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65" r:id="rId3"/>
    <p:sldId id="264" r:id="rId4"/>
    <p:sldId id="296" r:id="rId5"/>
    <p:sldId id="324" r:id="rId6"/>
    <p:sldId id="325" r:id="rId7"/>
    <p:sldId id="334" r:id="rId8"/>
    <p:sldId id="326" r:id="rId9"/>
    <p:sldId id="328" r:id="rId10"/>
    <p:sldId id="310" r:id="rId11"/>
    <p:sldId id="335" r:id="rId12"/>
    <p:sldId id="332" r:id="rId13"/>
    <p:sldId id="337" r:id="rId14"/>
    <p:sldId id="338" r:id="rId15"/>
    <p:sldId id="339" r:id="rId16"/>
    <p:sldId id="336" r:id="rId17"/>
    <p:sldId id="289" r:id="rId18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微软雅黑" pitchFamily="34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微软雅黑" pitchFamily="34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微软雅黑" pitchFamily="34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微软雅黑" pitchFamily="34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微软雅黑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微软雅黑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微软雅黑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微软雅黑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微软雅黑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2886" userDrawn="1">
          <p15:clr>
            <a:srgbClr val="A4A3A4"/>
          </p15:clr>
        </p15:guide>
        <p15:guide id="3" orient="horz" pos="1434" userDrawn="1">
          <p15:clr>
            <a:srgbClr val="A4A3A4"/>
          </p15:clr>
        </p15:guide>
        <p15:guide id="4" pos="3780" userDrawn="1">
          <p15:clr>
            <a:srgbClr val="A4A3A4"/>
          </p15:clr>
        </p15:guide>
        <p15:guide id="5" pos="2569" userDrawn="1">
          <p15:clr>
            <a:srgbClr val="A4A3A4"/>
          </p15:clr>
        </p15:guide>
        <p15:guide id="6" pos="511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E7E"/>
    <a:srgbClr val="BF9F62"/>
    <a:srgbClr val="F09BA0"/>
    <a:srgbClr val="A5D6DD"/>
    <a:srgbClr val="DEDEDC"/>
    <a:srgbClr val="958067"/>
    <a:srgbClr val="DADAD8"/>
    <a:srgbClr val="4E4B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7" autoAdjust="0"/>
    <p:restoredTop sz="95035" autoAdjust="0"/>
  </p:normalViewPr>
  <p:slideViewPr>
    <p:cSldViewPr snapToObjects="1">
      <p:cViewPr varScale="1">
        <p:scale>
          <a:sx n="110" d="100"/>
          <a:sy n="110" d="100"/>
        </p:scale>
        <p:origin x="456" y="108"/>
      </p:cViewPr>
      <p:guideLst>
        <p:guide orient="horz" pos="2160"/>
        <p:guide orient="horz" pos="2886"/>
        <p:guide orient="horz" pos="1434"/>
        <p:guide pos="3780"/>
        <p:guide pos="2569"/>
        <p:guide pos="511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xmlns="" id="{05CE5B60-93FD-459F-A46D-F93EE45C6EA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xmlns="" id="{FDB7FAF8-2ECA-4E2F-9DA6-346CD9DD395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723595A-551F-43C4-BE88-54E8B211DDCA}" type="datetimeFigureOut">
              <a:rPr lang="zh-CN" altLang="en-US"/>
              <a:pPr>
                <a:defRPr/>
              </a:pPr>
              <a:t>2020/11/26</a:t>
            </a:fld>
            <a:endParaRPr lang="en-US" altLang="zh-CN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5" name="Rectangle 5">
            <a:extLst>
              <a:ext uri="{FF2B5EF4-FFF2-40B4-BE49-F238E27FC236}">
                <a16:creationId xmlns:a16="http://schemas.microsoft.com/office/drawing/2014/main" xmlns="" id="{6D1D27C5-E21C-4B7C-8BDA-0EAB1DAC891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dirty="0"/>
              <a:t>单击此处编辑母版文本样式</a:t>
            </a:r>
          </a:p>
          <a:p>
            <a:pPr lvl="1"/>
            <a:r>
              <a:rPr lang="zh-CN" altLang="en-US" noProof="0" dirty="0"/>
              <a:t>第二级</a:t>
            </a:r>
          </a:p>
          <a:p>
            <a:pPr lvl="2"/>
            <a:r>
              <a:rPr lang="zh-CN" altLang="en-US" noProof="0" dirty="0"/>
              <a:t>第三级</a:t>
            </a:r>
          </a:p>
          <a:p>
            <a:pPr lvl="3"/>
            <a:r>
              <a:rPr lang="zh-CN" altLang="en-US" noProof="0" dirty="0"/>
              <a:t>第四级</a:t>
            </a:r>
          </a:p>
          <a:p>
            <a:pPr lvl="4"/>
            <a:r>
              <a:rPr lang="zh-CN" altLang="en-US" noProof="0" dirty="0"/>
              <a:t>第五级</a:t>
            </a:r>
          </a:p>
        </p:txBody>
      </p:sp>
      <p:sp>
        <p:nvSpPr>
          <p:cNvPr id="46086" name="Rectangle 6">
            <a:extLst>
              <a:ext uri="{FF2B5EF4-FFF2-40B4-BE49-F238E27FC236}">
                <a16:creationId xmlns:a16="http://schemas.microsoft.com/office/drawing/2014/main" xmlns="" id="{D0183537-021A-48B5-8BFD-5C3EFAF20D8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6087" name="Rectangle 7">
            <a:extLst>
              <a:ext uri="{FF2B5EF4-FFF2-40B4-BE49-F238E27FC236}">
                <a16:creationId xmlns:a16="http://schemas.microsoft.com/office/drawing/2014/main" xmlns="" id="{F3D765AA-D25A-4BC5-9B79-61B1BC2A0A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CBFF626-C7A2-4760-94E9-BF8CB782402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893734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微软雅黑" pitchFamily="34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微软雅黑" pitchFamily="34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微软雅黑" pitchFamily="34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微软雅黑" pitchFamily="34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微软雅黑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E8D560C7-67C7-4221-99AC-CBBB19CD95B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41910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5" name="Group 3"/>
          <p:cNvGrpSpPr>
            <a:grpSpLocks/>
          </p:cNvGrpSpPr>
          <p:nvPr userDrawn="1"/>
        </p:nvGrpSpPr>
        <p:grpSpPr bwMode="auto">
          <a:xfrm>
            <a:off x="-876299" y="-717550"/>
            <a:ext cx="10386484" cy="7599363"/>
            <a:chOff x="0" y="0"/>
            <a:chExt cx="4908" cy="4788"/>
          </a:xfrm>
        </p:grpSpPr>
        <p:pic>
          <p:nvPicPr>
            <p:cNvPr id="6" name="矩形 7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4908" cy="4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5">
              <a:extLst>
                <a:ext uri="{FF2B5EF4-FFF2-40B4-BE49-F238E27FC236}">
                  <a16:creationId xmlns:a16="http://schemas.microsoft.com/office/drawing/2014/main" xmlns="" id="{4FEA9656-BE83-429A-98F8-979250BDF0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" y="1"/>
              <a:ext cx="4906" cy="47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8" name="图片 8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13800" y="2411413"/>
            <a:ext cx="3378200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999" y="1605696"/>
            <a:ext cx="10284823" cy="1411829"/>
          </a:xfrm>
        </p:spPr>
        <p:txBody>
          <a:bodyPr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079518"/>
            <a:ext cx="7672252" cy="79797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9" name="日期占位符 3">
            <a:extLst>
              <a:ext uri="{FF2B5EF4-FFF2-40B4-BE49-F238E27FC236}">
                <a16:creationId xmlns:a16="http://schemas.microsoft.com/office/drawing/2014/main" xmlns="" id="{BF23BEF6-FEC4-4BAC-ADFF-F56E0EB07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D2E5D-A5A6-4495-A72F-457F02E4146C}" type="datetimeFigureOut">
              <a:rPr lang="zh-CN" altLang="en-US"/>
              <a:pPr>
                <a:defRPr/>
              </a:pPr>
              <a:t>2020/11/26</a:t>
            </a:fld>
            <a:endParaRPr lang="en-US" altLang="zh-CN"/>
          </a:p>
        </p:txBody>
      </p:sp>
      <p:sp>
        <p:nvSpPr>
          <p:cNvPr id="10" name="页脚占位符 4">
            <a:extLst>
              <a:ext uri="{FF2B5EF4-FFF2-40B4-BE49-F238E27FC236}">
                <a16:creationId xmlns:a16="http://schemas.microsoft.com/office/drawing/2014/main" xmlns="" id="{612F9E92-843D-40E3-8692-99AD1E486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5">
            <a:extLst>
              <a:ext uri="{FF2B5EF4-FFF2-40B4-BE49-F238E27FC236}">
                <a16:creationId xmlns:a16="http://schemas.microsoft.com/office/drawing/2014/main" xmlns="" id="{2049F7C2-F047-469E-9DFE-79445ED54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CE5D9B-6032-47E7-B865-08BC3B1FBC07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260E750E-644D-4C36-85E3-36821FD60F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ED9EB-B733-4B84-82B1-8278A8A18439}" type="datetimeFigureOut">
              <a:rPr lang="zh-CN" altLang="en-US"/>
              <a:pPr>
                <a:defRPr/>
              </a:pPr>
              <a:t>2020/11/26</a:t>
            </a:fld>
            <a:endParaRPr lang="en-US" altLang="zh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8BF45050-1F7B-447D-8DAD-CC77B47122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39A06FE3-36EC-4612-B6F4-8D8BB3ECAF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F25297-E562-4491-AFA2-6329AFCC5235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1DDEA6E9-362B-4EB2-B2B9-58D4A1EAF6A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356350"/>
            <a:ext cx="12192000" cy="501650"/>
          </a:xfrm>
          <a:prstGeom prst="rect">
            <a:avLst/>
          </a:prstGeom>
          <a:solidFill>
            <a:schemeClr val="accent1"/>
          </a:solidFill>
          <a:ln w="38100" algn="ctr">
            <a:solidFill>
              <a:schemeClr val="accent1"/>
            </a:solidFill>
            <a:miter lim="800000"/>
            <a:headEnd/>
            <a:tailEnd/>
          </a:ln>
          <a:effectLst/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cxnSp>
        <p:nvCxnSpPr>
          <p:cNvPr id="5" name="直接连接符 7"/>
          <p:cNvCxnSpPr>
            <a:cxnSpLocks noChangeShapeType="1"/>
          </p:cNvCxnSpPr>
          <p:nvPr userDrawn="1"/>
        </p:nvCxnSpPr>
        <p:spPr bwMode="auto">
          <a:xfrm>
            <a:off x="0" y="927100"/>
            <a:ext cx="12192000" cy="0"/>
          </a:xfrm>
          <a:prstGeom prst="line">
            <a:avLst/>
          </a:prstGeom>
          <a:noFill/>
          <a:ln w="57150">
            <a:solidFill>
              <a:srgbClr val="006436"/>
            </a:solidFill>
            <a:round/>
            <a:headEnd/>
            <a:tailEnd/>
          </a:ln>
        </p:spPr>
      </p:cxn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8788401" y="180975"/>
            <a:ext cx="2842684" cy="685800"/>
            <a:chOff x="0" y="0"/>
            <a:chExt cx="2132410" cy="685800"/>
          </a:xfrm>
        </p:grpSpPr>
        <p:pic>
          <p:nvPicPr>
            <p:cNvPr id="7" name="图片 9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607219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图片 10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9904" y="0"/>
              <a:ext cx="242887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图片 11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55476" y="0"/>
              <a:ext cx="414339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图片 12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22500" y="0"/>
              <a:ext cx="259556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图片 13"/>
            <p:cNvPicPr>
              <a:picLocks noChangeAspect="1" noChangeArrowheads="1"/>
            </p:cNvPicPr>
            <p:nvPr userDrawn="1"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34741" y="0"/>
              <a:ext cx="397669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图片 14"/>
          <p:cNvPicPr>
            <a:picLocks noChangeAspect="1" noChangeArrowheads="1"/>
          </p:cNvPicPr>
          <p:nvPr userDrawn="1"/>
        </p:nvPicPr>
        <p:blipFill>
          <a:blip r:embed="rId7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836084" y="6361114"/>
            <a:ext cx="99060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标题 1"/>
          <p:cNvSpPr>
            <a:spLocks noGrp="1"/>
          </p:cNvSpPr>
          <p:nvPr>
            <p:ph type="title"/>
          </p:nvPr>
        </p:nvSpPr>
        <p:spPr>
          <a:xfrm>
            <a:off x="838200" y="9526"/>
            <a:ext cx="10515600" cy="1120775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6" name="内容占位符 2"/>
          <p:cNvSpPr>
            <a:spLocks noGrp="1"/>
          </p:cNvSpPr>
          <p:nvPr>
            <p:ph idx="1"/>
          </p:nvPr>
        </p:nvSpPr>
        <p:spPr>
          <a:xfrm>
            <a:off x="838200" y="12922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3" name="日期占位符 2">
            <a:extLst>
              <a:ext uri="{FF2B5EF4-FFF2-40B4-BE49-F238E27FC236}">
                <a16:creationId xmlns:a16="http://schemas.microsoft.com/office/drawing/2014/main" xmlns="" id="{F71C1D4E-C77E-41B3-822A-A53C53E7B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B54C0-D259-4293-A264-B4A122688929}" type="datetimeFigureOut">
              <a:rPr lang="zh-CN" altLang="en-US"/>
              <a:pPr>
                <a:defRPr/>
              </a:pPr>
              <a:t>2020/11/26</a:t>
            </a:fld>
            <a:endParaRPr lang="en-US" altLang="zh-CN"/>
          </a:p>
        </p:txBody>
      </p:sp>
      <p:sp>
        <p:nvSpPr>
          <p:cNvPr id="14" name="页脚占位符 3">
            <a:extLst>
              <a:ext uri="{FF2B5EF4-FFF2-40B4-BE49-F238E27FC236}">
                <a16:creationId xmlns:a16="http://schemas.microsoft.com/office/drawing/2014/main" xmlns="" id="{3B47B0AB-41D1-46CD-8578-3C06218C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7" name="灯片编号占位符 4">
            <a:extLst>
              <a:ext uri="{FF2B5EF4-FFF2-40B4-BE49-F238E27FC236}">
                <a16:creationId xmlns:a16="http://schemas.microsoft.com/office/drawing/2014/main" xmlns="" id="{1A617298-A0FA-4837-BC74-CF435C949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2E691-E6B5-41F7-99CB-2CF583960B8E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转场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11413"/>
            <a:ext cx="3225800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直接连接符 7"/>
          <p:cNvCxnSpPr>
            <a:cxnSpLocks noChangeShapeType="1"/>
          </p:cNvCxnSpPr>
          <p:nvPr userDrawn="1"/>
        </p:nvCxnSpPr>
        <p:spPr bwMode="auto">
          <a:xfrm>
            <a:off x="0" y="927100"/>
            <a:ext cx="32258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</p:spPr>
      </p:cxnSp>
      <p:grpSp>
        <p:nvGrpSpPr>
          <p:cNvPr id="5" name="Group 4"/>
          <p:cNvGrpSpPr>
            <a:grpSpLocks/>
          </p:cNvGrpSpPr>
          <p:nvPr userDrawn="1"/>
        </p:nvGrpSpPr>
        <p:grpSpPr bwMode="auto">
          <a:xfrm>
            <a:off x="2658534" y="-717550"/>
            <a:ext cx="10386484" cy="7599363"/>
            <a:chOff x="0" y="0"/>
            <a:chExt cx="4907" cy="4788"/>
          </a:xfrm>
        </p:grpSpPr>
        <p:pic>
          <p:nvPicPr>
            <p:cNvPr id="6" name="矩形 8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4907" cy="4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6">
              <a:extLst>
                <a:ext uri="{FF2B5EF4-FFF2-40B4-BE49-F238E27FC236}">
                  <a16:creationId xmlns:a16="http://schemas.microsoft.com/office/drawing/2014/main" xmlns="" id="{B8E160B1-78D0-484C-9861-D76BCDFD77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" y="1"/>
              <a:ext cx="4906" cy="47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405" y="14549"/>
            <a:ext cx="3200395" cy="1120775"/>
          </a:xfrm>
        </p:spPr>
        <p:txBody>
          <a:bodyPr lIns="90000" rIns="9000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日期占位符 2">
            <a:extLst>
              <a:ext uri="{FF2B5EF4-FFF2-40B4-BE49-F238E27FC236}">
                <a16:creationId xmlns:a16="http://schemas.microsoft.com/office/drawing/2014/main" xmlns="" id="{5853F816-1A96-424B-81B5-B9AE3A1C2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CE55B-803B-45F0-BEE3-A8DA87C9B6AB}" type="datetimeFigureOut">
              <a:rPr lang="zh-CN" altLang="en-US"/>
              <a:pPr>
                <a:defRPr/>
              </a:pPr>
              <a:t>2020/11/26</a:t>
            </a:fld>
            <a:endParaRPr lang="en-US" altLang="zh-CN"/>
          </a:p>
        </p:txBody>
      </p:sp>
      <p:sp>
        <p:nvSpPr>
          <p:cNvPr id="9" name="页脚占位符 3">
            <a:extLst>
              <a:ext uri="{FF2B5EF4-FFF2-40B4-BE49-F238E27FC236}">
                <a16:creationId xmlns:a16="http://schemas.microsoft.com/office/drawing/2014/main" xmlns="" id="{D74B5637-AB1B-4FC9-946A-2AFAF3C02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4">
            <a:extLst>
              <a:ext uri="{FF2B5EF4-FFF2-40B4-BE49-F238E27FC236}">
                <a16:creationId xmlns:a16="http://schemas.microsoft.com/office/drawing/2014/main" xmlns="" id="{D8A6041C-34AC-4A08-98A5-1D92A18B0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8F85FF-BE2C-4780-A9E3-6D7D001B36DC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>
            <a:spLocks noChangeArrowheads="1"/>
          </p:cNvSpPr>
          <p:nvPr userDrawn="1"/>
        </p:nvSpPr>
        <p:spPr bwMode="auto">
          <a:xfrm>
            <a:off x="0" y="6356350"/>
            <a:ext cx="12192000" cy="501650"/>
          </a:xfrm>
          <a:prstGeom prst="rect">
            <a:avLst/>
          </a:prstGeom>
          <a:solidFill>
            <a:schemeClr val="accent1"/>
          </a:solidFill>
          <a:ln w="38100" algn="ctr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5" name="图片 7"/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836084" y="6361114"/>
            <a:ext cx="99060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5A14FDA-92D1-4AB3-A720-2986505171C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11303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7" name="图片 10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13800" y="2411413"/>
            <a:ext cx="3378200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14"/>
          <p:cNvGrpSpPr>
            <a:grpSpLocks/>
          </p:cNvGrpSpPr>
          <p:nvPr userDrawn="1"/>
        </p:nvGrpSpPr>
        <p:grpSpPr bwMode="auto">
          <a:xfrm>
            <a:off x="-876299" y="-717550"/>
            <a:ext cx="10386484" cy="7599363"/>
            <a:chOff x="0" y="0"/>
            <a:chExt cx="4908" cy="4788"/>
          </a:xfrm>
        </p:grpSpPr>
        <p:pic>
          <p:nvPicPr>
            <p:cNvPr id="9" name="矩形 9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4908" cy="4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16">
              <a:extLst>
                <a:ext uri="{FF2B5EF4-FFF2-40B4-BE49-F238E27FC236}">
                  <a16:creationId xmlns:a16="http://schemas.microsoft.com/office/drawing/2014/main" xmlns="" id="{41D82756-E07A-4223-AC2D-7A6BD1B4BC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" y="1"/>
              <a:ext cx="4906" cy="47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0" name="Text Placeholder 2"/>
          <p:cNvSpPr>
            <a:spLocks noGrp="1" noChangeArrowheads="1"/>
          </p:cNvSpPr>
          <p:nvPr>
            <p:ph idx="1"/>
          </p:nvPr>
        </p:nvSpPr>
        <p:spPr bwMode="auto">
          <a:xfrm>
            <a:off x="838200" y="1292225"/>
            <a:ext cx="10515600" cy="435133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2" name="日期占位符 2">
            <a:extLst>
              <a:ext uri="{FF2B5EF4-FFF2-40B4-BE49-F238E27FC236}">
                <a16:creationId xmlns:a16="http://schemas.microsoft.com/office/drawing/2014/main" xmlns="" id="{11A98E62-928D-46DC-BFC1-CF43C64E5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5A087-C24D-4EF3-BFD6-DA735A927063}" type="datetimeFigureOut">
              <a:rPr lang="zh-CN" altLang="en-US"/>
              <a:pPr>
                <a:defRPr/>
              </a:pPr>
              <a:t>2020/11/26</a:t>
            </a:fld>
            <a:endParaRPr lang="en-US" altLang="zh-CN"/>
          </a:p>
        </p:txBody>
      </p:sp>
      <p:sp>
        <p:nvSpPr>
          <p:cNvPr id="13" name="页脚占位符 3">
            <a:extLst>
              <a:ext uri="{FF2B5EF4-FFF2-40B4-BE49-F238E27FC236}">
                <a16:creationId xmlns:a16="http://schemas.microsoft.com/office/drawing/2014/main" xmlns="" id="{1AAEC42B-03C2-455C-AE18-964F9D3C8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4" name="灯片编号占位符 4">
            <a:extLst>
              <a:ext uri="{FF2B5EF4-FFF2-40B4-BE49-F238E27FC236}">
                <a16:creationId xmlns:a16="http://schemas.microsoft.com/office/drawing/2014/main" xmlns="" id="{FD2285BD-0B9E-4D27-8BCB-78E7EE9F4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13CE5E-0FD4-4E74-AA3B-4AA2B2B77736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6"/>
          <p:cNvSpPr>
            <a:spLocks noChangeArrowheads="1"/>
          </p:cNvSpPr>
          <p:nvPr userDrawn="1"/>
        </p:nvSpPr>
        <p:spPr bwMode="auto">
          <a:xfrm>
            <a:off x="0" y="6356350"/>
            <a:ext cx="12192000" cy="501650"/>
          </a:xfrm>
          <a:prstGeom prst="rect">
            <a:avLst/>
          </a:prstGeom>
          <a:solidFill>
            <a:schemeClr val="accent1"/>
          </a:solidFill>
          <a:ln w="38100" algn="ctr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4" name="图片 14"/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836084" y="6361114"/>
            <a:ext cx="99060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xmlns="" id="{EE677980-39A1-4FEF-AF7A-7BC142ACE9A6}"/>
              </a:ext>
            </a:extLst>
          </p:cNvPr>
          <p:cNvSpPr txBox="1">
            <a:spLocks/>
          </p:cNvSpPr>
          <p:nvPr userDrawn="1"/>
        </p:nvSpPr>
        <p:spPr bwMode="auto">
          <a:xfrm>
            <a:off x="838200" y="4406901"/>
            <a:ext cx="10363200" cy="1362075"/>
          </a:xfrm>
          <a:prstGeom prst="rect">
            <a:avLst/>
          </a:prstGeom>
          <a:noFill/>
          <a:ln>
            <a:noFill/>
          </a:ln>
          <a:extLst/>
        </p:spPr>
        <p:txBody>
          <a:bodyPr lIns="0" rIns="0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defRPr/>
            </a:pPr>
            <a:r>
              <a:rPr lang="zh-CN" altLang="en-US" sz="4000" dirty="0"/>
              <a:t>单击此处编辑母版标题样式</a:t>
            </a:r>
          </a:p>
        </p:txBody>
      </p:sp>
      <p:grpSp>
        <p:nvGrpSpPr>
          <p:cNvPr id="6" name="Group 3"/>
          <p:cNvGrpSpPr>
            <a:grpSpLocks/>
          </p:cNvGrpSpPr>
          <p:nvPr userDrawn="1"/>
        </p:nvGrpSpPr>
        <p:grpSpPr bwMode="auto">
          <a:xfrm>
            <a:off x="2484967" y="-776288"/>
            <a:ext cx="10386484" cy="7599363"/>
            <a:chOff x="0" y="0"/>
            <a:chExt cx="4908" cy="4788"/>
          </a:xfrm>
        </p:grpSpPr>
        <p:pic>
          <p:nvPicPr>
            <p:cNvPr id="8" name="矩形 7">
              <a:extLst>
                <a:ext uri="{FF2B5EF4-FFF2-40B4-BE49-F238E27FC236}">
                  <a16:creationId xmlns:a16="http://schemas.microsoft.com/office/drawing/2014/main" xmlns="" id="{C5018F7F-F5CA-4E03-B72E-70882E37236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/>
            </a:blip>
            <a:srcRect/>
            <a:stretch>
              <a:fillRect/>
            </a:stretch>
          </p:blipFill>
          <p:spPr bwMode="auto">
            <a:xfrm>
              <a:off x="0" y="0"/>
              <a:ext cx="4908" cy="4788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9" name="Text Box 5">
              <a:extLst>
                <a:ext uri="{FF2B5EF4-FFF2-40B4-BE49-F238E27FC236}">
                  <a16:creationId xmlns:a16="http://schemas.microsoft.com/office/drawing/2014/main" xmlns="" id="{AB463AA2-24EB-470F-A4DD-1029FA5866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" y="1"/>
              <a:ext cx="4906" cy="47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7" name="文本占位符 2"/>
          <p:cNvSpPr>
            <a:spLocks noGrp="1"/>
          </p:cNvSpPr>
          <p:nvPr>
            <p:ph type="body" idx="1"/>
          </p:nvPr>
        </p:nvSpPr>
        <p:spPr>
          <a:xfrm>
            <a:off x="839100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日期占位符 2">
            <a:extLst>
              <a:ext uri="{FF2B5EF4-FFF2-40B4-BE49-F238E27FC236}">
                <a16:creationId xmlns:a16="http://schemas.microsoft.com/office/drawing/2014/main" xmlns="" id="{3465ED11-758F-4117-A8D3-56C5F5963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2A86D-010C-4C18-A6E4-7D72563EE99D}" type="datetimeFigureOut">
              <a:rPr lang="zh-CN" altLang="en-US"/>
              <a:pPr>
                <a:defRPr/>
              </a:pPr>
              <a:t>2020/11/26</a:t>
            </a:fld>
            <a:endParaRPr lang="en-US" altLang="zh-CN"/>
          </a:p>
        </p:txBody>
      </p:sp>
      <p:sp>
        <p:nvSpPr>
          <p:cNvPr id="11" name="页脚占位符 3">
            <a:extLst>
              <a:ext uri="{FF2B5EF4-FFF2-40B4-BE49-F238E27FC236}">
                <a16:creationId xmlns:a16="http://schemas.microsoft.com/office/drawing/2014/main" xmlns="" id="{CA8A0630-AC7B-4C25-A37D-F8F5742DD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2" name="灯片编号占位符 4">
            <a:extLst>
              <a:ext uri="{FF2B5EF4-FFF2-40B4-BE49-F238E27FC236}">
                <a16:creationId xmlns:a16="http://schemas.microsoft.com/office/drawing/2014/main" xmlns="" id="{F93319DD-6E2A-4C47-9FD8-EF610A7FC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F9BC27-F6CB-4A5A-8A63-87920EC53D17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6"/>
          <p:cNvSpPr>
            <a:spLocks noChangeArrowheads="1"/>
          </p:cNvSpPr>
          <p:nvPr userDrawn="1"/>
        </p:nvSpPr>
        <p:spPr bwMode="auto">
          <a:xfrm>
            <a:off x="0" y="6356350"/>
            <a:ext cx="12192000" cy="501650"/>
          </a:xfrm>
          <a:prstGeom prst="rect">
            <a:avLst/>
          </a:prstGeom>
          <a:solidFill>
            <a:schemeClr val="accent1"/>
          </a:solidFill>
          <a:ln w="38100" algn="ctr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cxnSp>
        <p:nvCxnSpPr>
          <p:cNvPr id="6" name="直接连接符 7"/>
          <p:cNvCxnSpPr>
            <a:cxnSpLocks noChangeShapeType="1"/>
          </p:cNvCxnSpPr>
          <p:nvPr userDrawn="1"/>
        </p:nvCxnSpPr>
        <p:spPr bwMode="auto">
          <a:xfrm>
            <a:off x="0" y="927100"/>
            <a:ext cx="12192000" cy="0"/>
          </a:xfrm>
          <a:prstGeom prst="line">
            <a:avLst/>
          </a:prstGeom>
          <a:noFill/>
          <a:ln w="57150">
            <a:solidFill>
              <a:srgbClr val="006436"/>
            </a:solidFill>
            <a:round/>
            <a:headEnd/>
            <a:tailEnd/>
          </a:ln>
        </p:spPr>
      </p:cxnSp>
      <p:grpSp>
        <p:nvGrpSpPr>
          <p:cNvPr id="7" name="Group 4"/>
          <p:cNvGrpSpPr>
            <a:grpSpLocks noChangeAspect="1"/>
          </p:cNvGrpSpPr>
          <p:nvPr userDrawn="1"/>
        </p:nvGrpSpPr>
        <p:grpSpPr bwMode="auto">
          <a:xfrm>
            <a:off x="8788401" y="180975"/>
            <a:ext cx="2842684" cy="685800"/>
            <a:chOff x="0" y="0"/>
            <a:chExt cx="2132410" cy="685800"/>
          </a:xfrm>
        </p:grpSpPr>
        <p:pic>
          <p:nvPicPr>
            <p:cNvPr id="8" name="图片 9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 l="2884" r="75481"/>
            <a:stretch>
              <a:fillRect/>
            </a:stretch>
          </p:blipFill>
          <p:spPr bwMode="auto">
            <a:xfrm>
              <a:off x="0" y="0"/>
              <a:ext cx="607219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图片 10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 l="33572" r="57773"/>
            <a:stretch>
              <a:fillRect/>
            </a:stretch>
          </p:blipFill>
          <p:spPr bwMode="auto">
            <a:xfrm>
              <a:off x="659904" y="0"/>
              <a:ext cx="242887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图片 11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 l="47774" r="37463"/>
            <a:stretch>
              <a:fillRect/>
            </a:stretch>
          </p:blipFill>
          <p:spPr bwMode="auto">
            <a:xfrm>
              <a:off x="955476" y="0"/>
              <a:ext cx="414339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图片 12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 l="69598" r="21153"/>
            <a:stretch>
              <a:fillRect/>
            </a:stretch>
          </p:blipFill>
          <p:spPr bwMode="auto">
            <a:xfrm>
              <a:off x="1422500" y="0"/>
              <a:ext cx="259556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图片 13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 l="85039" r="792"/>
            <a:stretch>
              <a:fillRect/>
            </a:stretch>
          </p:blipFill>
          <p:spPr bwMode="auto">
            <a:xfrm>
              <a:off x="1734741" y="0"/>
              <a:ext cx="397669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" name="图片 14"/>
          <p:cNvPicPr>
            <a:picLocks noChangeAspect="1" noChangeArrowheads="1"/>
          </p:cNvPicPr>
          <p:nvPr userDrawn="1"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836084" y="6361114"/>
            <a:ext cx="99060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9526"/>
            <a:ext cx="10972800" cy="1120775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4" name="日期占位符 4">
            <a:extLst>
              <a:ext uri="{FF2B5EF4-FFF2-40B4-BE49-F238E27FC236}">
                <a16:creationId xmlns:a16="http://schemas.microsoft.com/office/drawing/2014/main" xmlns="" id="{ADB1DF3E-11B9-4CFE-B3A0-DFE8987AD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F7851-9DC5-4CD1-9C7F-8520AF51B9BB}" type="datetimeFigureOut">
              <a:rPr lang="zh-CN" altLang="en-US"/>
              <a:pPr>
                <a:defRPr/>
              </a:pPr>
              <a:t>2020/11/26</a:t>
            </a:fld>
            <a:endParaRPr lang="zh-CN" altLang="en-US"/>
          </a:p>
        </p:txBody>
      </p:sp>
      <p:sp>
        <p:nvSpPr>
          <p:cNvPr id="15" name="页脚占位符 5">
            <a:extLst>
              <a:ext uri="{FF2B5EF4-FFF2-40B4-BE49-F238E27FC236}">
                <a16:creationId xmlns:a16="http://schemas.microsoft.com/office/drawing/2014/main" xmlns="" id="{F7AFFC3E-291B-47CB-9CC3-EF734B9EC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6" name="灯片编号占位符 6">
            <a:extLst>
              <a:ext uri="{FF2B5EF4-FFF2-40B4-BE49-F238E27FC236}">
                <a16:creationId xmlns:a16="http://schemas.microsoft.com/office/drawing/2014/main" xmlns="" id="{6AB95642-7B42-4BFF-9906-05093249D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E293E6-BEC2-4D8C-B9C1-CD2C8509DCA7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 userDrawn="1"/>
        </p:nvSpPr>
        <p:spPr bwMode="auto">
          <a:xfrm>
            <a:off x="0" y="6356350"/>
            <a:ext cx="12192000" cy="501650"/>
          </a:xfrm>
          <a:prstGeom prst="rect">
            <a:avLst/>
          </a:prstGeom>
          <a:solidFill>
            <a:schemeClr val="accent1"/>
          </a:solidFill>
          <a:ln w="38100" algn="ctr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cxnSp>
        <p:nvCxnSpPr>
          <p:cNvPr id="8" name="直接连接符 7"/>
          <p:cNvCxnSpPr>
            <a:cxnSpLocks noChangeShapeType="1"/>
          </p:cNvCxnSpPr>
          <p:nvPr userDrawn="1"/>
        </p:nvCxnSpPr>
        <p:spPr bwMode="auto">
          <a:xfrm>
            <a:off x="0" y="927100"/>
            <a:ext cx="12192000" cy="0"/>
          </a:xfrm>
          <a:prstGeom prst="line">
            <a:avLst/>
          </a:prstGeom>
          <a:noFill/>
          <a:ln w="57150">
            <a:solidFill>
              <a:srgbClr val="006436"/>
            </a:solidFill>
            <a:round/>
            <a:headEnd/>
            <a:tailEnd/>
          </a:ln>
        </p:spPr>
      </p:cxnSp>
      <p:grpSp>
        <p:nvGrpSpPr>
          <p:cNvPr id="9" name="Group 4"/>
          <p:cNvGrpSpPr>
            <a:grpSpLocks noChangeAspect="1"/>
          </p:cNvGrpSpPr>
          <p:nvPr userDrawn="1"/>
        </p:nvGrpSpPr>
        <p:grpSpPr bwMode="auto">
          <a:xfrm>
            <a:off x="8788401" y="180975"/>
            <a:ext cx="2842684" cy="685800"/>
            <a:chOff x="0" y="0"/>
            <a:chExt cx="2132410" cy="685800"/>
          </a:xfrm>
        </p:grpSpPr>
        <p:pic>
          <p:nvPicPr>
            <p:cNvPr id="10" name="图片 9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 l="2884" r="75481"/>
            <a:stretch>
              <a:fillRect/>
            </a:stretch>
          </p:blipFill>
          <p:spPr bwMode="auto">
            <a:xfrm>
              <a:off x="0" y="0"/>
              <a:ext cx="607219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图片 10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 l="33572" r="57773"/>
            <a:stretch>
              <a:fillRect/>
            </a:stretch>
          </p:blipFill>
          <p:spPr bwMode="auto">
            <a:xfrm>
              <a:off x="659904" y="0"/>
              <a:ext cx="242887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图片 11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 l="47774" r="37463"/>
            <a:stretch>
              <a:fillRect/>
            </a:stretch>
          </p:blipFill>
          <p:spPr bwMode="auto">
            <a:xfrm>
              <a:off x="955476" y="0"/>
              <a:ext cx="414339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图片 12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 l="69598" r="21153"/>
            <a:stretch>
              <a:fillRect/>
            </a:stretch>
          </p:blipFill>
          <p:spPr bwMode="auto">
            <a:xfrm>
              <a:off x="1422500" y="0"/>
              <a:ext cx="259556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图片 13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 l="85039" r="792"/>
            <a:stretch>
              <a:fillRect/>
            </a:stretch>
          </p:blipFill>
          <p:spPr bwMode="auto">
            <a:xfrm>
              <a:off x="1734741" y="0"/>
              <a:ext cx="397669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图片 14"/>
          <p:cNvPicPr>
            <a:picLocks noChangeAspect="1" noChangeArrowheads="1"/>
          </p:cNvPicPr>
          <p:nvPr userDrawn="1"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836084" y="6361114"/>
            <a:ext cx="99060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9526"/>
            <a:ext cx="10972800" cy="112077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6" name="日期占位符 6">
            <a:extLst>
              <a:ext uri="{FF2B5EF4-FFF2-40B4-BE49-F238E27FC236}">
                <a16:creationId xmlns:a16="http://schemas.microsoft.com/office/drawing/2014/main" xmlns="" id="{9AF80163-F8D7-4E3A-80AF-12DEBE48A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7929D-63D9-4816-B642-5D035DF4BF47}" type="datetimeFigureOut">
              <a:rPr lang="zh-CN" altLang="en-US"/>
              <a:pPr>
                <a:defRPr/>
              </a:pPr>
              <a:t>2020/11/26</a:t>
            </a:fld>
            <a:endParaRPr lang="zh-CN" altLang="en-US"/>
          </a:p>
        </p:txBody>
      </p:sp>
      <p:sp>
        <p:nvSpPr>
          <p:cNvPr id="17" name="页脚占位符 7">
            <a:extLst>
              <a:ext uri="{FF2B5EF4-FFF2-40B4-BE49-F238E27FC236}">
                <a16:creationId xmlns:a16="http://schemas.microsoft.com/office/drawing/2014/main" xmlns="" id="{C9BC9A95-048B-4FCD-A449-55CBE1E4B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8" name="灯片编号占位符 8">
            <a:extLst>
              <a:ext uri="{FF2B5EF4-FFF2-40B4-BE49-F238E27FC236}">
                <a16:creationId xmlns:a16="http://schemas.microsoft.com/office/drawing/2014/main" xmlns="" id="{11C4FA16-CAC0-457F-99B9-8A6C40A5A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34DCD3-B8FC-4EF1-9C23-8F41576415B9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6"/>
          <p:cNvSpPr>
            <a:spLocks noChangeArrowheads="1"/>
          </p:cNvSpPr>
          <p:nvPr userDrawn="1"/>
        </p:nvSpPr>
        <p:spPr bwMode="auto">
          <a:xfrm>
            <a:off x="0" y="6356350"/>
            <a:ext cx="12192000" cy="501650"/>
          </a:xfrm>
          <a:prstGeom prst="rect">
            <a:avLst/>
          </a:prstGeom>
          <a:solidFill>
            <a:schemeClr val="accent1"/>
          </a:solidFill>
          <a:ln w="38100" algn="ctr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cxnSp>
        <p:nvCxnSpPr>
          <p:cNvPr id="4" name="直接连接符 7"/>
          <p:cNvCxnSpPr>
            <a:cxnSpLocks noChangeShapeType="1"/>
          </p:cNvCxnSpPr>
          <p:nvPr userDrawn="1"/>
        </p:nvCxnSpPr>
        <p:spPr bwMode="auto">
          <a:xfrm>
            <a:off x="0" y="927100"/>
            <a:ext cx="12192000" cy="0"/>
          </a:xfrm>
          <a:prstGeom prst="line">
            <a:avLst/>
          </a:prstGeom>
          <a:noFill/>
          <a:ln w="57150">
            <a:solidFill>
              <a:srgbClr val="006436"/>
            </a:solidFill>
            <a:round/>
            <a:headEnd/>
            <a:tailEnd/>
          </a:ln>
        </p:spPr>
      </p:cxnSp>
      <p:grpSp>
        <p:nvGrpSpPr>
          <p:cNvPr id="5" name="Group 4"/>
          <p:cNvGrpSpPr>
            <a:grpSpLocks noChangeAspect="1"/>
          </p:cNvGrpSpPr>
          <p:nvPr userDrawn="1"/>
        </p:nvGrpSpPr>
        <p:grpSpPr bwMode="auto">
          <a:xfrm>
            <a:off x="8788401" y="180975"/>
            <a:ext cx="2842684" cy="685800"/>
            <a:chOff x="0" y="0"/>
            <a:chExt cx="2132410" cy="685800"/>
          </a:xfrm>
        </p:grpSpPr>
        <p:pic>
          <p:nvPicPr>
            <p:cNvPr id="6" name="图片 9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607219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图片 10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9904" y="0"/>
              <a:ext cx="242887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图片 11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55476" y="0"/>
              <a:ext cx="414339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图片 12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22500" y="0"/>
              <a:ext cx="259556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图片 13"/>
            <p:cNvPicPr>
              <a:picLocks noChangeAspect="1" noChangeArrowheads="1"/>
            </p:cNvPicPr>
            <p:nvPr userDrawn="1"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34741" y="0"/>
              <a:ext cx="397669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" name="图片 14"/>
          <p:cNvPicPr>
            <a:picLocks noChangeAspect="1" noChangeArrowheads="1"/>
          </p:cNvPicPr>
          <p:nvPr userDrawn="1"/>
        </p:nvPicPr>
        <p:blipFill>
          <a:blip r:embed="rId7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836084" y="6361114"/>
            <a:ext cx="99060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2" name="日期占位符 2">
            <a:extLst>
              <a:ext uri="{FF2B5EF4-FFF2-40B4-BE49-F238E27FC236}">
                <a16:creationId xmlns:a16="http://schemas.microsoft.com/office/drawing/2014/main" xmlns="" id="{D32407DB-B188-4507-8F79-10AEF01C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ADD8C-4D9D-45EC-9E76-1E4357F4210A}" type="datetimeFigureOut">
              <a:rPr lang="zh-CN" altLang="en-US"/>
              <a:pPr>
                <a:defRPr/>
              </a:pPr>
              <a:t>2020/11/26</a:t>
            </a:fld>
            <a:endParaRPr lang="en-US" altLang="zh-CN"/>
          </a:p>
        </p:txBody>
      </p:sp>
      <p:sp>
        <p:nvSpPr>
          <p:cNvPr id="13" name="页脚占位符 3">
            <a:extLst>
              <a:ext uri="{FF2B5EF4-FFF2-40B4-BE49-F238E27FC236}">
                <a16:creationId xmlns:a16="http://schemas.microsoft.com/office/drawing/2014/main" xmlns="" id="{21192CEB-895E-4AAF-810A-DFBBA78E2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4" name="灯片编号占位符 4">
            <a:extLst>
              <a:ext uri="{FF2B5EF4-FFF2-40B4-BE49-F238E27FC236}">
                <a16:creationId xmlns:a16="http://schemas.microsoft.com/office/drawing/2014/main" xmlns="" id="{A09F778E-36E6-45DD-B5E7-4F0737B0B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AADEAB-656B-4F16-9B61-0E264A1D868A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6"/>
          <p:cNvSpPr>
            <a:spLocks noChangeArrowheads="1"/>
          </p:cNvSpPr>
          <p:nvPr userDrawn="1"/>
        </p:nvSpPr>
        <p:spPr bwMode="auto">
          <a:xfrm>
            <a:off x="0" y="6356350"/>
            <a:ext cx="12192000" cy="501650"/>
          </a:xfrm>
          <a:prstGeom prst="rect">
            <a:avLst/>
          </a:prstGeom>
          <a:solidFill>
            <a:schemeClr val="accent1"/>
          </a:solidFill>
          <a:ln w="38100" algn="ctr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8788401" y="180975"/>
            <a:ext cx="2842684" cy="685800"/>
            <a:chOff x="0" y="0"/>
            <a:chExt cx="2132410" cy="685800"/>
          </a:xfrm>
        </p:grpSpPr>
        <p:pic>
          <p:nvPicPr>
            <p:cNvPr id="7" name="图片 9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 l="2884" r="75481"/>
            <a:stretch>
              <a:fillRect/>
            </a:stretch>
          </p:blipFill>
          <p:spPr bwMode="auto">
            <a:xfrm>
              <a:off x="0" y="0"/>
              <a:ext cx="607219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图片 10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 l="33572" r="57773"/>
            <a:stretch>
              <a:fillRect/>
            </a:stretch>
          </p:blipFill>
          <p:spPr bwMode="auto">
            <a:xfrm>
              <a:off x="659904" y="0"/>
              <a:ext cx="242887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图片 11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 l="47774" r="37463"/>
            <a:stretch>
              <a:fillRect/>
            </a:stretch>
          </p:blipFill>
          <p:spPr bwMode="auto">
            <a:xfrm>
              <a:off x="955476" y="0"/>
              <a:ext cx="414339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图片 12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 l="69598" r="21153"/>
            <a:stretch>
              <a:fillRect/>
            </a:stretch>
          </p:blipFill>
          <p:spPr bwMode="auto">
            <a:xfrm>
              <a:off x="1422500" y="0"/>
              <a:ext cx="259556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图片 13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 l="85039" r="792"/>
            <a:stretch>
              <a:fillRect/>
            </a:stretch>
          </p:blipFill>
          <p:spPr bwMode="auto">
            <a:xfrm>
              <a:off x="1734741" y="0"/>
              <a:ext cx="397669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图片 14"/>
          <p:cNvPicPr>
            <a:picLocks noChangeAspect="1" noChangeArrowheads="1"/>
          </p:cNvPicPr>
          <p:nvPr userDrawn="1"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836084" y="6361114"/>
            <a:ext cx="99060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3" name="日期占位符 4">
            <a:extLst>
              <a:ext uri="{FF2B5EF4-FFF2-40B4-BE49-F238E27FC236}">
                <a16:creationId xmlns:a16="http://schemas.microsoft.com/office/drawing/2014/main" xmlns="" id="{50694649-F8EE-4741-A978-99CCDB450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127E5-BCA2-4D34-A7F0-80DC5D0329EC}" type="datetimeFigureOut">
              <a:rPr lang="zh-CN" altLang="en-US"/>
              <a:pPr>
                <a:defRPr/>
              </a:pPr>
              <a:t>2020/11/26</a:t>
            </a:fld>
            <a:endParaRPr lang="zh-CN" altLang="en-US"/>
          </a:p>
        </p:txBody>
      </p:sp>
      <p:sp>
        <p:nvSpPr>
          <p:cNvPr id="14" name="页脚占位符 5">
            <a:extLst>
              <a:ext uri="{FF2B5EF4-FFF2-40B4-BE49-F238E27FC236}">
                <a16:creationId xmlns:a16="http://schemas.microsoft.com/office/drawing/2014/main" xmlns="" id="{08D89270-70DC-4F21-B6B2-478BD89D5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5" name="灯片编号占位符 6">
            <a:extLst>
              <a:ext uri="{FF2B5EF4-FFF2-40B4-BE49-F238E27FC236}">
                <a16:creationId xmlns:a16="http://schemas.microsoft.com/office/drawing/2014/main" xmlns="" id="{646E6D8F-593E-43C3-9628-7BCAADDB4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6A8E2F-4C93-426D-B88B-154C8A6BEC1B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9526"/>
            <a:ext cx="105156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2922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Date Placeholder 3">
            <a:extLst>
              <a:ext uri="{FF2B5EF4-FFF2-40B4-BE49-F238E27FC236}">
                <a16:creationId xmlns:a16="http://schemas.microsoft.com/office/drawing/2014/main" xmlns="" id="{260E750E-644D-4C36-85E3-36821FD60FC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365500" y="6432551"/>
            <a:ext cx="27432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2F2F2"/>
                </a:solidFill>
              </a:defRPr>
            </a:lvl1pPr>
          </a:lstStyle>
          <a:p>
            <a:pPr>
              <a:defRPr/>
            </a:pPr>
            <a:fld id="{33D63EEC-D8C8-49F5-B189-789FDA2E3D20}" type="datetimeFigureOut">
              <a:rPr lang="zh-CN" altLang="en-US"/>
              <a:pPr>
                <a:defRPr/>
              </a:pPr>
              <a:t>2020/11/26</a:t>
            </a:fld>
            <a:endParaRPr lang="en-US" altLang="zh-CN"/>
          </a:p>
        </p:txBody>
      </p:sp>
      <p:sp>
        <p:nvSpPr>
          <p:cNvPr id="1029" name="Footer Placeholder 4">
            <a:extLst>
              <a:ext uri="{FF2B5EF4-FFF2-40B4-BE49-F238E27FC236}">
                <a16:creationId xmlns:a16="http://schemas.microsoft.com/office/drawing/2014/main" xmlns="" id="{8BF45050-1F7B-447D-8DAD-CC77B471228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1" y="6432551"/>
            <a:ext cx="38227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2F2F2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Slide Number Placeholder 5">
            <a:extLst>
              <a:ext uri="{FF2B5EF4-FFF2-40B4-BE49-F238E27FC236}">
                <a16:creationId xmlns:a16="http://schemas.microsoft.com/office/drawing/2014/main" xmlns="" id="{39A06FE3-36EC-4612-B6F4-8D8BB3ECAF1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944101" y="6432551"/>
            <a:ext cx="14097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2F2F2"/>
                </a:solidFill>
              </a:defRPr>
            </a:lvl1pPr>
          </a:lstStyle>
          <a:p>
            <a:fld id="{4F9D20E3-05C5-4E3C-AEC5-C0381FBDF7C1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31" r:id="rId10"/>
  </p:sldLayoutIdLst>
  <p:transition spd="slow">
    <p:push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wmf"/><Relationship Id="rId2" Type="http://schemas.openxmlformats.org/officeDocument/2006/relationships/tags" Target="../tags/tag10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hyperlink" Target="6_output_f1_out_002_detect_2020112382337.avi" TargetMode="Externa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标题 1"/>
          <p:cNvSpPr>
            <a:spLocks noGrp="1" noChangeArrowheads="1"/>
          </p:cNvSpPr>
          <p:nvPr>
            <p:ph type="ctrTitle"/>
          </p:nvPr>
        </p:nvSpPr>
        <p:spPr>
          <a:xfrm>
            <a:off x="1487488" y="1196752"/>
            <a:ext cx="8640960" cy="2387600"/>
          </a:xfrm>
        </p:spPr>
        <p:txBody>
          <a:bodyPr/>
          <a:lstStyle/>
          <a:p>
            <a:pPr lvl="0" algn="ctr"/>
            <a:r>
              <a:rPr lang="zh-CN" altLang="en-US" smtClean="0"/>
              <a:t>基于机器学习的分子云核检测</a:t>
            </a:r>
            <a:endParaRPr lang="zh-CN" altLang="en-US" b="0" dirty="0">
              <a:solidFill>
                <a:schemeClr val="tx1"/>
              </a:solidFill>
            </a:endParaRPr>
          </a:p>
        </p:txBody>
      </p:sp>
      <p:sp>
        <p:nvSpPr>
          <p:cNvPr id="12292" name="文本占位符 5"/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4367808" y="4797152"/>
            <a:ext cx="4478694" cy="1512168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zh-CN" altLang="en-US" sz="2400" smtClean="0">
                <a:solidFill>
                  <a:srgbClr val="006436"/>
                </a:solidFill>
              </a:rPr>
              <a:t>郑胜    三</a:t>
            </a:r>
            <a:r>
              <a:rPr lang="zh-CN" altLang="en-US" sz="2400">
                <a:solidFill>
                  <a:srgbClr val="006436"/>
                </a:solidFill>
              </a:rPr>
              <a:t>峡大学</a:t>
            </a:r>
            <a:endParaRPr lang="en-US" altLang="zh-CN" sz="2400">
              <a:solidFill>
                <a:srgbClr val="006436"/>
              </a:solidFill>
            </a:endParaRPr>
          </a:p>
          <a:p>
            <a:pPr marL="0" indent="0" algn="ctr" eaLnBrk="1" hangingPunct="1">
              <a:buNone/>
            </a:pPr>
            <a:r>
              <a:rPr lang="zh-CN" altLang="en-US" sz="2400">
                <a:solidFill>
                  <a:srgbClr val="006436"/>
                </a:solidFill>
              </a:rPr>
              <a:t>合作单位：紫金山天文台</a:t>
            </a:r>
            <a:endParaRPr lang="en-US" altLang="zh-CN" sz="2400">
              <a:solidFill>
                <a:srgbClr val="006436"/>
              </a:solidFill>
            </a:endParaRPr>
          </a:p>
          <a:p>
            <a:pPr marL="0" indent="0" algn="ctr" eaLnBrk="1" hangingPunct="1">
              <a:buNone/>
            </a:pPr>
            <a:r>
              <a:rPr lang="zh-CN" altLang="en-US" sz="2400" smtClean="0">
                <a:solidFill>
                  <a:srgbClr val="006436"/>
                </a:solidFill>
              </a:rPr>
              <a:t>厦门  </a:t>
            </a:r>
            <a:r>
              <a:rPr lang="en-US" altLang="zh-CN" sz="2400" smtClean="0">
                <a:solidFill>
                  <a:srgbClr val="006436"/>
                </a:solidFill>
              </a:rPr>
              <a:t>2020.11.26</a:t>
            </a:r>
            <a:endParaRPr lang="zh-CN" altLang="en-US" sz="2400" dirty="0">
              <a:solidFill>
                <a:srgbClr val="006436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911424" y="1196752"/>
            <a:ext cx="11017224" cy="4890988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800" dirty="0" smtClean="0"/>
              <a:t>对二维检测结果进行拼接：对每个框的中心位置，结合该位置分子云核的强度</a:t>
            </a:r>
            <a:r>
              <a:rPr lang="en-US" altLang="zh-CN" sz="1800" dirty="0" smtClean="0"/>
              <a:t>(</a:t>
            </a:r>
            <a:r>
              <a:rPr lang="zh-CN" altLang="en-US" sz="1800" dirty="0" smtClean="0"/>
              <a:t>温度</a:t>
            </a:r>
            <a:r>
              <a:rPr lang="en-US" altLang="zh-CN" sz="1800" dirty="0" smtClean="0"/>
              <a:t>)</a:t>
            </a:r>
            <a:r>
              <a:rPr lang="zh-CN" altLang="en-US" sz="1800" dirty="0" smtClean="0"/>
              <a:t>进行聚类；</a:t>
            </a:r>
            <a:endParaRPr lang="en-US" altLang="zh-CN" sz="18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3" t="10978" r="7179" b="13870"/>
          <a:stretch/>
        </p:blipFill>
        <p:spPr>
          <a:xfrm>
            <a:off x="4885673" y="2420888"/>
            <a:ext cx="6874726" cy="316835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" t="1400" r="8202" b="-399"/>
          <a:stretch/>
        </p:blipFill>
        <p:spPr>
          <a:xfrm>
            <a:off x="119336" y="2024844"/>
            <a:ext cx="4680520" cy="3960440"/>
          </a:xfrm>
          <a:prstGeom prst="rect">
            <a:avLst/>
          </a:prstGeom>
        </p:spPr>
      </p:pic>
      <p:sp>
        <p:nvSpPr>
          <p:cNvPr id="8" name="标题 1"/>
          <p:cNvSpPr>
            <a:spLocks noGrp="1" noChangeArrowheads="1"/>
          </p:cNvSpPr>
          <p:nvPr>
            <p:ph type="title"/>
          </p:nvPr>
        </p:nvSpPr>
        <p:spPr>
          <a:xfrm>
            <a:off x="838200" y="9526"/>
            <a:ext cx="10515600" cy="1120775"/>
          </a:xfrm>
        </p:spPr>
        <p:txBody>
          <a:bodyPr/>
          <a:lstStyle/>
          <a:p>
            <a:pPr eaLnBrk="1" hangingPunct="1"/>
            <a:r>
              <a:rPr lang="en-US" altLang="zh-CN" dirty="0" smtClean="0"/>
              <a:t>3 </a:t>
            </a:r>
            <a:r>
              <a:rPr lang="zh-CN" altLang="en-US" dirty="0" smtClean="0"/>
              <a:t>算法实现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140316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911424" y="1196752"/>
            <a:ext cx="11017224" cy="4890988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800" dirty="0" smtClean="0"/>
              <a:t>将每个检测到的云核取出，</a:t>
            </a:r>
            <a:r>
              <a:rPr lang="en-US" altLang="zh-CN" sz="1800" dirty="0" smtClean="0"/>
              <a:t>3D</a:t>
            </a:r>
            <a:r>
              <a:rPr lang="zh-CN" altLang="en-US" sz="1800" dirty="0" smtClean="0"/>
              <a:t>显示如左下图；右下图为原始数据将检测到的核全部取出后的“残差”。</a:t>
            </a:r>
            <a:endParaRPr lang="en-US" altLang="zh-CN" sz="18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0" t="20389" r="13575" b="3115"/>
          <a:stretch/>
        </p:blipFill>
        <p:spPr>
          <a:xfrm>
            <a:off x="1559496" y="2124862"/>
            <a:ext cx="4070756" cy="38828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1844824"/>
            <a:ext cx="4046070" cy="4442953"/>
          </a:xfrm>
          <a:prstGeom prst="rect">
            <a:avLst/>
          </a:prstGeom>
        </p:spPr>
      </p:pic>
      <p:sp>
        <p:nvSpPr>
          <p:cNvPr id="9" name="标题 1"/>
          <p:cNvSpPr>
            <a:spLocks noGrp="1" noChangeArrowheads="1"/>
          </p:cNvSpPr>
          <p:nvPr>
            <p:ph type="title"/>
          </p:nvPr>
        </p:nvSpPr>
        <p:spPr>
          <a:xfrm>
            <a:off x="838200" y="9526"/>
            <a:ext cx="10515600" cy="1120775"/>
          </a:xfrm>
        </p:spPr>
        <p:txBody>
          <a:bodyPr/>
          <a:lstStyle/>
          <a:p>
            <a:pPr eaLnBrk="1" hangingPunct="1"/>
            <a:r>
              <a:rPr lang="en-US" altLang="zh-CN" dirty="0" smtClean="0"/>
              <a:t>3 </a:t>
            </a:r>
            <a:r>
              <a:rPr lang="zh-CN" altLang="en-US" dirty="0" smtClean="0"/>
              <a:t>算法实现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89499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/>
          <p:cNvSpPr>
            <a:spLocks noGrp="1" noChangeArrowheads="1"/>
          </p:cNvSpPr>
          <p:nvPr>
            <p:ph type="title"/>
          </p:nvPr>
        </p:nvSpPr>
        <p:spPr>
          <a:xfrm>
            <a:off x="838200" y="9526"/>
            <a:ext cx="10515600" cy="1120775"/>
          </a:xfrm>
        </p:spPr>
        <p:txBody>
          <a:bodyPr/>
          <a:lstStyle/>
          <a:p>
            <a:pPr eaLnBrk="1" hangingPunct="1"/>
            <a:r>
              <a:rPr lang="en-US" altLang="zh-CN" dirty="0"/>
              <a:t>4</a:t>
            </a:r>
            <a:r>
              <a:rPr lang="en-US" altLang="zh-CN" dirty="0" smtClean="0"/>
              <a:t> </a:t>
            </a:r>
            <a:r>
              <a:rPr lang="zh-CN" altLang="en-US" dirty="0" smtClean="0"/>
              <a:t>检测效果及展望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7328" y="1222391"/>
            <a:ext cx="5431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mtClean="0"/>
              <a:t>将该算法和综合表现较好的</a:t>
            </a:r>
            <a:r>
              <a:rPr lang="en-US" altLang="zh-CN" smtClean="0"/>
              <a:t>Fellwalker</a:t>
            </a:r>
            <a:r>
              <a:rPr lang="zh-CN" altLang="en-US" dirty="0" smtClean="0"/>
              <a:t>做对</a:t>
            </a:r>
            <a:r>
              <a:rPr lang="zh-CN" altLang="en-US" smtClean="0"/>
              <a:t>比</a:t>
            </a:r>
            <a:r>
              <a:rPr lang="zh-CN" altLang="en-US"/>
              <a:t>，在不同的云核密集程度，不同信噪比的情况下，统</a:t>
            </a:r>
            <a:r>
              <a:rPr lang="zh-CN" altLang="en-US" smtClean="0"/>
              <a:t>计目标检测中常用的指标</a:t>
            </a:r>
            <a:r>
              <a:rPr lang="en-US" altLang="zh-CN" smtClean="0"/>
              <a:t>precision</a:t>
            </a:r>
            <a:r>
              <a:rPr lang="en-US" altLang="zh-CN" dirty="0"/>
              <a:t>, </a:t>
            </a:r>
            <a:r>
              <a:rPr lang="en-US" altLang="zh-CN" dirty="0" smtClean="0"/>
              <a:t>recall, </a:t>
            </a:r>
            <a:r>
              <a:rPr lang="en-US" altLang="zh-CN" smtClean="0"/>
              <a:t>F1 score</a:t>
            </a:r>
            <a:r>
              <a:rPr lang="zh-CN" altLang="en-US" smtClean="0"/>
              <a:t>，结</a:t>
            </a:r>
            <a:r>
              <a:rPr lang="zh-CN" altLang="en-US" dirty="0" smtClean="0"/>
              <a:t>果如下：</a:t>
            </a:r>
            <a:endParaRPr lang="en-US" altLang="zh-CN" dirty="0" smtClean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7" t="2389" r="8365" b="-372"/>
          <a:stretch/>
        </p:blipFill>
        <p:spPr>
          <a:xfrm>
            <a:off x="551384" y="2636912"/>
            <a:ext cx="11233248" cy="3658806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591944" y="1222391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Precision(</a:t>
            </a:r>
            <a:r>
              <a:rPr lang="zh-CN" altLang="en-US" dirty="0" smtClean="0"/>
              <a:t>精准度</a:t>
            </a:r>
            <a:r>
              <a:rPr lang="en-US" altLang="zh-CN" dirty="0" smtClean="0"/>
              <a:t>/</a:t>
            </a:r>
            <a:r>
              <a:rPr lang="zh-CN" altLang="en-US" dirty="0" smtClean="0"/>
              <a:t>查准率</a:t>
            </a:r>
            <a:r>
              <a:rPr lang="en-US" altLang="zh-CN" smtClean="0"/>
              <a:t>)</a:t>
            </a:r>
            <a:r>
              <a:rPr lang="zh-CN" altLang="en-US"/>
              <a:t>：真阳性与所有预测阳性的比</a:t>
            </a:r>
            <a:r>
              <a:rPr lang="zh-CN" altLang="en-US" smtClean="0"/>
              <a:t>率；</a:t>
            </a:r>
            <a:endParaRPr lang="zh-CN" altLang="en-US" dirty="0"/>
          </a:p>
          <a:p>
            <a:r>
              <a:rPr lang="en-US" altLang="zh-CN" dirty="0" smtClean="0"/>
              <a:t>Recall(</a:t>
            </a:r>
            <a:r>
              <a:rPr lang="zh-CN" altLang="en-US" dirty="0" smtClean="0"/>
              <a:t>召回率</a:t>
            </a:r>
            <a:r>
              <a:rPr lang="en-US" altLang="zh-CN" smtClean="0"/>
              <a:t>)</a:t>
            </a:r>
            <a:r>
              <a:rPr lang="zh-CN" altLang="en-US"/>
              <a:t>：真正的阳性结果与所有实际阳性结果的比</a:t>
            </a:r>
            <a:r>
              <a:rPr lang="zh-CN" altLang="en-US" smtClean="0"/>
              <a:t>率；</a:t>
            </a:r>
            <a:r>
              <a:rPr lang="en-US" altLang="zh-CN" smtClean="0"/>
              <a:t>F1-score</a:t>
            </a:r>
            <a:r>
              <a:rPr lang="zh-CN" altLang="en-US"/>
              <a:t>：</a:t>
            </a:r>
            <a:r>
              <a:rPr lang="zh-CN" altLang="en-US" smtClean="0"/>
              <a:t>精准率</a:t>
            </a:r>
            <a:r>
              <a:rPr lang="zh-CN" altLang="en-US"/>
              <a:t>和召回率的调和平均</a:t>
            </a:r>
            <a:r>
              <a:rPr lang="zh-CN" altLang="en-US" smtClean="0"/>
              <a:t>数</a:t>
            </a:r>
            <a:r>
              <a:rPr lang="zh-CN" altLang="en-US"/>
              <a:t>。</a:t>
            </a:r>
            <a:endParaRPr lang="en-US" altLang="zh-CN" smtClean="0"/>
          </a:p>
        </p:txBody>
      </p:sp>
      <p:sp>
        <p:nvSpPr>
          <p:cNvPr id="3" name="文本框 2"/>
          <p:cNvSpPr txBox="1"/>
          <p:nvPr/>
        </p:nvSpPr>
        <p:spPr>
          <a:xfrm>
            <a:off x="4943872" y="2145721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mtClean="0"/>
              <a:t>低密度不同信噪比的表现</a:t>
            </a:r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971834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/>
          <p:cNvSpPr>
            <a:spLocks noGrp="1" noChangeArrowheads="1"/>
          </p:cNvSpPr>
          <p:nvPr>
            <p:ph type="title"/>
          </p:nvPr>
        </p:nvSpPr>
        <p:spPr>
          <a:xfrm>
            <a:off x="838200" y="9526"/>
            <a:ext cx="10515600" cy="1120775"/>
          </a:xfrm>
        </p:spPr>
        <p:txBody>
          <a:bodyPr/>
          <a:lstStyle/>
          <a:p>
            <a:pPr eaLnBrk="1" hangingPunct="1"/>
            <a:r>
              <a:rPr lang="en-US" altLang="zh-CN" dirty="0"/>
              <a:t>4</a:t>
            </a:r>
            <a:r>
              <a:rPr lang="en-US" altLang="zh-CN" dirty="0" smtClean="0"/>
              <a:t> </a:t>
            </a:r>
            <a:r>
              <a:rPr lang="zh-CN" altLang="en-US" dirty="0" smtClean="0"/>
              <a:t>检测效果及展望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4" t="1768" r="8782" b="861"/>
          <a:stretch/>
        </p:blipFill>
        <p:spPr>
          <a:xfrm>
            <a:off x="205748" y="1907704"/>
            <a:ext cx="11780503" cy="37882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159896" y="153837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中</a:t>
            </a:r>
            <a:r>
              <a:rPr lang="zh-CN" altLang="en-US" smtClean="0"/>
              <a:t>密度不同信噪比的表现</a:t>
            </a:r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900489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/>
          <p:cNvSpPr>
            <a:spLocks noGrp="1" noChangeArrowheads="1"/>
          </p:cNvSpPr>
          <p:nvPr>
            <p:ph type="title"/>
          </p:nvPr>
        </p:nvSpPr>
        <p:spPr>
          <a:xfrm>
            <a:off x="838200" y="9526"/>
            <a:ext cx="10515600" cy="1120775"/>
          </a:xfrm>
        </p:spPr>
        <p:txBody>
          <a:bodyPr/>
          <a:lstStyle/>
          <a:p>
            <a:pPr eaLnBrk="1" hangingPunct="1"/>
            <a:r>
              <a:rPr lang="en-US" altLang="zh-CN" dirty="0"/>
              <a:t>4</a:t>
            </a:r>
            <a:r>
              <a:rPr lang="en-US" altLang="zh-CN" dirty="0" smtClean="0"/>
              <a:t> </a:t>
            </a:r>
            <a:r>
              <a:rPr lang="zh-CN" altLang="en-US" dirty="0" smtClean="0"/>
              <a:t>检测效果及展望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0" t="3738" r="8411" b="1426"/>
          <a:stretch/>
        </p:blipFill>
        <p:spPr>
          <a:xfrm>
            <a:off x="191570" y="1844824"/>
            <a:ext cx="11808859" cy="369172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087888" y="130289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高</a:t>
            </a:r>
            <a:r>
              <a:rPr lang="zh-CN" altLang="en-US" smtClean="0"/>
              <a:t>密度不同信噪比的表现</a:t>
            </a:r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418267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/>
          <p:cNvSpPr>
            <a:spLocks noGrp="1" noChangeArrowheads="1"/>
          </p:cNvSpPr>
          <p:nvPr>
            <p:ph type="title"/>
          </p:nvPr>
        </p:nvSpPr>
        <p:spPr>
          <a:xfrm>
            <a:off x="838200" y="9526"/>
            <a:ext cx="10515600" cy="1120775"/>
          </a:xfrm>
        </p:spPr>
        <p:txBody>
          <a:bodyPr/>
          <a:lstStyle/>
          <a:p>
            <a:pPr eaLnBrk="1" hangingPunct="1"/>
            <a:r>
              <a:rPr lang="en-US" altLang="zh-CN" dirty="0"/>
              <a:t>4</a:t>
            </a:r>
            <a:r>
              <a:rPr lang="en-US" altLang="zh-CN" dirty="0" smtClean="0"/>
              <a:t> </a:t>
            </a:r>
            <a:r>
              <a:rPr lang="zh-CN" altLang="en-US" dirty="0" smtClean="0"/>
              <a:t>检测</a:t>
            </a:r>
            <a:r>
              <a:rPr lang="zh-CN" altLang="en-US" smtClean="0"/>
              <a:t>效果</a:t>
            </a:r>
            <a:endParaRPr lang="zh-CN" altLang="en-US" dirty="0" smtClean="0"/>
          </a:p>
        </p:txBody>
      </p:sp>
      <p:sp>
        <p:nvSpPr>
          <p:cNvPr id="12" name="文本框 11"/>
          <p:cNvSpPr txBox="1"/>
          <p:nvPr/>
        </p:nvSpPr>
        <p:spPr>
          <a:xfrm>
            <a:off x="1579346" y="1844824"/>
            <a:ext cx="76850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dirty="0" smtClean="0"/>
              <a:t>对比</a:t>
            </a:r>
            <a:r>
              <a:rPr lang="en-US" altLang="zh-CN" err="1" smtClean="0"/>
              <a:t>FellWalker</a:t>
            </a:r>
            <a:r>
              <a:rPr lang="zh-CN" altLang="en-US" smtClean="0"/>
              <a:t>和</a:t>
            </a:r>
            <a:r>
              <a:rPr lang="en-US" altLang="zh-CN" smtClean="0"/>
              <a:t>yolo_v3</a:t>
            </a:r>
            <a:r>
              <a:rPr lang="zh-CN" altLang="en-US" smtClean="0"/>
              <a:t>结合聚类算法的检测方式，后者表现更加稳定，受到噪声扰动较小；</a:t>
            </a:r>
            <a:endParaRPr lang="en-US" altLang="zh-CN" smtClean="0"/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/>
              <a:t>对</a:t>
            </a:r>
            <a:r>
              <a:rPr lang="zh-CN" altLang="en-US" smtClean="0"/>
              <a:t>于待检测的云核，不受特定云核形状的限制；</a:t>
            </a:r>
            <a:endParaRPr lang="en-US" altLang="zh-CN" smtClean="0"/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mtClean="0"/>
              <a:t>Yolo_v3 </a:t>
            </a:r>
            <a:r>
              <a:rPr lang="zh-CN" altLang="en-US" smtClean="0"/>
              <a:t>的召回率</a:t>
            </a:r>
            <a:r>
              <a:rPr lang="zh-CN" altLang="en-US"/>
              <a:t>需</a:t>
            </a:r>
            <a:r>
              <a:rPr lang="zh-CN" altLang="en-US" smtClean="0"/>
              <a:t>要进一步的提高。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483973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>
            <a:spLocks noGrp="1" noChangeArrowheads="1"/>
          </p:cNvSpPr>
          <p:nvPr>
            <p:ph type="title"/>
          </p:nvPr>
        </p:nvSpPr>
        <p:spPr>
          <a:xfrm>
            <a:off x="838200" y="9526"/>
            <a:ext cx="10515600" cy="1120775"/>
          </a:xfrm>
        </p:spPr>
        <p:txBody>
          <a:bodyPr/>
          <a:lstStyle/>
          <a:p>
            <a:pPr eaLnBrk="1" hangingPunct="1"/>
            <a:r>
              <a:rPr lang="en-US" altLang="zh-CN"/>
              <a:t>4</a:t>
            </a:r>
            <a:r>
              <a:rPr lang="en-US" altLang="zh-CN" smtClean="0"/>
              <a:t> </a:t>
            </a:r>
            <a:r>
              <a:rPr lang="zh-CN" altLang="en-US" smtClean="0"/>
              <a:t>工作展</a:t>
            </a:r>
            <a:r>
              <a:rPr lang="zh-CN" altLang="en-US" dirty="0" smtClean="0"/>
              <a:t>望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495600" y="2348880"/>
            <a:ext cx="54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dirty="0" smtClean="0"/>
              <a:t>下一步将</a:t>
            </a:r>
            <a:r>
              <a:rPr lang="en-US" altLang="zh-CN" dirty="0" smtClean="0"/>
              <a:t>yolo_v3 </a:t>
            </a:r>
            <a:r>
              <a:rPr lang="zh-CN" altLang="en-US" dirty="0" smtClean="0"/>
              <a:t>升到</a:t>
            </a:r>
            <a:r>
              <a:rPr lang="en-US" altLang="zh-CN" dirty="0" smtClean="0"/>
              <a:t>3d</a:t>
            </a:r>
            <a:r>
              <a:rPr lang="zh-CN" altLang="en-US" dirty="0" smtClean="0"/>
              <a:t>目标检测；</a:t>
            </a:r>
            <a:endParaRPr lang="en-US" altLang="zh-CN" dirty="0" smtClean="0"/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dirty="0" smtClean="0"/>
              <a:t>将目标的形态参数进一步计算出来；</a:t>
            </a:r>
            <a:endParaRPr lang="en-US" altLang="zh-CN" dirty="0" smtClean="0"/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dirty="0" smtClean="0"/>
              <a:t>探究对</a:t>
            </a:r>
            <a:r>
              <a:rPr lang="zh-CN" altLang="en-US" smtClean="0"/>
              <a:t>真实</a:t>
            </a:r>
            <a:r>
              <a:rPr lang="zh-CN" altLang="en-US"/>
              <a:t>分</a:t>
            </a:r>
            <a:r>
              <a:rPr lang="zh-CN" altLang="en-US" smtClean="0"/>
              <a:t>子云核数</a:t>
            </a:r>
            <a:r>
              <a:rPr lang="zh-CN" altLang="en-US" dirty="0" smtClean="0"/>
              <a:t>据的有效检测方式。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01621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E7AE764F-A1E1-4C5E-90FF-A00892FFF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800" y="2852936"/>
            <a:ext cx="3096344" cy="115212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zh-CN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zh-CN" altLang="en-US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you!</a:t>
            </a:r>
          </a:p>
          <a:p>
            <a:pPr marL="0" indent="0">
              <a:buNone/>
              <a:defRPr/>
            </a:pPr>
            <a:endParaRPr lang="en-US" altLang="zh-CN" dirty="0">
              <a:solidFill>
                <a:schemeClr val="accent1"/>
              </a:solidFill>
            </a:endParaRPr>
          </a:p>
          <a:p>
            <a:pPr marL="0" indent="0">
              <a:buNone/>
              <a:defRPr/>
            </a:pPr>
            <a:endParaRPr lang="en-US" altLang="zh-CN" dirty="0">
              <a:solidFill>
                <a:schemeClr val="accent1"/>
              </a:solidFill>
            </a:endParaRPr>
          </a:p>
        </p:txBody>
      </p:sp>
      <p:sp>
        <p:nvSpPr>
          <p:cNvPr id="28675" name="标题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z="5400"/>
              <a:t>谢谢聆听</a:t>
            </a:r>
          </a:p>
        </p:txBody>
      </p:sp>
    </p:spTree>
    <p:custDataLst>
      <p:tags r:id="rId1"/>
    </p:custData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362" name="直接连接符 4"/>
          <p:cNvCxnSpPr>
            <a:cxnSpLocks noChangeShapeType="1"/>
          </p:cNvCxnSpPr>
          <p:nvPr/>
        </p:nvCxnSpPr>
        <p:spPr bwMode="auto">
          <a:xfrm>
            <a:off x="1524000" y="927100"/>
            <a:ext cx="2419350" cy="0"/>
          </a:xfrm>
          <a:prstGeom prst="line">
            <a:avLst/>
          </a:prstGeom>
          <a:noFill/>
          <a:ln w="57150">
            <a:solidFill>
              <a:srgbClr val="006436"/>
            </a:solidFill>
            <a:round/>
            <a:headEnd/>
            <a:tailEnd/>
          </a:ln>
        </p:spPr>
      </p:cxnSp>
      <p:sp>
        <p:nvSpPr>
          <p:cNvPr id="15363" name="Rectangle 9"/>
          <p:cNvSpPr>
            <a:spLocks noChangeArrowheads="1"/>
          </p:cNvSpPr>
          <p:nvPr/>
        </p:nvSpPr>
        <p:spPr bwMode="auto">
          <a:xfrm>
            <a:off x="5735960" y="1971279"/>
            <a:ext cx="719138" cy="720725"/>
          </a:xfrm>
          <a:prstGeom prst="rect">
            <a:avLst/>
          </a:prstGeom>
          <a:solidFill>
            <a:srgbClr val="00643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zh-CN" sz="6000">
                <a:solidFill>
                  <a:schemeClr val="bg1"/>
                </a:solidFill>
                <a:latin typeface="Broadway" pitchFamily="82" charset="0"/>
              </a:rPr>
              <a:t>1</a:t>
            </a:r>
          </a:p>
        </p:txBody>
      </p:sp>
      <p:sp>
        <p:nvSpPr>
          <p:cNvPr id="15364" name="Rectangle 41"/>
          <p:cNvSpPr>
            <a:spLocks noChangeArrowheads="1"/>
          </p:cNvSpPr>
          <p:nvPr/>
        </p:nvSpPr>
        <p:spPr bwMode="auto">
          <a:xfrm>
            <a:off x="5735960" y="2915841"/>
            <a:ext cx="719138" cy="720725"/>
          </a:xfrm>
          <a:prstGeom prst="rect">
            <a:avLst/>
          </a:prstGeom>
          <a:solidFill>
            <a:srgbClr val="00643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zh-CN" sz="6000">
                <a:solidFill>
                  <a:schemeClr val="bg1"/>
                </a:solidFill>
                <a:latin typeface="Broadway" pitchFamily="82" charset="0"/>
              </a:rPr>
              <a:t>2</a:t>
            </a:r>
          </a:p>
        </p:txBody>
      </p:sp>
      <p:sp>
        <p:nvSpPr>
          <p:cNvPr id="15365" name="Rectangle 48"/>
          <p:cNvSpPr>
            <a:spLocks noChangeArrowheads="1"/>
          </p:cNvSpPr>
          <p:nvPr/>
        </p:nvSpPr>
        <p:spPr bwMode="auto">
          <a:xfrm>
            <a:off x="5735960" y="3860404"/>
            <a:ext cx="719138" cy="720725"/>
          </a:xfrm>
          <a:prstGeom prst="rect">
            <a:avLst/>
          </a:prstGeom>
          <a:solidFill>
            <a:srgbClr val="00643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zh-CN" sz="6000">
                <a:solidFill>
                  <a:schemeClr val="bg1"/>
                </a:solidFill>
                <a:latin typeface="Broadway" pitchFamily="82" charset="0"/>
              </a:rPr>
              <a:t>3</a:t>
            </a:r>
          </a:p>
        </p:txBody>
      </p:sp>
      <p:sp>
        <p:nvSpPr>
          <p:cNvPr id="15369" name="Rectangle 9"/>
          <p:cNvSpPr>
            <a:spLocks noChangeArrowheads="1"/>
          </p:cNvSpPr>
          <p:nvPr/>
        </p:nvSpPr>
        <p:spPr bwMode="auto">
          <a:xfrm>
            <a:off x="6845622" y="1971279"/>
            <a:ext cx="407491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zh-CN" altLang="en-US" sz="4400" smtClean="0">
                <a:solidFill>
                  <a:srgbClr val="BF9F62"/>
                </a:solidFill>
              </a:rPr>
              <a:t>研究意义及现状</a:t>
            </a:r>
            <a:endParaRPr lang="en-US" altLang="zh-CN" sz="4400" dirty="0">
              <a:solidFill>
                <a:srgbClr val="BF9F62"/>
              </a:solidFill>
            </a:endParaRPr>
          </a:p>
        </p:txBody>
      </p:sp>
      <p:sp>
        <p:nvSpPr>
          <p:cNvPr id="15370" name="Rectangle 9"/>
          <p:cNvSpPr>
            <a:spLocks noChangeArrowheads="1"/>
          </p:cNvSpPr>
          <p:nvPr/>
        </p:nvSpPr>
        <p:spPr bwMode="auto">
          <a:xfrm>
            <a:off x="6845623" y="2915841"/>
            <a:ext cx="287496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zh-CN" altLang="en-US" sz="4400">
                <a:solidFill>
                  <a:srgbClr val="BF9F62"/>
                </a:solidFill>
              </a:rPr>
              <a:t>检</a:t>
            </a:r>
            <a:r>
              <a:rPr lang="zh-CN" altLang="en-US" sz="4400" smtClean="0">
                <a:solidFill>
                  <a:srgbClr val="BF9F62"/>
                </a:solidFill>
              </a:rPr>
              <a:t>测</a:t>
            </a:r>
            <a:r>
              <a:rPr lang="zh-CN" altLang="en-US" sz="4400">
                <a:solidFill>
                  <a:srgbClr val="BF9F62"/>
                </a:solidFill>
              </a:rPr>
              <a:t>思路</a:t>
            </a:r>
            <a:endParaRPr lang="en-US" altLang="zh-CN" sz="4400" dirty="0">
              <a:solidFill>
                <a:srgbClr val="BF9F62"/>
              </a:solidFill>
            </a:endParaRPr>
          </a:p>
        </p:txBody>
      </p:sp>
      <p:sp>
        <p:nvSpPr>
          <p:cNvPr id="15371" name="Rectangle 9"/>
          <p:cNvSpPr>
            <a:spLocks noChangeArrowheads="1"/>
          </p:cNvSpPr>
          <p:nvPr/>
        </p:nvSpPr>
        <p:spPr bwMode="auto">
          <a:xfrm>
            <a:off x="6845623" y="3860404"/>
            <a:ext cx="287496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zh-CN" altLang="en-US" sz="4400" smtClean="0">
                <a:solidFill>
                  <a:srgbClr val="BF9F62"/>
                </a:solidFill>
              </a:rPr>
              <a:t>算法实现</a:t>
            </a:r>
            <a:endParaRPr lang="en-US" altLang="zh-CN" sz="4400" dirty="0">
              <a:solidFill>
                <a:srgbClr val="BF9F62"/>
              </a:solidFill>
            </a:endParaRPr>
          </a:p>
        </p:txBody>
      </p:sp>
      <p:sp>
        <p:nvSpPr>
          <p:cNvPr id="15375" name="标题 1"/>
          <p:cNvSpPr txBox="1">
            <a:spLocks noChangeArrowheads="1"/>
          </p:cNvSpPr>
          <p:nvPr/>
        </p:nvSpPr>
        <p:spPr bwMode="auto">
          <a:xfrm>
            <a:off x="1524000" y="973139"/>
            <a:ext cx="2419350" cy="74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en-US" altLang="zh-CN" sz="4400" b="1">
                <a:solidFill>
                  <a:srgbClr val="BF9F62"/>
                </a:solidFill>
              </a:rPr>
              <a:t>Contents</a:t>
            </a:r>
            <a:endParaRPr lang="zh-CN" altLang="en-US" sz="4400" b="1">
              <a:solidFill>
                <a:srgbClr val="BF9F62"/>
              </a:solidFill>
            </a:endParaRPr>
          </a:p>
        </p:txBody>
      </p:sp>
      <p:sp>
        <p:nvSpPr>
          <p:cNvPr id="15376" name="标题 1"/>
          <p:cNvSpPr>
            <a:spLocks noGrp="1" noChangeArrowheads="1"/>
          </p:cNvSpPr>
          <p:nvPr>
            <p:ph type="title"/>
          </p:nvPr>
        </p:nvSpPr>
        <p:spPr>
          <a:xfrm>
            <a:off x="1543050" y="14289"/>
            <a:ext cx="2400300" cy="1120775"/>
          </a:xfrm>
        </p:spPr>
        <p:txBody>
          <a:bodyPr/>
          <a:lstStyle/>
          <a:p>
            <a:pPr algn="ctr" eaLnBrk="1" hangingPunct="1"/>
            <a:r>
              <a:rPr lang="zh-CN" altLang="en-US" smtClean="0"/>
              <a:t>目录</a:t>
            </a:r>
          </a:p>
        </p:txBody>
      </p:sp>
      <p:sp>
        <p:nvSpPr>
          <p:cNvPr id="11" name="Rectangle 48"/>
          <p:cNvSpPr>
            <a:spLocks noChangeArrowheads="1"/>
          </p:cNvSpPr>
          <p:nvPr/>
        </p:nvSpPr>
        <p:spPr bwMode="auto">
          <a:xfrm>
            <a:off x="5737249" y="4804967"/>
            <a:ext cx="719138" cy="720725"/>
          </a:xfrm>
          <a:prstGeom prst="rect">
            <a:avLst/>
          </a:prstGeom>
          <a:solidFill>
            <a:srgbClr val="00643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zh-CN" sz="6000">
                <a:solidFill>
                  <a:schemeClr val="bg1"/>
                </a:solidFill>
                <a:latin typeface="Broadway" pitchFamily="82" charset="0"/>
              </a:rPr>
              <a:t>4</a:t>
            </a: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6876658" y="4804966"/>
            <a:ext cx="505199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zh-CN" altLang="en-US" sz="4400" smtClean="0">
                <a:solidFill>
                  <a:srgbClr val="BF9F62"/>
                </a:solidFill>
              </a:rPr>
              <a:t>检测效果及工作展望</a:t>
            </a:r>
            <a:endParaRPr lang="en-US" altLang="zh-CN" sz="4400" dirty="0">
              <a:solidFill>
                <a:srgbClr val="BF9F62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/>
              <a:t>1.1 </a:t>
            </a:r>
            <a:r>
              <a:rPr lang="zh-CN" altLang="en-US" smtClean="0"/>
              <a:t>研究意义</a:t>
            </a:r>
            <a:endParaRPr lang="zh-CN" altLang="en-US" dirty="0" smtClean="0"/>
          </a:p>
        </p:txBody>
      </p:sp>
      <p:grpSp>
        <p:nvGrpSpPr>
          <p:cNvPr id="3" name="组合 2"/>
          <p:cNvGrpSpPr/>
          <p:nvPr/>
        </p:nvGrpSpPr>
        <p:grpSpPr>
          <a:xfrm>
            <a:off x="838200" y="1131080"/>
            <a:ext cx="6214699" cy="4529938"/>
            <a:chOff x="25317" y="1347334"/>
            <a:chExt cx="5641975" cy="4115253"/>
          </a:xfrm>
        </p:grpSpPr>
        <p:pic>
          <p:nvPicPr>
            <p:cNvPr id="8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317" y="1412875"/>
              <a:ext cx="5641975" cy="40497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Rectangle 17"/>
            <p:cNvSpPr/>
            <p:nvPr/>
          </p:nvSpPr>
          <p:spPr>
            <a:xfrm>
              <a:off x="3974508" y="1347334"/>
              <a:ext cx="958850" cy="40005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91428" tIns="45714" rIns="91428" bIns="45714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r>
                <a:rPr lang="zh-CN" altLang="en-US" sz="2000" b="1">
                  <a:solidFill>
                    <a:srgbClr val="FF0000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分子云</a:t>
              </a:r>
            </a:p>
          </p:txBody>
        </p:sp>
        <p:sp>
          <p:nvSpPr>
            <p:cNvPr id="10" name="Rectangle 17"/>
            <p:cNvSpPr/>
            <p:nvPr/>
          </p:nvSpPr>
          <p:spPr>
            <a:xfrm>
              <a:off x="4549775" y="4541838"/>
              <a:ext cx="958850" cy="40005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91428" tIns="45714" rIns="91428" bIns="45714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r>
                <a:rPr lang="zh-CN" altLang="en-US" sz="2000" b="1">
                  <a:solidFill>
                    <a:srgbClr val="FF0000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原恒星</a:t>
              </a:r>
            </a:p>
          </p:txBody>
        </p:sp>
        <p:sp>
          <p:nvSpPr>
            <p:cNvPr id="11" name="Rectangle 17"/>
            <p:cNvSpPr/>
            <p:nvPr/>
          </p:nvSpPr>
          <p:spPr>
            <a:xfrm>
              <a:off x="263352" y="1845016"/>
              <a:ext cx="958850" cy="40005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91428" tIns="45714" rIns="91428" bIns="45714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r>
                <a:rPr lang="zh-CN" altLang="en-US" sz="2000" b="1">
                  <a:solidFill>
                    <a:srgbClr val="FF0000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弥散云</a:t>
              </a:r>
            </a:p>
          </p:txBody>
        </p:sp>
        <p:sp>
          <p:nvSpPr>
            <p:cNvPr id="12" name="Rectangle 17"/>
            <p:cNvSpPr/>
            <p:nvPr/>
          </p:nvSpPr>
          <p:spPr>
            <a:xfrm>
              <a:off x="2860675" y="3678238"/>
              <a:ext cx="1474788" cy="40005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91428" tIns="45714" rIns="91428" bIns="45714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r>
                <a:rPr lang="zh-CN" altLang="en-US" sz="2000" b="1">
                  <a:solidFill>
                    <a:srgbClr val="FF0000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高质量恒量</a:t>
              </a:r>
            </a:p>
          </p:txBody>
        </p:sp>
        <p:sp>
          <p:nvSpPr>
            <p:cNvPr id="13" name="Rectangle 17"/>
            <p:cNvSpPr/>
            <p:nvPr/>
          </p:nvSpPr>
          <p:spPr>
            <a:xfrm>
              <a:off x="3698875" y="3244974"/>
              <a:ext cx="1881188" cy="40005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91428" tIns="45714" rIns="91428" bIns="45714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r>
                <a:rPr lang="zh-CN" altLang="en-US" sz="2000" b="1" dirty="0">
                  <a:solidFill>
                    <a:srgbClr val="FF0000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分子云核</a:t>
              </a:r>
              <a:r>
                <a:rPr lang="en-US" altLang="zh-CN" sz="2000" b="1" dirty="0">
                  <a:solidFill>
                    <a:srgbClr val="FF0000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/</a:t>
              </a:r>
              <a:r>
                <a:rPr lang="zh-CN" altLang="en-US" sz="2000" b="1" dirty="0">
                  <a:solidFill>
                    <a:srgbClr val="FF0000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团块</a:t>
              </a:r>
            </a:p>
          </p:txBody>
        </p:sp>
        <p:sp>
          <p:nvSpPr>
            <p:cNvPr id="14" name="Rectangle 17"/>
            <p:cNvSpPr/>
            <p:nvPr/>
          </p:nvSpPr>
          <p:spPr>
            <a:xfrm>
              <a:off x="2065338" y="4608513"/>
              <a:ext cx="1474787" cy="40005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91428" tIns="45714" rIns="91428" bIns="45714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r>
                <a:rPr lang="zh-CN" altLang="en-US" sz="2000" b="1">
                  <a:solidFill>
                    <a:srgbClr val="FF0000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低质量恒星</a:t>
              </a:r>
            </a:p>
          </p:txBody>
        </p:sp>
      </p:grpSp>
      <p:sp>
        <p:nvSpPr>
          <p:cNvPr id="15" name="Rectangle 6"/>
          <p:cNvSpPr/>
          <p:nvPr/>
        </p:nvSpPr>
        <p:spPr>
          <a:xfrm>
            <a:off x="8337188" y="1203225"/>
            <a:ext cx="3684317" cy="3785640"/>
          </a:xfrm>
          <a:prstGeom prst="rect">
            <a:avLst/>
          </a:prstGeom>
          <a:noFill/>
          <a:ln w="9525">
            <a:noFill/>
          </a:ln>
        </p:spPr>
        <p:txBody>
          <a:bodyPr wrap="square" lIns="91428" tIns="45714" rIns="91428" bIns="45714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lvl="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2400" b="1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宇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宙物质循环</a:t>
            </a: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一</a:t>
            </a:r>
            <a:r>
              <a:rPr lang="zh-CN" altLang="en-US" sz="2400" b="1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个关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键</a:t>
            </a: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节</a:t>
            </a:r>
            <a:r>
              <a:rPr lang="zh-CN" altLang="en-US" sz="2400" b="1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点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2400" b="1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恒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星形成场所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lvl="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2400" b="1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物</a:t>
            </a: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理条件和状态决</a:t>
            </a:r>
            <a:r>
              <a:rPr lang="zh-CN" altLang="en-US" sz="2400" b="1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定恒星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形成</a:t>
            </a: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的</a:t>
            </a:r>
            <a:r>
              <a:rPr lang="zh-CN" altLang="en-US" sz="2400" b="1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初始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条件</a:t>
            </a: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</a:t>
            </a:r>
          </a:p>
        </p:txBody>
      </p:sp>
      <p:sp>
        <p:nvSpPr>
          <p:cNvPr id="17" name="文本框 4"/>
          <p:cNvSpPr txBox="1"/>
          <p:nvPr/>
        </p:nvSpPr>
        <p:spPr>
          <a:xfrm>
            <a:off x="2013782" y="5805404"/>
            <a:ext cx="9001126" cy="10525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       分子云核</a:t>
            </a:r>
            <a:r>
              <a:rPr lang="zh-CN" altLang="en-US" sz="2400" b="1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质量分布</a:t>
            </a:r>
            <a:r>
              <a:rPr lang="en-US" altLang="zh-CN" sz="2400" b="1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400" b="1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恒星初始质量函</a:t>
            </a:r>
            <a:r>
              <a:rPr lang="zh-CN" altLang="en-US" sz="2400" b="1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数</a:t>
            </a:r>
            <a:r>
              <a:rPr lang="zh-CN" altLang="en-US" sz="2400" b="1" smtClean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  <a:endParaRPr lang="en-US" altLang="zh-CN" sz="2400" b="1" dirty="0">
              <a:solidFill>
                <a:srgbClr val="00B05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分子云核研究具有重要的意义！</a:t>
            </a:r>
            <a:endParaRPr lang="en-US" altLang="zh-CN" sz="2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032102" y="2276872"/>
            <a:ext cx="1224136" cy="1800200"/>
            <a:chOff x="7032104" y="2391430"/>
            <a:chExt cx="585059" cy="2045682"/>
          </a:xfrm>
        </p:grpSpPr>
        <p:sp>
          <p:nvSpPr>
            <p:cNvPr id="16" name="Line 10"/>
            <p:cNvSpPr/>
            <p:nvPr/>
          </p:nvSpPr>
          <p:spPr>
            <a:xfrm>
              <a:off x="7032104" y="3501008"/>
              <a:ext cx="576263" cy="0"/>
            </a:xfrm>
            <a:prstGeom prst="line">
              <a:avLst/>
            </a:prstGeom>
            <a:ln w="60325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  <p:cxnSp>
          <p:nvCxnSpPr>
            <p:cNvPr id="18" name="直线箭头连接符 3"/>
            <p:cNvCxnSpPr/>
            <p:nvPr/>
          </p:nvCxnSpPr>
          <p:spPr>
            <a:xfrm flipH="1">
              <a:off x="7032106" y="2391430"/>
              <a:ext cx="585057" cy="676141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线箭头连接符 4"/>
            <p:cNvCxnSpPr/>
            <p:nvPr/>
          </p:nvCxnSpPr>
          <p:spPr>
            <a:xfrm>
              <a:off x="7032104" y="3933056"/>
              <a:ext cx="576263" cy="50405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"/>
          <p:cNvSpPr txBox="1"/>
          <p:nvPr/>
        </p:nvSpPr>
        <p:spPr>
          <a:xfrm>
            <a:off x="2567608" y="5632883"/>
            <a:ext cx="9289032" cy="124341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    </a:t>
            </a:r>
            <a:r>
              <a:rPr lang="en-US" altLang="zh-CN" sz="2000" baseline="30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12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CO——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贡献有限</a:t>
            </a:r>
            <a:endParaRPr lang="en-US" altLang="zh-CN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    </a:t>
            </a:r>
            <a:r>
              <a:rPr lang="en-US" altLang="zh-CN" sz="2000" baseline="30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13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CO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和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en-US" altLang="zh-CN" sz="2000" baseline="30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18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O——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观测区域小</a:t>
            </a:r>
            <a:endParaRPr lang="en-US" altLang="zh-CN" sz="2000" dirty="0">
              <a:solidFill>
                <a:srgbClr val="00B05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但现在机会来了！银河画卷计划巡天银河系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CO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区</a:t>
            </a:r>
            <a:r>
              <a:rPr lang="zh-CN" altLang="en-US" sz="280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域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en-US" altLang="zh-CN" sz="280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70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%!</a:t>
            </a:r>
          </a:p>
        </p:txBody>
      </p:sp>
      <p:sp>
        <p:nvSpPr>
          <p:cNvPr id="17410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/>
              <a:t>1.2 </a:t>
            </a:r>
            <a:r>
              <a:rPr lang="zh-CN" altLang="en-US" smtClean="0"/>
              <a:t>分</a:t>
            </a:r>
            <a:r>
              <a:rPr lang="zh-CN" altLang="en-US"/>
              <a:t>子云核研究现状及发展趋势</a:t>
            </a:r>
            <a:endParaRPr lang="zh-CN" altLang="en-US" dirty="0" smtClean="0"/>
          </a:p>
        </p:txBody>
      </p:sp>
      <p:grpSp>
        <p:nvGrpSpPr>
          <p:cNvPr id="6" name="组合 5"/>
          <p:cNvGrpSpPr/>
          <p:nvPr/>
        </p:nvGrpSpPr>
        <p:grpSpPr>
          <a:xfrm>
            <a:off x="1370781" y="952479"/>
            <a:ext cx="8829675" cy="4523824"/>
            <a:chOff x="1370781" y="952479"/>
            <a:chExt cx="8829675" cy="4523824"/>
          </a:xfrm>
        </p:grpSpPr>
        <p:sp>
          <p:nvSpPr>
            <p:cNvPr id="11" name="文本框 1"/>
            <p:cNvSpPr txBox="1"/>
            <p:nvPr/>
          </p:nvSpPr>
          <p:spPr>
            <a:xfrm>
              <a:off x="1370781" y="952479"/>
              <a:ext cx="8829675" cy="9036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altLang="zh-CN" sz="2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CO</a:t>
              </a:r>
              <a:r>
                <a:rPr lang="zh-CN" altLang="en-US" sz="2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分子云最重要探针</a:t>
              </a:r>
              <a:r>
                <a:rPr lang="en-US" altLang="zh-CN" sz="2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,</a:t>
              </a:r>
              <a:r>
                <a:rPr lang="zh-CN" altLang="en-US" sz="2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baseline="30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12</a:t>
              </a:r>
              <a:r>
                <a:rPr lang="en-US" altLang="zh-CN" sz="2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CO</a:t>
              </a:r>
              <a:r>
                <a:rPr lang="zh-CN" altLang="en-US" sz="2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光学厚度较大，不能探测分子云致密部分</a:t>
              </a:r>
              <a:endPara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  <a:p>
              <a:pPr>
                <a:lnSpc>
                  <a:spcPct val="140000"/>
                </a:lnSpc>
              </a:pPr>
              <a:r>
                <a:rPr lang="en-US" altLang="zh-CN" sz="2000" baseline="30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13</a:t>
              </a:r>
              <a:r>
                <a:rPr lang="en-US" altLang="zh-CN" sz="2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CO</a:t>
              </a:r>
              <a:r>
                <a:rPr lang="zh-CN" altLang="en-US" sz="2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和</a:t>
              </a:r>
              <a:r>
                <a:rPr lang="en-US" altLang="zh-CN" sz="2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C</a:t>
              </a:r>
              <a:r>
                <a:rPr lang="en-US" altLang="zh-CN" sz="2000" baseline="30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18</a:t>
              </a:r>
              <a:r>
                <a:rPr lang="en-US" altLang="zh-CN" sz="2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O</a:t>
              </a:r>
              <a:r>
                <a:rPr lang="zh-CN" altLang="en-US" sz="2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探测区域</a:t>
              </a:r>
              <a:r>
                <a:rPr lang="en-US" altLang="zh-CN" sz="2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——</a:t>
              </a:r>
              <a:r>
                <a:rPr lang="zh-CN" altLang="en-US" sz="2000" b="1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分子云致密结构</a:t>
              </a:r>
              <a:r>
                <a:rPr lang="zh-CN" alt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（简称分子云核）</a:t>
              </a:r>
            </a:p>
          </p:txBody>
        </p:sp>
        <p:grpSp>
          <p:nvGrpSpPr>
            <p:cNvPr id="12" name="组 4"/>
            <p:cNvGrpSpPr/>
            <p:nvPr/>
          </p:nvGrpSpPr>
          <p:grpSpPr>
            <a:xfrm>
              <a:off x="1867351" y="1944367"/>
              <a:ext cx="8115300" cy="3531936"/>
              <a:chOff x="1796910" y="2017438"/>
              <a:chExt cx="8115997" cy="3532057"/>
            </a:xfrm>
          </p:grpSpPr>
          <p:sp>
            <p:nvSpPr>
              <p:cNvPr id="13" name="TextBox 15"/>
              <p:cNvSpPr txBox="1">
                <a:spLocks noChangeArrowheads="1"/>
              </p:cNvSpPr>
              <p:nvPr/>
            </p:nvSpPr>
            <p:spPr bwMode="auto">
              <a:xfrm>
                <a:off x="6433769" y="2018310"/>
                <a:ext cx="3479138" cy="34161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News Gothic MT" charset="0"/>
                    <a:ea typeface="宋体" panose="02010600030101010101" pitchFamily="2" charset="-122"/>
                    <a:cs typeface="宋体" panose="02010600030101010101" pitchFamily="2" charset="-122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News Gothic MT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News Gothic MT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News Gothic MT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News Gothic MT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News Gothic MT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News Gothic MT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News Gothic MT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News Gothic MT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dirty="0">
                    <a:latin typeface="Arial" panose="020B0604020202020204" pitchFamily="34" charset="0"/>
                  </a:rPr>
                  <a:t>n~ 10</a:t>
                </a:r>
                <a:r>
                  <a:rPr lang="en-US" altLang="zh-CN" baseline="30000" dirty="0">
                    <a:latin typeface="Arial" panose="020B0604020202020204" pitchFamily="34" charset="0"/>
                  </a:rPr>
                  <a:t>2</a:t>
                </a:r>
                <a:r>
                  <a:rPr lang="en-US" altLang="zh-CN" dirty="0">
                    <a:latin typeface="Arial" panose="020B0604020202020204" pitchFamily="34" charset="0"/>
                  </a:rPr>
                  <a:t> cm</a:t>
                </a:r>
                <a:r>
                  <a:rPr lang="en-US" altLang="zh-CN" baseline="30000" dirty="0">
                    <a:latin typeface="Arial" panose="020B0604020202020204" pitchFamily="34" charset="0"/>
                  </a:rPr>
                  <a:t>-3</a:t>
                </a:r>
                <a:r>
                  <a:rPr lang="en-US" altLang="zh-CN" dirty="0">
                    <a:latin typeface="Arial" panose="020B0604020202020204" pitchFamily="34" charset="0"/>
                  </a:rPr>
                  <a:t>, </a:t>
                </a:r>
                <a:r>
                  <a:rPr lang="en-US" altLang="zh-CN" baseline="30000" dirty="0">
                    <a:latin typeface="Arial" panose="020B0604020202020204" pitchFamily="34" charset="0"/>
                  </a:rPr>
                  <a:t>12</a:t>
                </a:r>
                <a:r>
                  <a:rPr lang="en-US" altLang="zh-CN" dirty="0">
                    <a:latin typeface="Arial" panose="020B0604020202020204" pitchFamily="34" charset="0"/>
                  </a:rPr>
                  <a:t>CO J=1-0</a:t>
                </a:r>
              </a:p>
              <a:p>
                <a:endParaRPr lang="en-US" altLang="zh-CN" dirty="0">
                  <a:latin typeface="Arial" panose="020B0604020202020204" pitchFamily="34" charset="0"/>
                </a:endParaRPr>
              </a:p>
              <a:p>
                <a:endParaRPr lang="en-US" altLang="zh-CN" dirty="0">
                  <a:latin typeface="Arial" panose="020B0604020202020204" pitchFamily="34" charset="0"/>
                </a:endParaRPr>
              </a:p>
              <a:p>
                <a:endParaRPr lang="en-US" altLang="zh-CN" dirty="0">
                  <a:latin typeface="Arial" panose="020B0604020202020204" pitchFamily="34" charset="0"/>
                </a:endParaRPr>
              </a:p>
              <a:p>
                <a:r>
                  <a:rPr lang="en-US" altLang="zh-CN" dirty="0">
                    <a:latin typeface="Arial" panose="020B0604020202020204" pitchFamily="34" charset="0"/>
                  </a:rPr>
                  <a:t>n~10</a:t>
                </a:r>
                <a:r>
                  <a:rPr lang="en-US" altLang="zh-CN" baseline="30000" dirty="0">
                    <a:latin typeface="Arial" panose="020B0604020202020204" pitchFamily="34" charset="0"/>
                  </a:rPr>
                  <a:t>3</a:t>
                </a:r>
                <a:r>
                  <a:rPr lang="en-US" altLang="zh-CN" dirty="0">
                    <a:latin typeface="Arial" panose="020B0604020202020204" pitchFamily="34" charset="0"/>
                  </a:rPr>
                  <a:t> cm</a:t>
                </a:r>
                <a:r>
                  <a:rPr lang="en-US" altLang="zh-CN" baseline="30000" dirty="0">
                    <a:latin typeface="Arial" panose="020B0604020202020204" pitchFamily="34" charset="0"/>
                  </a:rPr>
                  <a:t>-3</a:t>
                </a:r>
                <a:r>
                  <a:rPr lang="en-US" altLang="zh-CN" dirty="0">
                    <a:latin typeface="Arial" panose="020B0604020202020204" pitchFamily="34" charset="0"/>
                  </a:rPr>
                  <a:t> </a:t>
                </a:r>
                <a:r>
                  <a:rPr lang="en-US" altLang="zh-CN" baseline="30000" dirty="0">
                    <a:latin typeface="Arial" panose="020B0604020202020204" pitchFamily="34" charset="0"/>
                  </a:rPr>
                  <a:t>13</a:t>
                </a:r>
                <a:r>
                  <a:rPr lang="en-US" altLang="zh-CN" dirty="0">
                    <a:latin typeface="Arial" panose="020B0604020202020204" pitchFamily="34" charset="0"/>
                  </a:rPr>
                  <a:t>CO J=1-0</a:t>
                </a:r>
              </a:p>
              <a:p>
                <a:endParaRPr lang="en-US" altLang="zh-CN" dirty="0">
                  <a:latin typeface="Arial" panose="020B0604020202020204" pitchFamily="34" charset="0"/>
                </a:endParaRPr>
              </a:p>
              <a:p>
                <a:endParaRPr lang="en-US" altLang="zh-CN" dirty="0">
                  <a:latin typeface="Arial" panose="020B0604020202020204" pitchFamily="34" charset="0"/>
                </a:endParaRPr>
              </a:p>
              <a:p>
                <a:endParaRPr lang="en-US" altLang="zh-CN" dirty="0">
                  <a:latin typeface="Arial" panose="020B0604020202020204" pitchFamily="34" charset="0"/>
                </a:endParaRPr>
              </a:p>
              <a:p>
                <a:r>
                  <a:rPr lang="en-US" altLang="zh-CN" dirty="0">
                    <a:latin typeface="Arial" panose="020B0604020202020204" pitchFamily="34" charset="0"/>
                  </a:rPr>
                  <a:t>n~ 10</a:t>
                </a:r>
                <a:r>
                  <a:rPr lang="en-US" altLang="zh-CN" baseline="30000" dirty="0">
                    <a:latin typeface="Arial" panose="020B0604020202020204" pitchFamily="34" charset="0"/>
                  </a:rPr>
                  <a:t>4</a:t>
                </a:r>
                <a:r>
                  <a:rPr lang="en-US" altLang="zh-CN" dirty="0">
                    <a:latin typeface="Arial" panose="020B0604020202020204" pitchFamily="34" charset="0"/>
                  </a:rPr>
                  <a:t> cm</a:t>
                </a:r>
                <a:r>
                  <a:rPr lang="en-US" altLang="zh-CN" baseline="30000" dirty="0">
                    <a:latin typeface="Arial" panose="020B0604020202020204" pitchFamily="34" charset="0"/>
                  </a:rPr>
                  <a:t>-3</a:t>
                </a:r>
                <a:r>
                  <a:rPr lang="en-US" altLang="zh-CN" dirty="0">
                    <a:latin typeface="Arial" panose="020B0604020202020204" pitchFamily="34" charset="0"/>
                  </a:rPr>
                  <a:t> C</a:t>
                </a:r>
                <a:r>
                  <a:rPr lang="en-US" altLang="zh-CN" baseline="30000" dirty="0">
                    <a:latin typeface="Arial" panose="020B0604020202020204" pitchFamily="34" charset="0"/>
                  </a:rPr>
                  <a:t>18</a:t>
                </a:r>
                <a:r>
                  <a:rPr lang="en-US" altLang="zh-CN" dirty="0">
                    <a:latin typeface="Arial" panose="020B0604020202020204" pitchFamily="34" charset="0"/>
                  </a:rPr>
                  <a:t>O J=1-0</a:t>
                </a:r>
              </a:p>
            </p:txBody>
          </p:sp>
          <p:grpSp>
            <p:nvGrpSpPr>
              <p:cNvPr id="14" name="组合 23"/>
              <p:cNvGrpSpPr/>
              <p:nvPr/>
            </p:nvGrpSpPr>
            <p:grpSpPr bwMode="auto">
              <a:xfrm>
                <a:off x="1796910" y="2017438"/>
                <a:ext cx="3420305" cy="3532057"/>
                <a:chOff x="512262" y="2216072"/>
                <a:chExt cx="3600000" cy="3600000"/>
              </a:xfrm>
            </p:grpSpPr>
            <p:sp>
              <p:nvSpPr>
                <p:cNvPr id="18" name="椭圆 17"/>
                <p:cNvSpPr/>
                <p:nvPr/>
              </p:nvSpPr>
              <p:spPr>
                <a:xfrm>
                  <a:off x="512262" y="2216072"/>
                  <a:ext cx="3600000" cy="3600000"/>
                </a:xfrm>
                <a:prstGeom prst="ellipse">
                  <a:avLst/>
                </a:prstGeom>
                <a:gradFill flip="none" rotWithShape="1">
                  <a:gsLst>
                    <a:gs pos="1500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9" name="矩形 11"/>
                <p:cNvSpPr>
                  <a:spLocks noChangeArrowheads="1"/>
                </p:cNvSpPr>
                <p:nvPr/>
              </p:nvSpPr>
              <p:spPr bwMode="auto">
                <a:xfrm>
                  <a:off x="2091766" y="3781478"/>
                  <a:ext cx="344154" cy="4616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2400">
                      <a:solidFill>
                        <a:schemeClr val="bg1"/>
                      </a:solidFill>
                      <a:sym typeface="Wingdings" panose="05000000000000000000" charset="0"/>
                    </a:rPr>
                    <a:t></a:t>
                  </a:r>
                  <a:endParaRPr lang="zh-CN" altLang="en-US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椭圆 19"/>
                <p:cNvSpPr/>
                <p:nvPr/>
              </p:nvSpPr>
              <p:spPr>
                <a:xfrm>
                  <a:off x="971950" y="2655645"/>
                  <a:ext cx="2700000" cy="2700000"/>
                </a:xfrm>
                <a:prstGeom prst="ellipse">
                  <a:avLst/>
                </a:prstGeom>
                <a:noFill/>
                <a:ln w="1905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21" name="椭圆 20"/>
                <p:cNvSpPr/>
                <p:nvPr/>
              </p:nvSpPr>
              <p:spPr>
                <a:xfrm>
                  <a:off x="1600521" y="3327210"/>
                  <a:ext cx="1441270" cy="1441270"/>
                </a:xfrm>
                <a:prstGeom prst="ellipse">
                  <a:avLst/>
                </a:prstGeom>
                <a:noFill/>
                <a:ln w="19050"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</p:grpSp>
          <p:cxnSp>
            <p:nvCxnSpPr>
              <p:cNvPr id="15" name="直接箭头连接符 24"/>
              <p:cNvCxnSpPr/>
              <p:nvPr/>
            </p:nvCxnSpPr>
            <p:spPr>
              <a:xfrm flipH="1">
                <a:off x="4493959" y="3729451"/>
                <a:ext cx="1768389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箭头连接符 26"/>
              <p:cNvCxnSpPr/>
              <p:nvPr/>
            </p:nvCxnSpPr>
            <p:spPr>
              <a:xfrm flipH="1">
                <a:off x="4789112" y="2327303"/>
                <a:ext cx="1473236" cy="65811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箭头连接符 29"/>
              <p:cNvCxnSpPr/>
              <p:nvPr/>
            </p:nvCxnSpPr>
            <p:spPr>
              <a:xfrm flipH="1" flipV="1">
                <a:off x="3765981" y="3965336"/>
                <a:ext cx="2712409" cy="125873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27" name="表格 26"/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34124275"/>
              </p:ext>
            </p:extLst>
          </p:nvPr>
        </p:nvGraphicFramePr>
        <p:xfrm>
          <a:off x="1406953" y="1839827"/>
          <a:ext cx="8460781" cy="38214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50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380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594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2736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2736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5949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6092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6115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91537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390416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3495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Survey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Cfa1.2m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UMSB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12m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FCRAO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NANTEN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Bellab7m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GRS14m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FUGIN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Mopra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MWISP</a:t>
                      </a:r>
                      <a:endParaRPr lang="zh-CN" sz="24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95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Dates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1986-2000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1982-1986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1994-1997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1999-2004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1978-1992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1998-2005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2014-2017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pattFill prst="smCheck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1990-2015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pattFill prst="smCheck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2011-</a:t>
                      </a:r>
                      <a:endParaRPr lang="zh-CN" sz="24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610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Line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400" kern="1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400" kern="1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400" kern="1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400" kern="1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CO,</a:t>
                      </a:r>
                      <a:r>
                        <a:rPr lang="en-US" sz="1400" kern="1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&amp;C</a:t>
                      </a:r>
                      <a:r>
                        <a:rPr lang="en-US" sz="1400" kern="1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pattFill prst="smCheck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CO,</a:t>
                      </a:r>
                      <a:r>
                        <a:rPr lang="en-US" sz="1400" kern="1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CO&amp;C</a:t>
                      </a:r>
                      <a:r>
                        <a:rPr lang="en-US" sz="1400" kern="1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pattFill prst="smCheck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CO,</a:t>
                      </a:r>
                      <a:r>
                        <a:rPr lang="en-US" sz="1600" kern="1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endParaRPr lang="en-US" sz="2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&amp;C</a:t>
                      </a:r>
                      <a:r>
                        <a:rPr lang="en-US" sz="1600" kern="1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zh-CN" sz="24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848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520”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45”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45”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170”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103”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46”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20”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pattFill prst="smCheck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35”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pattFill prst="smCheck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55”</a:t>
                      </a:r>
                      <a:endParaRPr lang="zh-CN" sz="24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848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Sampling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450”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180”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50”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240”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180”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22”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8.5”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pattFill prst="smCheck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9”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pattFill prst="smCheck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30”</a:t>
                      </a:r>
                      <a:endParaRPr lang="zh-CN" sz="24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95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L(deg)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-180~180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8~90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102~141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60~220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-5~117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18~55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10~50,198~236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pattFill prst="smCheck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305~345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pattFill prst="smCheck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0~260</a:t>
                      </a:r>
                      <a:endParaRPr lang="zh-CN" sz="24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848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B(deg)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-35~35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-1~1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-3~5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-10~10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-1~1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-1~1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-1~1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pattFill prst="smCheck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-0.5~0.5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pattFill prst="smCheck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-5~5</a:t>
                      </a:r>
                      <a:endParaRPr lang="zh-CN" sz="24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33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Sensitivity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0.1~0.4K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0.4K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0.5K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0.4K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0.1K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0.3K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1.5K,0.7K,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0.7K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pattFill prst="smCheck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1.5K,0.7K,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0.7K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pattFill prst="smCheck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0.5K,0.3K,0.3K</a:t>
                      </a:r>
                      <a:endParaRPr lang="zh-CN" sz="24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495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V_reso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(km/s)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0.65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0.68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0.21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 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pattFill prst="smCheck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pattFill prst="smCheck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0.17</a:t>
                      </a:r>
                      <a:endParaRPr lang="zh-CN" sz="24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495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V_extent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(km/s)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-60~160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-150~200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-153~40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-248~247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-10~140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pattFill prst="smCheck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-500~500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pattFill prst="smCheck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-1000~1000</a:t>
                      </a:r>
                      <a:endParaRPr lang="zh-CN" sz="24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495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 of spectra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488,000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40,500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1,700,000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1,100,000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73,000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2,000,000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200" kern="1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pattFill prst="smCheck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pattFill prst="smCheck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500" kern="1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zh-CN" sz="24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703512" y="1556792"/>
            <a:ext cx="8424936" cy="423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银河画卷巡天 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</a:rPr>
              <a:t>~80%——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海量分子谱线数据</a:t>
            </a:r>
            <a:endParaRPr lang="en-US" altLang="zh-CN" sz="24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zh-CN" sz="24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传统分子云核测方法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一批有显示度成果！！</a:t>
            </a:r>
            <a:endParaRPr lang="en-US" altLang="zh-CN" sz="24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</a:pPr>
            <a:endParaRPr lang="en-US" altLang="zh-CN" sz="240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但传统方法人工证认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——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研究产出效率低？</a:t>
            </a:r>
            <a:endParaRPr lang="en-US" altLang="zh-CN" sz="240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endParaRPr lang="en-US" altLang="zh-CN" sz="240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人工智</a:t>
            </a:r>
            <a:r>
              <a:rPr lang="zh-CN" altLang="en-US" sz="240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能方法可能解</a:t>
            </a:r>
            <a:r>
              <a: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决这一困难，大样本分子云核证认！！</a:t>
            </a:r>
          </a:p>
          <a:p>
            <a:pPr>
              <a:lnSpc>
                <a:spcPct val="150000"/>
              </a:lnSpc>
            </a:pP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824855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639616" y="1556792"/>
            <a:ext cx="6912768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mtClean="0"/>
              <a:t>针对现有传统算法</a:t>
            </a:r>
            <a:r>
              <a:rPr lang="en-US" altLang="zh-CN" smtClean="0"/>
              <a:t>(gaussclumps, fellwalker)</a:t>
            </a:r>
            <a:r>
              <a:rPr lang="zh-CN" altLang="en-US" smtClean="0"/>
              <a:t>需要人工再次认证，人为干扰因素较大的不足，提出了一种基于深度学习的目标检测，能够快速准确的检测到云核；</a:t>
            </a:r>
            <a:endParaRPr lang="en-US" altLang="zh-CN" smtClean="0"/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/>
              <a:t>但</a:t>
            </a:r>
            <a:r>
              <a:rPr lang="zh-CN" altLang="en-US" smtClean="0"/>
              <a:t>是现有的目标检测框架</a:t>
            </a:r>
            <a:r>
              <a:rPr lang="en-US" altLang="zh-CN" smtClean="0"/>
              <a:t>(YOLO, SSD, R-CNN)</a:t>
            </a:r>
            <a:r>
              <a:rPr lang="zh-CN" altLang="en-US" smtClean="0"/>
              <a:t>多为基于二维图片或</a:t>
            </a:r>
            <a:r>
              <a:rPr lang="zh-CN" altLang="en-US"/>
              <a:t>三</a:t>
            </a:r>
            <a:r>
              <a:rPr lang="zh-CN" altLang="en-US" smtClean="0"/>
              <a:t>维点云的目标检测，没有对应于分子云核数据的直接算法；</a:t>
            </a:r>
            <a:endParaRPr lang="en-US" altLang="zh-CN" smtClean="0"/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/>
              <a:t>为克</a:t>
            </a:r>
            <a:r>
              <a:rPr lang="zh-CN" altLang="en-US" smtClean="0"/>
              <a:t>服这一不足，采用机器学习</a:t>
            </a:r>
            <a:r>
              <a:rPr lang="en-US" altLang="zh-CN" smtClean="0"/>
              <a:t>(Cluster)</a:t>
            </a:r>
            <a:r>
              <a:rPr lang="zh-CN" altLang="en-US" smtClean="0"/>
              <a:t>的方式对二维图片检测结果进一步整理，得到</a:t>
            </a:r>
            <a:r>
              <a:rPr lang="en-US" altLang="zh-CN" smtClean="0"/>
              <a:t>3</a:t>
            </a:r>
            <a:r>
              <a:rPr lang="zh-CN" altLang="en-US" smtClean="0"/>
              <a:t>维云核结构；</a:t>
            </a:r>
            <a:endParaRPr lang="zh-CN" altLang="en-US"/>
          </a:p>
        </p:txBody>
      </p:sp>
      <p:sp>
        <p:nvSpPr>
          <p:cNvPr id="17411" name="内容占位符 1"/>
          <p:cNvSpPr>
            <a:spLocks noGrp="1" noChangeArrowheads="1"/>
          </p:cNvSpPr>
          <p:nvPr>
            <p:ph idx="1"/>
          </p:nvPr>
        </p:nvSpPr>
        <p:spPr>
          <a:xfrm>
            <a:off x="1991544" y="1412776"/>
            <a:ext cx="7488832" cy="4464496"/>
          </a:xfrm>
          <a:solidFill>
            <a:schemeClr val="bg1"/>
          </a:solidFill>
        </p:spPr>
        <p:txBody>
          <a:bodyPr/>
          <a:lstStyle/>
          <a:p>
            <a:pPr marL="514350" indent="-514350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CN" altLang="en-US" dirty="0" smtClean="0"/>
              <a:t> 二维检测</a:t>
            </a:r>
            <a:r>
              <a:rPr lang="en-US" altLang="zh-CN" dirty="0" smtClean="0"/>
              <a:t>(YOLO)</a:t>
            </a:r>
          </a:p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dirty="0" smtClean="0"/>
              <a:t>利用</a:t>
            </a:r>
            <a:r>
              <a:rPr lang="en-US" altLang="zh-CN" sz="1800" dirty="0" smtClean="0"/>
              <a:t>CNN</a:t>
            </a:r>
            <a:r>
              <a:rPr lang="zh-CN" altLang="en-US" sz="1800" dirty="0" smtClean="0"/>
              <a:t>确定二维平面分子云核的位置</a:t>
            </a:r>
            <a:r>
              <a:rPr lang="en-US" altLang="zh-CN" sz="1800" dirty="0" smtClean="0"/>
              <a:t>(</a:t>
            </a:r>
            <a:r>
              <a:rPr lang="zh-CN" altLang="en-US" sz="1800" dirty="0" smtClean="0"/>
              <a:t>边界框</a:t>
            </a:r>
            <a:r>
              <a:rPr lang="en-US" altLang="zh-CN" sz="1800" dirty="0" smtClean="0"/>
              <a:t>)</a:t>
            </a:r>
            <a:r>
              <a:rPr lang="zh-CN" altLang="en-US" sz="1800" dirty="0" smtClean="0"/>
              <a:t>；</a:t>
            </a:r>
            <a:endParaRPr lang="en-US" altLang="zh-CN" sz="1800" dirty="0" smtClean="0"/>
          </a:p>
          <a:p>
            <a:pPr marL="514350" indent="-514350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zh-CN" altLang="en-US" dirty="0" smtClean="0"/>
              <a:t>三维拼接</a:t>
            </a:r>
            <a:r>
              <a:rPr lang="en-US" altLang="zh-CN" dirty="0" smtClean="0"/>
              <a:t>(Cluster)</a:t>
            </a:r>
            <a:endParaRPr lang="en-US" altLang="zh-CN" sz="2800" dirty="0" smtClean="0"/>
          </a:p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dirty="0" smtClean="0"/>
              <a:t>采用</a:t>
            </a:r>
            <a:r>
              <a:rPr lang="zh-CN" altLang="en-US" sz="1800" dirty="0"/>
              <a:t>聚类的方式得到云核的</a:t>
            </a:r>
            <a:r>
              <a:rPr lang="en-US" altLang="zh-CN" sz="1800" dirty="0"/>
              <a:t>3d</a:t>
            </a:r>
            <a:r>
              <a:rPr lang="zh-CN" altLang="en-US" sz="1800" dirty="0" smtClean="0"/>
              <a:t>边界，结合边界框中心点和该点的强度</a:t>
            </a:r>
            <a:r>
              <a:rPr lang="en-US" altLang="zh-CN" sz="1800" dirty="0" smtClean="0"/>
              <a:t>(</a:t>
            </a:r>
            <a:r>
              <a:rPr lang="zh-CN" altLang="en-US" sz="1800" dirty="0" smtClean="0"/>
              <a:t>温度</a:t>
            </a:r>
            <a:r>
              <a:rPr lang="en-US" altLang="zh-CN" sz="1800" dirty="0" smtClean="0"/>
              <a:t>)</a:t>
            </a:r>
            <a:r>
              <a:rPr lang="zh-CN" altLang="en-US" sz="1800" dirty="0" smtClean="0"/>
              <a:t>，用局部极大密度来实现云核的</a:t>
            </a:r>
            <a:r>
              <a:rPr lang="en-US" altLang="zh-CN" sz="1800" dirty="0" smtClean="0"/>
              <a:t>3d</a:t>
            </a:r>
            <a:r>
              <a:rPr lang="zh-CN" altLang="en-US" sz="1800" dirty="0" smtClean="0"/>
              <a:t>边界确定，从而实现分子云核的分割。</a:t>
            </a:r>
            <a:endParaRPr lang="en-US" altLang="zh-CN" sz="1800" dirty="0"/>
          </a:p>
        </p:txBody>
      </p:sp>
      <p:sp>
        <p:nvSpPr>
          <p:cNvPr id="14" name="标题 1"/>
          <p:cNvSpPr>
            <a:spLocks noGrp="1" noChangeArrowheads="1"/>
          </p:cNvSpPr>
          <p:nvPr>
            <p:ph type="title"/>
          </p:nvPr>
        </p:nvSpPr>
        <p:spPr>
          <a:xfrm>
            <a:off x="838200" y="9526"/>
            <a:ext cx="10515600" cy="1120775"/>
          </a:xfrm>
        </p:spPr>
        <p:txBody>
          <a:bodyPr/>
          <a:lstStyle/>
          <a:p>
            <a:pPr eaLnBrk="1" hangingPunct="1"/>
            <a:r>
              <a:rPr lang="en-US" altLang="zh-CN"/>
              <a:t>2</a:t>
            </a:r>
            <a:r>
              <a:rPr lang="en-US" altLang="zh-CN" smtClean="0"/>
              <a:t> </a:t>
            </a:r>
            <a:r>
              <a:rPr lang="zh-CN" altLang="en-US" smtClean="0"/>
              <a:t>检测思路</a:t>
            </a:r>
            <a:endParaRPr lang="zh-CN" altLang="en-US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088043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411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>
            <a:spLocks noGrp="1" noChangeArrowheads="1"/>
          </p:cNvSpPr>
          <p:nvPr>
            <p:ph type="title"/>
          </p:nvPr>
        </p:nvSpPr>
        <p:spPr>
          <a:xfrm>
            <a:off x="838200" y="9526"/>
            <a:ext cx="10515600" cy="1120775"/>
          </a:xfrm>
        </p:spPr>
        <p:txBody>
          <a:bodyPr/>
          <a:lstStyle/>
          <a:p>
            <a:pPr eaLnBrk="1" hangingPunct="1"/>
            <a:r>
              <a:rPr lang="en-US" altLang="zh-CN" dirty="0" smtClean="0"/>
              <a:t>3 </a:t>
            </a:r>
            <a:r>
              <a:rPr lang="zh-CN" altLang="en-US" dirty="0" smtClean="0"/>
              <a:t>算法实现</a:t>
            </a:r>
          </a:p>
        </p:txBody>
      </p:sp>
      <p:pic>
        <p:nvPicPr>
          <p:cNvPr id="3" name="内容占位符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96752"/>
            <a:ext cx="7926399" cy="4752528"/>
          </a:xfrm>
        </p:spPr>
      </p:pic>
      <p:sp>
        <p:nvSpPr>
          <p:cNvPr id="6" name="内容占位符 1"/>
          <p:cNvSpPr txBox="1">
            <a:spLocks noChangeArrowheads="1"/>
          </p:cNvSpPr>
          <p:nvPr/>
        </p:nvSpPr>
        <p:spPr bwMode="auto">
          <a:xfrm>
            <a:off x="8021007" y="1567675"/>
            <a:ext cx="3960440" cy="4010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1600" dirty="0" smtClean="0"/>
              <a:t>Yolo_v3 </a:t>
            </a:r>
            <a:r>
              <a:rPr lang="zh-CN" altLang="en-US" sz="1600" dirty="0" smtClean="0"/>
              <a:t>采用</a:t>
            </a:r>
            <a:r>
              <a:rPr lang="en-US" altLang="zh-CN" sz="1600" dirty="0" smtClean="0">
                <a:solidFill>
                  <a:srgbClr val="FF0000"/>
                </a:solidFill>
              </a:rPr>
              <a:t>one stage </a:t>
            </a:r>
            <a:r>
              <a:rPr lang="zh-CN" altLang="en-US" sz="1600" dirty="0"/>
              <a:t>策</a:t>
            </a:r>
            <a:r>
              <a:rPr lang="zh-CN" altLang="en-US" sz="1600" dirty="0" smtClean="0"/>
              <a:t>略将目标检测视为</a:t>
            </a:r>
            <a:r>
              <a:rPr lang="zh-CN" altLang="en-US" sz="1600" dirty="0" smtClean="0">
                <a:solidFill>
                  <a:srgbClr val="FF0000"/>
                </a:solidFill>
              </a:rPr>
              <a:t>回归问题</a:t>
            </a:r>
            <a:r>
              <a:rPr lang="zh-CN" altLang="en-US" sz="1600" dirty="0" smtClean="0"/>
              <a:t>，</a:t>
            </a:r>
            <a:r>
              <a:rPr lang="zh-CN" altLang="en-US" sz="1600" dirty="0"/>
              <a:t>将整张图</a:t>
            </a:r>
            <a:r>
              <a:rPr lang="zh-CN" altLang="en-US" sz="1600" dirty="0" smtClean="0"/>
              <a:t>片作为输</a:t>
            </a:r>
            <a:r>
              <a:rPr lang="zh-CN" altLang="en-US" sz="1600" dirty="0"/>
              <a:t>入，</a:t>
            </a:r>
            <a:r>
              <a:rPr lang="zh-CN" altLang="en-US" sz="1600" dirty="0" smtClean="0"/>
              <a:t>直接得到目标的位置及目标的置信度；</a:t>
            </a:r>
            <a:endParaRPr lang="en-US" altLang="zh-CN" sz="1600" dirty="0" smtClean="0"/>
          </a:p>
          <a:p>
            <a:pPr marL="228600" lvl="1" ea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1600" dirty="0" smtClean="0"/>
              <a:t>Yolo_v3</a:t>
            </a:r>
            <a:r>
              <a:rPr lang="zh-CN" altLang="en-US" sz="1600" dirty="0" smtClean="0"/>
              <a:t>借鉴了</a:t>
            </a:r>
            <a:r>
              <a:rPr lang="en-US" altLang="zh-CN" sz="1600" dirty="0" err="1" smtClean="0"/>
              <a:t>ResNet</a:t>
            </a:r>
            <a:r>
              <a:rPr lang="en-US" altLang="zh-CN" sz="1600" dirty="0" smtClean="0"/>
              <a:t>, </a:t>
            </a:r>
            <a:r>
              <a:rPr lang="zh-CN" altLang="en-US" sz="1600" dirty="0" smtClean="0"/>
              <a:t>图像金字塔的思想，网络能够感知图片不同尺度，全局上下文信息；</a:t>
            </a:r>
            <a:endParaRPr lang="en-US" altLang="zh-CN" sz="1600" dirty="0" smtClean="0"/>
          </a:p>
          <a:p>
            <a:pPr marL="228600" lvl="1" ea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zh-CN" altLang="en-US" sz="1600" dirty="0"/>
              <a:t>采</a:t>
            </a:r>
            <a:r>
              <a:rPr lang="zh-CN" altLang="en-US" sz="1600" dirty="0" smtClean="0"/>
              <a:t>用</a:t>
            </a:r>
            <a:r>
              <a:rPr lang="zh-CN" altLang="en-US" sz="1600" dirty="0" smtClean="0">
                <a:solidFill>
                  <a:srgbClr val="C00000"/>
                </a:solidFill>
              </a:rPr>
              <a:t>迁移学习</a:t>
            </a:r>
            <a:r>
              <a:rPr lang="zh-CN" altLang="en-US" sz="1600" dirty="0" smtClean="0"/>
              <a:t>的方式，利用仿真数据生成一批训练样本，重新训练适合分子云核检测的网络。</a:t>
            </a:r>
            <a:endParaRPr lang="en-US" altLang="zh-CN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049325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r="19052"/>
          <a:stretch/>
        </p:blipFill>
        <p:spPr>
          <a:xfrm>
            <a:off x="5303912" y="2080834"/>
            <a:ext cx="2123010" cy="33021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448" y="2074281"/>
            <a:ext cx="3321221" cy="32831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4232" y="2060848"/>
            <a:ext cx="3289469" cy="332122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847528" y="1340768"/>
            <a:ext cx="780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mtClean="0"/>
              <a:t>生成训练数据，采</a:t>
            </a:r>
            <a:r>
              <a:rPr lang="zh-CN" altLang="en-US" dirty="0" smtClean="0"/>
              <a:t>用迁移学习的方式，训练适合分子云核的证认网络模型；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3779612" y="5661248"/>
            <a:ext cx="5171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原始数据</a:t>
            </a:r>
            <a:r>
              <a:rPr lang="en-US" altLang="zh-CN" dirty="0" smtClean="0"/>
              <a:t>(x),</a:t>
            </a:r>
            <a:r>
              <a:rPr lang="zh-CN" altLang="en-US" dirty="0" smtClean="0"/>
              <a:t>图片云核的区域描述</a:t>
            </a:r>
            <a:r>
              <a:rPr lang="en-US" altLang="zh-CN" dirty="0" smtClean="0"/>
              <a:t>(y),</a:t>
            </a:r>
            <a:r>
              <a:rPr lang="zh-CN" altLang="en-US" dirty="0" smtClean="0"/>
              <a:t>两者对应关系</a:t>
            </a:r>
            <a:endParaRPr lang="zh-CN" altLang="en-US" dirty="0"/>
          </a:p>
        </p:txBody>
      </p:sp>
      <p:sp>
        <p:nvSpPr>
          <p:cNvPr id="11" name="标题 1"/>
          <p:cNvSpPr>
            <a:spLocks noGrp="1" noChangeArrowheads="1"/>
          </p:cNvSpPr>
          <p:nvPr>
            <p:ph type="title"/>
          </p:nvPr>
        </p:nvSpPr>
        <p:spPr>
          <a:xfrm>
            <a:off x="838200" y="9526"/>
            <a:ext cx="10515600" cy="1120775"/>
          </a:xfrm>
        </p:spPr>
        <p:txBody>
          <a:bodyPr/>
          <a:lstStyle/>
          <a:p>
            <a:pPr eaLnBrk="1" hangingPunct="1"/>
            <a:r>
              <a:rPr lang="en-US" altLang="zh-CN" dirty="0" smtClean="0"/>
              <a:t>3 </a:t>
            </a:r>
            <a:r>
              <a:rPr lang="zh-CN" altLang="en-US" dirty="0" smtClean="0"/>
              <a:t>算法实现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668149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7" t="9940" r="7565" b="3173"/>
          <a:stretch/>
        </p:blipFill>
        <p:spPr>
          <a:xfrm>
            <a:off x="551384" y="1648687"/>
            <a:ext cx="6408712" cy="451661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927648" y="1129072"/>
            <a:ext cx="7226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利用训练好的模型，对</a:t>
            </a:r>
            <a:r>
              <a:rPr lang="en-US" altLang="zh-CN" dirty="0" smtClean="0"/>
              <a:t>3</a:t>
            </a:r>
            <a:r>
              <a:rPr lang="zh-CN" altLang="en-US" dirty="0" smtClean="0"/>
              <a:t>维分子云核数据沿着速度轴逐个通道进行检测</a:t>
            </a:r>
            <a:endParaRPr lang="zh-CN" altLang="en-US" dirty="0"/>
          </a:p>
        </p:txBody>
      </p:sp>
      <p:graphicFrame>
        <p:nvGraphicFramePr>
          <p:cNvPr id="6" name="对象 5">
            <a:hlinkClick r:id="rId5" action="ppaction://hlinkfil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2597073"/>
              </p:ext>
            </p:extLst>
          </p:nvPr>
        </p:nvGraphicFramePr>
        <p:xfrm>
          <a:off x="7320136" y="2780928"/>
          <a:ext cx="3576637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2" name="包装程序外壳对象" showAsIcon="1" r:id="rId6" imgW="3576240" imgH="571320" progId="Package">
                  <p:embed/>
                </p:oleObj>
              </mc:Choice>
              <mc:Fallback>
                <p:oleObj name="包装程序外壳对象" showAsIcon="1" r:id="rId6" imgW="3576240" imgH="5713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320136" y="2780928"/>
                        <a:ext cx="3576637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标题 1"/>
          <p:cNvSpPr>
            <a:spLocks noGrp="1" noChangeArrowheads="1"/>
          </p:cNvSpPr>
          <p:nvPr>
            <p:ph type="title"/>
          </p:nvPr>
        </p:nvSpPr>
        <p:spPr>
          <a:xfrm>
            <a:off x="838200" y="9526"/>
            <a:ext cx="10515600" cy="1120775"/>
          </a:xfrm>
        </p:spPr>
        <p:txBody>
          <a:bodyPr/>
          <a:lstStyle/>
          <a:p>
            <a:pPr eaLnBrk="1" hangingPunct="1"/>
            <a:r>
              <a:rPr lang="en-US" altLang="zh-CN" dirty="0" smtClean="0"/>
              <a:t>3 </a:t>
            </a:r>
            <a:r>
              <a:rPr lang="zh-CN" altLang="en-US" dirty="0" smtClean="0"/>
              <a:t>算法实现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320136" y="5589240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左图为检测完成后，每个框的中心位置。</a:t>
            </a:r>
            <a:endParaRPr lang="zh-CN" alt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2019250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RISFANGPPTTOOLSMARK" val="@谷月K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RISFANGPPTTOOLSMARK" val="@谷月K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RISFANGPPTTOOLSMARK" val="@谷月K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RISFANGPPTTOOLSMARK" val="@谷月K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RISFANGPPTTOOLSMARK" val="@谷月K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RISFANGPPTTOOLSMARK" val="@谷月K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RISFANGPPTTOOLSMARK" val="@谷月K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RISFANGPPTTOOLSMARK" val="@谷月K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RISFANGPPTTOOLSMARK" val="@谷月K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RISFANGPPTTOOLSMARK" val="@谷月K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RISFANGPPTTOOLSMARK" val="@谷月K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RISFANGPPTTOOLSMARK" val="@谷月K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RISFANGPPTTOOLSMARK" val="@谷月K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1ca704a9-c2c5-481b-aff1-f0cab57a758d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RISFANGPPTTOOLSMARK" val="@谷月K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RISFANGPPTTOOLSMARK" val="@谷月K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RISFANGPPTTOOLSMARK" val="@谷月K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RISFANGPPTTOOLSMARK" val="@谷月K"/>
</p:tagLst>
</file>

<file path=ppt/theme/theme1.xml><?xml version="1.0" encoding="utf-8"?>
<a:theme xmlns:a="http://schemas.openxmlformats.org/drawingml/2006/main" name="Office 主题">
  <a:themeElements>
    <a:clrScheme name="三峡大学标准配色">
      <a:dk1>
        <a:srgbClr val="000000"/>
      </a:dk1>
      <a:lt1>
        <a:srgbClr val="FFFFFF"/>
      </a:lt1>
      <a:dk2>
        <a:srgbClr val="99CE7E"/>
      </a:dk2>
      <a:lt2>
        <a:srgbClr val="EEECE1"/>
      </a:lt2>
      <a:accent1>
        <a:srgbClr val="006436"/>
      </a:accent1>
      <a:accent2>
        <a:srgbClr val="EE9A35"/>
      </a:accent2>
      <a:accent3>
        <a:srgbClr val="8F5444"/>
      </a:accent3>
      <a:accent4>
        <a:srgbClr val="F09BA0"/>
      </a:accent4>
      <a:accent5>
        <a:srgbClr val="DEDEDC"/>
      </a:accent5>
      <a:accent6>
        <a:srgbClr val="A5D6DD"/>
      </a:accent6>
      <a:hlink>
        <a:srgbClr val="BF9F62"/>
      </a:hlink>
      <a:folHlink>
        <a:srgbClr val="FFFCC7"/>
      </a:folHlink>
    </a:clrScheme>
    <a:fontScheme name="Office 主题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微软雅黑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微软雅黑" panose="020B0503020204020204" pitchFamily="34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99CE7E"/>
        </a:dk2>
        <a:lt2>
          <a:srgbClr val="EEECE1"/>
        </a:lt2>
        <a:accent1>
          <a:srgbClr val="006436"/>
        </a:accent1>
        <a:accent2>
          <a:srgbClr val="EE9A35"/>
        </a:accent2>
        <a:accent3>
          <a:srgbClr val="FFFFFF"/>
        </a:accent3>
        <a:accent4>
          <a:srgbClr val="000000"/>
        </a:accent4>
        <a:accent5>
          <a:srgbClr val="AAB8AE"/>
        </a:accent5>
        <a:accent6>
          <a:srgbClr val="D88B2F"/>
        </a:accent6>
        <a:hlink>
          <a:srgbClr val="BF9F62"/>
        </a:hlink>
        <a:folHlink>
          <a:srgbClr val="FFFCC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8992</TotalTime>
  <Pages>0</Pages>
  <Words>979</Words>
  <Characters>0</Characters>
  <Application>Microsoft Office PowerPoint</Application>
  <DocSecurity>0</DocSecurity>
  <PresentationFormat>宽屏</PresentationFormat>
  <Lines>0</Lines>
  <Paragraphs>211</Paragraphs>
  <Slides>17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8" baseType="lpstr">
      <vt:lpstr>Broadway</vt:lpstr>
      <vt:lpstr>黑体</vt:lpstr>
      <vt:lpstr>宋体</vt:lpstr>
      <vt:lpstr>微软雅黑</vt:lpstr>
      <vt:lpstr>Arial</vt:lpstr>
      <vt:lpstr>Calibri</vt:lpstr>
      <vt:lpstr>Tahoma</vt:lpstr>
      <vt:lpstr>Times New Roman</vt:lpstr>
      <vt:lpstr>Wingdings</vt:lpstr>
      <vt:lpstr>Office 主题</vt:lpstr>
      <vt:lpstr>包装程序外壳对象</vt:lpstr>
      <vt:lpstr>基于机器学习的分子云核检测</vt:lpstr>
      <vt:lpstr>目录</vt:lpstr>
      <vt:lpstr>1.1 研究意义</vt:lpstr>
      <vt:lpstr>1.2 分子云核研究现状及发展趋势</vt:lpstr>
      <vt:lpstr>PowerPoint 演示文稿</vt:lpstr>
      <vt:lpstr>2 检测思路</vt:lpstr>
      <vt:lpstr>3 算法实现</vt:lpstr>
      <vt:lpstr>3 算法实现</vt:lpstr>
      <vt:lpstr>3 算法实现</vt:lpstr>
      <vt:lpstr>3 算法实现</vt:lpstr>
      <vt:lpstr>3 算法实现</vt:lpstr>
      <vt:lpstr>4 检测效果及展望</vt:lpstr>
      <vt:lpstr>4 检测效果及展望</vt:lpstr>
      <vt:lpstr>4 检测效果及展望</vt:lpstr>
      <vt:lpstr>4 检测效果</vt:lpstr>
      <vt:lpstr>4 工作展望</vt:lpstr>
      <vt:lpstr>谢谢聆听</vt:lpstr>
    </vt:vector>
  </TitlesOfParts>
  <LinksUpToDate>false</LinksUpToDate>
  <CharactersWithSpaces>0</CharactersWithSpaces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三峡大学统一模板</dc:title>
  <dc:creator>vastl</dc:creator>
  <cp:keywords>三峡大学 PPT PowerPoint DPT WPS 模板</cp:keywords>
  <dc:description>创意说明_x000d_
本作品注重简约性、实用性与兼容性。_x000d_
简约性：以简约大气的设计理念，突出了三峡大学的校名、校徽、校训，用最能鲜明表达学校特色的“求索”石雕作为核心标识性元素；没有冗余的元素和花哨的装饰，与三峡大学脚踏实地、志存高远的求索奋进精神相契合；配色为三峡大学标准的绿橙配色。_x000d_
实用性：精心设计了一批非常实用的页面元素和图表元素，可以直接使用，方便了设计零基础的师生；所有元素都是可编辑的，也满足了具有设计能力的师生进行二次创作的需求。本作品使用的字体都是系统自带字体，无需额外下载或购买字体。_x000d_
兼容性：本作品支持PowerPoint 2003/2007/2010/2013及金山WPS 2005/2007/2009/2012，而且通过精密的兼容性设计确保在PowerPoint和WPS中可用色彩、可编辑性、显示效果和播放效果完全一致。</dc:description>
  <cp:lastModifiedBy>Chenzhou Cui</cp:lastModifiedBy>
  <cp:revision>183</cp:revision>
  <dcterms:created xsi:type="dcterms:W3CDTF">2013-03-30T14:04:18Z</dcterms:created>
  <dcterms:modified xsi:type="dcterms:W3CDTF">2020-11-26T07:27:57Z</dcterms:modified>
</cp:coreProperties>
</file>