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9" r:id="rId4"/>
    <p:sldId id="258" r:id="rId5"/>
    <p:sldId id="260" r:id="rId6"/>
    <p:sldId id="261" r:id="rId7"/>
    <p:sldId id="262" r:id="rId8"/>
    <p:sldId id="270" r:id="rId9"/>
    <p:sldId id="271" r:id="rId10"/>
    <p:sldId id="272" r:id="rId11"/>
    <p:sldId id="273" r:id="rId12"/>
    <p:sldId id="274" r:id="rId13"/>
    <p:sldId id="275" r:id="rId14"/>
    <p:sldId id="284" r:id="rId15"/>
    <p:sldId id="283" r:id="rId16"/>
    <p:sldId id="277" r:id="rId17"/>
    <p:sldId id="278" r:id="rId18"/>
    <p:sldId id="286" r:id="rId19"/>
    <p:sldId id="280" r:id="rId20"/>
    <p:sldId id="281" r:id="rId21"/>
    <p:sldId id="265" r:id="rId22"/>
    <p:sldId id="266" r:id="rId23"/>
    <p:sldId id="267" r:id="rId24"/>
    <p:sldId id="268" r:id="rId25"/>
    <p:sldId id="287" r:id="rId26"/>
    <p:sldId id="288" r:id="rId27"/>
    <p:sldId id="289" r:id="rId28"/>
    <p:sldId id="290" r:id="rId29"/>
    <p:sldId id="293" r:id="rId30"/>
    <p:sldId id="294" r:id="rId31"/>
    <p:sldId id="295" r:id="rId32"/>
    <p:sldId id="296" r:id="rId33"/>
    <p:sldId id="297" r:id="rId34"/>
    <p:sldId id="300" r:id="rId35"/>
    <p:sldId id="301" r:id="rId36"/>
    <p:sldId id="298" r:id="rId37"/>
    <p:sldId id="305" r:id="rId38"/>
    <p:sldId id="269" r:id="rId39"/>
    <p:sldId id="299" r:id="rId40"/>
    <p:sldId id="303" r:id="rId41"/>
    <p:sldId id="304"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62" autoAdjust="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7DA9A5-7FF8-4ED2-A9D3-0C3C21BCCCA5}"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88FB9A33-3CC8-48AD-B6F3-FA0DE0501EF3}" type="datetimeFigureOut">
              <a:rPr lang="zh-CN" altLang="en-US" smtClean="0"/>
              <a:pPr/>
              <a:t>2020/11/27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7DA9A5-7FF8-4ED2-A9D3-0C3C21BCCCA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88FB9A33-3CC8-48AD-B6F3-FA0DE0501EF3}" type="datetimeFigureOut">
              <a:rPr lang="zh-CN" altLang="en-US" smtClean="0"/>
              <a:pPr/>
              <a:t>2020/11/27</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977DA9A5-7FF8-4ED2-A9D3-0C3C21BCCCA5}"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dss.jhu.edu/~szala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124744"/>
            <a:ext cx="8455968" cy="1538286"/>
          </a:xfrm>
        </p:spPr>
        <p:txBody>
          <a:bodyPr>
            <a:noAutofit/>
          </a:bodyPr>
          <a:lstStyle/>
          <a:p>
            <a:r>
              <a:rPr lang="zh-CN" altLang="en-US" sz="6000" dirty="0" smtClean="0">
                <a:solidFill>
                  <a:srgbClr val="FF0000"/>
                </a:solidFill>
                <a:latin typeface="华文行楷" pitchFamily="2" charset="-122"/>
                <a:ea typeface="华文行楷" pitchFamily="2" charset="-122"/>
              </a:rPr>
              <a:t>天文统计的前世与今生</a:t>
            </a:r>
            <a:endParaRPr lang="zh-CN" altLang="en-US" sz="6000" dirty="0">
              <a:solidFill>
                <a:srgbClr val="FF0000"/>
              </a:solidFill>
              <a:latin typeface="华文行楷" pitchFamily="2" charset="-122"/>
              <a:ea typeface="华文行楷" pitchFamily="2" charset="-122"/>
            </a:endParaRPr>
          </a:p>
        </p:txBody>
      </p:sp>
      <p:sp>
        <p:nvSpPr>
          <p:cNvPr id="3" name="副标题 2"/>
          <p:cNvSpPr>
            <a:spLocks noGrp="1"/>
          </p:cNvSpPr>
          <p:nvPr>
            <p:ph type="subTitle" idx="1"/>
          </p:nvPr>
        </p:nvSpPr>
        <p:spPr>
          <a:xfrm>
            <a:off x="1475656" y="4221088"/>
            <a:ext cx="6400800" cy="1752600"/>
          </a:xfrm>
        </p:spPr>
        <p:txBody>
          <a:bodyPr/>
          <a:lstStyle/>
          <a:p>
            <a:r>
              <a:rPr lang="zh-CN" altLang="en-US" dirty="0" smtClean="0">
                <a:solidFill>
                  <a:srgbClr val="002060"/>
                </a:solidFill>
              </a:rPr>
              <a:t>张彦霞</a:t>
            </a:r>
            <a:endParaRPr lang="en-US" altLang="zh-CN" dirty="0" smtClean="0">
              <a:solidFill>
                <a:srgbClr val="002060"/>
              </a:solidFill>
            </a:endParaRPr>
          </a:p>
          <a:p>
            <a:r>
              <a:rPr lang="en-US" altLang="zh-CN" dirty="0" smtClean="0">
                <a:solidFill>
                  <a:srgbClr val="002060"/>
                </a:solidFill>
              </a:rPr>
              <a:t>2020.11.27</a:t>
            </a:r>
            <a:r>
              <a:rPr lang="zh-CN" altLang="en-US" dirty="0" smtClean="0">
                <a:solidFill>
                  <a:srgbClr val="002060"/>
                </a:solidFill>
              </a:rPr>
              <a:t>厦门</a:t>
            </a:r>
            <a:endParaRPr lang="zh-CN" alt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4806491" cy="1143000"/>
          </a:xfrm>
        </p:spPr>
        <p:txBody>
          <a:bodyPr>
            <a:normAutofit/>
          </a:bodyPr>
          <a:lstStyle/>
          <a:p>
            <a:r>
              <a:rPr lang="en-US" altLang="zh-CN" b="1" dirty="0">
                <a:solidFill>
                  <a:srgbClr val="FF0000"/>
                </a:solidFill>
                <a:latin typeface="Aharoni" panose="02010803020104030203" pitchFamily="2" charset="-79"/>
                <a:cs typeface="Aharoni" panose="02010803020104030203" pitchFamily="2" charset="-79"/>
              </a:rPr>
              <a:t>Alex </a:t>
            </a:r>
            <a:r>
              <a:rPr lang="en-US" altLang="zh-CN" b="1" dirty="0" err="1">
                <a:solidFill>
                  <a:srgbClr val="FF0000"/>
                </a:solidFill>
                <a:latin typeface="Aharoni" panose="02010803020104030203" pitchFamily="2" charset="-79"/>
                <a:cs typeface="Aharoni" panose="02010803020104030203" pitchFamily="2" charset="-79"/>
              </a:rPr>
              <a:t>Szalay</a:t>
            </a:r>
            <a:endParaRPr lang="zh-CN" altLang="en-US" b="1" dirty="0">
              <a:solidFill>
                <a:srgbClr val="FF0000"/>
              </a:solidFill>
              <a:latin typeface="Aharoni" panose="02010803020104030203" pitchFamily="2" charset="-79"/>
              <a:cs typeface="Aharoni" panose="02010803020104030203" pitchFamily="2" charset="-79"/>
            </a:endParaRPr>
          </a:p>
        </p:txBody>
      </p:sp>
      <p:sp>
        <p:nvSpPr>
          <p:cNvPr id="3" name="内容占位符 2"/>
          <p:cNvSpPr>
            <a:spLocks noGrp="1"/>
          </p:cNvSpPr>
          <p:nvPr>
            <p:ph idx="1"/>
          </p:nvPr>
        </p:nvSpPr>
        <p:spPr>
          <a:xfrm>
            <a:off x="179512" y="1515060"/>
            <a:ext cx="4608512" cy="5226307"/>
          </a:xfrm>
        </p:spPr>
        <p:txBody>
          <a:bodyPr>
            <a:normAutofit fontScale="40000" lnSpcReduction="20000"/>
          </a:bodyPr>
          <a:lstStyle/>
          <a:p>
            <a:r>
              <a:rPr lang="en-US" altLang="zh-CN" sz="4500" dirty="0" smtClean="0"/>
              <a:t>Bloomberg </a:t>
            </a:r>
            <a:r>
              <a:rPr lang="en-US" altLang="zh-CN" sz="4500" dirty="0"/>
              <a:t>Distinguished </a:t>
            </a:r>
            <a:r>
              <a:rPr lang="en-US" altLang="zh-CN" sz="4500" dirty="0" smtClean="0"/>
              <a:t>Professor</a:t>
            </a:r>
          </a:p>
          <a:p>
            <a:r>
              <a:rPr lang="en-US" altLang="zh-CN" sz="4500" dirty="0"/>
              <a:t> </a:t>
            </a:r>
            <a:r>
              <a:rPr lang="zh-CN" altLang="en-US" sz="4500" dirty="0" smtClean="0"/>
              <a:t>（ </a:t>
            </a:r>
            <a:r>
              <a:rPr lang="zh-CN" altLang="en-US" sz="4500" dirty="0" smtClean="0">
                <a:effectLst/>
              </a:rPr>
              <a:t>彭博社特聘教授 </a:t>
            </a:r>
            <a:r>
              <a:rPr lang="zh-CN" altLang="en-US" sz="4500" dirty="0" smtClean="0"/>
              <a:t>）</a:t>
            </a:r>
            <a:r>
              <a:rPr lang="en-US" altLang="zh-CN" sz="4500" dirty="0"/>
              <a:t/>
            </a:r>
            <a:br>
              <a:rPr lang="en-US" altLang="zh-CN" sz="4500" dirty="0"/>
            </a:br>
            <a:r>
              <a:rPr lang="en-US" altLang="zh-CN" sz="4500" dirty="0"/>
              <a:t>Department of Physics and Astronomy,</a:t>
            </a:r>
            <a:br>
              <a:rPr lang="en-US" altLang="zh-CN" sz="4500" dirty="0"/>
            </a:br>
            <a:r>
              <a:rPr lang="en-US" altLang="zh-CN" sz="4500" dirty="0"/>
              <a:t>Department of Computer Science,</a:t>
            </a:r>
            <a:br>
              <a:rPr lang="en-US" altLang="zh-CN" sz="4500" dirty="0"/>
            </a:br>
            <a:r>
              <a:rPr lang="en-US" altLang="zh-CN" sz="4500" dirty="0"/>
              <a:t>The Johns Hopkins </a:t>
            </a:r>
            <a:r>
              <a:rPr lang="en-US" altLang="zh-CN" sz="4500" dirty="0" smtClean="0"/>
              <a:t>University</a:t>
            </a:r>
          </a:p>
          <a:p>
            <a:endParaRPr lang="en-US" altLang="zh-CN" sz="4500" dirty="0" smtClean="0"/>
          </a:p>
          <a:p>
            <a:r>
              <a:rPr lang="en-US" altLang="zh-CN" sz="4500" b="1" dirty="0"/>
              <a:t>Research Interests:</a:t>
            </a:r>
          </a:p>
          <a:p>
            <a:r>
              <a:rPr lang="en-US" altLang="zh-CN" sz="4500" dirty="0"/>
              <a:t>The Large Scale Power Spectrum of Fluctuations</a:t>
            </a:r>
          </a:p>
          <a:p>
            <a:r>
              <a:rPr lang="en-US" altLang="zh-CN" sz="4500" dirty="0"/>
              <a:t>Cosmological Redshift-Space Distortions</a:t>
            </a:r>
          </a:p>
          <a:p>
            <a:r>
              <a:rPr lang="en-US" altLang="zh-CN" sz="4500" dirty="0"/>
              <a:t>Spatial Statistics</a:t>
            </a:r>
          </a:p>
          <a:p>
            <a:r>
              <a:rPr lang="en-US" altLang="zh-CN" sz="4500" dirty="0"/>
              <a:t>Data-Intensive Computing Architectures</a:t>
            </a:r>
          </a:p>
          <a:p>
            <a:r>
              <a:rPr lang="en-US" altLang="zh-CN" sz="4500" dirty="0"/>
              <a:t>Wireless Sensor Networks</a:t>
            </a:r>
          </a:p>
          <a:p>
            <a:r>
              <a:rPr lang="en-US" altLang="zh-CN" sz="4500" dirty="0"/>
              <a:t>Machine Learning and Classification Problems</a:t>
            </a:r>
          </a:p>
          <a:p>
            <a:r>
              <a:rPr lang="en-US" altLang="zh-CN" sz="4500" dirty="0"/>
              <a:t>Numerical Laboratories</a:t>
            </a:r>
          </a:p>
          <a:p>
            <a:r>
              <a:rPr lang="en-US" altLang="zh-CN" sz="4500" dirty="0"/>
              <a:t>The SDSS Project</a:t>
            </a:r>
          </a:p>
          <a:p>
            <a:r>
              <a:rPr lang="en-US" altLang="zh-CN" sz="4500" dirty="0"/>
              <a:t>Large </a:t>
            </a:r>
            <a:r>
              <a:rPr lang="en-US" altLang="zh-CN" sz="4500" dirty="0" err="1"/>
              <a:t>Scaleable</a:t>
            </a:r>
            <a:r>
              <a:rPr lang="en-US" altLang="zh-CN" sz="4500" dirty="0"/>
              <a:t> </a:t>
            </a:r>
            <a:r>
              <a:rPr lang="en-US" altLang="zh-CN" sz="4500" dirty="0" smtClean="0"/>
              <a:t>Databases</a:t>
            </a:r>
            <a:endParaRPr lang="zh-CN" altLang="en-US" dirty="0"/>
          </a:p>
        </p:txBody>
      </p:sp>
      <p:pic>
        <p:nvPicPr>
          <p:cNvPr id="4" name="图片 3"/>
          <p:cNvPicPr>
            <a:picLocks noChangeAspect="1"/>
          </p:cNvPicPr>
          <p:nvPr/>
        </p:nvPicPr>
        <p:blipFill>
          <a:blip r:embed="rId2"/>
          <a:stretch>
            <a:fillRect/>
          </a:stretch>
        </p:blipFill>
        <p:spPr>
          <a:xfrm>
            <a:off x="4788024" y="1015008"/>
            <a:ext cx="4355976" cy="3710136"/>
          </a:xfrm>
          <a:prstGeom prst="rect">
            <a:avLst/>
          </a:prstGeom>
        </p:spPr>
      </p:pic>
      <p:sp>
        <p:nvSpPr>
          <p:cNvPr id="5" name="矩形 4"/>
          <p:cNvSpPr/>
          <p:nvPr/>
        </p:nvSpPr>
        <p:spPr>
          <a:xfrm>
            <a:off x="5110848" y="5183903"/>
            <a:ext cx="3523337" cy="369332"/>
          </a:xfrm>
          <a:prstGeom prst="rect">
            <a:avLst/>
          </a:prstGeom>
        </p:spPr>
        <p:txBody>
          <a:bodyPr wrap="none">
            <a:spAutoFit/>
          </a:bodyPr>
          <a:lstStyle/>
          <a:p>
            <a:r>
              <a:rPr lang="en-US" altLang="zh-CN" dirty="0">
                <a:hlinkClick r:id="rId3"/>
              </a:rPr>
              <a:t>http://www.sdss.jhu.edu/~szalay/</a:t>
            </a:r>
            <a:endParaRPr lang="en-US" altLang="zh-CN" dirty="0"/>
          </a:p>
        </p:txBody>
      </p:sp>
    </p:spTree>
    <p:extLst>
      <p:ext uri="{BB962C8B-B14F-4D97-AF65-F5344CB8AC3E}">
        <p14:creationId xmlns:p14="http://schemas.microsoft.com/office/powerpoint/2010/main" val="127469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123728" y="188640"/>
            <a:ext cx="4622006" cy="4786313"/>
          </a:xfrm>
          <a:prstGeom prst="rect">
            <a:avLst/>
          </a:prstGeom>
        </p:spPr>
      </p:pic>
      <p:sp>
        <p:nvSpPr>
          <p:cNvPr id="2" name="矩形 1"/>
          <p:cNvSpPr/>
          <p:nvPr/>
        </p:nvSpPr>
        <p:spPr>
          <a:xfrm>
            <a:off x="906339" y="5157192"/>
            <a:ext cx="7056783" cy="1384995"/>
          </a:xfrm>
          <a:prstGeom prst="rect">
            <a:avLst/>
          </a:prstGeom>
        </p:spPr>
        <p:txBody>
          <a:bodyPr wrap="square">
            <a:spAutoFit/>
          </a:bodyPr>
          <a:lstStyle/>
          <a:p>
            <a:pPr algn="ctr"/>
            <a:r>
              <a:rPr lang="zh-CN" altLang="en-US" sz="2800" dirty="0">
                <a:solidFill>
                  <a:srgbClr val="C00000"/>
                </a:solidFill>
              </a:rPr>
              <a:t>万维望远镜鼻</a:t>
            </a:r>
            <a:r>
              <a:rPr lang="zh-CN" altLang="en-US" sz="2800" dirty="0" smtClean="0">
                <a:solidFill>
                  <a:srgbClr val="C00000"/>
                </a:solidFill>
              </a:rPr>
              <a:t>主</a:t>
            </a:r>
            <a:endParaRPr lang="en-US" altLang="zh-CN" sz="2800" dirty="0" smtClean="0">
              <a:solidFill>
                <a:srgbClr val="C00000"/>
              </a:solidFill>
            </a:endParaRPr>
          </a:p>
          <a:p>
            <a:pPr algn="ctr"/>
            <a:r>
              <a:rPr lang="zh-CN" altLang="en-US" sz="2800" dirty="0">
                <a:solidFill>
                  <a:srgbClr val="C00000"/>
                </a:solidFill>
              </a:rPr>
              <a:t>天文</a:t>
            </a:r>
            <a:r>
              <a:rPr lang="zh-CN" altLang="en-US" sz="2800" dirty="0" smtClean="0">
                <a:solidFill>
                  <a:srgbClr val="C00000"/>
                </a:solidFill>
              </a:rPr>
              <a:t>信息学的创始人</a:t>
            </a:r>
            <a:endParaRPr lang="en-US" altLang="zh-CN" sz="2800" dirty="0" smtClean="0">
              <a:solidFill>
                <a:srgbClr val="C00000"/>
              </a:solidFill>
            </a:endParaRPr>
          </a:p>
          <a:p>
            <a:pPr algn="ctr"/>
            <a:r>
              <a:rPr lang="zh-CN" altLang="en-US" sz="2800" dirty="0" smtClean="0">
                <a:solidFill>
                  <a:srgbClr val="7030A0"/>
                </a:solidFill>
              </a:rPr>
              <a:t>天文学家和计算机学专家成功合作的典范</a:t>
            </a:r>
            <a:endParaRPr lang="zh-CN" altLang="en-US" sz="2800" dirty="0">
              <a:solidFill>
                <a:srgbClr val="7030A0"/>
              </a:solidFill>
            </a:endParaRPr>
          </a:p>
        </p:txBody>
      </p:sp>
    </p:spTree>
    <p:extLst>
      <p:ext uri="{BB962C8B-B14F-4D97-AF65-F5344CB8AC3E}">
        <p14:creationId xmlns:p14="http://schemas.microsoft.com/office/powerpoint/2010/main" val="885501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946" y="548680"/>
            <a:ext cx="4341173" cy="994172"/>
          </a:xfrm>
        </p:spPr>
        <p:txBody>
          <a:bodyPr/>
          <a:lstStyle/>
          <a:p>
            <a:r>
              <a:rPr lang="en-US" altLang="zh-CN" b="1" dirty="0">
                <a:solidFill>
                  <a:srgbClr val="FF0000"/>
                </a:solidFill>
                <a:latin typeface="Aharoni" panose="02010803020104030203" pitchFamily="2" charset="-79"/>
                <a:cs typeface="Aharoni" panose="02010803020104030203" pitchFamily="2" charset="-79"/>
              </a:rPr>
              <a:t>G. </a:t>
            </a:r>
            <a:r>
              <a:rPr lang="en-US" altLang="zh-CN" b="1" dirty="0" err="1">
                <a:solidFill>
                  <a:srgbClr val="FF0000"/>
                </a:solidFill>
                <a:latin typeface="Aharoni" panose="02010803020104030203" pitchFamily="2" charset="-79"/>
                <a:cs typeface="Aharoni" panose="02010803020104030203" pitchFamily="2" charset="-79"/>
              </a:rPr>
              <a:t>Jogesh</a:t>
            </a:r>
            <a:r>
              <a:rPr lang="en-US" altLang="zh-CN" b="1" dirty="0">
                <a:solidFill>
                  <a:srgbClr val="FF0000"/>
                </a:solidFill>
                <a:latin typeface="Aharoni" panose="02010803020104030203" pitchFamily="2" charset="-79"/>
                <a:cs typeface="Aharoni" panose="02010803020104030203" pitchFamily="2" charset="-79"/>
              </a:rPr>
              <a:t> </a:t>
            </a:r>
            <a:r>
              <a:rPr lang="en-US" altLang="zh-CN" b="1" dirty="0" err="1">
                <a:solidFill>
                  <a:srgbClr val="FF0000"/>
                </a:solidFill>
                <a:latin typeface="Aharoni" panose="02010803020104030203" pitchFamily="2" charset="-79"/>
                <a:cs typeface="Aharoni" panose="02010803020104030203" pitchFamily="2" charset="-79"/>
              </a:rPr>
              <a:t>Babu</a:t>
            </a:r>
            <a:endParaRPr lang="zh-CN" altLang="en-US" b="1" dirty="0">
              <a:solidFill>
                <a:srgbClr val="FF0000"/>
              </a:solidFill>
              <a:latin typeface="Aharoni" panose="02010803020104030203" pitchFamily="2" charset="-79"/>
              <a:cs typeface="Aharoni" panose="02010803020104030203" pitchFamily="2" charset="-79"/>
            </a:endParaRPr>
          </a:p>
        </p:txBody>
      </p:sp>
      <p:sp>
        <p:nvSpPr>
          <p:cNvPr id="3" name="内容占位符 2"/>
          <p:cNvSpPr>
            <a:spLocks noGrp="1"/>
          </p:cNvSpPr>
          <p:nvPr>
            <p:ph idx="1"/>
          </p:nvPr>
        </p:nvSpPr>
        <p:spPr>
          <a:xfrm>
            <a:off x="3407260" y="5627133"/>
            <a:ext cx="5771408" cy="747233"/>
          </a:xfrm>
        </p:spPr>
        <p:txBody>
          <a:bodyPr>
            <a:normAutofit fontScale="92500"/>
          </a:bodyPr>
          <a:lstStyle/>
          <a:p>
            <a:r>
              <a:rPr lang="en-US" altLang="zh-CN" dirty="0" smtClean="0"/>
              <a:t>http://personal.psu.edu/gjb6/</a:t>
            </a:r>
          </a:p>
          <a:p>
            <a:endParaRPr lang="en-US" altLang="zh-CN" dirty="0"/>
          </a:p>
          <a:p>
            <a:endParaRPr lang="zh-CN" altLang="en-US" dirty="0"/>
          </a:p>
        </p:txBody>
      </p:sp>
      <p:sp>
        <p:nvSpPr>
          <p:cNvPr id="4" name="Rectangle 1"/>
          <p:cNvSpPr>
            <a:spLocks noChangeArrowheads="1"/>
          </p:cNvSpPr>
          <p:nvPr/>
        </p:nvSpPr>
        <p:spPr bwMode="auto">
          <a:xfrm>
            <a:off x="552946" y="1730350"/>
            <a:ext cx="4341173" cy="42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zh-CN" altLang="zh-CN" sz="2100" dirty="0">
                <a:solidFill>
                  <a:srgbClr val="000000"/>
                </a:solidFill>
                <a:latin typeface="Arial" panose="020B0604020202020204" pitchFamily="34" charset="0"/>
              </a:rPr>
              <a:t>Distinguished Professor </a:t>
            </a:r>
            <a:br>
              <a:rPr lang="zh-CN" altLang="zh-CN" sz="2100" dirty="0">
                <a:solidFill>
                  <a:srgbClr val="000000"/>
                </a:solidFill>
                <a:latin typeface="Arial" panose="020B0604020202020204" pitchFamily="34" charset="0"/>
              </a:rPr>
            </a:br>
            <a:r>
              <a:rPr lang="zh-CN" altLang="zh-CN" sz="2100" dirty="0">
                <a:solidFill>
                  <a:srgbClr val="000000"/>
                </a:solidFill>
                <a:latin typeface="Arial" panose="020B0604020202020204" pitchFamily="34" charset="0"/>
              </a:rPr>
              <a:t>of Statistics, Astronomy &amp; Astrophysics</a:t>
            </a:r>
            <a:br>
              <a:rPr lang="zh-CN" altLang="zh-CN" sz="2100" dirty="0">
                <a:solidFill>
                  <a:srgbClr val="000000"/>
                </a:solidFill>
                <a:latin typeface="Arial" panose="020B0604020202020204" pitchFamily="34" charset="0"/>
              </a:rPr>
            </a:br>
            <a:r>
              <a:rPr lang="zh-CN" altLang="zh-CN" sz="2100" b="1" dirty="0">
                <a:solidFill>
                  <a:srgbClr val="003399"/>
                </a:solidFill>
                <a:latin typeface="Arial" panose="020B0604020202020204" pitchFamily="34" charset="0"/>
              </a:rPr>
              <a:t>Director</a:t>
            </a:r>
            <a:r>
              <a:rPr lang="zh-CN" altLang="zh-CN" sz="2100" b="1" dirty="0">
                <a:solidFill>
                  <a:srgbClr val="000000"/>
                </a:solidFill>
                <a:latin typeface="Arial" panose="020B0604020202020204" pitchFamily="34" charset="0"/>
              </a:rPr>
              <a:t>, Center for Astrostatistics</a:t>
            </a:r>
            <a:r>
              <a:rPr lang="zh-CN" altLang="zh-CN" sz="2100" dirty="0">
                <a:solidFill>
                  <a:srgbClr val="000000"/>
                </a:solidFill>
                <a:latin typeface="Arial" panose="020B0604020202020204" pitchFamily="34" charset="0"/>
              </a:rPr>
              <a:t> </a:t>
            </a:r>
            <a:endParaRPr lang="en-US" altLang="zh-CN" sz="2100" dirty="0">
              <a:solidFill>
                <a:srgbClr val="000000"/>
              </a:solidFill>
              <a:latin typeface="Arial" panose="020B0604020202020204" pitchFamily="34" charset="0"/>
            </a:endParaRPr>
          </a:p>
          <a:p>
            <a:pPr defTabSz="685800" eaLnBrk="0" fontAlgn="base" hangingPunct="0">
              <a:spcBef>
                <a:spcPct val="0"/>
              </a:spcBef>
              <a:spcAft>
                <a:spcPct val="0"/>
              </a:spcAft>
            </a:pPr>
            <a:endParaRPr lang="en-US" altLang="zh-CN" sz="2100" dirty="0">
              <a:solidFill>
                <a:srgbClr val="000000"/>
              </a:solidFill>
              <a:latin typeface="Arial" panose="020B0604020202020204" pitchFamily="34" charset="0"/>
            </a:endParaRPr>
          </a:p>
          <a:p>
            <a:pPr eaLnBrk="0" fontAlgn="base" hangingPunct="0">
              <a:spcBef>
                <a:spcPct val="0"/>
              </a:spcBef>
              <a:spcAft>
                <a:spcPct val="0"/>
              </a:spcAft>
            </a:pPr>
            <a:r>
              <a:rPr lang="en-US" altLang="zh-CN" sz="2100" b="1" dirty="0"/>
              <a:t>Interests: </a:t>
            </a:r>
            <a:br>
              <a:rPr lang="en-US" altLang="zh-CN" sz="2100" b="1" dirty="0"/>
            </a:br>
            <a:r>
              <a:rPr lang="en-US" altLang="zh-CN" sz="2100" b="1" dirty="0"/>
              <a:t>Bootstrap, </a:t>
            </a:r>
            <a:r>
              <a:rPr lang="en-US" altLang="zh-CN" sz="2100" b="1" dirty="0" err="1"/>
              <a:t>Astrostatistics</a:t>
            </a:r>
            <a:r>
              <a:rPr lang="en-US" altLang="zh-CN" sz="2100" b="1" dirty="0"/>
              <a:t>, Big Data</a:t>
            </a:r>
          </a:p>
          <a:p>
            <a:pPr eaLnBrk="0" fontAlgn="base" hangingPunct="0">
              <a:spcBef>
                <a:spcPct val="0"/>
              </a:spcBef>
              <a:spcAft>
                <a:spcPct val="0"/>
              </a:spcAft>
            </a:pPr>
            <a:endParaRPr lang="en-US" altLang="zh-CN" sz="2100" dirty="0"/>
          </a:p>
          <a:p>
            <a:pPr eaLnBrk="0" fontAlgn="base" hangingPunct="0">
              <a:spcBef>
                <a:spcPct val="0"/>
              </a:spcBef>
              <a:spcAft>
                <a:spcPct val="0"/>
              </a:spcAft>
            </a:pPr>
            <a:r>
              <a:rPr lang="zh-CN" altLang="zh-CN" sz="2100" b="1" dirty="0">
                <a:solidFill>
                  <a:srgbClr val="7030A0"/>
                </a:solidFill>
                <a:latin typeface="Arial" panose="020B0604020202020204" pitchFamily="34" charset="0"/>
                <a:ea typeface="Open Sans"/>
              </a:rPr>
              <a:t>Outstanding Contributions to Astrostatistics Award, Intl Astrostatistics Assn, 2016</a:t>
            </a:r>
            <a:endParaRPr lang="zh-CN" altLang="zh-CN" sz="3000" dirty="0">
              <a:solidFill>
                <a:srgbClr val="7030A0"/>
              </a:solidFill>
              <a:latin typeface="Arial" panose="020B0604020202020204" pitchFamily="34" charset="0"/>
              <a:ea typeface="Roboto Slab"/>
            </a:endParaRPr>
          </a:p>
          <a:p>
            <a:pPr defTabSz="685800" eaLnBrk="0" fontAlgn="base" hangingPunct="0">
              <a:spcBef>
                <a:spcPct val="0"/>
              </a:spcBef>
              <a:spcAft>
                <a:spcPct val="0"/>
              </a:spcAft>
            </a:pPr>
            <a:endParaRPr lang="zh-CN" altLang="zh-CN" sz="2100" dirty="0">
              <a:latin typeface="Arial" panose="020B0604020202020204" pitchFamily="34" charset="0"/>
            </a:endParaRPr>
          </a:p>
        </p:txBody>
      </p:sp>
      <p:pic>
        <p:nvPicPr>
          <p:cNvPr id="5" name="图片 4"/>
          <p:cNvPicPr>
            <a:picLocks noChangeAspect="1"/>
          </p:cNvPicPr>
          <p:nvPr/>
        </p:nvPicPr>
        <p:blipFill>
          <a:blip r:embed="rId2"/>
          <a:stretch>
            <a:fillRect/>
          </a:stretch>
        </p:blipFill>
        <p:spPr>
          <a:xfrm>
            <a:off x="5197682" y="938600"/>
            <a:ext cx="3771900" cy="4007644"/>
          </a:xfrm>
          <a:prstGeom prst="rect">
            <a:avLst/>
          </a:prstGeom>
        </p:spPr>
      </p:pic>
    </p:spTree>
    <p:extLst>
      <p:ext uri="{BB962C8B-B14F-4D97-AF65-F5344CB8AC3E}">
        <p14:creationId xmlns:p14="http://schemas.microsoft.com/office/powerpoint/2010/main" val="59390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539" y="390236"/>
            <a:ext cx="4330824" cy="1143000"/>
          </a:xfrm>
        </p:spPr>
        <p:txBody>
          <a:bodyPr>
            <a:normAutofit fontScale="90000"/>
          </a:bodyPr>
          <a:lstStyle/>
          <a:p>
            <a:r>
              <a:rPr lang="en-US" altLang="zh-CN" b="1" dirty="0">
                <a:solidFill>
                  <a:srgbClr val="FF0000"/>
                </a:solidFill>
                <a:latin typeface="Aharoni" panose="02010803020104030203" pitchFamily="2" charset="-79"/>
                <a:cs typeface="Aharoni" panose="02010803020104030203" pitchFamily="2" charset="-79"/>
              </a:rPr>
              <a:t>Eric  </a:t>
            </a:r>
            <a:r>
              <a:rPr lang="en-US" altLang="zh-CN" b="1" dirty="0" err="1">
                <a:solidFill>
                  <a:srgbClr val="FF0000"/>
                </a:solidFill>
                <a:latin typeface="Aharoni" panose="02010803020104030203" pitchFamily="2" charset="-79"/>
                <a:cs typeface="Aharoni" panose="02010803020104030203" pitchFamily="2" charset="-79"/>
              </a:rPr>
              <a:t>Feigelson</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313777" y="1066221"/>
            <a:ext cx="5038349" cy="3263504"/>
          </a:xfrm>
        </p:spPr>
        <p:txBody>
          <a:bodyPr/>
          <a:lstStyle/>
          <a:p>
            <a:r>
              <a:rPr lang="en-US" altLang="zh-CN" dirty="0" smtClean="0"/>
              <a:t>Distinguished Senior Scholar and Professor</a:t>
            </a:r>
            <a:br>
              <a:rPr lang="en-US" altLang="zh-CN" dirty="0" smtClean="0"/>
            </a:br>
            <a:r>
              <a:rPr lang="en-US" altLang="zh-CN" sz="2000" dirty="0" smtClean="0"/>
              <a:t>Department of Astronomy and Astrophysics</a:t>
            </a:r>
          </a:p>
          <a:p>
            <a:endParaRPr lang="en-US" altLang="zh-CN" dirty="0"/>
          </a:p>
        </p:txBody>
      </p:sp>
      <p:pic>
        <p:nvPicPr>
          <p:cNvPr id="4" name="图片 3"/>
          <p:cNvPicPr>
            <a:picLocks noChangeAspect="1"/>
          </p:cNvPicPr>
          <p:nvPr/>
        </p:nvPicPr>
        <p:blipFill>
          <a:blip r:embed="rId2"/>
          <a:stretch>
            <a:fillRect/>
          </a:stretch>
        </p:blipFill>
        <p:spPr>
          <a:xfrm>
            <a:off x="5326083" y="857250"/>
            <a:ext cx="3711596" cy="4399808"/>
          </a:xfrm>
          <a:prstGeom prst="rect">
            <a:avLst/>
          </a:prstGeom>
        </p:spPr>
      </p:pic>
      <p:sp>
        <p:nvSpPr>
          <p:cNvPr id="7" name="矩形 6"/>
          <p:cNvSpPr/>
          <p:nvPr/>
        </p:nvSpPr>
        <p:spPr>
          <a:xfrm>
            <a:off x="3366512" y="5747892"/>
            <a:ext cx="5701433" cy="461665"/>
          </a:xfrm>
          <a:prstGeom prst="rect">
            <a:avLst/>
          </a:prstGeom>
        </p:spPr>
        <p:txBody>
          <a:bodyPr wrap="none">
            <a:spAutoFit/>
          </a:bodyPr>
          <a:lstStyle/>
          <a:p>
            <a:r>
              <a:rPr lang="en-US" altLang="zh-CN" sz="2400" dirty="0"/>
              <a:t>https://science.psu.edu/astro/people/e5f</a:t>
            </a:r>
            <a:endParaRPr lang="zh-CN" altLang="en-US" sz="2400" dirty="0"/>
          </a:p>
        </p:txBody>
      </p:sp>
      <p:sp>
        <p:nvSpPr>
          <p:cNvPr id="8" name="矩形 7"/>
          <p:cNvSpPr/>
          <p:nvPr/>
        </p:nvSpPr>
        <p:spPr>
          <a:xfrm>
            <a:off x="738919" y="4286779"/>
            <a:ext cx="3557723" cy="1384995"/>
          </a:xfrm>
          <a:prstGeom prst="rect">
            <a:avLst/>
          </a:prstGeom>
        </p:spPr>
        <p:txBody>
          <a:bodyPr wrap="square">
            <a:spAutoFit/>
          </a:bodyPr>
          <a:lstStyle/>
          <a:p>
            <a:pPr eaLnBrk="0" fontAlgn="base" hangingPunct="0">
              <a:spcBef>
                <a:spcPct val="0"/>
              </a:spcBef>
              <a:spcAft>
                <a:spcPct val="0"/>
              </a:spcAft>
            </a:pPr>
            <a:r>
              <a:rPr lang="zh-CN" altLang="zh-CN" sz="2100" b="1" dirty="0">
                <a:solidFill>
                  <a:srgbClr val="7030A0"/>
                </a:solidFill>
                <a:latin typeface="Arial" panose="020B0604020202020204" pitchFamily="34" charset="0"/>
                <a:ea typeface="Open Sans"/>
              </a:rPr>
              <a:t>Outstanding Contributions to Astrostatistics Award, Intl Astrostatistics Assn, 2016</a:t>
            </a:r>
            <a:endParaRPr lang="zh-CN" altLang="zh-CN" sz="2100" dirty="0">
              <a:solidFill>
                <a:srgbClr val="7030A0"/>
              </a:solidFill>
              <a:latin typeface="Arial" panose="020B0604020202020204" pitchFamily="34" charset="0"/>
              <a:ea typeface="Roboto Slab"/>
            </a:endParaRPr>
          </a:p>
        </p:txBody>
      </p:sp>
      <p:sp>
        <p:nvSpPr>
          <p:cNvPr id="9" name="矩形 8"/>
          <p:cNvSpPr/>
          <p:nvPr/>
        </p:nvSpPr>
        <p:spPr>
          <a:xfrm>
            <a:off x="738919" y="3066638"/>
            <a:ext cx="4572000" cy="1061829"/>
          </a:xfrm>
          <a:prstGeom prst="rect">
            <a:avLst/>
          </a:prstGeom>
        </p:spPr>
        <p:txBody>
          <a:bodyPr>
            <a:spAutoFit/>
          </a:bodyPr>
          <a:lstStyle/>
          <a:p>
            <a:pPr eaLnBrk="0" fontAlgn="base" hangingPunct="0">
              <a:spcBef>
                <a:spcPct val="0"/>
              </a:spcBef>
              <a:spcAft>
                <a:spcPct val="0"/>
              </a:spcAft>
            </a:pPr>
            <a:r>
              <a:rPr lang="en-US" altLang="zh-CN" sz="2100" b="1" dirty="0"/>
              <a:t>Interests: </a:t>
            </a:r>
            <a:br>
              <a:rPr lang="en-US" altLang="zh-CN" sz="2100" b="1" dirty="0"/>
            </a:br>
            <a:r>
              <a:rPr lang="en-US" altLang="zh-CN" sz="2100" b="1" dirty="0" err="1"/>
              <a:t>Astrostatistics</a:t>
            </a:r>
            <a:r>
              <a:rPr lang="en-US" altLang="zh-CN" sz="2100" b="1" dirty="0"/>
              <a:t>, Big Data, X-ray astronomy</a:t>
            </a:r>
          </a:p>
        </p:txBody>
      </p:sp>
    </p:spTree>
    <p:extLst>
      <p:ext uri="{BB962C8B-B14F-4D97-AF65-F5344CB8AC3E}">
        <p14:creationId xmlns:p14="http://schemas.microsoft.com/office/powerpoint/2010/main" val="3450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896077" y="1607291"/>
            <a:ext cx="5779294" cy="877977"/>
          </a:xfrm>
          <a:prstGeom prst="rect">
            <a:avLst/>
          </a:prstGeom>
        </p:spPr>
      </p:pic>
      <p:pic>
        <p:nvPicPr>
          <p:cNvPr id="5" name="图片 4"/>
          <p:cNvPicPr>
            <a:picLocks noChangeAspect="1"/>
          </p:cNvPicPr>
          <p:nvPr/>
        </p:nvPicPr>
        <p:blipFill>
          <a:blip r:embed="rId3"/>
          <a:stretch>
            <a:fillRect/>
          </a:stretch>
        </p:blipFill>
        <p:spPr>
          <a:xfrm>
            <a:off x="896077" y="2708920"/>
            <a:ext cx="6745695" cy="1842729"/>
          </a:xfrm>
          <a:prstGeom prst="rect">
            <a:avLst/>
          </a:prstGeom>
        </p:spPr>
      </p:pic>
      <p:sp>
        <p:nvSpPr>
          <p:cNvPr id="6" name="矩形 5"/>
          <p:cNvSpPr/>
          <p:nvPr/>
        </p:nvSpPr>
        <p:spPr>
          <a:xfrm>
            <a:off x="879844" y="4797152"/>
            <a:ext cx="6628251" cy="646331"/>
          </a:xfrm>
          <a:prstGeom prst="rect">
            <a:avLst/>
          </a:prstGeom>
          <a:solidFill>
            <a:schemeClr val="bg1">
              <a:lumMod val="85000"/>
            </a:schemeClr>
          </a:solidFill>
        </p:spPr>
        <p:txBody>
          <a:bodyPr wrap="square">
            <a:spAutoFit/>
          </a:bodyPr>
          <a:lstStyle/>
          <a:p>
            <a:r>
              <a:rPr lang="en-US" altLang="zh-CN" b="1" dirty="0"/>
              <a:t>Scientific Editor of </a:t>
            </a:r>
            <a:r>
              <a:rPr lang="en-US" altLang="zh-CN" b="1" dirty="0" err="1"/>
              <a:t>ApJ</a:t>
            </a:r>
            <a:r>
              <a:rPr lang="en-US" altLang="zh-CN" b="1" dirty="0"/>
              <a:t> and AJ specializing in X-ray astronomy, star and planet formation, exoplanets, and statistical methodology</a:t>
            </a:r>
            <a:endParaRPr lang="zh-CN" altLang="en-US" b="1" dirty="0"/>
          </a:p>
        </p:txBody>
      </p:sp>
      <p:sp>
        <p:nvSpPr>
          <p:cNvPr id="2" name="矩形 1"/>
          <p:cNvSpPr/>
          <p:nvPr/>
        </p:nvSpPr>
        <p:spPr>
          <a:xfrm>
            <a:off x="2133599" y="620688"/>
            <a:ext cx="4541771" cy="523220"/>
          </a:xfrm>
          <a:prstGeom prst="rect">
            <a:avLst/>
          </a:prstGeom>
        </p:spPr>
        <p:txBody>
          <a:bodyPr wrap="square">
            <a:spAutoFit/>
          </a:bodyPr>
          <a:lstStyle/>
          <a:p>
            <a:r>
              <a:rPr lang="en-US" altLang="zh-CN" sz="2800" b="1" dirty="0">
                <a:solidFill>
                  <a:srgbClr val="FF0000"/>
                </a:solidFill>
                <a:latin typeface="Aharoni" panose="02010803020104030203" pitchFamily="2" charset="-79"/>
                <a:cs typeface="Aharoni" panose="02010803020104030203" pitchFamily="2" charset="-79"/>
              </a:rPr>
              <a:t>Eric  </a:t>
            </a:r>
            <a:r>
              <a:rPr lang="en-US" altLang="zh-CN" sz="2800" b="1" dirty="0" err="1" smtClean="0">
                <a:solidFill>
                  <a:srgbClr val="FF0000"/>
                </a:solidFill>
                <a:latin typeface="Aharoni" panose="02010803020104030203" pitchFamily="2" charset="-79"/>
                <a:cs typeface="Aharoni" panose="02010803020104030203" pitchFamily="2" charset="-79"/>
              </a:rPr>
              <a:t>Feigelson</a:t>
            </a:r>
            <a:r>
              <a:rPr lang="zh-CN" altLang="en-US" sz="2800" b="1" dirty="0" smtClean="0">
                <a:solidFill>
                  <a:srgbClr val="FF0000"/>
                </a:solidFill>
                <a:latin typeface="Aharoni" panose="02010803020104030203" pitchFamily="2" charset="-79"/>
                <a:cs typeface="Aharoni" panose="02010803020104030203" pitchFamily="2" charset="-79"/>
              </a:rPr>
              <a:t>的主要任职</a:t>
            </a:r>
            <a:endParaRPr lang="zh-CN" altLang="en-US" sz="2800" dirty="0"/>
          </a:p>
        </p:txBody>
      </p:sp>
    </p:spTree>
    <p:extLst>
      <p:ext uri="{BB962C8B-B14F-4D97-AF65-F5344CB8AC3E}">
        <p14:creationId xmlns:p14="http://schemas.microsoft.com/office/powerpoint/2010/main" val="2530899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6621" y="4800838"/>
            <a:ext cx="7805819" cy="2228562"/>
          </a:xfrm>
        </p:spPr>
        <p:txBody>
          <a:bodyPr>
            <a:normAutofit fontScale="90000"/>
          </a:bodyPr>
          <a:lstStyle/>
          <a:p>
            <a:r>
              <a:rPr lang="zh-CN" altLang="en-US" dirty="0" smtClean="0">
                <a:solidFill>
                  <a:srgbClr val="C00000"/>
                </a:solidFill>
              </a:rPr>
              <a:t>天文统计学的创始人</a:t>
            </a:r>
            <a:r>
              <a:rPr lang="en-US" altLang="zh-CN" dirty="0">
                <a:solidFill>
                  <a:srgbClr val="C00000"/>
                </a:solidFill>
              </a:rPr>
              <a:t/>
            </a:r>
            <a:br>
              <a:rPr lang="en-US" altLang="zh-CN" dirty="0">
                <a:solidFill>
                  <a:srgbClr val="C00000"/>
                </a:solidFill>
              </a:rPr>
            </a:br>
            <a:r>
              <a:rPr lang="zh-CN" altLang="en-US" dirty="0">
                <a:solidFill>
                  <a:srgbClr val="7030A0"/>
                </a:solidFill>
              </a:rPr>
              <a:t>天文学家</a:t>
            </a:r>
            <a:r>
              <a:rPr lang="zh-CN" altLang="en-US" dirty="0" smtClean="0">
                <a:solidFill>
                  <a:srgbClr val="7030A0"/>
                </a:solidFill>
              </a:rPr>
              <a:t>和</a:t>
            </a:r>
            <a:r>
              <a:rPr lang="zh-CN" altLang="en-US" dirty="0" smtClean="0">
                <a:solidFill>
                  <a:srgbClr val="7030A0"/>
                </a:solidFill>
              </a:rPr>
              <a:t>统计学</a:t>
            </a:r>
            <a:r>
              <a:rPr lang="zh-CN" altLang="en-US" dirty="0" smtClean="0">
                <a:solidFill>
                  <a:srgbClr val="7030A0"/>
                </a:solidFill>
              </a:rPr>
              <a:t>专家</a:t>
            </a:r>
            <a:r>
              <a:rPr lang="zh-CN" altLang="en-US" dirty="0">
                <a:solidFill>
                  <a:srgbClr val="7030A0"/>
                </a:solidFill>
              </a:rPr>
              <a:t>成功合作的典范</a:t>
            </a:r>
            <a:br>
              <a:rPr lang="zh-CN" altLang="en-US" dirty="0">
                <a:solidFill>
                  <a:srgbClr val="7030A0"/>
                </a:solidFill>
              </a:rPr>
            </a:br>
            <a:endParaRPr lang="zh-CN" altLang="en-US" dirty="0">
              <a:solidFill>
                <a:srgbClr val="7030A0"/>
              </a:solidFill>
            </a:endParaRPr>
          </a:p>
        </p:txBody>
      </p:sp>
      <p:pic>
        <p:nvPicPr>
          <p:cNvPr id="5" name="内容占位符 4"/>
          <p:cNvPicPr>
            <a:picLocks noGrp="1" noChangeAspect="1"/>
          </p:cNvPicPr>
          <p:nvPr>
            <p:ph idx="1"/>
          </p:nvPr>
        </p:nvPicPr>
        <p:blipFill>
          <a:blip r:embed="rId2"/>
          <a:stretch>
            <a:fillRect/>
          </a:stretch>
        </p:blipFill>
        <p:spPr>
          <a:xfrm>
            <a:off x="4584964" y="691951"/>
            <a:ext cx="2584968" cy="4004406"/>
          </a:xfrm>
          <a:prstGeom prst="rect">
            <a:avLst/>
          </a:prstGeom>
        </p:spPr>
      </p:pic>
      <p:pic>
        <p:nvPicPr>
          <p:cNvPr id="4" name="图片 3"/>
          <p:cNvPicPr>
            <a:picLocks noChangeAspect="1"/>
          </p:cNvPicPr>
          <p:nvPr/>
        </p:nvPicPr>
        <p:blipFill>
          <a:blip r:embed="rId3"/>
          <a:stretch>
            <a:fillRect/>
          </a:stretch>
        </p:blipFill>
        <p:spPr>
          <a:xfrm>
            <a:off x="1475656" y="691950"/>
            <a:ext cx="3096344" cy="4004406"/>
          </a:xfrm>
          <a:prstGeom prst="rect">
            <a:avLst/>
          </a:prstGeom>
        </p:spPr>
      </p:pic>
    </p:spTree>
    <p:extLst>
      <p:ext uri="{BB962C8B-B14F-4D97-AF65-F5344CB8AC3E}">
        <p14:creationId xmlns:p14="http://schemas.microsoft.com/office/powerpoint/2010/main" val="102613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683568" y="1998713"/>
            <a:ext cx="7903789" cy="345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eaLnBrk="0" fontAlgn="base" hangingPunct="0">
              <a:spcBef>
                <a:spcPct val="0"/>
              </a:spcBef>
              <a:spcAft>
                <a:spcPct val="0"/>
              </a:spcAft>
              <a:buNone/>
            </a:pPr>
            <a:r>
              <a:rPr lang="en-US" altLang="zh-CN" sz="2000" b="1" dirty="0" smtClean="0">
                <a:latin typeface="Arial" panose="020B0604020202020204" pitchFamily="34" charset="0"/>
              </a:rPr>
              <a:t>30</a:t>
            </a:r>
            <a:r>
              <a:rPr lang="zh-CN" altLang="en-US" sz="2000" b="1" dirty="0" smtClean="0">
                <a:latin typeface="Arial" panose="020B0604020202020204" pitchFamily="34" charset="0"/>
              </a:rPr>
              <a:t>多年来合作，致力于天文统计发展和推广</a:t>
            </a:r>
            <a:endParaRPr lang="en-US" altLang="zh-CN" sz="2000" b="1" dirty="0" smtClean="0">
              <a:latin typeface="Arial" panose="020B0604020202020204" pitchFamily="34" charset="0"/>
            </a:endParaRPr>
          </a:p>
          <a:p>
            <a:pPr marL="0" indent="0" eaLnBrk="0" fontAlgn="base" hangingPunct="0">
              <a:spcBef>
                <a:spcPct val="0"/>
              </a:spcBef>
              <a:spcAft>
                <a:spcPct val="0"/>
              </a:spcAft>
              <a:buNone/>
            </a:pPr>
            <a:endParaRPr lang="en-US" altLang="zh-CN" sz="2000" b="1" dirty="0" smtClean="0">
              <a:latin typeface="Arial" panose="020B0604020202020204" pitchFamily="34" charset="0"/>
            </a:endParaRPr>
          </a:p>
          <a:p>
            <a:pPr marL="0" indent="0" eaLnBrk="0" fontAlgn="base" hangingPunct="0">
              <a:spcBef>
                <a:spcPct val="0"/>
              </a:spcBef>
              <a:spcAft>
                <a:spcPct val="0"/>
              </a:spcAft>
              <a:buNone/>
            </a:pPr>
            <a:r>
              <a:rPr lang="zh-CN" altLang="en-US" sz="2000" b="1" dirty="0" smtClean="0">
                <a:latin typeface="Arial" panose="020B0604020202020204" pitchFamily="34" charset="0"/>
              </a:rPr>
              <a:t>创建宾法尼亚州立大学天文统计中心</a:t>
            </a:r>
            <a:endParaRPr lang="en-US" altLang="zh-CN" sz="2000" b="1" dirty="0" smtClean="0">
              <a:latin typeface="Arial" panose="020B0604020202020204" pitchFamily="34" charset="0"/>
            </a:endParaRPr>
          </a:p>
          <a:p>
            <a:pPr marL="0" indent="0" eaLnBrk="0" fontAlgn="base" hangingPunct="0">
              <a:spcBef>
                <a:spcPct val="0"/>
              </a:spcBef>
              <a:spcAft>
                <a:spcPct val="0"/>
              </a:spcAft>
              <a:buNone/>
            </a:pPr>
            <a:endParaRPr lang="en-US" altLang="zh-CN" sz="2000" b="1" dirty="0" smtClean="0">
              <a:latin typeface="Arial" panose="020B0604020202020204" pitchFamily="34" charset="0"/>
            </a:endParaRPr>
          </a:p>
          <a:p>
            <a:pPr marL="0" indent="0" eaLnBrk="0" fontAlgn="base" hangingPunct="0">
              <a:spcBef>
                <a:spcPct val="0"/>
              </a:spcBef>
              <a:spcAft>
                <a:spcPct val="0"/>
              </a:spcAft>
              <a:buNone/>
            </a:pPr>
            <a:r>
              <a:rPr lang="zh-CN" altLang="zh-CN" sz="2000" b="1" i="1" dirty="0" smtClean="0">
                <a:latin typeface="Arial" panose="020B0604020202020204" pitchFamily="34" charset="0"/>
              </a:rPr>
              <a:t>Statistical Challenges in Modern Astronomy</a:t>
            </a:r>
            <a:r>
              <a:rPr lang="zh-CN" altLang="en-US" sz="2000" b="1" i="1" dirty="0" smtClean="0">
                <a:latin typeface="Arial" panose="020B0604020202020204" pitchFamily="34" charset="0"/>
              </a:rPr>
              <a:t>（</a:t>
            </a:r>
            <a:r>
              <a:rPr lang="zh-CN" altLang="en-US" sz="2000" b="1" dirty="0" smtClean="0"/>
              <a:t> </a:t>
            </a:r>
            <a:r>
              <a:rPr lang="en-US" altLang="zh-CN" sz="2000" b="1" dirty="0" smtClean="0"/>
              <a:t>1991, 1996, 2001, 2006, 2011 </a:t>
            </a:r>
            <a:r>
              <a:rPr lang="zh-CN" altLang="en-US" sz="2000" b="1" i="1" dirty="0" smtClean="0">
                <a:latin typeface="Arial" panose="020B0604020202020204" pitchFamily="34" charset="0"/>
              </a:rPr>
              <a:t>）</a:t>
            </a:r>
            <a:endParaRPr lang="en-US" altLang="zh-CN" sz="2000" b="1" i="1" dirty="0" smtClean="0">
              <a:latin typeface="Arial" panose="020B0604020202020204" pitchFamily="34" charset="0"/>
            </a:endParaRPr>
          </a:p>
          <a:p>
            <a:pPr marL="0" indent="0" eaLnBrk="0" fontAlgn="base" hangingPunct="0">
              <a:spcBef>
                <a:spcPct val="0"/>
              </a:spcBef>
              <a:spcAft>
                <a:spcPct val="0"/>
              </a:spcAft>
              <a:buNone/>
            </a:pPr>
            <a:endParaRPr lang="en-US" altLang="zh-CN" sz="2000" b="1" i="1" dirty="0" smtClean="0">
              <a:latin typeface="Arial" panose="020B0604020202020204" pitchFamily="34" charset="0"/>
            </a:endParaRPr>
          </a:p>
          <a:p>
            <a:pPr marL="0" indent="0" eaLnBrk="0" fontAlgn="base" hangingPunct="0">
              <a:spcBef>
                <a:spcPct val="0"/>
              </a:spcBef>
              <a:spcAft>
                <a:spcPct val="0"/>
              </a:spcAft>
              <a:buNone/>
            </a:pPr>
            <a:r>
              <a:rPr lang="zh-CN" altLang="en-US" sz="2000" b="1" dirty="0" smtClean="0">
                <a:latin typeface="Arial" panose="020B0604020202020204" pitchFamily="34" charset="0"/>
              </a:rPr>
              <a:t>每年天文统计暑期班</a:t>
            </a:r>
            <a:r>
              <a:rPr lang="zh-CN" altLang="zh-CN" sz="2000" b="1" dirty="0" smtClean="0">
                <a:latin typeface="Arial" panose="020B0604020202020204" pitchFamily="34" charset="0"/>
              </a:rPr>
              <a:t> (2005--)</a:t>
            </a:r>
            <a:endParaRPr lang="en-US" altLang="zh-CN" sz="2000" b="1" dirty="0" smtClean="0">
              <a:latin typeface="Arial" panose="020B0604020202020204" pitchFamily="34" charset="0"/>
            </a:endParaRPr>
          </a:p>
          <a:p>
            <a:pPr marL="0" indent="0" eaLnBrk="0" fontAlgn="base" hangingPunct="0">
              <a:spcBef>
                <a:spcPct val="0"/>
              </a:spcBef>
              <a:spcAft>
                <a:spcPct val="0"/>
              </a:spcAft>
              <a:buNone/>
            </a:pPr>
            <a:endParaRPr lang="en-US" altLang="zh-CN" sz="2000" b="1" dirty="0" smtClean="0">
              <a:latin typeface="Arial" panose="020B0604020202020204" pitchFamily="34" charset="0"/>
            </a:endParaRPr>
          </a:p>
          <a:p>
            <a:pPr marL="0" indent="0" eaLnBrk="0" fontAlgn="base" hangingPunct="0">
              <a:spcBef>
                <a:spcPct val="0"/>
              </a:spcBef>
              <a:spcAft>
                <a:spcPct val="0"/>
              </a:spcAft>
              <a:buNone/>
            </a:pPr>
            <a:r>
              <a:rPr lang="zh-CN" altLang="zh-CN" sz="2000" b="1" dirty="0" smtClean="0">
                <a:solidFill>
                  <a:srgbClr val="002060"/>
                </a:solidFill>
                <a:latin typeface="Arial" panose="020B0604020202020204" pitchFamily="34" charset="0"/>
              </a:rPr>
              <a:t> </a:t>
            </a:r>
            <a:r>
              <a:rPr lang="zh-CN" altLang="en-US" sz="2000" b="1" dirty="0" smtClean="0">
                <a:latin typeface="Arial" panose="020B0604020202020204" pitchFamily="34" charset="0"/>
              </a:rPr>
              <a:t>合作编写了一书“</a:t>
            </a:r>
            <a:r>
              <a:rPr lang="zh-CN" altLang="zh-CN" sz="2000" b="1" i="1" dirty="0" smtClean="0">
                <a:latin typeface="Arial" panose="020B0604020202020204" pitchFamily="34" charset="0"/>
                <a:ea typeface="Roboto Slab"/>
              </a:rPr>
              <a:t>Modern Statistical Methods for Astronomy with R Applications</a:t>
            </a:r>
            <a:r>
              <a:rPr lang="zh-CN" altLang="en-US" sz="2000" b="1" i="1" dirty="0" smtClean="0">
                <a:solidFill>
                  <a:srgbClr val="002060"/>
                </a:solidFill>
                <a:latin typeface="Arial" panose="020B0604020202020204" pitchFamily="34" charset="0"/>
                <a:ea typeface="Roboto Slab"/>
              </a:rPr>
              <a:t>”</a:t>
            </a:r>
            <a:r>
              <a:rPr lang="en-US" altLang="zh-CN" sz="2000" b="1" i="1" dirty="0" smtClean="0">
                <a:solidFill>
                  <a:srgbClr val="002060"/>
                </a:solidFill>
                <a:latin typeface="Arial" panose="020B0604020202020204" pitchFamily="34" charset="0"/>
                <a:ea typeface="Roboto Slab"/>
              </a:rPr>
              <a:t> </a:t>
            </a:r>
            <a:r>
              <a:rPr lang="zh-CN" altLang="zh-CN" sz="2000" b="1" dirty="0" smtClean="0">
                <a:latin typeface="Arial" panose="020B0604020202020204" pitchFamily="34" charset="0"/>
              </a:rPr>
              <a:t>(2012). </a:t>
            </a:r>
            <a:endParaRPr lang="zh-CN" altLang="zh-CN" sz="2000" b="1" dirty="0">
              <a:latin typeface="Arial" panose="020B0604020202020204" pitchFamily="34" charset="0"/>
            </a:endParaRPr>
          </a:p>
        </p:txBody>
      </p:sp>
      <p:sp>
        <p:nvSpPr>
          <p:cNvPr id="3" name="标题 1"/>
          <p:cNvSpPr>
            <a:spLocks noGrp="1"/>
          </p:cNvSpPr>
          <p:nvPr>
            <p:ph type="title"/>
          </p:nvPr>
        </p:nvSpPr>
        <p:spPr>
          <a:xfrm>
            <a:off x="467544" y="404664"/>
            <a:ext cx="8335838" cy="994172"/>
          </a:xfrm>
        </p:spPr>
        <p:txBody>
          <a:bodyPr>
            <a:normAutofit fontScale="90000"/>
          </a:bodyPr>
          <a:lstStyle/>
          <a:p>
            <a:r>
              <a:rPr lang="en-US" altLang="zh-CN" b="1" dirty="0" smtClean="0">
                <a:solidFill>
                  <a:srgbClr val="FF0000"/>
                </a:solidFill>
                <a:latin typeface="Aharoni" panose="02010803020104030203" pitchFamily="2" charset="-79"/>
                <a:cs typeface="Aharoni" panose="02010803020104030203" pitchFamily="2" charset="-79"/>
              </a:rPr>
              <a:t>Eric  </a:t>
            </a:r>
            <a:r>
              <a:rPr lang="en-US" altLang="zh-CN" b="1" dirty="0" err="1" smtClean="0">
                <a:solidFill>
                  <a:srgbClr val="FF0000"/>
                </a:solidFill>
                <a:latin typeface="Aharoni" panose="02010803020104030203" pitchFamily="2" charset="-79"/>
                <a:cs typeface="Aharoni" panose="02010803020104030203" pitchFamily="2" charset="-79"/>
              </a:rPr>
              <a:t>Feigelson</a:t>
            </a:r>
            <a:r>
              <a:rPr lang="en-US" altLang="zh-CN" b="1" dirty="0" smtClean="0">
                <a:solidFill>
                  <a:srgbClr val="FF0000"/>
                </a:solidFill>
                <a:latin typeface="Aharoni" panose="02010803020104030203" pitchFamily="2" charset="-79"/>
                <a:cs typeface="Aharoni" panose="02010803020104030203" pitchFamily="2" charset="-79"/>
              </a:rPr>
              <a:t>  </a:t>
            </a:r>
            <a:r>
              <a:rPr lang="zh-CN" altLang="en-US" b="1" dirty="0" smtClean="0">
                <a:solidFill>
                  <a:srgbClr val="FF0000"/>
                </a:solidFill>
                <a:latin typeface="Aharoni" panose="02010803020104030203" pitchFamily="2" charset="-79"/>
                <a:cs typeface="Aharoni" panose="02010803020104030203" pitchFamily="2" charset="-79"/>
              </a:rPr>
              <a:t>与 </a:t>
            </a:r>
            <a:r>
              <a:rPr lang="en-US" altLang="zh-CN" b="1" dirty="0" smtClean="0">
                <a:solidFill>
                  <a:srgbClr val="FF0000"/>
                </a:solidFill>
                <a:latin typeface="Aharoni" panose="02010803020104030203" pitchFamily="2" charset="-79"/>
                <a:cs typeface="Aharoni" panose="02010803020104030203" pitchFamily="2" charset="-79"/>
              </a:rPr>
              <a:t>G. </a:t>
            </a:r>
            <a:r>
              <a:rPr lang="en-US" altLang="zh-CN" b="1" dirty="0" err="1" smtClean="0">
                <a:solidFill>
                  <a:srgbClr val="FF0000"/>
                </a:solidFill>
                <a:latin typeface="Aharoni" panose="02010803020104030203" pitchFamily="2" charset="-79"/>
                <a:cs typeface="Aharoni" panose="02010803020104030203" pitchFamily="2" charset="-79"/>
              </a:rPr>
              <a:t>Jogesh</a:t>
            </a:r>
            <a:r>
              <a:rPr lang="en-US" altLang="zh-CN" b="1" dirty="0" smtClean="0">
                <a:solidFill>
                  <a:srgbClr val="FF0000"/>
                </a:solidFill>
                <a:latin typeface="Aharoni" panose="02010803020104030203" pitchFamily="2" charset="-79"/>
                <a:cs typeface="Aharoni" panose="02010803020104030203" pitchFamily="2" charset="-79"/>
              </a:rPr>
              <a:t> </a:t>
            </a:r>
            <a:r>
              <a:rPr lang="en-US" altLang="zh-CN" b="1" dirty="0" err="1" smtClean="0">
                <a:solidFill>
                  <a:srgbClr val="FF0000"/>
                </a:solidFill>
                <a:latin typeface="Aharoni" panose="02010803020104030203" pitchFamily="2" charset="-79"/>
                <a:cs typeface="Aharoni" panose="02010803020104030203" pitchFamily="2" charset="-79"/>
              </a:rPr>
              <a:t>Babu</a:t>
            </a:r>
            <a:endParaRPr lang="zh-CN" altLang="en-US" dirty="0"/>
          </a:p>
        </p:txBody>
      </p:sp>
    </p:spTree>
    <p:extLst>
      <p:ext uri="{BB962C8B-B14F-4D97-AF65-F5344CB8AC3E}">
        <p14:creationId xmlns:p14="http://schemas.microsoft.com/office/powerpoint/2010/main" val="258293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0" y="857251"/>
            <a:ext cx="9144000" cy="5143499"/>
          </a:xfrm>
          <a:prstGeom prst="rect">
            <a:avLst/>
          </a:prstGeom>
        </p:spPr>
      </p:pic>
    </p:spTree>
    <p:extLst>
      <p:ext uri="{BB962C8B-B14F-4D97-AF65-F5344CB8AC3E}">
        <p14:creationId xmlns:p14="http://schemas.microsoft.com/office/powerpoint/2010/main" val="1652405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57" y="457200"/>
            <a:ext cx="5925518" cy="1143000"/>
          </a:xfrm>
        </p:spPr>
        <p:txBody>
          <a:bodyPr>
            <a:normAutofit fontScale="90000"/>
          </a:bodyPr>
          <a:lstStyle/>
          <a:p>
            <a:r>
              <a:rPr lang="en-US" altLang="zh-CN" b="1" dirty="0">
                <a:solidFill>
                  <a:srgbClr val="FF0000"/>
                </a:solidFill>
                <a:latin typeface="Aharoni" panose="02010803020104030203" pitchFamily="2" charset="-79"/>
                <a:cs typeface="Aharoni" panose="02010803020104030203" pitchFamily="2" charset="-79"/>
              </a:rPr>
              <a:t>Joseph Michael </a:t>
            </a:r>
            <a:r>
              <a:rPr lang="en-US" altLang="zh-CN" b="1" dirty="0" err="1">
                <a:solidFill>
                  <a:srgbClr val="FF0000"/>
                </a:solidFill>
                <a:latin typeface="Aharoni" panose="02010803020104030203" pitchFamily="2" charset="-79"/>
                <a:cs typeface="Aharoni" panose="02010803020104030203" pitchFamily="2" charset="-79"/>
              </a:rPr>
              <a:t>Hilbe</a:t>
            </a:r>
            <a:r>
              <a:rPr lang="en-US" altLang="zh-CN" dirty="0" smtClean="0"/>
              <a:t/>
            </a:r>
            <a:br>
              <a:rPr lang="en-US" altLang="zh-CN" dirty="0" smtClean="0"/>
            </a:br>
            <a:r>
              <a:rPr lang="en-US" altLang="zh-CN" sz="2000" dirty="0" smtClean="0"/>
              <a:t>(1944-2017</a:t>
            </a:r>
            <a:r>
              <a:rPr lang="en-US" altLang="zh-CN" sz="2000" dirty="0"/>
              <a:t>) </a:t>
            </a:r>
            <a:r>
              <a:rPr lang="en-US" altLang="zh-CN" dirty="0"/>
              <a:t/>
            </a:r>
            <a:br>
              <a:rPr lang="en-US" altLang="zh-CN" dirty="0"/>
            </a:br>
            <a:endParaRPr lang="zh-CN" altLang="en-US" dirty="0"/>
          </a:p>
        </p:txBody>
      </p:sp>
      <p:sp>
        <p:nvSpPr>
          <p:cNvPr id="3" name="内容占位符 2"/>
          <p:cNvSpPr>
            <a:spLocks noGrp="1"/>
          </p:cNvSpPr>
          <p:nvPr>
            <p:ph idx="1"/>
          </p:nvPr>
        </p:nvSpPr>
        <p:spPr>
          <a:xfrm>
            <a:off x="31157" y="1484784"/>
            <a:ext cx="6053011" cy="5184576"/>
          </a:xfrm>
        </p:spPr>
        <p:txBody>
          <a:bodyPr>
            <a:normAutofit/>
          </a:bodyPr>
          <a:lstStyle/>
          <a:p>
            <a:r>
              <a:rPr lang="en-US" altLang="zh-CN" sz="2000" b="1" dirty="0" smtClean="0"/>
              <a:t>Emeritus </a:t>
            </a:r>
            <a:r>
              <a:rPr lang="en-US" altLang="zh-CN" sz="2000" b="1" dirty="0"/>
              <a:t>Professor, Univ. of Hawaii, </a:t>
            </a:r>
            <a:r>
              <a:rPr lang="en-US" altLang="zh-CN" sz="2000" b="1" dirty="0" err="1"/>
              <a:t>Adj</a:t>
            </a:r>
            <a:r>
              <a:rPr lang="en-US" altLang="zh-CN" sz="2000" b="1" dirty="0"/>
              <a:t> Prof of Statistics, Arizona State U., and Solar System Ambassador, NASA/Jet Propulsion Laboratory, </a:t>
            </a:r>
            <a:r>
              <a:rPr lang="en-US" altLang="zh-CN" sz="2000" b="1" dirty="0" err="1"/>
              <a:t>CalTech</a:t>
            </a:r>
            <a:r>
              <a:rPr lang="en-US" altLang="zh-CN" sz="2000" b="1" dirty="0"/>
              <a:t>; </a:t>
            </a:r>
            <a:endParaRPr lang="en-US" altLang="zh-CN" sz="2000" b="1" dirty="0" smtClean="0"/>
          </a:p>
          <a:p>
            <a:r>
              <a:rPr lang="en-US" altLang="zh-CN" sz="2000" b="1" dirty="0" smtClean="0"/>
              <a:t>the </a:t>
            </a:r>
            <a:r>
              <a:rPr lang="en-US" altLang="zh-CN" sz="2000" b="1" dirty="0"/>
              <a:t>founding President of </a:t>
            </a:r>
            <a:r>
              <a:rPr lang="en-US" altLang="zh-CN" sz="2000" b="1" dirty="0" smtClean="0"/>
              <a:t>IAA; Elected </a:t>
            </a:r>
            <a:r>
              <a:rPr lang="en-US" altLang="zh-CN" sz="2000" b="1" dirty="0"/>
              <a:t>Fellow of the American Statistical </a:t>
            </a:r>
            <a:r>
              <a:rPr lang="en-US" altLang="zh-CN" sz="2000" b="1" dirty="0" err="1"/>
              <a:t>Assoc</a:t>
            </a:r>
            <a:r>
              <a:rPr lang="en-US" altLang="zh-CN" sz="2000" b="1" dirty="0" smtClean="0"/>
              <a:t>, </a:t>
            </a:r>
            <a:r>
              <a:rPr lang="en-US" altLang="zh-CN" sz="2000" b="1" dirty="0"/>
              <a:t>an elected member of the International Statistical Institute, </a:t>
            </a:r>
            <a:r>
              <a:rPr lang="en-US" altLang="zh-CN" sz="2000" b="1" dirty="0" smtClean="0"/>
              <a:t>and </a:t>
            </a:r>
            <a:r>
              <a:rPr lang="en-US" altLang="zh-CN" sz="2000" b="1" dirty="0"/>
              <a:t>a "Full Member" of the American Astronomical Society; </a:t>
            </a:r>
            <a:r>
              <a:rPr lang="en-US" altLang="zh-CN" sz="2000" b="1" dirty="0" smtClean="0"/>
              <a:t>author </a:t>
            </a:r>
            <a:r>
              <a:rPr lang="en-US" altLang="zh-CN" sz="2000" b="1" dirty="0"/>
              <a:t>of seventeen statistics books since 2001, including "Modeling Count Data, "Negative Binomial Regression", "Practical Guide to Logistic Regression", and "Logistic Regression Models", leading texts on the subjects. "Modeling Count Data" won the 2015 PROSE honorable mention award in mathematics, and was the only statistics text to win an award. </a:t>
            </a:r>
            <a:endParaRPr lang="en-US" altLang="zh-CN" sz="2000" b="1" dirty="0" smtClean="0"/>
          </a:p>
        </p:txBody>
      </p:sp>
      <p:pic>
        <p:nvPicPr>
          <p:cNvPr id="4" name="图片 3"/>
          <p:cNvPicPr>
            <a:picLocks noChangeAspect="1"/>
          </p:cNvPicPr>
          <p:nvPr/>
        </p:nvPicPr>
        <p:blipFill>
          <a:blip r:embed="rId2"/>
          <a:stretch>
            <a:fillRect/>
          </a:stretch>
        </p:blipFill>
        <p:spPr>
          <a:xfrm>
            <a:off x="6588224" y="836712"/>
            <a:ext cx="2447925" cy="2266950"/>
          </a:xfrm>
          <a:prstGeom prst="rect">
            <a:avLst/>
          </a:prstGeom>
        </p:spPr>
      </p:pic>
      <p:sp>
        <p:nvSpPr>
          <p:cNvPr id="5" name="矩形 4"/>
          <p:cNvSpPr/>
          <p:nvPr/>
        </p:nvSpPr>
        <p:spPr>
          <a:xfrm>
            <a:off x="6588224" y="4365104"/>
            <a:ext cx="2088232" cy="1477328"/>
          </a:xfrm>
          <a:prstGeom prst="rect">
            <a:avLst/>
          </a:prstGeom>
        </p:spPr>
        <p:txBody>
          <a:bodyPr wrap="square">
            <a:spAutoFit/>
          </a:bodyPr>
          <a:lstStyle/>
          <a:p>
            <a:pPr marL="342900" indent="-342900">
              <a:buAutoNum type="arabicPlain" startAt="2016"/>
            </a:pPr>
            <a:r>
              <a:rPr lang="en-US" altLang="zh-CN" b="1" dirty="0">
                <a:solidFill>
                  <a:srgbClr val="7030A0"/>
                </a:solidFill>
              </a:rPr>
              <a:t> </a:t>
            </a:r>
            <a:r>
              <a:rPr lang="en-US" altLang="zh-CN" b="1" dirty="0" smtClean="0">
                <a:solidFill>
                  <a:srgbClr val="7030A0"/>
                </a:solidFill>
              </a:rPr>
              <a:t>IAA</a:t>
            </a:r>
            <a:r>
              <a:rPr lang="zh-CN" altLang="en-US" b="1" dirty="0" smtClean="0">
                <a:solidFill>
                  <a:srgbClr val="7030A0"/>
                </a:solidFill>
              </a:rPr>
              <a:t>授予：</a:t>
            </a:r>
            <a:r>
              <a:rPr lang="en-US" altLang="zh-CN" b="1" dirty="0" smtClean="0">
                <a:solidFill>
                  <a:srgbClr val="7030A0"/>
                </a:solidFill>
              </a:rPr>
              <a:t>Outstanding </a:t>
            </a:r>
            <a:r>
              <a:rPr lang="en-US" altLang="zh-CN" b="1" dirty="0">
                <a:solidFill>
                  <a:srgbClr val="7030A0"/>
                </a:solidFill>
              </a:rPr>
              <a:t>Contributions to </a:t>
            </a:r>
            <a:r>
              <a:rPr lang="en-US" altLang="zh-CN" b="1" dirty="0" err="1" smtClean="0">
                <a:solidFill>
                  <a:srgbClr val="7030A0"/>
                </a:solidFill>
              </a:rPr>
              <a:t>Astrostatistics</a:t>
            </a:r>
            <a:r>
              <a:rPr lang="zh-CN" altLang="en-US" b="1" dirty="0" smtClean="0">
                <a:solidFill>
                  <a:srgbClr val="7030A0"/>
                </a:solidFill>
              </a:rPr>
              <a:t>，</a:t>
            </a:r>
            <a:endParaRPr lang="en-US" altLang="zh-CN" b="1" dirty="0" smtClean="0">
              <a:solidFill>
                <a:srgbClr val="7030A0"/>
              </a:solidFill>
            </a:endParaRPr>
          </a:p>
          <a:p>
            <a:r>
              <a:rPr lang="en-US" altLang="zh-CN" b="1" dirty="0">
                <a:solidFill>
                  <a:srgbClr val="7030A0"/>
                </a:solidFill>
              </a:rPr>
              <a:t> </a:t>
            </a:r>
            <a:r>
              <a:rPr lang="en-US" altLang="zh-CN" b="1" dirty="0" smtClean="0">
                <a:solidFill>
                  <a:srgbClr val="7030A0"/>
                </a:solidFill>
              </a:rPr>
              <a:t>   Elected </a:t>
            </a:r>
            <a:r>
              <a:rPr lang="en-US" altLang="zh-CN" b="1" dirty="0">
                <a:solidFill>
                  <a:srgbClr val="7030A0"/>
                </a:solidFill>
              </a:rPr>
              <a:t>Fellow </a:t>
            </a:r>
            <a:endParaRPr lang="zh-CN" altLang="en-US" b="1" dirty="0">
              <a:solidFill>
                <a:srgbClr val="7030A0"/>
              </a:solidFill>
            </a:endParaRPr>
          </a:p>
        </p:txBody>
      </p:sp>
    </p:spTree>
    <p:extLst>
      <p:ext uri="{BB962C8B-B14F-4D97-AF65-F5344CB8AC3E}">
        <p14:creationId xmlns:p14="http://schemas.microsoft.com/office/powerpoint/2010/main" val="4196108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a:solidFill>
                  <a:srgbClr val="FF0000"/>
                </a:solidFill>
                <a:latin typeface="华文行楷" pitchFamily="2" charset="-122"/>
                <a:ea typeface="华文行楷" pitchFamily="2" charset="-122"/>
              </a:rPr>
              <a:t>发展中的</a:t>
            </a:r>
            <a:r>
              <a:rPr lang="zh-CN" altLang="en-US" sz="5400" dirty="0" smtClean="0">
                <a:solidFill>
                  <a:srgbClr val="FF0000"/>
                </a:solidFill>
                <a:latin typeface="华文行楷" pitchFamily="2" charset="-122"/>
                <a:ea typeface="华文行楷" pitchFamily="2" charset="-122"/>
              </a:rPr>
              <a:t>天文学与统计学</a:t>
            </a:r>
            <a:endParaRPr lang="zh-CN" altLang="en-US" sz="5400"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p:txBody>
          <a:bodyPr>
            <a:normAutofit fontScale="92500" lnSpcReduction="10000"/>
          </a:bodyPr>
          <a:lstStyle/>
          <a:p>
            <a:r>
              <a:rPr lang="zh-CN" altLang="en-US" dirty="0"/>
              <a:t>几个世纪以来，天文学和统计学是密切相关的研究领域，但它们在</a:t>
            </a:r>
            <a:r>
              <a:rPr lang="en-US" altLang="zh-CN" dirty="0"/>
              <a:t>20</a:t>
            </a:r>
            <a:r>
              <a:rPr lang="zh-CN" altLang="en-US" dirty="0"/>
              <a:t>世纪发生了分歧。其结果是削弱了天文学的方法论，无论是对现代统计概念的广泛理解还是对大量统计程序的详细了解</a:t>
            </a:r>
            <a:r>
              <a:rPr lang="zh-CN" altLang="en-US" dirty="0" smtClean="0"/>
              <a:t>。</a:t>
            </a:r>
            <a:endParaRPr lang="en-US" altLang="zh-CN" dirty="0" smtClean="0"/>
          </a:p>
          <a:p>
            <a:r>
              <a:rPr lang="zh-CN" altLang="en-US" dirty="0" smtClean="0"/>
              <a:t>一门新兴</a:t>
            </a:r>
            <a:r>
              <a:rPr lang="zh-CN" altLang="en-US" dirty="0"/>
              <a:t>的</a:t>
            </a:r>
            <a:r>
              <a:rPr lang="zh-CN" altLang="en-US" dirty="0" smtClean="0"/>
              <a:t>天文统计学</a:t>
            </a:r>
            <a:r>
              <a:rPr lang="zh-CN" altLang="en-US" dirty="0"/>
              <a:t>领域正在兴起，它</a:t>
            </a:r>
            <a:r>
              <a:rPr lang="zh-CN" altLang="en-US" dirty="0" smtClean="0"/>
              <a:t>将解决天文大数据带来的挑战。</a:t>
            </a:r>
            <a:endParaRPr lang="en-US" altLang="zh-CN" dirty="0" smtClean="0"/>
          </a:p>
          <a:p>
            <a:r>
              <a:rPr lang="zh-CN" altLang="en-US" dirty="0" smtClean="0"/>
              <a:t>会议</a:t>
            </a:r>
            <a:r>
              <a:rPr lang="zh-CN" altLang="en-US" dirty="0"/>
              <a:t>、暑期学校、教科书和高性能的</a:t>
            </a:r>
            <a:r>
              <a:rPr lang="en-US" altLang="zh-CN" dirty="0"/>
              <a:t>R</a:t>
            </a:r>
            <a:r>
              <a:rPr lang="zh-CN" altLang="en-US" dirty="0"/>
              <a:t>统计软件环境现在都可以用来提高我们社区对现代统计的知识和</a:t>
            </a:r>
            <a:r>
              <a:rPr lang="zh-CN" altLang="en-US" dirty="0" smtClean="0"/>
              <a:t>使用。</a:t>
            </a:r>
            <a:endParaRPr lang="zh-CN" altLang="en-US" dirty="0"/>
          </a:p>
        </p:txBody>
      </p:sp>
    </p:spTree>
    <p:extLst>
      <p:ext uri="{BB962C8B-B14F-4D97-AF65-F5344CB8AC3E}">
        <p14:creationId xmlns:p14="http://schemas.microsoft.com/office/powerpoint/2010/main" val="3316098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华文行楷" pitchFamily="2" charset="-122"/>
                <a:ea typeface="华文行楷" pitchFamily="2" charset="-122"/>
              </a:rPr>
              <a:t>天文学及与天文学相关的学科</a:t>
            </a:r>
            <a:endParaRPr lang="zh-CN" altLang="en-US"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p:txBody>
          <a:bodyPr>
            <a:normAutofit fontScale="92500"/>
          </a:bodyPr>
          <a:lstStyle/>
          <a:p>
            <a:r>
              <a:rPr lang="zh-CN" altLang="en-US" b="1" dirty="0" smtClean="0">
                <a:solidFill>
                  <a:srgbClr val="7030A0"/>
                </a:solidFill>
              </a:rPr>
              <a:t>天文学</a:t>
            </a:r>
            <a:r>
              <a:rPr lang="zh-CN" altLang="en-US" dirty="0" smtClean="0"/>
              <a:t>：观测地球外的物质，如太阳系的行星、银河系中的恒星、宇宙中的星系和弥散物质，</a:t>
            </a:r>
            <a:r>
              <a:rPr lang="en-US" altLang="zh-CN" dirty="0" smtClean="0"/>
              <a:t/>
            </a:r>
            <a:br>
              <a:rPr lang="en-US" altLang="zh-CN" dirty="0" smtClean="0"/>
            </a:br>
            <a:r>
              <a:rPr lang="zh-CN" altLang="en-US" dirty="0" smtClean="0"/>
              <a:t>研究宇宙空间天体、宇宙的结构和发展的学科。</a:t>
            </a:r>
          </a:p>
          <a:p>
            <a:r>
              <a:rPr lang="zh-CN" altLang="en-US" dirty="0" smtClean="0"/>
              <a:t>主要通过观测天体发射到地球的辐射，发现并测量它们的位置、探索它们的运动规律、研究它们的物理性质、化学组成、内部结构、能量来源及其演化规律。</a:t>
            </a:r>
            <a:endParaRPr lang="en-US" altLang="zh-CN" dirty="0" smtClean="0"/>
          </a:p>
          <a:p>
            <a:r>
              <a:rPr lang="zh-CN" altLang="en-US" dirty="0" smtClean="0"/>
              <a:t>天文学是一门古老的科学，自有人类文明史以来，天文学就有重要的地位。</a:t>
            </a: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826" y="78873"/>
            <a:ext cx="8229600" cy="1143000"/>
          </a:xfrm>
        </p:spPr>
        <p:txBody>
          <a:bodyPr>
            <a:normAutofit/>
          </a:bodyPr>
          <a:lstStyle/>
          <a:p>
            <a:r>
              <a:rPr lang="zh-CN" altLang="en-US" sz="5400" dirty="0" smtClean="0">
                <a:solidFill>
                  <a:srgbClr val="FF0000"/>
                </a:solidFill>
                <a:latin typeface="华文行楷" pitchFamily="2" charset="-122"/>
                <a:ea typeface="华文行楷" pitchFamily="2" charset="-122"/>
              </a:rPr>
              <a:t>统计学在天文中的应用</a:t>
            </a:r>
            <a:endParaRPr lang="zh-CN" altLang="en-US" sz="5400"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a:xfrm>
            <a:off x="460826" y="1412776"/>
            <a:ext cx="8229600" cy="4686320"/>
          </a:xfrm>
        </p:spPr>
        <p:txBody>
          <a:bodyPr>
            <a:noAutofit/>
          </a:bodyPr>
          <a:lstStyle/>
          <a:p>
            <a:r>
              <a:rPr lang="zh-CN" altLang="en-US" sz="2800" dirty="0" smtClean="0"/>
              <a:t>统计用于</a:t>
            </a:r>
            <a:r>
              <a:rPr lang="zh-CN" altLang="en-US" sz="2800" dirty="0"/>
              <a:t>：描述天文图像、光谱和</a:t>
            </a:r>
            <a:r>
              <a:rPr lang="zh-CN" altLang="en-US" sz="2800" dirty="0" smtClean="0"/>
              <a:t>光变曲线；</a:t>
            </a:r>
            <a:endParaRPr lang="en-US" altLang="zh-CN" sz="2800" dirty="0" smtClean="0"/>
          </a:p>
          <a:p>
            <a:r>
              <a:rPr lang="zh-CN" altLang="en-US" sz="2800" dirty="0" smtClean="0"/>
              <a:t>从</a:t>
            </a:r>
            <a:r>
              <a:rPr lang="zh-CN" altLang="en-US" sz="2800" dirty="0"/>
              <a:t>有限的样本推断</a:t>
            </a:r>
            <a:r>
              <a:rPr lang="zh-CN" altLang="en-US" sz="2800" dirty="0" smtClean="0"/>
              <a:t>潜在某类天体的</a:t>
            </a:r>
            <a:r>
              <a:rPr lang="zh-CN" altLang="en-US" sz="2800" dirty="0"/>
              <a:t>特性</a:t>
            </a:r>
            <a:r>
              <a:rPr lang="zh-CN" altLang="en-US" sz="2800" dirty="0" smtClean="0"/>
              <a:t>；</a:t>
            </a:r>
            <a:endParaRPr lang="en-US" altLang="zh-CN" sz="2800" dirty="0" smtClean="0"/>
          </a:p>
          <a:p>
            <a:r>
              <a:rPr lang="zh-CN" altLang="en-US" sz="2800" dirty="0" smtClean="0"/>
              <a:t>将</a:t>
            </a:r>
            <a:r>
              <a:rPr lang="zh-CN" altLang="en-US" sz="2800" dirty="0"/>
              <a:t>天文观测与天体物理理论联系</a:t>
            </a:r>
            <a:r>
              <a:rPr lang="zh-CN" altLang="en-US" sz="2800" dirty="0" smtClean="0"/>
              <a:t>起来，以及</a:t>
            </a:r>
            <a:r>
              <a:rPr lang="zh-CN" altLang="en-US" sz="2800" dirty="0"/>
              <a:t>数据和科学分析的许多其他方面</a:t>
            </a:r>
            <a:r>
              <a:rPr lang="zh-CN" altLang="en-US" sz="2800" dirty="0" smtClean="0"/>
              <a:t>。</a:t>
            </a:r>
            <a:endParaRPr lang="en-US" altLang="zh-CN" sz="2800" dirty="0" smtClean="0"/>
          </a:p>
          <a:p>
            <a:r>
              <a:rPr lang="zh-CN" altLang="en-US" sz="2800" dirty="0" smtClean="0"/>
              <a:t>天文学家面临的困难是：无法</a:t>
            </a:r>
            <a:r>
              <a:rPr lang="zh-CN" altLang="en-US" sz="2800" dirty="0"/>
              <a:t>使用实现现代统计方法的软件。幸运的是，近年来出现了一个大型的、集成的、用户友好的公共领域软件系统来实现现代方法。</a:t>
            </a:r>
            <a:r>
              <a:rPr lang="en-US" altLang="zh-CN" sz="2800" dirty="0"/>
              <a:t>R</a:t>
            </a:r>
            <a:r>
              <a:rPr lang="zh-CN" altLang="en-US" sz="2800" dirty="0"/>
              <a:t>拥有超过</a:t>
            </a:r>
            <a:r>
              <a:rPr lang="en-US" altLang="zh-CN" sz="2800" dirty="0"/>
              <a:t>5000</a:t>
            </a:r>
            <a:r>
              <a:rPr lang="zh-CN" altLang="en-US" sz="2800" dirty="0"/>
              <a:t>个附加</a:t>
            </a:r>
            <a:r>
              <a:rPr lang="en-US" altLang="zh-CN" sz="2800" dirty="0"/>
              <a:t>CRAN</a:t>
            </a:r>
            <a:r>
              <a:rPr lang="zh-CN" altLang="en-US" sz="2800" dirty="0"/>
              <a:t>软件包，具有超过</a:t>
            </a:r>
            <a:r>
              <a:rPr lang="en-US" altLang="zh-CN" sz="2800" dirty="0"/>
              <a:t>150000</a:t>
            </a:r>
            <a:r>
              <a:rPr lang="zh-CN" altLang="en-US" sz="2800" dirty="0"/>
              <a:t>个统计功能、广泛的图形、到其他语言的链接等等</a:t>
            </a:r>
            <a:r>
              <a:rPr lang="zh-CN" altLang="en-US" sz="2800" dirty="0" smtClean="0"/>
              <a:t>。</a:t>
            </a:r>
            <a:endParaRPr lang="zh-CN" altLang="en-US" sz="2800" dirty="0"/>
          </a:p>
        </p:txBody>
      </p:sp>
    </p:spTree>
    <p:extLst>
      <p:ext uri="{BB962C8B-B14F-4D97-AF65-F5344CB8AC3E}">
        <p14:creationId xmlns:p14="http://schemas.microsoft.com/office/powerpoint/2010/main" val="2121041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normAutofit/>
          </a:bodyPr>
          <a:lstStyle/>
          <a:p>
            <a:r>
              <a:rPr lang="zh-CN" altLang="en-US" sz="5400" dirty="0" smtClean="0">
                <a:solidFill>
                  <a:srgbClr val="FF0000"/>
                </a:solidFill>
                <a:latin typeface="华文行楷" pitchFamily="2" charset="-122"/>
                <a:ea typeface="华文行楷" pitchFamily="2" charset="-122"/>
              </a:rPr>
              <a:t>统计学</a:t>
            </a:r>
          </a:p>
        </p:txBody>
      </p:sp>
      <p:sp>
        <p:nvSpPr>
          <p:cNvPr id="3" name="内容占位符 2"/>
          <p:cNvSpPr>
            <a:spLocks noGrp="1"/>
          </p:cNvSpPr>
          <p:nvPr>
            <p:ph idx="1"/>
          </p:nvPr>
        </p:nvSpPr>
        <p:spPr>
          <a:xfrm>
            <a:off x="539552" y="1340768"/>
            <a:ext cx="8229600" cy="4686320"/>
          </a:xfrm>
        </p:spPr>
        <p:txBody>
          <a:bodyPr>
            <a:noAutofit/>
          </a:bodyPr>
          <a:lstStyle/>
          <a:p>
            <a:r>
              <a:rPr lang="en-US" altLang="zh-CN" sz="2400" b="1" dirty="0" smtClean="0"/>
              <a:t>briefly, and in its most concrete form, the object of</a:t>
            </a:r>
            <a:br>
              <a:rPr lang="en-US" altLang="zh-CN" sz="2400" b="1" dirty="0" smtClean="0"/>
            </a:br>
            <a:r>
              <a:rPr lang="en-US" altLang="zh-CN" sz="2400" b="1" dirty="0" smtClean="0"/>
              <a:t>statistical methods is the reduction of data.</a:t>
            </a:r>
          </a:p>
          <a:p>
            <a:pPr>
              <a:buNone/>
            </a:pPr>
            <a:r>
              <a:rPr lang="en-US" altLang="zh-CN" sz="2400" b="1" dirty="0" smtClean="0"/>
              <a:t>                                                             (R. A. Fisher, 1922)</a:t>
            </a:r>
          </a:p>
          <a:p>
            <a:r>
              <a:rPr lang="en-US" altLang="zh-CN" sz="2400" b="1" dirty="0" smtClean="0"/>
              <a:t>A statistical inference carries us from observations to</a:t>
            </a:r>
            <a:br>
              <a:rPr lang="en-US" altLang="zh-CN" sz="2400" b="1" dirty="0" smtClean="0"/>
            </a:br>
            <a:r>
              <a:rPr lang="en-US" altLang="zh-CN" sz="2400" b="1" dirty="0" smtClean="0"/>
              <a:t>conclusions about the populations sampled.</a:t>
            </a:r>
            <a:br>
              <a:rPr lang="en-US" altLang="zh-CN" sz="2400" b="1" dirty="0" smtClean="0"/>
            </a:br>
            <a:r>
              <a:rPr lang="en-US" altLang="zh-CN" sz="2400" b="1" dirty="0" smtClean="0"/>
              <a:t>                                                         (D. R. Cox, 1958</a:t>
            </a:r>
            <a:r>
              <a:rPr lang="zh-CN" altLang="en-US" sz="2400" b="1" dirty="0" smtClean="0"/>
              <a:t>）</a:t>
            </a:r>
            <a:endParaRPr lang="en-US" altLang="zh-CN" sz="2400" b="1" dirty="0" smtClean="0"/>
          </a:p>
          <a:p>
            <a:r>
              <a:rPr lang="en-US" altLang="zh-CN" sz="2400" b="1" dirty="0" smtClean="0"/>
              <a:t>Statistics is the mathematical body of science that pertains</a:t>
            </a:r>
            <a:br>
              <a:rPr lang="en-US" altLang="zh-CN" sz="2400" b="1" dirty="0" smtClean="0"/>
            </a:br>
            <a:r>
              <a:rPr lang="en-US" altLang="zh-CN" sz="2400" b="1" dirty="0" smtClean="0"/>
              <a:t>to the collection, analysis, interpretation or explanation, and</a:t>
            </a:r>
            <a:br>
              <a:rPr lang="en-US" altLang="zh-CN" sz="2400" b="1" dirty="0" smtClean="0"/>
            </a:br>
            <a:r>
              <a:rPr lang="en-US" altLang="zh-CN" sz="2400" b="1" dirty="0" smtClean="0"/>
              <a:t>presentation of data.”</a:t>
            </a:r>
          </a:p>
          <a:p>
            <a:pPr>
              <a:buNone/>
            </a:pPr>
            <a:r>
              <a:rPr lang="en-US" altLang="zh-CN" sz="2400" b="1" dirty="0" smtClean="0"/>
              <a:t>                                                               (Wikipedia, 2014)</a:t>
            </a:r>
          </a:p>
          <a:p>
            <a:r>
              <a:rPr lang="en-US" altLang="zh-CN" sz="2400" b="1" dirty="0" smtClean="0"/>
              <a:t>Statistics is the study of the collection, analysis,</a:t>
            </a:r>
            <a:br>
              <a:rPr lang="en-US" altLang="zh-CN" sz="2400" b="1" dirty="0" smtClean="0"/>
            </a:br>
            <a:r>
              <a:rPr lang="en-US" altLang="zh-CN" sz="2400" b="1" dirty="0" smtClean="0"/>
              <a:t>interpretation, presentation and organization of data.”</a:t>
            </a:r>
            <a:br>
              <a:rPr lang="en-US" altLang="zh-CN" sz="2400" b="1" dirty="0" smtClean="0"/>
            </a:br>
            <a:r>
              <a:rPr lang="en-US" altLang="zh-CN" sz="2400" b="1" dirty="0" smtClean="0"/>
              <a:t>                                                          (Wikipedia, 2015) </a:t>
            </a:r>
            <a:br>
              <a:rPr lang="en-US" altLang="zh-CN" sz="2400" b="1" dirty="0" smtClean="0"/>
            </a:br>
            <a:endParaRPr lang="zh-CN" alt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华文行楷" pitchFamily="2" charset="-122"/>
                <a:ea typeface="华文行楷" pitchFamily="2" charset="-122"/>
              </a:rPr>
              <a:t>统计学与科学模型</a:t>
            </a:r>
            <a:endParaRPr lang="zh-CN" altLang="en-US" dirty="0"/>
          </a:p>
        </p:txBody>
      </p:sp>
      <p:sp>
        <p:nvSpPr>
          <p:cNvPr id="3" name="内容占位符 2"/>
          <p:cNvSpPr>
            <a:spLocks noGrp="1"/>
          </p:cNvSpPr>
          <p:nvPr>
            <p:ph idx="1"/>
          </p:nvPr>
        </p:nvSpPr>
        <p:spPr>
          <a:xfrm>
            <a:off x="755576" y="1988840"/>
            <a:ext cx="7571184" cy="5141168"/>
          </a:xfrm>
        </p:spPr>
        <p:txBody>
          <a:bodyPr>
            <a:normAutofit fontScale="62500" lnSpcReduction="20000"/>
          </a:bodyPr>
          <a:lstStyle/>
          <a:p>
            <a:r>
              <a:rPr lang="en-US" altLang="zh-CN" b="1" dirty="0" smtClean="0"/>
              <a:t>“Essentially, all models are wrong, but some are useful.”</a:t>
            </a:r>
            <a:br>
              <a:rPr lang="en-US" altLang="zh-CN" b="1" dirty="0" smtClean="0"/>
            </a:br>
            <a:r>
              <a:rPr lang="en-US" altLang="zh-CN" b="1" dirty="0" smtClean="0"/>
              <a:t>                                                                    (Box &amp; Draper 1987)</a:t>
            </a:r>
          </a:p>
          <a:p>
            <a:r>
              <a:rPr lang="en-US" altLang="zh-CN" b="1" dirty="0" smtClean="0"/>
              <a:t>There is no need for these hypotheses to be true, or even to be at</a:t>
            </a:r>
            <a:br>
              <a:rPr lang="en-US" altLang="zh-CN" b="1" dirty="0" smtClean="0"/>
            </a:br>
            <a:r>
              <a:rPr lang="en-US" altLang="zh-CN" b="1" dirty="0" smtClean="0"/>
              <a:t>all like the truth; rather … they should yield calculations which</a:t>
            </a:r>
            <a:br>
              <a:rPr lang="en-US" altLang="zh-CN" b="1" dirty="0" smtClean="0"/>
            </a:br>
            <a:r>
              <a:rPr lang="en-US" altLang="zh-CN" b="1" dirty="0" smtClean="0"/>
              <a:t>agree with observations</a:t>
            </a:r>
          </a:p>
          <a:p>
            <a:pPr>
              <a:buNone/>
            </a:pPr>
            <a:r>
              <a:rPr lang="en-US" altLang="zh-CN" b="1" dirty="0" smtClean="0"/>
              <a:t>     (</a:t>
            </a:r>
            <a:r>
              <a:rPr lang="en-US" altLang="zh-CN" b="1" dirty="0" err="1" smtClean="0"/>
              <a:t>Osianders</a:t>
            </a:r>
            <a:r>
              <a:rPr lang="en-US" altLang="zh-CN" b="1" dirty="0" smtClean="0"/>
              <a:t> Preface to Copernicus </a:t>
            </a:r>
            <a:r>
              <a:rPr lang="en-US" altLang="zh-CN" b="1" i="1" dirty="0" smtClean="0"/>
              <a:t>De </a:t>
            </a:r>
            <a:r>
              <a:rPr lang="en-US" altLang="zh-CN" b="1" i="1" dirty="0" err="1" smtClean="0"/>
              <a:t>Revolutionibus</a:t>
            </a:r>
            <a:r>
              <a:rPr lang="en-US" altLang="zh-CN" b="1" dirty="0" smtClean="0"/>
              <a:t>, quoted by C. R. </a:t>
            </a:r>
            <a:r>
              <a:rPr lang="en-US" altLang="zh-CN" b="1" dirty="0" err="1" smtClean="0"/>
              <a:t>Rao</a:t>
            </a:r>
            <a:r>
              <a:rPr lang="en-US" altLang="zh-CN" b="1" dirty="0" smtClean="0"/>
              <a:t> in </a:t>
            </a:r>
            <a:r>
              <a:rPr lang="en-US" altLang="zh-CN" b="1" i="1" dirty="0" smtClean="0"/>
              <a:t>Statistics and Truth</a:t>
            </a:r>
            <a:r>
              <a:rPr lang="en-US" altLang="zh-CN" b="1" dirty="0" smtClean="0"/>
              <a:t>)</a:t>
            </a:r>
          </a:p>
          <a:p>
            <a:pPr>
              <a:buNone/>
            </a:pPr>
            <a:endParaRPr lang="en-US" altLang="zh-CN" b="1" dirty="0" smtClean="0"/>
          </a:p>
          <a:p>
            <a:r>
              <a:rPr lang="en-US" altLang="zh-CN" b="1" dirty="0" smtClean="0"/>
              <a:t>"The object [of </a:t>
            </a:r>
            <a:r>
              <a:rPr lang="en-US" altLang="zh-CN" b="1" i="1" dirty="0" smtClean="0"/>
              <a:t>statistical </a:t>
            </a:r>
            <a:r>
              <a:rPr lang="en-US" altLang="zh-CN" b="1" dirty="0" smtClean="0"/>
              <a:t>inference] is to provide ideas and</a:t>
            </a:r>
            <a:br>
              <a:rPr lang="en-US" altLang="zh-CN" b="1" dirty="0" smtClean="0"/>
            </a:br>
            <a:r>
              <a:rPr lang="en-US" altLang="zh-CN" b="1" dirty="0" smtClean="0"/>
              <a:t>methods for the critical analysis and, as far as feasible, the</a:t>
            </a:r>
            <a:br>
              <a:rPr lang="en-US" altLang="zh-CN" b="1" dirty="0" smtClean="0"/>
            </a:br>
            <a:r>
              <a:rPr lang="en-US" altLang="zh-CN" b="1" dirty="0" smtClean="0"/>
              <a:t>interpretation of empirical data ... The extremely challenging</a:t>
            </a:r>
            <a:br>
              <a:rPr lang="en-US" altLang="zh-CN" b="1" dirty="0" smtClean="0"/>
            </a:br>
            <a:r>
              <a:rPr lang="en-US" altLang="zh-CN" b="1" dirty="0" smtClean="0"/>
              <a:t>issues of </a:t>
            </a:r>
            <a:r>
              <a:rPr lang="en-US" altLang="zh-CN" b="1" i="1" dirty="0" smtClean="0"/>
              <a:t>scientific </a:t>
            </a:r>
            <a:r>
              <a:rPr lang="en-US" altLang="zh-CN" b="1" dirty="0" smtClean="0"/>
              <a:t>inference may be regarded as those of</a:t>
            </a:r>
            <a:br>
              <a:rPr lang="en-US" altLang="zh-CN" b="1" dirty="0" smtClean="0"/>
            </a:br>
            <a:r>
              <a:rPr lang="en-US" altLang="zh-CN" b="1" dirty="0" err="1" smtClean="0"/>
              <a:t>synthesising</a:t>
            </a:r>
            <a:r>
              <a:rPr lang="en-US" altLang="zh-CN" b="1" dirty="0" smtClean="0"/>
              <a:t> very different kinds of conclusions if possible into a</a:t>
            </a:r>
            <a:br>
              <a:rPr lang="en-US" altLang="zh-CN" b="1" dirty="0" smtClean="0"/>
            </a:br>
            <a:r>
              <a:rPr lang="en-US" altLang="zh-CN" b="1" dirty="0" smtClean="0"/>
              <a:t>coherent whole or theory ... The use, if any, in the process of</a:t>
            </a:r>
            <a:br>
              <a:rPr lang="en-US" altLang="zh-CN" b="1" dirty="0" smtClean="0"/>
            </a:br>
            <a:r>
              <a:rPr lang="en-US" altLang="zh-CN" b="1" dirty="0" smtClean="0"/>
              <a:t>simple </a:t>
            </a:r>
            <a:r>
              <a:rPr lang="en-US" altLang="zh-CN" b="1" i="1" dirty="0" smtClean="0"/>
              <a:t>quantitative </a:t>
            </a:r>
            <a:r>
              <a:rPr lang="en-US" altLang="zh-CN" b="1" dirty="0" smtClean="0"/>
              <a:t>notions of probability and their numerical</a:t>
            </a:r>
            <a:br>
              <a:rPr lang="en-US" altLang="zh-CN" b="1" dirty="0" smtClean="0"/>
            </a:br>
            <a:r>
              <a:rPr lang="en-US" altLang="zh-CN" b="1" dirty="0" smtClean="0"/>
              <a:t>assessment is unclear."</a:t>
            </a:r>
            <a:br>
              <a:rPr lang="en-US" altLang="zh-CN" b="1" dirty="0" smtClean="0"/>
            </a:br>
            <a:r>
              <a:rPr lang="en-US" altLang="zh-CN" b="1" dirty="0" smtClean="0"/>
              <a:t>                                                                         (D. R. Cox, 2006) </a:t>
            </a:r>
            <a:r>
              <a:rPr lang="en-US" altLang="zh-CN" dirty="0" smtClean="0"/>
              <a:t/>
            </a:r>
            <a:br>
              <a:rPr lang="en-US" altLang="zh-CN" dirty="0" smtClean="0"/>
            </a:br>
            <a:endParaRPr lang="zh-CN" altLang="en-US" dirty="0"/>
          </a:p>
        </p:txBody>
      </p:sp>
      <p:sp>
        <p:nvSpPr>
          <p:cNvPr id="4" name="TextBox 3"/>
          <p:cNvSpPr txBox="1"/>
          <p:nvPr/>
        </p:nvSpPr>
        <p:spPr>
          <a:xfrm>
            <a:off x="755576" y="1412776"/>
            <a:ext cx="2492990" cy="646331"/>
          </a:xfrm>
          <a:prstGeom prst="rect">
            <a:avLst/>
          </a:prstGeom>
          <a:noFill/>
        </p:spPr>
        <p:txBody>
          <a:bodyPr wrap="none" rtlCol="0">
            <a:spAutoFit/>
          </a:bodyPr>
          <a:lstStyle/>
          <a:p>
            <a:r>
              <a:rPr lang="zh-CN" altLang="en-US" sz="3600" dirty="0" smtClean="0">
                <a:solidFill>
                  <a:srgbClr val="00B0F0"/>
                </a:solidFill>
                <a:latin typeface="隶书" pitchFamily="49" charset="-122"/>
                <a:ea typeface="隶书" pitchFamily="49" charset="-122"/>
              </a:rPr>
              <a:t>悲观主义者</a:t>
            </a:r>
            <a:endParaRPr lang="zh-CN" altLang="en-US" sz="3600" dirty="0">
              <a:solidFill>
                <a:srgbClr val="00B0F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华文行楷" pitchFamily="2" charset="-122"/>
                <a:ea typeface="华文行楷" pitchFamily="2" charset="-122"/>
              </a:rPr>
              <a:t>统计学与科学模型</a:t>
            </a:r>
            <a:endParaRPr lang="zh-CN" altLang="en-US" dirty="0"/>
          </a:p>
        </p:txBody>
      </p:sp>
      <p:sp>
        <p:nvSpPr>
          <p:cNvPr id="3" name="内容占位符 2"/>
          <p:cNvSpPr>
            <a:spLocks noGrp="1"/>
          </p:cNvSpPr>
          <p:nvPr>
            <p:ph idx="1"/>
          </p:nvPr>
        </p:nvSpPr>
        <p:spPr/>
        <p:txBody>
          <a:bodyPr>
            <a:normAutofit fontScale="70000" lnSpcReduction="20000"/>
          </a:bodyPr>
          <a:lstStyle/>
          <a:p>
            <a:endParaRPr lang="en-US" altLang="zh-CN" dirty="0" smtClean="0"/>
          </a:p>
          <a:p>
            <a:r>
              <a:rPr lang="en-US" altLang="zh-CN" b="1" dirty="0" smtClean="0"/>
              <a:t>The goal of science is to unlock nature’s secrets. … Our</a:t>
            </a:r>
            <a:br>
              <a:rPr lang="en-US" altLang="zh-CN" b="1" dirty="0" smtClean="0"/>
            </a:br>
            <a:r>
              <a:rPr lang="en-US" altLang="zh-CN" b="1" dirty="0" smtClean="0"/>
              <a:t>understanding comes through the development of theoretical</a:t>
            </a:r>
            <a:br>
              <a:rPr lang="en-US" altLang="zh-CN" b="1" dirty="0" smtClean="0"/>
            </a:br>
            <a:r>
              <a:rPr lang="en-US" altLang="zh-CN" b="1" dirty="0" smtClean="0"/>
              <a:t>models which are capable of explaining the existing observations as well as making testable predictions. …</a:t>
            </a:r>
          </a:p>
          <a:p>
            <a:pPr>
              <a:buNone/>
            </a:pPr>
            <a:endParaRPr lang="en-US" altLang="zh-CN" b="1" dirty="0" smtClean="0"/>
          </a:p>
          <a:p>
            <a:r>
              <a:rPr lang="en-US" altLang="zh-CN" b="1" dirty="0" smtClean="0"/>
              <a:t>“Fortunately, a variety of sophisticated mathematical and</a:t>
            </a:r>
            <a:br>
              <a:rPr lang="en-US" altLang="zh-CN" b="1" dirty="0" smtClean="0"/>
            </a:br>
            <a:r>
              <a:rPr lang="en-US" altLang="zh-CN" b="1" dirty="0" smtClean="0"/>
              <a:t>computational approaches have been developed to help us through this interface, these go under the general heading of statistical inference.</a:t>
            </a:r>
          </a:p>
          <a:p>
            <a:pPr>
              <a:buNone/>
            </a:pPr>
            <a:endParaRPr lang="en-US" altLang="zh-CN" b="1" dirty="0" smtClean="0"/>
          </a:p>
          <a:p>
            <a:r>
              <a:rPr lang="en-US" altLang="zh-CN" b="1" dirty="0" smtClean="0"/>
              <a:t>(P. C. Gregory, </a:t>
            </a:r>
            <a:r>
              <a:rPr lang="en-US" altLang="zh-CN" b="1" i="1" dirty="0" smtClean="0"/>
              <a:t>Bayesian Logical Data Analysis for the Physical</a:t>
            </a:r>
            <a:br>
              <a:rPr lang="en-US" altLang="zh-CN" b="1" i="1" dirty="0" smtClean="0"/>
            </a:br>
            <a:r>
              <a:rPr lang="en-US" altLang="zh-CN" b="1" i="1" dirty="0" smtClean="0"/>
              <a:t>Sciences, </a:t>
            </a:r>
            <a:r>
              <a:rPr lang="en-US" altLang="zh-CN" b="1" dirty="0" smtClean="0"/>
              <a:t>2005) </a:t>
            </a:r>
            <a:br>
              <a:rPr lang="en-US" altLang="zh-CN" b="1" dirty="0" smtClean="0"/>
            </a:br>
            <a:endParaRPr lang="zh-CN" altLang="en-US" b="1" dirty="0"/>
          </a:p>
        </p:txBody>
      </p:sp>
      <p:sp>
        <p:nvSpPr>
          <p:cNvPr id="4" name="TextBox 3"/>
          <p:cNvSpPr txBox="1"/>
          <p:nvPr/>
        </p:nvSpPr>
        <p:spPr>
          <a:xfrm>
            <a:off x="539552" y="1268760"/>
            <a:ext cx="2492990" cy="646331"/>
          </a:xfrm>
          <a:prstGeom prst="rect">
            <a:avLst/>
          </a:prstGeom>
          <a:noFill/>
        </p:spPr>
        <p:txBody>
          <a:bodyPr wrap="none" rtlCol="0">
            <a:spAutoFit/>
          </a:bodyPr>
          <a:lstStyle/>
          <a:p>
            <a:r>
              <a:rPr lang="zh-CN" altLang="en-US" sz="3600" dirty="0" smtClean="0">
                <a:solidFill>
                  <a:srgbClr val="00B0F0"/>
                </a:solidFill>
                <a:latin typeface="隶书" pitchFamily="49" charset="-122"/>
                <a:ea typeface="隶书" pitchFamily="49" charset="-122"/>
              </a:rPr>
              <a:t>乐观主义者</a:t>
            </a:r>
            <a:endParaRPr lang="zh-CN" altLang="en-US" sz="3600" dirty="0">
              <a:solidFill>
                <a:srgbClr val="00B0F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华文行楷" pitchFamily="2" charset="-122"/>
                <a:ea typeface="华文行楷" pitchFamily="2" charset="-122"/>
              </a:rPr>
              <a:t>科学数据分析的统计步骤</a:t>
            </a:r>
            <a:endParaRPr lang="zh-CN" altLang="en-US" dirty="0"/>
          </a:p>
        </p:txBody>
      </p:sp>
      <p:sp>
        <p:nvSpPr>
          <p:cNvPr id="3" name="内容占位符 2"/>
          <p:cNvSpPr>
            <a:spLocks noGrp="1"/>
          </p:cNvSpPr>
          <p:nvPr>
            <p:ph idx="1"/>
          </p:nvPr>
        </p:nvSpPr>
        <p:spPr>
          <a:xfrm>
            <a:off x="2195736" y="1700808"/>
            <a:ext cx="5626968" cy="4686320"/>
          </a:xfrm>
        </p:spPr>
        <p:txBody>
          <a:bodyPr>
            <a:normAutofit/>
          </a:bodyPr>
          <a:lstStyle/>
          <a:p>
            <a:r>
              <a:rPr lang="zh-CN" altLang="en-US" dirty="0" smtClean="0"/>
              <a:t>模型独立的数据探索</a:t>
            </a:r>
            <a:endParaRPr lang="en-US" altLang="zh-CN" dirty="0" smtClean="0"/>
          </a:p>
          <a:p>
            <a:r>
              <a:rPr lang="zh-CN" altLang="en-US" dirty="0" smtClean="0"/>
              <a:t>科学问题的细致描述</a:t>
            </a:r>
            <a:endParaRPr lang="en-US" altLang="zh-CN" dirty="0" smtClean="0"/>
          </a:p>
          <a:p>
            <a:r>
              <a:rPr lang="zh-CN" altLang="en-US" dirty="0" smtClean="0"/>
              <a:t>统计模型的选择</a:t>
            </a:r>
            <a:endParaRPr lang="en-US" altLang="zh-CN" dirty="0" smtClean="0"/>
          </a:p>
          <a:p>
            <a:r>
              <a:rPr lang="zh-CN" altLang="en-US" dirty="0" smtClean="0"/>
              <a:t>统计量的计算</a:t>
            </a:r>
            <a:endParaRPr lang="en-US" altLang="zh-CN" dirty="0" smtClean="0"/>
          </a:p>
          <a:p>
            <a:r>
              <a:rPr lang="zh-CN" altLang="en-US" dirty="0" smtClean="0"/>
              <a:t>结果的科学评估</a:t>
            </a:r>
            <a:r>
              <a:rPr lang="en-US" altLang="zh-CN" dirty="0" smtClean="0"/>
              <a:t/>
            </a:r>
            <a:br>
              <a:rPr lang="en-US" altLang="zh-CN" dirty="0" smtClean="0"/>
            </a:br>
            <a:r>
              <a:rPr lang="en-US" altLang="zh-CN" dirty="0" smtClean="0"/>
              <a:t/>
            </a:r>
            <a:br>
              <a:rPr lang="en-US" altLang="zh-CN" dirty="0" smtClean="0"/>
            </a:br>
            <a:endParaRPr lang="zh-CN" altLang="en-US" dirty="0"/>
          </a:p>
        </p:txBody>
      </p:sp>
      <p:graphicFrame>
        <p:nvGraphicFramePr>
          <p:cNvPr id="4" name="表格 3"/>
          <p:cNvGraphicFramePr>
            <a:graphicFrameLocks noGrp="1"/>
          </p:cNvGraphicFramePr>
          <p:nvPr/>
        </p:nvGraphicFramePr>
        <p:xfrm>
          <a:off x="683568" y="5301208"/>
          <a:ext cx="7920880" cy="441960"/>
        </p:xfrm>
        <a:graphic>
          <a:graphicData uri="http://schemas.openxmlformats.org/drawingml/2006/table">
            <a:tbl>
              <a:tblPr/>
              <a:tblGrid>
                <a:gridCol w="7920880">
                  <a:extLst>
                    <a:ext uri="{9D8B030D-6E8A-4147-A177-3AD203B41FA5}">
                      <a16:colId xmlns:a16="http://schemas.microsoft.com/office/drawing/2014/main" val="20000"/>
                    </a:ext>
                  </a:extLst>
                </a:gridCol>
              </a:tblGrid>
              <a:tr h="0">
                <a:tc>
                  <a:txBody>
                    <a:bodyPr/>
                    <a:lstStyle/>
                    <a:p>
                      <a:r>
                        <a:rPr lang="en-US" sz="2300" b="1" i="1" dirty="0">
                          <a:solidFill>
                            <a:srgbClr val="C00000"/>
                          </a:solidFill>
                          <a:latin typeface="Berlin Sans FB Demi" pitchFamily="34" charset="0"/>
                        </a:rPr>
                        <a:t>Astronomers often do not adequately pursue each </a:t>
                      </a:r>
                      <a:r>
                        <a:rPr lang="en-US" sz="2300" b="1" i="1" dirty="0" smtClean="0">
                          <a:solidFill>
                            <a:srgbClr val="C00000"/>
                          </a:solidFill>
                          <a:latin typeface="Berlin Sans FB Demi" pitchFamily="34" charset="0"/>
                        </a:rPr>
                        <a:t>step.</a:t>
                      </a:r>
                      <a:endParaRPr lang="en-US" dirty="0">
                        <a:solidFill>
                          <a:srgbClr val="C00000"/>
                        </a:solidFill>
                        <a:latin typeface="Berlin Sans FB Demi"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rPr>
            </a:br>
            <a:r>
              <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3702" y="476672"/>
            <a:ext cx="8229600" cy="5933256"/>
          </a:xfrm>
        </p:spPr>
        <p:txBody>
          <a:bodyPr>
            <a:normAutofit fontScale="92500" lnSpcReduction="10000"/>
          </a:bodyPr>
          <a:lstStyle/>
          <a:p>
            <a:r>
              <a:rPr lang="zh-CN" altLang="en-US" dirty="0"/>
              <a:t>现代统计学</a:t>
            </a:r>
            <a:r>
              <a:rPr lang="zh-CN" altLang="en-US" dirty="0" smtClean="0"/>
              <a:t>的应用范围</a:t>
            </a:r>
            <a:r>
              <a:rPr lang="zh-CN" altLang="en-US" dirty="0"/>
              <a:t>和方法非常广泛。很难找到有用的</a:t>
            </a:r>
            <a:r>
              <a:rPr lang="zh-CN" altLang="en-US" dirty="0" smtClean="0"/>
              <a:t>东西，</a:t>
            </a:r>
            <a:r>
              <a:rPr lang="zh-CN" altLang="en-US" dirty="0"/>
              <a:t>通常有几种方法</a:t>
            </a:r>
            <a:r>
              <a:rPr lang="zh-CN" altLang="en-US" dirty="0" smtClean="0"/>
              <a:t>可以应用。</a:t>
            </a:r>
            <a:endParaRPr lang="en-US" altLang="zh-CN" dirty="0" smtClean="0"/>
          </a:p>
          <a:p>
            <a:r>
              <a:rPr lang="zh-CN" altLang="en-US" dirty="0" smtClean="0"/>
              <a:t>非常</a:t>
            </a:r>
            <a:r>
              <a:rPr lang="zh-CN" altLang="en-US" dirty="0"/>
              <a:t>令人</a:t>
            </a:r>
            <a:r>
              <a:rPr lang="zh-CN" altLang="en-US" dirty="0" smtClean="0"/>
              <a:t>费解：</a:t>
            </a:r>
            <a:r>
              <a:rPr lang="zh-CN" altLang="en-US" dirty="0"/>
              <a:t/>
            </a:r>
            <a:br>
              <a:rPr lang="zh-CN" altLang="en-US" dirty="0"/>
            </a:br>
            <a:r>
              <a:rPr lang="zh-CN" altLang="en-US" dirty="0"/>
              <a:t>一些统计程序是基于数学证明来</a:t>
            </a:r>
            <a:r>
              <a:rPr lang="zh-CN" altLang="en-US" dirty="0" smtClean="0"/>
              <a:t>确定推断已有结果</a:t>
            </a:r>
            <a:r>
              <a:rPr lang="zh-CN" altLang="en-US" dirty="0"/>
              <a:t>的</a:t>
            </a:r>
            <a:r>
              <a:rPr lang="zh-CN" altLang="en-US" dirty="0" smtClean="0"/>
              <a:t>适用性。</a:t>
            </a:r>
            <a:r>
              <a:rPr lang="zh-CN" altLang="en-US" dirty="0"/>
              <a:t>违反</a:t>
            </a:r>
            <a:r>
              <a:rPr lang="zh-CN" altLang="en-US" dirty="0" smtClean="0"/>
              <a:t>数学原理</a:t>
            </a:r>
            <a:r>
              <a:rPr lang="zh-CN" altLang="en-US" dirty="0"/>
              <a:t>是危险的</a:t>
            </a:r>
            <a:r>
              <a:rPr lang="zh-CN" altLang="en-US" dirty="0" smtClean="0"/>
              <a:t>！</a:t>
            </a:r>
            <a:endParaRPr lang="en-US" altLang="zh-CN" dirty="0" smtClean="0"/>
          </a:p>
          <a:p>
            <a:pPr marL="0" indent="0">
              <a:buNone/>
            </a:pPr>
            <a:r>
              <a:rPr lang="zh-CN" altLang="en-US" dirty="0" smtClean="0"/>
              <a:t>   有些</a:t>
            </a:r>
            <a:r>
              <a:rPr lang="zh-CN" altLang="en-US" dirty="0"/>
              <a:t>问题在统计学家之间争论，或者没有</a:t>
            </a:r>
            <a:r>
              <a:rPr lang="zh-CN" altLang="en-US" dirty="0" smtClean="0"/>
              <a:t>已知    的</a:t>
            </a:r>
            <a:r>
              <a:rPr lang="zh-CN" altLang="en-US" dirty="0"/>
              <a:t>解决方案。</a:t>
            </a:r>
            <a:br>
              <a:rPr lang="zh-CN" altLang="en-US" dirty="0"/>
            </a:br>
            <a:r>
              <a:rPr lang="zh-CN" altLang="en-US" dirty="0" smtClean="0"/>
              <a:t>    科学</a:t>
            </a:r>
            <a:r>
              <a:rPr lang="zh-CN" altLang="en-US" dirty="0"/>
              <a:t>推断不应该依赖于方法论和变量尺度的任意选择。当学科知识模糊时，更喜欢非参数和标度不变的方法。尝试多种方法。</a:t>
            </a:r>
            <a:br>
              <a:rPr lang="zh-CN" altLang="en-US" dirty="0"/>
            </a:br>
            <a:r>
              <a:rPr lang="zh-CN" altLang="en-US" dirty="0" smtClean="0"/>
              <a:t>    根据</a:t>
            </a:r>
            <a:r>
              <a:rPr lang="zh-CN" altLang="en-US" dirty="0"/>
              <a:t>科学目标，很难解释统计结果的含义</a:t>
            </a:r>
            <a:r>
              <a:rPr lang="zh-CN" altLang="en-US" dirty="0" smtClean="0"/>
              <a:t>。</a:t>
            </a:r>
            <a:endParaRPr lang="en-US" altLang="zh-CN" dirty="0" smtClean="0"/>
          </a:p>
          <a:p>
            <a:pPr marL="0" indent="0">
              <a:buNone/>
            </a:pPr>
            <a:r>
              <a:rPr lang="zh-CN" altLang="en-US" dirty="0" smtClean="0"/>
              <a:t>    统计</a:t>
            </a:r>
            <a:r>
              <a:rPr lang="zh-CN" altLang="en-US" dirty="0"/>
              <a:t>只是一种从不完全信息中了解自然的工具</a:t>
            </a:r>
            <a:r>
              <a:rPr lang="zh-CN" altLang="en-US" dirty="0" smtClean="0"/>
              <a:t>。</a:t>
            </a:r>
            <a:r>
              <a:rPr lang="en-US" altLang="zh-CN" dirty="0"/>
              <a:t/>
            </a:r>
            <a:br>
              <a:rPr lang="en-US" altLang="zh-CN" dirty="0"/>
            </a:b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410833876"/>
              </p:ext>
            </p:extLst>
          </p:nvPr>
        </p:nvGraphicFramePr>
        <p:xfrm>
          <a:off x="1331640" y="5805264"/>
          <a:ext cx="6408712" cy="792480"/>
        </p:xfrm>
        <a:graphic>
          <a:graphicData uri="http://schemas.openxmlformats.org/drawingml/2006/table">
            <a:tbl>
              <a:tblPr/>
              <a:tblGrid>
                <a:gridCol w="6408712">
                  <a:extLst>
                    <a:ext uri="{9D8B030D-6E8A-4147-A177-3AD203B41FA5}">
                      <a16:colId xmlns:a16="http://schemas.microsoft.com/office/drawing/2014/main" val="20000"/>
                    </a:ext>
                  </a:extLst>
                </a:gridCol>
              </a:tblGrid>
              <a:tr h="0">
                <a:tc>
                  <a:txBody>
                    <a:bodyPr/>
                    <a:lstStyle/>
                    <a:p>
                      <a:pPr algn="ctr"/>
                      <a:r>
                        <a:rPr kumimoji="0" lang="zh-CN" altLang="en-US" sz="2300" b="1" i="0" kern="1200" dirty="0" smtClean="0">
                          <a:solidFill>
                            <a:srgbClr val="C00000"/>
                          </a:solidFill>
                          <a:latin typeface="Berlin Sans FB Demi" pitchFamily="34" charset="0"/>
                          <a:ea typeface="+mn-ea"/>
                          <a:cs typeface="+mn-cs"/>
                        </a:rPr>
                        <a:t>我们应该在应用统计时对数据有一定的了解，并对其作出合理的解释。</a:t>
                      </a:r>
                      <a:endParaRPr kumimoji="0" lang="en-US" sz="2300" b="1" i="0" kern="1200" dirty="0">
                        <a:solidFill>
                          <a:srgbClr val="C00000"/>
                        </a:solidFill>
                        <a:latin typeface="Berlin Sans FB Demi"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8534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latin typeface="华文行楷" pitchFamily="2" charset="-122"/>
                <a:ea typeface="华文行楷" pitchFamily="2" charset="-122"/>
              </a:rPr>
              <a:t>天文学与统计学：辉煌的历史</a:t>
            </a:r>
          </a:p>
        </p:txBody>
      </p:sp>
      <p:sp>
        <p:nvSpPr>
          <p:cNvPr id="3" name="内容占位符 2"/>
          <p:cNvSpPr>
            <a:spLocks noGrp="1"/>
          </p:cNvSpPr>
          <p:nvPr>
            <p:ph idx="1"/>
          </p:nvPr>
        </p:nvSpPr>
        <p:spPr>
          <a:xfrm>
            <a:off x="457200" y="1600200"/>
            <a:ext cx="8579296" cy="4686320"/>
          </a:xfrm>
        </p:spPr>
        <p:txBody>
          <a:bodyPr>
            <a:normAutofit fontScale="70000" lnSpcReduction="20000"/>
          </a:bodyPr>
          <a:lstStyle/>
          <a:p>
            <a:r>
              <a:rPr lang="zh-CN" altLang="en-US" b="1" dirty="0" smtClean="0"/>
              <a:t>通常，天文学家也是统计学家！</a:t>
            </a:r>
            <a:r>
              <a:rPr lang="en-US" altLang="zh-CN" b="1" dirty="0"/>
              <a:t/>
            </a:r>
            <a:br>
              <a:rPr lang="en-US" altLang="zh-CN" b="1" dirty="0"/>
            </a:br>
            <a:r>
              <a:rPr lang="zh-CN" altLang="en-US" b="1" dirty="0" smtClean="0"/>
              <a:t>追述到</a:t>
            </a:r>
            <a:r>
              <a:rPr lang="en-US" altLang="zh-CN" b="1" dirty="0" smtClean="0"/>
              <a:t>12</a:t>
            </a:r>
            <a:r>
              <a:rPr lang="zh-CN" altLang="en-US" b="1" dirty="0" smtClean="0"/>
              <a:t>世纪的古希腊</a:t>
            </a:r>
            <a:endParaRPr lang="en-US" altLang="zh-CN" b="1" dirty="0" smtClean="0"/>
          </a:p>
          <a:p>
            <a:r>
              <a:rPr lang="zh-CN" altLang="en-US" b="1" dirty="0" smtClean="0"/>
              <a:t>从零散的数据中，很好地估计一年究竟有长</a:t>
            </a:r>
            <a:r>
              <a:rPr lang="en-US" altLang="zh-CN" b="1" dirty="0" smtClean="0"/>
              <a:t>?</a:t>
            </a:r>
            <a:r>
              <a:rPr lang="en-US" altLang="zh-CN" b="1" dirty="0"/>
              <a:t/>
            </a:r>
            <a:br>
              <a:rPr lang="en-US" altLang="zh-CN" b="1" dirty="0"/>
            </a:br>
            <a:r>
              <a:rPr lang="en-US" altLang="zh-CN" b="1" dirty="0" smtClean="0"/>
              <a:t>•</a:t>
            </a:r>
            <a:r>
              <a:rPr lang="zh-CN" altLang="en-US" b="1" dirty="0" smtClean="0"/>
              <a:t>范围的中值</a:t>
            </a:r>
            <a:r>
              <a:rPr lang="en-US" altLang="zh-CN" b="1" dirty="0" smtClean="0"/>
              <a:t>: </a:t>
            </a:r>
            <a:r>
              <a:rPr lang="en-US" altLang="zh-CN" b="1" dirty="0" err="1"/>
              <a:t>Hipparcos</a:t>
            </a:r>
            <a:r>
              <a:rPr lang="en-US" altLang="zh-CN" b="1" dirty="0"/>
              <a:t> </a:t>
            </a:r>
            <a:r>
              <a:rPr lang="en-US" altLang="zh-CN" b="1" dirty="0" smtClean="0"/>
              <a:t>(</a:t>
            </a:r>
            <a:r>
              <a:rPr lang="zh-CN" altLang="en-US" b="1" dirty="0" smtClean="0"/>
              <a:t>公元前</a:t>
            </a:r>
            <a:r>
              <a:rPr lang="en-US" altLang="zh-CN" b="1" dirty="0" smtClean="0"/>
              <a:t>4</a:t>
            </a:r>
            <a:r>
              <a:rPr lang="zh-CN" altLang="en-US" b="1" dirty="0" smtClean="0"/>
              <a:t>世纪</a:t>
            </a:r>
            <a:r>
              <a:rPr lang="en-US" altLang="zh-CN" b="1" dirty="0" smtClean="0"/>
              <a:t>)</a:t>
            </a:r>
            <a:r>
              <a:rPr lang="en-US" altLang="zh-CN" b="1" dirty="0"/>
              <a:t/>
            </a:r>
            <a:br>
              <a:rPr lang="en-US" altLang="zh-CN" b="1" dirty="0"/>
            </a:br>
            <a:r>
              <a:rPr lang="en-US" altLang="zh-CN" b="1" dirty="0"/>
              <a:t>• </a:t>
            </a:r>
            <a:r>
              <a:rPr lang="zh-CN" altLang="en-US" b="1" dirty="0" smtClean="0"/>
              <a:t>仅靠一次观测：中世纪</a:t>
            </a:r>
            <a:r>
              <a:rPr lang="en-US" altLang="zh-CN" b="1" dirty="0"/>
              <a:t/>
            </a:r>
            <a:br>
              <a:rPr lang="en-US" altLang="zh-CN" b="1" dirty="0"/>
            </a:br>
            <a:r>
              <a:rPr lang="en-US" altLang="zh-CN" b="1" dirty="0"/>
              <a:t>• </a:t>
            </a:r>
            <a:r>
              <a:rPr lang="zh-CN" altLang="en-US" b="1" dirty="0" smtClean="0"/>
              <a:t>平均值</a:t>
            </a:r>
            <a:r>
              <a:rPr lang="en-US" altLang="zh-CN" b="1" dirty="0" smtClean="0"/>
              <a:t>: </a:t>
            </a:r>
            <a:r>
              <a:rPr lang="en-US" altLang="zh-CN" b="1" dirty="0"/>
              <a:t>Brahe (</a:t>
            </a:r>
            <a:r>
              <a:rPr lang="en-US" altLang="zh-CN" b="1" dirty="0" smtClean="0"/>
              <a:t>16</a:t>
            </a:r>
            <a:r>
              <a:rPr lang="zh-CN" altLang="en-US" b="1" dirty="0" smtClean="0"/>
              <a:t>世纪</a:t>
            </a:r>
            <a:r>
              <a:rPr lang="en-US" altLang="zh-CN" b="1" dirty="0" smtClean="0"/>
              <a:t>), </a:t>
            </a:r>
            <a:r>
              <a:rPr lang="en-US" altLang="zh-CN" b="1" dirty="0"/>
              <a:t>Galileo (</a:t>
            </a:r>
            <a:r>
              <a:rPr lang="en-US" altLang="zh-CN" b="1" dirty="0" smtClean="0"/>
              <a:t>17</a:t>
            </a:r>
            <a:r>
              <a:rPr lang="zh-CN" altLang="en-US" b="1" dirty="0" smtClean="0"/>
              <a:t>世纪</a:t>
            </a:r>
            <a:r>
              <a:rPr lang="en-US" altLang="zh-CN" b="1" dirty="0" smtClean="0"/>
              <a:t>), </a:t>
            </a:r>
            <a:r>
              <a:rPr lang="en-US" altLang="zh-CN" b="1" dirty="0"/>
              <a:t>Simpson (</a:t>
            </a:r>
            <a:r>
              <a:rPr lang="en-US" altLang="zh-CN" b="1" dirty="0" smtClean="0"/>
              <a:t>18</a:t>
            </a:r>
            <a:r>
              <a:rPr lang="zh-CN" altLang="en-US" b="1" dirty="0" smtClean="0"/>
              <a:t>世纪</a:t>
            </a:r>
            <a:r>
              <a:rPr lang="en-US" altLang="zh-CN" b="1" dirty="0" smtClean="0"/>
              <a:t>)</a:t>
            </a:r>
            <a:r>
              <a:rPr lang="en-US" altLang="zh-CN" b="1" dirty="0"/>
              <a:t/>
            </a:r>
            <a:br>
              <a:rPr lang="en-US" altLang="zh-CN" b="1" dirty="0"/>
            </a:br>
            <a:r>
              <a:rPr lang="en-US" altLang="zh-CN" b="1" dirty="0"/>
              <a:t>• </a:t>
            </a:r>
            <a:r>
              <a:rPr lang="zh-CN" altLang="en-US" b="1" dirty="0" smtClean="0"/>
              <a:t>中值：</a:t>
            </a:r>
            <a:r>
              <a:rPr lang="en-US" altLang="zh-CN" b="1" dirty="0" smtClean="0"/>
              <a:t> </a:t>
            </a:r>
            <a:r>
              <a:rPr lang="en-US" altLang="zh-CN" b="1" dirty="0"/>
              <a:t>w/ bootstrap (</a:t>
            </a:r>
            <a:r>
              <a:rPr lang="en-US" altLang="zh-CN" b="1" dirty="0" smtClean="0"/>
              <a:t>21</a:t>
            </a:r>
            <a:r>
              <a:rPr lang="zh-CN" altLang="en-US" b="1" dirty="0" smtClean="0"/>
              <a:t>世纪</a:t>
            </a:r>
            <a:r>
              <a:rPr lang="en-US" altLang="zh-CN" b="1" dirty="0" smtClean="0"/>
              <a:t>)</a:t>
            </a:r>
            <a:endParaRPr lang="en-US" altLang="zh-CN" b="1" dirty="0"/>
          </a:p>
          <a:p>
            <a:r>
              <a:rPr lang="zh-CN" altLang="en-US" b="1" dirty="0" smtClean="0"/>
              <a:t>十九世纪：</a:t>
            </a:r>
            <a:r>
              <a:rPr lang="en-US" altLang="zh-CN" b="1" dirty="0"/>
              <a:t/>
            </a:r>
            <a:br>
              <a:rPr lang="en-US" altLang="zh-CN" b="1" dirty="0"/>
            </a:br>
            <a:r>
              <a:rPr lang="en-US" altLang="zh-CN" b="1" dirty="0"/>
              <a:t/>
            </a:r>
            <a:br>
              <a:rPr lang="en-US" altLang="zh-CN" b="1" dirty="0"/>
            </a:br>
            <a:r>
              <a:rPr lang="en-US" altLang="zh-CN" b="1" dirty="0" smtClean="0"/>
              <a:t>•</a:t>
            </a:r>
            <a:r>
              <a:rPr lang="zh-CN" altLang="en-US" b="1" dirty="0" smtClean="0"/>
              <a:t>基于有限的数据，用</a:t>
            </a:r>
            <a:r>
              <a:rPr lang="zh-CN" altLang="en-US" b="1" dirty="0"/>
              <a:t>牛顿天体力学估算行星</a:t>
            </a:r>
            <a:r>
              <a:rPr lang="en-US" altLang="zh-CN" b="1" dirty="0"/>
              <a:t>/</a:t>
            </a:r>
            <a:r>
              <a:rPr lang="zh-CN" altLang="en-US" b="1" dirty="0"/>
              <a:t>卫星</a:t>
            </a:r>
            <a:r>
              <a:rPr lang="en-US" altLang="zh-CN" b="1" dirty="0"/>
              <a:t>/</a:t>
            </a:r>
            <a:r>
              <a:rPr lang="zh-CN" altLang="en-US" b="1" dirty="0"/>
              <a:t>彗星的</a:t>
            </a:r>
            <a:r>
              <a:rPr lang="zh-CN" altLang="en-US" b="1" dirty="0" smtClean="0"/>
              <a:t>轨道参数</a:t>
            </a:r>
            <a:r>
              <a:rPr lang="en-US" altLang="zh-CN" b="1" dirty="0"/>
              <a:t/>
            </a:r>
            <a:br>
              <a:rPr lang="en-US" altLang="zh-CN" b="1" dirty="0"/>
            </a:br>
            <a:r>
              <a:rPr lang="en-US" altLang="zh-CN" b="1" dirty="0"/>
              <a:t>• Legendre</a:t>
            </a:r>
            <a:r>
              <a:rPr lang="zh-CN" altLang="en-US" b="1" dirty="0"/>
              <a:t>，拉普拉斯和高斯发展了最小二乘回归和</a:t>
            </a:r>
            <a:r>
              <a:rPr lang="zh-CN" altLang="en-US" b="1" dirty="0" smtClean="0"/>
              <a:t>正态</a:t>
            </a:r>
            <a:r>
              <a:rPr lang="zh-CN" altLang="en-US" b="1" dirty="0"/>
              <a:t>误差理论（</a:t>
            </a:r>
            <a:r>
              <a:rPr lang="en-US" altLang="zh-CN" b="1" dirty="0"/>
              <a:t>1800-1820</a:t>
            </a:r>
            <a:r>
              <a:rPr lang="zh-CN" altLang="en-US" b="1" dirty="0" smtClean="0"/>
              <a:t>）</a:t>
            </a:r>
            <a:endParaRPr lang="en-US" altLang="zh-CN" b="1" dirty="0" smtClean="0"/>
          </a:p>
          <a:p>
            <a:pPr marL="0" indent="0">
              <a:buNone/>
            </a:pPr>
            <a:r>
              <a:rPr lang="en-US" altLang="zh-CN" b="1" dirty="0" smtClean="0"/>
              <a:t>   •</a:t>
            </a:r>
            <a:r>
              <a:rPr lang="zh-CN" altLang="en-US" b="1" dirty="0" smtClean="0"/>
              <a:t>著名</a:t>
            </a:r>
            <a:r>
              <a:rPr lang="zh-CN" altLang="en-US" b="1" dirty="0"/>
              <a:t>天文学家对最小二乘理论作出了贡献（</a:t>
            </a:r>
            <a:r>
              <a:rPr lang="en-US" altLang="zh-CN" b="1" dirty="0"/>
              <a:t>1850-1900</a:t>
            </a:r>
            <a:r>
              <a:rPr lang="zh-CN" altLang="en-US" b="1" dirty="0"/>
              <a:t>）</a:t>
            </a:r>
          </a:p>
        </p:txBody>
      </p:sp>
    </p:spTree>
    <p:extLst>
      <p:ext uri="{BB962C8B-B14F-4D97-AF65-F5344CB8AC3E}">
        <p14:creationId xmlns:p14="http://schemas.microsoft.com/office/powerpoint/2010/main" val="248720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rgbClr val="FF0000"/>
                </a:solidFill>
                <a:latin typeface="华文行楷" pitchFamily="2" charset="-122"/>
                <a:ea typeface="华文行楷" pitchFamily="2" charset="-122"/>
              </a:rPr>
              <a:t>天文学与统计学分离的</a:t>
            </a:r>
            <a:r>
              <a:rPr lang="zh-CN" altLang="en-US" dirty="0">
                <a:solidFill>
                  <a:srgbClr val="FF0000"/>
                </a:solidFill>
                <a:latin typeface="华文行楷" pitchFamily="2" charset="-122"/>
                <a:ea typeface="华文行楷" pitchFamily="2" charset="-122"/>
              </a:rPr>
              <a:t>世纪</a:t>
            </a:r>
          </a:p>
        </p:txBody>
      </p:sp>
      <p:sp>
        <p:nvSpPr>
          <p:cNvPr id="3" name="内容占位符 2"/>
          <p:cNvSpPr>
            <a:spLocks noGrp="1"/>
          </p:cNvSpPr>
          <p:nvPr>
            <p:ph idx="1"/>
          </p:nvPr>
        </p:nvSpPr>
        <p:spPr/>
        <p:txBody>
          <a:bodyPr>
            <a:noAutofit/>
          </a:bodyPr>
          <a:lstStyle/>
          <a:p>
            <a:r>
              <a:rPr lang="zh-CN" altLang="en-US" sz="2800" b="1" dirty="0"/>
              <a:t>在</a:t>
            </a:r>
            <a:r>
              <a:rPr lang="en-US" altLang="zh-CN" sz="2800" b="1" dirty="0"/>
              <a:t>19</a:t>
            </a:r>
            <a:r>
              <a:rPr lang="zh-CN" altLang="en-US" sz="2800" b="1" dirty="0"/>
              <a:t>世纪末和</a:t>
            </a:r>
            <a:r>
              <a:rPr lang="en-US" altLang="zh-CN" sz="2800" b="1" dirty="0"/>
              <a:t>20</a:t>
            </a:r>
            <a:r>
              <a:rPr lang="zh-CN" altLang="en-US" sz="2800" b="1" dirty="0"/>
              <a:t>世纪，统计学转向了人文科学（人口学、经济学、心理学、医学、政治学）和工业应用（农业、采矿、制造业）。</a:t>
            </a:r>
            <a:endParaRPr lang="en-US" altLang="zh-CN" sz="2800" b="1" dirty="0"/>
          </a:p>
          <a:p>
            <a:r>
              <a:rPr lang="zh-CN" altLang="en-US" sz="2800" b="1" dirty="0"/>
              <a:t>在此期间，天文学认识到现代物理学的力量：电磁学、热力学、量子力学、相对论。天文学和物理学与天体物理学紧密相连。</a:t>
            </a:r>
            <a:endParaRPr lang="en-US" altLang="zh-CN" sz="2800" b="1" dirty="0"/>
          </a:p>
          <a:p>
            <a:r>
              <a:rPr lang="zh-CN" altLang="en-US" sz="2800" b="1" dirty="0"/>
              <a:t>因此，天文学家和统计学家基本上断绝了联系；例如，天文学家的课程主要涉及物理学，但很少涉及统计学。今天的统计学家对现代天文学知之甚少。</a:t>
            </a:r>
          </a:p>
        </p:txBody>
      </p:sp>
    </p:spTree>
    <p:extLst>
      <p:ext uri="{BB962C8B-B14F-4D97-AF65-F5344CB8AC3E}">
        <p14:creationId xmlns:p14="http://schemas.microsoft.com/office/powerpoint/2010/main" val="28353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p>
            <a:r>
              <a:rPr lang="zh-CN" altLang="en-US" dirty="0">
                <a:solidFill>
                  <a:srgbClr val="FF0000"/>
                </a:solidFill>
                <a:latin typeface="华文行楷" pitchFamily="2" charset="-122"/>
                <a:ea typeface="华文行楷" pitchFamily="2" charset="-122"/>
              </a:rPr>
              <a:t>现代天文统计学的现状</a:t>
            </a:r>
          </a:p>
        </p:txBody>
      </p:sp>
      <p:sp>
        <p:nvSpPr>
          <p:cNvPr id="3" name="内容占位符 2"/>
          <p:cNvSpPr>
            <a:spLocks noGrp="1"/>
          </p:cNvSpPr>
          <p:nvPr>
            <p:ph idx="1"/>
          </p:nvPr>
        </p:nvSpPr>
        <p:spPr/>
        <p:txBody>
          <a:bodyPr>
            <a:normAutofit lnSpcReduction="10000"/>
          </a:bodyPr>
          <a:lstStyle/>
          <a:p>
            <a:r>
              <a:rPr lang="zh-CN" altLang="en-US" b="1" dirty="0" smtClean="0"/>
              <a:t>许多</a:t>
            </a:r>
            <a:r>
              <a:rPr lang="zh-CN" altLang="en-US" b="1" dirty="0"/>
              <a:t>天文学研究局限于一系列熟悉的统计方法：</a:t>
            </a:r>
            <a:br>
              <a:rPr lang="zh-CN" altLang="en-US" b="1" dirty="0"/>
            </a:br>
            <a:r>
              <a:rPr lang="en-US" altLang="zh-CN" b="1" i="1" dirty="0"/>
              <a:t>–</a:t>
            </a:r>
            <a:r>
              <a:rPr lang="zh-CN" altLang="en-US" b="1" dirty="0"/>
              <a:t>时间分析的傅里叶变换（</a:t>
            </a:r>
            <a:r>
              <a:rPr lang="en-US" altLang="zh-CN" b="1" dirty="0"/>
              <a:t>Fourier 1807</a:t>
            </a:r>
            <a:r>
              <a:rPr lang="zh-CN" altLang="en-US" b="1" dirty="0"/>
              <a:t>）</a:t>
            </a:r>
            <a:br>
              <a:rPr lang="zh-CN" altLang="en-US" b="1" dirty="0"/>
            </a:br>
            <a:r>
              <a:rPr lang="en-US" altLang="zh-CN" b="1" dirty="0"/>
              <a:t>–</a:t>
            </a:r>
            <a:r>
              <a:rPr lang="zh-CN" altLang="en-US" b="1" dirty="0"/>
              <a:t>最小二乘回归（</a:t>
            </a:r>
            <a:r>
              <a:rPr lang="en-US" altLang="zh-CN" sz="2200" b="1" dirty="0"/>
              <a:t>Legendre 1805</a:t>
            </a:r>
            <a:r>
              <a:rPr lang="zh-CN" altLang="en-US" sz="2200" b="1" dirty="0"/>
              <a:t>，</a:t>
            </a:r>
            <a:r>
              <a:rPr lang="en-US" altLang="zh-CN" sz="2200" b="1" dirty="0"/>
              <a:t>Pearson 1901</a:t>
            </a:r>
            <a:r>
              <a:rPr lang="zh-CN" altLang="en-US" b="1" dirty="0"/>
              <a:t>）</a:t>
            </a:r>
            <a:br>
              <a:rPr lang="zh-CN" altLang="en-US" b="1" dirty="0"/>
            </a:br>
            <a:r>
              <a:rPr lang="en-US" altLang="zh-CN" b="1" dirty="0"/>
              <a:t>–Kolmogorov-Smirnov</a:t>
            </a:r>
            <a:r>
              <a:rPr lang="zh-CN" altLang="en-US" b="1" dirty="0"/>
              <a:t>拟合优度检验（</a:t>
            </a:r>
            <a:r>
              <a:rPr lang="en-US" altLang="zh-CN" b="1" dirty="0"/>
              <a:t>Kolmogorov</a:t>
            </a:r>
            <a:r>
              <a:rPr lang="zh-CN" altLang="en-US" b="1" dirty="0"/>
              <a:t>，</a:t>
            </a:r>
            <a:r>
              <a:rPr lang="en-US" altLang="zh-CN" b="1" dirty="0"/>
              <a:t>1933</a:t>
            </a:r>
            <a:r>
              <a:rPr lang="zh-CN" altLang="en-US" b="1" dirty="0"/>
              <a:t>）</a:t>
            </a:r>
            <a:br>
              <a:rPr lang="zh-CN" altLang="en-US" b="1" dirty="0"/>
            </a:br>
            <a:r>
              <a:rPr lang="en-US" altLang="zh-CN" b="1" dirty="0" smtClean="0"/>
              <a:t>–</a:t>
            </a:r>
            <a:r>
              <a:rPr lang="zh-CN" altLang="en-US" b="1" dirty="0" smtClean="0"/>
              <a:t>表的主成分分析</a:t>
            </a:r>
            <a:r>
              <a:rPr lang="zh-CN" altLang="en-US" b="1" dirty="0"/>
              <a:t>（</a:t>
            </a:r>
            <a:r>
              <a:rPr lang="en-US" altLang="zh-CN" b="1" dirty="0" err="1"/>
              <a:t>Hotelling</a:t>
            </a:r>
            <a:r>
              <a:rPr lang="en-US" altLang="zh-CN" b="1" dirty="0"/>
              <a:t> 1936</a:t>
            </a:r>
            <a:r>
              <a:rPr lang="zh-CN" altLang="en-US" b="1" dirty="0"/>
              <a:t>）</a:t>
            </a:r>
            <a:br>
              <a:rPr lang="zh-CN" altLang="en-US" b="1" dirty="0"/>
            </a:br>
            <a:r>
              <a:rPr lang="en-US" altLang="zh-CN" b="1" dirty="0"/>
              <a:t>–</a:t>
            </a:r>
            <a:r>
              <a:rPr lang="zh-CN" altLang="en-US" b="1" dirty="0" smtClean="0"/>
              <a:t>甚至</a:t>
            </a:r>
            <a:r>
              <a:rPr lang="zh-CN" altLang="en-US" b="1" dirty="0"/>
              <a:t>传统的方法有时会被滥用！</a:t>
            </a:r>
            <a:r>
              <a:rPr lang="zh-CN" altLang="en-US" b="1" dirty="0" smtClean="0"/>
              <a:t>看</a:t>
            </a:r>
            <a:r>
              <a:rPr lang="en-US" altLang="zh-CN" b="1" dirty="0" smtClean="0"/>
              <a:t>ASAIP</a:t>
            </a:r>
            <a:r>
              <a:rPr lang="zh-CN" altLang="en-US" b="1" dirty="0" smtClean="0"/>
              <a:t>页面关于</a:t>
            </a:r>
            <a:r>
              <a:rPr lang="en-US" altLang="zh-CN" b="1" dirty="0" smtClean="0"/>
              <a:t>KS</a:t>
            </a:r>
            <a:r>
              <a:rPr lang="zh-CN" altLang="en-US" b="1" dirty="0" smtClean="0"/>
              <a:t>检验。</a:t>
            </a:r>
            <a:r>
              <a:rPr lang="en-US" altLang="zh-CN" b="1" dirty="0"/>
              <a:t/>
            </a:r>
            <a:br>
              <a:rPr lang="en-US" altLang="zh-CN" b="1" dirty="0"/>
            </a:br>
            <a:endParaRPr lang="zh-CN" altLang="en-US" b="1" dirty="0"/>
          </a:p>
        </p:txBody>
      </p:sp>
      <p:graphicFrame>
        <p:nvGraphicFramePr>
          <p:cNvPr id="4" name="表格 3"/>
          <p:cNvGraphicFramePr>
            <a:graphicFrameLocks noGrp="1"/>
          </p:cNvGraphicFramePr>
          <p:nvPr>
            <p:extLst>
              <p:ext uri="{D42A27DB-BD31-4B8C-83A1-F6EECF244321}">
                <p14:modId xmlns:p14="http://schemas.microsoft.com/office/powerpoint/2010/main" val="23076689"/>
              </p:ext>
            </p:extLst>
          </p:nvPr>
        </p:nvGraphicFramePr>
        <p:xfrm>
          <a:off x="3419872" y="6065540"/>
          <a:ext cx="2581944" cy="441960"/>
        </p:xfrm>
        <a:graphic>
          <a:graphicData uri="http://schemas.openxmlformats.org/drawingml/2006/table">
            <a:tbl>
              <a:tblPr/>
              <a:tblGrid>
                <a:gridCol w="2581944">
                  <a:extLst>
                    <a:ext uri="{9D8B030D-6E8A-4147-A177-3AD203B41FA5}">
                      <a16:colId xmlns:a16="http://schemas.microsoft.com/office/drawing/2014/main" val="20000"/>
                    </a:ext>
                  </a:extLst>
                </a:gridCol>
              </a:tblGrid>
              <a:tr h="0">
                <a:tc>
                  <a:txBody>
                    <a:bodyPr/>
                    <a:lstStyle/>
                    <a:p>
                      <a:r>
                        <a:rPr kumimoji="0" lang="zh-CN" altLang="en-US" sz="2300" b="1" i="1" kern="1200" dirty="0" smtClean="0">
                          <a:solidFill>
                            <a:srgbClr val="C00000"/>
                          </a:solidFill>
                          <a:latin typeface="Berlin Sans FB Demi" pitchFamily="34" charset="0"/>
                          <a:ea typeface="+mn-ea"/>
                          <a:cs typeface="+mn-cs"/>
                        </a:rPr>
                        <a:t>不容乐观！！！</a:t>
                      </a:r>
                      <a:endParaRPr kumimoji="0" lang="en-US" sz="2300" b="1" i="1" kern="1200" dirty="0">
                        <a:solidFill>
                          <a:srgbClr val="C00000"/>
                        </a:solidFill>
                        <a:latin typeface="Berlin Sans FB Demi"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965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latin typeface="华文行楷" pitchFamily="2" charset="-122"/>
                <a:ea typeface="华文行楷" pitchFamily="2" charset="-122"/>
              </a:rPr>
              <a:t>天文与统计对应</a:t>
            </a: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1285874"/>
            <a:ext cx="9144000" cy="5572126"/>
          </a:xfrm>
          <a:prstGeom prst="rect">
            <a:avLst/>
          </a:prstGeom>
        </p:spPr>
      </p:pic>
    </p:spTree>
    <p:extLst>
      <p:ext uri="{BB962C8B-B14F-4D97-AF65-F5344CB8AC3E}">
        <p14:creationId xmlns:p14="http://schemas.microsoft.com/office/powerpoint/2010/main" val="217303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solidFill>
                  <a:srgbClr val="FF0000"/>
                </a:solidFill>
                <a:latin typeface="华文行楷" pitchFamily="2" charset="-122"/>
                <a:ea typeface="华文行楷" pitchFamily="2" charset="-122"/>
              </a:rPr>
              <a:t>天体物理学</a:t>
            </a:r>
          </a:p>
        </p:txBody>
      </p:sp>
      <p:sp>
        <p:nvSpPr>
          <p:cNvPr id="3" name="内容占位符 2"/>
          <p:cNvSpPr>
            <a:spLocks noGrp="1"/>
          </p:cNvSpPr>
          <p:nvPr>
            <p:ph idx="1"/>
          </p:nvPr>
        </p:nvSpPr>
        <p:spPr/>
        <p:txBody>
          <a:bodyPr>
            <a:normAutofit fontScale="85000" lnSpcReduction="20000"/>
          </a:bodyPr>
          <a:lstStyle/>
          <a:p>
            <a:r>
              <a:rPr lang="zh-CN" altLang="en-US" sz="3800" b="1" dirty="0" smtClean="0">
                <a:solidFill>
                  <a:srgbClr val="7030A0"/>
                </a:solidFill>
              </a:rPr>
              <a:t>天体物理学</a:t>
            </a:r>
            <a:r>
              <a:rPr lang="zh-CN" altLang="en-US" dirty="0" smtClean="0"/>
              <a:t>：既是天文学的一个主要分支，也是物理学的分支之一，它是利用物理学的技术、方法和理论来研究天体的形态、结构、物理条件、化学组成和演化规律的学科。</a:t>
            </a:r>
          </a:p>
          <a:p>
            <a:r>
              <a:rPr lang="zh-CN" altLang="en-US" dirty="0" smtClean="0"/>
              <a:t>用物理学的技术和方法分析来自天体的电磁辐射，可得到天体的各种物理参数。根据这些参数运用物理理论来阐明发生在天体上的物理过程，及其演变是实测天体物理学和理论天体物理学的任务。</a:t>
            </a:r>
            <a:endParaRPr lang="en-US" altLang="zh-CN" dirty="0" smtClean="0"/>
          </a:p>
          <a:p>
            <a:r>
              <a:rPr lang="zh-CN" altLang="en-US" dirty="0" smtClean="0"/>
              <a:t>天体物理学相关的学科有太阳物理学、太阳系物理学、恒星物理学、恒星天文学、行星物理学、星系天文学、宇宙学、宇宙化学、天体演化学、射电天文学、空间天文学、高能天体物理学等。</a:t>
            </a:r>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0561"/>
            <a:ext cx="8229600" cy="1143000"/>
          </a:xfrm>
        </p:spPr>
        <p:txBody>
          <a:bodyPr>
            <a:normAutofit/>
          </a:bodyPr>
          <a:lstStyle/>
          <a:p>
            <a:r>
              <a:rPr lang="zh-CN" altLang="en-US" dirty="0">
                <a:solidFill>
                  <a:srgbClr val="FF0000"/>
                </a:solidFill>
                <a:latin typeface="华文行楷" pitchFamily="2" charset="-122"/>
                <a:ea typeface="华文行楷" pitchFamily="2" charset="-122"/>
              </a:rPr>
              <a:t>最近天文统计学的复兴</a:t>
            </a:r>
          </a:p>
        </p:txBody>
      </p:sp>
      <p:sp>
        <p:nvSpPr>
          <p:cNvPr id="3" name="内容占位符 2"/>
          <p:cNvSpPr>
            <a:spLocks noGrp="1"/>
          </p:cNvSpPr>
          <p:nvPr>
            <p:ph idx="1"/>
          </p:nvPr>
        </p:nvSpPr>
        <p:spPr>
          <a:xfrm>
            <a:off x="400053" y="836712"/>
            <a:ext cx="8686800" cy="6293296"/>
          </a:xfrm>
        </p:spPr>
        <p:txBody>
          <a:bodyPr>
            <a:normAutofit fontScale="70000" lnSpcReduction="20000"/>
          </a:bodyPr>
          <a:lstStyle/>
          <a:p>
            <a:r>
              <a:rPr lang="zh-CN" altLang="en-US" b="1" dirty="0" smtClean="0"/>
              <a:t>更方便有效地获得统计软件。</a:t>
            </a:r>
            <a:r>
              <a:rPr lang="en-US" altLang="zh-CN" b="1" dirty="0"/>
              <a:t>R/CRAN</a:t>
            </a:r>
            <a:r>
              <a:rPr lang="zh-CN" altLang="en-US" b="1" dirty="0"/>
              <a:t>公共领域统计软件环境，具有数千种功能</a:t>
            </a:r>
            <a:r>
              <a:rPr lang="zh-CN" altLang="en-US" b="1" dirty="0" smtClean="0"/>
              <a:t>。</a:t>
            </a:r>
            <a:endParaRPr lang="en-US" altLang="zh-CN" b="1" dirty="0" smtClean="0"/>
          </a:p>
          <a:p>
            <a:r>
              <a:rPr lang="zh-CN" altLang="en-US" b="1" dirty="0" smtClean="0"/>
              <a:t>在</a:t>
            </a:r>
            <a:r>
              <a:rPr lang="zh-CN" altLang="en-US" b="1" dirty="0"/>
              <a:t>过去十年里，天文文献中的论文翻了一番，达到每年约</a:t>
            </a:r>
            <a:r>
              <a:rPr lang="en-US" altLang="zh-CN" b="1" dirty="0"/>
              <a:t>500</a:t>
            </a:r>
            <a:r>
              <a:rPr lang="zh-CN" altLang="en-US" b="1" dirty="0"/>
              <a:t>篇（方法</a:t>
            </a:r>
            <a:r>
              <a:rPr lang="zh-CN" altLang="en-US" b="1" dirty="0" smtClean="0"/>
              <a:t>：</a:t>
            </a:r>
            <a:r>
              <a:rPr lang="en-US" altLang="zh-CN" b="1" dirty="0" smtClean="0"/>
              <a:t>ADS</a:t>
            </a:r>
            <a:r>
              <a:rPr lang="zh-CN" altLang="en-US" b="1" dirty="0" smtClean="0"/>
              <a:t>）；</a:t>
            </a:r>
            <a:endParaRPr lang="en-US" altLang="zh-CN" b="1" dirty="0" smtClean="0"/>
          </a:p>
          <a:p>
            <a:r>
              <a:rPr lang="zh-CN" altLang="en-US" b="1" dirty="0" smtClean="0"/>
              <a:t>短期</a:t>
            </a:r>
            <a:r>
              <a:rPr lang="zh-CN" altLang="en-US" b="1" dirty="0"/>
              <a:t>培训课程（宾夕法尼亚州立大学、印度、巴西、希腊、中国、意大利、法国、德国</a:t>
            </a:r>
            <a:r>
              <a:rPr lang="zh-CN" altLang="en-US" b="1" dirty="0" smtClean="0"/>
              <a:t>，西班牙</a:t>
            </a:r>
            <a:r>
              <a:rPr lang="zh-CN" altLang="en-US" b="1" dirty="0"/>
              <a:t>、瑞典、</a:t>
            </a:r>
            <a:r>
              <a:rPr lang="en-US" altLang="zh-CN" b="1" dirty="0"/>
              <a:t>LSST</a:t>
            </a:r>
            <a:r>
              <a:rPr lang="zh-CN" altLang="en-US" b="1" dirty="0"/>
              <a:t>，</a:t>
            </a:r>
            <a:r>
              <a:rPr lang="en-US" altLang="zh-CN" b="1" dirty="0"/>
              <a:t>IAU/AAS/CASCA</a:t>
            </a:r>
            <a:r>
              <a:rPr lang="en-US" altLang="zh-CN" b="1" dirty="0" smtClean="0"/>
              <a:t>/…</a:t>
            </a:r>
            <a:r>
              <a:rPr lang="zh-CN" altLang="en-US" b="1" dirty="0" smtClean="0"/>
              <a:t>各种会议）</a:t>
            </a:r>
            <a:endParaRPr lang="en-US" altLang="zh-CN" b="1" dirty="0" smtClean="0"/>
          </a:p>
          <a:p>
            <a:r>
              <a:rPr lang="zh-CN" altLang="en-US" b="1" dirty="0" smtClean="0"/>
              <a:t>跨学科</a:t>
            </a:r>
            <a:r>
              <a:rPr lang="zh-CN" altLang="en-US" b="1" dirty="0"/>
              <a:t>研究合作（哈佛</a:t>
            </a:r>
            <a:r>
              <a:rPr lang="en-US" altLang="zh-CN" b="1" dirty="0"/>
              <a:t>/ICHASC</a:t>
            </a:r>
            <a:r>
              <a:rPr lang="zh-CN" altLang="en-US" b="1" dirty="0"/>
              <a:t>、卡内基梅隆大学、宾夕法尼亚州立大学、</a:t>
            </a:r>
            <a:r>
              <a:rPr lang="en-US" altLang="zh-CN" b="1" dirty="0"/>
              <a:t>NASA Ames/</a:t>
            </a:r>
            <a:r>
              <a:rPr lang="zh-CN" altLang="en-US" b="1" dirty="0"/>
              <a:t>斯坦福大学、</a:t>
            </a:r>
            <a:r>
              <a:rPr lang="en-US" altLang="zh-CN" b="1" dirty="0"/>
              <a:t>CEA </a:t>
            </a:r>
            <a:r>
              <a:rPr lang="en-US" altLang="zh-CN" b="1" dirty="0" err="1"/>
              <a:t>Saclay</a:t>
            </a:r>
            <a:r>
              <a:rPr lang="en-US" altLang="zh-CN" b="1" dirty="0"/>
              <a:t>/</a:t>
            </a:r>
            <a:r>
              <a:rPr lang="zh-CN" altLang="en-US" b="1" dirty="0"/>
              <a:t>斯坦福大学、康奈尔大学、加州大学伯克利分校、密歇根大学、帝国理工大学伦敦学院、斯文伯恩大学、德克萨斯</a:t>
            </a:r>
            <a:r>
              <a:rPr lang="en-US" altLang="zh-CN" b="1" dirty="0"/>
              <a:t>A&amp;M</a:t>
            </a:r>
            <a:r>
              <a:rPr lang="zh-CN" altLang="en-US" b="1" dirty="0"/>
              <a:t>、</a:t>
            </a:r>
            <a:r>
              <a:rPr lang="en-US" altLang="zh-CN" b="1" dirty="0"/>
              <a:t>JPL</a:t>
            </a:r>
            <a:r>
              <a:rPr lang="zh-CN" altLang="en-US" b="1" dirty="0"/>
              <a:t>、</a:t>
            </a:r>
            <a:r>
              <a:rPr lang="en-US" altLang="zh-CN" b="1" dirty="0"/>
              <a:t>LANL</a:t>
            </a:r>
            <a:r>
              <a:rPr lang="zh-CN" altLang="en-US" b="1" dirty="0"/>
              <a:t>等）</a:t>
            </a:r>
            <a:r>
              <a:rPr lang="zh-CN" altLang="en-US" b="1" dirty="0" smtClean="0"/>
              <a:t>；</a:t>
            </a:r>
            <a:endParaRPr lang="en-US" altLang="zh-CN" b="1" dirty="0" smtClean="0"/>
          </a:p>
          <a:p>
            <a:r>
              <a:rPr lang="zh-CN" altLang="en-US" b="1" dirty="0" smtClean="0"/>
              <a:t>跨学科</a:t>
            </a:r>
            <a:r>
              <a:rPr lang="zh-CN" altLang="en-US" b="1" dirty="0"/>
              <a:t>会议（现代天文学中的统计</a:t>
            </a:r>
            <a:r>
              <a:rPr lang="zh-CN" altLang="en-US" b="1" dirty="0" smtClean="0"/>
              <a:t>挑战，天文数据分析</a:t>
            </a:r>
            <a:r>
              <a:rPr lang="en-US" altLang="zh-CN" b="1" dirty="0" smtClean="0"/>
              <a:t>1991-2016</a:t>
            </a:r>
          </a:p>
          <a:p>
            <a:r>
              <a:rPr lang="en-US" altLang="zh-CN" b="1" dirty="0" err="1" smtClean="0"/>
              <a:t>PhysStat</a:t>
            </a:r>
            <a:r>
              <a:rPr lang="zh-CN" altLang="en-US" b="1" dirty="0"/>
              <a:t>，</a:t>
            </a:r>
            <a:r>
              <a:rPr lang="en-US" altLang="zh-CN" b="1" dirty="0"/>
              <a:t>SAMSI </a:t>
            </a:r>
            <a:r>
              <a:rPr lang="en-US" altLang="zh-CN" b="1" dirty="0" smtClean="0"/>
              <a:t>2006/2012</a:t>
            </a:r>
            <a:r>
              <a:rPr lang="zh-CN" altLang="en-US" b="1" dirty="0" smtClean="0"/>
              <a:t>，天体信息学 </a:t>
            </a:r>
            <a:r>
              <a:rPr lang="en-US" altLang="zh-CN" b="1" dirty="0" smtClean="0"/>
              <a:t>2012-16</a:t>
            </a:r>
            <a:r>
              <a:rPr lang="zh-CN" altLang="en-US" b="1" dirty="0" smtClean="0"/>
              <a:t>，</a:t>
            </a:r>
            <a:r>
              <a:rPr lang="en-US" altLang="zh-CN" b="1" dirty="0" smtClean="0"/>
              <a:t>IAU</a:t>
            </a:r>
            <a:r>
              <a:rPr lang="zh-CN" altLang="en-US" b="1" dirty="0"/>
              <a:t>专题讨论会</a:t>
            </a:r>
            <a:r>
              <a:rPr lang="en-US" altLang="zh-CN" b="1" dirty="0" smtClean="0"/>
              <a:t>2014—</a:t>
            </a:r>
            <a:r>
              <a:rPr lang="zh-CN" altLang="en-US" b="1" dirty="0" smtClean="0"/>
              <a:t>）</a:t>
            </a:r>
            <a:endParaRPr lang="en-US" altLang="zh-CN" b="1" dirty="0" smtClean="0"/>
          </a:p>
          <a:p>
            <a:r>
              <a:rPr lang="en-US" altLang="zh-CN" b="1" dirty="0" smtClean="0"/>
              <a:t>http</a:t>
            </a:r>
            <a:r>
              <a:rPr lang="en-US" altLang="zh-CN" b="1" dirty="0"/>
              <a:t>://asaip.psu.edu</a:t>
            </a:r>
            <a:r>
              <a:rPr lang="zh-CN" altLang="en-US" b="1" dirty="0" smtClean="0"/>
              <a:t>服务</a:t>
            </a:r>
            <a:endParaRPr lang="en-US" altLang="zh-CN" b="1" dirty="0" smtClean="0"/>
          </a:p>
          <a:p>
            <a:r>
              <a:rPr lang="zh-CN" altLang="en-US" b="1" dirty="0" smtClean="0"/>
              <a:t>国际</a:t>
            </a:r>
            <a:r>
              <a:rPr lang="zh-CN" altLang="en-US" b="1" dirty="0"/>
              <a:t>统计研究所国际天体统计协会，国际天文联合工作组（委员会），美国天文学会工作小组，</a:t>
            </a:r>
            <a:r>
              <a:rPr lang="en-US" altLang="zh-CN" b="1" dirty="0" err="1"/>
              <a:t>Amer</a:t>
            </a:r>
            <a:r>
              <a:rPr lang="en-US" altLang="zh-CN" b="1" dirty="0"/>
              <a:t> Stat Assn </a:t>
            </a:r>
            <a:br>
              <a:rPr lang="en-US" altLang="zh-CN" b="1" dirty="0"/>
            </a:br>
            <a:r>
              <a:rPr lang="zh-CN" altLang="en-US" b="1" dirty="0"/>
              <a:t>兴趣小组，</a:t>
            </a:r>
            <a:r>
              <a:rPr lang="en-US" altLang="zh-CN" b="1" dirty="0"/>
              <a:t>LSST</a:t>
            </a:r>
            <a:r>
              <a:rPr lang="zh-CN" altLang="en-US" b="1" dirty="0"/>
              <a:t>科学合作，</a:t>
            </a:r>
            <a:r>
              <a:rPr lang="en-US" altLang="zh-CN" b="1" dirty="0"/>
              <a:t>IEEE Astro Data Miner</a:t>
            </a:r>
            <a:r>
              <a:rPr lang="zh-CN" altLang="en-US" b="1" dirty="0"/>
              <a:t>工作组</a:t>
            </a:r>
            <a:r>
              <a:rPr lang="zh-CN" altLang="en-US" b="1" dirty="0" smtClean="0"/>
              <a:t>）</a:t>
            </a:r>
            <a:endParaRPr lang="zh-CN" altLang="en-US" dirty="0"/>
          </a:p>
        </p:txBody>
      </p:sp>
    </p:spTree>
    <p:extLst>
      <p:ext uri="{BB962C8B-B14F-4D97-AF65-F5344CB8AC3E}">
        <p14:creationId xmlns:p14="http://schemas.microsoft.com/office/powerpoint/2010/main" val="371631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980" y="374959"/>
            <a:ext cx="9383960" cy="1143000"/>
          </a:xfrm>
        </p:spPr>
        <p:txBody>
          <a:bodyPr>
            <a:noAutofit/>
          </a:bodyPr>
          <a:lstStyle/>
          <a:p>
            <a:r>
              <a:rPr lang="zh-CN" altLang="en-US" dirty="0">
                <a:solidFill>
                  <a:srgbClr val="FF0000"/>
                </a:solidFill>
                <a:latin typeface="华文行楷" pitchFamily="2" charset="-122"/>
                <a:ea typeface="华文行楷" pitchFamily="2" charset="-122"/>
              </a:rPr>
              <a:t>新的要求：大型巡天数据和大数据集</a:t>
            </a:r>
          </a:p>
        </p:txBody>
      </p:sp>
      <p:sp>
        <p:nvSpPr>
          <p:cNvPr id="3" name="内容占位符 2"/>
          <p:cNvSpPr>
            <a:spLocks noGrp="1"/>
          </p:cNvSpPr>
          <p:nvPr>
            <p:ph idx="1"/>
          </p:nvPr>
        </p:nvSpPr>
        <p:spPr>
          <a:xfrm>
            <a:off x="457200" y="1550992"/>
            <a:ext cx="8229600" cy="4686320"/>
          </a:xfrm>
        </p:spPr>
        <p:txBody>
          <a:bodyPr>
            <a:noAutofit/>
          </a:bodyPr>
          <a:lstStyle/>
          <a:p>
            <a:r>
              <a:rPr lang="zh-CN" altLang="en-US" sz="2400" b="1" dirty="0"/>
              <a:t>来自大型巡天项目和望远镜的海量图像、光谱和多变量数据</a:t>
            </a:r>
            <a:r>
              <a:rPr lang="en-US" altLang="zh-CN" sz="2400" b="1" dirty="0"/>
              <a:t/>
            </a:r>
            <a:br>
              <a:rPr lang="en-US" altLang="zh-CN" sz="2400" b="1" dirty="0"/>
            </a:br>
            <a:r>
              <a:rPr lang="en-US" altLang="zh-CN" sz="2400" b="1" dirty="0"/>
              <a:t>– 10 </a:t>
            </a:r>
            <a:r>
              <a:rPr lang="en-US" altLang="zh-CN" sz="2400" b="1" baseline="30000" dirty="0" smtClean="0"/>
              <a:t>9-10</a:t>
            </a:r>
            <a:r>
              <a:rPr lang="zh-CN" altLang="en-US" sz="2400" b="1" dirty="0" smtClean="0"/>
              <a:t>天体</a:t>
            </a:r>
            <a:r>
              <a:rPr lang="zh-CN" altLang="en-US" sz="2400" b="1" dirty="0"/>
              <a:t>的测光数据</a:t>
            </a:r>
            <a:r>
              <a:rPr lang="en-US" altLang="zh-CN" sz="2400" b="1" dirty="0"/>
              <a:t> x 10</a:t>
            </a:r>
            <a:r>
              <a:rPr lang="zh-CN" altLang="en-US" sz="2400" b="1" dirty="0"/>
              <a:t> </a:t>
            </a:r>
            <a:r>
              <a:rPr lang="en-US" altLang="zh-CN" sz="2400" b="1" baseline="30000" dirty="0" smtClean="0"/>
              <a:t>0</a:t>
            </a:r>
            <a:r>
              <a:rPr lang="en-US" altLang="zh-CN" sz="2400" b="1" dirty="0" smtClean="0"/>
              <a:t>-10</a:t>
            </a:r>
            <a:r>
              <a:rPr lang="zh-CN" altLang="en-US" sz="2400" b="1" dirty="0" smtClean="0"/>
              <a:t> </a:t>
            </a:r>
            <a:r>
              <a:rPr lang="en-US" altLang="zh-CN" sz="2400" b="1" baseline="30000" dirty="0" smtClean="0"/>
              <a:t>3</a:t>
            </a:r>
            <a:r>
              <a:rPr lang="en-US" altLang="zh-CN" sz="2400" b="1" dirty="0" smtClean="0"/>
              <a:t> </a:t>
            </a:r>
            <a:r>
              <a:rPr lang="zh-CN" altLang="en-US" sz="2400" b="1" dirty="0"/>
              <a:t>时期（</a:t>
            </a:r>
            <a:r>
              <a:rPr lang="en-US" altLang="zh-CN" sz="2400" b="1" dirty="0"/>
              <a:t>2MASS,</a:t>
            </a:r>
            <a:br>
              <a:rPr lang="en-US" altLang="zh-CN" sz="2400" b="1" dirty="0"/>
            </a:br>
            <a:r>
              <a:rPr lang="en-US" altLang="zh-CN" sz="2400" b="1" dirty="0"/>
              <a:t>SDSS, VISTA, CRTS, Pan-STARRS, DES, LSST …</a:t>
            </a:r>
            <a:r>
              <a:rPr lang="zh-CN" altLang="en-US" sz="2400" b="1" dirty="0"/>
              <a:t>）</a:t>
            </a:r>
            <a:r>
              <a:rPr lang="en-US" altLang="zh-CN" sz="2400" b="1" dirty="0"/>
              <a:t/>
            </a:r>
            <a:br>
              <a:rPr lang="en-US" altLang="zh-CN" sz="2400" b="1" dirty="0"/>
            </a:br>
            <a:r>
              <a:rPr lang="en-US" altLang="zh-CN" sz="2400" b="1" dirty="0"/>
              <a:t>– 10</a:t>
            </a:r>
            <a:r>
              <a:rPr lang="zh-CN" altLang="en-US" sz="2400" b="1" dirty="0"/>
              <a:t> </a:t>
            </a:r>
            <a:r>
              <a:rPr lang="en-US" altLang="zh-CN" sz="2400" b="1" baseline="30000" dirty="0" smtClean="0"/>
              <a:t>6-8</a:t>
            </a:r>
            <a:r>
              <a:rPr lang="en-US" altLang="zh-CN" sz="2400" b="1" dirty="0" smtClean="0"/>
              <a:t> </a:t>
            </a:r>
            <a:r>
              <a:rPr lang="zh-CN" altLang="en-US" sz="2400" b="1" dirty="0"/>
              <a:t>星系（</a:t>
            </a:r>
            <a:r>
              <a:rPr lang="en-US" altLang="zh-CN" sz="2400" b="1" dirty="0"/>
              <a:t>SDSS, LAMOST, …</a:t>
            </a:r>
            <a:r>
              <a:rPr lang="zh-CN" altLang="en-US" sz="2400" b="1" dirty="0"/>
              <a:t>）</a:t>
            </a:r>
            <a:r>
              <a:rPr lang="en-US" altLang="zh-CN" sz="2400" b="1" dirty="0"/>
              <a:t/>
            </a:r>
            <a:br>
              <a:rPr lang="en-US" altLang="zh-CN" sz="2400" b="1" dirty="0"/>
            </a:br>
            <a:r>
              <a:rPr lang="en-US" altLang="zh-CN" sz="2400" b="1" dirty="0"/>
              <a:t>– </a:t>
            </a:r>
            <a:r>
              <a:rPr lang="en-US" altLang="zh-CN" sz="2400" b="1" dirty="0" smtClean="0"/>
              <a:t>10</a:t>
            </a:r>
            <a:r>
              <a:rPr lang="zh-CN" altLang="en-US" sz="2400" b="1" dirty="0" smtClean="0"/>
              <a:t> </a:t>
            </a:r>
            <a:r>
              <a:rPr lang="en-US" altLang="zh-CN" sz="2400" b="1" baseline="30000" dirty="0" smtClean="0"/>
              <a:t>9</a:t>
            </a:r>
            <a:r>
              <a:rPr lang="en-US" altLang="zh-CN" sz="2400" b="1" dirty="0" smtClean="0"/>
              <a:t> </a:t>
            </a:r>
            <a:r>
              <a:rPr lang="en-US" altLang="zh-CN" sz="2400" b="1" dirty="0"/>
              <a:t>star </a:t>
            </a:r>
            <a:r>
              <a:rPr lang="zh-CN" altLang="en-US" sz="2400" b="1" dirty="0"/>
              <a:t>恒星天测星表（</a:t>
            </a:r>
            <a:r>
              <a:rPr lang="en-US" altLang="zh-CN" sz="2400" b="1" dirty="0"/>
              <a:t>Gaia</a:t>
            </a:r>
            <a:r>
              <a:rPr lang="zh-CN" altLang="en-US" sz="2400" b="1" dirty="0"/>
              <a:t>）</a:t>
            </a:r>
            <a:r>
              <a:rPr lang="en-US" altLang="zh-CN" sz="2400" b="1" dirty="0"/>
              <a:t/>
            </a:r>
            <a:br>
              <a:rPr lang="en-US" altLang="zh-CN" sz="2400" b="1" dirty="0"/>
            </a:br>
            <a:r>
              <a:rPr lang="en-US" altLang="zh-CN" sz="2400" b="1" dirty="0"/>
              <a:t>– </a:t>
            </a:r>
            <a:r>
              <a:rPr lang="zh-CN" altLang="en-US" sz="2400" b="1" dirty="0"/>
              <a:t>光谱和图像数据</a:t>
            </a:r>
            <a:r>
              <a:rPr lang="en-US" altLang="zh-CN" sz="2400" b="1" dirty="0"/>
              <a:t>(VLA, ALMA, IFUs)</a:t>
            </a:r>
            <a:br>
              <a:rPr lang="en-US" altLang="zh-CN" sz="2400" b="1" dirty="0"/>
            </a:br>
            <a:r>
              <a:rPr lang="en-US" altLang="zh-CN" sz="2400" b="1" dirty="0"/>
              <a:t>– </a:t>
            </a:r>
            <a:r>
              <a:rPr lang="zh-CN" altLang="en-US" sz="2400" b="1" dirty="0"/>
              <a:t>射电干涉数据流</a:t>
            </a:r>
            <a:r>
              <a:rPr lang="en-US" altLang="zh-CN" sz="2400" b="1" dirty="0"/>
              <a:t> (e.g. 30 </a:t>
            </a:r>
            <a:r>
              <a:rPr lang="en-US" altLang="zh-CN" sz="2400" b="1" dirty="0" err="1"/>
              <a:t>Tflops</a:t>
            </a:r>
            <a:r>
              <a:rPr lang="en-US" altLang="zh-CN" sz="2400" b="1" dirty="0"/>
              <a:t> processor for LOFAR)</a:t>
            </a:r>
          </a:p>
          <a:p>
            <a:r>
              <a:rPr lang="zh-CN" altLang="en-US" sz="2400" b="1" dirty="0"/>
              <a:t>虚拟天文台致力于融合各种在线的天文数据资源</a:t>
            </a:r>
            <a:r>
              <a:rPr lang="en-US" altLang="zh-CN" sz="2400" b="1" dirty="0"/>
              <a:t/>
            </a:r>
            <a:br>
              <a:rPr lang="en-US" altLang="zh-CN" sz="2400" b="1" dirty="0"/>
            </a:br>
            <a:endParaRPr lang="zh-CN" altLang="en-US" sz="2400" b="1" dirty="0"/>
          </a:p>
        </p:txBody>
      </p:sp>
      <p:graphicFrame>
        <p:nvGraphicFramePr>
          <p:cNvPr id="4" name="表格 3"/>
          <p:cNvGraphicFramePr>
            <a:graphicFrameLocks noGrp="1"/>
          </p:cNvGraphicFramePr>
          <p:nvPr>
            <p:extLst>
              <p:ext uri="{D42A27DB-BD31-4B8C-83A1-F6EECF244321}">
                <p14:modId xmlns:p14="http://schemas.microsoft.com/office/powerpoint/2010/main" val="4264846562"/>
              </p:ext>
            </p:extLst>
          </p:nvPr>
        </p:nvGraphicFramePr>
        <p:xfrm>
          <a:off x="714400" y="5519867"/>
          <a:ext cx="7715200" cy="702236"/>
        </p:xfrm>
        <a:graphic>
          <a:graphicData uri="http://schemas.openxmlformats.org/drawingml/2006/table">
            <a:tbl>
              <a:tblPr/>
              <a:tblGrid>
                <a:gridCol w="7715200">
                  <a:extLst>
                    <a:ext uri="{9D8B030D-6E8A-4147-A177-3AD203B41FA5}">
                      <a16:colId xmlns:a16="http://schemas.microsoft.com/office/drawing/2014/main" val="20000"/>
                    </a:ext>
                  </a:extLst>
                </a:gridCol>
              </a:tblGrid>
              <a:tr h="702236">
                <a:tc>
                  <a:txBody>
                    <a:bodyPr/>
                    <a:lstStyle/>
                    <a:p>
                      <a:r>
                        <a:rPr kumimoji="0" lang="zh-CN" altLang="en-US" sz="2300" b="1" i="1" kern="1200" dirty="0" smtClean="0">
                          <a:solidFill>
                            <a:srgbClr val="C00000"/>
                          </a:solidFill>
                          <a:latin typeface="Berlin Sans FB Demi" pitchFamily="34" charset="0"/>
                          <a:ea typeface="+mn-ea"/>
                          <a:cs typeface="+mn-cs"/>
                        </a:rPr>
                        <a:t>面对</a:t>
                      </a:r>
                      <a:r>
                        <a:rPr kumimoji="0" lang="en-US" altLang="zh-CN" sz="2300" b="1" i="1" kern="1200" dirty="0" err="1" smtClean="0">
                          <a:solidFill>
                            <a:srgbClr val="C00000"/>
                          </a:solidFill>
                          <a:latin typeface="Berlin Sans FB Demi" pitchFamily="34" charset="0"/>
                          <a:ea typeface="+mn-ea"/>
                          <a:cs typeface="+mn-cs"/>
                        </a:rPr>
                        <a:t>TBy-PBy-Eby</a:t>
                      </a:r>
                      <a:r>
                        <a:rPr kumimoji="0" lang="zh-CN" altLang="en-US" sz="2300" b="1" i="1" kern="1200" dirty="0" smtClean="0">
                          <a:solidFill>
                            <a:srgbClr val="C00000"/>
                          </a:solidFill>
                          <a:latin typeface="Berlin Sans FB Demi" pitchFamily="34" charset="0"/>
                          <a:ea typeface="+mn-ea"/>
                          <a:cs typeface="+mn-cs"/>
                        </a:rPr>
                        <a:t>数据集，急需强有力的统计工具！！！</a:t>
                      </a:r>
                      <a:endParaRPr kumimoji="0" lang="en-US" sz="2300" b="1" i="1" kern="1200" dirty="0">
                        <a:solidFill>
                          <a:srgbClr val="C00000"/>
                        </a:solidFill>
                        <a:latin typeface="Berlin Sans FB Demi" pitchFamily="34" charset="0"/>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7371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rgbClr val="FF0000"/>
                </a:solidFill>
                <a:latin typeface="华文行楷" pitchFamily="2" charset="-122"/>
                <a:ea typeface="华文行楷" pitchFamily="2" charset="-122"/>
              </a:rPr>
              <a:t>天文</a:t>
            </a:r>
            <a:r>
              <a:rPr lang="zh-CN" altLang="en-US" dirty="0">
                <a:solidFill>
                  <a:srgbClr val="FF0000"/>
                </a:solidFill>
                <a:latin typeface="华文行楷" pitchFamily="2" charset="-122"/>
                <a:ea typeface="华文行楷" pitchFamily="2" charset="-122"/>
              </a:rPr>
              <a:t>信息学的快速崛起</a:t>
            </a:r>
          </a:p>
        </p:txBody>
      </p:sp>
      <p:sp>
        <p:nvSpPr>
          <p:cNvPr id="3" name="内容占位符 2"/>
          <p:cNvSpPr>
            <a:spLocks noGrp="1"/>
          </p:cNvSpPr>
          <p:nvPr>
            <p:ph idx="1"/>
          </p:nvPr>
        </p:nvSpPr>
        <p:spPr/>
        <p:txBody>
          <a:bodyPr>
            <a:normAutofit fontScale="85000" lnSpcReduction="10000"/>
          </a:bodyPr>
          <a:lstStyle/>
          <a:p>
            <a:r>
              <a:rPr lang="zh-CN" altLang="en-US" dirty="0"/>
              <a:t>统计学指导科学家计算</a:t>
            </a:r>
            <a:r>
              <a:rPr lang="zh-CN" altLang="en-US" dirty="0" smtClean="0"/>
              <a:t>什么，信息学</a:t>
            </a:r>
            <a:r>
              <a:rPr lang="zh-CN" altLang="en-US" dirty="0"/>
              <a:t>帮助</a:t>
            </a:r>
            <a:r>
              <a:rPr lang="zh-CN" altLang="en-US" dirty="0" smtClean="0"/>
              <a:t>科学家怎么计算：</a:t>
            </a:r>
            <a:r>
              <a:rPr lang="zh-CN" altLang="en-US" dirty="0"/>
              <a:t>计算密集型天文学、数据挖掘、多元回归与分类、机器学习、蒙特卡罗方法、有效算法等</a:t>
            </a:r>
            <a:r>
              <a:rPr lang="zh-CN" altLang="en-US" dirty="0" smtClean="0"/>
              <a:t>。</a:t>
            </a:r>
            <a:endParaRPr lang="en-US" altLang="zh-CN" dirty="0" smtClean="0"/>
          </a:p>
          <a:p>
            <a:r>
              <a:rPr lang="zh-CN" altLang="en-US" dirty="0" smtClean="0"/>
              <a:t>软件</a:t>
            </a:r>
            <a:r>
              <a:rPr lang="zh-CN" altLang="en-US" dirty="0"/>
              <a:t>和硬件：多处理器机器上的并行处理，云计算、</a:t>
            </a:r>
            <a:r>
              <a:rPr lang="en-US" altLang="zh-CN" dirty="0"/>
              <a:t>CUDA</a:t>
            </a:r>
            <a:r>
              <a:rPr lang="zh-CN" altLang="en-US" dirty="0"/>
              <a:t>和</a:t>
            </a:r>
            <a:r>
              <a:rPr lang="en-US" altLang="zh-CN" dirty="0"/>
              <a:t>GPU</a:t>
            </a:r>
            <a:r>
              <a:rPr lang="zh-CN" altLang="en-US" dirty="0"/>
              <a:t>计算、数据库管理和发布、软件工程</a:t>
            </a:r>
            <a:r>
              <a:rPr lang="zh-CN" altLang="en-US" dirty="0" smtClean="0"/>
              <a:t>等。</a:t>
            </a:r>
            <a:endParaRPr lang="en-US" altLang="zh-CN" dirty="0" smtClean="0"/>
          </a:p>
          <a:p>
            <a:r>
              <a:rPr lang="zh-CN" altLang="en-US" dirty="0" smtClean="0"/>
              <a:t>会议</a:t>
            </a:r>
            <a:r>
              <a:rPr lang="zh-CN" altLang="en-US" dirty="0"/>
              <a:t>、研讨会和培训学校不断涌现。第</a:t>
            </a:r>
            <a:r>
              <a:rPr lang="en-US" altLang="zh-CN" dirty="0"/>
              <a:t>1</a:t>
            </a:r>
            <a:r>
              <a:rPr lang="zh-CN" altLang="en-US" dirty="0"/>
              <a:t>届天体</a:t>
            </a:r>
            <a:r>
              <a:rPr lang="zh-CN" altLang="en-US" dirty="0" smtClean="0"/>
              <a:t>信息学 </a:t>
            </a:r>
            <a:r>
              <a:rPr lang="en-US" altLang="zh-CN" dirty="0"/>
              <a:t>IAU</a:t>
            </a:r>
            <a:r>
              <a:rPr lang="zh-CN" altLang="en-US" dirty="0"/>
              <a:t>研讨会（</a:t>
            </a:r>
            <a:r>
              <a:rPr lang="en-US" altLang="zh-CN" dirty="0"/>
              <a:t>2016</a:t>
            </a:r>
            <a:r>
              <a:rPr lang="zh-CN" altLang="en-US" dirty="0"/>
              <a:t>年），第一届</a:t>
            </a:r>
            <a:r>
              <a:rPr lang="en-US" altLang="zh-CN" dirty="0"/>
              <a:t>IEEE</a:t>
            </a:r>
            <a:r>
              <a:rPr lang="zh-CN" altLang="en-US" dirty="0"/>
              <a:t>研讨会（</a:t>
            </a:r>
            <a:r>
              <a:rPr lang="en-US" altLang="zh-CN" dirty="0"/>
              <a:t>2018</a:t>
            </a:r>
            <a:r>
              <a:rPr lang="zh-CN" altLang="en-US" dirty="0"/>
              <a:t>年）。宾夕法尼亚州立大学开设了</a:t>
            </a:r>
            <a:r>
              <a:rPr lang="en-US" altLang="zh-CN" dirty="0" err="1"/>
              <a:t>astroinfo</a:t>
            </a:r>
            <a:r>
              <a:rPr lang="zh-CN" altLang="en-US" dirty="0"/>
              <a:t>暑期学校，以补充</a:t>
            </a:r>
            <a:r>
              <a:rPr lang="en-US" altLang="zh-CN" dirty="0" err="1"/>
              <a:t>astrostat</a:t>
            </a:r>
            <a:r>
              <a:rPr lang="zh-CN" altLang="en-US" dirty="0"/>
              <a:t>学校（</a:t>
            </a:r>
            <a:r>
              <a:rPr lang="en-US" altLang="zh-CN" dirty="0"/>
              <a:t>2018</a:t>
            </a:r>
            <a:r>
              <a:rPr lang="zh-CN" altLang="en-US" dirty="0"/>
              <a:t>年</a:t>
            </a:r>
            <a:r>
              <a:rPr lang="zh-CN" altLang="en-US" dirty="0" smtClean="0"/>
              <a:t>）。</a:t>
            </a:r>
            <a:endParaRPr lang="en-US" altLang="zh-CN" dirty="0" smtClean="0"/>
          </a:p>
          <a:p>
            <a:r>
              <a:rPr lang="zh-CN" altLang="en-US" dirty="0" smtClean="0"/>
              <a:t>越来越</a:t>
            </a:r>
            <a:r>
              <a:rPr lang="zh-CN" altLang="en-US" dirty="0"/>
              <a:t>多的人</a:t>
            </a:r>
            <a:r>
              <a:rPr lang="zh-CN" altLang="en-US" dirty="0" smtClean="0"/>
              <a:t>认识到社区培训的重要性。</a:t>
            </a:r>
            <a:endParaRPr lang="zh-CN" altLang="en-US" dirty="0"/>
          </a:p>
        </p:txBody>
      </p:sp>
    </p:spTree>
    <p:extLst>
      <p:ext uri="{BB962C8B-B14F-4D97-AF65-F5344CB8AC3E}">
        <p14:creationId xmlns:p14="http://schemas.microsoft.com/office/powerpoint/2010/main" val="313878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latin typeface="华文行楷" pitchFamily="2" charset="-122"/>
                <a:ea typeface="华文行楷" pitchFamily="2" charset="-122"/>
              </a:rPr>
              <a:t>天文统计</a:t>
            </a:r>
            <a:r>
              <a:rPr lang="zh-CN" altLang="en-US" dirty="0" smtClean="0">
                <a:solidFill>
                  <a:srgbClr val="FF0000"/>
                </a:solidFill>
                <a:latin typeface="华文行楷" pitchFamily="2" charset="-122"/>
                <a:ea typeface="华文行楷" pitchFamily="2" charset="-122"/>
              </a:rPr>
              <a:t>的资源</a:t>
            </a:r>
            <a:endParaRPr lang="zh-CN" altLang="en-US"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a:xfrm>
            <a:off x="457200" y="1417638"/>
            <a:ext cx="8686800" cy="5611762"/>
          </a:xfrm>
        </p:spPr>
        <p:txBody>
          <a:bodyPr>
            <a:normAutofit fontScale="55000" lnSpcReduction="20000"/>
          </a:bodyPr>
          <a:lstStyle/>
          <a:p>
            <a:r>
              <a:rPr lang="en-US" altLang="zh-CN" b="1" dirty="0"/>
              <a:t/>
            </a:r>
            <a:br>
              <a:rPr lang="en-US" altLang="zh-CN" b="1" dirty="0"/>
            </a:br>
            <a:r>
              <a:rPr lang="en-US" altLang="zh-CN" b="1" dirty="0"/>
              <a:t>Bayesian Logical Data Analysis for the Physical Sciences: A Comparative</a:t>
            </a:r>
            <a:br>
              <a:rPr lang="en-US" altLang="zh-CN" b="1" dirty="0"/>
            </a:br>
            <a:r>
              <a:rPr lang="en-US" altLang="zh-CN" b="1" dirty="0"/>
              <a:t>Approach with Mathematica Support</a:t>
            </a:r>
            <a:br>
              <a:rPr lang="en-US" altLang="zh-CN" b="1" dirty="0"/>
            </a:br>
            <a:r>
              <a:rPr lang="en-US" altLang="zh-CN" b="1" dirty="0">
                <a:solidFill>
                  <a:srgbClr val="0070C0"/>
                </a:solidFill>
              </a:rPr>
              <a:t>Gregory, </a:t>
            </a:r>
            <a:r>
              <a:rPr lang="en-US" altLang="zh-CN" b="1" dirty="0" smtClean="0">
                <a:solidFill>
                  <a:srgbClr val="0070C0"/>
                </a:solidFill>
              </a:rPr>
              <a:t>2005</a:t>
            </a:r>
          </a:p>
          <a:p>
            <a:r>
              <a:rPr lang="en-US" altLang="zh-CN" b="1" dirty="0"/>
              <a:t/>
            </a:r>
            <a:br>
              <a:rPr lang="en-US" altLang="zh-CN" b="1" dirty="0"/>
            </a:br>
            <a:r>
              <a:rPr lang="en-US" altLang="zh-CN" b="1" dirty="0"/>
              <a:t>Practical Statistics for Astronomers</a:t>
            </a:r>
            <a:br>
              <a:rPr lang="en-US" altLang="zh-CN" b="1" dirty="0"/>
            </a:br>
            <a:r>
              <a:rPr lang="en-US" altLang="zh-CN" b="1" dirty="0">
                <a:solidFill>
                  <a:srgbClr val="0070C0"/>
                </a:solidFill>
              </a:rPr>
              <a:t>Wall &amp; Jenkins, 2nd </a:t>
            </a:r>
            <a:r>
              <a:rPr lang="en-US" altLang="zh-CN" b="1" dirty="0" err="1">
                <a:solidFill>
                  <a:srgbClr val="0070C0"/>
                </a:solidFill>
              </a:rPr>
              <a:t>ed</a:t>
            </a:r>
            <a:r>
              <a:rPr lang="en-US" altLang="zh-CN" b="1" dirty="0">
                <a:solidFill>
                  <a:srgbClr val="0070C0"/>
                </a:solidFill>
              </a:rPr>
              <a:t>, </a:t>
            </a:r>
            <a:r>
              <a:rPr lang="en-US" altLang="zh-CN" b="1" dirty="0" smtClean="0">
                <a:solidFill>
                  <a:srgbClr val="0070C0"/>
                </a:solidFill>
              </a:rPr>
              <a:t>2012</a:t>
            </a:r>
          </a:p>
          <a:p>
            <a:r>
              <a:rPr lang="en-US" altLang="zh-CN" b="1" dirty="0"/>
              <a:t/>
            </a:r>
            <a:br>
              <a:rPr lang="en-US" altLang="zh-CN" b="1" dirty="0"/>
            </a:br>
            <a:r>
              <a:rPr lang="en-US" altLang="zh-CN" b="1" dirty="0"/>
              <a:t>Modern Statistical Methods for Astronomy with R Applications,</a:t>
            </a:r>
            <a:br>
              <a:rPr lang="en-US" altLang="zh-CN" b="1" dirty="0"/>
            </a:br>
            <a:r>
              <a:rPr lang="en-US" altLang="zh-CN" b="1" dirty="0" err="1">
                <a:solidFill>
                  <a:srgbClr val="0070C0"/>
                </a:solidFill>
              </a:rPr>
              <a:t>Feigelson</a:t>
            </a:r>
            <a:r>
              <a:rPr lang="en-US" altLang="zh-CN" b="1" dirty="0">
                <a:solidFill>
                  <a:srgbClr val="0070C0"/>
                </a:solidFill>
              </a:rPr>
              <a:t> &amp; </a:t>
            </a:r>
            <a:r>
              <a:rPr lang="en-US" altLang="zh-CN" b="1" dirty="0" err="1">
                <a:solidFill>
                  <a:srgbClr val="0070C0"/>
                </a:solidFill>
              </a:rPr>
              <a:t>Babu</a:t>
            </a:r>
            <a:r>
              <a:rPr lang="en-US" altLang="zh-CN" b="1" dirty="0">
                <a:solidFill>
                  <a:srgbClr val="0070C0"/>
                </a:solidFill>
              </a:rPr>
              <a:t>, </a:t>
            </a:r>
            <a:r>
              <a:rPr lang="en-US" altLang="zh-CN" b="1" dirty="0" smtClean="0">
                <a:solidFill>
                  <a:srgbClr val="0070C0"/>
                </a:solidFill>
              </a:rPr>
              <a:t>2012</a:t>
            </a:r>
          </a:p>
          <a:p>
            <a:r>
              <a:rPr lang="en-US" altLang="zh-CN" b="1" dirty="0"/>
              <a:t/>
            </a:r>
            <a:br>
              <a:rPr lang="en-US" altLang="zh-CN" b="1" dirty="0"/>
            </a:br>
            <a:r>
              <a:rPr lang="en-US" altLang="zh-CN" b="1" dirty="0"/>
              <a:t>Statistics, Data Mining, and Machine Learning in Astronomy: A Practical</a:t>
            </a:r>
            <a:br>
              <a:rPr lang="en-US" altLang="zh-CN" b="1" dirty="0"/>
            </a:br>
            <a:r>
              <a:rPr lang="en-US" altLang="zh-CN" b="1" dirty="0"/>
              <a:t>Python Guide for the Analysis of Survey Data,</a:t>
            </a:r>
            <a:br>
              <a:rPr lang="en-US" altLang="zh-CN" b="1" dirty="0"/>
            </a:br>
            <a:r>
              <a:rPr lang="en-US" altLang="zh-CN" b="1" dirty="0" err="1">
                <a:solidFill>
                  <a:srgbClr val="0070C0"/>
                </a:solidFill>
              </a:rPr>
              <a:t>Ivecic</a:t>
            </a:r>
            <a:r>
              <a:rPr lang="en-US" altLang="zh-CN" b="1" dirty="0">
                <a:solidFill>
                  <a:srgbClr val="0070C0"/>
                </a:solidFill>
              </a:rPr>
              <a:t>, Connolly, </a:t>
            </a:r>
            <a:r>
              <a:rPr lang="en-US" altLang="zh-CN" b="1" dirty="0" err="1">
                <a:solidFill>
                  <a:srgbClr val="0070C0"/>
                </a:solidFill>
              </a:rPr>
              <a:t>VanderPlas</a:t>
            </a:r>
            <a:r>
              <a:rPr lang="en-US" altLang="zh-CN" b="1" dirty="0">
                <a:solidFill>
                  <a:srgbClr val="0070C0"/>
                </a:solidFill>
              </a:rPr>
              <a:t> &amp; Gray, </a:t>
            </a:r>
            <a:r>
              <a:rPr lang="en-US" altLang="zh-CN" b="1" dirty="0" smtClean="0">
                <a:solidFill>
                  <a:srgbClr val="0070C0"/>
                </a:solidFill>
              </a:rPr>
              <a:t>2014</a:t>
            </a:r>
          </a:p>
          <a:p>
            <a:r>
              <a:rPr lang="en-US" altLang="zh-CN" b="1" dirty="0"/>
              <a:t/>
            </a:r>
            <a:br>
              <a:rPr lang="en-US" altLang="zh-CN" b="1" dirty="0"/>
            </a:br>
            <a:r>
              <a:rPr lang="en-US" altLang="zh-CN" b="1" dirty="0" smtClean="0"/>
              <a:t>Textbooks &amp; Societies </a:t>
            </a:r>
            <a:r>
              <a:rPr lang="en-US" altLang="zh-CN" b="1" dirty="0"/>
              <a:t/>
            </a:r>
            <a:br>
              <a:rPr lang="en-US" altLang="zh-CN" b="1" dirty="0"/>
            </a:br>
            <a:r>
              <a:rPr lang="en-US" altLang="zh-CN" b="1" dirty="0"/>
              <a:t>Intl </a:t>
            </a:r>
            <a:r>
              <a:rPr lang="en-US" altLang="zh-CN" b="1" dirty="0" err="1"/>
              <a:t>Astrostatistics</a:t>
            </a:r>
            <a:r>
              <a:rPr lang="en-US" altLang="zh-CN" b="1" dirty="0"/>
              <a:t> Assn affiliated with ISI (2010</a:t>
            </a:r>
            <a:r>
              <a:rPr lang="en-US" altLang="zh-CN" b="1" dirty="0" smtClean="0"/>
              <a:t>)</a:t>
            </a:r>
          </a:p>
          <a:p>
            <a:pPr marL="0" indent="0">
              <a:buNone/>
            </a:pPr>
            <a:r>
              <a:rPr lang="en-US" altLang="zh-CN" b="1" dirty="0"/>
              <a:t> </a:t>
            </a:r>
            <a:r>
              <a:rPr lang="en-US" altLang="zh-CN" b="1" dirty="0" smtClean="0"/>
              <a:t>     </a:t>
            </a:r>
            <a:r>
              <a:rPr lang="en-US" altLang="zh-CN" b="1" dirty="0"/>
              <a:t>International </a:t>
            </a:r>
            <a:r>
              <a:rPr lang="en-US" altLang="zh-CN" b="1" dirty="0" err="1"/>
              <a:t>Astrostatistics</a:t>
            </a:r>
            <a:r>
              <a:rPr lang="en-US" altLang="zh-CN" b="1" dirty="0"/>
              <a:t> Association (</a:t>
            </a:r>
            <a:r>
              <a:rPr lang="en-US" altLang="zh-CN" b="1" dirty="0" smtClean="0"/>
              <a:t>IAA, 2012) </a:t>
            </a:r>
            <a:r>
              <a:rPr lang="en-US" altLang="zh-CN" b="1" dirty="0"/>
              <a:t/>
            </a:r>
            <a:br>
              <a:rPr lang="en-US" altLang="zh-CN" b="1" dirty="0"/>
            </a:br>
            <a:r>
              <a:rPr lang="en-US" altLang="zh-CN" b="1" dirty="0" smtClean="0"/>
              <a:t>      AAS </a:t>
            </a:r>
            <a:r>
              <a:rPr lang="en-US" altLang="zh-CN" b="1" dirty="0"/>
              <a:t>Working Group in </a:t>
            </a:r>
            <a:r>
              <a:rPr lang="en-US" altLang="zh-CN" b="1" dirty="0" err="1"/>
              <a:t>Astroinformatics</a:t>
            </a:r>
            <a:r>
              <a:rPr lang="en-US" altLang="zh-CN" b="1" dirty="0"/>
              <a:t> &amp; </a:t>
            </a:r>
            <a:r>
              <a:rPr lang="en-US" altLang="zh-CN" b="1" dirty="0" err="1"/>
              <a:t>Astrostatistics</a:t>
            </a:r>
            <a:r>
              <a:rPr lang="en-US" altLang="zh-CN" b="1" dirty="0"/>
              <a:t> (2013)</a:t>
            </a:r>
            <a:br>
              <a:rPr lang="en-US" altLang="zh-CN" b="1" dirty="0"/>
            </a:br>
            <a:r>
              <a:rPr lang="en-US" altLang="zh-CN" b="1" dirty="0" smtClean="0"/>
              <a:t>      ASA </a:t>
            </a:r>
            <a:r>
              <a:rPr lang="en-US" altLang="zh-CN" b="1" dirty="0"/>
              <a:t>Interest Group in </a:t>
            </a:r>
            <a:r>
              <a:rPr lang="en-US" altLang="zh-CN" b="1" dirty="0" err="1"/>
              <a:t>Astrostatistics</a:t>
            </a:r>
            <a:r>
              <a:rPr lang="en-US" altLang="zh-CN" b="1" dirty="0"/>
              <a:t> (2014)</a:t>
            </a:r>
            <a:br>
              <a:rPr lang="en-US" altLang="zh-CN" b="1" dirty="0"/>
            </a:br>
            <a:r>
              <a:rPr lang="en-US" altLang="zh-CN" b="1" dirty="0" smtClean="0"/>
              <a:t>      IAU </a:t>
            </a:r>
            <a:r>
              <a:rPr lang="en-US" altLang="zh-CN" b="1" dirty="0"/>
              <a:t>Commissions B1-B2-B3 &amp; WG/TDA (2015)</a:t>
            </a:r>
            <a:br>
              <a:rPr lang="en-US" altLang="zh-CN" b="1" dirty="0"/>
            </a:br>
            <a:r>
              <a:rPr lang="en-US" altLang="zh-CN" b="1" dirty="0" smtClean="0"/>
              <a:t>      IEEE </a:t>
            </a:r>
            <a:r>
              <a:rPr lang="en-US" altLang="zh-CN" b="1" dirty="0"/>
              <a:t>Task Force on Astro Data Mining (2016) </a:t>
            </a:r>
            <a:br>
              <a:rPr lang="en-US" altLang="zh-CN" b="1" dirty="0"/>
            </a:br>
            <a:endParaRPr lang="zh-CN" altLang="en-US" b="1" dirty="0"/>
          </a:p>
        </p:txBody>
      </p:sp>
    </p:spTree>
    <p:extLst>
      <p:ext uri="{BB962C8B-B14F-4D97-AF65-F5344CB8AC3E}">
        <p14:creationId xmlns:p14="http://schemas.microsoft.com/office/powerpoint/2010/main" val="600432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8075240" cy="1224136"/>
          </a:xfrm>
        </p:spPr>
        <p:txBody>
          <a:bodyPr>
            <a:noAutofit/>
          </a:bodyPr>
          <a:lstStyle/>
          <a:p>
            <a:r>
              <a:rPr lang="en-US" altLang="zh-CN" dirty="0">
                <a:solidFill>
                  <a:srgbClr val="FF0000"/>
                </a:solidFill>
                <a:latin typeface="Franklin Gothic Demi Cond" panose="020B0706030402020204" pitchFamily="34" charset="0"/>
                <a:ea typeface="华文行楷" pitchFamily="2" charset="-122"/>
              </a:rPr>
              <a:t>Modern Statistical Methods for </a:t>
            </a:r>
            <a:r>
              <a:rPr lang="en-US" altLang="zh-CN" dirty="0" err="1">
                <a:solidFill>
                  <a:srgbClr val="FF0000"/>
                </a:solidFill>
                <a:latin typeface="Franklin Gothic Demi Cond" panose="020B0706030402020204" pitchFamily="34" charset="0"/>
                <a:ea typeface="华文行楷" pitchFamily="2" charset="-122"/>
              </a:rPr>
              <a:t>Astronomywith</a:t>
            </a:r>
            <a:r>
              <a:rPr lang="en-US" altLang="zh-CN" dirty="0">
                <a:solidFill>
                  <a:srgbClr val="FF0000"/>
                </a:solidFill>
                <a:latin typeface="Franklin Gothic Demi Cond" panose="020B0706030402020204" pitchFamily="34" charset="0"/>
                <a:ea typeface="华文行楷" pitchFamily="2" charset="-122"/>
              </a:rPr>
              <a:t> R Applications</a:t>
            </a:r>
            <a:endParaRPr lang="zh-CN" altLang="en-US" dirty="0">
              <a:solidFill>
                <a:srgbClr val="FF0000"/>
              </a:solidFill>
              <a:latin typeface="Franklin Gothic Demi Cond" panose="020B0706030402020204" pitchFamily="34" charset="0"/>
              <a:ea typeface="华文行楷" pitchFamily="2" charset="-122"/>
            </a:endParaRPr>
          </a:p>
        </p:txBody>
      </p:sp>
      <p:sp>
        <p:nvSpPr>
          <p:cNvPr id="3" name="内容占位符 2"/>
          <p:cNvSpPr>
            <a:spLocks noGrp="1"/>
          </p:cNvSpPr>
          <p:nvPr>
            <p:ph idx="1"/>
          </p:nvPr>
        </p:nvSpPr>
        <p:spPr>
          <a:xfrm>
            <a:off x="457200" y="1600200"/>
            <a:ext cx="5987008" cy="5357192"/>
          </a:xfrm>
        </p:spPr>
        <p:txBody>
          <a:bodyPr>
            <a:normAutofit fontScale="40000" lnSpcReduction="20000"/>
          </a:bodyPr>
          <a:lstStyle/>
          <a:p>
            <a:pPr marL="0" indent="0">
              <a:lnSpc>
                <a:spcPct val="220000"/>
              </a:lnSpc>
              <a:buNone/>
            </a:pPr>
            <a:r>
              <a:rPr lang="en-US" altLang="zh-CN" dirty="0" smtClean="0"/>
              <a:t>• </a:t>
            </a:r>
            <a:r>
              <a:rPr lang="zh-CN" altLang="en-US" sz="4500" b="1" dirty="0" smtClean="0"/>
              <a:t>模型</a:t>
            </a:r>
            <a:r>
              <a:rPr lang="en-US" altLang="zh-CN" sz="4500" b="1" dirty="0" smtClean="0"/>
              <a:t>(MLE</a:t>
            </a:r>
            <a:r>
              <a:rPr lang="en-US" altLang="zh-CN" sz="4500" b="1" dirty="0"/>
              <a:t>, EM Algorithm, BIC, </a:t>
            </a:r>
            <a:r>
              <a:rPr lang="zh-CN" altLang="en-US" sz="4500" b="1" dirty="0" smtClean="0"/>
              <a:t> </a:t>
            </a:r>
            <a:r>
              <a:rPr lang="en-US" altLang="zh-CN" sz="4500" b="1" dirty="0" smtClean="0"/>
              <a:t>bootstrap</a:t>
            </a:r>
            <a:r>
              <a:rPr lang="en-US" altLang="zh-CN" sz="4500" b="1" dirty="0"/>
              <a:t>)</a:t>
            </a:r>
            <a:br>
              <a:rPr lang="en-US" altLang="zh-CN" sz="4500" b="1" dirty="0"/>
            </a:br>
            <a:r>
              <a:rPr lang="en-US" altLang="zh-CN" sz="4500" b="1" dirty="0"/>
              <a:t>• </a:t>
            </a:r>
            <a:r>
              <a:rPr lang="zh-CN" altLang="en-US" sz="4500" b="1" dirty="0" smtClean="0"/>
              <a:t>多变量分类</a:t>
            </a:r>
            <a:r>
              <a:rPr lang="en-US" altLang="zh-CN" sz="4500" b="1" dirty="0" smtClean="0"/>
              <a:t>(LDA</a:t>
            </a:r>
            <a:r>
              <a:rPr lang="en-US" altLang="zh-CN" sz="4500" b="1" dirty="0"/>
              <a:t>, SVM, CART, RFs)</a:t>
            </a:r>
            <a:br>
              <a:rPr lang="en-US" altLang="zh-CN" sz="4500" b="1" dirty="0"/>
            </a:br>
            <a:r>
              <a:rPr lang="en-US" altLang="zh-CN" sz="4500" b="1" dirty="0"/>
              <a:t>• </a:t>
            </a:r>
            <a:r>
              <a:rPr lang="zh-CN" altLang="en-US" sz="4500" b="1" dirty="0" smtClean="0"/>
              <a:t>时序数据分析</a:t>
            </a:r>
            <a:r>
              <a:rPr lang="en-US" altLang="zh-CN" sz="4500" b="1" dirty="0" smtClean="0"/>
              <a:t>(autoregressive </a:t>
            </a:r>
            <a:r>
              <a:rPr lang="en-US" altLang="zh-CN" sz="4500" b="1" dirty="0"/>
              <a:t>models, state space models)</a:t>
            </a:r>
            <a:br>
              <a:rPr lang="en-US" altLang="zh-CN" sz="4500" b="1" dirty="0"/>
            </a:br>
            <a:r>
              <a:rPr lang="en-US" altLang="zh-CN" sz="4500" b="1" dirty="0"/>
              <a:t>• </a:t>
            </a:r>
            <a:r>
              <a:rPr lang="zh-CN" altLang="en-US" sz="4500" b="1" dirty="0" smtClean="0"/>
              <a:t>空间点过程</a:t>
            </a:r>
            <a:r>
              <a:rPr lang="en-US" altLang="zh-CN" sz="4500" b="1" dirty="0" smtClean="0"/>
              <a:t>(Ripley’s </a:t>
            </a:r>
            <a:r>
              <a:rPr lang="en-US" altLang="zh-CN" sz="4500" b="1" dirty="0"/>
              <a:t>K, kriging)</a:t>
            </a:r>
            <a:br>
              <a:rPr lang="en-US" altLang="zh-CN" sz="4500" b="1" dirty="0"/>
            </a:br>
            <a:r>
              <a:rPr lang="en-US" altLang="zh-CN" sz="4500" b="1" dirty="0"/>
              <a:t>• </a:t>
            </a:r>
            <a:r>
              <a:rPr lang="zh-CN" altLang="en-US" sz="4500" b="1" dirty="0" smtClean="0"/>
              <a:t>未探测数据</a:t>
            </a:r>
            <a:r>
              <a:rPr lang="en-US" altLang="zh-CN" sz="4500" b="1" dirty="0" smtClean="0"/>
              <a:t> </a:t>
            </a:r>
            <a:r>
              <a:rPr lang="en-US" altLang="zh-CN" sz="4500" b="1" dirty="0"/>
              <a:t>(survival analysis)</a:t>
            </a:r>
            <a:br>
              <a:rPr lang="en-US" altLang="zh-CN" sz="4500" b="1" dirty="0"/>
            </a:br>
            <a:r>
              <a:rPr lang="en-US" altLang="zh-CN" sz="4500" b="1" dirty="0"/>
              <a:t>• </a:t>
            </a:r>
            <a:r>
              <a:rPr lang="zh-CN" altLang="en-US" sz="4500" b="1" dirty="0" smtClean="0"/>
              <a:t>图像分析</a:t>
            </a:r>
            <a:r>
              <a:rPr lang="en-US" altLang="zh-CN" sz="4500" b="1" dirty="0" smtClean="0"/>
              <a:t>(computer </a:t>
            </a:r>
            <a:r>
              <a:rPr lang="en-US" altLang="zh-CN" sz="4500" b="1" dirty="0"/>
              <a:t>vision methods, False Detection Rate)</a:t>
            </a:r>
            <a:br>
              <a:rPr lang="en-US" altLang="zh-CN" sz="4500" b="1" dirty="0"/>
            </a:br>
            <a:r>
              <a:rPr lang="en-US" altLang="zh-CN" sz="4500" b="1" dirty="0"/>
              <a:t>• </a:t>
            </a:r>
            <a:r>
              <a:rPr lang="zh-CN" altLang="en-US" sz="4500" b="1" dirty="0" smtClean="0"/>
              <a:t>统计计算</a:t>
            </a:r>
            <a:r>
              <a:rPr lang="en-US" altLang="zh-CN" sz="4500" b="1" dirty="0" smtClean="0"/>
              <a:t>(R</a:t>
            </a:r>
            <a:r>
              <a:rPr lang="en-US" altLang="zh-CN" sz="4500" b="1" dirty="0"/>
              <a:t>) </a:t>
            </a:r>
            <a:br>
              <a:rPr lang="en-US" altLang="zh-CN" sz="4500" b="1" dirty="0"/>
            </a:br>
            <a:r>
              <a:rPr lang="en-US" altLang="zh-CN" dirty="0"/>
              <a:t/>
            </a:r>
            <a:br>
              <a:rPr lang="en-US" altLang="zh-CN" dirty="0"/>
            </a:br>
            <a:endParaRPr lang="zh-CN" altLang="en-US" dirty="0"/>
          </a:p>
        </p:txBody>
      </p:sp>
      <p:pic>
        <p:nvPicPr>
          <p:cNvPr id="4" name="图片 3"/>
          <p:cNvPicPr>
            <a:picLocks noChangeAspect="1"/>
          </p:cNvPicPr>
          <p:nvPr/>
        </p:nvPicPr>
        <p:blipFill>
          <a:blip r:embed="rId2"/>
          <a:stretch>
            <a:fillRect/>
          </a:stretch>
        </p:blipFill>
        <p:spPr>
          <a:xfrm>
            <a:off x="6309417" y="1579240"/>
            <a:ext cx="2838450" cy="4133850"/>
          </a:xfrm>
          <a:prstGeom prst="rect">
            <a:avLst/>
          </a:prstGeom>
        </p:spPr>
      </p:pic>
    </p:spTree>
    <p:extLst>
      <p:ext uri="{BB962C8B-B14F-4D97-AF65-F5344CB8AC3E}">
        <p14:creationId xmlns:p14="http://schemas.microsoft.com/office/powerpoint/2010/main" val="3612352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620688"/>
            <a:ext cx="8532440" cy="1143000"/>
          </a:xfrm>
        </p:spPr>
        <p:txBody>
          <a:bodyPr>
            <a:noAutofit/>
          </a:bodyPr>
          <a:lstStyle/>
          <a:p>
            <a:r>
              <a:rPr lang="en-US" altLang="zh-CN" sz="2800" dirty="0">
                <a:solidFill>
                  <a:srgbClr val="FF0000"/>
                </a:solidFill>
                <a:latin typeface="Franklin Gothic Demi Cond" panose="020B0706030402020204" pitchFamily="34" charset="0"/>
                <a:ea typeface="华文行楷" pitchFamily="2" charset="-122"/>
              </a:rPr>
              <a:t>Statistics, Data Mining, and Machine Learning in Astronomy: A Practical</a:t>
            </a:r>
            <a:r>
              <a:rPr lang="zh-CN" altLang="en-US" sz="2800" dirty="0">
                <a:solidFill>
                  <a:srgbClr val="FF0000"/>
                </a:solidFill>
                <a:latin typeface="Franklin Gothic Demi Cond" panose="020B0706030402020204" pitchFamily="34" charset="0"/>
                <a:ea typeface="华文行楷" pitchFamily="2" charset="-122"/>
              </a:rPr>
              <a:t> </a:t>
            </a:r>
            <a:r>
              <a:rPr lang="en-US" altLang="zh-CN" sz="2800" dirty="0">
                <a:solidFill>
                  <a:srgbClr val="FF0000"/>
                </a:solidFill>
                <a:latin typeface="Franklin Gothic Demi Cond" panose="020B0706030402020204" pitchFamily="34" charset="0"/>
                <a:ea typeface="华文行楷" pitchFamily="2" charset="-122"/>
              </a:rPr>
              <a:t>Python Guide for the Analysis of Survey </a:t>
            </a:r>
            <a:r>
              <a:rPr lang="en-US" altLang="zh-CN" sz="2800" dirty="0" smtClean="0">
                <a:solidFill>
                  <a:srgbClr val="FF0000"/>
                </a:solidFill>
                <a:latin typeface="Franklin Gothic Demi Cond" panose="020B0706030402020204" pitchFamily="34" charset="0"/>
                <a:ea typeface="华文行楷" pitchFamily="2" charset="-122"/>
              </a:rPr>
              <a:t>Data</a:t>
            </a:r>
            <a:r>
              <a:rPr lang="en-US" altLang="zh-CN" sz="2800" dirty="0">
                <a:solidFill>
                  <a:srgbClr val="FF0000"/>
                </a:solidFill>
                <a:latin typeface="华文行楷" pitchFamily="2" charset="-122"/>
                <a:ea typeface="华文行楷" pitchFamily="2" charset="-122"/>
              </a:rPr>
              <a:t/>
            </a:r>
            <a:br>
              <a:rPr lang="en-US" altLang="zh-CN" sz="2800" dirty="0">
                <a:solidFill>
                  <a:srgbClr val="FF0000"/>
                </a:solidFill>
                <a:latin typeface="华文行楷" pitchFamily="2" charset="-122"/>
                <a:ea typeface="华文行楷" pitchFamily="2" charset="-122"/>
              </a:rPr>
            </a:br>
            <a:endParaRPr lang="zh-CN" altLang="en-US" sz="2800"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a:xfrm>
            <a:off x="323528" y="1412776"/>
            <a:ext cx="6080185" cy="4968552"/>
          </a:xfrm>
        </p:spPr>
        <p:txBody>
          <a:bodyPr>
            <a:normAutofit fontScale="62500" lnSpcReduction="20000"/>
          </a:bodyPr>
          <a:lstStyle/>
          <a:p>
            <a:r>
              <a:rPr lang="zh-CN" altLang="en-US" b="1" dirty="0" smtClean="0"/>
              <a:t>它</a:t>
            </a:r>
            <a:r>
              <a:rPr lang="zh-CN" altLang="en-US" b="1" dirty="0"/>
              <a:t>是物理学和天文学研究生和</a:t>
            </a:r>
            <a:r>
              <a:rPr lang="zh-CN" altLang="en-US" b="1" dirty="0" smtClean="0"/>
              <a:t>高级本科生</a:t>
            </a:r>
            <a:r>
              <a:rPr lang="zh-CN" altLang="en-US" b="1" dirty="0"/>
              <a:t>的实用手册，也是研究人员不可缺少的参考资料</a:t>
            </a:r>
            <a:r>
              <a:rPr lang="zh-CN" altLang="en-US" b="1" dirty="0" smtClean="0"/>
              <a:t>。</a:t>
            </a:r>
            <a:endParaRPr lang="en-US" altLang="zh-CN" b="1" dirty="0" smtClean="0"/>
          </a:p>
          <a:p>
            <a:r>
              <a:rPr lang="zh-CN" altLang="en-US" b="1" dirty="0" smtClean="0"/>
              <a:t>天文学</a:t>
            </a:r>
            <a:r>
              <a:rPr lang="zh-CN" altLang="en-US" b="1" dirty="0"/>
              <a:t>中的统计学、数据挖掘和机器学习提出了大量的实际分析问题，评估了解决这些问题的技术，并解释了如何对不同类型和大小的数据集使用各种方法。对于书中描述的所有应用程序，都提供了</a:t>
            </a:r>
            <a:r>
              <a:rPr lang="en-US" altLang="zh-CN" b="1" dirty="0"/>
              <a:t>Python</a:t>
            </a:r>
            <a:r>
              <a:rPr lang="zh-CN" altLang="en-US" b="1" dirty="0"/>
              <a:t>代码和示例数据集</a:t>
            </a:r>
            <a:r>
              <a:rPr lang="zh-CN" altLang="en-US" b="1" dirty="0" smtClean="0"/>
              <a:t>。</a:t>
            </a:r>
            <a:endParaRPr lang="en-US" altLang="zh-CN" b="1" dirty="0" smtClean="0"/>
          </a:p>
          <a:p>
            <a:r>
              <a:rPr lang="zh-CN" altLang="en-US" b="1" dirty="0" smtClean="0"/>
              <a:t>支持</a:t>
            </a:r>
            <a:r>
              <a:rPr lang="zh-CN" altLang="en-US" b="1" dirty="0"/>
              <a:t>数据集是从当代天文测量（例如</a:t>
            </a:r>
            <a:r>
              <a:rPr lang="zh-CN" altLang="en-US" b="1" dirty="0" smtClean="0"/>
              <a:t>，</a:t>
            </a:r>
            <a:r>
              <a:rPr lang="en-US" altLang="zh-CN" b="1" dirty="0" smtClean="0"/>
              <a:t>SDSS</a:t>
            </a:r>
            <a:r>
              <a:rPr lang="zh-CN" altLang="en-US" b="1" dirty="0" smtClean="0"/>
              <a:t>）</a:t>
            </a:r>
            <a:r>
              <a:rPr lang="zh-CN" altLang="en-US" b="1" dirty="0"/>
              <a:t>中精心挑选的，易于下载和使用。附带的</a:t>
            </a:r>
            <a:r>
              <a:rPr lang="en-US" altLang="zh-CN" b="1" dirty="0"/>
              <a:t>Python</a:t>
            </a:r>
            <a:r>
              <a:rPr lang="zh-CN" altLang="en-US" b="1" dirty="0"/>
              <a:t>代码是公开的，有很好的文档记录，并且遵循统一的编码标准</a:t>
            </a:r>
            <a:r>
              <a:rPr lang="zh-CN" altLang="en-US" b="1" dirty="0" smtClean="0"/>
              <a:t>。</a:t>
            </a:r>
            <a:endParaRPr lang="en-US" altLang="zh-CN" b="1" dirty="0" smtClean="0"/>
          </a:p>
          <a:p>
            <a:r>
              <a:rPr lang="zh-CN" altLang="en-US" b="1" dirty="0" smtClean="0"/>
              <a:t>读者</a:t>
            </a:r>
            <a:r>
              <a:rPr lang="zh-CN" altLang="en-US" b="1" dirty="0"/>
              <a:t>可以一起对他们感兴趣的数据和数据集进行评估，并使他们能够重新生成他们感兴趣的数据集和代码集</a:t>
            </a:r>
            <a:r>
              <a:rPr lang="zh-CN" altLang="en-US" b="1" dirty="0" smtClean="0"/>
              <a:t>。</a:t>
            </a:r>
            <a:endParaRPr lang="en-US" altLang="zh-CN" b="1" dirty="0" smtClean="0"/>
          </a:p>
          <a:p>
            <a:r>
              <a:rPr lang="zh-CN" altLang="en-US" b="1" dirty="0" smtClean="0"/>
              <a:t>描述</a:t>
            </a:r>
            <a:r>
              <a:rPr lang="zh-CN" altLang="en-US" b="1" dirty="0"/>
              <a:t>了从庞大而复杂的天文数据集中提取知识的最有用的统计和数据挖掘方法特征当代天文调查中的真实世界数据集使用了一个免费的</a:t>
            </a:r>
            <a:r>
              <a:rPr lang="en-US" altLang="zh-CN" b="1" dirty="0"/>
              <a:t>Python</a:t>
            </a:r>
            <a:r>
              <a:rPr lang="zh-CN" altLang="en-US" b="1" dirty="0"/>
              <a:t>代码库，非常适合学生和工作的天文学家</a:t>
            </a:r>
          </a:p>
        </p:txBody>
      </p:sp>
      <p:pic>
        <p:nvPicPr>
          <p:cNvPr id="4" name="图片 3"/>
          <p:cNvPicPr>
            <a:picLocks noChangeAspect="1"/>
          </p:cNvPicPr>
          <p:nvPr/>
        </p:nvPicPr>
        <p:blipFill>
          <a:blip r:embed="rId2"/>
          <a:stretch>
            <a:fillRect/>
          </a:stretch>
        </p:blipFill>
        <p:spPr>
          <a:xfrm>
            <a:off x="6228184" y="1627342"/>
            <a:ext cx="2787937" cy="4105913"/>
          </a:xfrm>
          <a:prstGeom prst="rect">
            <a:avLst/>
          </a:prstGeom>
        </p:spPr>
      </p:pic>
    </p:spTree>
    <p:extLst>
      <p:ext uri="{BB962C8B-B14F-4D97-AF65-F5344CB8AC3E}">
        <p14:creationId xmlns:p14="http://schemas.microsoft.com/office/powerpoint/2010/main" val="3670027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113" y="548680"/>
            <a:ext cx="8229600" cy="1143000"/>
          </a:xfrm>
        </p:spPr>
        <p:txBody>
          <a:bodyPr>
            <a:normAutofit fontScale="90000"/>
          </a:bodyPr>
          <a:lstStyle/>
          <a:p>
            <a:r>
              <a:rPr lang="en-US" altLang="zh-CN" sz="3600" b="1" i="1" dirty="0" err="1">
                <a:solidFill>
                  <a:srgbClr val="FF0000"/>
                </a:solidFill>
              </a:rPr>
              <a:t>Astrostatistics</a:t>
            </a:r>
            <a:r>
              <a:rPr lang="en-US" altLang="zh-CN" sz="3600" b="1" i="1" dirty="0">
                <a:solidFill>
                  <a:srgbClr val="FF0000"/>
                </a:solidFill>
              </a:rPr>
              <a:t> and </a:t>
            </a:r>
            <a:r>
              <a:rPr lang="en-US" altLang="zh-CN" sz="3600" b="1" i="1" dirty="0" err="1">
                <a:solidFill>
                  <a:srgbClr val="FF0000"/>
                </a:solidFill>
              </a:rPr>
              <a:t>Astroinformatics</a:t>
            </a:r>
            <a:r>
              <a:rPr lang="en-US" altLang="zh-CN" sz="3600" b="1" i="1" dirty="0">
                <a:solidFill>
                  <a:srgbClr val="FF0000"/>
                </a:solidFill>
              </a:rPr>
              <a:t> Portal</a:t>
            </a:r>
            <a:br>
              <a:rPr lang="en-US" altLang="zh-CN" sz="3600" b="1" i="1" dirty="0">
                <a:solidFill>
                  <a:srgbClr val="FF0000"/>
                </a:solidFill>
              </a:rPr>
            </a:br>
            <a:r>
              <a:rPr lang="en-US" altLang="zh-CN" sz="2000" b="1" i="1" dirty="0"/>
              <a:t>http://asaip.psu.edu</a:t>
            </a:r>
            <a:r>
              <a:rPr lang="en-US" altLang="zh-CN" sz="2000" dirty="0"/>
              <a:t> </a:t>
            </a:r>
            <a:r>
              <a:rPr lang="en-US" altLang="zh-CN" dirty="0"/>
              <a:t/>
            </a:r>
            <a:br>
              <a:rPr lang="en-US" altLang="zh-CN" dirty="0"/>
            </a:br>
            <a:endParaRPr lang="zh-CN" altLang="en-US" dirty="0"/>
          </a:p>
        </p:txBody>
      </p:sp>
      <p:sp>
        <p:nvSpPr>
          <p:cNvPr id="3" name="内容占位符 2"/>
          <p:cNvSpPr>
            <a:spLocks noGrp="1"/>
          </p:cNvSpPr>
          <p:nvPr>
            <p:ph idx="1"/>
          </p:nvPr>
        </p:nvSpPr>
        <p:spPr>
          <a:xfrm>
            <a:off x="755576" y="5144825"/>
            <a:ext cx="8229600" cy="936104"/>
          </a:xfrm>
        </p:spPr>
        <p:txBody>
          <a:bodyPr>
            <a:normAutofit fontScale="92500" lnSpcReduction="10000"/>
          </a:bodyPr>
          <a:lstStyle/>
          <a:p>
            <a:r>
              <a:rPr lang="zh-CN" altLang="en-US" dirty="0" smtClean="0"/>
              <a:t>最新的论文、会议、工作、课程、论坛</a:t>
            </a:r>
            <a:r>
              <a:rPr lang="en-US" altLang="zh-CN" dirty="0" smtClean="0"/>
              <a:t>, </a:t>
            </a:r>
            <a:r>
              <a:rPr lang="en-US" altLang="zh-CN" dirty="0"/>
              <a:t>… </a:t>
            </a:r>
            <a:br>
              <a:rPr lang="en-US" altLang="zh-CN" dirty="0"/>
            </a:br>
            <a:endParaRPr lang="zh-CN" altLang="en-US" dirty="0"/>
          </a:p>
        </p:txBody>
      </p:sp>
      <p:pic>
        <p:nvPicPr>
          <p:cNvPr id="4" name="图片 3"/>
          <p:cNvPicPr>
            <a:picLocks noChangeAspect="1"/>
          </p:cNvPicPr>
          <p:nvPr/>
        </p:nvPicPr>
        <p:blipFill>
          <a:blip r:embed="rId2"/>
          <a:stretch>
            <a:fillRect/>
          </a:stretch>
        </p:blipFill>
        <p:spPr>
          <a:xfrm>
            <a:off x="755576" y="1691680"/>
            <a:ext cx="8064896" cy="2956520"/>
          </a:xfrm>
          <a:prstGeom prst="rect">
            <a:avLst/>
          </a:prstGeom>
        </p:spPr>
      </p:pic>
    </p:spTree>
    <p:extLst>
      <p:ext uri="{BB962C8B-B14F-4D97-AF65-F5344CB8AC3E}">
        <p14:creationId xmlns:p14="http://schemas.microsoft.com/office/powerpoint/2010/main" val="3957029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692696"/>
            <a:ext cx="8229600" cy="1143000"/>
          </a:xfrm>
        </p:spPr>
        <p:txBody>
          <a:bodyPr>
            <a:noAutofit/>
          </a:bodyPr>
          <a:lstStyle/>
          <a:p>
            <a:r>
              <a:rPr lang="en-US" altLang="zh-CN" sz="3200" b="1" i="1" dirty="0" err="1">
                <a:solidFill>
                  <a:srgbClr val="FF0000"/>
                </a:solidFill>
              </a:rPr>
              <a:t>AstroML</a:t>
            </a:r>
            <a:r>
              <a:rPr lang="en-US" altLang="zh-CN" sz="3200" b="1" i="1" dirty="0">
                <a:solidFill>
                  <a:srgbClr val="FF0000"/>
                </a:solidFill>
              </a:rPr>
              <a:t>: Machine Learning and Data Mining for Astronomy</a:t>
            </a:r>
            <a:br>
              <a:rPr lang="en-US" altLang="zh-CN" sz="3200" b="1" i="1" dirty="0">
                <a:solidFill>
                  <a:srgbClr val="FF0000"/>
                </a:solidFill>
              </a:rPr>
            </a:br>
            <a:endParaRPr lang="zh-CN" altLang="en-US" sz="3200" b="1" i="1" dirty="0">
              <a:solidFill>
                <a:srgbClr val="FF0000"/>
              </a:solidFill>
            </a:endParaRPr>
          </a:p>
        </p:txBody>
      </p:sp>
      <p:sp>
        <p:nvSpPr>
          <p:cNvPr id="3" name="内容占位符 2"/>
          <p:cNvSpPr>
            <a:spLocks noGrp="1"/>
          </p:cNvSpPr>
          <p:nvPr>
            <p:ph idx="1"/>
          </p:nvPr>
        </p:nvSpPr>
        <p:spPr/>
        <p:txBody>
          <a:bodyPr>
            <a:normAutofit/>
          </a:bodyPr>
          <a:lstStyle/>
          <a:p>
            <a:r>
              <a:rPr lang="en-US" altLang="zh-CN" sz="2000" b="1" dirty="0"/>
              <a:t>https://www.astroml.org/</a:t>
            </a:r>
            <a:endParaRPr lang="zh-CN" altLang="en-US" sz="2000" b="1" dirty="0"/>
          </a:p>
        </p:txBody>
      </p:sp>
      <p:pic>
        <p:nvPicPr>
          <p:cNvPr id="4" name="图片 3"/>
          <p:cNvPicPr>
            <a:picLocks noChangeAspect="1"/>
          </p:cNvPicPr>
          <p:nvPr/>
        </p:nvPicPr>
        <p:blipFill>
          <a:blip r:embed="rId2"/>
          <a:stretch>
            <a:fillRect/>
          </a:stretch>
        </p:blipFill>
        <p:spPr>
          <a:xfrm>
            <a:off x="1763688" y="2205842"/>
            <a:ext cx="6437163" cy="4061919"/>
          </a:xfrm>
          <a:prstGeom prst="rect">
            <a:avLst/>
          </a:prstGeom>
        </p:spPr>
      </p:pic>
    </p:spTree>
    <p:extLst>
      <p:ext uri="{BB962C8B-B14F-4D97-AF65-F5344CB8AC3E}">
        <p14:creationId xmlns:p14="http://schemas.microsoft.com/office/powerpoint/2010/main" val="157280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rgbClr val="FF0000"/>
                </a:solidFill>
                <a:latin typeface="华文行楷" pitchFamily="2" charset="-122"/>
                <a:ea typeface="华文行楷" pitchFamily="2" charset="-122"/>
              </a:rPr>
              <a:t>国际</a:t>
            </a:r>
            <a:r>
              <a:rPr lang="zh-CN" altLang="en-US" dirty="0">
                <a:solidFill>
                  <a:srgbClr val="FF0000"/>
                </a:solidFill>
                <a:latin typeface="华文行楷" pitchFamily="2" charset="-122"/>
                <a:ea typeface="华文行楷" pitchFamily="2" charset="-122"/>
              </a:rPr>
              <a:t>天文统计学</a:t>
            </a:r>
            <a:r>
              <a:rPr lang="zh-CN" altLang="en-US" dirty="0" smtClean="0">
                <a:solidFill>
                  <a:srgbClr val="FF0000"/>
                </a:solidFill>
                <a:latin typeface="华文行楷" pitchFamily="2" charset="-122"/>
                <a:ea typeface="华文行楷" pitchFamily="2" charset="-122"/>
              </a:rPr>
              <a:t>会</a:t>
            </a:r>
            <a:r>
              <a:rPr lang="en-US" altLang="zh-CN" dirty="0" smtClean="0">
                <a:solidFill>
                  <a:srgbClr val="FF0000"/>
                </a:solidFill>
                <a:latin typeface="华文行楷" pitchFamily="2" charset="-122"/>
                <a:ea typeface="华文行楷" pitchFamily="2" charset="-122"/>
              </a:rPr>
              <a:t/>
            </a:r>
            <a:br>
              <a:rPr lang="en-US" altLang="zh-CN" dirty="0" smtClean="0">
                <a:solidFill>
                  <a:srgbClr val="FF0000"/>
                </a:solidFill>
                <a:latin typeface="华文行楷" pitchFamily="2" charset="-122"/>
                <a:ea typeface="华文行楷" pitchFamily="2" charset="-122"/>
              </a:rPr>
            </a:br>
            <a:r>
              <a:rPr lang="en-US" altLang="zh-CN" sz="2200" dirty="0" smtClean="0">
                <a:solidFill>
                  <a:schemeClr val="tx1"/>
                </a:solidFill>
                <a:latin typeface="Times New Roman" panose="02020603050405020304" pitchFamily="18" charset="0"/>
                <a:ea typeface="华文行楷" pitchFamily="2" charset="-122"/>
                <a:cs typeface="Times New Roman" panose="02020603050405020304" pitchFamily="18" charset="0"/>
              </a:rPr>
              <a:t>http</a:t>
            </a:r>
            <a:r>
              <a:rPr lang="en-US" altLang="zh-CN" sz="2200" dirty="0">
                <a:solidFill>
                  <a:schemeClr val="tx1"/>
                </a:solidFill>
                <a:latin typeface="Times New Roman" panose="02020603050405020304" pitchFamily="18" charset="0"/>
                <a:ea typeface="华文行楷" pitchFamily="2" charset="-122"/>
                <a:cs typeface="Times New Roman" panose="02020603050405020304" pitchFamily="18" charset="0"/>
              </a:rPr>
              <a:t>://iaa.mi.oa-brera.inaf.it/IAA/home.html</a:t>
            </a:r>
            <a:endParaRPr lang="zh-CN" altLang="en-US" sz="2200" dirty="0">
              <a:solidFill>
                <a:schemeClr val="tx1"/>
              </a:solidFill>
              <a:latin typeface="Times New Roman" panose="02020603050405020304" pitchFamily="18" charset="0"/>
              <a:ea typeface="华文行楷" pitchFamily="2" charset="-122"/>
              <a:cs typeface="Times New Roman" panose="02020603050405020304" pitchFamily="18" charset="0"/>
            </a:endParaRPr>
          </a:p>
        </p:txBody>
      </p:sp>
      <p:sp>
        <p:nvSpPr>
          <p:cNvPr id="3" name="内容占位符 2"/>
          <p:cNvSpPr>
            <a:spLocks noGrp="1"/>
          </p:cNvSpPr>
          <p:nvPr>
            <p:ph idx="1"/>
          </p:nvPr>
        </p:nvSpPr>
        <p:spPr/>
        <p:txBody>
          <a:bodyPr>
            <a:normAutofit fontScale="85000" lnSpcReduction="20000"/>
          </a:bodyPr>
          <a:lstStyle/>
          <a:p>
            <a:r>
              <a:rPr lang="zh-CN" altLang="en-US" dirty="0"/>
              <a:t>国际天体</a:t>
            </a:r>
            <a:r>
              <a:rPr lang="zh-CN" altLang="en-US" dirty="0" smtClean="0"/>
              <a:t>统计学会</a:t>
            </a:r>
            <a:r>
              <a:rPr lang="zh-CN" altLang="en-US" dirty="0"/>
              <a:t>（</a:t>
            </a:r>
            <a:r>
              <a:rPr lang="en-US" altLang="zh-CN" dirty="0"/>
              <a:t>IAA</a:t>
            </a:r>
            <a:r>
              <a:rPr lang="zh-CN" altLang="en-US" dirty="0"/>
              <a:t>）是第一个致力于天体统计和天体信息学的全球科学协会或学会。它目前有</a:t>
            </a:r>
            <a:r>
              <a:rPr lang="en-US" altLang="zh-CN" dirty="0"/>
              <a:t>601</a:t>
            </a:r>
            <a:r>
              <a:rPr lang="zh-CN" altLang="en-US" dirty="0"/>
              <a:t>名成员（截至</a:t>
            </a:r>
            <a:r>
              <a:rPr lang="en-US" altLang="zh-CN" dirty="0"/>
              <a:t>2018</a:t>
            </a:r>
            <a:r>
              <a:rPr lang="zh-CN" altLang="en-US" dirty="0"/>
              <a:t>年</a:t>
            </a:r>
            <a:r>
              <a:rPr lang="en-US" altLang="zh-CN" dirty="0"/>
              <a:t>2</a:t>
            </a:r>
            <a:r>
              <a:rPr lang="zh-CN" altLang="en-US" dirty="0"/>
              <a:t>月</a:t>
            </a:r>
            <a:r>
              <a:rPr lang="en-US" altLang="zh-CN" dirty="0"/>
              <a:t>5</a:t>
            </a:r>
            <a:r>
              <a:rPr lang="zh-CN" altLang="en-US" dirty="0"/>
              <a:t>日），来自</a:t>
            </a:r>
            <a:r>
              <a:rPr lang="en-US" altLang="zh-CN" dirty="0"/>
              <a:t>56</a:t>
            </a:r>
            <a:r>
              <a:rPr lang="zh-CN" altLang="en-US" dirty="0"/>
              <a:t>个不同的国家。几乎所有成员都来自天文学</a:t>
            </a:r>
            <a:r>
              <a:rPr lang="en-US" altLang="zh-CN" dirty="0"/>
              <a:t>/</a:t>
            </a:r>
            <a:r>
              <a:rPr lang="zh-CN" altLang="en-US" dirty="0"/>
              <a:t>天体物理学、统计学和信息科学领域，其中约四分之三的成员来自天体物理科学</a:t>
            </a:r>
            <a:r>
              <a:rPr lang="zh-CN" altLang="en-US" dirty="0" smtClean="0"/>
              <a:t>。</a:t>
            </a:r>
            <a:endParaRPr lang="en-US" altLang="zh-CN" dirty="0" smtClean="0"/>
          </a:p>
          <a:p>
            <a:r>
              <a:rPr lang="en-US" altLang="zh-CN" dirty="0" smtClean="0"/>
              <a:t>IAA</a:t>
            </a:r>
            <a:r>
              <a:rPr lang="zh-CN" altLang="en-US" dirty="0"/>
              <a:t>的首要目标是促进天文学家</a:t>
            </a:r>
            <a:r>
              <a:rPr lang="en-US" altLang="zh-CN" dirty="0"/>
              <a:t>/</a:t>
            </a:r>
            <a:r>
              <a:rPr lang="zh-CN" altLang="en-US" dirty="0"/>
              <a:t>天体物理学家和统计学家之间的合作。第二个目标，但不亚于第一个目标，是让天文学家更好地理解新的统计方法，这些方法可以加强对天文学中收集的大量数据的分析和解释。天文学协会向成员提供有关天体统计、即将举行的会议、讲习班和教育机会的出版物的详细信息</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latin typeface="华文行楷" pitchFamily="2" charset="-122"/>
                <a:ea typeface="华文行楷" pitchFamily="2" charset="-122"/>
              </a:rPr>
              <a:t>天文统计展望</a:t>
            </a:r>
          </a:p>
        </p:txBody>
      </p:sp>
      <p:sp>
        <p:nvSpPr>
          <p:cNvPr id="3" name="内容占位符 2"/>
          <p:cNvSpPr>
            <a:spLocks noGrp="1"/>
          </p:cNvSpPr>
          <p:nvPr>
            <p:ph idx="1"/>
          </p:nvPr>
        </p:nvSpPr>
        <p:spPr/>
        <p:txBody>
          <a:bodyPr>
            <a:normAutofit fontScale="92500" lnSpcReduction="10000"/>
          </a:bodyPr>
          <a:lstStyle/>
          <a:p>
            <a:r>
              <a:rPr lang="zh-CN" altLang="en-US" b="1" dirty="0"/>
              <a:t>天文学</a:t>
            </a:r>
            <a:r>
              <a:rPr lang="zh-CN" altLang="en-US" b="1" dirty="0" smtClean="0"/>
              <a:t>研究生有</a:t>
            </a:r>
            <a:r>
              <a:rPr lang="en-US" altLang="zh-CN" b="1" dirty="0"/>
              <a:t>1</a:t>
            </a:r>
            <a:r>
              <a:rPr lang="zh-CN" altLang="en-US" b="1" dirty="0" smtClean="0"/>
              <a:t>年统计学和计算方法</a:t>
            </a:r>
            <a:r>
              <a:rPr lang="zh-CN" altLang="en-US" b="1" dirty="0"/>
              <a:t>课程</a:t>
            </a:r>
            <a:endParaRPr lang="en-US" altLang="zh-CN" b="1" dirty="0" smtClean="0"/>
          </a:p>
          <a:p>
            <a:r>
              <a:rPr lang="zh-CN" altLang="en-US" b="1" dirty="0" smtClean="0"/>
              <a:t>一些</a:t>
            </a:r>
            <a:r>
              <a:rPr lang="zh-CN" altLang="en-US" b="1" dirty="0"/>
              <a:t>天文学家拥有统计学或计算机科学硕士</a:t>
            </a:r>
            <a:r>
              <a:rPr lang="zh-CN" altLang="en-US" b="1" dirty="0" smtClean="0"/>
              <a:t>学位</a:t>
            </a:r>
            <a:endParaRPr lang="en-US" altLang="zh-CN" b="1" dirty="0" smtClean="0"/>
          </a:p>
          <a:p>
            <a:r>
              <a:rPr lang="zh-CN" altLang="en-US" b="1" dirty="0" smtClean="0"/>
              <a:t>天体</a:t>
            </a:r>
            <a:r>
              <a:rPr lang="zh-CN" altLang="en-US" b="1" dirty="0"/>
              <a:t>统计学和天体信息学资金充足，涉及少数</a:t>
            </a:r>
            <a:r>
              <a:rPr lang="zh-CN" altLang="en-US" b="1" dirty="0" smtClean="0"/>
              <a:t>天文学家的</a:t>
            </a:r>
            <a:r>
              <a:rPr lang="zh-CN" altLang="en-US" b="1" dirty="0"/>
              <a:t>跨学科研究领域，推动方法论的前沿</a:t>
            </a:r>
            <a:r>
              <a:rPr lang="zh-CN" altLang="en-US" b="1" dirty="0" smtClean="0"/>
              <a:t>。</a:t>
            </a:r>
            <a:endParaRPr lang="en-US" altLang="zh-CN" b="1" dirty="0" smtClean="0"/>
          </a:p>
          <a:p>
            <a:r>
              <a:rPr lang="zh-CN" altLang="en-US" b="1" dirty="0" smtClean="0"/>
              <a:t>天文学家</a:t>
            </a:r>
            <a:r>
              <a:rPr lang="zh-CN" altLang="en-US" b="1" dirty="0"/>
              <a:t>经常</a:t>
            </a:r>
            <a:r>
              <a:rPr lang="zh-CN" altLang="en-US" b="1" dirty="0" smtClean="0"/>
              <a:t>使用</a:t>
            </a:r>
            <a:r>
              <a:rPr lang="en-US" altLang="zh-CN" b="1" dirty="0" smtClean="0"/>
              <a:t>R/CRAN</a:t>
            </a:r>
            <a:r>
              <a:rPr lang="zh-CN" altLang="en-US" b="1" dirty="0" smtClean="0"/>
              <a:t>或</a:t>
            </a:r>
            <a:r>
              <a:rPr lang="en-US" altLang="zh-CN" b="1" dirty="0" smtClean="0"/>
              <a:t>Python</a:t>
            </a:r>
            <a:r>
              <a:rPr lang="zh-CN" altLang="en-US" b="1" dirty="0" smtClean="0"/>
              <a:t>编码</a:t>
            </a:r>
            <a:r>
              <a:rPr lang="zh-CN" altLang="en-US" b="1" dirty="0"/>
              <a:t>的方法</a:t>
            </a:r>
            <a:r>
              <a:rPr lang="zh-CN" altLang="en-US" b="1" dirty="0" smtClean="0"/>
              <a:t>。</a:t>
            </a:r>
            <a:endParaRPr lang="en-US" altLang="zh-CN" b="1" dirty="0" smtClean="0"/>
          </a:p>
          <a:p>
            <a:r>
              <a:rPr lang="zh-CN" altLang="en-US" b="1" dirty="0" smtClean="0"/>
              <a:t>现代</a:t>
            </a:r>
            <a:r>
              <a:rPr lang="zh-CN" altLang="en-US" b="1" dirty="0"/>
              <a:t>天文学会议中的统计挑战每年举行一次，参加者约</a:t>
            </a:r>
            <a:r>
              <a:rPr lang="en-US" altLang="zh-CN" b="1" dirty="0"/>
              <a:t>400</a:t>
            </a:r>
            <a:r>
              <a:rPr lang="zh-CN" altLang="en-US" b="1" dirty="0" smtClean="0"/>
              <a:t>人</a:t>
            </a:r>
            <a:endParaRPr lang="zh-CN" altLang="en-US" dirty="0"/>
          </a:p>
        </p:txBody>
      </p:sp>
    </p:spTree>
    <p:extLst>
      <p:ext uri="{BB962C8B-B14F-4D97-AF65-F5344CB8AC3E}">
        <p14:creationId xmlns:p14="http://schemas.microsoft.com/office/powerpoint/2010/main" val="290991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0" y="-34593"/>
            <a:ext cx="9144000" cy="7093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0413"/>
            <a:ext cx="9111095" cy="7070995"/>
          </a:xfrm>
          <a:prstGeom prst="rect">
            <a:avLst/>
          </a:prstGeom>
        </p:spPr>
      </p:pic>
      <p:sp>
        <p:nvSpPr>
          <p:cNvPr id="4" name="矩形 3"/>
          <p:cNvSpPr/>
          <p:nvPr/>
        </p:nvSpPr>
        <p:spPr>
          <a:xfrm>
            <a:off x="251520" y="2932049"/>
            <a:ext cx="2088232"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FFFF00"/>
                </a:solidFill>
                <a:latin typeface="+mn-ea"/>
              </a:rPr>
              <a:t>天文大数据</a:t>
            </a:r>
            <a:endParaRPr lang="zh-CN" altLang="en-US" b="1" dirty="0">
              <a:solidFill>
                <a:srgbClr val="FFFF00"/>
              </a:solidFill>
              <a:latin typeface="+mn-ea"/>
            </a:endParaRPr>
          </a:p>
        </p:txBody>
      </p:sp>
      <p:sp>
        <p:nvSpPr>
          <p:cNvPr id="8" name="矩形 7"/>
          <p:cNvSpPr/>
          <p:nvPr/>
        </p:nvSpPr>
        <p:spPr>
          <a:xfrm>
            <a:off x="2843808" y="260648"/>
            <a:ext cx="2088232" cy="914400"/>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mn-ea"/>
              </a:rPr>
              <a:t>天文统计学</a:t>
            </a:r>
            <a:endParaRPr lang="zh-CN" altLang="en-US" b="1" dirty="0">
              <a:solidFill>
                <a:schemeClr val="tx1"/>
              </a:solidFill>
              <a:latin typeface="+mn-ea"/>
            </a:endParaRPr>
          </a:p>
        </p:txBody>
      </p:sp>
      <p:sp>
        <p:nvSpPr>
          <p:cNvPr id="9" name="矩形 8"/>
          <p:cNvSpPr/>
          <p:nvPr/>
        </p:nvSpPr>
        <p:spPr>
          <a:xfrm>
            <a:off x="2843808" y="1628800"/>
            <a:ext cx="2088232" cy="914400"/>
          </a:xfrm>
          <a:prstGeom prst="rect">
            <a:avLst/>
          </a:prstGeom>
          <a:solidFill>
            <a:srgbClr val="00B0F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mn-ea"/>
              </a:rPr>
              <a:t>天文信息学</a:t>
            </a:r>
            <a:endParaRPr lang="zh-CN" altLang="en-US" b="1" dirty="0">
              <a:solidFill>
                <a:schemeClr val="tx1"/>
              </a:solidFill>
              <a:latin typeface="+mn-ea"/>
            </a:endParaRPr>
          </a:p>
        </p:txBody>
      </p:sp>
      <p:sp>
        <p:nvSpPr>
          <p:cNvPr id="10" name="矩形 9"/>
          <p:cNvSpPr/>
          <p:nvPr/>
        </p:nvSpPr>
        <p:spPr>
          <a:xfrm>
            <a:off x="2843808" y="2924944"/>
            <a:ext cx="208823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mn-ea"/>
              </a:rPr>
              <a:t>AI &amp; ML&amp; DL</a:t>
            </a:r>
            <a:endParaRPr lang="zh-CN" altLang="en-US" b="1" dirty="0">
              <a:solidFill>
                <a:schemeClr val="tx1"/>
              </a:solidFill>
              <a:latin typeface="+mn-ea"/>
            </a:endParaRPr>
          </a:p>
        </p:txBody>
      </p:sp>
      <p:sp>
        <p:nvSpPr>
          <p:cNvPr id="11" name="矩形 10"/>
          <p:cNvSpPr/>
          <p:nvPr/>
        </p:nvSpPr>
        <p:spPr>
          <a:xfrm>
            <a:off x="2843808" y="4293096"/>
            <a:ext cx="2088232"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mn-ea"/>
              </a:rPr>
              <a:t>HPC &amp; CC</a:t>
            </a:r>
            <a:endParaRPr lang="zh-CN" altLang="en-US" b="1" dirty="0">
              <a:solidFill>
                <a:schemeClr val="tx1"/>
              </a:solidFill>
              <a:latin typeface="+mn-ea"/>
            </a:endParaRPr>
          </a:p>
        </p:txBody>
      </p:sp>
      <p:sp>
        <p:nvSpPr>
          <p:cNvPr id="12" name="矩形 11"/>
          <p:cNvSpPr/>
          <p:nvPr/>
        </p:nvSpPr>
        <p:spPr>
          <a:xfrm>
            <a:off x="2852459" y="5661248"/>
            <a:ext cx="2088232"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mn-ea"/>
              </a:rPr>
              <a:t>天文知识</a:t>
            </a:r>
            <a:endParaRPr lang="en-US" altLang="zh-CN" b="1" dirty="0" smtClean="0">
              <a:solidFill>
                <a:schemeClr val="tx1"/>
              </a:solidFill>
              <a:latin typeface="+mn-ea"/>
            </a:endParaRPr>
          </a:p>
          <a:p>
            <a:pPr algn="ctr"/>
            <a:r>
              <a:rPr lang="en-US" altLang="zh-CN" b="1" dirty="0" smtClean="0">
                <a:solidFill>
                  <a:schemeClr val="tx1"/>
                </a:solidFill>
                <a:latin typeface="+mn-ea"/>
              </a:rPr>
              <a:t>&amp;</a:t>
            </a:r>
            <a:r>
              <a:rPr lang="zh-CN" altLang="en-US" b="1" dirty="0" smtClean="0">
                <a:solidFill>
                  <a:schemeClr val="tx1"/>
                </a:solidFill>
                <a:latin typeface="+mn-ea"/>
              </a:rPr>
              <a:t> 天文专家</a:t>
            </a:r>
            <a:endParaRPr lang="zh-CN" altLang="en-US" b="1" dirty="0">
              <a:solidFill>
                <a:schemeClr val="tx1"/>
              </a:solidFill>
              <a:latin typeface="+mn-ea"/>
            </a:endParaRPr>
          </a:p>
        </p:txBody>
      </p:sp>
      <p:cxnSp>
        <p:nvCxnSpPr>
          <p:cNvPr id="14" name="直接箭头连接符 13"/>
          <p:cNvCxnSpPr/>
          <p:nvPr/>
        </p:nvCxnSpPr>
        <p:spPr>
          <a:xfrm flipV="1">
            <a:off x="2339752" y="1175048"/>
            <a:ext cx="504056" cy="1749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连接符 18"/>
          <p:cNvCxnSpPr>
            <a:stCxn id="4" idx="3"/>
            <a:endCxn id="10" idx="1"/>
          </p:cNvCxnSpPr>
          <p:nvPr/>
        </p:nvCxnSpPr>
        <p:spPr>
          <a:xfrm flipV="1">
            <a:off x="2339752" y="3382144"/>
            <a:ext cx="504056" cy="7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1" idx="1"/>
          </p:cNvCxnSpPr>
          <p:nvPr/>
        </p:nvCxnSpPr>
        <p:spPr>
          <a:xfrm>
            <a:off x="2339752" y="3601915"/>
            <a:ext cx="504056" cy="114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39752" y="3853554"/>
            <a:ext cx="504056" cy="180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339752" y="2543200"/>
            <a:ext cx="504056" cy="525760"/>
          </a:xfrm>
          <a:prstGeom prst="line">
            <a:avLst/>
          </a:prstGeom>
        </p:spPr>
        <p:style>
          <a:lnRef idx="1">
            <a:schemeClr val="accent1"/>
          </a:lnRef>
          <a:fillRef idx="0">
            <a:schemeClr val="accent1"/>
          </a:fillRef>
          <a:effectRef idx="0">
            <a:schemeClr val="accent1"/>
          </a:effectRef>
          <a:fontRef idx="minor">
            <a:schemeClr val="tx1"/>
          </a:fontRef>
        </p:style>
      </p:cxnSp>
      <p:sp>
        <p:nvSpPr>
          <p:cNvPr id="27" name="右大括号 26"/>
          <p:cNvSpPr/>
          <p:nvPr/>
        </p:nvSpPr>
        <p:spPr>
          <a:xfrm>
            <a:off x="4940691" y="905063"/>
            <a:ext cx="567413" cy="50078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折角形 27"/>
          <p:cNvSpPr/>
          <p:nvPr/>
        </p:nvSpPr>
        <p:spPr>
          <a:xfrm>
            <a:off x="5940152" y="2060848"/>
            <a:ext cx="800739" cy="244284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smtClean="0">
              <a:solidFill>
                <a:srgbClr val="FF0000"/>
              </a:solidFill>
            </a:endParaRPr>
          </a:p>
          <a:p>
            <a:pPr algn="ctr"/>
            <a:r>
              <a:rPr lang="zh-CN" altLang="en-US" b="1" dirty="0" smtClean="0">
                <a:solidFill>
                  <a:srgbClr val="FF0000"/>
                </a:solidFill>
              </a:rPr>
              <a:t>新</a:t>
            </a:r>
            <a:r>
              <a:rPr lang="zh-CN" altLang="en-US" b="1" dirty="0">
                <a:solidFill>
                  <a:srgbClr val="FF0000"/>
                </a:solidFill>
              </a:rPr>
              <a:t>的</a:t>
            </a:r>
            <a:r>
              <a:rPr lang="zh-CN" altLang="en-US" b="1" dirty="0" smtClean="0">
                <a:solidFill>
                  <a:srgbClr val="FF0000"/>
                </a:solidFill>
              </a:rPr>
              <a:t>发现</a:t>
            </a:r>
            <a:endParaRPr lang="en-US" altLang="zh-CN" b="1" dirty="0" smtClean="0">
              <a:solidFill>
                <a:srgbClr val="FF0000"/>
              </a:solidFill>
            </a:endParaRPr>
          </a:p>
          <a:p>
            <a:pPr algn="ctr"/>
            <a:endParaRPr lang="zh-CN" altLang="en-US" b="1" dirty="0">
              <a:solidFill>
                <a:srgbClr val="FF0000"/>
              </a:solidFill>
            </a:endParaRPr>
          </a:p>
          <a:p>
            <a:pPr algn="ctr"/>
            <a:r>
              <a:rPr lang="zh-CN" altLang="en-US" b="1" dirty="0" smtClean="0">
                <a:solidFill>
                  <a:srgbClr val="FF0000"/>
                </a:solidFill>
              </a:rPr>
              <a:t>新的知识或理论</a:t>
            </a:r>
            <a:endParaRPr lang="en-US" altLang="zh-CN" b="1" dirty="0" smtClean="0">
              <a:solidFill>
                <a:srgbClr val="FF0000"/>
              </a:solidFill>
            </a:endParaRPr>
          </a:p>
          <a:p>
            <a:pPr algn="ctr"/>
            <a:endParaRPr lang="zh-CN" altLang="en-US" b="1" dirty="0">
              <a:solidFill>
                <a:srgbClr val="FF0000"/>
              </a:solidFill>
            </a:endParaRPr>
          </a:p>
        </p:txBody>
      </p:sp>
      <p:pic>
        <p:nvPicPr>
          <p:cNvPr id="29" name="图片 28"/>
          <p:cNvPicPr>
            <a:picLocks noChangeAspect="1"/>
          </p:cNvPicPr>
          <p:nvPr/>
        </p:nvPicPr>
        <p:blipFill>
          <a:blip r:embed="rId3"/>
          <a:stretch>
            <a:fillRect/>
          </a:stretch>
        </p:blipFill>
        <p:spPr>
          <a:xfrm>
            <a:off x="6870930" y="2310581"/>
            <a:ext cx="1257300" cy="1228725"/>
          </a:xfrm>
          <a:prstGeom prst="rect">
            <a:avLst/>
          </a:prstGeom>
        </p:spPr>
      </p:pic>
      <p:pic>
        <p:nvPicPr>
          <p:cNvPr id="30" name="图片 29"/>
          <p:cNvPicPr>
            <a:picLocks noChangeAspect="1"/>
          </p:cNvPicPr>
          <p:nvPr/>
        </p:nvPicPr>
        <p:blipFill>
          <a:blip r:embed="rId3"/>
          <a:stretch>
            <a:fillRect/>
          </a:stretch>
        </p:blipFill>
        <p:spPr>
          <a:xfrm>
            <a:off x="7499580" y="3064371"/>
            <a:ext cx="1257300" cy="1228725"/>
          </a:xfrm>
          <a:prstGeom prst="rect">
            <a:avLst/>
          </a:prstGeom>
        </p:spPr>
      </p:pic>
      <p:pic>
        <p:nvPicPr>
          <p:cNvPr id="31" name="图片 30"/>
          <p:cNvPicPr>
            <a:picLocks noChangeAspect="1"/>
          </p:cNvPicPr>
          <p:nvPr/>
        </p:nvPicPr>
        <p:blipFill>
          <a:blip r:embed="rId3"/>
          <a:stretch>
            <a:fillRect/>
          </a:stretch>
        </p:blipFill>
        <p:spPr>
          <a:xfrm>
            <a:off x="7853795" y="3853554"/>
            <a:ext cx="1257300" cy="1228725"/>
          </a:xfrm>
          <a:prstGeom prst="rect">
            <a:avLst/>
          </a:prstGeom>
        </p:spPr>
      </p:pic>
    </p:spTree>
    <p:extLst>
      <p:ext uri="{BB962C8B-B14F-4D97-AF65-F5344CB8AC3E}">
        <p14:creationId xmlns:p14="http://schemas.microsoft.com/office/powerpoint/2010/main" val="374802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91264" cy="2620888"/>
          </a:xfrm>
        </p:spPr>
        <p:txBody>
          <a:bodyPr>
            <a:normAutofit/>
          </a:bodyPr>
          <a:lstStyle/>
          <a:p>
            <a:pPr marL="0" indent="0">
              <a:buNone/>
            </a:pPr>
            <a:r>
              <a:rPr lang="zh-CN" altLang="en-US" sz="4800" dirty="0" smtClean="0">
                <a:solidFill>
                  <a:srgbClr val="FF0000"/>
                </a:solidFill>
                <a:latin typeface="华文琥珀" panose="02010800040101010101" pitchFamily="2" charset="-122"/>
                <a:ea typeface="华文琥珀" panose="02010800040101010101" pitchFamily="2" charset="-122"/>
              </a:rPr>
              <a:t>感谢大家的聆听！！！</a:t>
            </a:r>
            <a:endParaRPr lang="en-US" altLang="zh-CN" sz="4800" dirty="0" smtClean="0">
              <a:solidFill>
                <a:srgbClr val="FF0000"/>
              </a:solidFill>
              <a:latin typeface="华文琥珀" panose="02010800040101010101" pitchFamily="2" charset="-122"/>
              <a:ea typeface="华文琥珀" panose="02010800040101010101" pitchFamily="2" charset="-122"/>
            </a:endParaRPr>
          </a:p>
          <a:p>
            <a:pPr marL="0" indent="0" algn="ctr">
              <a:buNone/>
            </a:pPr>
            <a:endParaRPr lang="en-US" altLang="zh-CN" sz="4800" dirty="0" smtClean="0">
              <a:solidFill>
                <a:srgbClr val="FF0000"/>
              </a:solidFill>
              <a:latin typeface="华文琥珀" panose="02010800040101010101" pitchFamily="2" charset="-122"/>
              <a:ea typeface="华文琥珀" panose="02010800040101010101" pitchFamily="2" charset="-122"/>
            </a:endParaRPr>
          </a:p>
          <a:p>
            <a:pPr marL="0" indent="0" algn="ctr">
              <a:buNone/>
            </a:pPr>
            <a:r>
              <a:rPr lang="zh-CN" altLang="en-US" sz="4800" dirty="0" smtClean="0">
                <a:solidFill>
                  <a:srgbClr val="FF0000"/>
                </a:solidFill>
                <a:latin typeface="华文琥珀" panose="02010800040101010101" pitchFamily="2" charset="-122"/>
                <a:ea typeface="华文琥珀" panose="02010800040101010101" pitchFamily="2" charset="-122"/>
              </a:rPr>
              <a:t>谢谢</a:t>
            </a:r>
            <a:endParaRPr lang="zh-CN" altLang="en-US" sz="4800" dirty="0">
              <a:solidFill>
                <a:srgbClr val="FF0000"/>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60044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solidFill>
                  <a:srgbClr val="FF0000"/>
                </a:solidFill>
                <a:latin typeface="华文行楷" pitchFamily="2" charset="-122"/>
                <a:ea typeface="华文行楷" pitchFamily="2" charset="-122"/>
              </a:rPr>
              <a:t>天文学相关的其他学科</a:t>
            </a:r>
          </a:p>
        </p:txBody>
      </p:sp>
      <p:sp>
        <p:nvSpPr>
          <p:cNvPr id="3" name="内容占位符 2"/>
          <p:cNvSpPr>
            <a:spLocks noGrp="1"/>
          </p:cNvSpPr>
          <p:nvPr>
            <p:ph idx="1"/>
          </p:nvPr>
        </p:nvSpPr>
        <p:spPr>
          <a:xfrm>
            <a:off x="2483768" y="1556792"/>
            <a:ext cx="4258816" cy="4686320"/>
          </a:xfrm>
        </p:spPr>
        <p:txBody>
          <a:bodyPr/>
          <a:lstStyle/>
          <a:p>
            <a:r>
              <a:rPr lang="zh-CN" altLang="en-US" dirty="0" smtClean="0"/>
              <a:t>天文生物学</a:t>
            </a:r>
            <a:endParaRPr lang="en-US" altLang="zh-CN" dirty="0" smtClean="0"/>
          </a:p>
          <a:p>
            <a:r>
              <a:rPr lang="zh-CN" altLang="en-US" dirty="0" smtClean="0"/>
              <a:t>天文地理学</a:t>
            </a:r>
            <a:endParaRPr lang="en-US" altLang="zh-CN" dirty="0" smtClean="0"/>
          </a:p>
          <a:p>
            <a:r>
              <a:rPr lang="zh-CN" altLang="en-US" i="1" dirty="0" smtClean="0">
                <a:solidFill>
                  <a:srgbClr val="C00000"/>
                </a:solidFill>
              </a:rPr>
              <a:t>天文统计学</a:t>
            </a:r>
            <a:endParaRPr lang="en-US" altLang="zh-CN" i="1" dirty="0" smtClean="0">
              <a:solidFill>
                <a:srgbClr val="C00000"/>
              </a:solidFill>
            </a:endParaRPr>
          </a:p>
          <a:p>
            <a:r>
              <a:rPr lang="zh-CN" altLang="en-US" i="1" dirty="0" smtClean="0">
                <a:solidFill>
                  <a:srgbClr val="C00000"/>
                </a:solidFill>
              </a:rPr>
              <a:t>天文信息学</a:t>
            </a:r>
            <a:endParaRPr lang="en-US" altLang="zh-CN" i="1" dirty="0" smtClean="0">
              <a:solidFill>
                <a:srgbClr val="C00000"/>
              </a:solidFill>
            </a:endParaRPr>
          </a:p>
          <a:p>
            <a:r>
              <a:rPr lang="zh-CN" altLang="en-US" i="1" dirty="0" smtClean="0">
                <a:solidFill>
                  <a:srgbClr val="C00000"/>
                </a:solidFill>
              </a:rPr>
              <a:t>时序天文学</a:t>
            </a:r>
            <a:endParaRPr lang="en-US" altLang="zh-CN" i="1" dirty="0" smtClean="0">
              <a:solidFill>
                <a:srgbClr val="C00000"/>
              </a:solidFill>
            </a:endParaRPr>
          </a:p>
          <a:p>
            <a:r>
              <a:rPr lang="zh-CN" altLang="en-US" dirty="0" smtClean="0"/>
              <a:t>行星天文学</a:t>
            </a:r>
            <a:endParaRPr lang="en-US" altLang="zh-CN" dirty="0" smtClean="0"/>
          </a:p>
          <a:p>
            <a:r>
              <a:rPr lang="zh-CN" altLang="en-US" dirty="0" smtClean="0"/>
              <a:t>引力波天文学</a:t>
            </a:r>
            <a:endParaRPr lang="en-US" altLang="zh-CN" dirty="0" smtClean="0"/>
          </a:p>
          <a:p>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solidFill>
                  <a:srgbClr val="FF0000"/>
                </a:solidFill>
                <a:latin typeface="华文行楷" pitchFamily="2" charset="-122"/>
                <a:ea typeface="华文行楷" pitchFamily="2" charset="-122"/>
              </a:rPr>
              <a:t>天文统计学</a:t>
            </a:r>
            <a:endParaRPr lang="zh-CN" altLang="en-US" sz="5400" dirty="0"/>
          </a:p>
        </p:txBody>
      </p:sp>
      <p:sp>
        <p:nvSpPr>
          <p:cNvPr id="3" name="内容占位符 2"/>
          <p:cNvSpPr>
            <a:spLocks noGrp="1"/>
          </p:cNvSpPr>
          <p:nvPr>
            <p:ph idx="1"/>
          </p:nvPr>
        </p:nvSpPr>
        <p:spPr/>
        <p:txBody>
          <a:bodyPr>
            <a:normAutofit/>
          </a:bodyPr>
          <a:lstStyle/>
          <a:p>
            <a:r>
              <a:rPr lang="zh-CN" altLang="en-US" b="1" dirty="0" smtClean="0">
                <a:solidFill>
                  <a:srgbClr val="7030A0"/>
                </a:solidFill>
              </a:rPr>
              <a:t>天文统计学</a:t>
            </a:r>
            <a:r>
              <a:rPr lang="zh-CN" altLang="en-US" dirty="0" smtClean="0">
                <a:solidFill>
                  <a:srgbClr val="7030A0"/>
                </a:solidFill>
              </a:rPr>
              <a:t>（</a:t>
            </a:r>
            <a:r>
              <a:rPr lang="en-US" altLang="zh-CN" b="1" dirty="0" err="1" smtClean="0">
                <a:solidFill>
                  <a:srgbClr val="7030A0"/>
                </a:solidFill>
              </a:rPr>
              <a:t>Astrostatistics</a:t>
            </a:r>
            <a:r>
              <a:rPr lang="zh-CN" altLang="en-US" dirty="0" smtClean="0">
                <a:solidFill>
                  <a:srgbClr val="7030A0"/>
                </a:solidFill>
              </a:rPr>
              <a:t>）</a:t>
            </a:r>
            <a:r>
              <a:rPr lang="zh-CN" altLang="en-US" dirty="0" smtClean="0"/>
              <a:t>：是一门天文学、天体物理学与统计学、机器学习、人工智能等学科交叉的学科。它主要利用统计学及相关学科的原理和方法来处理和分析天文数据，从而限制和促进天体物理理论。</a:t>
            </a:r>
            <a:endParaRPr lang="en-US" altLang="zh-CN" dirty="0" smtClean="0"/>
          </a:p>
          <a:p>
            <a:r>
              <a:rPr lang="zh-CN" altLang="en-US" dirty="0" smtClean="0"/>
              <a:t>天文统计学涉及了统计学的许多分支，包括非参数统计、多元回归和分类、聚类、</a:t>
            </a:r>
            <a:r>
              <a:rPr lang="zh-CN" altLang="en-US" u="sng" dirty="0" smtClean="0"/>
              <a:t>时间序列分析</a:t>
            </a:r>
            <a:r>
              <a:rPr lang="zh-CN" altLang="en-US" dirty="0" smtClean="0"/>
              <a:t>，贝叶斯推理等。</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smtClean="0">
                <a:solidFill>
                  <a:srgbClr val="FF0000"/>
                </a:solidFill>
                <a:latin typeface="华文行楷" pitchFamily="2" charset="-122"/>
                <a:ea typeface="华文行楷" pitchFamily="2" charset="-122"/>
              </a:rPr>
              <a:t>天文信息学</a:t>
            </a:r>
            <a:endParaRPr lang="zh-CN" altLang="en-US" sz="5400" dirty="0">
              <a:solidFill>
                <a:srgbClr val="FF0000"/>
              </a:solidFill>
              <a:latin typeface="华文行楷" pitchFamily="2" charset="-122"/>
              <a:ea typeface="华文行楷" pitchFamily="2" charset="-122"/>
            </a:endParaRPr>
          </a:p>
        </p:txBody>
      </p:sp>
      <p:sp>
        <p:nvSpPr>
          <p:cNvPr id="3" name="内容占位符 2"/>
          <p:cNvSpPr>
            <a:spLocks noGrp="1"/>
          </p:cNvSpPr>
          <p:nvPr>
            <p:ph idx="1"/>
          </p:nvPr>
        </p:nvSpPr>
        <p:spPr/>
        <p:txBody>
          <a:bodyPr>
            <a:normAutofit/>
          </a:bodyPr>
          <a:lstStyle/>
          <a:p>
            <a:r>
              <a:rPr lang="zh-CN" altLang="en-US" b="1" dirty="0" smtClean="0">
                <a:solidFill>
                  <a:srgbClr val="7030A0"/>
                </a:solidFill>
              </a:rPr>
              <a:t>天文信息学（</a:t>
            </a:r>
            <a:r>
              <a:rPr lang="en-US" altLang="zh-CN" b="1" dirty="0" err="1" smtClean="0">
                <a:solidFill>
                  <a:srgbClr val="7030A0"/>
                </a:solidFill>
              </a:rPr>
              <a:t>astoinformatics</a:t>
            </a:r>
            <a:r>
              <a:rPr lang="zh-CN" altLang="en-US" b="1" dirty="0" smtClean="0">
                <a:solidFill>
                  <a:srgbClr val="7030A0"/>
                </a:solidFill>
              </a:rPr>
              <a:t>）</a:t>
            </a:r>
            <a:r>
              <a:rPr lang="zh-CN" altLang="en-US" dirty="0" smtClean="0"/>
              <a:t>：是一门天文学与信息学、计算机科学、高性能计算等学科交叉的学科。</a:t>
            </a:r>
            <a:endParaRPr lang="en-US" altLang="zh-CN" dirty="0" smtClean="0"/>
          </a:p>
          <a:p>
            <a:r>
              <a:rPr lang="zh-CN" altLang="en-US" dirty="0" smtClean="0"/>
              <a:t>是研究天文数据的表示、获取、存储、传递、处理、挖掘和利用的规律性的一门新兴学科。主要是指利用计算机及其程序设计来分析问题、解决问题的学科。</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833082" y="620688"/>
            <a:ext cx="3059397" cy="4700173"/>
          </a:xfrm>
          <a:prstGeom prst="rect">
            <a:avLst/>
          </a:prstGeom>
        </p:spPr>
      </p:pic>
      <p:pic>
        <p:nvPicPr>
          <p:cNvPr id="5" name="图片 4"/>
          <p:cNvPicPr>
            <a:picLocks noChangeAspect="1"/>
          </p:cNvPicPr>
          <p:nvPr/>
        </p:nvPicPr>
        <p:blipFill>
          <a:blip r:embed="rId3"/>
          <a:stretch>
            <a:fillRect/>
          </a:stretch>
        </p:blipFill>
        <p:spPr>
          <a:xfrm>
            <a:off x="885013" y="1074314"/>
            <a:ext cx="2456612" cy="3892520"/>
          </a:xfrm>
          <a:prstGeom prst="rect">
            <a:avLst/>
          </a:prstGeom>
        </p:spPr>
      </p:pic>
      <p:pic>
        <p:nvPicPr>
          <p:cNvPr id="6" name="图片 5"/>
          <p:cNvPicPr>
            <a:picLocks noChangeAspect="1"/>
          </p:cNvPicPr>
          <p:nvPr/>
        </p:nvPicPr>
        <p:blipFill>
          <a:blip r:embed="rId4"/>
          <a:stretch>
            <a:fillRect/>
          </a:stretch>
        </p:blipFill>
        <p:spPr>
          <a:xfrm>
            <a:off x="3341625" y="1074315"/>
            <a:ext cx="2157965" cy="3892520"/>
          </a:xfrm>
          <a:prstGeom prst="rect">
            <a:avLst/>
          </a:prstGeom>
        </p:spPr>
      </p:pic>
      <p:pic>
        <p:nvPicPr>
          <p:cNvPr id="7" name="图片 6"/>
          <p:cNvPicPr>
            <a:picLocks noChangeAspect="1"/>
          </p:cNvPicPr>
          <p:nvPr/>
        </p:nvPicPr>
        <p:blipFill>
          <a:blip r:embed="rId5"/>
          <a:stretch>
            <a:fillRect/>
          </a:stretch>
        </p:blipFill>
        <p:spPr>
          <a:xfrm>
            <a:off x="5464421" y="1094642"/>
            <a:ext cx="139474" cy="3903785"/>
          </a:xfrm>
          <a:prstGeom prst="rect">
            <a:avLst/>
          </a:prstGeom>
        </p:spPr>
      </p:pic>
      <p:pic>
        <p:nvPicPr>
          <p:cNvPr id="8" name="图片 7"/>
          <p:cNvPicPr>
            <a:picLocks noChangeAspect="1"/>
          </p:cNvPicPr>
          <p:nvPr/>
        </p:nvPicPr>
        <p:blipFill>
          <a:blip r:embed="rId6"/>
          <a:stretch>
            <a:fillRect/>
          </a:stretch>
        </p:blipFill>
        <p:spPr>
          <a:xfrm>
            <a:off x="885013" y="4908851"/>
            <a:ext cx="4718882" cy="677076"/>
          </a:xfrm>
          <a:prstGeom prst="rect">
            <a:avLst/>
          </a:prstGeom>
        </p:spPr>
      </p:pic>
      <p:sp>
        <p:nvSpPr>
          <p:cNvPr id="9" name="文本框 8"/>
          <p:cNvSpPr txBox="1"/>
          <p:nvPr/>
        </p:nvSpPr>
        <p:spPr>
          <a:xfrm>
            <a:off x="5767335" y="5783254"/>
            <a:ext cx="3239285" cy="646331"/>
          </a:xfrm>
          <a:prstGeom prst="rect">
            <a:avLst/>
          </a:prstGeom>
          <a:noFill/>
        </p:spPr>
        <p:txBody>
          <a:bodyPr wrap="none" rtlCol="0">
            <a:spAutoFit/>
          </a:bodyPr>
          <a:lstStyle/>
          <a:p>
            <a:r>
              <a:rPr lang="en-US" altLang="zh-CN" b="1" dirty="0">
                <a:solidFill>
                  <a:srgbClr val="002060"/>
                </a:solidFill>
              </a:rPr>
              <a:t>1944.1.12</a:t>
            </a:r>
            <a:r>
              <a:rPr lang="zh-CN" altLang="en-US" b="1" dirty="0">
                <a:solidFill>
                  <a:srgbClr val="002060"/>
                </a:solidFill>
              </a:rPr>
              <a:t>出生</a:t>
            </a:r>
            <a:r>
              <a:rPr lang="en-US" altLang="zh-CN" b="1" dirty="0">
                <a:solidFill>
                  <a:srgbClr val="002060"/>
                </a:solidFill>
              </a:rPr>
              <a:t>-2007.1.28</a:t>
            </a:r>
            <a:r>
              <a:rPr lang="zh-CN" altLang="en-US" b="1" dirty="0" smtClean="0">
                <a:solidFill>
                  <a:srgbClr val="002060"/>
                </a:solidFill>
              </a:rPr>
              <a:t>消失</a:t>
            </a:r>
            <a:endParaRPr lang="en-US" altLang="zh-CN" b="1" dirty="0" smtClean="0">
              <a:solidFill>
                <a:srgbClr val="002060"/>
              </a:solidFill>
            </a:endParaRPr>
          </a:p>
          <a:p>
            <a:r>
              <a:rPr lang="en-US" altLang="zh-CN" b="1" dirty="0" smtClean="0">
                <a:solidFill>
                  <a:srgbClr val="002060"/>
                </a:solidFill>
              </a:rPr>
              <a:t>-</a:t>
            </a:r>
            <a:r>
              <a:rPr lang="en-US" altLang="zh-CN" b="1" dirty="0">
                <a:solidFill>
                  <a:srgbClr val="002060"/>
                </a:solidFill>
              </a:rPr>
              <a:t>2012.1.28</a:t>
            </a:r>
            <a:r>
              <a:rPr lang="zh-CN" altLang="en-US" b="1" dirty="0">
                <a:solidFill>
                  <a:srgbClr val="002060"/>
                </a:solidFill>
              </a:rPr>
              <a:t>死亡，享年</a:t>
            </a:r>
            <a:r>
              <a:rPr lang="en-US" altLang="zh-CN" b="1" dirty="0">
                <a:solidFill>
                  <a:srgbClr val="002060"/>
                </a:solidFill>
              </a:rPr>
              <a:t>68</a:t>
            </a:r>
            <a:r>
              <a:rPr lang="zh-CN" altLang="en-US" b="1" dirty="0">
                <a:solidFill>
                  <a:srgbClr val="002060"/>
                </a:solidFill>
              </a:rPr>
              <a:t>岁</a:t>
            </a:r>
          </a:p>
        </p:txBody>
      </p:sp>
      <p:sp>
        <p:nvSpPr>
          <p:cNvPr id="2" name="矩形 1"/>
          <p:cNvSpPr/>
          <p:nvPr/>
        </p:nvSpPr>
        <p:spPr>
          <a:xfrm>
            <a:off x="1062874" y="5940221"/>
            <a:ext cx="4572000" cy="978729"/>
          </a:xfrm>
          <a:prstGeom prst="rect">
            <a:avLst/>
          </a:prstGeom>
        </p:spPr>
        <p:txBody>
          <a:bodyPr>
            <a:spAutoFit/>
          </a:bodyPr>
          <a:lstStyle/>
          <a:p>
            <a:pPr indent="0">
              <a:lnSpc>
                <a:spcPct val="220000"/>
              </a:lnSpc>
              <a:spcBef>
                <a:spcPts val="1800"/>
              </a:spcBef>
            </a:pPr>
            <a:r>
              <a:rPr lang="en-US" altLang="zh-CN" dirty="0">
                <a:latin typeface="楷体" panose="02010609060101010101" pitchFamily="49" charset="-122"/>
                <a:ea typeface="楷体" panose="02010609060101010101" pitchFamily="49" charset="-122"/>
              </a:rPr>
              <a:t>http://jimgray.azurewebsites.net/</a:t>
            </a:r>
            <a:r>
              <a:rPr lang="zh-CN" altLang="en-US" dirty="0">
                <a:latin typeface="楷体" panose="02010609060101010101" pitchFamily="49" charset="-122"/>
                <a:ea typeface="楷体" panose="02010609060101010101" pitchFamily="49" charset="-122"/>
              </a:rPr>
              <a:t> </a:t>
            </a:r>
          </a:p>
          <a:p>
            <a:endParaRPr lang="zh-CN" altLang="en-US" dirty="0"/>
          </a:p>
        </p:txBody>
      </p:sp>
      <p:sp>
        <p:nvSpPr>
          <p:cNvPr id="10" name="标题 1"/>
          <p:cNvSpPr txBox="1">
            <a:spLocks/>
          </p:cNvSpPr>
          <p:nvPr/>
        </p:nvSpPr>
        <p:spPr>
          <a:xfrm>
            <a:off x="457200" y="274638"/>
            <a:ext cx="5482952" cy="651851"/>
          </a:xfrm>
          <a:prstGeom prst="rect">
            <a:avLst/>
          </a:prstGeom>
        </p:spPr>
        <p:txBody>
          <a:bodyPr vert="horz" rtlCol="0" anchor="b">
            <a:normAutofit fontScale="92500" lnSpcReduction="200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b="1" dirty="0" smtClean="0">
                <a:solidFill>
                  <a:srgbClr val="FF0000"/>
                </a:solidFill>
                <a:latin typeface="Aharoni" panose="02010803020104030203" pitchFamily="2" charset="-79"/>
                <a:cs typeface="Aharoni" panose="02010803020104030203" pitchFamily="2" charset="-79"/>
              </a:rPr>
              <a:t>James Nicholas Gray</a:t>
            </a:r>
            <a:endParaRPr lang="zh-CN" altLang="en-US" b="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6531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lang="zh-CN" altLang="en-US" b="1" dirty="0">
                <a:solidFill>
                  <a:srgbClr val="FF0000"/>
                </a:solidFill>
                <a:latin typeface="Aharoni" panose="02010803020104030203" pitchFamily="2" charset="-79"/>
                <a:cs typeface="Aharoni" panose="02010803020104030203" pitchFamily="2" charset="-79"/>
              </a:rPr>
              <a:t>主要</a:t>
            </a:r>
            <a:r>
              <a:rPr lang="zh-CN" altLang="en-US" b="1" dirty="0" smtClean="0">
                <a:solidFill>
                  <a:srgbClr val="FF0000"/>
                </a:solidFill>
                <a:latin typeface="Aharoni" panose="02010803020104030203" pitchFamily="2" charset="-79"/>
                <a:cs typeface="Aharoni" panose="02010803020104030203" pitchFamily="2" charset="-79"/>
              </a:rPr>
              <a:t>贡献</a:t>
            </a:r>
            <a:endParaRPr lang="zh-CN" altLang="en-US" b="1" dirty="0">
              <a:solidFill>
                <a:srgbClr val="FF0000"/>
              </a:solidFill>
              <a:latin typeface="Aharoni" panose="02010803020104030203" pitchFamily="2" charset="-79"/>
              <a:cs typeface="Aharoni" panose="02010803020104030203" pitchFamily="2" charset="-79"/>
            </a:endParaRPr>
          </a:p>
        </p:txBody>
      </p:sp>
      <p:sp>
        <p:nvSpPr>
          <p:cNvPr id="3" name="内容占位符 2"/>
          <p:cNvSpPr>
            <a:spLocks noGrp="1"/>
          </p:cNvSpPr>
          <p:nvPr>
            <p:ph idx="1"/>
          </p:nvPr>
        </p:nvSpPr>
        <p:spPr>
          <a:xfrm>
            <a:off x="457200" y="846138"/>
            <a:ext cx="8229600" cy="4686320"/>
          </a:xfrm>
        </p:spPr>
        <p:txBody>
          <a:bodyPr>
            <a:noAutofit/>
          </a:bodyPr>
          <a:lstStyle/>
          <a:p>
            <a:pPr indent="0">
              <a:lnSpc>
                <a:spcPct val="150000"/>
              </a:lnSpc>
              <a:spcBef>
                <a:spcPts val="1800"/>
              </a:spcBef>
            </a:pPr>
            <a:r>
              <a:rPr lang="zh-CN" altLang="en-US" sz="2000" b="1" dirty="0">
                <a:latin typeface="楷体" panose="02010609060101010101" pitchFamily="49" charset="-122"/>
                <a:ea typeface="楷体" panose="02010609060101010101" pitchFamily="49" charset="-122"/>
              </a:rPr>
              <a:t>吉姆</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格雷于</a:t>
            </a:r>
            <a:r>
              <a:rPr lang="en-US" altLang="zh-CN" sz="2000" b="1" dirty="0">
                <a:latin typeface="楷体" panose="02010609060101010101" pitchFamily="49" charset="-122"/>
                <a:ea typeface="楷体" panose="02010609060101010101" pitchFamily="49" charset="-122"/>
              </a:rPr>
              <a:t>1995</a:t>
            </a:r>
            <a:r>
              <a:rPr lang="zh-CN" altLang="en-US" sz="2000" b="1" dirty="0">
                <a:latin typeface="楷体" panose="02010609060101010101" pitchFamily="49" charset="-122"/>
                <a:ea typeface="楷体" panose="02010609060101010101" pitchFamily="49" charset="-122"/>
              </a:rPr>
              <a:t>年加入微软，担任技术研究员、学者和湾区研究中心经理。他的主要研究兴趣是大型数据库和事务处理系统。他对可伸缩计算、从商品软件和硬件构建超级服务器和工作组系统有着浓厚的兴趣。  正是由于他在 数据库 和 事务处理 研究的突出贡献及他在系统实现的技术引领作用，他 于</a:t>
            </a:r>
            <a:r>
              <a:rPr lang="en-US" altLang="zh-CN" sz="2000" b="1" dirty="0">
                <a:latin typeface="楷体" panose="02010609060101010101" pitchFamily="49" charset="-122"/>
                <a:ea typeface="楷体" panose="02010609060101010101" pitchFamily="49" charset="-122"/>
              </a:rPr>
              <a:t>1998</a:t>
            </a:r>
            <a:r>
              <a:rPr lang="zh-CN" altLang="en-US" sz="2000" b="1" dirty="0">
                <a:latin typeface="楷体" panose="02010609060101010101" pitchFamily="49" charset="-122"/>
                <a:ea typeface="楷体" panose="02010609060101010101" pitchFamily="49" charset="-122"/>
              </a:rPr>
              <a:t>年获得 图灵奖。从</a:t>
            </a:r>
            <a:r>
              <a:rPr lang="en-US" altLang="zh-CN" sz="2000" b="1" dirty="0">
                <a:latin typeface="楷体" panose="02010609060101010101" pitchFamily="49" charset="-122"/>
                <a:ea typeface="楷体" panose="02010609060101010101" pitchFamily="49" charset="-122"/>
              </a:rPr>
              <a:t>2002</a:t>
            </a:r>
            <a:r>
              <a:rPr lang="zh-CN" altLang="en-US" sz="2000" b="1" dirty="0">
                <a:latin typeface="楷体" panose="02010609060101010101" pitchFamily="49" charset="-122"/>
                <a:ea typeface="楷体" panose="02010609060101010101" pitchFamily="49" charset="-122"/>
              </a:rPr>
              <a:t>年起的工作集中在</a:t>
            </a:r>
            <a:r>
              <a:rPr lang="en-US" altLang="zh-CN" sz="2000" b="1" dirty="0" err="1">
                <a:latin typeface="楷体" panose="02010609060101010101" pitchFamily="49" charset="-122"/>
                <a:ea typeface="楷体" panose="02010609060101010101" pitchFamily="49" charset="-122"/>
              </a:rPr>
              <a:t>eScience</a:t>
            </a:r>
            <a:r>
              <a:rPr lang="zh-CN" altLang="en-US" sz="2000" b="1" dirty="0">
                <a:latin typeface="楷体" panose="02010609060101010101" pitchFamily="49" charset="-122"/>
                <a:ea typeface="楷体" panose="02010609060101010101" pitchFamily="49" charset="-122"/>
              </a:rPr>
              <a:t>：应用计算机解决问题数据密集型科学问题，是继实验、理论和模拟之后的第四种科学范式。 </a:t>
            </a:r>
          </a:p>
          <a:p>
            <a:pPr indent="0">
              <a:lnSpc>
                <a:spcPct val="150000"/>
              </a:lnSpc>
              <a:spcBef>
                <a:spcPts val="1800"/>
              </a:spcBef>
            </a:pPr>
            <a:r>
              <a:rPr lang="zh-CN" altLang="en-US" sz="2000" b="1" dirty="0">
                <a:latin typeface="楷体" panose="02010609060101010101" pitchFamily="49" charset="-122"/>
                <a:ea typeface="楷体" panose="02010609060101010101" pitchFamily="49" charset="-122"/>
              </a:rPr>
              <a:t>格雷博士是数据库技术的先驱，也是最早开发计算机交易技术的人员之一。他的工作帮助发展了电子商务、在线售票和自动取款机。他在数据库技术方面的研究被海洋学家、地质学家和天文学家所使用。他在微软的成就包括</a:t>
            </a:r>
            <a:r>
              <a:rPr lang="en-US" altLang="zh-CN" sz="2000" b="1" dirty="0">
                <a:latin typeface="楷体" panose="02010609060101010101" pitchFamily="49" charset="-122"/>
                <a:ea typeface="楷体" panose="02010609060101010101" pitchFamily="49" charset="-122"/>
              </a:rPr>
              <a:t>TerraServer</a:t>
            </a:r>
            <a:r>
              <a:rPr lang="zh-CN" altLang="en-US" sz="2000" b="1" dirty="0">
                <a:latin typeface="楷体" panose="02010609060101010101" pitchFamily="49" charset="-122"/>
                <a:ea typeface="楷体" panose="02010609060101010101" pitchFamily="49" charset="-122"/>
              </a:rPr>
              <a:t>网站和他在斯隆数字天空调查上的工作</a:t>
            </a:r>
            <a:r>
              <a:rPr lang="zh-CN" altLang="en-US" sz="2000" b="1" dirty="0" smtClean="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41447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440</TotalTime>
  <Words>3374</Words>
  <Application>Microsoft Office PowerPoint</Application>
  <PresentationFormat>全屏显示(4:3)</PresentationFormat>
  <Paragraphs>198</Paragraphs>
  <Slides>41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41</vt:i4>
      </vt:variant>
    </vt:vector>
  </HeadingPairs>
  <TitlesOfParts>
    <vt:vector size="59" baseType="lpstr">
      <vt:lpstr>Open Sans</vt:lpstr>
      <vt:lpstr>Roboto Slab</vt:lpstr>
      <vt:lpstr>黑体</vt:lpstr>
      <vt:lpstr>华文行楷</vt:lpstr>
      <vt:lpstr>华文琥珀</vt:lpstr>
      <vt:lpstr>楷体</vt:lpstr>
      <vt:lpstr>隶书</vt:lpstr>
      <vt:lpstr>宋体</vt:lpstr>
      <vt:lpstr>微软雅黑</vt:lpstr>
      <vt:lpstr>Aharoni</vt:lpstr>
      <vt:lpstr>Arial</vt:lpstr>
      <vt:lpstr>Berlin Sans FB Demi</vt:lpstr>
      <vt:lpstr>Franklin Gothic Book</vt:lpstr>
      <vt:lpstr>Franklin Gothic Demi Cond</vt:lpstr>
      <vt:lpstr>Franklin Gothic Medium</vt:lpstr>
      <vt:lpstr>Times New Roman</vt:lpstr>
      <vt:lpstr>Wingdings 2</vt:lpstr>
      <vt:lpstr>暗香扑面</vt:lpstr>
      <vt:lpstr>天文统计的前世与今生</vt:lpstr>
      <vt:lpstr>天文学及与天文学相关的学科</vt:lpstr>
      <vt:lpstr>天体物理学</vt:lpstr>
      <vt:lpstr>PowerPoint 演示文稿</vt:lpstr>
      <vt:lpstr>天文学相关的其他学科</vt:lpstr>
      <vt:lpstr>天文统计学</vt:lpstr>
      <vt:lpstr>天文信息学</vt:lpstr>
      <vt:lpstr>PowerPoint 演示文稿</vt:lpstr>
      <vt:lpstr>主要贡献</vt:lpstr>
      <vt:lpstr>Alex Szalay</vt:lpstr>
      <vt:lpstr>PowerPoint 演示文稿</vt:lpstr>
      <vt:lpstr>G. Jogesh Babu</vt:lpstr>
      <vt:lpstr>Eric  Feigelson </vt:lpstr>
      <vt:lpstr>PowerPoint 演示文稿</vt:lpstr>
      <vt:lpstr>天文统计学的创始人 天文学家和统计学专家成功合作的典范 </vt:lpstr>
      <vt:lpstr>Eric  Feigelson  与 G. Jogesh Babu</vt:lpstr>
      <vt:lpstr>PowerPoint 演示文稿</vt:lpstr>
      <vt:lpstr>Joseph Michael Hilbe (1944-2017)  </vt:lpstr>
      <vt:lpstr>发展中的天文学与统计学</vt:lpstr>
      <vt:lpstr>统计学在天文中的应用</vt:lpstr>
      <vt:lpstr>统计学</vt:lpstr>
      <vt:lpstr>统计学与科学模型</vt:lpstr>
      <vt:lpstr>统计学与科学模型</vt:lpstr>
      <vt:lpstr>科学数据分析的统计步骤</vt:lpstr>
      <vt:lpstr>PowerPoint 演示文稿</vt:lpstr>
      <vt:lpstr>天文学与统计学：辉煌的历史</vt:lpstr>
      <vt:lpstr>天文学与统计学分离的世纪</vt:lpstr>
      <vt:lpstr>现代天文统计学的现状</vt:lpstr>
      <vt:lpstr>天文与统计对应</vt:lpstr>
      <vt:lpstr>最近天文统计学的复兴</vt:lpstr>
      <vt:lpstr>新的要求：大型巡天数据和大数据集</vt:lpstr>
      <vt:lpstr>天文信息学的快速崛起</vt:lpstr>
      <vt:lpstr>天文统计的资源</vt:lpstr>
      <vt:lpstr>Modern Statistical Methods for Astronomywith R Applications</vt:lpstr>
      <vt:lpstr>Statistics, Data Mining, and Machine Learning in Astronomy: A Practical Python Guide for the Analysis of Survey Data </vt:lpstr>
      <vt:lpstr>Astrostatistics and Astroinformatics Portal http://asaip.psu.edu  </vt:lpstr>
      <vt:lpstr>AstroML: Machine Learning and Data Mining for Astronomy </vt:lpstr>
      <vt:lpstr>国际天文统计学会 http://iaa.mi.oa-brera.inaf.it/IAA/home.html</vt:lpstr>
      <vt:lpstr>天文统计展望</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天文统计的前世与今生</dc:title>
  <dc:creator>sunny</dc:creator>
  <cp:lastModifiedBy>sunny</cp:lastModifiedBy>
  <cp:revision>51</cp:revision>
  <dcterms:created xsi:type="dcterms:W3CDTF">2020-11-21T02:31:43Z</dcterms:created>
  <dcterms:modified xsi:type="dcterms:W3CDTF">2020-11-26T23:07:28Z</dcterms:modified>
</cp:coreProperties>
</file>