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Lst>
  <p:notesMasterIdLst>
    <p:notesMasterId r:id="rId40"/>
  </p:notesMasterIdLst>
  <p:handoutMasterIdLst>
    <p:handoutMasterId r:id="rId41"/>
  </p:handoutMasterIdLst>
  <p:sldIdLst>
    <p:sldId id="258" r:id="rId3"/>
    <p:sldId id="257" r:id="rId4"/>
    <p:sldId id="260" r:id="rId5"/>
    <p:sldId id="262" r:id="rId6"/>
    <p:sldId id="348" r:id="rId7"/>
    <p:sldId id="349" r:id="rId8"/>
    <p:sldId id="350" r:id="rId9"/>
    <p:sldId id="282" r:id="rId10"/>
    <p:sldId id="336" r:id="rId11"/>
    <p:sldId id="284" r:id="rId12"/>
    <p:sldId id="268" r:id="rId13"/>
    <p:sldId id="338" r:id="rId14"/>
    <p:sldId id="339" r:id="rId15"/>
    <p:sldId id="340" r:id="rId16"/>
    <p:sldId id="343" r:id="rId17"/>
    <p:sldId id="270" r:id="rId18"/>
    <p:sldId id="271" r:id="rId19"/>
    <p:sldId id="272" r:id="rId20"/>
    <p:sldId id="273" r:id="rId21"/>
    <p:sldId id="274" r:id="rId22"/>
    <p:sldId id="275" r:id="rId23"/>
    <p:sldId id="294" r:id="rId24"/>
    <p:sldId id="295" r:id="rId25"/>
    <p:sldId id="346" r:id="rId26"/>
    <p:sldId id="276" r:id="rId27"/>
    <p:sldId id="298" r:id="rId28"/>
    <p:sldId id="299" r:id="rId29"/>
    <p:sldId id="345" r:id="rId30"/>
    <p:sldId id="301" r:id="rId31"/>
    <p:sldId id="302" r:id="rId32"/>
    <p:sldId id="303" r:id="rId33"/>
    <p:sldId id="304" r:id="rId34"/>
    <p:sldId id="305" r:id="rId35"/>
    <p:sldId id="306" r:id="rId36"/>
    <p:sldId id="307" r:id="rId37"/>
    <p:sldId id="308" r:id="rId38"/>
    <p:sldId id="312" r:id="rId3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65" autoAdjust="0"/>
    <p:restoredTop sz="94660"/>
  </p:normalViewPr>
  <p:slideViewPr>
    <p:cSldViewPr snapToGrid="0">
      <p:cViewPr varScale="1">
        <p:scale>
          <a:sx n="97" d="100"/>
          <a:sy n="97" d="100"/>
        </p:scale>
        <p:origin x="1632" y="184"/>
      </p:cViewPr>
      <p:guideLst>
        <p:guide orient="horz" pos="2196"/>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t>2020/11/26</a:t>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t>‹#›</a:t>
            </a:fld>
            <a:endParaRPr lang="zh-CN" altLang="en-US">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t>2020/11/26</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a:extLst>
              <a:ext uri="{FF2B5EF4-FFF2-40B4-BE49-F238E27FC236}">
                <a16:creationId xmlns:a16="http://schemas.microsoft.com/office/drawing/2014/main" id="{5618B586-B42C-CE44-8233-3061C23A01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备注占位符 2">
            <a:extLst>
              <a:ext uri="{FF2B5EF4-FFF2-40B4-BE49-F238E27FC236}">
                <a16:creationId xmlns:a16="http://schemas.microsoft.com/office/drawing/2014/main" id="{9E7C55B9-D5A7-694C-A6C1-29D67E7F98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a:latin typeface="微软雅黑" panose="020B0503020204020204" pitchFamily="34" charset="-122"/>
              <a:ea typeface="微软雅黑" panose="020B0503020204020204" pitchFamily="34" charset="-122"/>
            </a:endParaRPr>
          </a:p>
        </p:txBody>
      </p:sp>
      <p:sp>
        <p:nvSpPr>
          <p:cNvPr id="21507" name="灯片编号占位符 3">
            <a:extLst>
              <a:ext uri="{FF2B5EF4-FFF2-40B4-BE49-F238E27FC236}">
                <a16:creationId xmlns:a16="http://schemas.microsoft.com/office/drawing/2014/main" id="{0C3B6055-167D-9A4A-925B-0C98503974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fontAlgn="base">
              <a:spcBef>
                <a:spcPct val="0"/>
              </a:spcBef>
              <a:spcAft>
                <a:spcPct val="0"/>
              </a:spcAft>
            </a:pPr>
            <a:fld id="{326A7049-4743-DF46-BAE8-52B24654BCA2}" type="slidenum">
              <a:rPr lang="zh-CN" altLang="en-US">
                <a:latin typeface="微软雅黑" panose="020B0503020204020204" pitchFamily="34" charset="-122"/>
              </a:rPr>
              <a:pPr fontAlgn="base">
                <a:spcBef>
                  <a:spcPct val="0"/>
                </a:spcBef>
                <a:spcAft>
                  <a:spcPct val="0"/>
                </a:spcAft>
              </a:pPr>
              <a:t>1</a:t>
            </a:fld>
            <a:endParaRPr lang="zh-CN" altLang="en-US">
              <a:latin typeface="微软雅黑" panose="020B0503020204020204" pitchFamily="34" charset="-122"/>
            </a:endParaRPr>
          </a:p>
        </p:txBody>
      </p:sp>
    </p:spTree>
    <p:extLst>
      <p:ext uri="{BB962C8B-B14F-4D97-AF65-F5344CB8AC3E}">
        <p14:creationId xmlns:p14="http://schemas.microsoft.com/office/powerpoint/2010/main" val="1581999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7">
            <a:alphaModFix amt="45000"/>
          </a:blip>
          <a:tile tx="0" ty="0" sx="100000" sy="100000" flip="none" algn="tl"/>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502412" y="2588281"/>
            <a:ext cx="8139178"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502412" y="3566160"/>
            <a:ext cx="8139178"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59807" y="6349833"/>
            <a:ext cx="2025000" cy="316800"/>
          </a:xfrm>
        </p:spPr>
        <p:txBody>
          <a:bodyPr/>
          <a:lstStyle/>
          <a:p>
            <a:fld id="{760FBDFE-C587-4B4C-A407-44438C67B59E}" type="datetimeFigureOut">
              <a:rPr lang="zh-CN" altLang="en-US" smtClean="0"/>
              <a:t>2020/11/26</a:t>
            </a:fld>
            <a:endParaRPr lang="zh-CN" altLang="en-US"/>
          </a:p>
        </p:txBody>
      </p:sp>
      <p:sp>
        <p:nvSpPr>
          <p:cNvPr id="17" name="页脚占位符 16"/>
          <p:cNvSpPr>
            <a:spLocks noGrp="1"/>
          </p:cNvSpPr>
          <p:nvPr>
            <p:ph type="ftr" sz="quarter" idx="11"/>
            <p:custDataLst>
              <p:tags r:id="rId4"/>
            </p:custDataLst>
          </p:nvPr>
        </p:nvSpPr>
        <p:spPr>
          <a:xfrm>
            <a:off x="3087000" y="6349833"/>
            <a:ext cx="297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6457950" y="6349833"/>
            <a:ext cx="2025000" cy="316800"/>
          </a:xfr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sp>
        <p:nvSpPr>
          <p:cNvPr id="3" name="副标题 2"/>
          <p:cNvSpPr>
            <a:spLocks noGrp="1"/>
          </p:cNvSpPr>
          <p:nvPr>
            <p:ph type="subTitle" idx="1" hasCustomPrompt="1"/>
            <p:custDataLst>
              <p:tags r:id="rId1"/>
            </p:custDataLst>
          </p:nvPr>
        </p:nvSpPr>
        <p:spPr>
          <a:xfrm>
            <a:off x="502412" y="3566160"/>
            <a:ext cx="8139178"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13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0C5243-F3F5-304F-BAF8-22D52D0465E2}"/>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64DB0D6-C9E1-4B4D-AB98-B40367B118F7}"/>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22CC3A3-AAF2-1942-AECB-7DB94E684744}"/>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A1050AA1-8A08-254A-B4E9-2BE8E6BBCB1C}" type="datetimeFigureOut">
              <a:rPr lang="zh-CN" altLang="en-US"/>
              <a:pPr>
                <a:defRPr/>
              </a:pPr>
              <a:t>2020/11/26</a:t>
            </a:fld>
            <a:endParaRPr lang="zh-CN" altLang="en-US"/>
          </a:p>
        </p:txBody>
      </p:sp>
      <p:sp>
        <p:nvSpPr>
          <p:cNvPr id="5" name="页脚占位符 4">
            <a:extLst>
              <a:ext uri="{FF2B5EF4-FFF2-40B4-BE49-F238E27FC236}">
                <a16:creationId xmlns:a16="http://schemas.microsoft.com/office/drawing/2014/main" id="{E191BB65-2C2B-0945-8ADC-D7914575AA7F}"/>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42258944-EF93-7048-8523-651280035C9A}"/>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448C100E-47D2-BD47-9ABF-2C386F613514}" type="slidenum">
              <a:rPr lang="zh-CN" altLang="en-US"/>
              <a:pPr>
                <a:defRPr/>
              </a:pPr>
              <a:t>‹#›</a:t>
            </a:fld>
            <a:endParaRPr lang="zh-CN" altLang="en-US"/>
          </a:p>
        </p:txBody>
      </p:sp>
    </p:spTree>
    <p:extLst>
      <p:ext uri="{BB962C8B-B14F-4D97-AF65-F5344CB8AC3E}">
        <p14:creationId xmlns:p14="http://schemas.microsoft.com/office/powerpoint/2010/main" val="880642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4221D2-A380-424F-AE7E-125818860DB0}"/>
              </a:ext>
            </a:extLst>
          </p:cNvPr>
          <p:cNvSpPr>
            <a:spLocks noGrp="1"/>
          </p:cNvSpPr>
          <p:nvPr>
            <p:ph type="title"/>
          </p:nvPr>
        </p:nvSpPr>
        <p:spPr>
          <a:xfrm>
            <a:off x="628650" y="365125"/>
            <a:ext cx="78867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4DA11AC-070F-9F4E-AD5B-853A2FB21C5B}"/>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6D6E77B0-9A27-3C4B-A205-3F7CE327CB9B}" type="datetimeFigureOut">
              <a:rPr lang="zh-CN" altLang="en-US"/>
              <a:pPr>
                <a:defRPr/>
              </a:pPr>
              <a:t>2020/11/26</a:t>
            </a:fld>
            <a:endParaRPr lang="zh-CN" altLang="en-US"/>
          </a:p>
        </p:txBody>
      </p:sp>
      <p:sp>
        <p:nvSpPr>
          <p:cNvPr id="4" name="页脚占位符 3">
            <a:extLst>
              <a:ext uri="{FF2B5EF4-FFF2-40B4-BE49-F238E27FC236}">
                <a16:creationId xmlns:a16="http://schemas.microsoft.com/office/drawing/2014/main" id="{A21724B3-8BEB-5640-B2BA-BC4DF2C16A07}"/>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5" name="灯片编号占位符 4">
            <a:extLst>
              <a:ext uri="{FF2B5EF4-FFF2-40B4-BE49-F238E27FC236}">
                <a16:creationId xmlns:a16="http://schemas.microsoft.com/office/drawing/2014/main" id="{92372B00-65C8-3745-B6EF-FC79C93BF8E0}"/>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DD460F03-B7C2-A444-A229-30B982CC6272}" type="slidenum">
              <a:rPr lang="zh-CN" altLang="en-US"/>
              <a:pPr>
                <a:defRPr/>
              </a:pPr>
              <a:t>‹#›</a:t>
            </a:fld>
            <a:endParaRPr lang="zh-CN" altLang="en-US"/>
          </a:p>
        </p:txBody>
      </p:sp>
    </p:spTree>
    <p:extLst>
      <p:ext uri="{BB962C8B-B14F-4D97-AF65-F5344CB8AC3E}">
        <p14:creationId xmlns:p14="http://schemas.microsoft.com/office/powerpoint/2010/main" val="3103920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OverObj">
  <p:cSld name="标题和文本在内容之上">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8229600" cy="21859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7200" y="3938590"/>
            <a:ext cx="8229600" cy="21875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1DF1BC1B-1F97-A243-8BA3-ECE199038510}"/>
              </a:ext>
            </a:extLst>
          </p:cNvPr>
          <p:cNvSpPr>
            <a:spLocks noGrp="1"/>
          </p:cNvSpPr>
          <p:nvPr>
            <p:ph type="dt" sz="half" idx="10"/>
          </p:nvPr>
        </p:nvSpPr>
        <p:spPr>
          <a:xfrm>
            <a:off x="457200" y="6245225"/>
            <a:ext cx="2133600" cy="476250"/>
          </a:xfrm>
        </p:spPr>
        <p:txBody>
          <a:bodyPr/>
          <a:lstStyle>
            <a:lvl1pPr eaLnBrk="1" fontAlgn="auto" hangingPunct="1">
              <a:spcBef>
                <a:spcPts val="0"/>
              </a:spcBef>
              <a:spcAft>
                <a:spcPts val="0"/>
              </a:spcAft>
              <a:defRPr>
                <a:latin typeface="+mn-lt"/>
                <a:ea typeface="+mn-ea"/>
              </a:defRPr>
            </a:lvl1pPr>
          </a:lstStyle>
          <a:p>
            <a:pPr>
              <a:defRPr/>
            </a:pPr>
            <a:endParaRPr lang="en-US" altLang="zh-CN"/>
          </a:p>
        </p:txBody>
      </p:sp>
      <p:sp>
        <p:nvSpPr>
          <p:cNvPr id="6" name="页脚占位符 5">
            <a:extLst>
              <a:ext uri="{FF2B5EF4-FFF2-40B4-BE49-F238E27FC236}">
                <a16:creationId xmlns:a16="http://schemas.microsoft.com/office/drawing/2014/main" id="{3011DBDE-9AC0-7E4D-8BBC-E32F66215C43}"/>
              </a:ext>
            </a:extLst>
          </p:cNvPr>
          <p:cNvSpPr>
            <a:spLocks noGrp="1"/>
          </p:cNvSpPr>
          <p:nvPr>
            <p:ph type="ftr" sz="quarter" idx="11"/>
          </p:nvPr>
        </p:nvSpPr>
        <p:spPr>
          <a:xfrm>
            <a:off x="3124200" y="6245225"/>
            <a:ext cx="2895600" cy="476250"/>
          </a:xfrm>
        </p:spPr>
        <p:txBody>
          <a:bodyPr/>
          <a:lstStyle>
            <a:lvl1pPr eaLnBrk="1" fontAlgn="auto" hangingPunct="1">
              <a:spcBef>
                <a:spcPts val="0"/>
              </a:spcBef>
              <a:spcAft>
                <a:spcPts val="0"/>
              </a:spcAft>
              <a:defRPr>
                <a:latin typeface="+mn-lt"/>
                <a:ea typeface="+mn-ea"/>
              </a:defRPr>
            </a:lvl1pPr>
          </a:lstStyle>
          <a:p>
            <a:pPr>
              <a:defRPr/>
            </a:pPr>
            <a:endParaRPr lang="en-US" altLang="zh-CN"/>
          </a:p>
        </p:txBody>
      </p:sp>
      <p:sp>
        <p:nvSpPr>
          <p:cNvPr id="7" name="灯片编号占位符 6">
            <a:extLst>
              <a:ext uri="{FF2B5EF4-FFF2-40B4-BE49-F238E27FC236}">
                <a16:creationId xmlns:a16="http://schemas.microsoft.com/office/drawing/2014/main" id="{278F8080-2C51-D04C-928E-30A7153981B4}"/>
              </a:ext>
            </a:extLst>
          </p:cNvPr>
          <p:cNvSpPr>
            <a:spLocks noGrp="1"/>
          </p:cNvSpPr>
          <p:nvPr>
            <p:ph type="sldNum" sz="quarter" idx="12"/>
          </p:nvPr>
        </p:nvSpPr>
        <p:spPr>
          <a:xfrm>
            <a:off x="6553200" y="6245225"/>
            <a:ext cx="2133600" cy="476250"/>
          </a:xfrm>
        </p:spPr>
        <p:txBody>
          <a:bodyPr/>
          <a:lstStyle>
            <a:lvl1pPr eaLnBrk="1" fontAlgn="auto" hangingPunct="1">
              <a:spcBef>
                <a:spcPts val="0"/>
              </a:spcBef>
              <a:spcAft>
                <a:spcPts val="0"/>
              </a:spcAft>
              <a:defRPr>
                <a:latin typeface="+mn-lt"/>
                <a:ea typeface="+mn-ea"/>
              </a:defRPr>
            </a:lvl1pPr>
          </a:lstStyle>
          <a:p>
            <a:pPr>
              <a:defRPr/>
            </a:pPr>
            <a:fld id="{8B5D436A-1909-B842-952F-2BF99936B4AD}" type="slidenum">
              <a:rPr lang="en-US" altLang="zh-CN"/>
              <a:pPr>
                <a:defRPr/>
              </a:pPr>
              <a:t>‹#›</a:t>
            </a:fld>
            <a:endParaRPr lang="en-US" altLang="zh-CN"/>
          </a:p>
        </p:txBody>
      </p:sp>
    </p:spTree>
    <p:extLst>
      <p:ext uri="{BB962C8B-B14F-4D97-AF65-F5344CB8AC3E}">
        <p14:creationId xmlns:p14="http://schemas.microsoft.com/office/powerpoint/2010/main" val="3552592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BBC726-823C-EB49-A751-3D3D2AC9BD37}"/>
              </a:ext>
            </a:extLst>
          </p:cNvPr>
          <p:cNvSpPr>
            <a:spLocks noGrp="1"/>
          </p:cNvSpPr>
          <p:nvPr>
            <p:ph type="title"/>
          </p:nvPr>
        </p:nvSpPr>
        <p:spPr>
          <a:xfrm>
            <a:off x="628650" y="365125"/>
            <a:ext cx="78867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B6D6A07-98A2-8D4B-892B-67653609F421}"/>
              </a:ext>
            </a:extLst>
          </p:cNvPr>
          <p:cNvSpPr>
            <a:spLocks noGrp="1"/>
          </p:cNvSpPr>
          <p:nvPr>
            <p:ph idx="1"/>
          </p:nvPr>
        </p:nvSpPr>
        <p:spPr>
          <a:xfrm>
            <a:off x="628650" y="1825625"/>
            <a:ext cx="7886700" cy="4351338"/>
          </a:xfrm>
          <a:prstGeom prst="rect">
            <a:avLst/>
          </a:prstGeom>
        </p:spPr>
        <p:txBody>
          <a:bodyPr/>
          <a:lstStyle/>
          <a:p>
            <a:r>
              <a:rPr lang="zh-CN" altLang="en-US"/>
              <a:t>编辑母版文本样式
第二级
第三级
第四级
第五级</a:t>
            </a:r>
          </a:p>
        </p:txBody>
      </p:sp>
      <p:sp>
        <p:nvSpPr>
          <p:cNvPr id="4" name="日期占位符 3">
            <a:extLst>
              <a:ext uri="{FF2B5EF4-FFF2-40B4-BE49-F238E27FC236}">
                <a16:creationId xmlns:a16="http://schemas.microsoft.com/office/drawing/2014/main" id="{A92C79D7-61A9-DC4A-AEBB-A805664F2046}"/>
              </a:ext>
            </a:extLst>
          </p:cNvPr>
          <p:cNvSpPr>
            <a:spLocks noGrp="1"/>
          </p:cNvSpPr>
          <p:nvPr>
            <p:ph type="dt" sz="half" idx="10"/>
          </p:nvPr>
        </p:nvSpPr>
        <p:spPr>
          <a:xfrm>
            <a:off x="628650" y="6356350"/>
            <a:ext cx="20574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2BAEF3B5-3C53-1E40-8127-C1A265FB6898}" type="datetimeFigureOut">
              <a:rPr lang="zh-CN" altLang="en-US"/>
              <a:pPr>
                <a:defRPr/>
              </a:pPr>
              <a:t>2020/11/26</a:t>
            </a:fld>
            <a:endParaRPr lang="zh-CN" altLang="en-US"/>
          </a:p>
        </p:txBody>
      </p:sp>
      <p:sp>
        <p:nvSpPr>
          <p:cNvPr id="5" name="页脚占位符 4">
            <a:extLst>
              <a:ext uri="{FF2B5EF4-FFF2-40B4-BE49-F238E27FC236}">
                <a16:creationId xmlns:a16="http://schemas.microsoft.com/office/drawing/2014/main" id="{7965930D-E485-ED42-B861-7F96D2DAD229}"/>
              </a:ext>
            </a:extLst>
          </p:cNvPr>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E50AAF11-A4CC-9E4D-A885-BDB2765BADC9}"/>
              </a:ext>
            </a:extLst>
          </p:cNvPr>
          <p:cNvSpPr>
            <a:spLocks noGrp="1"/>
          </p:cNvSpPr>
          <p:nvPr>
            <p:ph type="sldNum" sz="quarter" idx="12"/>
          </p:nvPr>
        </p:nvSpPr>
        <p:spPr>
          <a:xfrm>
            <a:off x="6457950" y="6356350"/>
            <a:ext cx="2057400" cy="365125"/>
          </a:xfrm>
          <a:prstGeom prst="rect">
            <a:avLst/>
          </a:prstGeom>
        </p:spPr>
        <p:txBody>
          <a:bodyPr/>
          <a:lstStyle>
            <a:lvl1pPr eaLnBrk="1" fontAlgn="auto" hangingPunct="1">
              <a:spcBef>
                <a:spcPts val="0"/>
              </a:spcBef>
              <a:spcAft>
                <a:spcPts val="0"/>
              </a:spcAft>
              <a:defRPr kumimoji="1">
                <a:latin typeface="+mn-lt"/>
                <a:ea typeface="+mn-ea"/>
              </a:defRPr>
            </a:lvl1pPr>
          </a:lstStyle>
          <a:p>
            <a:pPr>
              <a:defRPr/>
            </a:pPr>
            <a:fld id="{B468355D-51BC-1044-A883-62F859347998}" type="slidenum">
              <a:rPr lang="zh-CN" altLang="en-US"/>
              <a:pPr>
                <a:defRPr/>
              </a:pPr>
              <a:t>‹#›</a:t>
            </a:fld>
            <a:endParaRPr lang="zh-CN" altLang="en-US"/>
          </a:p>
        </p:txBody>
      </p:sp>
    </p:spTree>
    <p:extLst>
      <p:ext uri="{BB962C8B-B14F-4D97-AF65-F5344CB8AC3E}">
        <p14:creationId xmlns:p14="http://schemas.microsoft.com/office/powerpoint/2010/main" val="1472070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5.xml"/><Relationship Id="rId7"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a:xfrm>
          <a:off x="0" y="0"/>
          <a:ext cx="0" cy="0"/>
          <a:chOff x="0" y="0"/>
          <a:chExt cx="0" cy="0"/>
        </a:xfrm>
      </p:grpSpPr>
      <p:sp>
        <p:nvSpPr>
          <p:cNvPr id="7" name="KSO_TEMPLATE" hidden="1"/>
          <p:cNvSpPr/>
          <p:nvPr userDrawn="1">
            <p:custDataLst>
              <p:tags r:id="rId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55556" y="6352162"/>
            <a:ext cx="4143372" cy="477702"/>
          </a:xfrm>
          <a:prstGeom prst="rect">
            <a:avLst/>
          </a:prstGeom>
        </p:spPr>
      </p:pic>
      <p:pic>
        <p:nvPicPr>
          <p:cNvPr id="13" name="图片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0680" y="6337763"/>
            <a:ext cx="4214810" cy="478033"/>
          </a:xfrm>
          <a:prstGeom prst="rect">
            <a:avLst/>
          </a:prstGeom>
        </p:spPr>
      </p:pic>
      <p:pic>
        <p:nvPicPr>
          <p:cNvPr id="14" name="图片 13" descr="单独徽章——透明.png"/>
          <p:cNvPicPr>
            <a:picLocks noChangeAspect="1"/>
          </p:cNvPicPr>
          <p:nvPr userDrawn="1"/>
        </p:nvPicPr>
        <p:blipFill>
          <a:blip r:embed="rId7" cstate="print"/>
          <a:stretch>
            <a:fillRect/>
          </a:stretch>
        </p:blipFill>
        <p:spPr>
          <a:xfrm>
            <a:off x="4357686" y="6357934"/>
            <a:ext cx="500066" cy="500066"/>
          </a:xfrm>
          <a:prstGeom prst="rect">
            <a:avLst/>
          </a:prstGeom>
        </p:spPr>
      </p:pic>
      <p:pic>
        <p:nvPicPr>
          <p:cNvPr id="5" name="图片 4" descr="logo_nao"/>
          <p:cNvPicPr>
            <a:picLocks noChangeAspect="1"/>
          </p:cNvPicPr>
          <p:nvPr userDrawn="1"/>
        </p:nvPicPr>
        <p:blipFill>
          <a:blip r:embed="rId8"/>
          <a:srcRect r="75794"/>
          <a:stretch>
            <a:fillRect/>
          </a:stretch>
        </p:blipFill>
        <p:spPr>
          <a:xfrm>
            <a:off x="8019415" y="17780"/>
            <a:ext cx="1162050" cy="7823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261759" y="6372000"/>
            <a:ext cx="1630241"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240245" y="727719"/>
            <a:ext cx="2898894" cy="334222"/>
          </a:xfrm>
          <a:prstGeom prst="rect">
            <a:avLst/>
          </a:prstGeom>
        </p:spPr>
      </p:pic>
      <p:cxnSp>
        <p:nvCxnSpPr>
          <p:cNvPr id="12" name="直接连接符 11"/>
          <p:cNvCxnSpPr/>
          <p:nvPr userDrawn="1"/>
        </p:nvCxnSpPr>
        <p:spPr>
          <a:xfrm flipH="1">
            <a:off x="0" y="1016381"/>
            <a:ext cx="6498000" cy="0"/>
          </a:xfrm>
          <a:prstGeom prst="line">
            <a:avLst/>
          </a:prstGeom>
          <a:ln w="9906">
            <a:solidFill>
              <a:srgbClr val="415898"/>
            </a:solidFill>
          </a:ln>
        </p:spPr>
        <p:style>
          <a:lnRef idx="1">
            <a:schemeClr val="accent2"/>
          </a:lnRef>
          <a:fillRef idx="0">
            <a:schemeClr val="accent2"/>
          </a:fillRef>
          <a:effectRef idx="0">
            <a:schemeClr val="accent2"/>
          </a:effectRef>
          <a:fontRef idx="minor">
            <a:schemeClr val="tx1"/>
          </a:fontRef>
        </p:style>
      </p:cxnSp>
      <p:pic>
        <p:nvPicPr>
          <p:cNvPr id="13" name="图片 6"/>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525" y="6329947"/>
            <a:ext cx="4005507" cy="39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userDrawn="1"/>
        </p:nvSpPr>
        <p:spPr>
          <a:xfrm>
            <a:off x="1528614" y="6430215"/>
            <a:ext cx="510754" cy="215444"/>
          </a:xfrm>
          <a:prstGeom prst="rect">
            <a:avLst/>
          </a:prstGeom>
          <a:noFill/>
        </p:spPr>
        <p:txBody>
          <a:bodyPr wrap="square" rtlCol="0">
            <a:spAutoFit/>
          </a:bodyPr>
          <a:lstStyle/>
          <a:p>
            <a:r>
              <a:rPr lang="en-US" altLang="zh-CN" sz="800" b="0" dirty="0">
                <a:solidFill>
                  <a:srgbClr val="0F208B"/>
                </a:solidFill>
                <a:latin typeface="Arial" pitchFamily="34" charset="0"/>
                <a:cs typeface="Arial" pitchFamily="34" charset="0"/>
              </a:rPr>
              <a:t>UCAS</a:t>
            </a:r>
            <a:endParaRPr lang="zh-CN" altLang="en-US" sz="800" b="0" dirty="0">
              <a:solidFill>
                <a:srgbClr val="0F208B"/>
              </a:solidFill>
              <a:latin typeface="Arial" pitchFamily="34" charset="0"/>
              <a:cs typeface="Arial" pitchFamily="34" charset="0"/>
            </a:endParaRPr>
          </a:p>
        </p:txBody>
      </p:sp>
    </p:spTree>
    <p:extLst>
      <p:ext uri="{BB962C8B-B14F-4D97-AF65-F5344CB8AC3E}">
        <p14:creationId xmlns:p14="http://schemas.microsoft.com/office/powerpoint/2010/main" val="1917345219"/>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Layout" Target="../slideLayouts/slideLayout4.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emf"/><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9E854A-EAD3-3345-98A1-4170FE4BF1E6}"/>
              </a:ext>
            </a:extLst>
          </p:cNvPr>
          <p:cNvSpPr>
            <a:spLocks noGrp="1"/>
          </p:cNvSpPr>
          <p:nvPr>
            <p:ph type="ctrTitle"/>
            <p:custDataLst>
              <p:tags r:id="rId2"/>
            </p:custDataLst>
          </p:nvPr>
        </p:nvSpPr>
        <p:spPr>
          <a:xfrm>
            <a:off x="501650" y="1219200"/>
            <a:ext cx="8456613" cy="876300"/>
          </a:xfrm>
        </p:spPr>
        <p:txBody>
          <a:bodyPr/>
          <a:lstStyle/>
          <a:p>
            <a:pPr fontAlgn="auto">
              <a:spcAft>
                <a:spcPts val="0"/>
              </a:spcAft>
              <a:defRPr/>
            </a:pPr>
            <a:r>
              <a:rPr lang="zh-CN" altLang="en-US" b="1" dirty="0">
                <a:latin typeface="Kaiti SC" panose="02010600040101010101" pitchFamily="2" charset="-122"/>
                <a:ea typeface="Kaiti SC" panose="02010600040101010101" pitchFamily="2" charset="-122"/>
              </a:rPr>
              <a:t>基于非平衡学习的天琴 </a:t>
            </a:r>
            <a:r>
              <a:rPr lang="en" altLang="zh-CN" b="1" dirty="0">
                <a:latin typeface="Kaiti SC" panose="02010600040101010101" pitchFamily="2" charset="-122"/>
                <a:ea typeface="Kaiti SC" panose="02010600040101010101" pitchFamily="2" charset="-122"/>
              </a:rPr>
              <a:t>RR</a:t>
            </a:r>
            <a:r>
              <a:rPr lang="zh-CN" altLang="en-US" b="1" dirty="0">
                <a:latin typeface="Kaiti SC" panose="02010600040101010101" pitchFamily="2" charset="-122"/>
                <a:ea typeface="Kaiti SC" panose="02010600040101010101" pitchFamily="2" charset="-122"/>
              </a:rPr>
              <a:t>变星搜寻</a:t>
            </a:r>
          </a:p>
        </p:txBody>
      </p:sp>
      <p:sp>
        <p:nvSpPr>
          <p:cNvPr id="3" name="副标题 2">
            <a:extLst>
              <a:ext uri="{FF2B5EF4-FFF2-40B4-BE49-F238E27FC236}">
                <a16:creationId xmlns:a16="http://schemas.microsoft.com/office/drawing/2014/main" id="{F6120C83-D51A-274B-839C-3D0744B55A6D}"/>
              </a:ext>
            </a:extLst>
          </p:cNvPr>
          <p:cNvSpPr>
            <a:spLocks noGrp="1"/>
          </p:cNvSpPr>
          <p:nvPr>
            <p:ph type="subTitle" idx="1"/>
            <p:custDataLst>
              <p:tags r:id="rId3"/>
            </p:custDataLst>
          </p:nvPr>
        </p:nvSpPr>
        <p:spPr>
          <a:xfrm>
            <a:off x="185531" y="3817937"/>
            <a:ext cx="8140700" cy="950912"/>
          </a:xfrm>
        </p:spPr>
        <p:txBody>
          <a:bodyPr/>
          <a:lstStyle/>
          <a:p>
            <a:pPr algn="l">
              <a:spcBef>
                <a:spcPts val="0"/>
              </a:spcBef>
              <a:defRPr/>
            </a:pPr>
            <a:r>
              <a:rPr kumimoji="1" lang="en-US" altLang="zh-CN" dirty="0"/>
              <a:t>                       </a:t>
            </a:r>
            <a:r>
              <a:rPr kumimoji="1" lang="zh-CN" altLang="en-US" dirty="0"/>
              <a:t> 张静怡， 张彦霞， 赵永恒</a:t>
            </a:r>
            <a:endParaRPr kumimoji="1" lang="en-US" altLang="zh-CN" dirty="0"/>
          </a:p>
          <a:p>
            <a:pPr>
              <a:spcBef>
                <a:spcPts val="0"/>
              </a:spcBef>
              <a:defRPr/>
            </a:pPr>
            <a:r>
              <a:rPr kumimoji="1" lang="en-US" altLang="zh-CN" dirty="0"/>
              <a:t>   </a:t>
            </a:r>
            <a:r>
              <a:rPr kumimoji="1" lang="zh-CN" altLang="en-US" dirty="0"/>
              <a:t>      国家天文台</a:t>
            </a:r>
            <a:endParaRPr kumimoji="1" lang="en-US" altLang="zh-CN" dirty="0"/>
          </a:p>
          <a:p>
            <a:pPr>
              <a:spcBef>
                <a:spcPts val="0"/>
              </a:spcBef>
              <a:defRPr/>
            </a:pPr>
            <a:r>
              <a:rPr kumimoji="1" lang="zh-CN" altLang="en-US" dirty="0"/>
              <a:t>            厦门    </a:t>
            </a:r>
            <a:r>
              <a:rPr kumimoji="1" lang="en-US" altLang="zh-CN" dirty="0"/>
              <a:t>2020</a:t>
            </a:r>
            <a:r>
              <a:rPr kumimoji="1" lang="zh-CN" altLang="en-US" dirty="0"/>
              <a:t>年</a:t>
            </a:r>
            <a:r>
              <a:rPr kumimoji="1" lang="en-US" altLang="zh-CN" dirty="0"/>
              <a:t>11</a:t>
            </a:r>
            <a:r>
              <a:rPr kumimoji="1" lang="zh-CN" altLang="en-US" dirty="0"/>
              <a:t>月</a:t>
            </a:r>
            <a:r>
              <a:rPr kumimoji="1" lang="en-US" altLang="zh-CN" dirty="0"/>
              <a:t>27</a:t>
            </a:r>
            <a:r>
              <a:rPr kumimoji="1" lang="zh-CN" altLang="en-US" dirty="0"/>
              <a:t>号</a:t>
            </a:r>
          </a:p>
          <a:p>
            <a:pPr>
              <a:spcBef>
                <a:spcPts val="0"/>
              </a:spcBef>
              <a:defRPr/>
            </a:pPr>
            <a:endParaRPr lang="zh-CN" altLang="en-US" dirty="0"/>
          </a:p>
        </p:txBody>
      </p:sp>
    </p:spTree>
    <p:custDataLst>
      <p:tags r:id="rId1"/>
    </p:custDataLst>
    <p:extLst>
      <p:ext uri="{BB962C8B-B14F-4D97-AF65-F5344CB8AC3E}">
        <p14:creationId xmlns:p14="http://schemas.microsoft.com/office/powerpoint/2010/main" val="4201418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文本占位符 2">
            <a:extLst>
              <a:ext uri="{FF2B5EF4-FFF2-40B4-BE49-F238E27FC236}">
                <a16:creationId xmlns:a16="http://schemas.microsoft.com/office/drawing/2014/main" id="{AEE0597C-26AE-1B40-9F01-8271FBF21D7F}"/>
              </a:ext>
            </a:extLst>
          </p:cNvPr>
          <p:cNvSpPr>
            <a:spLocks noGrp="1" noChangeArrowheads="1"/>
          </p:cNvSpPr>
          <p:nvPr>
            <p:ph type="body" sz="half" idx="1"/>
          </p:nvPr>
        </p:nvSpPr>
        <p:spPr bwMode="auto">
          <a:xfrm>
            <a:off x="1462088" y="4965700"/>
            <a:ext cx="2551112"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zh-CN" altLang="en-US" sz="3200" b="1">
                <a:latin typeface="Kaiti SC" panose="02010600040101010101" pitchFamily="2" charset="-122"/>
                <a:ea typeface="Kaiti SC" panose="02010600040101010101" pitchFamily="2" charset="-122"/>
              </a:rPr>
              <a:t>平衡样本</a:t>
            </a:r>
          </a:p>
        </p:txBody>
      </p:sp>
      <p:sp>
        <p:nvSpPr>
          <p:cNvPr id="28674" name="内容占位符 3">
            <a:extLst>
              <a:ext uri="{FF2B5EF4-FFF2-40B4-BE49-F238E27FC236}">
                <a16:creationId xmlns:a16="http://schemas.microsoft.com/office/drawing/2014/main" id="{91250CCF-E71F-824C-93EF-7FB18D36CBA1}"/>
              </a:ext>
            </a:extLst>
          </p:cNvPr>
          <p:cNvSpPr>
            <a:spLocks noGrp="1" noChangeArrowheads="1"/>
          </p:cNvSpPr>
          <p:nvPr>
            <p:ph sz="half" idx="2"/>
          </p:nvPr>
        </p:nvSpPr>
        <p:spPr bwMode="auto">
          <a:xfrm>
            <a:off x="5327650" y="4957763"/>
            <a:ext cx="4378325" cy="1174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zh-CN" altLang="en-US" sz="3200" b="1">
                <a:latin typeface="Kaiti SC" panose="02010600040101010101" pitchFamily="2" charset="-122"/>
                <a:ea typeface="Kaiti SC" panose="02010600040101010101" pitchFamily="2" charset="-122"/>
              </a:rPr>
              <a:t>非平衡样本</a:t>
            </a:r>
          </a:p>
        </p:txBody>
      </p:sp>
      <p:cxnSp>
        <p:nvCxnSpPr>
          <p:cNvPr id="7" name="曲线连接符 6">
            <a:extLst>
              <a:ext uri="{FF2B5EF4-FFF2-40B4-BE49-F238E27FC236}">
                <a16:creationId xmlns:a16="http://schemas.microsoft.com/office/drawing/2014/main" id="{930C7A46-7C0F-9D44-9B23-55AAF21C6362}"/>
              </a:ext>
            </a:extLst>
          </p:cNvPr>
          <p:cNvCxnSpPr/>
          <p:nvPr/>
        </p:nvCxnSpPr>
        <p:spPr>
          <a:xfrm rot="5400000">
            <a:off x="3062288" y="3700463"/>
            <a:ext cx="3482975" cy="9525"/>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2" name="矩形 11">
            <a:extLst>
              <a:ext uri="{FF2B5EF4-FFF2-40B4-BE49-F238E27FC236}">
                <a16:creationId xmlns:a16="http://schemas.microsoft.com/office/drawing/2014/main" id="{E2047497-127E-9346-879E-E1F2738D1F3A}"/>
              </a:ext>
            </a:extLst>
          </p:cNvPr>
          <p:cNvSpPr/>
          <p:nvPr/>
        </p:nvSpPr>
        <p:spPr>
          <a:xfrm>
            <a:off x="5431093" y="2792976"/>
            <a:ext cx="1769807" cy="1177245"/>
          </a:xfrm>
          <a:prstGeom prst="rect">
            <a:avLst/>
          </a:prstGeom>
          <a:noFill/>
        </p:spPr>
        <p:txBody>
          <a:bodyPr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altLang="zh-CN"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a typeface="+mn-ea"/>
              </a:rPr>
              <a:t>?</a:t>
            </a:r>
            <a:endParaRPr lang="zh-CN" alt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a typeface="+mn-ea"/>
            </a:endParaRPr>
          </a:p>
        </p:txBody>
      </p:sp>
      <p:sp>
        <p:nvSpPr>
          <p:cNvPr id="13" name="圆角矩形标注 12">
            <a:extLst>
              <a:ext uri="{FF2B5EF4-FFF2-40B4-BE49-F238E27FC236}">
                <a16:creationId xmlns:a16="http://schemas.microsoft.com/office/drawing/2014/main" id="{93194423-7077-5346-9AF4-94BC37EEF4E2}"/>
              </a:ext>
            </a:extLst>
          </p:cNvPr>
          <p:cNvSpPr/>
          <p:nvPr/>
        </p:nvSpPr>
        <p:spPr>
          <a:xfrm>
            <a:off x="1101725" y="2133600"/>
            <a:ext cx="2514600" cy="2301875"/>
          </a:xfrm>
          <a:prstGeom prst="wedgeRoundRect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100" b="1" dirty="0">
                <a:solidFill>
                  <a:srgbClr val="FF0000"/>
                </a:solidFill>
              </a:rPr>
              <a:t>Traditional ML:</a:t>
            </a:r>
          </a:p>
          <a:p>
            <a:pPr algn="ctr" eaLnBrk="1" fontAlgn="auto" hangingPunct="1">
              <a:spcBef>
                <a:spcPts val="0"/>
              </a:spcBef>
              <a:spcAft>
                <a:spcPts val="0"/>
              </a:spcAft>
              <a:defRPr/>
            </a:pPr>
            <a:r>
              <a:rPr lang="en-US" altLang="zh-CN" sz="2100" b="1" dirty="0">
                <a:solidFill>
                  <a:srgbClr val="FF0000"/>
                </a:solidFill>
                <a:hlinkClick r:id="rId2" action="ppaction://hlinksldjump"/>
              </a:rPr>
              <a:t>SVM</a:t>
            </a:r>
            <a:endParaRPr lang="en-US" altLang="zh-CN" sz="2100" b="1" dirty="0">
              <a:solidFill>
                <a:srgbClr val="FF0000"/>
              </a:solidFill>
            </a:endParaRPr>
          </a:p>
          <a:p>
            <a:pPr algn="ctr" eaLnBrk="1" fontAlgn="auto" hangingPunct="1">
              <a:spcBef>
                <a:spcPts val="0"/>
              </a:spcBef>
              <a:spcAft>
                <a:spcPts val="0"/>
              </a:spcAft>
              <a:defRPr/>
            </a:pPr>
            <a:r>
              <a:rPr lang="en-US" altLang="zh-CN" sz="2100" b="1" dirty="0">
                <a:solidFill>
                  <a:srgbClr val="FF0000"/>
                </a:solidFill>
                <a:hlinkClick r:id="rId3" action="ppaction://hlinksldjump"/>
              </a:rPr>
              <a:t>Random forest</a:t>
            </a:r>
            <a:endParaRPr lang="en-US" altLang="zh-CN" sz="2100" b="1" dirty="0">
              <a:solidFill>
                <a:srgbClr val="FF0000"/>
              </a:solidFill>
            </a:endParaRPr>
          </a:p>
          <a:p>
            <a:pPr algn="ctr" eaLnBrk="1" fontAlgn="auto" hangingPunct="1">
              <a:spcBef>
                <a:spcPts val="0"/>
              </a:spcBef>
              <a:spcAft>
                <a:spcPts val="0"/>
              </a:spcAft>
              <a:defRPr/>
            </a:pPr>
            <a:r>
              <a:rPr lang="en-US" altLang="zh-CN" sz="2100" b="1" dirty="0">
                <a:solidFill>
                  <a:srgbClr val="FF0000"/>
                </a:solidFill>
              </a:rPr>
              <a:t>……</a:t>
            </a:r>
          </a:p>
        </p:txBody>
      </p:sp>
      <p:sp>
        <p:nvSpPr>
          <p:cNvPr id="28678" name="矩形 1">
            <a:extLst>
              <a:ext uri="{FF2B5EF4-FFF2-40B4-BE49-F238E27FC236}">
                <a16:creationId xmlns:a16="http://schemas.microsoft.com/office/drawing/2014/main" id="{E127A309-60A1-CC43-B22E-57FBE42F0090}"/>
              </a:ext>
            </a:extLst>
          </p:cNvPr>
          <p:cNvSpPr>
            <a:spLocks noChangeArrowheads="1"/>
          </p:cNvSpPr>
          <p:nvPr/>
        </p:nvSpPr>
        <p:spPr bwMode="auto">
          <a:xfrm>
            <a:off x="0" y="428625"/>
            <a:ext cx="37750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800" b="1">
                <a:latin typeface="Kaiti SC" panose="02010600040101010101" pitchFamily="2" charset="-122"/>
                <a:ea typeface="Kaiti SC" panose="02010600040101010101" pitchFamily="2" charset="-122"/>
              </a:rPr>
              <a:t>天文中的机器学习课题</a:t>
            </a:r>
            <a:endParaRPr lang="zh-CN" altLang="en-US" sz="2800">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2494543118"/>
      </p:ext>
    </p:extLst>
  </p:cSld>
  <p:clrMapOvr>
    <a:masterClrMapping/>
  </p:clrMapOvr>
  <p:transition spd="slow" advTm="32119"/>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DB7EA46-2481-4A4C-B520-882188D8006B}"/>
              </a:ext>
            </a:extLst>
          </p:cNvPr>
          <p:cNvSpPr/>
          <p:nvPr/>
        </p:nvSpPr>
        <p:spPr>
          <a:xfrm>
            <a:off x="152400" y="1206500"/>
            <a:ext cx="8369300" cy="5354638"/>
          </a:xfrm>
          <a:prstGeom prst="rect">
            <a:avLst/>
          </a:prstGeom>
        </p:spPr>
        <p:txBody>
          <a:bodyPr>
            <a:spAutoFit/>
          </a:bodyPr>
          <a:lstStyle/>
          <a:p>
            <a:pPr eaLnBrk="1" fontAlgn="auto" hangingPunct="1">
              <a:spcBef>
                <a:spcPts val="0"/>
              </a:spcBef>
              <a:spcAft>
                <a:spcPts val="0"/>
              </a:spcAft>
              <a:defRPr/>
            </a:pPr>
            <a:r>
              <a:rPr lang="zh-CN" altLang="en-US" sz="2000" b="1" dirty="0">
                <a:latin typeface="Kaiti SC" panose="02010600040101010101" pitchFamily="2" charset="-122"/>
                <a:ea typeface="Kaiti SC" panose="02010600040101010101" pitchFamily="2" charset="-122"/>
              </a:rPr>
              <a:t>非平衡学习方法 ：</a:t>
            </a:r>
            <a:endParaRPr lang="en-US" altLang="zh-CN" sz="2000" b="1" dirty="0">
              <a:latin typeface="Kaiti SC" panose="02010600040101010101" pitchFamily="2" charset="-122"/>
              <a:ea typeface="Kaiti SC" panose="02010600040101010101" pitchFamily="2" charset="-122"/>
            </a:endParaRPr>
          </a:p>
          <a:p>
            <a:pPr eaLnBrk="1" fontAlgn="auto" hangingPunct="1">
              <a:spcBef>
                <a:spcPts val="0"/>
              </a:spcBef>
              <a:spcAft>
                <a:spcPts val="0"/>
              </a:spcAft>
              <a:defRPr/>
            </a:pPr>
            <a:endParaRPr lang="en-US" altLang="zh-CN" sz="2000" b="1" dirty="0">
              <a:latin typeface="Kaiti SC" panose="02010600040101010101" pitchFamily="2" charset="-122"/>
              <a:ea typeface="Kaiti SC" panose="02010600040101010101" pitchFamily="2" charset="-122"/>
            </a:endParaRPr>
          </a:p>
          <a:p>
            <a:pPr eaLnBrk="1" fontAlgn="auto" hangingPunct="1">
              <a:spcBef>
                <a:spcPts val="0"/>
              </a:spcBef>
              <a:spcAft>
                <a:spcPts val="0"/>
              </a:spcAft>
              <a:defRPr/>
            </a:pPr>
            <a:endParaRPr lang="en-US" altLang="zh-CN" sz="2000" b="1" dirty="0">
              <a:latin typeface="Kaiti SC" panose="02010600040101010101" pitchFamily="2" charset="-122"/>
              <a:ea typeface="Kaiti SC" panose="02010600040101010101" pitchFamily="2" charset="-122"/>
            </a:endParaRPr>
          </a:p>
          <a:p>
            <a:pPr marL="285750" indent="-285750" eaLnBrk="1" fontAlgn="auto" hangingPunct="1">
              <a:spcBef>
                <a:spcPts val="0"/>
              </a:spcBef>
              <a:spcAft>
                <a:spcPts val="0"/>
              </a:spcAft>
              <a:buFont typeface="Arial" panose="020B0604020202020204" pitchFamily="34" charset="0"/>
              <a:buChar char="•"/>
              <a:defRPr/>
            </a:pPr>
            <a:r>
              <a:rPr lang="zh-CN" altLang="en-US" sz="2000" b="1" dirty="0">
                <a:latin typeface="Kaiti SC" panose="02010600040101010101" pitchFamily="2" charset="-122"/>
                <a:ea typeface="Kaiti SC" panose="02010600040101010101" pitchFamily="2" charset="-122"/>
              </a:rPr>
              <a:t>第一是改变样本数目分布，使得样本在数量上趋于平衡：</a:t>
            </a:r>
            <a:endParaRPr lang="en-US" altLang="zh-CN" sz="2000" b="1" dirty="0">
              <a:latin typeface="Kaiti SC" panose="02010600040101010101" pitchFamily="2" charset="-122"/>
              <a:ea typeface="Kaiti SC" panose="02010600040101010101" pitchFamily="2" charset="-122"/>
            </a:endParaRPr>
          </a:p>
          <a:p>
            <a:pPr eaLnBrk="1" fontAlgn="auto" hangingPunct="1">
              <a:spcBef>
                <a:spcPts val="0"/>
              </a:spcBef>
              <a:spcAft>
                <a:spcPts val="0"/>
              </a:spcAft>
              <a:defRPr/>
            </a:pPr>
            <a:endParaRPr lang="en-US" altLang="zh-CN" sz="2000" b="1" dirty="0">
              <a:latin typeface="Kaiti SC" panose="02010600040101010101" pitchFamily="2" charset="-122"/>
              <a:ea typeface="Kaiti SC" panose="02010600040101010101" pitchFamily="2" charset="-122"/>
            </a:endParaRPr>
          </a:p>
          <a:p>
            <a:pPr eaLnBrk="1" fontAlgn="auto" hangingPunct="1">
              <a:spcBef>
                <a:spcPts val="0"/>
              </a:spcBef>
              <a:spcAft>
                <a:spcPts val="0"/>
              </a:spcAft>
              <a:defRPr/>
            </a:pPr>
            <a:r>
              <a:rPr lang="zh-CN" altLang="en-US" sz="2000" b="1" dirty="0">
                <a:solidFill>
                  <a:srgbClr val="FF0000"/>
                </a:solidFill>
                <a:latin typeface="Kaiti SC" panose="02010600040101010101" pitchFamily="2" charset="-122"/>
                <a:ea typeface="Kaiti SC" panose="02010600040101010101" pitchFamily="2" charset="-122"/>
              </a:rPr>
              <a:t>     过采样 ，下采样 ，过采样与下采样的结合 </a:t>
            </a:r>
          </a:p>
          <a:p>
            <a:pPr eaLnBrk="1" fontAlgn="auto" hangingPunct="1">
              <a:spcBef>
                <a:spcPts val="0"/>
              </a:spcBef>
              <a:spcAft>
                <a:spcPts val="0"/>
              </a:spcAft>
              <a:defRPr/>
            </a:pPr>
            <a:endParaRPr lang="en-US" altLang="zh-CN" sz="2000" b="1" dirty="0">
              <a:latin typeface="Kaiti SC" panose="02010600040101010101" pitchFamily="2" charset="-122"/>
              <a:ea typeface="Kaiti SC" panose="02010600040101010101" pitchFamily="2" charset="-122"/>
            </a:endParaRPr>
          </a:p>
          <a:p>
            <a:pPr marL="285750" indent="-285750" eaLnBrk="1" fontAlgn="auto" hangingPunct="1">
              <a:spcBef>
                <a:spcPts val="0"/>
              </a:spcBef>
              <a:spcAft>
                <a:spcPts val="0"/>
              </a:spcAft>
              <a:buFont typeface="Arial" panose="020B0604020202020204" pitchFamily="34" charset="0"/>
              <a:buChar char="•"/>
              <a:defRPr/>
            </a:pPr>
            <a:r>
              <a:rPr lang="zh-CN" altLang="en-US" sz="2000" b="1" dirty="0">
                <a:latin typeface="Kaiti SC" panose="02010600040101010101" pitchFamily="2" charset="-122"/>
                <a:ea typeface="Kaiti SC" panose="02010600040101010101" pitchFamily="2" charset="-122"/>
              </a:rPr>
              <a:t>第二是传统算法改进，在传统的算法基础上，对于不同的类别采取不同的加权方式，对不同的数据类别错误代价实现不同，使得模型更注重我们感兴趣的少数类别：</a:t>
            </a:r>
            <a:endParaRPr lang="en-US" altLang="zh-CN" sz="2000" b="1" dirty="0">
              <a:latin typeface="Kaiti SC" panose="02010600040101010101" pitchFamily="2" charset="-122"/>
              <a:ea typeface="Kaiti SC" panose="02010600040101010101" pitchFamily="2" charset="-122"/>
            </a:endParaRPr>
          </a:p>
          <a:p>
            <a:pPr eaLnBrk="1" fontAlgn="auto" hangingPunct="1">
              <a:spcBef>
                <a:spcPts val="0"/>
              </a:spcBef>
              <a:spcAft>
                <a:spcPts val="0"/>
              </a:spcAft>
              <a:defRPr/>
            </a:pPr>
            <a:endParaRPr lang="en-US" altLang="zh-CN" sz="2000" b="1" dirty="0">
              <a:latin typeface="Kaiti SC" panose="02010600040101010101" pitchFamily="2" charset="-122"/>
              <a:ea typeface="Kaiti SC" panose="02010600040101010101" pitchFamily="2" charset="-122"/>
            </a:endParaRPr>
          </a:p>
          <a:p>
            <a:pPr eaLnBrk="1" fontAlgn="auto" hangingPunct="1">
              <a:spcBef>
                <a:spcPts val="0"/>
              </a:spcBef>
              <a:spcAft>
                <a:spcPts val="0"/>
              </a:spcAft>
              <a:defRPr/>
            </a:pPr>
            <a:r>
              <a:rPr lang="zh-CN" altLang="en-US" sz="2000" b="1" dirty="0">
                <a:latin typeface="Kaiti SC" panose="02010600040101010101" pitchFamily="2" charset="-122"/>
                <a:ea typeface="Kaiti SC" panose="02010600040101010101" pitchFamily="2" charset="-122"/>
              </a:rPr>
              <a:t>     </a:t>
            </a:r>
            <a:r>
              <a:rPr lang="zh-CN" altLang="en-US" sz="2400" b="1" dirty="0">
                <a:solidFill>
                  <a:srgbClr val="0070C0"/>
                </a:solidFill>
                <a:latin typeface="Kaiti SC" panose="02010600040101010101" pitchFamily="2" charset="-122"/>
                <a:ea typeface="Kaiti SC" panose="02010600040101010101" pitchFamily="2" charset="-122"/>
              </a:rPr>
              <a:t>代价敏感学习</a:t>
            </a:r>
            <a:r>
              <a:rPr lang="zh-CN" altLang="en-US" sz="2000" b="1" dirty="0">
                <a:latin typeface="Kaiti SC" panose="02010600040101010101" pitchFamily="2" charset="-122"/>
                <a:ea typeface="Kaiti SC" panose="02010600040101010101" pitchFamily="2" charset="-122"/>
              </a:rPr>
              <a:t>：</a:t>
            </a:r>
            <a:r>
              <a:rPr lang="zh-CN" altLang="en-US" sz="2000" b="1" dirty="0">
                <a:solidFill>
                  <a:srgbClr val="FF0000"/>
                </a:solidFill>
                <a:latin typeface="Kaiti SC" panose="02010600040101010101" pitchFamily="2" charset="-122"/>
                <a:ea typeface="Kaiti SC" panose="02010600040101010101" pitchFamily="2" charset="-122"/>
              </a:rPr>
              <a:t>代价敏感的支撑向量机 </a:t>
            </a:r>
            <a:r>
              <a:rPr lang="en-US" altLang="zh-CN" sz="2000" b="1" dirty="0">
                <a:latin typeface="Kaiti SC" panose="02010600040101010101" pitchFamily="2" charset="-122"/>
                <a:ea typeface="Kaiti SC" panose="02010600040101010101" pitchFamily="2" charset="-122"/>
              </a:rPr>
              <a:t>(</a:t>
            </a:r>
            <a:r>
              <a:rPr lang="en" altLang="zh-CN" sz="2000" b="1" dirty="0">
                <a:latin typeface="Kaiti SC" panose="02010600040101010101" pitchFamily="2" charset="-122"/>
                <a:ea typeface="Kaiti SC" panose="02010600040101010101" pitchFamily="2" charset="-122"/>
              </a:rPr>
              <a:t>Cost-sensitive SVM)</a:t>
            </a:r>
            <a:r>
              <a:rPr lang="zh-CN" altLang="en-US" sz="2000" b="1" dirty="0">
                <a:latin typeface="Kaiti SC" panose="02010600040101010101" pitchFamily="2" charset="-122"/>
                <a:ea typeface="Kaiti SC" panose="02010600040101010101" pitchFamily="2" charset="-122"/>
              </a:rPr>
              <a:t> </a:t>
            </a:r>
            <a:endParaRPr lang="en-US" altLang="zh-CN" sz="2000" b="1" dirty="0">
              <a:latin typeface="Kaiti SC" panose="02010600040101010101" pitchFamily="2" charset="-122"/>
              <a:ea typeface="Kaiti SC" panose="02010600040101010101" pitchFamily="2" charset="-122"/>
            </a:endParaRPr>
          </a:p>
          <a:p>
            <a:pPr eaLnBrk="1" fontAlgn="auto" hangingPunct="1">
              <a:spcBef>
                <a:spcPts val="0"/>
              </a:spcBef>
              <a:spcAft>
                <a:spcPts val="0"/>
              </a:spcAft>
              <a:defRPr/>
            </a:pPr>
            <a:endParaRPr lang="en-US" altLang="zh-CN" sz="2000" b="1" dirty="0">
              <a:latin typeface="Kaiti SC" panose="02010600040101010101" pitchFamily="2" charset="-122"/>
              <a:ea typeface="Kaiti SC" panose="02010600040101010101" pitchFamily="2" charset="-122"/>
            </a:endParaRPr>
          </a:p>
          <a:p>
            <a:pPr eaLnBrk="1" fontAlgn="auto" hangingPunct="1">
              <a:spcBef>
                <a:spcPts val="0"/>
              </a:spcBef>
              <a:spcAft>
                <a:spcPts val="0"/>
              </a:spcAft>
              <a:defRPr/>
            </a:pPr>
            <a:r>
              <a:rPr lang="zh-CN" altLang="en-US" sz="2000" b="1" dirty="0">
                <a:latin typeface="Kaiti SC" panose="02010600040101010101" pitchFamily="2" charset="-122"/>
                <a:ea typeface="Kaiti SC" panose="02010600040101010101" pitchFamily="2" charset="-122"/>
              </a:rPr>
              <a:t>                                      </a:t>
            </a:r>
            <a:r>
              <a:rPr lang="zh-CN" altLang="en-US" sz="2000" b="1" dirty="0">
                <a:solidFill>
                  <a:srgbClr val="FF0000"/>
                </a:solidFill>
                <a:latin typeface="Kaiti SC" panose="02010600040101010101" pitchFamily="2" charset="-122"/>
                <a:ea typeface="Kaiti SC" panose="02010600040101010101" pitchFamily="2" charset="-122"/>
              </a:rPr>
              <a:t>代价敏感的随机森林 </a:t>
            </a:r>
            <a:r>
              <a:rPr lang="en-US" altLang="zh-CN" sz="2000" b="1" dirty="0">
                <a:latin typeface="Kaiti SC" panose="02010600040101010101" pitchFamily="2" charset="-122"/>
                <a:ea typeface="Kaiti SC" panose="02010600040101010101" pitchFamily="2" charset="-122"/>
              </a:rPr>
              <a:t>(</a:t>
            </a:r>
            <a:r>
              <a:rPr lang="en" altLang="zh-CN" sz="2000" b="1" dirty="0">
                <a:latin typeface="Kaiti SC" panose="02010600040101010101" pitchFamily="2" charset="-122"/>
                <a:ea typeface="Kaiti SC" panose="02010600040101010101" pitchFamily="2" charset="-122"/>
              </a:rPr>
              <a:t>Cost-sensitive Random Forest) </a:t>
            </a:r>
          </a:p>
          <a:p>
            <a:pPr eaLnBrk="1" fontAlgn="auto" hangingPunct="1">
              <a:spcBef>
                <a:spcPts val="0"/>
              </a:spcBef>
              <a:spcAft>
                <a:spcPts val="0"/>
              </a:spcAft>
              <a:defRPr/>
            </a:pPr>
            <a:endParaRPr lang="en" altLang="zh-CN" sz="2000" b="1" dirty="0">
              <a:latin typeface="Kaiti SC" panose="02010600040101010101" pitchFamily="2" charset="-122"/>
              <a:ea typeface="Kaiti SC" panose="02010600040101010101" pitchFamily="2" charset="-122"/>
            </a:endParaRPr>
          </a:p>
          <a:p>
            <a:pPr eaLnBrk="1" fontAlgn="auto" hangingPunct="1">
              <a:spcBef>
                <a:spcPts val="0"/>
              </a:spcBef>
              <a:spcAft>
                <a:spcPts val="0"/>
              </a:spcAft>
              <a:defRPr/>
            </a:pPr>
            <a:r>
              <a:rPr lang="zh-CN" altLang="en-US" sz="2000" b="1" dirty="0">
                <a:latin typeface="Kaiti SC" panose="02010600040101010101" pitchFamily="2" charset="-122"/>
                <a:ea typeface="Kaiti SC" panose="02010600040101010101" pitchFamily="2" charset="-122"/>
              </a:rPr>
              <a:t> </a:t>
            </a:r>
            <a:r>
              <a:rPr lang="en-US" altLang="zh-CN" sz="2000" b="1" dirty="0">
                <a:latin typeface="Kaiti SC" panose="02010600040101010101" pitchFamily="2" charset="-122"/>
                <a:ea typeface="Kaiti SC" panose="02010600040101010101" pitchFamily="2" charset="-122"/>
              </a:rPr>
              <a:t>	</a:t>
            </a:r>
            <a:r>
              <a:rPr lang="zh-CN" altLang="en-US" sz="2000" b="1" dirty="0">
                <a:latin typeface="Kaiti SC" panose="02010600040101010101" pitchFamily="2" charset="-122"/>
                <a:ea typeface="Kaiti SC" panose="02010600040101010101" pitchFamily="2" charset="-122"/>
              </a:rPr>
              <a:t>                        </a:t>
            </a:r>
            <a:r>
              <a:rPr lang="en" altLang="zh-CN" sz="2000" b="1" dirty="0">
                <a:solidFill>
                  <a:srgbClr val="FF0000"/>
                </a:solidFill>
                <a:latin typeface="Kaiti SC" panose="02010600040101010101" pitchFamily="2" charset="-122"/>
                <a:ea typeface="Kaiti SC" panose="02010600040101010101" pitchFamily="2" charset="-122"/>
              </a:rPr>
              <a:t>Fast Boxes </a:t>
            </a:r>
            <a:endParaRPr lang="en-US" altLang="zh-CN" sz="2000" b="1" dirty="0">
              <a:latin typeface="Kaiti SC" panose="02010600040101010101" pitchFamily="2" charset="-122"/>
              <a:ea typeface="Kaiti SC" panose="02010600040101010101" pitchFamily="2" charset="-122"/>
            </a:endParaRPr>
          </a:p>
          <a:p>
            <a:pPr eaLnBrk="1" fontAlgn="auto" hangingPunct="1">
              <a:spcBef>
                <a:spcPts val="0"/>
              </a:spcBef>
              <a:spcAft>
                <a:spcPts val="0"/>
              </a:spcAft>
              <a:defRPr/>
            </a:pPr>
            <a:endParaRPr lang="zh-CN" altLang="en-US" dirty="0">
              <a:latin typeface="+mn-lt"/>
              <a:ea typeface="+mn-ea"/>
            </a:endParaRPr>
          </a:p>
        </p:txBody>
      </p:sp>
      <p:sp>
        <p:nvSpPr>
          <p:cNvPr id="31746" name="文本框 4">
            <a:extLst>
              <a:ext uri="{FF2B5EF4-FFF2-40B4-BE49-F238E27FC236}">
                <a16:creationId xmlns:a16="http://schemas.microsoft.com/office/drawing/2014/main" id="{36E906B6-E48D-784C-91AA-A87D1788F816}"/>
              </a:ext>
            </a:extLst>
          </p:cNvPr>
          <p:cNvSpPr txBox="1">
            <a:spLocks noChangeArrowheads="1"/>
          </p:cNvSpPr>
          <p:nvPr/>
        </p:nvSpPr>
        <p:spPr bwMode="auto">
          <a:xfrm>
            <a:off x="0" y="484188"/>
            <a:ext cx="261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kumimoji="1" lang="zh-CN" altLang="en-US" sz="2800" b="1">
                <a:latin typeface="Kaiti SC" panose="02010600040101010101" pitchFamily="2" charset="-122"/>
                <a:ea typeface="Kaiti SC" panose="02010600040101010101" pitchFamily="2" charset="-122"/>
                <a:sym typeface="+mn-lt"/>
              </a:rPr>
              <a:t>机器学习算法</a:t>
            </a:r>
            <a:endParaRPr kumimoji="1" lang="zh-CN" altLang="en-US" sz="2800" b="1">
              <a:latin typeface="Kaiti SC" panose="02010600040101010101" pitchFamily="2" charset="-122"/>
              <a:ea typeface="Kaiti SC" panose="02010600040101010101" pitchFamily="2" charset="-122"/>
            </a:endParaRPr>
          </a:p>
        </p:txBody>
      </p:sp>
    </p:spTree>
    <p:extLst>
      <p:ext uri="{BB962C8B-B14F-4D97-AF65-F5344CB8AC3E}">
        <p14:creationId xmlns:p14="http://schemas.microsoft.com/office/powerpoint/2010/main" val="3854794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文本框 5">
            <a:extLst>
              <a:ext uri="{FF2B5EF4-FFF2-40B4-BE49-F238E27FC236}">
                <a16:creationId xmlns:a16="http://schemas.microsoft.com/office/drawing/2014/main" id="{7A07866C-FC90-6D40-BC08-6DB5E2DBBA4B}"/>
              </a:ext>
            </a:extLst>
          </p:cNvPr>
          <p:cNvSpPr txBox="1">
            <a:spLocks noChangeArrowheads="1"/>
          </p:cNvSpPr>
          <p:nvPr/>
        </p:nvSpPr>
        <p:spPr bwMode="auto">
          <a:xfrm>
            <a:off x="0" y="484188"/>
            <a:ext cx="261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kumimoji="1" lang="zh-CN" altLang="en-US" sz="2800" b="1">
                <a:latin typeface="Kaiti SC" panose="02010600040101010101" pitchFamily="2" charset="-122"/>
                <a:ea typeface="Kaiti SC" panose="02010600040101010101" pitchFamily="2" charset="-122"/>
                <a:sym typeface="+mn-lt"/>
              </a:rPr>
              <a:t>算法评判标准</a:t>
            </a:r>
            <a:endParaRPr kumimoji="1" lang="zh-CN" altLang="en-US" sz="2800" b="1">
              <a:latin typeface="Kaiti SC" panose="02010600040101010101" pitchFamily="2" charset="-122"/>
              <a:ea typeface="Kaiti SC" panose="02010600040101010101" pitchFamily="2" charset="-122"/>
            </a:endParaRPr>
          </a:p>
        </p:txBody>
      </p:sp>
      <p:pic>
        <p:nvPicPr>
          <p:cNvPr id="3" name="图片 2">
            <a:extLst>
              <a:ext uri="{FF2B5EF4-FFF2-40B4-BE49-F238E27FC236}">
                <a16:creationId xmlns:a16="http://schemas.microsoft.com/office/drawing/2014/main" id="{1A19791F-65DD-764B-8940-ED9C27760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4244" y="1237749"/>
            <a:ext cx="6533321" cy="4827167"/>
          </a:xfrm>
          <a:prstGeom prst="rect">
            <a:avLst/>
          </a:prstGeom>
        </p:spPr>
      </p:pic>
    </p:spTree>
    <p:extLst>
      <p:ext uri="{BB962C8B-B14F-4D97-AF65-F5344CB8AC3E}">
        <p14:creationId xmlns:p14="http://schemas.microsoft.com/office/powerpoint/2010/main" val="3838350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文本框 5">
            <a:extLst>
              <a:ext uri="{FF2B5EF4-FFF2-40B4-BE49-F238E27FC236}">
                <a16:creationId xmlns:a16="http://schemas.microsoft.com/office/drawing/2014/main" id="{9764D160-43FC-C749-ACDE-308D7BF0C8FD}"/>
              </a:ext>
            </a:extLst>
          </p:cNvPr>
          <p:cNvSpPr txBox="1">
            <a:spLocks noChangeArrowheads="1"/>
          </p:cNvSpPr>
          <p:nvPr/>
        </p:nvSpPr>
        <p:spPr bwMode="auto">
          <a:xfrm>
            <a:off x="0" y="484188"/>
            <a:ext cx="261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kumimoji="1" lang="zh-CN" altLang="en-US" sz="2800" b="1">
                <a:latin typeface="Kaiti SC" panose="02010600040101010101" pitchFamily="2" charset="-122"/>
                <a:ea typeface="Kaiti SC" panose="02010600040101010101" pitchFamily="2" charset="-122"/>
                <a:sym typeface="+mn-lt"/>
              </a:rPr>
              <a:t>算法评判标准</a:t>
            </a:r>
            <a:endParaRPr kumimoji="1" lang="zh-CN" altLang="en-US" sz="2800" b="1">
              <a:latin typeface="Kaiti SC" panose="02010600040101010101" pitchFamily="2" charset="-122"/>
              <a:ea typeface="Kaiti SC" panose="02010600040101010101" pitchFamily="2" charset="-122"/>
            </a:endParaRPr>
          </a:p>
        </p:txBody>
      </p:sp>
      <p:pic>
        <p:nvPicPr>
          <p:cNvPr id="3" name="图片 2">
            <a:extLst>
              <a:ext uri="{FF2B5EF4-FFF2-40B4-BE49-F238E27FC236}">
                <a16:creationId xmlns:a16="http://schemas.microsoft.com/office/drawing/2014/main" id="{43A1E5F9-CDE4-EE41-9827-BF9DC8F74D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3157" y="1117686"/>
            <a:ext cx="5774078" cy="5104210"/>
          </a:xfrm>
          <a:prstGeom prst="rect">
            <a:avLst/>
          </a:prstGeom>
        </p:spPr>
      </p:pic>
    </p:spTree>
    <p:extLst>
      <p:ext uri="{BB962C8B-B14F-4D97-AF65-F5344CB8AC3E}">
        <p14:creationId xmlns:p14="http://schemas.microsoft.com/office/powerpoint/2010/main" val="157280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文本框 5">
            <a:extLst>
              <a:ext uri="{FF2B5EF4-FFF2-40B4-BE49-F238E27FC236}">
                <a16:creationId xmlns:a16="http://schemas.microsoft.com/office/drawing/2014/main" id="{D7C204FD-7B50-D240-8184-A3CFF18A8191}"/>
              </a:ext>
            </a:extLst>
          </p:cNvPr>
          <p:cNvSpPr txBox="1">
            <a:spLocks noChangeArrowheads="1"/>
          </p:cNvSpPr>
          <p:nvPr/>
        </p:nvSpPr>
        <p:spPr bwMode="auto">
          <a:xfrm>
            <a:off x="0" y="484188"/>
            <a:ext cx="261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kumimoji="1" lang="zh-CN" altLang="en-US" sz="2800" b="1">
                <a:latin typeface="Kaiti SC" panose="02010600040101010101" pitchFamily="2" charset="-122"/>
                <a:ea typeface="Kaiti SC" panose="02010600040101010101" pitchFamily="2" charset="-122"/>
                <a:sym typeface="+mn-lt"/>
              </a:rPr>
              <a:t>算法评判标准</a:t>
            </a:r>
            <a:endParaRPr kumimoji="1" lang="zh-CN" altLang="en-US" sz="2800" b="1">
              <a:latin typeface="Kaiti SC" panose="02010600040101010101" pitchFamily="2" charset="-122"/>
              <a:ea typeface="Kaiti SC" panose="02010600040101010101" pitchFamily="2" charset="-122"/>
            </a:endParaRPr>
          </a:p>
        </p:txBody>
      </p:sp>
      <p:sp>
        <p:nvSpPr>
          <p:cNvPr id="36866" name="图片 3">
            <a:extLst>
              <a:ext uri="{FF2B5EF4-FFF2-40B4-BE49-F238E27FC236}">
                <a16:creationId xmlns:a16="http://schemas.microsoft.com/office/drawing/2014/main" id="{EDAE4D8A-056B-D746-9DBC-7C39431FD9D7}"/>
              </a:ext>
            </a:extLst>
          </p:cNvPr>
          <p:cNvSpPr>
            <a:spLocks noChangeAspect="1" noChangeArrowheads="1"/>
          </p:cNvSpPr>
          <p:nvPr/>
        </p:nvSpPr>
        <p:spPr bwMode="auto">
          <a:xfrm>
            <a:off x="350838" y="1119188"/>
            <a:ext cx="4883150"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36867" name="矩形 1">
            <a:extLst>
              <a:ext uri="{FF2B5EF4-FFF2-40B4-BE49-F238E27FC236}">
                <a16:creationId xmlns:a16="http://schemas.microsoft.com/office/drawing/2014/main" id="{35EA3C7A-DB73-E84A-9113-7F792A5179E8}"/>
              </a:ext>
            </a:extLst>
          </p:cNvPr>
          <p:cNvSpPr>
            <a:spLocks noChangeArrowheads="1"/>
          </p:cNvSpPr>
          <p:nvPr/>
        </p:nvSpPr>
        <p:spPr bwMode="auto">
          <a:xfrm>
            <a:off x="5778500" y="2139950"/>
            <a:ext cx="2636838"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000">
                <a:latin typeface="Kaiti SC" panose="02010600040101010101" pitchFamily="2" charset="-122"/>
                <a:ea typeface="Kaiti SC" panose="02010600040101010101" pitchFamily="2" charset="-122"/>
              </a:rPr>
              <a:t>对于这些评价指标如准确率、精确率、召回率、特异度、</a:t>
            </a:r>
            <a:r>
              <a:rPr lang="zh-CN" altLang="zh-CN" sz="2000">
                <a:latin typeface="Kaiti SC" panose="02010600040101010101" pitchFamily="2" charset="-122"/>
                <a:ea typeface="Kaiti SC" panose="02010600040101010101" pitchFamily="2" charset="-122"/>
              </a:rPr>
              <a:t>MCC、AUC </a:t>
            </a:r>
            <a:r>
              <a:rPr lang="zh-CN" altLang="en-US" sz="2000">
                <a:latin typeface="Kaiti SC" panose="02010600040101010101" pitchFamily="2" charset="-122"/>
                <a:ea typeface="Kaiti SC" panose="02010600040101010101" pitchFamily="2" charset="-122"/>
              </a:rPr>
              <a:t>和 </a:t>
            </a:r>
            <a:r>
              <a:rPr lang="zh-CN" altLang="zh-CN" sz="2000">
                <a:latin typeface="Kaiti SC" panose="02010600040101010101" pitchFamily="2" charset="-122"/>
                <a:ea typeface="Kaiti SC" panose="02010600040101010101" pitchFamily="2" charset="-122"/>
              </a:rPr>
              <a:t>AUH， </a:t>
            </a:r>
            <a:r>
              <a:rPr lang="zh-CN" altLang="en-US" sz="2000">
                <a:latin typeface="Kaiti SC" panose="02010600040101010101" pitchFamily="2" charset="-122"/>
                <a:ea typeface="Kaiti SC" panose="02010600040101010101" pitchFamily="2" charset="-122"/>
              </a:rPr>
              <a:t>它们的值越大，分类模型越好。其中 </a:t>
            </a:r>
            <a:r>
              <a:rPr lang="zh-CN" altLang="zh-CN" sz="2000">
                <a:solidFill>
                  <a:srgbClr val="FF0000"/>
                </a:solidFill>
                <a:latin typeface="Kaiti SC" panose="02010600040101010101" pitchFamily="2" charset="-122"/>
                <a:ea typeface="Kaiti SC" panose="02010600040101010101" pitchFamily="2" charset="-122"/>
              </a:rPr>
              <a:t>MCC </a:t>
            </a:r>
            <a:r>
              <a:rPr lang="zh-CN" altLang="en-US" sz="2000">
                <a:solidFill>
                  <a:srgbClr val="FF0000"/>
                </a:solidFill>
                <a:latin typeface="Kaiti SC" panose="02010600040101010101" pitchFamily="2" charset="-122"/>
                <a:ea typeface="Kaiti SC" panose="02010600040101010101" pitchFamily="2" charset="-122"/>
              </a:rPr>
              <a:t>和 </a:t>
            </a:r>
            <a:r>
              <a:rPr lang="zh-CN" altLang="zh-CN" sz="2000">
                <a:solidFill>
                  <a:srgbClr val="FF0000"/>
                </a:solidFill>
                <a:latin typeface="Kaiti SC" panose="02010600040101010101" pitchFamily="2" charset="-122"/>
                <a:ea typeface="Kaiti SC" panose="02010600040101010101" pitchFamily="2" charset="-122"/>
              </a:rPr>
              <a:t>AUH </a:t>
            </a:r>
            <a:r>
              <a:rPr lang="zh-CN" altLang="en-US" sz="2000">
                <a:latin typeface="Kaiti SC" panose="02010600040101010101" pitchFamily="2" charset="-122"/>
                <a:ea typeface="Kaiti SC" panose="02010600040101010101" pitchFamily="2" charset="-122"/>
              </a:rPr>
              <a:t>更适合判定非平衡学习方法 的优劣。</a:t>
            </a:r>
            <a:r>
              <a:rPr lang="zh-CN" altLang="en-US">
                <a:latin typeface="STSongti-SC-Light" panose="02010600040101010101" pitchFamily="2" charset="-122"/>
                <a:ea typeface="STSongti-SC-Light" panose="02010600040101010101" pitchFamily="2" charset="-122"/>
              </a:rPr>
              <a:t> </a:t>
            </a:r>
            <a:endParaRPr lang="zh-CN" altLang="en-US">
              <a:latin typeface="等线" panose="02010600030101010101" pitchFamily="2" charset="-122"/>
              <a:ea typeface="等线" panose="02010600030101010101" pitchFamily="2" charset="-122"/>
            </a:endParaRPr>
          </a:p>
        </p:txBody>
      </p:sp>
      <p:pic>
        <p:nvPicPr>
          <p:cNvPr id="5" name="图片 4">
            <a:extLst>
              <a:ext uri="{FF2B5EF4-FFF2-40B4-BE49-F238E27FC236}">
                <a16:creationId xmlns:a16="http://schemas.microsoft.com/office/drawing/2014/main" id="{94C3979D-61FD-8C4A-97AC-284EC1F2171C}"/>
              </a:ext>
            </a:extLst>
          </p:cNvPr>
          <p:cNvPicPr>
            <a:picLocks noChangeAspect="1"/>
          </p:cNvPicPr>
          <p:nvPr/>
        </p:nvPicPr>
        <p:blipFill rotWithShape="1">
          <a:blip r:embed="rId2">
            <a:extLst>
              <a:ext uri="{28A0092B-C50C-407E-A947-70E740481C1C}">
                <a14:useLocalDpi xmlns:a14="http://schemas.microsoft.com/office/drawing/2010/main" val="0"/>
              </a:ext>
            </a:extLst>
          </a:blip>
          <a:srcRect l="27250" t="6574" r="26451" b="27015"/>
          <a:stretch/>
        </p:blipFill>
        <p:spPr>
          <a:xfrm>
            <a:off x="652013" y="1279172"/>
            <a:ext cx="4581975" cy="4680794"/>
          </a:xfrm>
          <a:prstGeom prst="rect">
            <a:avLst/>
          </a:prstGeom>
        </p:spPr>
      </p:pic>
    </p:spTree>
    <p:extLst>
      <p:ext uri="{BB962C8B-B14F-4D97-AF65-F5344CB8AC3E}">
        <p14:creationId xmlns:p14="http://schemas.microsoft.com/office/powerpoint/2010/main" val="429645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a:extLst>
              <a:ext uri="{FF2B5EF4-FFF2-40B4-BE49-F238E27FC236}">
                <a16:creationId xmlns:a16="http://schemas.microsoft.com/office/drawing/2014/main" id="{3A4C8F32-8FD9-EA4B-8E29-A06FEC54DF43}"/>
              </a:ext>
            </a:extLst>
          </p:cNvPr>
          <p:cNvSpPr>
            <a:spLocks noGrp="1"/>
          </p:cNvSpPr>
          <p:nvPr>
            <p:ph type="subTitle" idx="1"/>
          </p:nvPr>
        </p:nvSpPr>
        <p:spPr>
          <a:xfrm>
            <a:off x="654050" y="2790825"/>
            <a:ext cx="8140700" cy="950913"/>
          </a:xfrm>
        </p:spPr>
        <p:txBody>
          <a:bodyPr/>
          <a:lstStyle/>
          <a:p>
            <a:pPr>
              <a:spcBef>
                <a:spcPts val="0"/>
              </a:spcBef>
              <a:defRPr/>
            </a:pPr>
            <a:r>
              <a:rPr lang="zh-CN" altLang="en-US" sz="3600" b="1" dirty="0">
                <a:latin typeface="Kaiti SC" panose="02010600040101010101" pitchFamily="2" charset="-122"/>
                <a:ea typeface="Kaiti SC" panose="02010600040101010101" pitchFamily="2" charset="-122"/>
                <a:sym typeface="+mn-lt"/>
              </a:rPr>
              <a:t>工作一：基于颜色挑选天琴</a:t>
            </a:r>
            <a:r>
              <a:rPr lang="en" altLang="zh-CN" sz="3600" b="1" dirty="0">
                <a:latin typeface="Kaiti SC" panose="02010600040101010101" pitchFamily="2" charset="-122"/>
                <a:ea typeface="Kaiti SC" panose="02010600040101010101" pitchFamily="2" charset="-122"/>
                <a:sym typeface="+mn-lt"/>
              </a:rPr>
              <a:t>RR</a:t>
            </a:r>
            <a:r>
              <a:rPr lang="zh-CN" altLang="en-US" sz="3600" b="1" dirty="0">
                <a:latin typeface="Kaiti SC" panose="02010600040101010101" pitchFamily="2" charset="-122"/>
                <a:ea typeface="Kaiti SC" panose="02010600040101010101" pitchFamily="2" charset="-122"/>
                <a:sym typeface="+mn-lt"/>
              </a:rPr>
              <a:t>变星</a:t>
            </a:r>
            <a:endParaRPr kumimoji="1" lang="zh-CN" altLang="en-US" sz="3600" b="1" dirty="0">
              <a:latin typeface="Kaiti SC" panose="02010600040101010101" pitchFamily="2" charset="-122"/>
              <a:ea typeface="Kaiti SC" panose="02010600040101010101" pitchFamily="2" charset="-122"/>
            </a:endParaRPr>
          </a:p>
        </p:txBody>
      </p:sp>
      <p:sp>
        <p:nvSpPr>
          <p:cNvPr id="3" name="矩形 2">
            <a:extLst>
              <a:ext uri="{FF2B5EF4-FFF2-40B4-BE49-F238E27FC236}">
                <a16:creationId xmlns:a16="http://schemas.microsoft.com/office/drawing/2014/main" id="{C5533A9C-2C70-E941-B153-6E0CBBC1DCB3}"/>
              </a:ext>
            </a:extLst>
          </p:cNvPr>
          <p:cNvSpPr/>
          <p:nvPr/>
        </p:nvSpPr>
        <p:spPr>
          <a:xfrm>
            <a:off x="1239078" y="5199501"/>
            <a:ext cx="7215810" cy="954107"/>
          </a:xfrm>
          <a:prstGeom prst="rect">
            <a:avLst/>
          </a:prstGeom>
        </p:spPr>
        <p:txBody>
          <a:bodyPr wrap="square">
            <a:spAutoFit/>
          </a:bodyPr>
          <a:lstStyle/>
          <a:p>
            <a:r>
              <a:rPr lang="zh-CN" altLang="en-US" sz="2000" b="1" i="1" dirty="0">
                <a:latin typeface="Kaiti SC" panose="02010600040101010101" pitchFamily="2" charset="-122"/>
                <a:ea typeface="Kaiti SC" panose="02010600040101010101" pitchFamily="2" charset="-122"/>
              </a:rPr>
              <a:t>Jingyi Zhang</a:t>
            </a:r>
            <a:r>
              <a:rPr lang="zh-CN" altLang="en-US" dirty="0">
                <a:latin typeface="Kaiti SC" panose="02010600040101010101" pitchFamily="2" charset="-122"/>
                <a:ea typeface="Kaiti SC" panose="02010600040101010101" pitchFamily="2" charset="-122"/>
              </a:rPr>
              <a:t>, Yanxia Zhang, and Yongheng Zhao, Imbalanced Learning for RR Lyrae Stars Based on SDSS and GALEX Databases, 2018, </a:t>
            </a:r>
            <a:r>
              <a:rPr lang="zh-CN" altLang="en-US" dirty="0">
                <a:solidFill>
                  <a:srgbClr val="C00000"/>
                </a:solidFill>
                <a:latin typeface="Kaiti SC" panose="02010600040101010101" pitchFamily="2" charset="-122"/>
                <a:ea typeface="Kaiti SC" panose="02010600040101010101" pitchFamily="2" charset="-122"/>
              </a:rPr>
              <a:t>AJ</a:t>
            </a:r>
            <a:r>
              <a:rPr lang="zh-CN" altLang="en-US" dirty="0">
                <a:latin typeface="Kaiti SC" panose="02010600040101010101" pitchFamily="2" charset="-122"/>
                <a:ea typeface="Kaiti SC" panose="02010600040101010101" pitchFamily="2" charset="-122"/>
              </a:rPr>
              <a:t>, 155, 108.</a:t>
            </a:r>
          </a:p>
        </p:txBody>
      </p:sp>
    </p:spTree>
    <p:extLst>
      <p:ext uri="{BB962C8B-B14F-4D97-AF65-F5344CB8AC3E}">
        <p14:creationId xmlns:p14="http://schemas.microsoft.com/office/powerpoint/2010/main" val="1350706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文本框 3">
            <a:extLst>
              <a:ext uri="{FF2B5EF4-FFF2-40B4-BE49-F238E27FC236}">
                <a16:creationId xmlns:a16="http://schemas.microsoft.com/office/drawing/2014/main" id="{DABDCABF-FFBB-3247-9528-80D00DED5D03}"/>
              </a:ext>
            </a:extLst>
          </p:cNvPr>
          <p:cNvSpPr txBox="1">
            <a:spLocks noChangeArrowheads="1"/>
          </p:cNvSpPr>
          <p:nvPr/>
        </p:nvSpPr>
        <p:spPr bwMode="auto">
          <a:xfrm>
            <a:off x="0" y="484188"/>
            <a:ext cx="261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kumimoji="1" lang="zh-CN" altLang="en-US" sz="2800" b="1">
                <a:latin typeface="Kaiti SC" panose="02010600040101010101" pitchFamily="2" charset="-122"/>
                <a:ea typeface="Kaiti SC" panose="02010600040101010101" pitchFamily="2" charset="-122"/>
              </a:rPr>
              <a:t>研究意义</a:t>
            </a:r>
          </a:p>
        </p:txBody>
      </p:sp>
      <p:sp>
        <p:nvSpPr>
          <p:cNvPr id="5" name="矩形 4">
            <a:extLst>
              <a:ext uri="{FF2B5EF4-FFF2-40B4-BE49-F238E27FC236}">
                <a16:creationId xmlns:a16="http://schemas.microsoft.com/office/drawing/2014/main" id="{78C26B8D-2613-B74F-8652-7B50EAE725C6}"/>
              </a:ext>
            </a:extLst>
          </p:cNvPr>
          <p:cNvSpPr/>
          <p:nvPr/>
        </p:nvSpPr>
        <p:spPr>
          <a:xfrm>
            <a:off x="508000" y="1558925"/>
            <a:ext cx="8093075" cy="4800600"/>
          </a:xfrm>
          <a:prstGeom prst="rect">
            <a:avLst/>
          </a:prstGeom>
        </p:spPr>
        <p:txBody>
          <a:bodyPr>
            <a:spAutoFit/>
          </a:bodyPr>
          <a:lstStyle/>
          <a:p>
            <a:pPr marL="285750" indent="-285750" eaLnBrk="1" fontAlgn="auto" hangingPunct="1">
              <a:spcBef>
                <a:spcPts val="0"/>
              </a:spcBef>
              <a:spcAft>
                <a:spcPts val="0"/>
              </a:spcAft>
              <a:buFont typeface="Arial" panose="020B0604020202020204" pitchFamily="34" charset="0"/>
              <a:buChar char="•"/>
              <a:defRPr/>
            </a:pPr>
            <a:r>
              <a:rPr lang="zh-CN" altLang="en-US" sz="2400" dirty="0">
                <a:latin typeface="Kaiti SC" panose="02010600040101010101" pitchFamily="2" charset="-122"/>
                <a:ea typeface="Kaiti SC" panose="02010600040101010101" pitchFamily="2" charset="-122"/>
              </a:rPr>
              <a:t>随着天文观测技术的飞速发展，很多巡天项目的建设运行，使得各个波段的数据急速增长，多波段天文学应运而生，也开启了我们对天体的</a:t>
            </a:r>
            <a:r>
              <a:rPr lang="zh-CN" altLang="en-US" sz="2400" dirty="0">
                <a:solidFill>
                  <a:srgbClr val="FF0000"/>
                </a:solidFill>
                <a:latin typeface="Kaiti SC" panose="02010600040101010101" pitchFamily="2" charset="-122"/>
                <a:ea typeface="Kaiti SC" panose="02010600040101010101" pitchFamily="2" charset="-122"/>
              </a:rPr>
              <a:t>多波段</a:t>
            </a:r>
            <a:r>
              <a:rPr lang="zh-CN" altLang="en-US" sz="2400" dirty="0">
                <a:latin typeface="Kaiti SC" panose="02010600040101010101" pitchFamily="2" charset="-122"/>
                <a:ea typeface="Kaiti SC" panose="02010600040101010101" pitchFamily="2" charset="-122"/>
              </a:rPr>
              <a:t>性质的深入研究。 </a:t>
            </a:r>
            <a:endParaRPr lang="en-US" altLang="zh-CN" sz="2400" dirty="0">
              <a:latin typeface="Kaiti SC" panose="02010600040101010101" pitchFamily="2" charset="-122"/>
              <a:ea typeface="Kaiti SC" panose="02010600040101010101" pitchFamily="2" charset="-122"/>
            </a:endParaRPr>
          </a:p>
          <a:p>
            <a:pPr eaLnBrk="1" fontAlgn="auto" hangingPunct="1">
              <a:spcBef>
                <a:spcPts val="0"/>
              </a:spcBef>
              <a:spcAft>
                <a:spcPts val="0"/>
              </a:spcAft>
              <a:defRPr/>
            </a:pPr>
            <a:endParaRPr lang="en-US" altLang="zh-CN" sz="2400" dirty="0">
              <a:latin typeface="Kaiti SC" panose="02010600040101010101" pitchFamily="2" charset="-122"/>
              <a:ea typeface="Kaiti SC" panose="02010600040101010101" pitchFamily="2" charset="-122"/>
            </a:endParaRPr>
          </a:p>
          <a:p>
            <a:pPr eaLnBrk="1" fontAlgn="auto" hangingPunct="1">
              <a:spcBef>
                <a:spcPts val="0"/>
              </a:spcBef>
              <a:spcAft>
                <a:spcPts val="0"/>
              </a:spcAft>
              <a:defRPr/>
            </a:pPr>
            <a:endParaRPr lang="en-US" altLang="zh-CN" sz="2400" dirty="0">
              <a:latin typeface="Kaiti SC" panose="02010600040101010101" pitchFamily="2" charset="-122"/>
              <a:ea typeface="Kaiti SC" panose="02010600040101010101" pitchFamily="2" charset="-122"/>
            </a:endParaRPr>
          </a:p>
          <a:p>
            <a:pPr marL="285750" indent="-285750" eaLnBrk="1" fontAlgn="auto" hangingPunct="1">
              <a:spcBef>
                <a:spcPts val="0"/>
              </a:spcBef>
              <a:spcAft>
                <a:spcPts val="0"/>
              </a:spcAft>
              <a:buFont typeface="Arial" panose="020B0604020202020204" pitchFamily="34" charset="0"/>
              <a:buChar char="•"/>
              <a:defRPr/>
            </a:pPr>
            <a:r>
              <a:rPr lang="zh-CN" altLang="en-US" sz="2400" dirty="0">
                <a:latin typeface="Kaiti SC" panose="02010600040101010101" pitchFamily="2" charset="-122"/>
                <a:ea typeface="Kaiti SC" panose="02010600040101010101" pitchFamily="2" charset="-122"/>
              </a:rPr>
              <a:t>在天文学中，像天琴 </a:t>
            </a:r>
            <a:r>
              <a:rPr lang="en-US" altLang="zh-CN" sz="2400" dirty="0">
                <a:latin typeface="Kaiti SC" panose="02010600040101010101" pitchFamily="2" charset="-122"/>
                <a:ea typeface="Kaiti SC" panose="02010600040101010101" pitchFamily="2" charset="-122"/>
              </a:rPr>
              <a:t>RR </a:t>
            </a:r>
            <a:r>
              <a:rPr lang="zh-CN" altLang="en-US" sz="2400" dirty="0">
                <a:latin typeface="Kaiti SC" panose="02010600040101010101" pitchFamily="2" charset="-122"/>
                <a:ea typeface="Kaiti SC" panose="02010600040101010101" pitchFamily="2" charset="-122"/>
              </a:rPr>
              <a:t>变星这样特殊又稀少的天体也正是我们所感兴趣的。正是天琴 </a:t>
            </a:r>
            <a:r>
              <a:rPr lang="en" altLang="zh-CN" sz="2400" dirty="0">
                <a:latin typeface="Kaiti SC" panose="02010600040101010101" pitchFamily="2" charset="-122"/>
                <a:ea typeface="Kaiti SC" panose="02010600040101010101" pitchFamily="2" charset="-122"/>
              </a:rPr>
              <a:t>RR </a:t>
            </a:r>
            <a:r>
              <a:rPr lang="zh-CN" altLang="en-US" sz="2400" dirty="0">
                <a:latin typeface="Kaiti SC" panose="02010600040101010101" pitchFamily="2" charset="-122"/>
                <a:ea typeface="Kaiti SC" panose="02010600040101010101" pitchFamily="2" charset="-122"/>
              </a:rPr>
              <a:t>变星相比其他星的数量上的悬殊，使得挑选天琴 </a:t>
            </a:r>
            <a:r>
              <a:rPr lang="en" altLang="zh-CN" sz="2400" dirty="0">
                <a:latin typeface="Kaiti SC" panose="02010600040101010101" pitchFamily="2" charset="-122"/>
                <a:ea typeface="Kaiti SC" panose="02010600040101010101" pitchFamily="2" charset="-122"/>
              </a:rPr>
              <a:t>RR </a:t>
            </a:r>
            <a:r>
              <a:rPr lang="zh-CN" altLang="en-US" sz="2400" dirty="0">
                <a:latin typeface="Kaiti SC" panose="02010600040101010101" pitchFamily="2" charset="-122"/>
                <a:ea typeface="Kaiti SC" panose="02010600040101010101" pitchFamily="2" charset="-122"/>
              </a:rPr>
              <a:t>变星成为一个棘手的</a:t>
            </a:r>
            <a:r>
              <a:rPr lang="zh-CN" altLang="en-US" sz="2400" dirty="0">
                <a:solidFill>
                  <a:srgbClr val="FF0000"/>
                </a:solidFill>
                <a:latin typeface="Kaiti SC" panose="02010600040101010101" pitchFamily="2" charset="-122"/>
                <a:ea typeface="Kaiti SC" panose="02010600040101010101" pitchFamily="2" charset="-122"/>
              </a:rPr>
              <a:t>非平衡学习</a:t>
            </a:r>
            <a:r>
              <a:rPr lang="zh-CN" altLang="en-US" sz="2400" dirty="0">
                <a:latin typeface="Kaiti SC" panose="02010600040101010101" pitchFamily="2" charset="-122"/>
                <a:ea typeface="Kaiti SC" panose="02010600040101010101" pitchFamily="2" charset="-122"/>
              </a:rPr>
              <a:t>问题 。</a:t>
            </a:r>
          </a:p>
          <a:p>
            <a:pPr eaLnBrk="1" fontAlgn="auto" hangingPunct="1">
              <a:spcBef>
                <a:spcPts val="0"/>
              </a:spcBef>
              <a:spcAft>
                <a:spcPts val="0"/>
              </a:spcAft>
              <a:defRPr/>
            </a:pPr>
            <a:endParaRPr lang="zh-CN" altLang="en-US" dirty="0">
              <a:latin typeface="STSongti-SC-Light" panose="02010600040101010101" pitchFamily="2" charset="-122"/>
              <a:ea typeface="STSongti-SC-Light" panose="02010600040101010101" pitchFamily="2" charset="-122"/>
            </a:endParaRPr>
          </a:p>
          <a:p>
            <a:pPr eaLnBrk="1" fontAlgn="auto" hangingPunct="1">
              <a:spcBef>
                <a:spcPts val="0"/>
              </a:spcBef>
              <a:spcAft>
                <a:spcPts val="0"/>
              </a:spcAft>
              <a:defRPr/>
            </a:pPr>
            <a:endParaRPr lang="en-US" altLang="zh-CN" dirty="0">
              <a:latin typeface="STSongti-SC-Light" panose="02010600040101010101" pitchFamily="2" charset="-122"/>
              <a:ea typeface="STSongti-SC-Light" panose="02010600040101010101" pitchFamily="2" charset="-122"/>
            </a:endParaRPr>
          </a:p>
          <a:p>
            <a:pPr eaLnBrk="1" fontAlgn="auto" hangingPunct="1">
              <a:spcBef>
                <a:spcPts val="0"/>
              </a:spcBef>
              <a:spcAft>
                <a:spcPts val="0"/>
              </a:spcAft>
              <a:defRPr/>
            </a:pPr>
            <a:endParaRPr lang="en-US" altLang="zh-CN" dirty="0">
              <a:latin typeface="STSongti-SC-Light" panose="02010600040101010101" pitchFamily="2" charset="-122"/>
              <a:ea typeface="STSongti-SC-Light" panose="02010600040101010101" pitchFamily="2" charset="-122"/>
            </a:endParaRPr>
          </a:p>
          <a:p>
            <a:pPr eaLnBrk="1" fontAlgn="auto" hangingPunct="1">
              <a:spcBef>
                <a:spcPts val="0"/>
              </a:spcBef>
              <a:spcAft>
                <a:spcPts val="0"/>
              </a:spcAft>
              <a:defRPr/>
            </a:pPr>
            <a:endParaRPr lang="en-US" altLang="zh-CN" dirty="0">
              <a:latin typeface="STSongti-SC-Light" panose="02010600040101010101" pitchFamily="2" charset="-122"/>
              <a:ea typeface="STSongti-SC-Light" panose="02010600040101010101" pitchFamily="2" charset="-122"/>
            </a:endParaRPr>
          </a:p>
          <a:p>
            <a:pPr eaLnBrk="1" fontAlgn="auto" hangingPunct="1">
              <a:spcBef>
                <a:spcPts val="0"/>
              </a:spcBef>
              <a:spcAft>
                <a:spcPts val="0"/>
              </a:spcAft>
              <a:defRPr/>
            </a:pPr>
            <a:endParaRPr lang="zh-CN" altLang="en-US" dirty="0">
              <a:latin typeface="+mn-lt"/>
              <a:ea typeface="+mn-ea"/>
            </a:endParaRPr>
          </a:p>
        </p:txBody>
      </p:sp>
    </p:spTree>
    <p:extLst>
      <p:ext uri="{BB962C8B-B14F-4D97-AF65-F5344CB8AC3E}">
        <p14:creationId xmlns:p14="http://schemas.microsoft.com/office/powerpoint/2010/main" val="1563714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文本框 3">
            <a:extLst>
              <a:ext uri="{FF2B5EF4-FFF2-40B4-BE49-F238E27FC236}">
                <a16:creationId xmlns:a16="http://schemas.microsoft.com/office/drawing/2014/main" id="{7589081C-F5A3-1148-9A34-85E65CD3DF8E}"/>
              </a:ext>
            </a:extLst>
          </p:cNvPr>
          <p:cNvSpPr txBox="1">
            <a:spLocks noChangeArrowheads="1"/>
          </p:cNvSpPr>
          <p:nvPr/>
        </p:nvSpPr>
        <p:spPr bwMode="auto">
          <a:xfrm>
            <a:off x="0" y="484188"/>
            <a:ext cx="261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kumimoji="1" lang="zh-CN" altLang="en-US" sz="2800" b="1">
                <a:latin typeface="Kaiti SC" panose="02010600040101010101" pitchFamily="2" charset="-122"/>
                <a:ea typeface="Kaiti SC" panose="02010600040101010101" pitchFamily="2" charset="-122"/>
              </a:rPr>
              <a:t>数据样本</a:t>
            </a:r>
          </a:p>
        </p:txBody>
      </p:sp>
      <p:sp>
        <p:nvSpPr>
          <p:cNvPr id="43010" name="矩形 4">
            <a:extLst>
              <a:ext uri="{FF2B5EF4-FFF2-40B4-BE49-F238E27FC236}">
                <a16:creationId xmlns:a16="http://schemas.microsoft.com/office/drawing/2014/main" id="{33E3C520-BC5E-7844-B599-9A2B19216C44}"/>
              </a:ext>
            </a:extLst>
          </p:cNvPr>
          <p:cNvSpPr>
            <a:spLocks noChangeArrowheads="1"/>
          </p:cNvSpPr>
          <p:nvPr/>
        </p:nvSpPr>
        <p:spPr bwMode="auto">
          <a:xfrm>
            <a:off x="1181100" y="1008063"/>
            <a:ext cx="66421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zh-CN" b="1">
                <a:solidFill>
                  <a:srgbClr val="FF0000"/>
                </a:solidFill>
                <a:latin typeface="Kaiti SC" panose="02010600040101010101" pitchFamily="2" charset="-122"/>
                <a:ea typeface="Kaiti SC" panose="02010600040101010101" pitchFamily="2" charset="-122"/>
              </a:rPr>
              <a:t>SDSS </a:t>
            </a:r>
            <a:r>
              <a:rPr lang="zh-CN" altLang="en-US" b="1">
                <a:solidFill>
                  <a:srgbClr val="FF0000"/>
                </a:solidFill>
                <a:latin typeface="Kaiti SC" panose="02010600040101010101" pitchFamily="2" charset="-122"/>
                <a:ea typeface="Kaiti SC" panose="02010600040101010101" pitchFamily="2" charset="-122"/>
              </a:rPr>
              <a:t>恒星样本 </a:t>
            </a:r>
            <a:r>
              <a:rPr lang="zh-CN" altLang="en-US" b="1">
                <a:latin typeface="Kaiti SC" panose="02010600040101010101" pitchFamily="2" charset="-122"/>
                <a:ea typeface="Kaiti SC" panose="02010600040101010101" pitchFamily="2" charset="-122"/>
              </a:rPr>
              <a:t>：</a:t>
            </a:r>
            <a:endParaRPr lang="en-US" altLang="zh-CN" b="1">
              <a:latin typeface="Kaiti SC" panose="02010600040101010101" pitchFamily="2" charset="-122"/>
              <a:ea typeface="Kaiti SC" panose="02010600040101010101" pitchFamily="2" charset="-122"/>
            </a:endParaRPr>
          </a:p>
          <a:p>
            <a:pPr eaLnBrk="1" hangingPunct="1"/>
            <a:r>
              <a:rPr lang="zh-CN" altLang="zh-CN" b="1">
                <a:latin typeface="Kaiti SC" panose="02010600040101010101" pitchFamily="2" charset="-122"/>
                <a:ea typeface="Kaiti SC" panose="02010600040101010101" pitchFamily="2" charset="-122"/>
              </a:rPr>
              <a:t>SDSS DR13 </a:t>
            </a:r>
            <a:r>
              <a:rPr lang="zh-CN" altLang="en-US" b="1">
                <a:latin typeface="Kaiti SC" panose="02010600040101010101" pitchFamily="2" charset="-122"/>
                <a:ea typeface="Kaiti SC" panose="02010600040101010101" pitchFamily="2" charset="-122"/>
              </a:rPr>
              <a:t>的 </a:t>
            </a:r>
            <a:r>
              <a:rPr lang="zh-CN" altLang="zh-CN" b="1">
                <a:latin typeface="Kaiti SC" panose="02010600040101010101" pitchFamily="2" charset="-122"/>
                <a:ea typeface="Kaiti SC" panose="02010600040101010101" pitchFamily="2" charset="-122"/>
              </a:rPr>
              <a:t>SpecPhotoAll </a:t>
            </a:r>
            <a:r>
              <a:rPr lang="zh-CN" altLang="en-US" b="1">
                <a:latin typeface="Kaiti SC" panose="02010600040101010101" pitchFamily="2" charset="-122"/>
                <a:ea typeface="Kaiti SC" panose="02010600040101010101" pitchFamily="2" charset="-122"/>
              </a:rPr>
              <a:t>数据库中带有光谱分类信息的恒星源。</a:t>
            </a:r>
            <a:endParaRPr lang="en-US" altLang="zh-CN" b="1">
              <a:latin typeface="Kaiti SC" panose="02010600040101010101" pitchFamily="2" charset="-122"/>
              <a:ea typeface="Kaiti SC" panose="02010600040101010101" pitchFamily="2" charset="-122"/>
            </a:endParaRPr>
          </a:p>
          <a:p>
            <a:pPr eaLnBrk="1" hangingPunct="1"/>
            <a:r>
              <a:rPr lang="zh-CN" altLang="en-US" b="1">
                <a:latin typeface="Kaiti SC" panose="02010600040101010101" pitchFamily="2" charset="-122"/>
                <a:ea typeface="Kaiti SC" panose="02010600040101010101" pitchFamily="2" charset="-122"/>
              </a:rPr>
              <a:t>通过设置 </a:t>
            </a:r>
            <a:r>
              <a:rPr lang="zh-CN" altLang="zh-CN" b="1">
                <a:latin typeface="Kaiti SC" panose="02010600040101010101" pitchFamily="2" charset="-122"/>
                <a:ea typeface="Kaiti SC" panose="02010600040101010101" pitchFamily="2" charset="-122"/>
              </a:rPr>
              <a:t>class = ‘Star’</a:t>
            </a:r>
            <a:r>
              <a:rPr lang="zh-CN" altLang="en-US" b="1">
                <a:latin typeface="Kaiti SC" panose="02010600040101010101" pitchFamily="2" charset="-122"/>
                <a:ea typeface="Kaiti SC" panose="02010600040101010101" pitchFamily="2" charset="-122"/>
              </a:rPr>
              <a:t>，</a:t>
            </a:r>
            <a:r>
              <a:rPr lang="zh-CN" altLang="zh-CN" b="1">
                <a:latin typeface="Kaiti SC" panose="02010600040101010101" pitchFamily="2" charset="-122"/>
                <a:ea typeface="Kaiti SC" panose="02010600040101010101" pitchFamily="2" charset="-122"/>
              </a:rPr>
              <a:t>BRIGHT=0, SATURATED=0, EDGE=0, NOPROFILE=0 </a:t>
            </a:r>
            <a:r>
              <a:rPr lang="zh-CN" altLang="en-US" b="1">
                <a:latin typeface="Kaiti SC" panose="02010600040101010101" pitchFamily="2" charset="-122"/>
                <a:ea typeface="Kaiti SC" panose="02010600040101010101" pitchFamily="2" charset="-122"/>
              </a:rPr>
              <a:t>和 </a:t>
            </a:r>
            <a:r>
              <a:rPr lang="zh-CN" altLang="zh-CN" b="1">
                <a:latin typeface="Kaiti SC" panose="02010600040101010101" pitchFamily="2" charset="-122"/>
                <a:ea typeface="Kaiti SC" panose="02010600040101010101" pitchFamily="2" charset="-122"/>
              </a:rPr>
              <a:t>BLENDED=0</a:t>
            </a:r>
            <a:r>
              <a:rPr lang="zh-CN" altLang="en-US" b="1">
                <a:latin typeface="Kaiti SC" panose="02010600040101010101" pitchFamily="2" charset="-122"/>
                <a:ea typeface="Kaiti SC" panose="02010600040101010101" pitchFamily="2" charset="-122"/>
              </a:rPr>
              <a:t>，</a:t>
            </a:r>
            <a:endParaRPr lang="en-US" altLang="zh-CN" b="1">
              <a:latin typeface="Kaiti SC" panose="02010600040101010101" pitchFamily="2" charset="-122"/>
              <a:ea typeface="Kaiti SC" panose="02010600040101010101" pitchFamily="2" charset="-122"/>
            </a:endParaRPr>
          </a:p>
          <a:p>
            <a:pPr eaLnBrk="1" hangingPunct="1"/>
            <a:r>
              <a:rPr lang="zh-CN" altLang="zh-CN" b="1">
                <a:latin typeface="Kaiti SC" panose="02010600040101010101" pitchFamily="2" charset="-122"/>
                <a:ea typeface="Kaiti SC" panose="02010600040101010101" pitchFamily="2" charset="-122"/>
              </a:rPr>
              <a:t>PSF magnitude </a:t>
            </a:r>
            <a:r>
              <a:rPr lang="zh-CN" altLang="en-US" b="1">
                <a:latin typeface="Kaiti SC" panose="02010600040101010101" pitchFamily="2" charset="-122"/>
                <a:ea typeface="Kaiti SC" panose="02010600040101010101" pitchFamily="2" charset="-122"/>
              </a:rPr>
              <a:t>星等值进行红化矫正。</a:t>
            </a:r>
            <a:endParaRPr lang="en-US" altLang="zh-CN" b="1">
              <a:latin typeface="Kaiti SC" panose="02010600040101010101" pitchFamily="2" charset="-122"/>
              <a:ea typeface="Kaiti SC" panose="02010600040101010101" pitchFamily="2" charset="-122"/>
            </a:endParaRPr>
          </a:p>
          <a:p>
            <a:pPr eaLnBrk="1" hangingPunct="1"/>
            <a:r>
              <a:rPr lang="zh-CN" altLang="zh-CN" b="1">
                <a:latin typeface="Kaiti SC" panose="02010600040101010101" pitchFamily="2" charset="-122"/>
                <a:ea typeface="Kaiti SC" panose="02010600040101010101" pitchFamily="2" charset="-122"/>
              </a:rPr>
              <a:t>设置SciencePrimary =1，Mode = 1，</a:t>
            </a:r>
            <a:r>
              <a:rPr lang="zh-CN" altLang="en-US" b="1">
                <a:latin typeface="Kaiti SC" panose="02010600040101010101" pitchFamily="2" charset="-122"/>
                <a:ea typeface="Kaiti SC" panose="02010600040101010101" pitchFamily="2" charset="-122"/>
              </a:rPr>
              <a:t>从而保证光谱分类以及测光数据的准确性。</a:t>
            </a:r>
            <a:endParaRPr lang="en-US" altLang="zh-CN" b="1">
              <a:latin typeface="Kaiti SC" panose="02010600040101010101" pitchFamily="2" charset="-122"/>
              <a:ea typeface="Kaiti SC" panose="02010600040101010101" pitchFamily="2" charset="-122"/>
            </a:endParaRPr>
          </a:p>
          <a:p>
            <a:pPr eaLnBrk="1" hangingPunct="1"/>
            <a:r>
              <a:rPr lang="zh-CN" altLang="en-US" b="1">
                <a:latin typeface="Kaiti SC" panose="02010600040101010101" pitchFamily="2" charset="-122"/>
                <a:ea typeface="Kaiti SC" panose="02010600040101010101" pitchFamily="2" charset="-122"/>
              </a:rPr>
              <a:t>考虑到 𝑢 和 𝑧 波段的分辨率要低于 𝑔，𝑟 和 𝑖 波段，故我们设置 </a:t>
            </a:r>
            <a:r>
              <a:rPr lang="zh-CN" altLang="zh-CN" b="1">
                <a:latin typeface="Kaiti SC" panose="02010600040101010101" pitchFamily="2" charset="-122"/>
                <a:ea typeface="Kaiti SC" panose="02010600040101010101" pitchFamily="2" charset="-122"/>
              </a:rPr>
              <a:t>psf- MagErr_𝑢 &lt;0.2，p.psfMagErr_𝑔 &lt;0.1，p.psfMagErr_𝑟 &lt;0.1，p.psfMagErr_𝑖 &lt;0.1 </a:t>
            </a:r>
            <a:r>
              <a:rPr lang="zh-CN" altLang="en-US" b="1">
                <a:latin typeface="Kaiti SC" panose="02010600040101010101" pitchFamily="2" charset="-122"/>
                <a:ea typeface="Kaiti SC" panose="02010600040101010101" pitchFamily="2" charset="-122"/>
              </a:rPr>
              <a:t>和 </a:t>
            </a:r>
            <a:r>
              <a:rPr lang="zh-CN" altLang="zh-CN" b="1">
                <a:latin typeface="Kaiti SC" panose="02010600040101010101" pitchFamily="2" charset="-122"/>
                <a:ea typeface="Kaiti SC" panose="02010600040101010101" pitchFamily="2" charset="-122"/>
              </a:rPr>
              <a:t>p.psfMagErr_𝑧 &lt;0.2。 </a:t>
            </a:r>
            <a:r>
              <a:rPr lang="zh-CN" altLang="en-US" b="1">
                <a:latin typeface="Kaiti SC" panose="02010600040101010101" pitchFamily="2" charset="-122"/>
                <a:ea typeface="Kaiti SC" panose="02010600040101010101" pitchFamily="2" charset="-122"/>
              </a:rPr>
              <a:t>（</a:t>
            </a:r>
            <a:r>
              <a:rPr lang="en-US" altLang="zh-CN" b="1">
                <a:solidFill>
                  <a:srgbClr val="FF0000"/>
                </a:solidFill>
                <a:latin typeface="Kaiti SC" panose="02010600040101010101" pitchFamily="2" charset="-122"/>
                <a:ea typeface="Kaiti SC" panose="02010600040101010101" pitchFamily="2" charset="-122"/>
              </a:rPr>
              <a:t>511,201 </a:t>
            </a:r>
            <a:r>
              <a:rPr lang="zh-CN" altLang="en-US" b="1">
                <a:solidFill>
                  <a:srgbClr val="FF0000"/>
                </a:solidFill>
                <a:latin typeface="Kaiti SC" panose="02010600040101010101" pitchFamily="2" charset="-122"/>
                <a:ea typeface="Kaiti SC" panose="02010600040101010101" pitchFamily="2" charset="-122"/>
              </a:rPr>
              <a:t>颗恒星 </a:t>
            </a:r>
            <a:r>
              <a:rPr lang="zh-CN" altLang="en-US" b="1">
                <a:latin typeface="Kaiti SC" panose="02010600040101010101" pitchFamily="2" charset="-122"/>
                <a:ea typeface="Kaiti SC" panose="02010600040101010101" pitchFamily="2" charset="-122"/>
              </a:rPr>
              <a:t>）</a:t>
            </a:r>
            <a:endParaRPr lang="zh-CN" altLang="zh-CN" b="1">
              <a:latin typeface="Kaiti SC" panose="02010600040101010101" pitchFamily="2" charset="-122"/>
              <a:ea typeface="Kaiti SC" panose="02010600040101010101" pitchFamily="2" charset="-122"/>
            </a:endParaRPr>
          </a:p>
          <a:p>
            <a:pPr eaLnBrk="1" hangingPunct="1"/>
            <a:endParaRPr lang="en-US" altLang="zh-CN" b="1">
              <a:latin typeface="Kaiti SC" panose="02010600040101010101" pitchFamily="2" charset="-122"/>
              <a:ea typeface="Kaiti SC" panose="02010600040101010101" pitchFamily="2" charset="-122"/>
            </a:endParaRPr>
          </a:p>
          <a:p>
            <a:pPr eaLnBrk="1" hangingPunct="1"/>
            <a:r>
              <a:rPr lang="zh-CN" altLang="en-US" b="1">
                <a:solidFill>
                  <a:srgbClr val="FF0000"/>
                </a:solidFill>
                <a:latin typeface="Kaiti SC" panose="02010600040101010101" pitchFamily="2" charset="-122"/>
                <a:ea typeface="Kaiti SC" panose="02010600040101010101" pitchFamily="2" charset="-122"/>
              </a:rPr>
              <a:t>天琴 </a:t>
            </a:r>
            <a:r>
              <a:rPr lang="zh-CN" altLang="zh-CN" b="1">
                <a:solidFill>
                  <a:srgbClr val="FF0000"/>
                </a:solidFill>
                <a:latin typeface="Kaiti SC" panose="02010600040101010101" pitchFamily="2" charset="-122"/>
                <a:ea typeface="Kaiti SC" panose="02010600040101010101" pitchFamily="2" charset="-122"/>
              </a:rPr>
              <a:t>RR </a:t>
            </a:r>
            <a:r>
              <a:rPr lang="zh-CN" altLang="en-US" b="1">
                <a:solidFill>
                  <a:srgbClr val="FF0000"/>
                </a:solidFill>
                <a:latin typeface="Kaiti SC" panose="02010600040101010101" pitchFamily="2" charset="-122"/>
                <a:ea typeface="Kaiti SC" panose="02010600040101010101" pitchFamily="2" charset="-122"/>
              </a:rPr>
              <a:t>变星样本：</a:t>
            </a:r>
            <a:endParaRPr lang="en-US" altLang="zh-CN">
              <a:solidFill>
                <a:srgbClr val="FF0000"/>
              </a:solidFill>
              <a:latin typeface="Kaiti SC" panose="02010600040101010101" pitchFamily="2" charset="-122"/>
              <a:ea typeface="Kaiti SC" panose="02010600040101010101" pitchFamily="2" charset="-122"/>
            </a:endParaRPr>
          </a:p>
          <a:p>
            <a:pPr eaLnBrk="1" hangingPunct="1"/>
            <a:r>
              <a:rPr lang="zh-CN" altLang="en-US" b="1">
                <a:latin typeface="Kaiti SC" panose="02010600040101010101" pitchFamily="2" charset="-122"/>
                <a:ea typeface="Kaiti SC" panose="02010600040101010101" pitchFamily="2" charset="-122"/>
              </a:rPr>
              <a:t>天琴 </a:t>
            </a:r>
            <a:r>
              <a:rPr lang="zh-CN" altLang="zh-CN" b="1">
                <a:latin typeface="Kaiti SC" panose="02010600040101010101" pitchFamily="2" charset="-122"/>
                <a:ea typeface="Kaiti SC" panose="02010600040101010101" pitchFamily="2" charset="-122"/>
              </a:rPr>
              <a:t>RR </a:t>
            </a:r>
            <a:r>
              <a:rPr lang="zh-CN" altLang="en-US" b="1">
                <a:latin typeface="Kaiti SC" panose="02010600040101010101" pitchFamily="2" charset="-122"/>
                <a:ea typeface="Kaiti SC" panose="02010600040101010101" pitchFamily="2" charset="-122"/>
              </a:rPr>
              <a:t>变星是从 </a:t>
            </a:r>
            <a:r>
              <a:rPr lang="zh-CN" altLang="zh-CN" b="1">
                <a:latin typeface="Kaiti SC" panose="02010600040101010101" pitchFamily="2" charset="-122"/>
                <a:ea typeface="Kaiti SC" panose="02010600040101010101" pitchFamily="2" charset="-122"/>
              </a:rPr>
              <a:t>SDSS Stripe 82 </a:t>
            </a:r>
            <a:r>
              <a:rPr lang="zh-CN" altLang="en-US" b="1">
                <a:latin typeface="Kaiti SC" panose="02010600040101010101" pitchFamily="2" charset="-122"/>
                <a:ea typeface="Kaiti SC" panose="02010600040101010101" pitchFamily="2" charset="-122"/>
              </a:rPr>
              <a:t>天区获得。（</a:t>
            </a:r>
            <a:r>
              <a:rPr lang="en-US" altLang="zh-CN" b="1">
                <a:solidFill>
                  <a:srgbClr val="FF0000"/>
                </a:solidFill>
                <a:latin typeface="Kaiti SC" panose="02010600040101010101" pitchFamily="2" charset="-122"/>
                <a:ea typeface="Kaiti SC" panose="02010600040101010101" pitchFamily="2" charset="-122"/>
              </a:rPr>
              <a:t>483 </a:t>
            </a:r>
            <a:r>
              <a:rPr lang="zh-CN" altLang="en-US" b="1">
                <a:solidFill>
                  <a:srgbClr val="FF0000"/>
                </a:solidFill>
                <a:latin typeface="Kaiti SC" panose="02010600040101010101" pitchFamily="2" charset="-122"/>
                <a:ea typeface="Kaiti SC" panose="02010600040101010101" pitchFamily="2" charset="-122"/>
              </a:rPr>
              <a:t>颗</a:t>
            </a:r>
            <a:r>
              <a:rPr lang="zh-CN" altLang="en-US" b="1">
                <a:latin typeface="Kaiti SC" panose="02010600040101010101" pitchFamily="2" charset="-122"/>
                <a:ea typeface="Kaiti SC" panose="02010600040101010101" pitchFamily="2" charset="-122"/>
              </a:rPr>
              <a:t>） </a:t>
            </a:r>
          </a:p>
          <a:p>
            <a:pPr eaLnBrk="1" hangingPunct="1"/>
            <a:endParaRPr lang="en-US" altLang="zh-CN">
              <a:latin typeface="Kaiti SC" panose="02010600040101010101" pitchFamily="2" charset="-122"/>
              <a:ea typeface="Kaiti SC" panose="02010600040101010101" pitchFamily="2" charset="-122"/>
            </a:endParaRPr>
          </a:p>
          <a:p>
            <a:pPr eaLnBrk="1" hangingPunct="1"/>
            <a:r>
              <a:rPr lang="zh-CN" altLang="en-US" b="1">
                <a:solidFill>
                  <a:srgbClr val="FF0000"/>
                </a:solidFill>
                <a:latin typeface="Kaiti SC" panose="02010600040101010101" pitchFamily="2" charset="-122"/>
                <a:ea typeface="Kaiti SC" panose="02010600040101010101" pitchFamily="2" charset="-122"/>
              </a:rPr>
              <a:t>交叉样本 ：</a:t>
            </a:r>
          </a:p>
          <a:p>
            <a:pPr eaLnBrk="1" hangingPunct="1"/>
            <a:r>
              <a:rPr lang="zh-CN" altLang="en-US" b="1">
                <a:latin typeface="Kaiti SC" panose="02010600040101010101" pitchFamily="2" charset="-122"/>
                <a:ea typeface="Kaiti SC" panose="02010600040101010101" pitchFamily="2" charset="-122"/>
              </a:rPr>
              <a:t>上述两个样本同 </a:t>
            </a:r>
            <a:r>
              <a:rPr lang="zh-CN" altLang="zh-CN" b="1">
                <a:latin typeface="Kaiti SC" panose="02010600040101010101" pitchFamily="2" charset="-122"/>
                <a:ea typeface="Kaiti SC" panose="02010600040101010101" pitchFamily="2" charset="-122"/>
              </a:rPr>
              <a:t>GALEX </a:t>
            </a:r>
            <a:r>
              <a:rPr lang="zh-CN" altLang="en-US" b="1">
                <a:latin typeface="Kaiti SC" panose="02010600040101010101" pitchFamily="2" charset="-122"/>
                <a:ea typeface="Kaiti SC" panose="02010600040101010101" pitchFamily="2" charset="-122"/>
              </a:rPr>
              <a:t>数据库在 </a:t>
            </a:r>
            <a:r>
              <a:rPr lang="en-US" altLang="zh-CN" b="1">
                <a:latin typeface="Kaiti SC" panose="02010600040101010101" pitchFamily="2" charset="-122"/>
                <a:ea typeface="Kaiti SC" panose="02010600040101010101" pitchFamily="2" charset="-122"/>
              </a:rPr>
              <a:t>3.0 </a:t>
            </a:r>
            <a:r>
              <a:rPr lang="zh-CN" altLang="zh-CN" b="1">
                <a:latin typeface="Kaiti SC" panose="02010600040101010101" pitchFamily="2" charset="-122"/>
                <a:ea typeface="Kaiti SC" panose="02010600040101010101" pitchFamily="2" charset="-122"/>
              </a:rPr>
              <a:t>arcsec </a:t>
            </a:r>
            <a:r>
              <a:rPr lang="zh-CN" altLang="en-US" b="1">
                <a:latin typeface="Kaiti SC" panose="02010600040101010101" pitchFamily="2" charset="-122"/>
                <a:ea typeface="Kaiti SC" panose="02010600040101010101" pitchFamily="2" charset="-122"/>
              </a:rPr>
              <a:t>内进行交叉证认，最后获得同时具有可见光和紫外数据的对应体共计 </a:t>
            </a:r>
            <a:r>
              <a:rPr lang="en-US" altLang="zh-CN" b="1">
                <a:solidFill>
                  <a:srgbClr val="FF0000"/>
                </a:solidFill>
                <a:latin typeface="Kaiti SC" panose="02010600040101010101" pitchFamily="2" charset="-122"/>
                <a:ea typeface="Kaiti SC" panose="02010600040101010101" pitchFamily="2" charset="-122"/>
              </a:rPr>
              <a:t>169,719 </a:t>
            </a:r>
            <a:r>
              <a:rPr lang="zh-CN" altLang="en-US" b="1">
                <a:solidFill>
                  <a:srgbClr val="FF0000"/>
                </a:solidFill>
                <a:latin typeface="Kaiti SC" panose="02010600040101010101" pitchFamily="2" charset="-122"/>
                <a:ea typeface="Kaiti SC" panose="02010600040101010101" pitchFamily="2" charset="-122"/>
              </a:rPr>
              <a:t>颗</a:t>
            </a:r>
            <a:r>
              <a:rPr lang="zh-CN" altLang="en-US" b="1">
                <a:latin typeface="Kaiti SC" panose="02010600040101010101" pitchFamily="2" charset="-122"/>
                <a:ea typeface="Kaiti SC" panose="02010600040101010101" pitchFamily="2" charset="-122"/>
              </a:rPr>
              <a:t>。 </a:t>
            </a:r>
          </a:p>
          <a:p>
            <a:pPr eaLnBrk="1" hangingPunct="1"/>
            <a:endParaRPr lang="zh-CN" altLang="en-US">
              <a:latin typeface="Kaiti SC" panose="02010600040101010101" pitchFamily="2" charset="-122"/>
              <a:ea typeface="Kaiti SC" panose="02010600040101010101" pitchFamily="2" charset="-122"/>
            </a:endParaRPr>
          </a:p>
          <a:p>
            <a:pPr eaLnBrk="1" hangingPunct="1"/>
            <a:endParaRPr lang="zh-CN" altLang="en-US">
              <a:latin typeface="STSongti-SC-Light" panose="02010600040101010101" pitchFamily="2" charset="-122"/>
              <a:ea typeface="STSongti-SC-Light" panose="02010600040101010101" pitchFamily="2" charset="-122"/>
            </a:endParaRPr>
          </a:p>
        </p:txBody>
      </p:sp>
    </p:spTree>
    <p:extLst>
      <p:ext uri="{BB962C8B-B14F-4D97-AF65-F5344CB8AC3E}">
        <p14:creationId xmlns:p14="http://schemas.microsoft.com/office/powerpoint/2010/main" val="3443386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文本框 3">
            <a:extLst>
              <a:ext uri="{FF2B5EF4-FFF2-40B4-BE49-F238E27FC236}">
                <a16:creationId xmlns:a16="http://schemas.microsoft.com/office/drawing/2014/main" id="{E06A992B-04C0-6F4D-86B3-8CDBDC0CC624}"/>
              </a:ext>
            </a:extLst>
          </p:cNvPr>
          <p:cNvSpPr txBox="1">
            <a:spLocks noChangeArrowheads="1"/>
          </p:cNvSpPr>
          <p:nvPr/>
        </p:nvSpPr>
        <p:spPr bwMode="auto">
          <a:xfrm>
            <a:off x="0" y="484188"/>
            <a:ext cx="261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kumimoji="1" lang="zh-CN" altLang="en-US" sz="2800" b="1">
                <a:latin typeface="Kaiti SC" panose="02010600040101010101" pitchFamily="2" charset="-122"/>
                <a:ea typeface="Kaiti SC" panose="02010600040101010101" pitchFamily="2" charset="-122"/>
              </a:rPr>
              <a:t>工作方法</a:t>
            </a:r>
          </a:p>
        </p:txBody>
      </p:sp>
      <p:sp>
        <p:nvSpPr>
          <p:cNvPr id="44034" name="矩形 4">
            <a:extLst>
              <a:ext uri="{FF2B5EF4-FFF2-40B4-BE49-F238E27FC236}">
                <a16:creationId xmlns:a16="http://schemas.microsoft.com/office/drawing/2014/main" id="{05EAAF7A-2B50-8440-8194-FA74D3CF6AEE}"/>
              </a:ext>
            </a:extLst>
          </p:cNvPr>
          <p:cNvSpPr>
            <a:spLocks noChangeArrowheads="1"/>
          </p:cNvSpPr>
          <p:nvPr/>
        </p:nvSpPr>
        <p:spPr bwMode="auto">
          <a:xfrm>
            <a:off x="1308100" y="1144588"/>
            <a:ext cx="66421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400" b="1">
                <a:solidFill>
                  <a:srgbClr val="FF0000"/>
                </a:solidFill>
                <a:latin typeface="Kaiti SC" panose="02010600040101010101" pitchFamily="2" charset="-122"/>
                <a:ea typeface="Kaiti SC" panose="02010600040101010101" pitchFamily="2" charset="-122"/>
              </a:rPr>
              <a:t>低维空间</a:t>
            </a:r>
            <a:endParaRPr lang="en-US" altLang="zh-CN" sz="2400" b="1">
              <a:solidFill>
                <a:srgbClr val="FF0000"/>
              </a:solidFill>
              <a:latin typeface="Kaiti SC" panose="02010600040101010101" pitchFamily="2" charset="-122"/>
              <a:ea typeface="Kaiti SC" panose="02010600040101010101" pitchFamily="2" charset="-122"/>
            </a:endParaRPr>
          </a:p>
          <a:p>
            <a:pPr eaLnBrk="1" hangingPunct="1"/>
            <a:r>
              <a:rPr lang="zh-CN" altLang="en-US" sz="2400" b="1">
                <a:latin typeface="Kaiti SC" panose="02010600040101010101" pitchFamily="2" charset="-122"/>
                <a:ea typeface="Kaiti SC" panose="02010600040101010101" pitchFamily="2" charset="-122"/>
              </a:rPr>
              <a:t>凸包算法：</a:t>
            </a:r>
            <a:endParaRPr lang="en-US" altLang="zh-CN" sz="2400">
              <a:latin typeface="Kaiti SC" panose="02010600040101010101" pitchFamily="2" charset="-122"/>
              <a:ea typeface="Kaiti SC" panose="02010600040101010101" pitchFamily="2" charset="-122"/>
            </a:endParaRPr>
          </a:p>
          <a:p>
            <a:pPr eaLnBrk="1" hangingPunct="1"/>
            <a:r>
              <a:rPr lang="zh-CN" altLang="en-US" sz="2400">
                <a:latin typeface="Kaiti SC" panose="02010600040101010101" pitchFamily="2" charset="-122"/>
                <a:ea typeface="Kaiti SC" panose="02010600040101010101" pitchFamily="2" charset="-122"/>
              </a:rPr>
              <a:t>当给定一个二维平面的数据点，可以使用凸包算法将这个数据集最外围的点连接起来，从而将所有的数据点包含在内。 </a:t>
            </a:r>
          </a:p>
          <a:p>
            <a:pPr eaLnBrk="1" hangingPunct="1"/>
            <a:endParaRPr lang="en-US" altLang="zh-CN" sz="2400">
              <a:latin typeface="Kaiti SC" panose="02010600040101010101" pitchFamily="2" charset="-122"/>
              <a:ea typeface="Kaiti SC" panose="02010600040101010101" pitchFamily="2" charset="-122"/>
            </a:endParaRPr>
          </a:p>
          <a:p>
            <a:pPr eaLnBrk="1" hangingPunct="1"/>
            <a:r>
              <a:rPr lang="zh-CN" altLang="en-US" sz="2400" b="1">
                <a:solidFill>
                  <a:srgbClr val="FF0000"/>
                </a:solidFill>
                <a:latin typeface="Kaiti SC" panose="02010600040101010101" pitchFamily="2" charset="-122"/>
                <a:ea typeface="Kaiti SC" panose="02010600040101010101" pitchFamily="2" charset="-122"/>
              </a:rPr>
              <a:t>高维空间</a:t>
            </a:r>
            <a:endParaRPr lang="en-US" altLang="zh-CN" sz="2400" b="1">
              <a:solidFill>
                <a:srgbClr val="FF0000"/>
              </a:solidFill>
              <a:latin typeface="Kaiti SC" panose="02010600040101010101" pitchFamily="2" charset="-122"/>
              <a:ea typeface="Kaiti SC" panose="02010600040101010101" pitchFamily="2" charset="-122"/>
            </a:endParaRPr>
          </a:p>
          <a:p>
            <a:pPr eaLnBrk="1" hangingPunct="1"/>
            <a:r>
              <a:rPr lang="zh-CN" altLang="en-US" sz="2400" b="1">
                <a:latin typeface="Kaiti SC" panose="02010600040101010101" pitchFamily="2" charset="-122"/>
                <a:ea typeface="Kaiti SC" panose="02010600040101010101" pitchFamily="2" charset="-122"/>
              </a:rPr>
              <a:t>代价敏感的支撑向量机 </a:t>
            </a:r>
            <a:r>
              <a:rPr lang="en-US" altLang="zh-CN" sz="2400">
                <a:latin typeface="Kaiti SC" panose="02010600040101010101" pitchFamily="2" charset="-122"/>
                <a:ea typeface="Kaiti SC" panose="02010600040101010101" pitchFamily="2" charset="-122"/>
              </a:rPr>
              <a:t>(</a:t>
            </a:r>
            <a:r>
              <a:rPr lang="zh-CN" altLang="zh-CN" sz="2400">
                <a:latin typeface="Kaiti SC" panose="02010600040101010101" pitchFamily="2" charset="-122"/>
                <a:ea typeface="Kaiti SC" panose="02010600040101010101" pitchFamily="2" charset="-122"/>
              </a:rPr>
              <a:t>Cost-sensitive SVM)</a:t>
            </a:r>
            <a:r>
              <a:rPr lang="zh-CN" altLang="en-US" sz="2400">
                <a:latin typeface="Kaiti SC" panose="02010600040101010101" pitchFamily="2" charset="-122"/>
                <a:ea typeface="Kaiti SC" panose="02010600040101010101" pitchFamily="2" charset="-122"/>
              </a:rPr>
              <a:t> </a:t>
            </a:r>
            <a:endParaRPr lang="en-US" altLang="zh-CN" sz="2400">
              <a:latin typeface="Kaiti SC" panose="02010600040101010101" pitchFamily="2" charset="-122"/>
              <a:ea typeface="Kaiti SC" panose="02010600040101010101" pitchFamily="2" charset="-122"/>
            </a:endParaRPr>
          </a:p>
          <a:p>
            <a:pPr eaLnBrk="1" hangingPunct="1"/>
            <a:endParaRPr lang="en-US" altLang="zh-CN" sz="2400">
              <a:latin typeface="Kaiti SC" panose="02010600040101010101" pitchFamily="2" charset="-122"/>
              <a:ea typeface="Kaiti SC" panose="02010600040101010101" pitchFamily="2" charset="-122"/>
            </a:endParaRPr>
          </a:p>
          <a:p>
            <a:pPr eaLnBrk="1" hangingPunct="1"/>
            <a:r>
              <a:rPr lang="zh-CN" altLang="en-US" sz="2400" b="1">
                <a:latin typeface="Kaiti SC" panose="02010600040101010101" pitchFamily="2" charset="-122"/>
                <a:ea typeface="Kaiti SC" panose="02010600040101010101" pitchFamily="2" charset="-122"/>
              </a:rPr>
              <a:t>代价敏感的随机森林 </a:t>
            </a:r>
            <a:r>
              <a:rPr lang="en-US" altLang="zh-CN" sz="2400">
                <a:latin typeface="Kaiti SC" panose="02010600040101010101" pitchFamily="2" charset="-122"/>
                <a:ea typeface="Kaiti SC" panose="02010600040101010101" pitchFamily="2" charset="-122"/>
              </a:rPr>
              <a:t>(</a:t>
            </a:r>
            <a:r>
              <a:rPr lang="zh-CN" altLang="zh-CN" sz="2400">
                <a:latin typeface="Kaiti SC" panose="02010600040101010101" pitchFamily="2" charset="-122"/>
                <a:ea typeface="Kaiti SC" panose="02010600040101010101" pitchFamily="2" charset="-122"/>
              </a:rPr>
              <a:t>Cost-sensitive Random Forest</a:t>
            </a:r>
            <a:r>
              <a:rPr lang="zh-CN" altLang="en-US" sz="2400">
                <a:latin typeface="Kaiti SC" panose="02010600040101010101" pitchFamily="2" charset="-122"/>
                <a:ea typeface="Kaiti SC" panose="02010600040101010101" pitchFamily="2" charset="-122"/>
              </a:rPr>
              <a:t>）</a:t>
            </a:r>
            <a:endParaRPr lang="zh-CN" altLang="zh-CN" sz="2400">
              <a:latin typeface="Kaiti SC" panose="02010600040101010101" pitchFamily="2" charset="-122"/>
              <a:ea typeface="Kaiti SC" panose="02010600040101010101" pitchFamily="2" charset="-122"/>
            </a:endParaRPr>
          </a:p>
          <a:p>
            <a:pPr eaLnBrk="1" hangingPunct="1"/>
            <a:endParaRPr lang="zh-CN" altLang="zh-CN" sz="2400">
              <a:latin typeface="Kaiti SC" panose="02010600040101010101" pitchFamily="2" charset="-122"/>
              <a:ea typeface="Kaiti SC" panose="02010600040101010101" pitchFamily="2" charset="-122"/>
            </a:endParaRPr>
          </a:p>
          <a:p>
            <a:pPr eaLnBrk="1" hangingPunct="1"/>
            <a:r>
              <a:rPr lang="zh-CN" altLang="zh-CN" sz="2400" b="1">
                <a:latin typeface="Kaiti SC" panose="02010600040101010101" pitchFamily="2" charset="-122"/>
                <a:ea typeface="Kaiti SC" panose="02010600040101010101" pitchFamily="2" charset="-122"/>
              </a:rPr>
              <a:t>Fast Boxes </a:t>
            </a:r>
            <a:endParaRPr lang="zh-CN" altLang="en-US" sz="2400" b="1">
              <a:latin typeface="Kaiti SC" panose="02010600040101010101" pitchFamily="2" charset="-122"/>
              <a:ea typeface="Kaiti SC" panose="02010600040101010101" pitchFamily="2" charset="-122"/>
            </a:endParaRPr>
          </a:p>
          <a:p>
            <a:pPr eaLnBrk="1" hangingPunct="1"/>
            <a:endParaRPr lang="en-US" altLang="zh-CN" sz="2400">
              <a:latin typeface="Kaiti SC" panose="02010600040101010101" pitchFamily="2" charset="-122"/>
              <a:ea typeface="Kaiti SC" panose="02010600040101010101" pitchFamily="2" charset="-122"/>
            </a:endParaRPr>
          </a:p>
          <a:p>
            <a:pPr eaLnBrk="1" hangingPunct="1"/>
            <a:endParaRPr lang="en-US" altLang="zh-CN">
              <a:latin typeface="STSongti-SC-Light" panose="02010600040101010101" pitchFamily="2" charset="-122"/>
              <a:ea typeface="STSongti-SC-Light" panose="02010600040101010101" pitchFamily="2" charset="-122"/>
            </a:endParaRPr>
          </a:p>
          <a:p>
            <a:pPr eaLnBrk="1" hangingPunct="1"/>
            <a:endParaRPr lang="en-US" altLang="zh-CN">
              <a:latin typeface="STSongti-SC-Light" panose="02010600040101010101" pitchFamily="2" charset="-122"/>
              <a:ea typeface="STSongti-SC-Light" panose="02010600040101010101" pitchFamily="2" charset="-122"/>
            </a:endParaRPr>
          </a:p>
        </p:txBody>
      </p:sp>
    </p:spTree>
    <p:extLst>
      <p:ext uri="{BB962C8B-B14F-4D97-AF65-F5344CB8AC3E}">
        <p14:creationId xmlns:p14="http://schemas.microsoft.com/office/powerpoint/2010/main" val="333453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文本框 3">
            <a:extLst>
              <a:ext uri="{FF2B5EF4-FFF2-40B4-BE49-F238E27FC236}">
                <a16:creationId xmlns:a16="http://schemas.microsoft.com/office/drawing/2014/main" id="{13F3F1C1-C19A-9243-8D5A-53F9D91A7FD4}"/>
              </a:ext>
            </a:extLst>
          </p:cNvPr>
          <p:cNvSpPr txBox="1">
            <a:spLocks noChangeArrowheads="1"/>
          </p:cNvSpPr>
          <p:nvPr/>
        </p:nvSpPr>
        <p:spPr bwMode="auto">
          <a:xfrm>
            <a:off x="0" y="484188"/>
            <a:ext cx="261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800" b="1">
                <a:latin typeface="Kaiti SC" panose="02010600040101010101" pitchFamily="2" charset="-122"/>
                <a:ea typeface="Kaiti SC" panose="02010600040101010101" pitchFamily="2" charset="-122"/>
              </a:rPr>
              <a:t>算法性能评估 </a:t>
            </a:r>
          </a:p>
        </p:txBody>
      </p:sp>
      <p:sp>
        <p:nvSpPr>
          <p:cNvPr id="45058" name="矩形 4">
            <a:extLst>
              <a:ext uri="{FF2B5EF4-FFF2-40B4-BE49-F238E27FC236}">
                <a16:creationId xmlns:a16="http://schemas.microsoft.com/office/drawing/2014/main" id="{5AF256FF-7C09-0A4F-BEE1-3F16C91BE4EF}"/>
              </a:ext>
            </a:extLst>
          </p:cNvPr>
          <p:cNvSpPr>
            <a:spLocks noChangeArrowheads="1"/>
          </p:cNvSpPr>
          <p:nvPr/>
        </p:nvSpPr>
        <p:spPr bwMode="auto">
          <a:xfrm>
            <a:off x="784225" y="1316038"/>
            <a:ext cx="6642100"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400" b="1">
                <a:latin typeface="Kaiti SC" panose="02010600040101010101" pitchFamily="2" charset="-122"/>
                <a:ea typeface="Kaiti SC" panose="02010600040101010101" pitchFamily="2" charset="-122"/>
              </a:rPr>
              <a:t>对于凸包算法：</a:t>
            </a:r>
            <a:endParaRPr lang="en-US" altLang="zh-CN" sz="2400" b="1">
              <a:latin typeface="Kaiti SC" panose="02010600040101010101" pitchFamily="2" charset="-122"/>
              <a:ea typeface="Kaiti SC" panose="02010600040101010101" pitchFamily="2" charset="-122"/>
            </a:endParaRPr>
          </a:p>
          <a:p>
            <a:pPr eaLnBrk="1" hangingPunct="1"/>
            <a:endParaRPr lang="en-US" altLang="zh-CN" sz="2400" b="1">
              <a:latin typeface="Kaiti SC" panose="02010600040101010101" pitchFamily="2" charset="-122"/>
              <a:ea typeface="Kaiti SC" panose="02010600040101010101" pitchFamily="2" charset="-122"/>
            </a:endParaRPr>
          </a:p>
          <a:p>
            <a:pPr eaLnBrk="1" hangingPunct="1"/>
            <a:r>
              <a:rPr lang="zh-CN" altLang="en-US" sz="2400" b="1">
                <a:solidFill>
                  <a:srgbClr val="FF0000"/>
                </a:solidFill>
                <a:latin typeface="Kaiti SC" panose="02010600040101010101" pitchFamily="2" charset="-122"/>
                <a:ea typeface="Kaiti SC" panose="02010600040101010101" pitchFamily="2" charset="-122"/>
              </a:rPr>
              <a:t>完备率</a:t>
            </a:r>
            <a:r>
              <a:rPr lang="zh-CN" altLang="en-US" sz="2400" b="1">
                <a:latin typeface="Kaiti SC" panose="02010600040101010101" pitchFamily="2" charset="-122"/>
                <a:ea typeface="Kaiti SC" panose="02010600040101010101" pitchFamily="2" charset="-122"/>
              </a:rPr>
              <a:t>定义为在所有的已知天琴 </a:t>
            </a:r>
            <a:r>
              <a:rPr lang="zh-CN" altLang="zh-CN" sz="2400" b="1">
                <a:latin typeface="Kaiti SC" panose="02010600040101010101" pitchFamily="2" charset="-122"/>
                <a:ea typeface="Kaiti SC" panose="02010600040101010101" pitchFamily="2" charset="-122"/>
              </a:rPr>
              <a:t>RR </a:t>
            </a:r>
            <a:r>
              <a:rPr lang="zh-CN" altLang="en-US" sz="2400" b="1">
                <a:latin typeface="Kaiti SC" panose="02010600040101010101" pitchFamily="2" charset="-122"/>
                <a:ea typeface="Kaiti SC" panose="02010600040101010101" pitchFamily="2" charset="-122"/>
              </a:rPr>
              <a:t>变星中，通过分类器能够认证为天琴 </a:t>
            </a:r>
            <a:r>
              <a:rPr lang="zh-CN" altLang="zh-CN" sz="2400" b="1">
                <a:latin typeface="Kaiti SC" panose="02010600040101010101" pitchFamily="2" charset="-122"/>
                <a:ea typeface="Kaiti SC" panose="02010600040101010101" pitchFamily="2" charset="-122"/>
              </a:rPr>
              <a:t>RR </a:t>
            </a:r>
            <a:r>
              <a:rPr lang="zh-CN" altLang="en-US" sz="2400" b="1">
                <a:latin typeface="Kaiti SC" panose="02010600040101010101" pitchFamily="2" charset="-122"/>
                <a:ea typeface="Kaiti SC" panose="02010600040101010101" pitchFamily="2" charset="-122"/>
              </a:rPr>
              <a:t>变星的所占比例</a:t>
            </a:r>
            <a:r>
              <a:rPr lang="en-US" altLang="zh-CN" sz="2400" b="1">
                <a:latin typeface="Kaiti SC" panose="02010600040101010101" pitchFamily="2" charset="-122"/>
                <a:ea typeface="Kaiti SC" panose="02010600040101010101" pitchFamily="2" charset="-122"/>
              </a:rPr>
              <a:t>;</a:t>
            </a:r>
          </a:p>
          <a:p>
            <a:pPr eaLnBrk="1" hangingPunct="1"/>
            <a:endParaRPr lang="en-US" altLang="zh-CN" sz="2400" b="1">
              <a:latin typeface="Kaiti SC" panose="02010600040101010101" pitchFamily="2" charset="-122"/>
              <a:ea typeface="Kaiti SC" panose="02010600040101010101" pitchFamily="2" charset="-122"/>
            </a:endParaRPr>
          </a:p>
          <a:p>
            <a:pPr eaLnBrk="1" hangingPunct="1"/>
            <a:r>
              <a:rPr lang="zh-CN" altLang="en-US" sz="2400" b="1">
                <a:solidFill>
                  <a:srgbClr val="FF0000"/>
                </a:solidFill>
                <a:latin typeface="Kaiti SC" panose="02010600040101010101" pitchFamily="2" charset="-122"/>
                <a:ea typeface="Kaiti SC" panose="02010600040101010101" pitchFamily="2" charset="-122"/>
              </a:rPr>
              <a:t>有效率</a:t>
            </a:r>
            <a:r>
              <a:rPr lang="zh-CN" altLang="en-US" sz="2400" b="1">
                <a:latin typeface="Kaiti SC" panose="02010600040101010101" pitchFamily="2" charset="-122"/>
                <a:ea typeface="Kaiti SC" panose="02010600040101010101" pitchFamily="2" charset="-122"/>
              </a:rPr>
              <a:t>被定义为在预测为天琴 </a:t>
            </a:r>
            <a:r>
              <a:rPr lang="zh-CN" altLang="zh-CN" sz="2400" b="1">
                <a:latin typeface="Kaiti SC" panose="02010600040101010101" pitchFamily="2" charset="-122"/>
                <a:ea typeface="Kaiti SC" panose="02010600040101010101" pitchFamily="2" charset="-122"/>
              </a:rPr>
              <a:t>RR </a:t>
            </a:r>
            <a:r>
              <a:rPr lang="zh-CN" altLang="en-US" sz="2400" b="1">
                <a:latin typeface="Kaiti SC" panose="02010600040101010101" pitchFamily="2" charset="-122"/>
                <a:ea typeface="Kaiti SC" panose="02010600040101010101" pitchFamily="2" charset="-122"/>
              </a:rPr>
              <a:t>变星的样本中，真实的天琴 </a:t>
            </a:r>
            <a:r>
              <a:rPr lang="zh-CN" altLang="zh-CN" sz="2400" b="1">
                <a:latin typeface="Kaiti SC" panose="02010600040101010101" pitchFamily="2" charset="-122"/>
                <a:ea typeface="Kaiti SC" panose="02010600040101010101" pitchFamily="2" charset="-122"/>
              </a:rPr>
              <a:t>RR </a:t>
            </a:r>
            <a:r>
              <a:rPr lang="zh-CN" altLang="en-US" sz="2400" b="1">
                <a:latin typeface="Kaiti SC" panose="02010600040101010101" pitchFamily="2" charset="-122"/>
                <a:ea typeface="Kaiti SC" panose="02010600040101010101" pitchFamily="2" charset="-122"/>
              </a:rPr>
              <a:t>变星所占据的比例。</a:t>
            </a:r>
            <a:endParaRPr lang="en-US" altLang="zh-CN" sz="2400" b="1">
              <a:latin typeface="Kaiti SC" panose="02010600040101010101" pitchFamily="2" charset="-122"/>
              <a:ea typeface="Kaiti SC" panose="02010600040101010101" pitchFamily="2" charset="-122"/>
            </a:endParaRPr>
          </a:p>
          <a:p>
            <a:pPr eaLnBrk="1" hangingPunct="1"/>
            <a:endParaRPr lang="en-US" altLang="zh-CN" sz="2400" b="1">
              <a:latin typeface="Kaiti SC" panose="02010600040101010101" pitchFamily="2" charset="-122"/>
              <a:ea typeface="Kaiti SC" panose="02010600040101010101" pitchFamily="2" charset="-122"/>
            </a:endParaRPr>
          </a:p>
          <a:p>
            <a:pPr eaLnBrk="1" hangingPunct="1"/>
            <a:endParaRPr lang="en-US" altLang="zh-CN" sz="2400" b="1">
              <a:latin typeface="Kaiti SC" panose="02010600040101010101" pitchFamily="2" charset="-122"/>
              <a:ea typeface="Kaiti SC" panose="02010600040101010101" pitchFamily="2" charset="-122"/>
            </a:endParaRPr>
          </a:p>
          <a:p>
            <a:pPr eaLnBrk="1" hangingPunct="1"/>
            <a:r>
              <a:rPr lang="zh-CN" altLang="en-US" sz="2400" b="1">
                <a:latin typeface="Kaiti SC" panose="02010600040101010101" pitchFamily="2" charset="-122"/>
                <a:ea typeface="Kaiti SC" panose="02010600040101010101" pitchFamily="2" charset="-122"/>
              </a:rPr>
              <a:t>对非平衡学习方法如代价敏感的支撑向量机、代价敏感的随机森林和 </a:t>
            </a:r>
            <a:r>
              <a:rPr lang="zh-CN" altLang="zh-CN" sz="2400" b="1">
                <a:latin typeface="Kaiti SC" panose="02010600040101010101" pitchFamily="2" charset="-122"/>
                <a:ea typeface="Kaiti SC" panose="02010600040101010101" pitchFamily="2" charset="-122"/>
              </a:rPr>
              <a:t>Fast Boxes</a:t>
            </a:r>
            <a:r>
              <a:rPr lang="zh-CN" altLang="en-US" sz="2400" b="1">
                <a:latin typeface="Kaiti SC" panose="02010600040101010101" pitchFamily="2" charset="-122"/>
                <a:ea typeface="Kaiti SC" panose="02010600040101010101" pitchFamily="2" charset="-122"/>
              </a:rPr>
              <a:t>：</a:t>
            </a:r>
            <a:endParaRPr lang="en-US" altLang="zh-CN" sz="2400" b="1">
              <a:latin typeface="Kaiti SC" panose="02010600040101010101" pitchFamily="2" charset="-122"/>
              <a:ea typeface="Kaiti SC" panose="02010600040101010101" pitchFamily="2" charset="-122"/>
            </a:endParaRPr>
          </a:p>
          <a:p>
            <a:pPr eaLnBrk="1" hangingPunct="1"/>
            <a:endParaRPr lang="zh-CN" altLang="zh-CN" sz="2400" b="1">
              <a:latin typeface="Kaiti SC" panose="02010600040101010101" pitchFamily="2" charset="-122"/>
              <a:ea typeface="Kaiti SC" panose="02010600040101010101" pitchFamily="2" charset="-122"/>
            </a:endParaRPr>
          </a:p>
          <a:p>
            <a:pPr eaLnBrk="1" hangingPunct="1"/>
            <a:r>
              <a:rPr lang="zh-CN" altLang="zh-CN" sz="2400" b="1">
                <a:solidFill>
                  <a:srgbClr val="FF0000"/>
                </a:solidFill>
                <a:latin typeface="Kaiti SC" panose="02010600040101010101" pitchFamily="2" charset="-122"/>
                <a:ea typeface="Kaiti SC" panose="02010600040101010101" pitchFamily="2" charset="-122"/>
              </a:rPr>
              <a:t>ROC </a:t>
            </a:r>
            <a:r>
              <a:rPr lang="zh-CN" altLang="en-US" sz="2400" b="1">
                <a:solidFill>
                  <a:srgbClr val="FF0000"/>
                </a:solidFill>
                <a:latin typeface="Kaiti SC" panose="02010600040101010101" pitchFamily="2" charset="-122"/>
                <a:ea typeface="Kaiti SC" panose="02010600040101010101" pitchFamily="2" charset="-122"/>
              </a:rPr>
              <a:t>曲线的凸包下所覆盖的面积 </a:t>
            </a:r>
            <a:r>
              <a:rPr lang="zh-CN" altLang="zh-CN" sz="2400" b="1">
                <a:solidFill>
                  <a:srgbClr val="FF0000"/>
                </a:solidFill>
                <a:latin typeface="Kaiti SC" panose="02010600040101010101" pitchFamily="2" charset="-122"/>
                <a:ea typeface="Kaiti SC" panose="02010600040101010101" pitchFamily="2" charset="-122"/>
              </a:rPr>
              <a:t>AUH </a:t>
            </a:r>
          </a:p>
          <a:p>
            <a:pPr eaLnBrk="1" hangingPunct="1"/>
            <a:endParaRPr lang="zh-CN" altLang="zh-CN">
              <a:latin typeface="等线" panose="02010600030101010101" pitchFamily="2" charset="-122"/>
              <a:ea typeface="等线" panose="02010600030101010101" pitchFamily="2" charset="-122"/>
            </a:endParaRPr>
          </a:p>
          <a:p>
            <a:pPr eaLnBrk="1" hangingPunct="1"/>
            <a:r>
              <a:rPr lang="zh-CN" altLang="en-US">
                <a:latin typeface="等线" panose="02010600030101010101" pitchFamily="2" charset="-122"/>
                <a:ea typeface="等线" panose="02010600030101010101" pitchFamily="2" charset="-122"/>
              </a:rPr>
              <a:t> </a:t>
            </a:r>
            <a:endParaRPr lang="en-US" altLang="zh-CN">
              <a:latin typeface="STSongti-SC-Light" panose="02010600040101010101" pitchFamily="2" charset="-122"/>
              <a:ea typeface="STSongti-SC-Light" panose="02010600040101010101" pitchFamily="2" charset="-122"/>
            </a:endParaRPr>
          </a:p>
          <a:p>
            <a:pPr eaLnBrk="1" hangingPunct="1"/>
            <a:endParaRPr lang="en-US" altLang="zh-CN">
              <a:latin typeface="STSongti-SC-Light" panose="02010600040101010101" pitchFamily="2" charset="-122"/>
              <a:ea typeface="STSongti-SC-Light" panose="02010600040101010101" pitchFamily="2" charset="-122"/>
            </a:endParaRPr>
          </a:p>
        </p:txBody>
      </p:sp>
    </p:spTree>
    <p:extLst>
      <p:ext uri="{BB962C8B-B14F-4D97-AF65-F5344CB8AC3E}">
        <p14:creationId xmlns:p14="http://schemas.microsoft.com/office/powerpoint/2010/main" val="415500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ṡľïḑè">
            <a:extLst>
              <a:ext uri="{FF2B5EF4-FFF2-40B4-BE49-F238E27FC236}">
                <a16:creationId xmlns:a16="http://schemas.microsoft.com/office/drawing/2014/main" id="{5DC4EEB5-E014-014B-B56E-B82A4FE55F04}"/>
              </a:ext>
            </a:extLst>
          </p:cNvPr>
          <p:cNvSpPr txBox="1"/>
          <p:nvPr/>
        </p:nvSpPr>
        <p:spPr bwMode="auto">
          <a:xfrm>
            <a:off x="2173150" y="1045369"/>
            <a:ext cx="6813550" cy="5035550"/>
          </a:xfrm>
          <a:prstGeom prst="rect">
            <a:avLst/>
          </a:prstGeom>
          <a:noFill/>
        </p:spPr>
        <p:txBody>
          <a:bodyPr tIns="0"/>
          <a:lstStyle>
            <a:defPPr>
              <a:defRPr lang="zh-CN"/>
            </a:defPPr>
            <a:lvl1pPr>
              <a:defRPr sz="1600" b="1">
                <a:latin typeface="Arial" panose="020B0604020202020204" pitchFamily="34" charset="0"/>
                <a:ea typeface="微软雅黑" panose="020B0503020204020204" pitchFamily="34" charset="-122"/>
                <a:cs typeface="+mn-ea"/>
              </a:defRPr>
            </a:lvl1pPr>
            <a:lvl2pPr marL="742950" indent="-285750">
              <a:defRPr sz="3200" b="1">
                <a:solidFill>
                  <a:srgbClr val="4D4D4D"/>
                </a:solidFill>
                <a:latin typeface="Arial" panose="020B0604020202020204" pitchFamily="34" charset="0"/>
                <a:ea typeface="黑体" panose="02010609060101010101" pitchFamily="49" charset="-122"/>
              </a:defRPr>
            </a:lvl2pPr>
            <a:lvl3pPr marL="1143000" indent="-228600">
              <a:defRPr sz="3200" b="1">
                <a:solidFill>
                  <a:srgbClr val="4D4D4D"/>
                </a:solidFill>
                <a:latin typeface="Arial" panose="020B0604020202020204" pitchFamily="34" charset="0"/>
                <a:ea typeface="黑体" panose="02010609060101010101" pitchFamily="49" charset="-122"/>
              </a:defRPr>
            </a:lvl3pPr>
            <a:lvl4pPr marL="1600200" indent="-228600">
              <a:defRPr sz="3200" b="1">
                <a:solidFill>
                  <a:srgbClr val="4D4D4D"/>
                </a:solidFill>
                <a:latin typeface="Arial" panose="020B0604020202020204" pitchFamily="34" charset="0"/>
                <a:ea typeface="黑体" panose="02010609060101010101" pitchFamily="49" charset="-122"/>
              </a:defRPr>
            </a:lvl4pPr>
            <a:lvl5pPr marL="2057400" indent="-228600">
              <a:defRPr sz="3200" b="1">
                <a:solidFill>
                  <a:srgbClr val="4D4D4D"/>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9pPr>
          </a:lstStyle>
          <a:p>
            <a:pPr eaLnBrk="1" fontAlgn="auto" hangingPunct="1">
              <a:lnSpc>
                <a:spcPct val="200000"/>
              </a:lnSpc>
              <a:spcBef>
                <a:spcPts val="0"/>
              </a:spcBef>
              <a:spcAft>
                <a:spcPts val="0"/>
              </a:spcAft>
              <a:defRPr/>
            </a:pPr>
            <a:r>
              <a:rPr lang="zh-CN" altLang="en-US" sz="2000" dirty="0">
                <a:latin typeface="Kaiti SC" panose="02010600040101010101" pitchFamily="2" charset="-122"/>
                <a:ea typeface="Kaiti SC" panose="02010600040101010101" pitchFamily="2" charset="-122"/>
                <a:sym typeface="+mn-lt"/>
              </a:rPr>
              <a:t>一、课题背景和意义 </a:t>
            </a:r>
            <a:endParaRPr lang="en-US" altLang="zh-CN" sz="2000" dirty="0">
              <a:latin typeface="Kaiti SC" panose="02010600040101010101" pitchFamily="2" charset="-122"/>
              <a:ea typeface="Kaiti SC" panose="02010600040101010101" pitchFamily="2" charset="-122"/>
              <a:sym typeface="+mn-lt"/>
            </a:endParaRPr>
          </a:p>
          <a:p>
            <a:pPr eaLnBrk="1" fontAlgn="auto" hangingPunct="1">
              <a:lnSpc>
                <a:spcPct val="200000"/>
              </a:lnSpc>
              <a:spcBef>
                <a:spcPts val="0"/>
              </a:spcBef>
              <a:spcAft>
                <a:spcPts val="0"/>
              </a:spcAft>
              <a:defRPr/>
            </a:pPr>
            <a:r>
              <a:rPr lang="zh-CN" altLang="en-US" sz="2000" dirty="0">
                <a:latin typeface="Kaiti SC" panose="02010600040101010101" pitchFamily="2" charset="-122"/>
                <a:ea typeface="Kaiti SC" panose="02010600040101010101" pitchFamily="2" charset="-122"/>
                <a:sym typeface="+mn-lt"/>
              </a:rPr>
              <a:t>二、机器学习算法</a:t>
            </a:r>
            <a:endParaRPr lang="en-US" altLang="zh-CN" sz="2000" dirty="0">
              <a:latin typeface="Kaiti SC" panose="02010600040101010101" pitchFamily="2" charset="-122"/>
              <a:ea typeface="Kaiti SC" panose="02010600040101010101" pitchFamily="2" charset="-122"/>
              <a:sym typeface="+mn-lt"/>
            </a:endParaRPr>
          </a:p>
          <a:p>
            <a:pPr eaLnBrk="1" fontAlgn="auto" hangingPunct="1">
              <a:lnSpc>
                <a:spcPct val="200000"/>
              </a:lnSpc>
              <a:spcBef>
                <a:spcPts val="0"/>
              </a:spcBef>
              <a:spcAft>
                <a:spcPts val="0"/>
              </a:spcAft>
              <a:defRPr/>
            </a:pPr>
            <a:r>
              <a:rPr lang="zh-CN" altLang="en-US" sz="2000" dirty="0">
                <a:latin typeface="Kaiti SC" panose="02010600040101010101" pitchFamily="2" charset="-122"/>
                <a:ea typeface="Kaiti SC" panose="02010600040101010101" pitchFamily="2" charset="-122"/>
                <a:sym typeface="+mn-lt"/>
              </a:rPr>
              <a:t>三、工作一：基于颜色挑选天琴</a:t>
            </a:r>
            <a:r>
              <a:rPr lang="en" altLang="zh-CN" sz="2000" dirty="0">
                <a:latin typeface="Kaiti SC" panose="02010600040101010101" pitchFamily="2" charset="-122"/>
                <a:ea typeface="Kaiti SC" panose="02010600040101010101" pitchFamily="2" charset="-122"/>
                <a:sym typeface="+mn-lt"/>
              </a:rPr>
              <a:t>RR</a:t>
            </a:r>
            <a:r>
              <a:rPr lang="zh-CN" altLang="en-US" sz="2000" dirty="0">
                <a:latin typeface="Kaiti SC" panose="02010600040101010101" pitchFamily="2" charset="-122"/>
                <a:ea typeface="Kaiti SC" panose="02010600040101010101" pitchFamily="2" charset="-122"/>
                <a:sym typeface="+mn-lt"/>
              </a:rPr>
              <a:t>变星</a:t>
            </a:r>
            <a:endParaRPr lang="en-US" altLang="zh-CN" sz="2000" dirty="0">
              <a:latin typeface="Kaiti SC" panose="02010600040101010101" pitchFamily="2" charset="-122"/>
              <a:ea typeface="Kaiti SC" panose="02010600040101010101" pitchFamily="2" charset="-122"/>
              <a:sym typeface="+mn-lt"/>
            </a:endParaRPr>
          </a:p>
          <a:p>
            <a:pPr eaLnBrk="1" fontAlgn="auto" hangingPunct="1">
              <a:lnSpc>
                <a:spcPct val="200000"/>
              </a:lnSpc>
              <a:spcBef>
                <a:spcPts val="0"/>
              </a:spcBef>
              <a:spcAft>
                <a:spcPts val="0"/>
              </a:spcAft>
              <a:defRPr/>
            </a:pPr>
            <a:r>
              <a:rPr lang="zh-CN" altLang="en-US" sz="2000" dirty="0">
                <a:latin typeface="Kaiti SC" panose="02010600040101010101" pitchFamily="2" charset="-122"/>
                <a:ea typeface="Kaiti SC" panose="02010600040101010101" pitchFamily="2" charset="-122"/>
                <a:sym typeface="+mn-lt"/>
              </a:rPr>
              <a:t>四、工作二：基于颜色和恒星大气物理参数挑选天琴</a:t>
            </a:r>
            <a:r>
              <a:rPr lang="en" altLang="zh-CN" sz="2000" dirty="0">
                <a:latin typeface="Kaiti SC" panose="02010600040101010101" pitchFamily="2" charset="-122"/>
                <a:ea typeface="Kaiti SC" panose="02010600040101010101" pitchFamily="2" charset="-122"/>
                <a:sym typeface="+mn-lt"/>
              </a:rPr>
              <a:t>RR</a:t>
            </a:r>
            <a:r>
              <a:rPr lang="zh-CN" altLang="en-US" sz="2000" dirty="0">
                <a:latin typeface="Kaiti SC" panose="02010600040101010101" pitchFamily="2" charset="-122"/>
                <a:ea typeface="Kaiti SC" panose="02010600040101010101" pitchFamily="2" charset="-122"/>
                <a:sym typeface="+mn-lt"/>
              </a:rPr>
              <a:t>变星</a:t>
            </a:r>
            <a:endParaRPr lang="en-US" altLang="zh-CN" sz="2000" dirty="0">
              <a:latin typeface="Kaiti SC" panose="02010600040101010101" pitchFamily="2" charset="-122"/>
              <a:ea typeface="Kaiti SC" panose="02010600040101010101" pitchFamily="2" charset="-122"/>
              <a:sym typeface="+mn-lt"/>
            </a:endParaRPr>
          </a:p>
          <a:p>
            <a:pPr>
              <a:lnSpc>
                <a:spcPct val="200000"/>
              </a:lnSpc>
              <a:defRPr/>
            </a:pPr>
            <a:r>
              <a:rPr lang="zh-CN" altLang="en-US" sz="2000" dirty="0">
                <a:latin typeface="Kaiti SC" panose="02010600040101010101" pitchFamily="2" charset="-122"/>
                <a:ea typeface="Kaiti SC" panose="02010600040101010101" pitchFamily="2" charset="-122"/>
                <a:sym typeface="+mn-lt"/>
              </a:rPr>
              <a:t>五、总结</a:t>
            </a:r>
            <a:endParaRPr lang="zh-CN" altLang="en-US" sz="1800" dirty="0">
              <a:sym typeface="+mn-lt"/>
            </a:endParaRPr>
          </a:p>
          <a:p>
            <a:pPr eaLnBrk="1" fontAlgn="auto" hangingPunct="1">
              <a:lnSpc>
                <a:spcPct val="200000"/>
              </a:lnSpc>
              <a:spcBef>
                <a:spcPts val="0"/>
              </a:spcBef>
              <a:spcAft>
                <a:spcPts val="0"/>
              </a:spcAft>
              <a:defRPr/>
            </a:pPr>
            <a:endParaRPr lang="zh-CN" altLang="en-US" sz="2400" dirty="0">
              <a:sym typeface="+mn-lt"/>
            </a:endParaRPr>
          </a:p>
          <a:p>
            <a:pPr eaLnBrk="1" fontAlgn="auto" hangingPunct="1">
              <a:lnSpc>
                <a:spcPct val="200000"/>
              </a:lnSpc>
              <a:spcBef>
                <a:spcPts val="0"/>
              </a:spcBef>
              <a:spcAft>
                <a:spcPts val="0"/>
              </a:spcAft>
              <a:defRPr/>
            </a:pPr>
            <a:endParaRPr lang="en-US" altLang="zh-CN" sz="2400" dirty="0">
              <a:sym typeface="+mn-lt"/>
            </a:endParaRPr>
          </a:p>
          <a:p>
            <a:pPr eaLnBrk="1" fontAlgn="auto" hangingPunct="1">
              <a:lnSpc>
                <a:spcPct val="200000"/>
              </a:lnSpc>
              <a:spcBef>
                <a:spcPts val="0"/>
              </a:spcBef>
              <a:spcAft>
                <a:spcPts val="0"/>
              </a:spcAft>
              <a:defRPr/>
            </a:pPr>
            <a:endParaRPr lang="en-US" altLang="zh-CN" sz="2400" dirty="0">
              <a:sym typeface="+mn-lt"/>
            </a:endParaRPr>
          </a:p>
          <a:p>
            <a:pPr eaLnBrk="1" fontAlgn="auto" hangingPunct="1">
              <a:lnSpc>
                <a:spcPct val="200000"/>
              </a:lnSpc>
              <a:spcBef>
                <a:spcPts val="0"/>
              </a:spcBef>
              <a:spcAft>
                <a:spcPts val="0"/>
              </a:spcAft>
              <a:defRPr/>
            </a:pPr>
            <a:endParaRPr lang="en-US" altLang="zh-CN" sz="2400" dirty="0">
              <a:sym typeface="+mn-lt"/>
            </a:endParaRPr>
          </a:p>
          <a:p>
            <a:pPr eaLnBrk="1" fontAlgn="auto" hangingPunct="1">
              <a:lnSpc>
                <a:spcPct val="200000"/>
              </a:lnSpc>
              <a:spcBef>
                <a:spcPts val="0"/>
              </a:spcBef>
              <a:spcAft>
                <a:spcPts val="0"/>
              </a:spcAft>
              <a:defRPr/>
            </a:pPr>
            <a:r>
              <a:rPr lang="zh-CN" altLang="en-US" sz="2400" dirty="0">
                <a:sym typeface="+mn-lt"/>
              </a:rPr>
              <a:t> </a:t>
            </a:r>
            <a:endParaRPr lang="en-US" altLang="zh-CN" sz="2400" dirty="0">
              <a:sym typeface="+mn-lt"/>
            </a:endParaRPr>
          </a:p>
          <a:p>
            <a:pPr eaLnBrk="1" fontAlgn="auto" hangingPunct="1">
              <a:lnSpc>
                <a:spcPct val="200000"/>
              </a:lnSpc>
              <a:spcBef>
                <a:spcPts val="0"/>
              </a:spcBef>
              <a:spcAft>
                <a:spcPts val="0"/>
              </a:spcAft>
              <a:defRPr/>
            </a:pPr>
            <a:endParaRPr lang="en-US" altLang="zh-CN" sz="2400" dirty="0">
              <a:sym typeface="+mn-lt"/>
            </a:endParaRPr>
          </a:p>
          <a:p>
            <a:pPr eaLnBrk="1" fontAlgn="auto" hangingPunct="1">
              <a:lnSpc>
                <a:spcPct val="200000"/>
              </a:lnSpc>
              <a:spcBef>
                <a:spcPts val="0"/>
              </a:spcBef>
              <a:spcAft>
                <a:spcPts val="0"/>
              </a:spcAft>
              <a:defRPr/>
            </a:pPr>
            <a:endParaRPr lang="en-US" altLang="zh-CN" sz="2400" dirty="0">
              <a:latin typeface="+mn-lt"/>
              <a:ea typeface="+mn-ea"/>
              <a:sym typeface="+mn-lt"/>
            </a:endParaRPr>
          </a:p>
        </p:txBody>
      </p:sp>
      <p:cxnSp>
        <p:nvCxnSpPr>
          <p:cNvPr id="5" name="直接连接符 7">
            <a:extLst>
              <a:ext uri="{FF2B5EF4-FFF2-40B4-BE49-F238E27FC236}">
                <a16:creationId xmlns:a16="http://schemas.microsoft.com/office/drawing/2014/main" id="{7F75D6AA-C2D1-304C-A129-0E74A7EB0720}"/>
              </a:ext>
            </a:extLst>
          </p:cNvPr>
          <p:cNvCxnSpPr>
            <a:cxnSpLocks/>
          </p:cNvCxnSpPr>
          <p:nvPr/>
        </p:nvCxnSpPr>
        <p:spPr>
          <a:xfrm>
            <a:off x="2173150" y="795130"/>
            <a:ext cx="0" cy="4306817"/>
          </a:xfrm>
          <a:prstGeom prst="line">
            <a:avLst/>
          </a:prstGeom>
          <a:solidFill>
            <a:srgbClr val="FFCC00"/>
          </a:solidFill>
          <a:ln w="3175" cap="flat" cmpd="sng" algn="ctr">
            <a:solidFill>
              <a:schemeClr val="bg1">
                <a:lumMod val="75000"/>
              </a:schemeClr>
            </a:solidFill>
            <a:prstDash val="solid"/>
            <a:round/>
            <a:headEnd type="none" w="med" len="med"/>
            <a:tailEnd type="none" w="med" len="med"/>
          </a:ln>
          <a:effectLst/>
        </p:spPr>
      </p:cxnSp>
      <p:sp>
        <p:nvSpPr>
          <p:cNvPr id="6" name="išľïḋé">
            <a:extLst>
              <a:ext uri="{FF2B5EF4-FFF2-40B4-BE49-F238E27FC236}">
                <a16:creationId xmlns:a16="http://schemas.microsoft.com/office/drawing/2014/main" id="{A4B9BBC0-0D47-5E40-9D4A-4B384C9D3C1B}"/>
              </a:ext>
            </a:extLst>
          </p:cNvPr>
          <p:cNvSpPr txBox="1"/>
          <p:nvPr/>
        </p:nvSpPr>
        <p:spPr>
          <a:xfrm>
            <a:off x="225287" y="1560513"/>
            <a:ext cx="1947863" cy="584775"/>
          </a:xfrm>
          <a:prstGeom prst="rect">
            <a:avLst/>
          </a:prstGeom>
          <a:solidFill>
            <a:schemeClr val="bg1"/>
          </a:solidFill>
        </p:spPr>
        <p:txBody>
          <a:bodyPr>
            <a:spAutoFit/>
          </a:bodyPr>
          <a:lstStyle/>
          <a:p>
            <a:pPr algn="r" eaLnBrk="1" fontAlgn="auto" hangingPunct="1">
              <a:spcBef>
                <a:spcPts val="0"/>
              </a:spcBef>
              <a:spcAft>
                <a:spcPts val="0"/>
              </a:spcAft>
              <a:defRPr/>
            </a:pPr>
            <a:r>
              <a:rPr lang="zh-CN" altLang="en-US" sz="3200" b="1" dirty="0">
                <a:solidFill>
                  <a:schemeClr val="accent1"/>
                </a:solidFill>
                <a:cs typeface="+mn-ea"/>
                <a:sym typeface="+mn-lt"/>
              </a:rPr>
              <a:t>报告内容</a:t>
            </a:r>
            <a:endParaRPr lang="tr-TR" sz="3200" b="1" dirty="0">
              <a:solidFill>
                <a:schemeClr val="accent1"/>
              </a:solidFill>
              <a:latin typeface="+mn-lt"/>
              <a:ea typeface="+mn-ea"/>
              <a:cs typeface="+mn-ea"/>
              <a:sym typeface="+mn-lt"/>
            </a:endParaRPr>
          </a:p>
        </p:txBody>
      </p:sp>
    </p:spTree>
    <p:extLst>
      <p:ext uri="{BB962C8B-B14F-4D97-AF65-F5344CB8AC3E}">
        <p14:creationId xmlns:p14="http://schemas.microsoft.com/office/powerpoint/2010/main" val="469005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文本框 3">
            <a:extLst>
              <a:ext uri="{FF2B5EF4-FFF2-40B4-BE49-F238E27FC236}">
                <a16:creationId xmlns:a16="http://schemas.microsoft.com/office/drawing/2014/main" id="{6F9A0D3B-BD60-DD4B-B9EB-39444A188B00}"/>
              </a:ext>
            </a:extLst>
          </p:cNvPr>
          <p:cNvSpPr txBox="1">
            <a:spLocks noChangeArrowheads="1"/>
          </p:cNvSpPr>
          <p:nvPr/>
        </p:nvSpPr>
        <p:spPr bwMode="auto">
          <a:xfrm>
            <a:off x="0" y="484188"/>
            <a:ext cx="3392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800" b="1">
                <a:latin typeface="Kaiti SC" panose="02010600040101010101" pitchFamily="2" charset="-122"/>
                <a:ea typeface="Kaiti SC" panose="02010600040101010101" pitchFamily="2" charset="-122"/>
              </a:rPr>
              <a:t>凸包算法研究结果 </a:t>
            </a:r>
          </a:p>
        </p:txBody>
      </p:sp>
      <p:pic>
        <p:nvPicPr>
          <p:cNvPr id="46082" name="图片 2">
            <a:extLst>
              <a:ext uri="{FF2B5EF4-FFF2-40B4-BE49-F238E27FC236}">
                <a16:creationId xmlns:a16="http://schemas.microsoft.com/office/drawing/2014/main" id="{86999913-E853-D34E-99AB-B14ADC914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292" t="6049" r="23053"/>
          <a:stretch>
            <a:fillRect/>
          </a:stretch>
        </p:blipFill>
        <p:spPr bwMode="auto">
          <a:xfrm>
            <a:off x="0" y="1054100"/>
            <a:ext cx="3103563"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图片 6">
            <a:extLst>
              <a:ext uri="{FF2B5EF4-FFF2-40B4-BE49-F238E27FC236}">
                <a16:creationId xmlns:a16="http://schemas.microsoft.com/office/drawing/2014/main" id="{E86CF6A7-0F02-5640-9A57-913159AF78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660" t="6044" r="23347"/>
          <a:stretch>
            <a:fillRect/>
          </a:stretch>
        </p:blipFill>
        <p:spPr bwMode="auto">
          <a:xfrm>
            <a:off x="3103563" y="1054100"/>
            <a:ext cx="2995612"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图片 8">
            <a:extLst>
              <a:ext uri="{FF2B5EF4-FFF2-40B4-BE49-F238E27FC236}">
                <a16:creationId xmlns:a16="http://schemas.microsoft.com/office/drawing/2014/main" id="{8FE8B7F2-5EEE-3B43-BBA0-473772A060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712" t="6044" r="24080"/>
          <a:stretch>
            <a:fillRect/>
          </a:stretch>
        </p:blipFill>
        <p:spPr bwMode="auto">
          <a:xfrm>
            <a:off x="6122988" y="1054100"/>
            <a:ext cx="2951162"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图片 12">
            <a:extLst>
              <a:ext uri="{FF2B5EF4-FFF2-40B4-BE49-F238E27FC236}">
                <a16:creationId xmlns:a16="http://schemas.microsoft.com/office/drawing/2014/main" id="{EDD9C04D-F511-424E-B795-8B1AF21EAF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4834" t="6444" r="23306" b="5243"/>
          <a:stretch>
            <a:fillRect/>
          </a:stretch>
        </p:blipFill>
        <p:spPr bwMode="auto">
          <a:xfrm>
            <a:off x="-25400" y="3960813"/>
            <a:ext cx="3052763" cy="288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图片 14">
            <a:extLst>
              <a:ext uri="{FF2B5EF4-FFF2-40B4-BE49-F238E27FC236}">
                <a16:creationId xmlns:a16="http://schemas.microsoft.com/office/drawing/2014/main" id="{7A3C6A52-0E96-EA43-8EE0-A116BA0370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0741" t="7581" r="26666" b="4579"/>
          <a:stretch>
            <a:fillRect/>
          </a:stretch>
        </p:blipFill>
        <p:spPr bwMode="auto">
          <a:xfrm>
            <a:off x="3027363" y="3954463"/>
            <a:ext cx="3106737"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图片 16">
            <a:extLst>
              <a:ext uri="{FF2B5EF4-FFF2-40B4-BE49-F238E27FC236}">
                <a16:creationId xmlns:a16="http://schemas.microsoft.com/office/drawing/2014/main" id="{8BDBAA11-6B09-3B4B-BBF9-87FD5739DC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6944" t="7188" r="25681" b="3683"/>
          <a:stretch>
            <a:fillRect/>
          </a:stretch>
        </p:blipFill>
        <p:spPr bwMode="auto">
          <a:xfrm>
            <a:off x="6407150" y="3957638"/>
            <a:ext cx="2779713" cy="290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5440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图片 4">
            <a:extLst>
              <a:ext uri="{FF2B5EF4-FFF2-40B4-BE49-F238E27FC236}">
                <a16:creationId xmlns:a16="http://schemas.microsoft.com/office/drawing/2014/main" id="{2E594311-6CAC-414A-A9C2-E582F359B5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188" t="4950" r="25185" b="5058"/>
          <a:stretch>
            <a:fillRect/>
          </a:stretch>
        </p:blipFill>
        <p:spPr bwMode="auto">
          <a:xfrm>
            <a:off x="1029735" y="2510830"/>
            <a:ext cx="2916238"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图片 17">
            <a:extLst>
              <a:ext uri="{FF2B5EF4-FFF2-40B4-BE49-F238E27FC236}">
                <a16:creationId xmlns:a16="http://schemas.microsoft.com/office/drawing/2014/main" id="{F9F35562-DAA6-924F-AD41-4CC29DD5B7C8}"/>
              </a:ext>
            </a:extLst>
          </p:cNvPr>
          <p:cNvSpPr>
            <a:spLocks noChangeAspect="1" noChangeArrowheads="1"/>
          </p:cNvSpPr>
          <p:nvPr/>
        </p:nvSpPr>
        <p:spPr bwMode="auto">
          <a:xfrm>
            <a:off x="6029325" y="1933575"/>
            <a:ext cx="311467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7107" name="图片 21">
            <a:extLst>
              <a:ext uri="{FF2B5EF4-FFF2-40B4-BE49-F238E27FC236}">
                <a16:creationId xmlns:a16="http://schemas.microsoft.com/office/drawing/2014/main" id="{373CD21D-0498-144D-81A3-734BE6FF2935}"/>
              </a:ext>
            </a:extLst>
          </p:cNvPr>
          <p:cNvSpPr>
            <a:spLocks noChangeAspect="1" noChangeArrowheads="1"/>
          </p:cNvSpPr>
          <p:nvPr/>
        </p:nvSpPr>
        <p:spPr bwMode="auto">
          <a:xfrm>
            <a:off x="2928938" y="2106613"/>
            <a:ext cx="3027362"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7108" name="文本框 5">
            <a:extLst>
              <a:ext uri="{FF2B5EF4-FFF2-40B4-BE49-F238E27FC236}">
                <a16:creationId xmlns:a16="http://schemas.microsoft.com/office/drawing/2014/main" id="{ADDB7BDA-AFBC-9749-90B0-4E2E4203B71C}"/>
              </a:ext>
            </a:extLst>
          </p:cNvPr>
          <p:cNvSpPr txBox="1">
            <a:spLocks noChangeArrowheads="1"/>
          </p:cNvSpPr>
          <p:nvPr/>
        </p:nvSpPr>
        <p:spPr bwMode="auto">
          <a:xfrm>
            <a:off x="0" y="484188"/>
            <a:ext cx="3392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800" b="1">
                <a:latin typeface="Kaiti SC" panose="02010600040101010101" pitchFamily="2" charset="-122"/>
                <a:ea typeface="Kaiti SC" panose="02010600040101010101" pitchFamily="2" charset="-122"/>
              </a:rPr>
              <a:t>凸包算法研究结果 </a:t>
            </a:r>
          </a:p>
        </p:txBody>
      </p:sp>
      <p:pic>
        <p:nvPicPr>
          <p:cNvPr id="3" name="图片 2">
            <a:extLst>
              <a:ext uri="{FF2B5EF4-FFF2-40B4-BE49-F238E27FC236}">
                <a16:creationId xmlns:a16="http://schemas.microsoft.com/office/drawing/2014/main" id="{675CDFDF-49F4-4F4E-ACC1-B23B4A3CE231}"/>
              </a:ext>
            </a:extLst>
          </p:cNvPr>
          <p:cNvPicPr>
            <a:picLocks noChangeAspect="1"/>
          </p:cNvPicPr>
          <p:nvPr/>
        </p:nvPicPr>
        <p:blipFill rotWithShape="1">
          <a:blip r:embed="rId3">
            <a:extLst>
              <a:ext uri="{28A0092B-C50C-407E-A947-70E740481C1C}">
                <a14:useLocalDpi xmlns:a14="http://schemas.microsoft.com/office/drawing/2010/main" val="0"/>
              </a:ext>
            </a:extLst>
          </a:blip>
          <a:srcRect l="25499" t="7664" r="21151" b="22552"/>
          <a:stretch/>
        </p:blipFill>
        <p:spPr>
          <a:xfrm>
            <a:off x="4817234" y="1913240"/>
            <a:ext cx="3902696" cy="3758015"/>
          </a:xfrm>
          <a:prstGeom prst="rect">
            <a:avLst/>
          </a:prstGeom>
        </p:spPr>
      </p:pic>
    </p:spTree>
    <p:extLst>
      <p:ext uri="{BB962C8B-B14F-4D97-AF65-F5344CB8AC3E}">
        <p14:creationId xmlns:p14="http://schemas.microsoft.com/office/powerpoint/2010/main" val="1050717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图片 3">
            <a:extLst>
              <a:ext uri="{FF2B5EF4-FFF2-40B4-BE49-F238E27FC236}">
                <a16:creationId xmlns:a16="http://schemas.microsoft.com/office/drawing/2014/main" id="{1081734B-56A7-4E43-85BC-8414CC21FC54}"/>
              </a:ext>
            </a:extLst>
          </p:cNvPr>
          <p:cNvSpPr>
            <a:spLocks noChangeAspect="1" noChangeArrowheads="1"/>
          </p:cNvSpPr>
          <p:nvPr/>
        </p:nvSpPr>
        <p:spPr bwMode="auto">
          <a:xfrm>
            <a:off x="1830388" y="1257300"/>
            <a:ext cx="5483225"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8130" name="矩形 1">
            <a:extLst>
              <a:ext uri="{FF2B5EF4-FFF2-40B4-BE49-F238E27FC236}">
                <a16:creationId xmlns:a16="http://schemas.microsoft.com/office/drawing/2014/main" id="{35D237B2-4A24-9345-A36F-6F37167254CF}"/>
              </a:ext>
            </a:extLst>
          </p:cNvPr>
          <p:cNvSpPr>
            <a:spLocks noChangeArrowheads="1"/>
          </p:cNvSpPr>
          <p:nvPr/>
        </p:nvSpPr>
        <p:spPr bwMode="auto">
          <a:xfrm>
            <a:off x="101582" y="4868172"/>
            <a:ext cx="91440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000" b="1" dirty="0">
                <a:latin typeface="Kaiti SC" panose="02010600040101010101" pitchFamily="2" charset="-122"/>
                <a:ea typeface="Kaiti SC" panose="02010600040101010101" pitchFamily="2" charset="-122"/>
              </a:rPr>
              <a:t>在二维空间中，</a:t>
            </a:r>
            <a:r>
              <a:rPr lang="en-US" altLang="zh-CN" sz="2000" b="1" dirty="0">
                <a:latin typeface="Kaiti SC" panose="02010600040101010101" pitchFamily="2" charset="-122"/>
                <a:ea typeface="Kaiti SC" panose="02010600040101010101" pitchFamily="2" charset="-122"/>
              </a:rPr>
              <a:t>(</a:t>
            </a:r>
            <a:r>
              <a:rPr lang="zh-CN" altLang="en-US" sz="2000" b="1" dirty="0">
                <a:latin typeface="Kaiti SC" panose="02010600040101010101" pitchFamily="2" charset="-122"/>
                <a:ea typeface="Kaiti SC" panose="02010600040101010101" pitchFamily="2" charset="-122"/>
              </a:rPr>
              <a:t>𝑢 − 𝑔</a:t>
            </a:r>
            <a:r>
              <a:rPr lang="en-US" altLang="zh-CN" sz="2000" b="1" dirty="0">
                <a:latin typeface="Kaiti SC" panose="02010600040101010101" pitchFamily="2" charset="-122"/>
                <a:ea typeface="Kaiti SC" panose="02010600040101010101" pitchFamily="2" charset="-122"/>
              </a:rPr>
              <a:t>, 𝑔 − 𝑟)</a:t>
            </a:r>
            <a:r>
              <a:rPr lang="zh-CN" altLang="en-US" sz="2000" b="1" dirty="0">
                <a:latin typeface="Kaiti SC" panose="02010600040101010101" pitchFamily="2" charset="-122"/>
                <a:ea typeface="Kaiti SC" panose="02010600040101010101" pitchFamily="2" charset="-122"/>
              </a:rPr>
              <a:t>是最好的输入参数组合，完备率是 </a:t>
            </a:r>
            <a:r>
              <a:rPr lang="en-US" altLang="zh-CN" sz="2000" b="1" dirty="0">
                <a:latin typeface="Kaiti SC" panose="02010600040101010101" pitchFamily="2" charset="-122"/>
                <a:ea typeface="Kaiti SC" panose="02010600040101010101" pitchFamily="2" charset="-122"/>
              </a:rPr>
              <a:t>100% </a:t>
            </a:r>
            <a:r>
              <a:rPr lang="zh-CN" altLang="en-US" sz="2000" b="1" dirty="0">
                <a:latin typeface="Kaiti SC" panose="02010600040101010101" pitchFamily="2" charset="-122"/>
                <a:ea typeface="Kaiti SC" panose="02010600040101010101" pitchFamily="2" charset="-122"/>
              </a:rPr>
              <a:t>时，有效率为 </a:t>
            </a:r>
            <a:r>
              <a:rPr lang="en-US" altLang="zh-CN" sz="2000" b="1" dirty="0">
                <a:latin typeface="Kaiti SC" panose="02010600040101010101" pitchFamily="2" charset="-122"/>
                <a:ea typeface="Kaiti SC" panose="02010600040101010101" pitchFamily="2" charset="-122"/>
              </a:rPr>
              <a:t>1.0%;</a:t>
            </a:r>
            <a:r>
              <a:rPr lang="zh-CN" altLang="en-US" sz="2000" b="1" dirty="0">
                <a:latin typeface="Kaiti SC" panose="02010600040101010101" pitchFamily="2" charset="-122"/>
                <a:ea typeface="Kaiti SC" panose="02010600040101010101" pitchFamily="2" charset="-122"/>
              </a:rPr>
              <a:t>在三维空间中，</a:t>
            </a:r>
            <a:r>
              <a:rPr lang="en-US" altLang="zh-CN" sz="2000" b="1" dirty="0">
                <a:latin typeface="Kaiti SC" panose="02010600040101010101" pitchFamily="2" charset="-122"/>
                <a:ea typeface="Kaiti SC" panose="02010600040101010101" pitchFamily="2" charset="-122"/>
              </a:rPr>
              <a:t>(</a:t>
            </a:r>
            <a:r>
              <a:rPr lang="zh-CN" altLang="en-US" sz="2000" b="1" dirty="0">
                <a:latin typeface="Kaiti SC" panose="02010600040101010101" pitchFamily="2" charset="-122"/>
                <a:ea typeface="Kaiti SC" panose="02010600040101010101" pitchFamily="2" charset="-122"/>
              </a:rPr>
              <a:t>𝑢 − 𝑔</a:t>
            </a:r>
            <a:r>
              <a:rPr lang="en-US" altLang="zh-CN" sz="2000" b="1" dirty="0">
                <a:latin typeface="Kaiti SC" panose="02010600040101010101" pitchFamily="2" charset="-122"/>
                <a:ea typeface="Kaiti SC" panose="02010600040101010101" pitchFamily="2" charset="-122"/>
              </a:rPr>
              <a:t>, 𝑔 − 𝑟, 𝑖 − 𝑧)</a:t>
            </a:r>
            <a:r>
              <a:rPr lang="zh-CN" altLang="en-US" sz="2000" b="1" dirty="0">
                <a:latin typeface="Kaiti SC" panose="02010600040101010101" pitchFamily="2" charset="-122"/>
                <a:ea typeface="Kaiti SC" panose="02010600040101010101" pitchFamily="2" charset="-122"/>
              </a:rPr>
              <a:t>是最好的输入参数组合，完备率是 </a:t>
            </a:r>
            <a:r>
              <a:rPr lang="en-US" altLang="zh-CN" sz="2000" b="1" dirty="0">
                <a:latin typeface="Kaiti SC" panose="02010600040101010101" pitchFamily="2" charset="-122"/>
                <a:ea typeface="Kaiti SC" panose="02010600040101010101" pitchFamily="2" charset="-122"/>
              </a:rPr>
              <a:t>100% </a:t>
            </a:r>
            <a:r>
              <a:rPr lang="zh-CN" altLang="en-US" sz="2000" b="1" dirty="0">
                <a:latin typeface="Kaiti SC" panose="02010600040101010101" pitchFamily="2" charset="-122"/>
                <a:ea typeface="Kaiti SC" panose="02010600040101010101" pitchFamily="2" charset="-122"/>
              </a:rPr>
              <a:t>时，有效率为 </a:t>
            </a:r>
            <a:r>
              <a:rPr lang="en-US" altLang="zh-CN" sz="2000" b="1" dirty="0">
                <a:latin typeface="Kaiti SC" panose="02010600040101010101" pitchFamily="2" charset="-122"/>
                <a:ea typeface="Kaiti SC" panose="02010600040101010101" pitchFamily="2" charset="-122"/>
              </a:rPr>
              <a:t>4.2%</a:t>
            </a:r>
            <a:r>
              <a:rPr lang="zh-CN" altLang="en-US" sz="2000" b="1" dirty="0">
                <a:latin typeface="Kaiti SC" panose="02010600040101010101" pitchFamily="2" charset="-122"/>
                <a:ea typeface="Kaiti SC" panose="02010600040101010101" pitchFamily="2" charset="-122"/>
              </a:rPr>
              <a:t>。 </a:t>
            </a:r>
          </a:p>
          <a:p>
            <a:pPr eaLnBrk="1" hangingPunct="1"/>
            <a:r>
              <a:rPr lang="zh-CN" altLang="en-US" sz="2000" b="1" dirty="0">
                <a:latin typeface="Kaiti SC" panose="02010600040101010101" pitchFamily="2" charset="-122"/>
                <a:ea typeface="Kaiti SC" panose="02010600040101010101" pitchFamily="2" charset="-122"/>
              </a:rPr>
              <a:t>二维空间所建立的凸包分类器，分类效果没有 </a:t>
            </a:r>
            <a:r>
              <a:rPr lang="zh-CN" altLang="zh-CN" sz="2000" b="1" dirty="0">
                <a:latin typeface="Kaiti SC" panose="02010600040101010101" pitchFamily="2" charset="-122"/>
                <a:ea typeface="Kaiti SC" panose="02010600040101010101" pitchFamily="2" charset="-122"/>
              </a:rPr>
              <a:t>Ivezic</a:t>
            </a:r>
            <a:r>
              <a:rPr lang="zh-CN" altLang="en-US" sz="2000" b="1" dirty="0">
                <a:latin typeface="Kaiti SC" panose="02010600040101010101" pitchFamily="2" charset="-122"/>
                <a:ea typeface="Kaiti SC" panose="02010600040101010101" pitchFamily="2" charset="-122"/>
              </a:rPr>
              <a:t>等人的好，但是当维度上升到三维的时候，凸包算法则优于 </a:t>
            </a:r>
            <a:r>
              <a:rPr lang="zh-CN" altLang="zh-CN" sz="2000" b="1" dirty="0">
                <a:latin typeface="Kaiti SC" panose="02010600040101010101" pitchFamily="2" charset="-122"/>
                <a:ea typeface="Kaiti SC" panose="02010600040101010101" pitchFamily="2" charset="-122"/>
              </a:rPr>
              <a:t>Ivezic</a:t>
            </a:r>
            <a:r>
              <a:rPr lang="zh-CN" altLang="en-US" sz="2000" b="1" dirty="0">
                <a:latin typeface="Kaiti SC" panose="02010600040101010101" pitchFamily="2" charset="-122"/>
                <a:ea typeface="Kaiti SC" panose="02010600040101010101" pitchFamily="2" charset="-122"/>
              </a:rPr>
              <a:t>等的颜色截断结果。 </a:t>
            </a:r>
          </a:p>
          <a:p>
            <a:pPr eaLnBrk="1" hangingPunct="1"/>
            <a:endParaRPr lang="en-US" altLang="zh-CN" dirty="0">
              <a:latin typeface="STSongti-SC-Light" panose="02010600040101010101" pitchFamily="2" charset="-122"/>
              <a:ea typeface="STSongti-SC-Light" panose="02010600040101010101" pitchFamily="2" charset="-122"/>
            </a:endParaRPr>
          </a:p>
          <a:p>
            <a:pPr eaLnBrk="1" hangingPunct="1"/>
            <a:endParaRPr lang="zh-CN" altLang="en-US" dirty="0">
              <a:latin typeface="等线" panose="02010600030101010101" pitchFamily="2" charset="-122"/>
              <a:ea typeface="等线" panose="02010600030101010101" pitchFamily="2" charset="-122"/>
            </a:endParaRPr>
          </a:p>
        </p:txBody>
      </p:sp>
      <p:sp>
        <p:nvSpPr>
          <p:cNvPr id="48131" name="文本框 4">
            <a:extLst>
              <a:ext uri="{FF2B5EF4-FFF2-40B4-BE49-F238E27FC236}">
                <a16:creationId xmlns:a16="http://schemas.microsoft.com/office/drawing/2014/main" id="{BC3D9FE7-63AD-5E42-BC6F-D0AD61F1E9E7}"/>
              </a:ext>
            </a:extLst>
          </p:cNvPr>
          <p:cNvSpPr txBox="1">
            <a:spLocks noChangeArrowheads="1"/>
          </p:cNvSpPr>
          <p:nvPr/>
        </p:nvSpPr>
        <p:spPr bwMode="auto">
          <a:xfrm>
            <a:off x="0" y="484188"/>
            <a:ext cx="3392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800" b="1">
                <a:latin typeface="Kaiti SC" panose="02010600040101010101" pitchFamily="2" charset="-122"/>
                <a:ea typeface="Kaiti SC" panose="02010600040101010101" pitchFamily="2" charset="-122"/>
              </a:rPr>
              <a:t>凸包算法研究结果 </a:t>
            </a:r>
          </a:p>
        </p:txBody>
      </p:sp>
      <p:pic>
        <p:nvPicPr>
          <p:cNvPr id="5" name="图片 4">
            <a:extLst>
              <a:ext uri="{FF2B5EF4-FFF2-40B4-BE49-F238E27FC236}">
                <a16:creationId xmlns:a16="http://schemas.microsoft.com/office/drawing/2014/main" id="{30CCDC03-5DA5-C149-A049-F00DD38D4D11}"/>
              </a:ext>
            </a:extLst>
          </p:cNvPr>
          <p:cNvPicPr>
            <a:picLocks noChangeAspect="1"/>
          </p:cNvPicPr>
          <p:nvPr/>
        </p:nvPicPr>
        <p:blipFill rotWithShape="1">
          <a:blip r:embed="rId2">
            <a:extLst>
              <a:ext uri="{28A0092B-C50C-407E-A947-70E740481C1C}">
                <a14:useLocalDpi xmlns:a14="http://schemas.microsoft.com/office/drawing/2010/main" val="0"/>
              </a:ext>
            </a:extLst>
          </a:blip>
          <a:srcRect b="12312"/>
          <a:stretch/>
        </p:blipFill>
        <p:spPr>
          <a:xfrm>
            <a:off x="101582" y="1092200"/>
            <a:ext cx="4536679" cy="2570922"/>
          </a:xfrm>
          <a:prstGeom prst="rect">
            <a:avLst/>
          </a:prstGeom>
        </p:spPr>
      </p:pic>
      <p:pic>
        <p:nvPicPr>
          <p:cNvPr id="3" name="图片 2">
            <a:extLst>
              <a:ext uri="{FF2B5EF4-FFF2-40B4-BE49-F238E27FC236}">
                <a16:creationId xmlns:a16="http://schemas.microsoft.com/office/drawing/2014/main" id="{06330D1E-035D-6045-A017-6BC8B75C9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3622" y="3747259"/>
            <a:ext cx="6070600" cy="1129541"/>
          </a:xfrm>
          <a:prstGeom prst="rect">
            <a:avLst/>
          </a:prstGeom>
        </p:spPr>
      </p:pic>
    </p:spTree>
    <p:extLst>
      <p:ext uri="{BB962C8B-B14F-4D97-AF65-F5344CB8AC3E}">
        <p14:creationId xmlns:p14="http://schemas.microsoft.com/office/powerpoint/2010/main" val="1326206165"/>
      </p:ext>
    </p:extLst>
  </p:cSld>
  <p:clrMapOvr>
    <a:masterClrMapping/>
  </p:clrMapOvr>
  <p:transition spd="slow" advTm="471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文本框 2">
            <a:extLst>
              <a:ext uri="{FF2B5EF4-FFF2-40B4-BE49-F238E27FC236}">
                <a16:creationId xmlns:a16="http://schemas.microsoft.com/office/drawing/2014/main" id="{6B73D6C9-6A3F-8A46-9F2E-D674438F8105}"/>
              </a:ext>
            </a:extLst>
          </p:cNvPr>
          <p:cNvSpPr txBox="1">
            <a:spLocks noChangeArrowheads="1"/>
          </p:cNvSpPr>
          <p:nvPr/>
        </p:nvSpPr>
        <p:spPr bwMode="auto">
          <a:xfrm>
            <a:off x="0" y="484188"/>
            <a:ext cx="3843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800" b="1">
                <a:latin typeface="Kaiti SC" panose="02010600040101010101" pitchFamily="2" charset="-122"/>
                <a:ea typeface="Kaiti SC" panose="02010600040101010101" pitchFamily="2" charset="-122"/>
              </a:rPr>
              <a:t>机器学习算法研究结果 </a:t>
            </a:r>
          </a:p>
        </p:txBody>
      </p:sp>
      <p:sp>
        <p:nvSpPr>
          <p:cNvPr id="49155" name="文本框 5">
            <a:extLst>
              <a:ext uri="{FF2B5EF4-FFF2-40B4-BE49-F238E27FC236}">
                <a16:creationId xmlns:a16="http://schemas.microsoft.com/office/drawing/2014/main" id="{A4F37FD3-3B78-BB48-90D3-1C590F06DD5E}"/>
              </a:ext>
            </a:extLst>
          </p:cNvPr>
          <p:cNvSpPr txBox="1">
            <a:spLocks noChangeArrowheads="1"/>
          </p:cNvSpPr>
          <p:nvPr/>
        </p:nvSpPr>
        <p:spPr bwMode="auto">
          <a:xfrm>
            <a:off x="357188" y="2722563"/>
            <a:ext cx="2616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400" b="1">
                <a:latin typeface="Kaiti SC" panose="02010600040101010101" pitchFamily="2" charset="-122"/>
                <a:ea typeface="Kaiti SC" panose="02010600040101010101" pitchFamily="2" charset="-122"/>
              </a:rPr>
              <a:t>算法流程</a:t>
            </a:r>
          </a:p>
        </p:txBody>
      </p:sp>
      <p:pic>
        <p:nvPicPr>
          <p:cNvPr id="5" name="内容占位符 3">
            <a:extLst>
              <a:ext uri="{FF2B5EF4-FFF2-40B4-BE49-F238E27FC236}">
                <a16:creationId xmlns:a16="http://schemas.microsoft.com/office/drawing/2014/main" id="{967E4C1C-AF4D-0D4C-B9FE-633DB1A1AA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792" y="1204446"/>
            <a:ext cx="6657077" cy="5282493"/>
          </a:xfrm>
        </p:spPr>
      </p:pic>
    </p:spTree>
    <p:extLst>
      <p:ext uri="{BB962C8B-B14F-4D97-AF65-F5344CB8AC3E}">
        <p14:creationId xmlns:p14="http://schemas.microsoft.com/office/powerpoint/2010/main" val="3683102017"/>
      </p:ext>
    </p:extLst>
  </p:cSld>
  <p:clrMapOvr>
    <a:masterClrMapping/>
  </p:clrMapOvr>
  <p:transition spd="slow" advTm="471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5719" y="1212191"/>
            <a:ext cx="4536281" cy="2607469"/>
          </a:xfrm>
          <a:prstGeom prst="rect">
            <a:avLst/>
          </a:prstGeom>
          <a:noFill/>
          <a:ln w="9525">
            <a:noFill/>
            <a:miter lim="800000"/>
            <a:headEnd/>
            <a:tailEnd/>
          </a:ln>
        </p:spPr>
      </p:pic>
      <p:pic>
        <p:nvPicPr>
          <p:cNvPr id="2051" name="Picture 3"/>
          <p:cNvPicPr>
            <a:picLocks noChangeAspect="1" noChangeArrowheads="1"/>
          </p:cNvPicPr>
          <p:nvPr/>
        </p:nvPicPr>
        <p:blipFill>
          <a:blip r:embed="rId3"/>
          <a:srcRect/>
          <a:stretch>
            <a:fillRect/>
          </a:stretch>
        </p:blipFill>
        <p:spPr bwMode="auto">
          <a:xfrm>
            <a:off x="4572000" y="3371850"/>
            <a:ext cx="4529138" cy="2628900"/>
          </a:xfrm>
          <a:prstGeom prst="rect">
            <a:avLst/>
          </a:prstGeom>
          <a:noFill/>
          <a:ln w="9525">
            <a:noFill/>
            <a:miter lim="800000"/>
            <a:headEnd/>
            <a:tailEnd/>
          </a:ln>
        </p:spPr>
      </p:pic>
      <p:sp>
        <p:nvSpPr>
          <p:cNvPr id="9" name="标题 1"/>
          <p:cNvSpPr>
            <a:spLocks noGrp="1"/>
          </p:cNvSpPr>
          <p:nvPr>
            <p:ph type="title"/>
          </p:nvPr>
        </p:nvSpPr>
        <p:spPr>
          <a:xfrm>
            <a:off x="5174840" y="1734607"/>
            <a:ext cx="3771900" cy="781319"/>
          </a:xfrm>
        </p:spPr>
        <p:txBody>
          <a:bodyPr/>
          <a:lstStyle/>
          <a:p>
            <a:r>
              <a:rPr lang="en-US" altLang="zh-CN" b="1" dirty="0">
                <a:solidFill>
                  <a:srgbClr val="FF0000"/>
                </a:solidFill>
                <a:latin typeface="Berlin Sans FB" pitchFamily="34" charset="0"/>
              </a:rPr>
              <a:t>SDSS</a:t>
            </a:r>
            <a:endParaRPr lang="zh-CN" altLang="en-US" b="1" dirty="0">
              <a:solidFill>
                <a:srgbClr val="FF0000"/>
              </a:solidFill>
              <a:latin typeface="Berlin Sans FB" pitchFamily="34" charset="0"/>
            </a:endParaRPr>
          </a:p>
        </p:txBody>
      </p:sp>
      <p:sp>
        <p:nvSpPr>
          <p:cNvPr id="5" name="文本框 4">
            <a:extLst>
              <a:ext uri="{FF2B5EF4-FFF2-40B4-BE49-F238E27FC236}">
                <a16:creationId xmlns:a16="http://schemas.microsoft.com/office/drawing/2014/main" id="{329FBE9F-505B-874F-890D-4B31BB2C2DD6}"/>
              </a:ext>
            </a:extLst>
          </p:cNvPr>
          <p:cNvSpPr txBox="1">
            <a:spLocks noChangeArrowheads="1"/>
          </p:cNvSpPr>
          <p:nvPr/>
        </p:nvSpPr>
        <p:spPr bwMode="auto">
          <a:xfrm>
            <a:off x="0" y="484188"/>
            <a:ext cx="4054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800" b="1" dirty="0">
                <a:latin typeface="Kaiti SC" panose="02010600040101010101" pitchFamily="2" charset="-122"/>
                <a:ea typeface="Kaiti SC" panose="02010600040101010101" pitchFamily="2" charset="-122"/>
              </a:rPr>
              <a:t>机器学习算法研究结果 </a:t>
            </a:r>
          </a:p>
        </p:txBody>
      </p:sp>
      <p:sp>
        <p:nvSpPr>
          <p:cNvPr id="3" name="矩形 2">
            <a:extLst>
              <a:ext uri="{FF2B5EF4-FFF2-40B4-BE49-F238E27FC236}">
                <a16:creationId xmlns:a16="http://schemas.microsoft.com/office/drawing/2014/main" id="{5A0FF2DF-7D75-2A41-AC32-F78EF68F4129}"/>
              </a:ext>
            </a:extLst>
          </p:cNvPr>
          <p:cNvSpPr/>
          <p:nvPr/>
        </p:nvSpPr>
        <p:spPr>
          <a:xfrm>
            <a:off x="3919053" y="2445095"/>
            <a:ext cx="610086" cy="1309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0000"/>
              </a:solidFill>
            </a:endParaRPr>
          </a:p>
        </p:txBody>
      </p:sp>
      <p:sp>
        <p:nvSpPr>
          <p:cNvPr id="8" name="矩形 7">
            <a:extLst>
              <a:ext uri="{FF2B5EF4-FFF2-40B4-BE49-F238E27FC236}">
                <a16:creationId xmlns:a16="http://schemas.microsoft.com/office/drawing/2014/main" id="{96767A62-4047-8D4E-9DD8-A00B0D9622C2}"/>
              </a:ext>
            </a:extLst>
          </p:cNvPr>
          <p:cNvSpPr/>
          <p:nvPr/>
        </p:nvSpPr>
        <p:spPr>
          <a:xfrm>
            <a:off x="8358531" y="4675585"/>
            <a:ext cx="742607" cy="13136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0000"/>
              </a:solidFill>
            </a:endParaRPr>
          </a:p>
        </p:txBody>
      </p:sp>
      <p:sp>
        <p:nvSpPr>
          <p:cNvPr id="10" name="矩形 9">
            <a:extLst>
              <a:ext uri="{FF2B5EF4-FFF2-40B4-BE49-F238E27FC236}">
                <a16:creationId xmlns:a16="http://schemas.microsoft.com/office/drawing/2014/main" id="{BA1F96CC-E41E-6F43-A670-A12CAEAD8392}"/>
              </a:ext>
            </a:extLst>
          </p:cNvPr>
          <p:cNvSpPr/>
          <p:nvPr/>
        </p:nvSpPr>
        <p:spPr>
          <a:xfrm>
            <a:off x="2494222" y="2216044"/>
            <a:ext cx="606788" cy="2290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0000"/>
              </a:solidFill>
            </a:endParaRPr>
          </a:p>
        </p:txBody>
      </p:sp>
      <p:sp>
        <p:nvSpPr>
          <p:cNvPr id="11" name="矩形 10">
            <a:extLst>
              <a:ext uri="{FF2B5EF4-FFF2-40B4-BE49-F238E27FC236}">
                <a16:creationId xmlns:a16="http://schemas.microsoft.com/office/drawing/2014/main" id="{2493E20B-D385-7B43-94FB-FA120A33268B}"/>
              </a:ext>
            </a:extLst>
          </p:cNvPr>
          <p:cNvSpPr/>
          <p:nvPr/>
        </p:nvSpPr>
        <p:spPr>
          <a:xfrm>
            <a:off x="7021033" y="4446534"/>
            <a:ext cx="606788" cy="2290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0000"/>
              </a:solidFill>
            </a:endParaRPr>
          </a:p>
        </p:txBody>
      </p:sp>
    </p:spTree>
    <p:extLst>
      <p:ext uri="{BB962C8B-B14F-4D97-AF65-F5344CB8AC3E}">
        <p14:creationId xmlns:p14="http://schemas.microsoft.com/office/powerpoint/2010/main" val="3022470364"/>
      </p:ext>
    </p:extLst>
  </p:cSld>
  <p:clrMapOvr>
    <a:masterClrMapping/>
  </p:clrMapOvr>
  <mc:AlternateContent xmlns:mc="http://schemas.openxmlformats.org/markup-compatibility/2006" xmlns:p14="http://schemas.microsoft.com/office/powerpoint/2010/main">
    <mc:Choice Requires="p14">
      <p:transition spd="slow" p14:dur="2000" advTm="4055"/>
    </mc:Choice>
    <mc:Fallback xmlns="">
      <p:transition spd="slow" advTm="4055"/>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标题 1">
            <a:extLst>
              <a:ext uri="{FF2B5EF4-FFF2-40B4-BE49-F238E27FC236}">
                <a16:creationId xmlns:a16="http://schemas.microsoft.com/office/drawing/2014/main" id="{F5CD10F3-B3E1-B249-B88C-B99674D4B622}"/>
              </a:ext>
            </a:extLst>
          </p:cNvPr>
          <p:cNvSpPr>
            <a:spLocks noGrp="1" noChangeArrowheads="1"/>
          </p:cNvSpPr>
          <p:nvPr>
            <p:ph type="title"/>
          </p:nvPr>
        </p:nvSpPr>
        <p:spPr bwMode="auto">
          <a:xfrm>
            <a:off x="5008563" y="1930400"/>
            <a:ext cx="4135437" cy="781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zh-CN" b="1" dirty="0">
                <a:solidFill>
                  <a:srgbClr val="FF0000"/>
                </a:solidFill>
                <a:latin typeface="Berlin Sans FB"/>
              </a:rPr>
              <a:t>SDSS+GALEX</a:t>
            </a:r>
            <a:endParaRPr lang="zh-CN" altLang="en-US" b="1" dirty="0">
              <a:solidFill>
                <a:srgbClr val="FF0000"/>
              </a:solidFill>
              <a:latin typeface="Berlin Sans FB"/>
            </a:endParaRPr>
          </a:p>
        </p:txBody>
      </p:sp>
      <p:sp>
        <p:nvSpPr>
          <p:cNvPr id="51202" name="Picture 2">
            <a:extLst>
              <a:ext uri="{FF2B5EF4-FFF2-40B4-BE49-F238E27FC236}">
                <a16:creationId xmlns:a16="http://schemas.microsoft.com/office/drawing/2014/main" id="{EA3B8AFA-3EA8-DD4F-9985-893E0B7A2EE2}"/>
              </a:ext>
            </a:extLst>
          </p:cNvPr>
          <p:cNvSpPr>
            <a:spLocks noChangeAspect="1" noChangeArrowheads="1"/>
          </p:cNvSpPr>
          <p:nvPr/>
        </p:nvSpPr>
        <p:spPr bwMode="auto">
          <a:xfrm>
            <a:off x="179388" y="1031875"/>
            <a:ext cx="4392612"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204" name="矩形 2">
            <a:extLst>
              <a:ext uri="{FF2B5EF4-FFF2-40B4-BE49-F238E27FC236}">
                <a16:creationId xmlns:a16="http://schemas.microsoft.com/office/drawing/2014/main" id="{451FD005-B6D2-014D-A6B0-369ED2CB17A2}"/>
              </a:ext>
            </a:extLst>
          </p:cNvPr>
          <p:cNvSpPr>
            <a:spLocks noChangeArrowheads="1"/>
          </p:cNvSpPr>
          <p:nvPr/>
        </p:nvSpPr>
        <p:spPr bwMode="auto">
          <a:xfrm>
            <a:off x="177707" y="4159250"/>
            <a:ext cx="4572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000" b="1" dirty="0">
                <a:latin typeface="Kaiti SC" panose="02010600040101010101" pitchFamily="2" charset="-122"/>
                <a:ea typeface="Kaiti SC" panose="02010600040101010101" pitchFamily="2" charset="-122"/>
              </a:rPr>
              <a:t>通过对比实验结果，</a:t>
            </a:r>
            <a:r>
              <a:rPr lang="zh-CN" altLang="zh-CN" sz="2000" b="1" dirty="0">
                <a:latin typeface="Kaiti SC" panose="02010600040101010101" pitchFamily="2" charset="-122"/>
                <a:ea typeface="Kaiti SC" panose="02010600040101010101" pitchFamily="2" charset="-122"/>
              </a:rPr>
              <a:t>Fast Boxes </a:t>
            </a:r>
            <a:r>
              <a:rPr lang="zh-CN" altLang="en-US" sz="2000" b="1" dirty="0">
                <a:latin typeface="Kaiti SC" panose="02010600040101010101" pitchFamily="2" charset="-122"/>
                <a:ea typeface="Kaiti SC" panose="02010600040101010101" pitchFamily="2" charset="-122"/>
              </a:rPr>
              <a:t>算法是 一个较优的算法，可以有助于我们解决这个非平衡问题，将天琴 </a:t>
            </a:r>
            <a:r>
              <a:rPr lang="zh-CN" altLang="zh-CN" sz="2000" b="1" dirty="0">
                <a:latin typeface="Kaiti SC" panose="02010600040101010101" pitchFamily="2" charset="-122"/>
                <a:ea typeface="Kaiti SC" panose="02010600040101010101" pitchFamily="2" charset="-122"/>
              </a:rPr>
              <a:t>RR </a:t>
            </a:r>
            <a:r>
              <a:rPr lang="zh-CN" altLang="en-US" sz="2000" b="1" dirty="0">
                <a:latin typeface="Kaiti SC" panose="02010600040101010101" pitchFamily="2" charset="-122"/>
                <a:ea typeface="Kaiti SC" panose="02010600040101010101" pitchFamily="2" charset="-122"/>
              </a:rPr>
              <a:t>变星从其他恒星中区分开来。同时结果也显示，增加 </a:t>
            </a:r>
            <a:r>
              <a:rPr lang="zh-CN" altLang="zh-CN" sz="2000" b="1" dirty="0">
                <a:latin typeface="Kaiti SC" panose="02010600040101010101" pitchFamily="2" charset="-122"/>
                <a:ea typeface="Kaiti SC" panose="02010600040101010101" pitchFamily="2" charset="-122"/>
              </a:rPr>
              <a:t>GALEX </a:t>
            </a:r>
            <a:r>
              <a:rPr lang="zh-CN" altLang="en-US" sz="2000" b="1" dirty="0">
                <a:latin typeface="Kaiti SC" panose="02010600040101010101" pitchFamily="2" charset="-122"/>
                <a:ea typeface="Kaiti SC" panose="02010600040101010101" pitchFamily="2" charset="-122"/>
              </a:rPr>
              <a:t>巡天项目的紫外波段数据有助于我们更好地挑选天琴 </a:t>
            </a:r>
            <a:r>
              <a:rPr lang="zh-CN" altLang="zh-CN" sz="2000" b="1" dirty="0">
                <a:latin typeface="Kaiti SC" panose="02010600040101010101" pitchFamily="2" charset="-122"/>
                <a:ea typeface="Kaiti SC" panose="02010600040101010101" pitchFamily="2" charset="-122"/>
              </a:rPr>
              <a:t>RR </a:t>
            </a:r>
            <a:r>
              <a:rPr lang="zh-CN" altLang="en-US" sz="2000" b="1" dirty="0">
                <a:latin typeface="Kaiti SC" panose="02010600040101010101" pitchFamily="2" charset="-122"/>
                <a:ea typeface="Kaiti SC" panose="02010600040101010101" pitchFamily="2" charset="-122"/>
              </a:rPr>
              <a:t>变星。 </a:t>
            </a:r>
          </a:p>
        </p:txBody>
      </p:sp>
      <p:sp>
        <p:nvSpPr>
          <p:cNvPr id="51205" name="文本框 6">
            <a:extLst>
              <a:ext uri="{FF2B5EF4-FFF2-40B4-BE49-F238E27FC236}">
                <a16:creationId xmlns:a16="http://schemas.microsoft.com/office/drawing/2014/main" id="{38B3F712-83F1-024A-ABE2-E98BF0D494B2}"/>
              </a:ext>
            </a:extLst>
          </p:cNvPr>
          <p:cNvSpPr txBox="1">
            <a:spLocks noChangeArrowheads="1"/>
          </p:cNvSpPr>
          <p:nvPr/>
        </p:nvSpPr>
        <p:spPr bwMode="auto">
          <a:xfrm>
            <a:off x="0" y="484188"/>
            <a:ext cx="4054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800" b="1">
                <a:latin typeface="Kaiti SC" panose="02010600040101010101" pitchFamily="2" charset="-122"/>
                <a:ea typeface="Kaiti SC" panose="02010600040101010101" pitchFamily="2" charset="-122"/>
              </a:rPr>
              <a:t>机器学习算法研究结果 </a:t>
            </a:r>
          </a:p>
        </p:txBody>
      </p:sp>
      <p:pic>
        <p:nvPicPr>
          <p:cNvPr id="7" name="Picture 2">
            <a:extLst>
              <a:ext uri="{FF2B5EF4-FFF2-40B4-BE49-F238E27FC236}">
                <a16:creationId xmlns:a16="http://schemas.microsoft.com/office/drawing/2014/main" id="{4F155D7C-BD5A-F245-B2D4-A52B25019094}"/>
              </a:ext>
            </a:extLst>
          </p:cNvPr>
          <p:cNvPicPr>
            <a:picLocks noChangeAspect="1" noChangeArrowheads="1"/>
          </p:cNvPicPr>
          <p:nvPr/>
        </p:nvPicPr>
        <p:blipFill>
          <a:blip r:embed="rId2"/>
          <a:srcRect/>
          <a:stretch>
            <a:fillRect/>
          </a:stretch>
        </p:blipFill>
        <p:spPr bwMode="auto">
          <a:xfrm>
            <a:off x="235109" y="1120775"/>
            <a:ext cx="4457196" cy="2616338"/>
          </a:xfrm>
          <a:prstGeom prst="rect">
            <a:avLst/>
          </a:prstGeom>
          <a:noFill/>
          <a:ln w="9525">
            <a:noFill/>
            <a:miter lim="800000"/>
            <a:headEnd/>
            <a:tailEnd/>
          </a:ln>
        </p:spPr>
      </p:pic>
      <p:pic>
        <p:nvPicPr>
          <p:cNvPr id="8" name="Picture 3">
            <a:extLst>
              <a:ext uri="{FF2B5EF4-FFF2-40B4-BE49-F238E27FC236}">
                <a16:creationId xmlns:a16="http://schemas.microsoft.com/office/drawing/2014/main" id="{9A3FD839-A129-8B44-99D4-92E4CBA02965}"/>
              </a:ext>
            </a:extLst>
          </p:cNvPr>
          <p:cNvPicPr>
            <a:picLocks noGrp="1" noChangeAspect="1" noChangeArrowheads="1"/>
          </p:cNvPicPr>
          <p:nvPr>
            <p:ph idx="1"/>
          </p:nvPr>
        </p:nvPicPr>
        <p:blipFill>
          <a:blip r:embed="rId3"/>
          <a:srcRect/>
          <a:stretch>
            <a:fillRect/>
          </a:stretch>
        </p:blipFill>
        <p:spPr bwMode="auto">
          <a:xfrm>
            <a:off x="4692305" y="3609975"/>
            <a:ext cx="4360472" cy="2590800"/>
          </a:xfrm>
          <a:prstGeom prst="rect">
            <a:avLst/>
          </a:prstGeom>
          <a:noFill/>
          <a:ln w="9525">
            <a:noFill/>
            <a:miter lim="800000"/>
            <a:headEnd/>
            <a:tailEnd/>
          </a:ln>
        </p:spPr>
      </p:pic>
      <p:sp>
        <p:nvSpPr>
          <p:cNvPr id="9" name="矩形 8">
            <a:extLst>
              <a:ext uri="{FF2B5EF4-FFF2-40B4-BE49-F238E27FC236}">
                <a16:creationId xmlns:a16="http://schemas.microsoft.com/office/drawing/2014/main" id="{7786E2E6-BA84-E341-BB4D-5C1A9B0479F0}"/>
              </a:ext>
            </a:extLst>
          </p:cNvPr>
          <p:cNvSpPr/>
          <p:nvPr/>
        </p:nvSpPr>
        <p:spPr>
          <a:xfrm>
            <a:off x="8349027" y="4571866"/>
            <a:ext cx="785469" cy="1628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0000"/>
              </a:solidFill>
            </a:endParaRPr>
          </a:p>
        </p:txBody>
      </p:sp>
      <p:sp>
        <p:nvSpPr>
          <p:cNvPr id="10" name="矩形 9">
            <a:extLst>
              <a:ext uri="{FF2B5EF4-FFF2-40B4-BE49-F238E27FC236}">
                <a16:creationId xmlns:a16="http://schemas.microsoft.com/office/drawing/2014/main" id="{6912EEA2-FCE2-FE43-87C5-85631A5EE140}"/>
              </a:ext>
            </a:extLst>
          </p:cNvPr>
          <p:cNvSpPr/>
          <p:nvPr/>
        </p:nvSpPr>
        <p:spPr>
          <a:xfrm>
            <a:off x="3879296" y="2354317"/>
            <a:ext cx="813009" cy="13998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0000"/>
              </a:solidFill>
            </a:endParaRPr>
          </a:p>
        </p:txBody>
      </p:sp>
      <p:sp>
        <p:nvSpPr>
          <p:cNvPr id="11" name="矩形 10">
            <a:extLst>
              <a:ext uri="{FF2B5EF4-FFF2-40B4-BE49-F238E27FC236}">
                <a16:creationId xmlns:a16="http://schemas.microsoft.com/office/drawing/2014/main" id="{9AC0D821-33BD-574E-99CC-AF72BB9984DB}"/>
              </a:ext>
            </a:extLst>
          </p:cNvPr>
          <p:cNvSpPr/>
          <p:nvPr/>
        </p:nvSpPr>
        <p:spPr>
          <a:xfrm>
            <a:off x="2639996" y="2125266"/>
            <a:ext cx="606788" cy="2290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0000"/>
              </a:solidFill>
            </a:endParaRPr>
          </a:p>
        </p:txBody>
      </p:sp>
    </p:spTree>
    <p:extLst>
      <p:ext uri="{BB962C8B-B14F-4D97-AF65-F5344CB8AC3E}">
        <p14:creationId xmlns:p14="http://schemas.microsoft.com/office/powerpoint/2010/main" val="2846705865"/>
      </p:ext>
    </p:extLst>
  </p:cSld>
  <p:clrMapOvr>
    <a:masterClrMapping/>
  </p:clrMapOvr>
  <p:transition spd="slow" advTm="7901"/>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a:extLst>
              <a:ext uri="{FF2B5EF4-FFF2-40B4-BE49-F238E27FC236}">
                <a16:creationId xmlns:a16="http://schemas.microsoft.com/office/drawing/2014/main" id="{39829877-8BED-0240-A01D-677359FD0179}"/>
              </a:ext>
            </a:extLst>
          </p:cNvPr>
          <p:cNvSpPr>
            <a:spLocks noGrp="1"/>
          </p:cNvSpPr>
          <p:nvPr>
            <p:ph type="subTitle" idx="1"/>
          </p:nvPr>
        </p:nvSpPr>
        <p:spPr>
          <a:xfrm>
            <a:off x="527050" y="3082925"/>
            <a:ext cx="8113367" cy="1171023"/>
          </a:xfrm>
        </p:spPr>
        <p:txBody>
          <a:bodyPr/>
          <a:lstStyle/>
          <a:p>
            <a:pPr>
              <a:spcBef>
                <a:spcPts val="0"/>
              </a:spcBef>
              <a:defRPr/>
            </a:pPr>
            <a:r>
              <a:rPr kumimoji="1" lang="zh-CN" altLang="en-US" sz="3600" b="1" dirty="0">
                <a:latin typeface="Kaiti SC" panose="02010600040101010101" pitchFamily="2" charset="-122"/>
                <a:ea typeface="Kaiti SC" panose="02010600040101010101" pitchFamily="2" charset="-122"/>
              </a:rPr>
              <a:t>工作二：基于</a:t>
            </a:r>
            <a:r>
              <a:rPr kumimoji="1" lang="zh-CN" altLang="en" sz="3600" b="1" dirty="0">
                <a:latin typeface="Kaiti SC" panose="02010600040101010101" pitchFamily="2" charset="-122"/>
                <a:ea typeface="Kaiti SC" panose="02010600040101010101" pitchFamily="2" charset="-122"/>
              </a:rPr>
              <a:t>颜色</a:t>
            </a:r>
            <a:r>
              <a:rPr kumimoji="1" lang="zh-CN" altLang="en-US" sz="3600" b="1" dirty="0">
                <a:latin typeface="Kaiti SC" panose="02010600040101010101" pitchFamily="2" charset="-122"/>
                <a:ea typeface="Kaiti SC" panose="02010600040101010101" pitchFamily="2" charset="-122"/>
              </a:rPr>
              <a:t>和恒星大气物理参         数挑选天琴</a:t>
            </a:r>
            <a:r>
              <a:rPr kumimoji="1" lang="en" altLang="zh-CN" sz="3600" b="1" dirty="0">
                <a:latin typeface="Kaiti SC" panose="02010600040101010101" pitchFamily="2" charset="-122"/>
                <a:ea typeface="Kaiti SC" panose="02010600040101010101" pitchFamily="2" charset="-122"/>
              </a:rPr>
              <a:t>RR</a:t>
            </a:r>
            <a:r>
              <a:rPr kumimoji="1" lang="zh-CN" altLang="en-US" sz="3600" b="1" dirty="0">
                <a:latin typeface="Kaiti SC" panose="02010600040101010101" pitchFamily="2" charset="-122"/>
                <a:ea typeface="Kaiti SC" panose="02010600040101010101" pitchFamily="2" charset="-122"/>
              </a:rPr>
              <a:t>变星</a:t>
            </a:r>
          </a:p>
        </p:txBody>
      </p:sp>
      <p:sp>
        <p:nvSpPr>
          <p:cNvPr id="3" name="矩形 2">
            <a:extLst>
              <a:ext uri="{FF2B5EF4-FFF2-40B4-BE49-F238E27FC236}">
                <a16:creationId xmlns:a16="http://schemas.microsoft.com/office/drawing/2014/main" id="{E78CBF7C-EFCE-1347-9F52-F44E25A7589E}"/>
              </a:ext>
            </a:extLst>
          </p:cNvPr>
          <p:cNvSpPr/>
          <p:nvPr/>
        </p:nvSpPr>
        <p:spPr>
          <a:xfrm>
            <a:off x="1596887" y="4774769"/>
            <a:ext cx="6831496" cy="954107"/>
          </a:xfrm>
          <a:prstGeom prst="rect">
            <a:avLst/>
          </a:prstGeom>
        </p:spPr>
        <p:txBody>
          <a:bodyPr wrap="square">
            <a:spAutoFit/>
          </a:bodyPr>
          <a:lstStyle/>
          <a:p>
            <a:r>
              <a:rPr lang="zh-CN" altLang="en-US" sz="2000" b="1" i="1" dirty="0">
                <a:latin typeface="Kaiti SC" panose="02010600040101010101" pitchFamily="2" charset="-122"/>
                <a:ea typeface="Kaiti SC" panose="02010600040101010101" pitchFamily="2" charset="-122"/>
              </a:rPr>
              <a:t>Jingyi Zhang</a:t>
            </a:r>
            <a:r>
              <a:rPr lang="zh-CN" altLang="en-US" dirty="0">
                <a:latin typeface="Kaiti SC" panose="02010600040101010101" pitchFamily="2" charset="-122"/>
                <a:ea typeface="Kaiti SC" panose="02010600040101010101" pitchFamily="2" charset="-122"/>
              </a:rPr>
              <a:t>, Yanxia Zhang, and Yongheng Zhao, RR Lyrae Star Candidates from SDSS Databases by Cost-sensitive Random Forests, 2020, </a:t>
            </a:r>
            <a:r>
              <a:rPr lang="zh-CN" altLang="en-US" dirty="0">
                <a:solidFill>
                  <a:srgbClr val="C00000"/>
                </a:solidFill>
                <a:latin typeface="Kaiti SC" panose="02010600040101010101" pitchFamily="2" charset="-122"/>
                <a:ea typeface="Kaiti SC" panose="02010600040101010101" pitchFamily="2" charset="-122"/>
              </a:rPr>
              <a:t>ApJS</a:t>
            </a:r>
            <a:r>
              <a:rPr lang="zh-CN" altLang="en-US" dirty="0">
                <a:latin typeface="Kaiti SC" panose="02010600040101010101" pitchFamily="2" charset="-122"/>
                <a:ea typeface="Kaiti SC" panose="02010600040101010101" pitchFamily="2" charset="-122"/>
              </a:rPr>
              <a:t>, 246, 8.</a:t>
            </a:r>
          </a:p>
        </p:txBody>
      </p:sp>
    </p:spTree>
    <p:extLst>
      <p:ext uri="{BB962C8B-B14F-4D97-AF65-F5344CB8AC3E}">
        <p14:creationId xmlns:p14="http://schemas.microsoft.com/office/powerpoint/2010/main" val="604060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文本框 5">
            <a:extLst>
              <a:ext uri="{FF2B5EF4-FFF2-40B4-BE49-F238E27FC236}">
                <a16:creationId xmlns:a16="http://schemas.microsoft.com/office/drawing/2014/main" id="{27EC587D-89B3-7F47-93E8-93E0CBEA157C}"/>
              </a:ext>
            </a:extLst>
          </p:cNvPr>
          <p:cNvSpPr txBox="1">
            <a:spLocks noChangeArrowheads="1"/>
          </p:cNvSpPr>
          <p:nvPr/>
        </p:nvSpPr>
        <p:spPr bwMode="auto">
          <a:xfrm>
            <a:off x="0" y="484188"/>
            <a:ext cx="261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800" b="1">
                <a:latin typeface="Kaiti SC" panose="02010600040101010101" pitchFamily="2" charset="-122"/>
                <a:ea typeface="Kaiti SC" panose="02010600040101010101" pitchFamily="2" charset="-122"/>
              </a:rPr>
              <a:t>研究意义</a:t>
            </a:r>
            <a:r>
              <a:rPr lang="zh-CN" altLang="en-US" b="1">
                <a:latin typeface="等线" panose="02010600030101010101" pitchFamily="2" charset="-122"/>
                <a:ea typeface="等线" panose="02010600030101010101" pitchFamily="2" charset="-122"/>
              </a:rPr>
              <a:t> </a:t>
            </a:r>
            <a:endParaRPr lang="zh-CN" altLang="en-US" sz="2000" b="1">
              <a:latin typeface="等线" panose="02010600030101010101" pitchFamily="2" charset="-122"/>
              <a:ea typeface="等线" panose="02010600030101010101" pitchFamily="2" charset="-122"/>
            </a:endParaRPr>
          </a:p>
        </p:txBody>
      </p:sp>
      <p:sp>
        <p:nvSpPr>
          <p:cNvPr id="7" name="矩形 6">
            <a:extLst>
              <a:ext uri="{FF2B5EF4-FFF2-40B4-BE49-F238E27FC236}">
                <a16:creationId xmlns:a16="http://schemas.microsoft.com/office/drawing/2014/main" id="{6FD8298A-A8A4-4545-8DE9-ECA97CEA57CF}"/>
              </a:ext>
            </a:extLst>
          </p:cNvPr>
          <p:cNvSpPr/>
          <p:nvPr/>
        </p:nvSpPr>
        <p:spPr>
          <a:xfrm>
            <a:off x="1112838" y="1909763"/>
            <a:ext cx="6943725" cy="3170237"/>
          </a:xfrm>
          <a:prstGeom prst="rect">
            <a:avLst/>
          </a:prstGeom>
        </p:spPr>
        <p:txBody>
          <a:bodyPr>
            <a:spAutoFit/>
          </a:bodyPr>
          <a:lstStyle/>
          <a:p>
            <a:pPr marL="285750" indent="-285750" eaLnBrk="1" fontAlgn="auto" hangingPunct="1">
              <a:spcBef>
                <a:spcPts val="0"/>
              </a:spcBef>
              <a:spcAft>
                <a:spcPts val="0"/>
              </a:spcAft>
              <a:buFont typeface="Arial" panose="020B0604020202020204" pitchFamily="34" charset="0"/>
              <a:buChar char="•"/>
              <a:defRPr/>
            </a:pPr>
            <a:r>
              <a:rPr lang="zh-CN" altLang="en-US" sz="2000" b="1" dirty="0">
                <a:latin typeface="Kaiti SC" panose="02010600040101010101" pitchFamily="2" charset="-122"/>
                <a:ea typeface="Kaiti SC" panose="02010600040101010101" pitchFamily="2" charset="-122"/>
              </a:rPr>
              <a:t>尽管随着大型巡天项目的运行，发现的天琴 </a:t>
            </a:r>
            <a:r>
              <a:rPr lang="en" altLang="zh-CN" sz="2000" b="1" dirty="0">
                <a:latin typeface="Kaiti SC" panose="02010600040101010101" pitchFamily="2" charset="-122"/>
                <a:ea typeface="Kaiti SC" panose="02010600040101010101" pitchFamily="2" charset="-122"/>
              </a:rPr>
              <a:t>RR </a:t>
            </a:r>
            <a:r>
              <a:rPr lang="zh-CN" altLang="en-US" sz="2000" b="1" dirty="0">
                <a:latin typeface="Kaiti SC" panose="02010600040101010101" pitchFamily="2" charset="-122"/>
                <a:ea typeface="Kaiti SC" panose="02010600040101010101" pitchFamily="2" charset="-122"/>
              </a:rPr>
              <a:t>变星数量飞速增加，不过与其他类型恒星数目相比还是小巫见大巫。所以从恒星中筛选天琴 </a:t>
            </a:r>
            <a:r>
              <a:rPr lang="en" altLang="zh-CN" sz="2000" b="1" dirty="0">
                <a:latin typeface="Kaiti SC" panose="02010600040101010101" pitchFamily="2" charset="-122"/>
                <a:ea typeface="Kaiti SC" panose="02010600040101010101" pitchFamily="2" charset="-122"/>
              </a:rPr>
              <a:t>RR </a:t>
            </a:r>
            <a:r>
              <a:rPr lang="zh-CN" altLang="en-US" sz="2000" b="1" dirty="0">
                <a:latin typeface="Kaiti SC" panose="02010600040101010101" pitchFamily="2" charset="-122"/>
                <a:ea typeface="Kaiti SC" panose="02010600040101010101" pitchFamily="2" charset="-122"/>
              </a:rPr>
              <a:t>变星仍然属于非平衡学习问题。</a:t>
            </a:r>
            <a:endParaRPr lang="en-US" altLang="zh-CN" sz="2000" b="1" dirty="0">
              <a:latin typeface="Kaiti SC" panose="02010600040101010101" pitchFamily="2" charset="-122"/>
              <a:ea typeface="Kaiti SC" panose="02010600040101010101" pitchFamily="2" charset="-122"/>
            </a:endParaRPr>
          </a:p>
          <a:p>
            <a:pPr eaLnBrk="1" fontAlgn="auto" hangingPunct="1">
              <a:spcBef>
                <a:spcPts val="0"/>
              </a:spcBef>
              <a:spcAft>
                <a:spcPts val="0"/>
              </a:spcAft>
              <a:defRPr/>
            </a:pPr>
            <a:endParaRPr lang="en-US" altLang="zh-CN" sz="2000" b="1" dirty="0">
              <a:latin typeface="Kaiti SC" panose="02010600040101010101" pitchFamily="2" charset="-122"/>
              <a:ea typeface="Kaiti SC" panose="02010600040101010101" pitchFamily="2" charset="-122"/>
            </a:endParaRPr>
          </a:p>
          <a:p>
            <a:pPr eaLnBrk="1" fontAlgn="auto" hangingPunct="1">
              <a:spcBef>
                <a:spcPts val="0"/>
              </a:spcBef>
              <a:spcAft>
                <a:spcPts val="0"/>
              </a:spcAft>
              <a:defRPr/>
            </a:pPr>
            <a:endParaRPr lang="en-US" altLang="zh-CN" sz="2000" b="1" dirty="0">
              <a:latin typeface="Kaiti SC" panose="02010600040101010101" pitchFamily="2" charset="-122"/>
              <a:ea typeface="Kaiti SC" panose="02010600040101010101" pitchFamily="2" charset="-122"/>
            </a:endParaRPr>
          </a:p>
          <a:p>
            <a:pPr marL="285750" indent="-285750" eaLnBrk="1" fontAlgn="auto" hangingPunct="1">
              <a:spcBef>
                <a:spcPts val="0"/>
              </a:spcBef>
              <a:spcAft>
                <a:spcPts val="0"/>
              </a:spcAft>
              <a:buFont typeface="Arial" panose="020B0604020202020204" pitchFamily="34" charset="0"/>
              <a:buChar char="•"/>
              <a:defRPr/>
            </a:pPr>
            <a:r>
              <a:rPr lang="zh-CN" altLang="en-US" sz="2000" b="1" dirty="0">
                <a:latin typeface="Kaiti SC" panose="02010600040101010101" pitchFamily="2" charset="-122"/>
                <a:ea typeface="Kaiti SC" panose="02010600040101010101" pitchFamily="2" charset="-122"/>
              </a:rPr>
              <a:t>下面我们将结合测光数据、光谱测得的大气物理参数，应用非平衡学习方法</a:t>
            </a:r>
            <a:r>
              <a:rPr lang="en-US" altLang="zh-CN" sz="2000" b="1" dirty="0">
                <a:latin typeface="Kaiti SC" panose="02010600040101010101" pitchFamily="2" charset="-122"/>
                <a:ea typeface="Kaiti SC" panose="02010600040101010101" pitchFamily="2" charset="-122"/>
              </a:rPr>
              <a:t>——</a:t>
            </a:r>
            <a:r>
              <a:rPr lang="zh-CN" altLang="en-US" sz="2000" b="1" dirty="0">
                <a:latin typeface="Kaiti SC" panose="02010600040101010101" pitchFamily="2" charset="-122"/>
                <a:ea typeface="Kaiti SC" panose="02010600040101010101" pitchFamily="2" charset="-122"/>
              </a:rPr>
              <a:t>代价敏感的随机森林，开展对天琴 </a:t>
            </a:r>
            <a:r>
              <a:rPr lang="en" altLang="zh-CN" sz="2000" b="1" dirty="0">
                <a:latin typeface="Kaiti SC" panose="02010600040101010101" pitchFamily="2" charset="-122"/>
                <a:ea typeface="Kaiti SC" panose="02010600040101010101" pitchFamily="2" charset="-122"/>
              </a:rPr>
              <a:t>RR </a:t>
            </a:r>
            <a:r>
              <a:rPr lang="zh-CN" altLang="en-US" sz="2000" b="1" dirty="0">
                <a:latin typeface="Kaiti SC" panose="02010600040101010101" pitchFamily="2" charset="-122"/>
                <a:ea typeface="Kaiti SC" panose="02010600040101010101" pitchFamily="2" charset="-122"/>
              </a:rPr>
              <a:t>变星和其他类型恒星的分类研究，构建分类器，从而挑选出天琴 </a:t>
            </a:r>
            <a:r>
              <a:rPr lang="en" altLang="zh-CN" sz="2000" b="1" dirty="0">
                <a:latin typeface="Kaiti SC" panose="02010600040101010101" pitchFamily="2" charset="-122"/>
                <a:ea typeface="Kaiti SC" panose="02010600040101010101" pitchFamily="2" charset="-122"/>
              </a:rPr>
              <a:t>RR </a:t>
            </a:r>
            <a:r>
              <a:rPr lang="zh-CN" altLang="en-US" sz="2000" b="1" dirty="0">
                <a:latin typeface="Kaiti SC" panose="02010600040101010101" pitchFamily="2" charset="-122"/>
                <a:ea typeface="Kaiti SC" panose="02010600040101010101" pitchFamily="2" charset="-122"/>
              </a:rPr>
              <a:t>变星候选体。 </a:t>
            </a:r>
          </a:p>
        </p:txBody>
      </p:sp>
    </p:spTree>
    <p:extLst>
      <p:ext uri="{BB962C8B-B14F-4D97-AF65-F5344CB8AC3E}">
        <p14:creationId xmlns:p14="http://schemas.microsoft.com/office/powerpoint/2010/main" val="1041945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文本框 3">
            <a:extLst>
              <a:ext uri="{FF2B5EF4-FFF2-40B4-BE49-F238E27FC236}">
                <a16:creationId xmlns:a16="http://schemas.microsoft.com/office/drawing/2014/main" id="{B6849ECE-ACDC-8F44-992A-B37704305587}"/>
              </a:ext>
            </a:extLst>
          </p:cNvPr>
          <p:cNvSpPr txBox="1">
            <a:spLocks noChangeArrowheads="1"/>
          </p:cNvSpPr>
          <p:nvPr/>
        </p:nvSpPr>
        <p:spPr bwMode="auto">
          <a:xfrm>
            <a:off x="0" y="484188"/>
            <a:ext cx="261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kumimoji="1" lang="zh-CN" altLang="en-US" sz="2800" b="1">
                <a:latin typeface="Kaiti SC" panose="02010600040101010101" pitchFamily="2" charset="-122"/>
                <a:ea typeface="Kaiti SC" panose="02010600040101010101" pitchFamily="2" charset="-122"/>
              </a:rPr>
              <a:t>数据样本</a:t>
            </a:r>
          </a:p>
        </p:txBody>
      </p:sp>
      <p:sp>
        <p:nvSpPr>
          <p:cNvPr id="54274" name="矩形 1">
            <a:extLst>
              <a:ext uri="{FF2B5EF4-FFF2-40B4-BE49-F238E27FC236}">
                <a16:creationId xmlns:a16="http://schemas.microsoft.com/office/drawing/2014/main" id="{7F9E5197-0E29-4C49-A37F-C97A57528927}"/>
              </a:ext>
            </a:extLst>
          </p:cNvPr>
          <p:cNvSpPr>
            <a:spLocks noChangeArrowheads="1"/>
          </p:cNvSpPr>
          <p:nvPr/>
        </p:nvSpPr>
        <p:spPr bwMode="auto">
          <a:xfrm>
            <a:off x="755650" y="1374775"/>
            <a:ext cx="3008313" cy="12938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zh-CN" sz="2000" b="1">
                <a:latin typeface="Kaiti SC" panose="02010600040101010101" pitchFamily="2" charset="-122"/>
                <a:ea typeface="Kaiti SC" panose="02010600040101010101" pitchFamily="2" charset="-122"/>
              </a:rPr>
              <a:t>Sample 1</a:t>
            </a:r>
            <a:r>
              <a:rPr lang="zh-CN" altLang="en-US" sz="2000" b="1">
                <a:latin typeface="Kaiti SC" panose="02010600040101010101" pitchFamily="2" charset="-122"/>
                <a:ea typeface="Kaiti SC" panose="02010600040101010101" pitchFamily="2" charset="-122"/>
              </a:rPr>
              <a:t>：获得 </a:t>
            </a:r>
            <a:r>
              <a:rPr lang="zh-CN" altLang="zh-CN" sz="2000" b="1">
                <a:latin typeface="Kaiti SC" panose="02010600040101010101" pitchFamily="2" charset="-122"/>
                <a:ea typeface="Kaiti SC" panose="02010600040101010101" pitchFamily="2" charset="-122"/>
              </a:rPr>
              <a:t>Stripe82 </a:t>
            </a:r>
            <a:r>
              <a:rPr lang="zh-CN" altLang="en-US" sz="2000" b="1">
                <a:latin typeface="Kaiti SC" panose="02010600040101010101" pitchFamily="2" charset="-122"/>
                <a:ea typeface="Kaiti SC" panose="02010600040101010101" pitchFamily="2" charset="-122"/>
              </a:rPr>
              <a:t>天区的标准恒星的测光数据，（</a:t>
            </a:r>
            <a:r>
              <a:rPr lang="en-US" altLang="zh-CN" sz="2000" b="1">
                <a:solidFill>
                  <a:srgbClr val="FF0000"/>
                </a:solidFill>
                <a:latin typeface="Kaiti SC" panose="02010600040101010101" pitchFamily="2" charset="-122"/>
                <a:ea typeface="Kaiti SC" panose="02010600040101010101" pitchFamily="2" charset="-122"/>
              </a:rPr>
              <a:t>1,006,843 </a:t>
            </a:r>
            <a:r>
              <a:rPr lang="zh-CN" altLang="en-US" sz="2000" b="1">
                <a:solidFill>
                  <a:srgbClr val="FF0000"/>
                </a:solidFill>
                <a:latin typeface="Kaiti SC" panose="02010600040101010101" pitchFamily="2" charset="-122"/>
                <a:ea typeface="Kaiti SC" panose="02010600040101010101" pitchFamily="2" charset="-122"/>
              </a:rPr>
              <a:t>颗）</a:t>
            </a:r>
            <a:endParaRPr lang="en-US" altLang="zh-CN" sz="2000" b="1">
              <a:latin typeface="Kaiti SC" panose="02010600040101010101" pitchFamily="2" charset="-122"/>
              <a:ea typeface="Kaiti SC" panose="02010600040101010101" pitchFamily="2" charset="-122"/>
            </a:endParaRPr>
          </a:p>
          <a:p>
            <a:pPr eaLnBrk="1" hangingPunct="1"/>
            <a:r>
              <a:rPr lang="zh-CN" altLang="zh-CN">
                <a:latin typeface="XITS-Regular-Identity-H"/>
                <a:ea typeface="等线" panose="02010600030101010101" pitchFamily="2" charset="-122"/>
              </a:rPr>
              <a:t> </a:t>
            </a:r>
            <a:endParaRPr lang="zh-CN" altLang="zh-CN">
              <a:latin typeface="等线" panose="02010600030101010101" pitchFamily="2" charset="-122"/>
              <a:ea typeface="等线" panose="02010600030101010101" pitchFamily="2" charset="-122"/>
            </a:endParaRPr>
          </a:p>
        </p:txBody>
      </p:sp>
      <p:sp>
        <p:nvSpPr>
          <p:cNvPr id="54275" name="矩形 2">
            <a:extLst>
              <a:ext uri="{FF2B5EF4-FFF2-40B4-BE49-F238E27FC236}">
                <a16:creationId xmlns:a16="http://schemas.microsoft.com/office/drawing/2014/main" id="{30D24DCE-22A8-DB4E-8A7B-2F21B810EEEB}"/>
              </a:ext>
            </a:extLst>
          </p:cNvPr>
          <p:cNvSpPr>
            <a:spLocks noChangeArrowheads="1"/>
          </p:cNvSpPr>
          <p:nvPr/>
        </p:nvSpPr>
        <p:spPr bwMode="auto">
          <a:xfrm>
            <a:off x="755650" y="3506788"/>
            <a:ext cx="3008313" cy="9223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zh-CN" b="1" dirty="0">
                <a:latin typeface="等线" panose="02010600030101010101" pitchFamily="2" charset="-122"/>
                <a:ea typeface="等线" panose="02010600030101010101" pitchFamily="2" charset="-122"/>
              </a:rPr>
              <a:t>Sample 2 </a:t>
            </a:r>
            <a:r>
              <a:rPr lang="zh-CN" altLang="en-US" b="1" dirty="0">
                <a:latin typeface="等线" panose="02010600030101010101" pitchFamily="2" charset="-122"/>
                <a:ea typeface="等线" panose="02010600030101010101" pitchFamily="2" charset="-122"/>
              </a:rPr>
              <a:t>：具有恒星参数的对应（ </a:t>
            </a:r>
            <a:r>
              <a:rPr lang="en-US" altLang="zh-CN" b="1" dirty="0">
                <a:solidFill>
                  <a:srgbClr val="FF0000"/>
                </a:solidFill>
                <a:latin typeface="等线" panose="02010600030101010101" pitchFamily="2" charset="-122"/>
                <a:ea typeface="等线" panose="02010600030101010101" pitchFamily="2" charset="-122"/>
              </a:rPr>
              <a:t>27,735</a:t>
            </a:r>
            <a:r>
              <a:rPr lang="zh-CN" altLang="en-US" b="1" dirty="0">
                <a:solidFill>
                  <a:srgbClr val="FF0000"/>
                </a:solidFill>
                <a:latin typeface="等线" panose="02010600030101010101" pitchFamily="2" charset="-122"/>
                <a:ea typeface="等线" panose="02010600030101010101" pitchFamily="2" charset="-122"/>
              </a:rPr>
              <a:t>颗）</a:t>
            </a:r>
            <a:endParaRPr lang="en-US" altLang="zh-CN" b="1" dirty="0">
              <a:latin typeface="等线" panose="02010600030101010101" pitchFamily="2" charset="-122"/>
              <a:ea typeface="等线" panose="02010600030101010101" pitchFamily="2" charset="-122"/>
            </a:endParaRPr>
          </a:p>
          <a:p>
            <a:pPr eaLnBrk="1" hangingPunct="1"/>
            <a:endParaRPr lang="en-US" altLang="zh-CN" dirty="0">
              <a:latin typeface="等线" panose="02010600030101010101" pitchFamily="2" charset="-122"/>
              <a:ea typeface="等线" panose="02010600030101010101" pitchFamily="2" charset="-122"/>
            </a:endParaRPr>
          </a:p>
        </p:txBody>
      </p:sp>
      <p:sp>
        <p:nvSpPr>
          <p:cNvPr id="5" name="下箭头 4">
            <a:extLst>
              <a:ext uri="{FF2B5EF4-FFF2-40B4-BE49-F238E27FC236}">
                <a16:creationId xmlns:a16="http://schemas.microsoft.com/office/drawing/2014/main" id="{003A2BA8-A75A-8248-B424-5910A70351A6}"/>
              </a:ext>
            </a:extLst>
          </p:cNvPr>
          <p:cNvSpPr/>
          <p:nvPr/>
        </p:nvSpPr>
        <p:spPr>
          <a:xfrm>
            <a:off x="1697038" y="2668588"/>
            <a:ext cx="561975" cy="711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zh-CN" altLang="en-US"/>
          </a:p>
        </p:txBody>
      </p:sp>
      <p:sp>
        <p:nvSpPr>
          <p:cNvPr id="54277" name="矩形 5">
            <a:extLst>
              <a:ext uri="{FF2B5EF4-FFF2-40B4-BE49-F238E27FC236}">
                <a16:creationId xmlns:a16="http://schemas.microsoft.com/office/drawing/2014/main" id="{A88D7FBB-F994-464D-B9F4-24407D565DEA}"/>
              </a:ext>
            </a:extLst>
          </p:cNvPr>
          <p:cNvSpPr>
            <a:spLocks noChangeArrowheads="1"/>
          </p:cNvSpPr>
          <p:nvPr/>
        </p:nvSpPr>
        <p:spPr bwMode="auto">
          <a:xfrm>
            <a:off x="2187575" y="2765425"/>
            <a:ext cx="4171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zh-CN" sz="2000" b="1">
                <a:latin typeface="Kaiti SC" panose="02010600040101010101" pitchFamily="2" charset="-122"/>
                <a:ea typeface="Kaiti SC" panose="02010600040101010101" pitchFamily="2" charset="-122"/>
              </a:rPr>
              <a:t>SDSS </a:t>
            </a:r>
            <a:r>
              <a:rPr lang="zh-CN" altLang="en-US" sz="2000" b="1">
                <a:latin typeface="Kaiti SC" panose="02010600040101010101" pitchFamily="2" charset="-122"/>
                <a:ea typeface="Kaiti SC" panose="02010600040101010101" pitchFamily="2" charset="-122"/>
              </a:rPr>
              <a:t>数据库中 </a:t>
            </a:r>
            <a:r>
              <a:rPr lang="zh-CN" altLang="zh-CN" sz="2000" b="1">
                <a:latin typeface="Kaiti SC" panose="02010600040101010101" pitchFamily="2" charset="-122"/>
                <a:ea typeface="Kaiti SC" panose="02010600040101010101" pitchFamily="2" charset="-122"/>
              </a:rPr>
              <a:t>sppParams </a:t>
            </a:r>
            <a:r>
              <a:rPr lang="zh-CN" altLang="en-US" sz="2000" b="1">
                <a:latin typeface="Kaiti SC" panose="02010600040101010101" pitchFamily="2" charset="-122"/>
                <a:ea typeface="Kaiti SC" panose="02010600040101010101" pitchFamily="2" charset="-122"/>
              </a:rPr>
              <a:t>交叉证认</a:t>
            </a:r>
          </a:p>
        </p:txBody>
      </p:sp>
      <p:sp>
        <p:nvSpPr>
          <p:cNvPr id="54278" name="矩形 6">
            <a:extLst>
              <a:ext uri="{FF2B5EF4-FFF2-40B4-BE49-F238E27FC236}">
                <a16:creationId xmlns:a16="http://schemas.microsoft.com/office/drawing/2014/main" id="{5D963CD1-45AD-1C46-8D1F-840B72B42769}"/>
              </a:ext>
            </a:extLst>
          </p:cNvPr>
          <p:cNvSpPr>
            <a:spLocks noChangeArrowheads="1"/>
          </p:cNvSpPr>
          <p:nvPr/>
        </p:nvSpPr>
        <p:spPr bwMode="auto">
          <a:xfrm>
            <a:off x="4356100" y="1400175"/>
            <a:ext cx="4572000" cy="13223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zh-CN" sz="2000" b="1">
                <a:latin typeface="Kaiti SC" panose="02010600040101010101" pitchFamily="2" charset="-122"/>
                <a:ea typeface="Kaiti SC" panose="02010600040101010101" pitchFamily="2" charset="-122"/>
              </a:rPr>
              <a:t>Sample 3 </a:t>
            </a:r>
            <a:r>
              <a:rPr lang="zh-CN" altLang="en-US" sz="2000" b="1">
                <a:latin typeface="Kaiti SC" panose="02010600040101010101" pitchFamily="2" charset="-122"/>
                <a:ea typeface="Kaiti SC" panose="02010600040101010101" pitchFamily="2" charset="-122"/>
              </a:rPr>
              <a:t>：获取了 </a:t>
            </a:r>
            <a:r>
              <a:rPr lang="en-US" altLang="zh-CN" sz="2000" b="1">
                <a:latin typeface="Kaiti SC" panose="02010600040101010101" pitchFamily="2" charset="-122"/>
                <a:ea typeface="Kaiti SC" panose="02010600040101010101" pitchFamily="2" charset="-122"/>
              </a:rPr>
              <a:t>213,476 </a:t>
            </a:r>
            <a:r>
              <a:rPr lang="zh-CN" altLang="en-US" sz="2000" b="1">
                <a:latin typeface="Kaiti SC" panose="02010600040101010101" pitchFamily="2" charset="-122"/>
                <a:ea typeface="Kaiti SC" panose="02010600040101010101" pitchFamily="2" charset="-122"/>
              </a:rPr>
              <a:t>颗天琴 </a:t>
            </a:r>
            <a:r>
              <a:rPr lang="zh-CN" altLang="zh-CN" sz="2000" b="1">
                <a:latin typeface="Kaiti SC" panose="02010600040101010101" pitchFamily="2" charset="-122"/>
                <a:ea typeface="Kaiti SC" panose="02010600040101010101" pitchFamily="2" charset="-122"/>
              </a:rPr>
              <a:t>RR </a:t>
            </a:r>
            <a:r>
              <a:rPr lang="zh-CN" altLang="en-US" sz="2000" b="1">
                <a:latin typeface="Kaiti SC" panose="02010600040101010101" pitchFamily="2" charset="-122"/>
                <a:ea typeface="Kaiti SC" panose="02010600040101010101" pitchFamily="2" charset="-122"/>
              </a:rPr>
              <a:t>变星。将这些源同 </a:t>
            </a:r>
            <a:r>
              <a:rPr lang="zh-CN" altLang="zh-CN" sz="2000" b="1">
                <a:latin typeface="Kaiti SC" panose="02010600040101010101" pitchFamily="2" charset="-122"/>
                <a:ea typeface="Kaiti SC" panose="02010600040101010101" pitchFamily="2" charset="-122"/>
              </a:rPr>
              <a:t>SDSS </a:t>
            </a:r>
            <a:r>
              <a:rPr lang="zh-CN" altLang="en-US" sz="2000" b="1">
                <a:latin typeface="Kaiti SC" panose="02010600040101010101" pitchFamily="2" charset="-122"/>
                <a:ea typeface="Kaiti SC" panose="02010600040101010101" pitchFamily="2" charset="-122"/>
              </a:rPr>
              <a:t>巡天的测光数据库进行交叉相关，获取了 </a:t>
            </a:r>
            <a:r>
              <a:rPr lang="en-US" altLang="zh-CN" sz="2000" b="1">
                <a:solidFill>
                  <a:srgbClr val="FF0000"/>
                </a:solidFill>
                <a:latin typeface="Kaiti SC" panose="02010600040101010101" pitchFamily="2" charset="-122"/>
                <a:ea typeface="Kaiti SC" panose="02010600040101010101" pitchFamily="2" charset="-122"/>
              </a:rPr>
              <a:t>4,239 </a:t>
            </a:r>
            <a:r>
              <a:rPr lang="zh-CN" altLang="en-US" sz="2000" b="1">
                <a:solidFill>
                  <a:srgbClr val="FF0000"/>
                </a:solidFill>
                <a:latin typeface="Kaiti SC" panose="02010600040101010101" pitchFamily="2" charset="-122"/>
                <a:ea typeface="Kaiti SC" panose="02010600040101010101" pitchFamily="2" charset="-122"/>
              </a:rPr>
              <a:t>颗</a:t>
            </a:r>
            <a:r>
              <a:rPr lang="zh-CN" altLang="en-US" sz="2000" b="1">
                <a:latin typeface="Kaiti SC" panose="02010600040101010101" pitchFamily="2" charset="-122"/>
                <a:ea typeface="Kaiti SC" panose="02010600040101010101" pitchFamily="2" charset="-122"/>
              </a:rPr>
              <a:t>具有测光数据的天琴 </a:t>
            </a:r>
            <a:r>
              <a:rPr lang="zh-CN" altLang="zh-CN" sz="2000" b="1">
                <a:latin typeface="Kaiti SC" panose="02010600040101010101" pitchFamily="2" charset="-122"/>
                <a:ea typeface="Kaiti SC" panose="02010600040101010101" pitchFamily="2" charset="-122"/>
              </a:rPr>
              <a:t>RR </a:t>
            </a:r>
            <a:r>
              <a:rPr lang="zh-CN" altLang="en-US" sz="2000" b="1">
                <a:latin typeface="Kaiti SC" panose="02010600040101010101" pitchFamily="2" charset="-122"/>
                <a:ea typeface="Kaiti SC" panose="02010600040101010101" pitchFamily="2" charset="-122"/>
              </a:rPr>
              <a:t>变星 。</a:t>
            </a:r>
            <a:endParaRPr lang="en-US" altLang="zh-CN" sz="2000" b="1">
              <a:latin typeface="Kaiti SC" panose="02010600040101010101" pitchFamily="2" charset="-122"/>
              <a:ea typeface="Kaiti SC" panose="02010600040101010101" pitchFamily="2" charset="-122"/>
            </a:endParaRPr>
          </a:p>
        </p:txBody>
      </p:sp>
      <p:sp>
        <p:nvSpPr>
          <p:cNvPr id="8" name="下箭头 7">
            <a:extLst>
              <a:ext uri="{FF2B5EF4-FFF2-40B4-BE49-F238E27FC236}">
                <a16:creationId xmlns:a16="http://schemas.microsoft.com/office/drawing/2014/main" id="{B289E6D6-BE0D-7F49-AD5F-8F701F090EB9}"/>
              </a:ext>
            </a:extLst>
          </p:cNvPr>
          <p:cNvSpPr/>
          <p:nvPr/>
        </p:nvSpPr>
        <p:spPr>
          <a:xfrm>
            <a:off x="6078538" y="2722563"/>
            <a:ext cx="563562" cy="711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zh-CN" altLang="en-US"/>
          </a:p>
        </p:txBody>
      </p:sp>
      <p:sp>
        <p:nvSpPr>
          <p:cNvPr id="54280" name="矩形 8">
            <a:extLst>
              <a:ext uri="{FF2B5EF4-FFF2-40B4-BE49-F238E27FC236}">
                <a16:creationId xmlns:a16="http://schemas.microsoft.com/office/drawing/2014/main" id="{38CB09A5-6339-A24A-9CA7-48D70325CFB0}"/>
              </a:ext>
            </a:extLst>
          </p:cNvPr>
          <p:cNvSpPr>
            <a:spLocks noChangeArrowheads="1"/>
          </p:cNvSpPr>
          <p:nvPr/>
        </p:nvSpPr>
        <p:spPr bwMode="auto">
          <a:xfrm>
            <a:off x="4356100" y="3560763"/>
            <a:ext cx="4230688" cy="708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zh-CN" sz="2000" b="1" dirty="0">
                <a:latin typeface="等线" panose="02010600030101010101" pitchFamily="2" charset="-122"/>
                <a:ea typeface="等线" panose="02010600030101010101" pitchFamily="2" charset="-122"/>
              </a:rPr>
              <a:t>Sample </a:t>
            </a:r>
            <a:r>
              <a:rPr lang="en-US" altLang="zh-CN" sz="2000" b="1" dirty="0">
                <a:latin typeface="等线" panose="02010600030101010101" pitchFamily="2" charset="-122"/>
                <a:ea typeface="等线" panose="02010600030101010101" pitchFamily="2" charset="-122"/>
              </a:rPr>
              <a:t>4</a:t>
            </a:r>
            <a:r>
              <a:rPr lang="zh-CN" altLang="zh-CN" sz="2000" b="1" dirty="0">
                <a:latin typeface="等线" panose="02010600030101010101" pitchFamily="2" charset="-122"/>
                <a:ea typeface="等线" panose="02010600030101010101" pitchFamily="2" charset="-122"/>
              </a:rPr>
              <a:t> </a:t>
            </a:r>
            <a:r>
              <a:rPr lang="zh-CN" altLang="en-US" sz="2000" b="1" dirty="0">
                <a:latin typeface="等线" panose="02010600030101010101" pitchFamily="2" charset="-122"/>
                <a:ea typeface="等线" panose="02010600030101010101" pitchFamily="2" charset="-122"/>
              </a:rPr>
              <a:t>：</a:t>
            </a:r>
            <a:r>
              <a:rPr lang="zh-CN" altLang="en-US" sz="2000" b="1" dirty="0">
                <a:latin typeface="Kaiti SC" panose="02010600040101010101" pitchFamily="2" charset="-122"/>
                <a:ea typeface="Kaiti SC" panose="02010600040101010101" pitchFamily="2" charset="-122"/>
              </a:rPr>
              <a:t>具有恒星大气物理参数的天琴 </a:t>
            </a:r>
            <a:r>
              <a:rPr lang="zh-CN" altLang="zh-CN" sz="2000" b="1" dirty="0">
                <a:latin typeface="Kaiti SC" panose="02010600040101010101" pitchFamily="2" charset="-122"/>
                <a:ea typeface="Kaiti SC" panose="02010600040101010101" pitchFamily="2" charset="-122"/>
              </a:rPr>
              <a:t>RR </a:t>
            </a:r>
            <a:r>
              <a:rPr lang="zh-CN" altLang="en-US" sz="2000" b="1" dirty="0">
                <a:latin typeface="Kaiti SC" panose="02010600040101010101" pitchFamily="2" charset="-122"/>
                <a:ea typeface="Kaiti SC" panose="02010600040101010101" pitchFamily="2" charset="-122"/>
              </a:rPr>
              <a:t>变星（</a:t>
            </a:r>
            <a:r>
              <a:rPr lang="en-US" altLang="zh-CN" sz="2000" b="1" dirty="0">
                <a:solidFill>
                  <a:srgbClr val="FF0000"/>
                </a:solidFill>
                <a:latin typeface="Kaiti SC" panose="02010600040101010101" pitchFamily="2" charset="-122"/>
                <a:ea typeface="Kaiti SC" panose="02010600040101010101" pitchFamily="2" charset="-122"/>
              </a:rPr>
              <a:t>3,932 </a:t>
            </a:r>
            <a:r>
              <a:rPr lang="zh-CN" altLang="en-US" sz="2000" b="1" dirty="0">
                <a:solidFill>
                  <a:srgbClr val="FF0000"/>
                </a:solidFill>
                <a:latin typeface="Kaiti SC" panose="02010600040101010101" pitchFamily="2" charset="-122"/>
                <a:ea typeface="Kaiti SC" panose="02010600040101010101" pitchFamily="2" charset="-122"/>
              </a:rPr>
              <a:t>颗）</a:t>
            </a:r>
            <a:r>
              <a:rPr lang="zh-CN" altLang="en-US" sz="2000" b="1" dirty="0">
                <a:latin typeface="Kaiti SC" panose="02010600040101010101" pitchFamily="2" charset="-122"/>
                <a:ea typeface="Kaiti SC" panose="02010600040101010101" pitchFamily="2" charset="-122"/>
              </a:rPr>
              <a:t>。</a:t>
            </a:r>
          </a:p>
        </p:txBody>
      </p:sp>
      <p:cxnSp>
        <p:nvCxnSpPr>
          <p:cNvPr id="11" name="直线箭头连接符 10">
            <a:extLst>
              <a:ext uri="{FF2B5EF4-FFF2-40B4-BE49-F238E27FC236}">
                <a16:creationId xmlns:a16="http://schemas.microsoft.com/office/drawing/2014/main" id="{8492EDA0-6DA6-3E40-9426-93054EE04A43}"/>
              </a:ext>
            </a:extLst>
          </p:cNvPr>
          <p:cNvCxnSpPr/>
          <p:nvPr/>
        </p:nvCxnSpPr>
        <p:spPr>
          <a:xfrm>
            <a:off x="2743200" y="4429125"/>
            <a:ext cx="1020763" cy="1030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线箭头连接符 12">
            <a:extLst>
              <a:ext uri="{FF2B5EF4-FFF2-40B4-BE49-F238E27FC236}">
                <a16:creationId xmlns:a16="http://schemas.microsoft.com/office/drawing/2014/main" id="{46FA0E0A-1C96-2C47-98E9-CDD3A74F731A}"/>
              </a:ext>
            </a:extLst>
          </p:cNvPr>
          <p:cNvCxnSpPr>
            <a:cxnSpLocks/>
          </p:cNvCxnSpPr>
          <p:nvPr/>
        </p:nvCxnSpPr>
        <p:spPr>
          <a:xfrm flipH="1">
            <a:off x="5208588" y="4429125"/>
            <a:ext cx="976312" cy="1030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283" name="文本框 14">
            <a:extLst>
              <a:ext uri="{FF2B5EF4-FFF2-40B4-BE49-F238E27FC236}">
                <a16:creationId xmlns:a16="http://schemas.microsoft.com/office/drawing/2014/main" id="{3FB83DF3-1A6D-9644-AA5A-50010EDFAD60}"/>
              </a:ext>
            </a:extLst>
          </p:cNvPr>
          <p:cNvSpPr txBox="1">
            <a:spLocks noChangeArrowheads="1"/>
          </p:cNvSpPr>
          <p:nvPr/>
        </p:nvSpPr>
        <p:spPr bwMode="auto">
          <a:xfrm>
            <a:off x="3816350" y="4922838"/>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kumimoji="1" lang="zh-CN" altLang="en-US" sz="2000" b="1">
                <a:latin typeface="Kaiti SC" panose="02010600040101010101" pitchFamily="2" charset="-122"/>
                <a:ea typeface="Kaiti SC" panose="02010600040101010101" pitchFamily="2" charset="-122"/>
              </a:rPr>
              <a:t>构建分类器</a:t>
            </a:r>
          </a:p>
        </p:txBody>
      </p:sp>
      <p:sp>
        <p:nvSpPr>
          <p:cNvPr id="54284" name="矩形 15">
            <a:extLst>
              <a:ext uri="{FF2B5EF4-FFF2-40B4-BE49-F238E27FC236}">
                <a16:creationId xmlns:a16="http://schemas.microsoft.com/office/drawing/2014/main" id="{6F0FAE2D-E42C-7F44-BD41-DBC12DB93B68}"/>
              </a:ext>
            </a:extLst>
          </p:cNvPr>
          <p:cNvSpPr>
            <a:spLocks noChangeArrowheads="1"/>
          </p:cNvSpPr>
          <p:nvPr/>
        </p:nvSpPr>
        <p:spPr bwMode="auto">
          <a:xfrm>
            <a:off x="2405063" y="5459413"/>
            <a:ext cx="4572000" cy="1016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zh-CN" sz="2000" b="1">
                <a:latin typeface="Kaiti SC" panose="02010600040101010101" pitchFamily="2" charset="-122"/>
                <a:ea typeface="Kaiti SC" panose="02010600040101010101" pitchFamily="2" charset="-122"/>
              </a:rPr>
              <a:t>Sample 5 </a:t>
            </a:r>
            <a:r>
              <a:rPr lang="zh-CN" altLang="en-US" sz="2000" b="1">
                <a:latin typeface="Kaiti SC" panose="02010600040101010101" pitchFamily="2" charset="-122"/>
                <a:ea typeface="Kaiti SC" panose="02010600040101010101" pitchFamily="2" charset="-122"/>
              </a:rPr>
              <a:t>：剔除已知天琴 </a:t>
            </a:r>
            <a:r>
              <a:rPr lang="zh-CN" altLang="zh-CN" sz="2000" b="1">
                <a:latin typeface="Kaiti SC" panose="02010600040101010101" pitchFamily="2" charset="-122"/>
                <a:ea typeface="Kaiti SC" panose="02010600040101010101" pitchFamily="2" charset="-122"/>
              </a:rPr>
              <a:t>RR </a:t>
            </a:r>
            <a:r>
              <a:rPr lang="zh-CN" altLang="en-US" sz="2000" b="1">
                <a:latin typeface="Kaiti SC" panose="02010600040101010101" pitchFamily="2" charset="-122"/>
                <a:ea typeface="Kaiti SC" panose="02010600040101010101" pitchFamily="2" charset="-122"/>
              </a:rPr>
              <a:t>变星后，我们从 </a:t>
            </a:r>
            <a:r>
              <a:rPr lang="zh-CN" altLang="zh-CN" sz="2000" b="1">
                <a:latin typeface="Kaiti SC" panose="02010600040101010101" pitchFamily="2" charset="-122"/>
                <a:ea typeface="Kaiti SC" panose="02010600040101010101" pitchFamily="2" charset="-122"/>
              </a:rPr>
              <a:t>sppParams </a:t>
            </a:r>
            <a:r>
              <a:rPr lang="zh-CN" altLang="en-US" sz="2000" b="1">
                <a:latin typeface="Kaiti SC" panose="02010600040101010101" pitchFamily="2" charset="-122"/>
                <a:ea typeface="Kaiti SC" panose="02010600040101010101" pitchFamily="2" charset="-122"/>
              </a:rPr>
              <a:t>星表中挑选了 </a:t>
            </a:r>
            <a:r>
              <a:rPr lang="en-US" altLang="zh-CN" sz="2000" b="1">
                <a:solidFill>
                  <a:srgbClr val="FF0000"/>
                </a:solidFill>
                <a:latin typeface="Kaiti SC" panose="02010600040101010101" pitchFamily="2" charset="-122"/>
                <a:ea typeface="Kaiti SC" panose="02010600040101010101" pitchFamily="2" charset="-122"/>
              </a:rPr>
              <a:t>239,302 </a:t>
            </a:r>
            <a:r>
              <a:rPr lang="zh-CN" altLang="en-US" sz="2000" b="1">
                <a:solidFill>
                  <a:srgbClr val="FF0000"/>
                </a:solidFill>
                <a:latin typeface="Kaiti SC" panose="02010600040101010101" pitchFamily="2" charset="-122"/>
                <a:ea typeface="Kaiti SC" panose="02010600040101010101" pitchFamily="2" charset="-122"/>
              </a:rPr>
              <a:t>颗源 </a:t>
            </a:r>
            <a:endParaRPr lang="zh-CN" altLang="en-US" sz="2000" b="1">
              <a:latin typeface="Kaiti SC" panose="02010600040101010101" pitchFamily="2" charset="-122"/>
              <a:ea typeface="Kaiti SC" panose="02010600040101010101" pitchFamily="2" charset="-122"/>
            </a:endParaRPr>
          </a:p>
        </p:txBody>
      </p:sp>
      <p:sp>
        <p:nvSpPr>
          <p:cNvPr id="17" name="右箭头 16">
            <a:extLst>
              <a:ext uri="{FF2B5EF4-FFF2-40B4-BE49-F238E27FC236}">
                <a16:creationId xmlns:a16="http://schemas.microsoft.com/office/drawing/2014/main" id="{418F4C63-B4E0-654C-880A-779B6142CCD2}"/>
              </a:ext>
            </a:extLst>
          </p:cNvPr>
          <p:cNvSpPr/>
          <p:nvPr/>
        </p:nvSpPr>
        <p:spPr>
          <a:xfrm rot="19367112">
            <a:off x="6935788" y="5964238"/>
            <a:ext cx="1277937" cy="292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zh-CN" altLang="en-US"/>
          </a:p>
        </p:txBody>
      </p:sp>
      <p:sp>
        <p:nvSpPr>
          <p:cNvPr id="54286" name="文本框 17">
            <a:extLst>
              <a:ext uri="{FF2B5EF4-FFF2-40B4-BE49-F238E27FC236}">
                <a16:creationId xmlns:a16="http://schemas.microsoft.com/office/drawing/2014/main" id="{3727E980-673B-864F-807F-63D7AE13CDAD}"/>
              </a:ext>
            </a:extLst>
          </p:cNvPr>
          <p:cNvSpPr txBox="1">
            <a:spLocks noChangeArrowheads="1"/>
          </p:cNvSpPr>
          <p:nvPr/>
        </p:nvSpPr>
        <p:spPr bwMode="auto">
          <a:xfrm>
            <a:off x="7581900" y="4968875"/>
            <a:ext cx="1431925" cy="70802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000" b="1">
                <a:latin typeface="Kaiti SC" panose="02010600040101010101" pitchFamily="2" charset="-122"/>
                <a:ea typeface="Kaiti SC" panose="02010600040101010101" pitchFamily="2" charset="-122"/>
              </a:rPr>
              <a:t>天琴 </a:t>
            </a:r>
            <a:r>
              <a:rPr lang="zh-CN" altLang="zh-CN" sz="2000" b="1">
                <a:latin typeface="Kaiti SC" panose="02010600040101010101" pitchFamily="2" charset="-122"/>
                <a:ea typeface="Kaiti SC" panose="02010600040101010101" pitchFamily="2" charset="-122"/>
              </a:rPr>
              <a:t>RR</a:t>
            </a:r>
            <a:r>
              <a:rPr lang="zh-CN" altLang="en-US" sz="2000" b="1">
                <a:latin typeface="Kaiti SC" panose="02010600040101010101" pitchFamily="2" charset="-122"/>
                <a:ea typeface="Kaiti SC" panose="02010600040101010101" pitchFamily="2" charset="-122"/>
              </a:rPr>
              <a:t>变星候选体</a:t>
            </a:r>
            <a:endParaRPr kumimoji="1" lang="zh-CN" altLang="en-US" sz="2000" b="1">
              <a:latin typeface="Kaiti SC" panose="02010600040101010101" pitchFamily="2" charset="-122"/>
              <a:ea typeface="Kaiti SC" panose="02010600040101010101" pitchFamily="2" charset="-122"/>
            </a:endParaRPr>
          </a:p>
        </p:txBody>
      </p:sp>
    </p:spTree>
    <p:extLst>
      <p:ext uri="{BB962C8B-B14F-4D97-AF65-F5344CB8AC3E}">
        <p14:creationId xmlns:p14="http://schemas.microsoft.com/office/powerpoint/2010/main" val="2442559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文本框 3">
            <a:extLst>
              <a:ext uri="{FF2B5EF4-FFF2-40B4-BE49-F238E27FC236}">
                <a16:creationId xmlns:a16="http://schemas.microsoft.com/office/drawing/2014/main" id="{C7114226-943B-ED49-940D-804C1F426761}"/>
              </a:ext>
            </a:extLst>
          </p:cNvPr>
          <p:cNvSpPr txBox="1">
            <a:spLocks noChangeArrowheads="1"/>
          </p:cNvSpPr>
          <p:nvPr/>
        </p:nvSpPr>
        <p:spPr bwMode="auto">
          <a:xfrm>
            <a:off x="0" y="484188"/>
            <a:ext cx="261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kumimoji="1" lang="zh-CN" altLang="en-US" sz="2800" b="1">
                <a:latin typeface="Kaiti SC" panose="02010600040101010101" pitchFamily="2" charset="-122"/>
                <a:ea typeface="Kaiti SC" panose="02010600040101010101" pitchFamily="2" charset="-122"/>
              </a:rPr>
              <a:t>工作方法</a:t>
            </a:r>
          </a:p>
        </p:txBody>
      </p:sp>
      <p:sp>
        <p:nvSpPr>
          <p:cNvPr id="55298" name="矩形 1">
            <a:extLst>
              <a:ext uri="{FF2B5EF4-FFF2-40B4-BE49-F238E27FC236}">
                <a16:creationId xmlns:a16="http://schemas.microsoft.com/office/drawing/2014/main" id="{7EE64203-C0F4-3142-941D-476703CA4E48}"/>
              </a:ext>
            </a:extLst>
          </p:cNvPr>
          <p:cNvSpPr>
            <a:spLocks noChangeArrowheads="1"/>
          </p:cNvSpPr>
          <p:nvPr/>
        </p:nvSpPr>
        <p:spPr bwMode="auto">
          <a:xfrm>
            <a:off x="2973940" y="3062012"/>
            <a:ext cx="7531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400" b="1" dirty="0">
                <a:latin typeface="Kaiti SC" panose="02010600040101010101" pitchFamily="2" charset="-122"/>
                <a:ea typeface="Kaiti SC" panose="02010600040101010101" pitchFamily="2" charset="-122"/>
              </a:rPr>
              <a:t>代价敏感的随机森林算法 </a:t>
            </a:r>
          </a:p>
        </p:txBody>
      </p:sp>
    </p:spTree>
    <p:extLst>
      <p:ext uri="{BB962C8B-B14F-4D97-AF65-F5344CB8AC3E}">
        <p14:creationId xmlns:p14="http://schemas.microsoft.com/office/powerpoint/2010/main" val="3256274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文本框 6">
            <a:extLst>
              <a:ext uri="{FF2B5EF4-FFF2-40B4-BE49-F238E27FC236}">
                <a16:creationId xmlns:a16="http://schemas.microsoft.com/office/drawing/2014/main" id="{9C7DC6FD-5956-1347-B270-5726606D0B7D}"/>
              </a:ext>
            </a:extLst>
          </p:cNvPr>
          <p:cNvSpPr txBox="1">
            <a:spLocks noChangeArrowheads="1"/>
          </p:cNvSpPr>
          <p:nvPr/>
        </p:nvSpPr>
        <p:spPr bwMode="auto">
          <a:xfrm>
            <a:off x="0" y="484188"/>
            <a:ext cx="3498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800" b="1">
                <a:latin typeface="Kaiti SC" panose="02010600040101010101" pitchFamily="2" charset="-122"/>
                <a:ea typeface="Kaiti SC" panose="02010600040101010101" pitchFamily="2" charset="-122"/>
                <a:sym typeface="+mn-lt"/>
              </a:rPr>
              <a:t>选题依据和意义</a:t>
            </a:r>
            <a:endParaRPr kumimoji="1" lang="zh-CN" altLang="en-US" sz="2800" b="1">
              <a:latin typeface="Kaiti SC" panose="02010600040101010101" pitchFamily="2" charset="-122"/>
              <a:ea typeface="Kaiti SC" panose="02010600040101010101" pitchFamily="2" charset="-122"/>
            </a:endParaRPr>
          </a:p>
        </p:txBody>
      </p:sp>
      <p:sp>
        <p:nvSpPr>
          <p:cNvPr id="23554" name="文本框 7">
            <a:extLst>
              <a:ext uri="{FF2B5EF4-FFF2-40B4-BE49-F238E27FC236}">
                <a16:creationId xmlns:a16="http://schemas.microsoft.com/office/drawing/2014/main" id="{97DBD11F-57A5-B84B-A19A-4CCF2FB135E8}"/>
              </a:ext>
            </a:extLst>
          </p:cNvPr>
          <p:cNvSpPr txBox="1">
            <a:spLocks noChangeArrowheads="1"/>
          </p:cNvSpPr>
          <p:nvPr/>
        </p:nvSpPr>
        <p:spPr bwMode="auto">
          <a:xfrm>
            <a:off x="460375" y="1008063"/>
            <a:ext cx="8789988"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lnSpc>
                <a:spcPct val="150000"/>
              </a:lnSpc>
            </a:pPr>
            <a:r>
              <a:rPr lang="zh-CN" altLang="en-US" b="1" dirty="0">
                <a:latin typeface="等线" panose="02010600030101010101" pitchFamily="2" charset="-122"/>
                <a:ea typeface="等线" panose="02010600030101010101" pitchFamily="2" charset="-122"/>
              </a:rPr>
              <a:t>天琴</a:t>
            </a:r>
            <a:r>
              <a:rPr lang="en-US" altLang="zh-CN" b="1" dirty="0">
                <a:latin typeface="等线" panose="02010600030101010101" pitchFamily="2" charset="-122"/>
                <a:ea typeface="等线" panose="02010600030101010101" pitchFamily="2" charset="-122"/>
              </a:rPr>
              <a:t>RR</a:t>
            </a:r>
            <a:r>
              <a:rPr lang="zh-CN" altLang="en-US" b="1" dirty="0">
                <a:latin typeface="等线" panose="02010600030101010101" pitchFamily="2" charset="-122"/>
                <a:ea typeface="等线" panose="02010600030101010101" pitchFamily="2" charset="-122"/>
              </a:rPr>
              <a:t>变星是一类短周期的脉动变星，其演化阶段处在水平分支阶段，恒星能量来源为中心氦核的核反应和外层氢壳层的核反应。</a:t>
            </a:r>
            <a:endParaRPr lang="en-US" altLang="zh-CN" b="1" dirty="0">
              <a:latin typeface="等线" panose="02010600030101010101" pitchFamily="2" charset="-122"/>
              <a:ea typeface="等线" panose="02010600030101010101" pitchFamily="2" charset="-122"/>
            </a:endParaRPr>
          </a:p>
          <a:p>
            <a:pPr eaLnBrk="1" hangingPunct="1">
              <a:lnSpc>
                <a:spcPct val="150000"/>
              </a:lnSpc>
            </a:pPr>
            <a:endParaRPr lang="en-US" altLang="zh-CN" dirty="0">
              <a:latin typeface="等线" panose="02010600030101010101" pitchFamily="2" charset="-122"/>
              <a:ea typeface="等线" panose="02010600030101010101" pitchFamily="2" charset="-122"/>
            </a:endParaRPr>
          </a:p>
          <a:p>
            <a:pPr eaLnBrk="1" hangingPunct="1">
              <a:lnSpc>
                <a:spcPct val="200000"/>
              </a:lnSpc>
            </a:pPr>
            <a:r>
              <a:rPr lang="zh-CN" altLang="en-US" b="1" dirty="0">
                <a:solidFill>
                  <a:srgbClr val="FF0000"/>
                </a:solidFill>
                <a:latin typeface="等线" panose="02010600030101010101" pitchFamily="2" charset="-122"/>
                <a:ea typeface="等线" panose="02010600030101010101" pitchFamily="2" charset="-122"/>
              </a:rPr>
              <a:t>光谱型</a:t>
            </a:r>
            <a:r>
              <a:rPr lang="zh-CN" altLang="en-US" dirty="0">
                <a:latin typeface="等线" panose="02010600030101010101" pitchFamily="2" charset="-122"/>
                <a:ea typeface="等线" panose="02010600030101010101" pitchFamily="2" charset="-122"/>
              </a:rPr>
              <a:t>：</a:t>
            </a:r>
            <a:r>
              <a:rPr lang="zh-CN" altLang="en-US" b="1" dirty="0">
                <a:latin typeface="等线" panose="02010600030101010101" pitchFamily="2" charset="-122"/>
                <a:ea typeface="等线" panose="02010600030101010101" pitchFamily="2" charset="-122"/>
              </a:rPr>
              <a:t>绝大多数是</a:t>
            </a:r>
            <a:r>
              <a:rPr lang="en-US" altLang="zh-CN" b="1" dirty="0">
                <a:latin typeface="等线" panose="02010600030101010101" pitchFamily="2" charset="-122"/>
                <a:ea typeface="等线" panose="02010600030101010101" pitchFamily="2" charset="-122"/>
              </a:rPr>
              <a:t>A</a:t>
            </a:r>
            <a:r>
              <a:rPr lang="zh-CN" altLang="en-US" b="1" dirty="0">
                <a:latin typeface="等线" panose="02010600030101010101" pitchFamily="2" charset="-122"/>
                <a:ea typeface="等线" panose="02010600030101010101" pitchFamily="2" charset="-122"/>
              </a:rPr>
              <a:t>型或</a:t>
            </a:r>
            <a:r>
              <a:rPr lang="en-US" altLang="zh-CN" b="1" dirty="0">
                <a:latin typeface="等线" panose="02010600030101010101" pitchFamily="2" charset="-122"/>
                <a:ea typeface="等线" panose="02010600030101010101" pitchFamily="2" charset="-122"/>
              </a:rPr>
              <a:t>F</a:t>
            </a:r>
            <a:r>
              <a:rPr lang="zh-CN" altLang="en-US" b="1" dirty="0">
                <a:latin typeface="等线" panose="02010600030101010101" pitchFamily="2" charset="-122"/>
                <a:ea typeface="等线" panose="02010600030101010101" pitchFamily="2" charset="-122"/>
              </a:rPr>
              <a:t>型；</a:t>
            </a:r>
            <a:endParaRPr lang="en-US" altLang="zh-CN" b="1" dirty="0">
              <a:latin typeface="等线" panose="02010600030101010101" pitchFamily="2" charset="-122"/>
              <a:ea typeface="等线" panose="02010600030101010101" pitchFamily="2" charset="-122"/>
            </a:endParaRPr>
          </a:p>
          <a:p>
            <a:pPr eaLnBrk="1" hangingPunct="1">
              <a:lnSpc>
                <a:spcPct val="200000"/>
              </a:lnSpc>
            </a:pPr>
            <a:r>
              <a:rPr lang="zh-CN" altLang="en-US" b="1" dirty="0">
                <a:solidFill>
                  <a:srgbClr val="FF0000"/>
                </a:solidFill>
                <a:latin typeface="等线" panose="02010600030101010101" pitchFamily="2" charset="-122"/>
                <a:ea typeface="等线" panose="02010600030101010101" pitchFamily="2" charset="-122"/>
              </a:rPr>
              <a:t>脉动光变周期</a:t>
            </a:r>
            <a:r>
              <a:rPr lang="zh-CN" altLang="en-US" b="1" dirty="0">
                <a:latin typeface="等线" panose="02010600030101010101" pitchFamily="2" charset="-122"/>
                <a:ea typeface="等线" panose="02010600030101010101" pitchFamily="2" charset="-122"/>
              </a:rPr>
              <a:t>：</a:t>
            </a:r>
            <a:r>
              <a:rPr lang="en-US" altLang="zh-CN" b="1" dirty="0">
                <a:latin typeface="等线" panose="02010600030101010101" pitchFamily="2" charset="-122"/>
                <a:ea typeface="等线" panose="02010600030101010101" pitchFamily="2" charset="-122"/>
              </a:rPr>
              <a:t>0.25</a:t>
            </a:r>
            <a:r>
              <a:rPr lang="zh-CN" altLang="en-US" b="1" dirty="0">
                <a:latin typeface="等线" panose="02010600030101010101" pitchFamily="2" charset="-122"/>
                <a:ea typeface="等线" panose="02010600030101010101" pitchFamily="2" charset="-122"/>
              </a:rPr>
              <a:t>到</a:t>
            </a:r>
            <a:r>
              <a:rPr lang="en-US" altLang="zh-CN" b="1" dirty="0">
                <a:latin typeface="等线" panose="02010600030101010101" pitchFamily="2" charset="-122"/>
                <a:ea typeface="等线" panose="02010600030101010101" pitchFamily="2" charset="-122"/>
              </a:rPr>
              <a:t>1.5</a:t>
            </a:r>
            <a:r>
              <a:rPr lang="zh-CN" altLang="en-US" b="1" dirty="0">
                <a:latin typeface="等线" panose="02010600030101010101" pitchFamily="2" charset="-122"/>
                <a:ea typeface="等线" panose="02010600030101010101" pitchFamily="2" charset="-122"/>
              </a:rPr>
              <a:t>天；</a:t>
            </a:r>
            <a:endParaRPr lang="en-US" altLang="zh-CN" b="1" dirty="0">
              <a:latin typeface="等线" panose="02010600030101010101" pitchFamily="2" charset="-122"/>
              <a:ea typeface="等线" panose="02010600030101010101" pitchFamily="2" charset="-122"/>
            </a:endParaRPr>
          </a:p>
          <a:p>
            <a:pPr eaLnBrk="1" hangingPunct="1">
              <a:lnSpc>
                <a:spcPct val="200000"/>
              </a:lnSpc>
            </a:pPr>
            <a:r>
              <a:rPr lang="zh-CN" altLang="en-US" b="1" dirty="0">
                <a:solidFill>
                  <a:srgbClr val="FF0000"/>
                </a:solidFill>
                <a:latin typeface="等线" panose="02010600030101010101" pitchFamily="2" charset="-122"/>
                <a:ea typeface="等线" panose="02010600030101010101" pitchFamily="2" charset="-122"/>
              </a:rPr>
              <a:t>光变振幅</a:t>
            </a:r>
            <a:r>
              <a:rPr lang="zh-CN" altLang="en-US" b="1" dirty="0">
                <a:latin typeface="等线" panose="02010600030101010101" pitchFamily="2" charset="-122"/>
                <a:ea typeface="等线" panose="02010600030101010101" pitchFamily="2" charset="-122"/>
              </a:rPr>
              <a:t>：</a:t>
            </a:r>
            <a:r>
              <a:rPr lang="en-US" altLang="zh-CN" b="1" dirty="0">
                <a:latin typeface="等线" panose="02010600030101010101" pitchFamily="2" charset="-122"/>
                <a:ea typeface="等线" panose="02010600030101010101" pitchFamily="2" charset="-122"/>
              </a:rPr>
              <a:t>0.5</a:t>
            </a:r>
            <a:r>
              <a:rPr lang="zh-CN" altLang="en-US" b="1" dirty="0">
                <a:latin typeface="等线" panose="02010600030101010101" pitchFamily="2" charset="-122"/>
                <a:ea typeface="等线" panose="02010600030101010101" pitchFamily="2" charset="-122"/>
              </a:rPr>
              <a:t>到</a:t>
            </a:r>
            <a:r>
              <a:rPr lang="en-US" altLang="zh-CN" b="1" dirty="0">
                <a:latin typeface="等线" panose="02010600030101010101" pitchFamily="2" charset="-122"/>
                <a:ea typeface="等线" panose="02010600030101010101" pitchFamily="2" charset="-122"/>
              </a:rPr>
              <a:t>1.5</a:t>
            </a:r>
            <a:r>
              <a:rPr lang="zh-CN" altLang="en-US" b="1" dirty="0">
                <a:latin typeface="等线" panose="02010600030101010101" pitchFamily="2" charset="-122"/>
                <a:ea typeface="等线" panose="02010600030101010101" pitchFamily="2" charset="-122"/>
              </a:rPr>
              <a:t>个星等；</a:t>
            </a:r>
            <a:endParaRPr lang="en-US" altLang="zh-CN" b="1" dirty="0">
              <a:latin typeface="等线" panose="02010600030101010101" pitchFamily="2" charset="-122"/>
              <a:ea typeface="等线" panose="02010600030101010101" pitchFamily="2" charset="-122"/>
            </a:endParaRPr>
          </a:p>
          <a:p>
            <a:pPr eaLnBrk="1" hangingPunct="1">
              <a:lnSpc>
                <a:spcPct val="200000"/>
              </a:lnSpc>
            </a:pPr>
            <a:r>
              <a:rPr lang="zh-CN" altLang="en-US" b="1" dirty="0">
                <a:solidFill>
                  <a:srgbClr val="FF0000"/>
                </a:solidFill>
                <a:latin typeface="等线" panose="02010600030101010101" pitchFamily="2" charset="-122"/>
                <a:ea typeface="等线" panose="02010600030101010101" pitchFamily="2" charset="-122"/>
              </a:rPr>
              <a:t>质量</a:t>
            </a:r>
            <a:r>
              <a:rPr lang="zh-CN" altLang="en-US" b="1" dirty="0">
                <a:latin typeface="等线" panose="02010600030101010101" pitchFamily="2" charset="-122"/>
                <a:ea typeface="等线" panose="02010600030101010101" pitchFamily="2" charset="-122"/>
              </a:rPr>
              <a:t>：</a:t>
            </a:r>
            <a:r>
              <a:rPr lang="en-US" altLang="zh-CN" b="1" dirty="0">
                <a:latin typeface="等线" panose="02010600030101010101" pitchFamily="2" charset="-122"/>
                <a:ea typeface="等线" panose="02010600030101010101" pitchFamily="2" charset="-122"/>
              </a:rPr>
              <a:t>0.6</a:t>
            </a:r>
            <a:r>
              <a:rPr lang="zh-CN" altLang="en-US" b="1" dirty="0">
                <a:latin typeface="等线" panose="02010600030101010101" pitchFamily="2" charset="-122"/>
                <a:ea typeface="等线" panose="02010600030101010101" pitchFamily="2" charset="-122"/>
              </a:rPr>
              <a:t>个太阳质量；</a:t>
            </a:r>
            <a:endParaRPr lang="en-US" altLang="zh-CN" b="1" dirty="0">
              <a:latin typeface="等线" panose="02010600030101010101" pitchFamily="2" charset="-122"/>
              <a:ea typeface="等线" panose="02010600030101010101" pitchFamily="2" charset="-122"/>
            </a:endParaRPr>
          </a:p>
          <a:p>
            <a:pPr eaLnBrk="1" hangingPunct="1">
              <a:lnSpc>
                <a:spcPct val="200000"/>
              </a:lnSpc>
            </a:pPr>
            <a:r>
              <a:rPr lang="zh-CN" altLang="en-US" b="1" dirty="0">
                <a:solidFill>
                  <a:srgbClr val="FF0000"/>
                </a:solidFill>
                <a:latin typeface="等线" panose="02010600030101010101" pitchFamily="2" charset="-122"/>
                <a:ea typeface="等线" panose="02010600030101010101" pitchFamily="2" charset="-122"/>
              </a:rPr>
              <a:t>半径</a:t>
            </a:r>
            <a:r>
              <a:rPr lang="zh-CN" altLang="en-US" b="1" dirty="0">
                <a:latin typeface="等线" panose="02010600030101010101" pitchFamily="2" charset="-122"/>
                <a:ea typeface="等线" panose="02010600030101010101" pitchFamily="2" charset="-122"/>
              </a:rPr>
              <a:t>：</a:t>
            </a:r>
            <a:r>
              <a:rPr lang="en-US" altLang="zh-CN" b="1" dirty="0">
                <a:latin typeface="等线" panose="02010600030101010101" pitchFamily="2" charset="-122"/>
                <a:ea typeface="等线" panose="02010600030101010101" pitchFamily="2" charset="-122"/>
              </a:rPr>
              <a:t>5</a:t>
            </a:r>
            <a:r>
              <a:rPr lang="zh-CN" altLang="en-US" b="1" dirty="0">
                <a:latin typeface="等线" panose="02010600030101010101" pitchFamily="2" charset="-122"/>
                <a:ea typeface="等线" panose="02010600030101010101" pitchFamily="2" charset="-122"/>
              </a:rPr>
              <a:t>个太阳半径；</a:t>
            </a:r>
            <a:endParaRPr lang="en-US" altLang="zh-CN" b="1" dirty="0">
              <a:latin typeface="等线" panose="02010600030101010101" pitchFamily="2" charset="-122"/>
              <a:ea typeface="等线" panose="02010600030101010101" pitchFamily="2" charset="-122"/>
            </a:endParaRPr>
          </a:p>
          <a:p>
            <a:pPr eaLnBrk="1" hangingPunct="1">
              <a:lnSpc>
                <a:spcPct val="200000"/>
              </a:lnSpc>
            </a:pPr>
            <a:r>
              <a:rPr lang="zh-CN" altLang="en-US" b="1" dirty="0">
                <a:solidFill>
                  <a:srgbClr val="FF0000"/>
                </a:solidFill>
                <a:latin typeface="等线" panose="02010600030101010101" pitchFamily="2" charset="-122"/>
                <a:ea typeface="等线" panose="02010600030101010101" pitchFamily="2" charset="-122"/>
              </a:rPr>
              <a:t>年龄</a:t>
            </a:r>
            <a:r>
              <a:rPr lang="zh-CN" altLang="en-US" b="1" dirty="0">
                <a:latin typeface="等线" panose="02010600030101010101" pitchFamily="2" charset="-122"/>
                <a:ea typeface="等线" panose="02010600030101010101" pitchFamily="2" charset="-122"/>
              </a:rPr>
              <a:t>：</a:t>
            </a:r>
            <a:r>
              <a:rPr lang="zh-CN" altLang="zh-CN" b="1" dirty="0">
                <a:latin typeface="等线" panose="02010600030101010101" pitchFamily="2" charset="-122"/>
                <a:ea typeface="等线" panose="02010600030101010101" pitchFamily="2" charset="-122"/>
              </a:rPr>
              <a:t>10-14 Gyr </a:t>
            </a:r>
            <a:r>
              <a:rPr lang="zh-CN" altLang="en-US" b="1" dirty="0">
                <a:latin typeface="等线" panose="02010600030101010101" pitchFamily="2" charset="-122"/>
                <a:ea typeface="等线" panose="02010600030101010101" pitchFamily="2" charset="-122"/>
              </a:rPr>
              <a:t>；</a:t>
            </a:r>
            <a:endParaRPr lang="en-US" altLang="zh-CN" b="1" dirty="0">
              <a:latin typeface="等线" panose="02010600030101010101" pitchFamily="2" charset="-122"/>
              <a:ea typeface="等线" panose="02010600030101010101" pitchFamily="2" charset="-122"/>
            </a:endParaRPr>
          </a:p>
          <a:p>
            <a:pPr eaLnBrk="1" hangingPunct="1">
              <a:lnSpc>
                <a:spcPct val="200000"/>
              </a:lnSpc>
            </a:pPr>
            <a:r>
              <a:rPr lang="zh-CN" altLang="en-US" b="1" dirty="0">
                <a:solidFill>
                  <a:srgbClr val="FF0000"/>
                </a:solidFill>
                <a:latin typeface="等线" panose="02010600030101010101" pitchFamily="2" charset="-122"/>
                <a:ea typeface="等线" panose="02010600030101010101" pitchFamily="2" charset="-122"/>
              </a:rPr>
              <a:t>分类</a:t>
            </a:r>
            <a:r>
              <a:rPr lang="zh-CN" altLang="en-US" b="1" dirty="0">
                <a:latin typeface="等线" panose="02010600030101010101" pitchFamily="2" charset="-122"/>
                <a:ea typeface="等线" panose="02010600030101010101" pitchFamily="2" charset="-122"/>
              </a:rPr>
              <a:t>：</a:t>
            </a:r>
            <a:r>
              <a:rPr lang="zh-CN" altLang="zh-CN" b="1" dirty="0">
                <a:latin typeface="等线" panose="02010600030101010101" pitchFamily="2" charset="-122"/>
                <a:ea typeface="等线" panose="02010600030101010101" pitchFamily="2" charset="-122"/>
              </a:rPr>
              <a:t> R</a:t>
            </a:r>
            <a:r>
              <a:rPr lang="en-US" altLang="zh-CN" b="1" dirty="0" err="1">
                <a:latin typeface="等线" panose="02010600030101010101" pitchFamily="2" charset="-122"/>
                <a:ea typeface="等线" panose="02010600030101010101" pitchFamily="2" charset="-122"/>
              </a:rPr>
              <a:t>Rab</a:t>
            </a:r>
            <a:r>
              <a:rPr lang="zh-CN" altLang="en-US" b="1" dirty="0">
                <a:latin typeface="等线" panose="02010600030101010101" pitchFamily="2" charset="-122"/>
                <a:ea typeface="等线" panose="02010600030101010101" pitchFamily="2" charset="-122"/>
              </a:rPr>
              <a:t>、</a:t>
            </a:r>
            <a:r>
              <a:rPr lang="zh-CN" altLang="zh-CN" b="1" dirty="0">
                <a:latin typeface="等线" panose="02010600030101010101" pitchFamily="2" charset="-122"/>
                <a:ea typeface="等线" panose="02010600030101010101" pitchFamily="2" charset="-122"/>
              </a:rPr>
              <a:t>RRc</a:t>
            </a:r>
            <a:r>
              <a:rPr lang="zh-CN" altLang="en-US" b="1" dirty="0">
                <a:latin typeface="等线" panose="02010600030101010101" pitchFamily="2" charset="-122"/>
                <a:ea typeface="等线" panose="02010600030101010101" pitchFamily="2" charset="-122"/>
              </a:rPr>
              <a:t>、</a:t>
            </a:r>
            <a:r>
              <a:rPr lang="en-US" altLang="zh-CN" b="1" dirty="0" err="1">
                <a:latin typeface="等线" panose="02010600030101010101" pitchFamily="2" charset="-122"/>
                <a:ea typeface="等线" panose="02010600030101010101" pitchFamily="2" charset="-122"/>
              </a:rPr>
              <a:t>RRd</a:t>
            </a:r>
            <a:r>
              <a:rPr lang="zh-CN" altLang="en-US" b="1" dirty="0">
                <a:latin typeface="等线" panose="02010600030101010101" pitchFamily="2" charset="-122"/>
                <a:ea typeface="等线" panose="02010600030101010101" pitchFamily="2" charset="-122"/>
              </a:rPr>
              <a:t>、</a:t>
            </a:r>
            <a:r>
              <a:rPr lang="en-US" altLang="zh-CN" b="1" dirty="0" err="1">
                <a:latin typeface="等线" panose="02010600030101010101" pitchFamily="2" charset="-122"/>
                <a:ea typeface="等线" panose="02010600030101010101" pitchFamily="2" charset="-122"/>
              </a:rPr>
              <a:t>RRe</a:t>
            </a:r>
            <a:endParaRPr lang="en-US" altLang="zh-CN" b="1" dirty="0">
              <a:latin typeface="等线" panose="02010600030101010101" pitchFamily="2" charset="-122"/>
              <a:ea typeface="等线" panose="02010600030101010101" pitchFamily="2" charset="-122"/>
            </a:endParaRPr>
          </a:p>
          <a:p>
            <a:pPr eaLnBrk="1" hangingPunct="1">
              <a:lnSpc>
                <a:spcPct val="200000"/>
              </a:lnSpc>
            </a:pPr>
            <a:endParaRPr lang="en-US" altLang="zh-CN" dirty="0">
              <a:latin typeface="等线" panose="02010600030101010101" pitchFamily="2" charset="-122"/>
              <a:ea typeface="等线" panose="02010600030101010101" pitchFamily="2" charset="-122"/>
            </a:endParaRPr>
          </a:p>
        </p:txBody>
      </p:sp>
      <p:sp>
        <p:nvSpPr>
          <p:cNvPr id="23555" name="图片 9">
            <a:extLst>
              <a:ext uri="{FF2B5EF4-FFF2-40B4-BE49-F238E27FC236}">
                <a16:creationId xmlns:a16="http://schemas.microsoft.com/office/drawing/2014/main" id="{FC6F2E74-06A6-3B4C-88DA-E17E6725F221}"/>
              </a:ext>
            </a:extLst>
          </p:cNvPr>
          <p:cNvSpPr>
            <a:spLocks noChangeAspect="1" noChangeArrowheads="1"/>
          </p:cNvSpPr>
          <p:nvPr/>
        </p:nvSpPr>
        <p:spPr bwMode="auto">
          <a:xfrm>
            <a:off x="4157663" y="2074863"/>
            <a:ext cx="4048125"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pic>
        <p:nvPicPr>
          <p:cNvPr id="3" name="图片 2">
            <a:extLst>
              <a:ext uri="{FF2B5EF4-FFF2-40B4-BE49-F238E27FC236}">
                <a16:creationId xmlns:a16="http://schemas.microsoft.com/office/drawing/2014/main" id="{CEF27BD8-9C6A-644C-9C39-3EB5A300E3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9779" y="1921565"/>
            <a:ext cx="4030732" cy="4606551"/>
          </a:xfrm>
          <a:prstGeom prst="rect">
            <a:avLst/>
          </a:prstGeom>
        </p:spPr>
      </p:pic>
    </p:spTree>
    <p:extLst>
      <p:ext uri="{BB962C8B-B14F-4D97-AF65-F5344CB8AC3E}">
        <p14:creationId xmlns:p14="http://schemas.microsoft.com/office/powerpoint/2010/main" val="3535878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文本框 3">
            <a:extLst>
              <a:ext uri="{FF2B5EF4-FFF2-40B4-BE49-F238E27FC236}">
                <a16:creationId xmlns:a16="http://schemas.microsoft.com/office/drawing/2014/main" id="{08E2A132-F287-7346-85E4-68367DE7A3B3}"/>
              </a:ext>
            </a:extLst>
          </p:cNvPr>
          <p:cNvSpPr txBox="1">
            <a:spLocks noChangeArrowheads="1"/>
          </p:cNvSpPr>
          <p:nvPr/>
        </p:nvSpPr>
        <p:spPr bwMode="auto">
          <a:xfrm>
            <a:off x="0" y="484188"/>
            <a:ext cx="261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800" b="1">
                <a:latin typeface="Kaiti SC" panose="02010600040101010101" pitchFamily="2" charset="-122"/>
                <a:ea typeface="Kaiti SC" panose="02010600040101010101" pitchFamily="2" charset="-122"/>
              </a:rPr>
              <a:t>算法性能评估 </a:t>
            </a:r>
          </a:p>
        </p:txBody>
      </p:sp>
      <p:sp>
        <p:nvSpPr>
          <p:cNvPr id="56322" name="矩形 1">
            <a:extLst>
              <a:ext uri="{FF2B5EF4-FFF2-40B4-BE49-F238E27FC236}">
                <a16:creationId xmlns:a16="http://schemas.microsoft.com/office/drawing/2014/main" id="{901607F2-3E68-9F46-A591-D7857B6515D9}"/>
              </a:ext>
            </a:extLst>
          </p:cNvPr>
          <p:cNvSpPr>
            <a:spLocks noChangeArrowheads="1"/>
          </p:cNvSpPr>
          <p:nvPr/>
        </p:nvSpPr>
        <p:spPr bwMode="auto">
          <a:xfrm>
            <a:off x="608013" y="1390650"/>
            <a:ext cx="8191500"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000" b="1">
                <a:solidFill>
                  <a:srgbClr val="FF0000"/>
                </a:solidFill>
                <a:latin typeface="Kaiti SC" panose="02010600040101010101" pitchFamily="2" charset="-122"/>
                <a:ea typeface="Kaiti SC" panose="02010600040101010101" pitchFamily="2" charset="-122"/>
              </a:rPr>
              <a:t>完备率</a:t>
            </a:r>
            <a:r>
              <a:rPr lang="zh-CN" altLang="en-US" sz="2000" b="1">
                <a:latin typeface="Kaiti SC" panose="02010600040101010101" pitchFamily="2" charset="-122"/>
                <a:ea typeface="Kaiti SC" panose="02010600040101010101" pitchFamily="2" charset="-122"/>
              </a:rPr>
              <a:t>：</a:t>
            </a:r>
            <a:endParaRPr lang="en-US" altLang="zh-CN" sz="2000" b="1">
              <a:latin typeface="Kaiti SC" panose="02010600040101010101" pitchFamily="2" charset="-122"/>
              <a:ea typeface="Kaiti SC" panose="02010600040101010101" pitchFamily="2" charset="-122"/>
            </a:endParaRPr>
          </a:p>
          <a:p>
            <a:pPr eaLnBrk="1" hangingPunct="1"/>
            <a:endParaRPr lang="en-US" altLang="zh-CN" sz="2000" b="1">
              <a:latin typeface="Kaiti SC" panose="02010600040101010101" pitchFamily="2" charset="-122"/>
              <a:ea typeface="Kaiti SC" panose="02010600040101010101" pitchFamily="2" charset="-122"/>
            </a:endParaRPr>
          </a:p>
          <a:p>
            <a:pPr eaLnBrk="1" hangingPunct="1"/>
            <a:r>
              <a:rPr lang="zh-CN" altLang="en-US" sz="2000" b="1">
                <a:latin typeface="Kaiti SC" panose="02010600040101010101" pitchFamily="2" charset="-122"/>
                <a:ea typeface="Kaiti SC" panose="02010600040101010101" pitchFamily="2" charset="-122"/>
              </a:rPr>
              <a:t>所有的已知天琴 </a:t>
            </a:r>
            <a:r>
              <a:rPr lang="zh-CN" altLang="zh-CN" sz="2000" b="1">
                <a:latin typeface="Kaiti SC" panose="02010600040101010101" pitchFamily="2" charset="-122"/>
                <a:ea typeface="Kaiti SC" panose="02010600040101010101" pitchFamily="2" charset="-122"/>
              </a:rPr>
              <a:t>RR </a:t>
            </a:r>
            <a:r>
              <a:rPr lang="zh-CN" altLang="en-US" sz="2000" b="1">
                <a:latin typeface="Kaiti SC" panose="02010600040101010101" pitchFamily="2" charset="-122"/>
                <a:ea typeface="Kaiti SC" panose="02010600040101010101" pitchFamily="2" charset="-122"/>
              </a:rPr>
              <a:t>变星中，通过分类器识别为天琴 </a:t>
            </a:r>
            <a:r>
              <a:rPr lang="zh-CN" altLang="zh-CN" sz="2000" b="1">
                <a:latin typeface="Kaiti SC" panose="02010600040101010101" pitchFamily="2" charset="-122"/>
                <a:ea typeface="Kaiti SC" panose="02010600040101010101" pitchFamily="2" charset="-122"/>
              </a:rPr>
              <a:t>RR </a:t>
            </a:r>
            <a:r>
              <a:rPr lang="zh-CN" altLang="en-US" sz="2000" b="1">
                <a:latin typeface="Kaiti SC" panose="02010600040101010101" pitchFamily="2" charset="-122"/>
                <a:ea typeface="Kaiti SC" panose="02010600040101010101" pitchFamily="2" charset="-122"/>
              </a:rPr>
              <a:t>变星的源所占比例。</a:t>
            </a:r>
          </a:p>
          <a:p>
            <a:pPr eaLnBrk="1" hangingPunct="1"/>
            <a:endParaRPr lang="en-US" altLang="zh-CN" sz="2000" b="1">
              <a:latin typeface="Kaiti SC" panose="02010600040101010101" pitchFamily="2" charset="-122"/>
              <a:ea typeface="Kaiti SC" panose="02010600040101010101" pitchFamily="2" charset="-122"/>
            </a:endParaRPr>
          </a:p>
          <a:p>
            <a:pPr eaLnBrk="1" hangingPunct="1"/>
            <a:endParaRPr lang="en-US" altLang="zh-CN" sz="2000" b="1">
              <a:latin typeface="Kaiti SC" panose="02010600040101010101" pitchFamily="2" charset="-122"/>
              <a:ea typeface="Kaiti SC" panose="02010600040101010101" pitchFamily="2" charset="-122"/>
            </a:endParaRPr>
          </a:p>
          <a:p>
            <a:pPr eaLnBrk="1" hangingPunct="1"/>
            <a:r>
              <a:rPr lang="zh-CN" altLang="en-US" sz="2000" b="1">
                <a:solidFill>
                  <a:srgbClr val="FF0000"/>
                </a:solidFill>
                <a:latin typeface="Kaiti SC" panose="02010600040101010101" pitchFamily="2" charset="-122"/>
                <a:ea typeface="Kaiti SC" panose="02010600040101010101" pitchFamily="2" charset="-122"/>
              </a:rPr>
              <a:t>污染率</a:t>
            </a:r>
            <a:r>
              <a:rPr lang="zh-CN" altLang="en-US" sz="2000" b="1">
                <a:latin typeface="Kaiti SC" panose="02010600040101010101" pitchFamily="2" charset="-122"/>
                <a:ea typeface="Kaiti SC" panose="02010600040101010101" pitchFamily="2" charset="-122"/>
              </a:rPr>
              <a:t>：</a:t>
            </a:r>
            <a:endParaRPr lang="en-US" altLang="zh-CN" sz="2000" b="1">
              <a:latin typeface="Kaiti SC" panose="02010600040101010101" pitchFamily="2" charset="-122"/>
              <a:ea typeface="Kaiti SC" panose="02010600040101010101" pitchFamily="2" charset="-122"/>
            </a:endParaRPr>
          </a:p>
          <a:p>
            <a:pPr eaLnBrk="1" hangingPunct="1"/>
            <a:endParaRPr lang="en-US" altLang="zh-CN" sz="2000" b="1">
              <a:latin typeface="Kaiti SC" panose="02010600040101010101" pitchFamily="2" charset="-122"/>
              <a:ea typeface="Kaiti SC" panose="02010600040101010101" pitchFamily="2" charset="-122"/>
            </a:endParaRPr>
          </a:p>
          <a:p>
            <a:pPr eaLnBrk="1" hangingPunct="1"/>
            <a:r>
              <a:rPr lang="zh-CN" altLang="en-US" sz="2000" b="1">
                <a:latin typeface="Kaiti SC" panose="02010600040101010101" pitchFamily="2" charset="-122"/>
                <a:ea typeface="Kaiti SC" panose="02010600040101010101" pitchFamily="2" charset="-122"/>
              </a:rPr>
              <a:t>预测为天琴 </a:t>
            </a:r>
            <a:r>
              <a:rPr lang="en-US" altLang="zh-CN" sz="2000" b="1">
                <a:latin typeface="Kaiti SC" panose="02010600040101010101" pitchFamily="2" charset="-122"/>
                <a:ea typeface="Kaiti SC" panose="02010600040101010101" pitchFamily="2" charset="-122"/>
              </a:rPr>
              <a:t>RR </a:t>
            </a:r>
            <a:r>
              <a:rPr lang="zh-CN" altLang="en-US" sz="2000" b="1">
                <a:latin typeface="Kaiti SC" panose="02010600040101010101" pitchFamily="2" charset="-122"/>
                <a:ea typeface="Kaiti SC" panose="02010600040101010101" pitchFamily="2" charset="-122"/>
              </a:rPr>
              <a:t>变星的样本中，错分为天琴 </a:t>
            </a:r>
            <a:r>
              <a:rPr lang="en-US" altLang="zh-CN" sz="2000" b="1">
                <a:latin typeface="Kaiti SC" panose="02010600040101010101" pitchFamily="2" charset="-122"/>
                <a:ea typeface="Kaiti SC" panose="02010600040101010101" pitchFamily="2" charset="-122"/>
              </a:rPr>
              <a:t>RR </a:t>
            </a:r>
            <a:r>
              <a:rPr lang="zh-CN" altLang="en-US" sz="2000" b="1">
                <a:latin typeface="Kaiti SC" panose="02010600040101010101" pitchFamily="2" charset="-122"/>
                <a:ea typeface="Kaiti SC" panose="02010600040101010101" pitchFamily="2" charset="-122"/>
              </a:rPr>
              <a:t>变星的源所占比例。 </a:t>
            </a:r>
          </a:p>
          <a:p>
            <a:pPr eaLnBrk="1" hangingPunct="1"/>
            <a:endParaRPr lang="en-US" altLang="zh-CN" sz="2000" b="1">
              <a:latin typeface="Kaiti SC" panose="02010600040101010101" pitchFamily="2" charset="-122"/>
              <a:ea typeface="Kaiti SC" panose="02010600040101010101" pitchFamily="2" charset="-122"/>
            </a:endParaRPr>
          </a:p>
          <a:p>
            <a:pPr eaLnBrk="1" hangingPunct="1"/>
            <a:endParaRPr lang="en-US" altLang="zh-CN" sz="2000" b="1">
              <a:latin typeface="Kaiti SC" panose="02010600040101010101" pitchFamily="2" charset="-122"/>
              <a:ea typeface="Kaiti SC" panose="02010600040101010101" pitchFamily="2" charset="-122"/>
            </a:endParaRPr>
          </a:p>
          <a:p>
            <a:pPr eaLnBrk="1" hangingPunct="1"/>
            <a:r>
              <a:rPr lang="zh-CN" altLang="en-US" sz="2000" b="1">
                <a:solidFill>
                  <a:srgbClr val="FF0000"/>
                </a:solidFill>
                <a:latin typeface="Kaiti SC" panose="02010600040101010101" pitchFamily="2" charset="-122"/>
                <a:ea typeface="Kaiti SC" panose="02010600040101010101" pitchFamily="2" charset="-122"/>
              </a:rPr>
              <a:t>马修斯相关系数</a:t>
            </a:r>
            <a:r>
              <a:rPr lang="zh-CN" altLang="en-US" sz="2000" b="1">
                <a:latin typeface="Kaiti SC" panose="02010600040101010101" pitchFamily="2" charset="-122"/>
                <a:ea typeface="Kaiti SC" panose="02010600040101010101" pitchFamily="2" charset="-122"/>
              </a:rPr>
              <a:t> </a:t>
            </a:r>
            <a:r>
              <a:rPr lang="en-US" altLang="zh-CN" sz="2000" b="1">
                <a:latin typeface="Kaiti SC" panose="02010600040101010101" pitchFamily="2" charset="-122"/>
                <a:ea typeface="Kaiti SC" panose="02010600040101010101" pitchFamily="2" charset="-122"/>
              </a:rPr>
              <a:t>(</a:t>
            </a:r>
            <a:r>
              <a:rPr lang="zh-CN" altLang="zh-CN" sz="2000" b="1">
                <a:latin typeface="Kaiti SC" panose="02010600040101010101" pitchFamily="2" charset="-122"/>
                <a:ea typeface="Kaiti SC" panose="02010600040101010101" pitchFamily="2" charset="-122"/>
              </a:rPr>
              <a:t>MCC)</a:t>
            </a:r>
            <a:r>
              <a:rPr lang="zh-CN" altLang="en-US" sz="2000" b="1">
                <a:latin typeface="Kaiti SC" panose="02010600040101010101" pitchFamily="2" charset="-122"/>
                <a:ea typeface="Kaiti SC" panose="02010600040101010101" pitchFamily="2" charset="-122"/>
              </a:rPr>
              <a:t>：</a:t>
            </a:r>
            <a:endParaRPr lang="en-US" altLang="zh-CN" sz="2000" b="1">
              <a:latin typeface="Kaiti SC" panose="02010600040101010101" pitchFamily="2" charset="-122"/>
              <a:ea typeface="Kaiti SC" panose="02010600040101010101" pitchFamily="2" charset="-122"/>
            </a:endParaRPr>
          </a:p>
          <a:p>
            <a:pPr eaLnBrk="1" hangingPunct="1"/>
            <a:endParaRPr lang="zh-CN" altLang="zh-CN" sz="2000" b="1">
              <a:latin typeface="Kaiti SC" panose="02010600040101010101" pitchFamily="2" charset="-122"/>
              <a:ea typeface="Kaiti SC" panose="02010600040101010101" pitchFamily="2" charset="-122"/>
            </a:endParaRPr>
          </a:p>
          <a:p>
            <a:pPr eaLnBrk="1" hangingPunct="1"/>
            <a:r>
              <a:rPr lang="zh-CN" altLang="zh-CN" sz="2000" b="1">
                <a:latin typeface="Kaiti SC" panose="02010600040101010101" pitchFamily="2" charset="-122"/>
                <a:ea typeface="Kaiti SC" panose="02010600040101010101" pitchFamily="2" charset="-122"/>
              </a:rPr>
              <a:t>MCC </a:t>
            </a:r>
            <a:r>
              <a:rPr lang="zh-CN" altLang="en-US" sz="2000" b="1">
                <a:latin typeface="Kaiti SC" panose="02010600040101010101" pitchFamily="2" charset="-122"/>
                <a:ea typeface="Kaiti SC" panose="02010600040101010101" pitchFamily="2" charset="-122"/>
              </a:rPr>
              <a:t>将真正类、假正类、真负类、假负 类均考虑在内。所以当每个类别的数目不平衡的时候，这个评判标准能够客观地评价预测结果。 </a:t>
            </a:r>
          </a:p>
          <a:p>
            <a:pPr eaLnBrk="1" hangingPunct="1"/>
            <a:endParaRPr lang="zh-CN" altLang="en-US">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761508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文本框 5">
            <a:extLst>
              <a:ext uri="{FF2B5EF4-FFF2-40B4-BE49-F238E27FC236}">
                <a16:creationId xmlns:a16="http://schemas.microsoft.com/office/drawing/2014/main" id="{2986DF63-D8FD-3745-A82A-9DA9D51D465E}"/>
              </a:ext>
            </a:extLst>
          </p:cNvPr>
          <p:cNvSpPr txBox="1">
            <a:spLocks noChangeArrowheads="1"/>
          </p:cNvSpPr>
          <p:nvPr/>
        </p:nvSpPr>
        <p:spPr bwMode="auto">
          <a:xfrm>
            <a:off x="0" y="484188"/>
            <a:ext cx="261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800" b="1">
                <a:latin typeface="Kaiti SC" panose="02010600040101010101" pitchFamily="2" charset="-122"/>
                <a:ea typeface="Kaiti SC" panose="02010600040101010101" pitchFamily="2" charset="-122"/>
              </a:rPr>
              <a:t>研究结果 </a:t>
            </a:r>
          </a:p>
        </p:txBody>
      </p:sp>
      <p:sp>
        <p:nvSpPr>
          <p:cNvPr id="57346" name="矩形 1">
            <a:extLst>
              <a:ext uri="{FF2B5EF4-FFF2-40B4-BE49-F238E27FC236}">
                <a16:creationId xmlns:a16="http://schemas.microsoft.com/office/drawing/2014/main" id="{CE21CEDF-AC04-6543-A1A6-E434E63F6F62}"/>
              </a:ext>
            </a:extLst>
          </p:cNvPr>
          <p:cNvSpPr>
            <a:spLocks noChangeArrowheads="1"/>
          </p:cNvSpPr>
          <p:nvPr/>
        </p:nvSpPr>
        <p:spPr bwMode="auto">
          <a:xfrm>
            <a:off x="705126" y="1281113"/>
            <a:ext cx="7442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000" b="1" dirty="0">
                <a:latin typeface="Kaiti SC" panose="02010600040101010101" pitchFamily="2" charset="-122"/>
                <a:ea typeface="Kaiti SC" panose="02010600040101010101" pitchFamily="2" charset="-122"/>
              </a:rPr>
              <a:t>首先我们研究</a:t>
            </a:r>
            <a:r>
              <a:rPr lang="zh-CN" altLang="zh-CN" sz="2000" b="1" dirty="0">
                <a:latin typeface="Kaiti SC" panose="02010600040101010101" pitchFamily="2" charset="-122"/>
                <a:ea typeface="Kaiti SC" panose="02010600040101010101" pitchFamily="2" charset="-122"/>
              </a:rPr>
              <a:t>SDSS </a:t>
            </a:r>
            <a:r>
              <a:rPr lang="zh-CN" altLang="en-US" sz="2000" b="1" dirty="0">
                <a:latin typeface="Kaiti SC" panose="02010600040101010101" pitchFamily="2" charset="-122"/>
                <a:ea typeface="Kaiti SC" panose="02010600040101010101" pitchFamily="2" charset="-122"/>
              </a:rPr>
              <a:t>标准恒星和天琴 </a:t>
            </a:r>
            <a:r>
              <a:rPr lang="zh-CN" altLang="zh-CN" sz="2000" b="1" dirty="0">
                <a:latin typeface="Kaiti SC" panose="02010600040101010101" pitchFamily="2" charset="-122"/>
                <a:ea typeface="Kaiti SC" panose="02010600040101010101" pitchFamily="2" charset="-122"/>
              </a:rPr>
              <a:t>RR </a:t>
            </a:r>
            <a:r>
              <a:rPr lang="zh-CN" altLang="en-US" sz="2000" b="1" dirty="0">
                <a:latin typeface="Kaiti SC" panose="02010600040101010101" pitchFamily="2" charset="-122"/>
                <a:ea typeface="Kaiti SC" panose="02010600040101010101" pitchFamily="2" charset="-122"/>
              </a:rPr>
              <a:t>变星在二维空间中的分布。</a:t>
            </a:r>
            <a:endParaRPr lang="en-US" altLang="zh-CN" sz="2000" b="1" dirty="0">
              <a:latin typeface="Kaiti SC" panose="02010600040101010101" pitchFamily="2" charset="-122"/>
              <a:ea typeface="Kaiti SC" panose="02010600040101010101" pitchFamily="2" charset="-122"/>
            </a:endParaRPr>
          </a:p>
          <a:p>
            <a:pPr eaLnBrk="1" hangingPunct="1"/>
            <a:endParaRPr lang="en-US" altLang="zh-CN" dirty="0">
              <a:latin typeface="STSongti-SC-Light" panose="02010600040101010101" pitchFamily="2" charset="-122"/>
              <a:ea typeface="STSongti-SC-Light" panose="02010600040101010101" pitchFamily="2" charset="-122"/>
            </a:endParaRPr>
          </a:p>
          <a:p>
            <a:pPr eaLnBrk="1" hangingPunct="1"/>
            <a:endParaRPr lang="en-US" altLang="zh-CN" dirty="0">
              <a:latin typeface="STSongti-SC-Light" panose="02010600040101010101" pitchFamily="2" charset="-122"/>
              <a:ea typeface="STSongti-SC-Light" panose="02010600040101010101" pitchFamily="2" charset="-122"/>
            </a:endParaRPr>
          </a:p>
        </p:txBody>
      </p:sp>
      <p:sp>
        <p:nvSpPr>
          <p:cNvPr id="57347" name="图片 7">
            <a:extLst>
              <a:ext uri="{FF2B5EF4-FFF2-40B4-BE49-F238E27FC236}">
                <a16:creationId xmlns:a16="http://schemas.microsoft.com/office/drawing/2014/main" id="{71506E28-AF3A-9D46-9FDB-1166A6D54155}"/>
              </a:ext>
            </a:extLst>
          </p:cNvPr>
          <p:cNvSpPr>
            <a:spLocks noChangeAspect="1" noChangeArrowheads="1"/>
          </p:cNvSpPr>
          <p:nvPr/>
        </p:nvSpPr>
        <p:spPr bwMode="auto">
          <a:xfrm>
            <a:off x="400050" y="2114550"/>
            <a:ext cx="443230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7348" name="图片 9">
            <a:extLst>
              <a:ext uri="{FF2B5EF4-FFF2-40B4-BE49-F238E27FC236}">
                <a16:creationId xmlns:a16="http://schemas.microsoft.com/office/drawing/2014/main" id="{90934A58-3B18-0D40-A13F-3D333208201D}"/>
              </a:ext>
            </a:extLst>
          </p:cNvPr>
          <p:cNvSpPr>
            <a:spLocks noChangeAspect="1" noChangeArrowheads="1"/>
          </p:cNvSpPr>
          <p:nvPr/>
        </p:nvSpPr>
        <p:spPr bwMode="auto">
          <a:xfrm>
            <a:off x="4635500" y="2235200"/>
            <a:ext cx="4292600"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pic>
        <p:nvPicPr>
          <p:cNvPr id="3" name="图片 2">
            <a:extLst>
              <a:ext uri="{FF2B5EF4-FFF2-40B4-BE49-F238E27FC236}">
                <a16:creationId xmlns:a16="http://schemas.microsoft.com/office/drawing/2014/main" id="{1650C96A-25FE-CF4B-B00E-ED7BBF35909F}"/>
              </a:ext>
            </a:extLst>
          </p:cNvPr>
          <p:cNvPicPr>
            <a:picLocks noChangeAspect="1"/>
          </p:cNvPicPr>
          <p:nvPr/>
        </p:nvPicPr>
        <p:blipFill rotWithShape="1">
          <a:blip r:embed="rId2">
            <a:extLst>
              <a:ext uri="{28A0092B-C50C-407E-A947-70E740481C1C}">
                <a14:useLocalDpi xmlns:a14="http://schemas.microsoft.com/office/drawing/2010/main" val="0"/>
              </a:ext>
            </a:extLst>
          </a:blip>
          <a:srcRect l="5662" t="4866" r="6075" b="4507"/>
          <a:stretch/>
        </p:blipFill>
        <p:spPr>
          <a:xfrm>
            <a:off x="185529" y="2033439"/>
            <a:ext cx="4240697" cy="3794984"/>
          </a:xfrm>
          <a:prstGeom prst="rect">
            <a:avLst/>
          </a:prstGeom>
        </p:spPr>
      </p:pic>
      <p:pic>
        <p:nvPicPr>
          <p:cNvPr id="5" name="图片 4">
            <a:extLst>
              <a:ext uri="{FF2B5EF4-FFF2-40B4-BE49-F238E27FC236}">
                <a16:creationId xmlns:a16="http://schemas.microsoft.com/office/drawing/2014/main" id="{2B506087-9447-FA42-B436-69E77A64A488}"/>
              </a:ext>
            </a:extLst>
          </p:cNvPr>
          <p:cNvPicPr>
            <a:picLocks noChangeAspect="1"/>
          </p:cNvPicPr>
          <p:nvPr/>
        </p:nvPicPr>
        <p:blipFill rotWithShape="1">
          <a:blip r:embed="rId3">
            <a:extLst>
              <a:ext uri="{28A0092B-C50C-407E-A947-70E740481C1C}">
                <a14:useLocalDpi xmlns:a14="http://schemas.microsoft.com/office/drawing/2010/main" val="0"/>
              </a:ext>
            </a:extLst>
          </a:blip>
          <a:srcRect l="3479" r="3696"/>
          <a:stretch/>
        </p:blipFill>
        <p:spPr>
          <a:xfrm>
            <a:off x="4530863" y="1765862"/>
            <a:ext cx="4501874" cy="4092013"/>
          </a:xfrm>
          <a:prstGeom prst="rect">
            <a:avLst/>
          </a:prstGeom>
        </p:spPr>
      </p:pic>
    </p:spTree>
    <p:extLst>
      <p:ext uri="{BB962C8B-B14F-4D97-AF65-F5344CB8AC3E}">
        <p14:creationId xmlns:p14="http://schemas.microsoft.com/office/powerpoint/2010/main" val="2330784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矩形 1">
            <a:extLst>
              <a:ext uri="{FF2B5EF4-FFF2-40B4-BE49-F238E27FC236}">
                <a16:creationId xmlns:a16="http://schemas.microsoft.com/office/drawing/2014/main" id="{E95F1884-EA94-BC4C-B3B1-B4DE1A48674D}"/>
              </a:ext>
            </a:extLst>
          </p:cNvPr>
          <p:cNvSpPr>
            <a:spLocks noChangeArrowheads="1"/>
          </p:cNvSpPr>
          <p:nvPr/>
        </p:nvSpPr>
        <p:spPr bwMode="auto">
          <a:xfrm>
            <a:off x="698500" y="1652588"/>
            <a:ext cx="7442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000" b="1">
                <a:latin typeface="Kaiti SC" panose="02010600040101010101" pitchFamily="2" charset="-122"/>
                <a:ea typeface="Kaiti SC" panose="02010600040101010101" pitchFamily="2" charset="-122"/>
              </a:rPr>
              <a:t>对 </a:t>
            </a:r>
            <a:r>
              <a:rPr lang="zh-CN" altLang="zh-CN" sz="2000" b="1">
                <a:latin typeface="Kaiti SC" panose="02010600040101010101" pitchFamily="2" charset="-122"/>
                <a:ea typeface="Kaiti SC" panose="02010600040101010101" pitchFamily="2" charset="-122"/>
              </a:rPr>
              <a:t>Sample 1 </a:t>
            </a:r>
            <a:r>
              <a:rPr lang="zh-CN" altLang="en-US" sz="2000" b="1">
                <a:latin typeface="Kaiti SC" panose="02010600040101010101" pitchFamily="2" charset="-122"/>
                <a:ea typeface="Kaiti SC" panose="02010600040101010101" pitchFamily="2" charset="-122"/>
              </a:rPr>
              <a:t>和 </a:t>
            </a:r>
            <a:r>
              <a:rPr lang="zh-CN" altLang="zh-CN" sz="2000" b="1">
                <a:latin typeface="Kaiti SC" panose="02010600040101010101" pitchFamily="2" charset="-122"/>
                <a:ea typeface="Kaiti SC" panose="02010600040101010101" pitchFamily="2" charset="-122"/>
              </a:rPr>
              <a:t>Sample 3 </a:t>
            </a:r>
            <a:r>
              <a:rPr lang="zh-CN" altLang="en-US" sz="2000" b="1">
                <a:latin typeface="Kaiti SC" panose="02010600040101010101" pitchFamily="2" charset="-122"/>
                <a:ea typeface="Kaiti SC" panose="02010600040101010101" pitchFamily="2" charset="-122"/>
              </a:rPr>
              <a:t>的训练集构建了代价敏感的随机森林分类器。</a:t>
            </a:r>
          </a:p>
        </p:txBody>
      </p:sp>
      <p:sp>
        <p:nvSpPr>
          <p:cNvPr id="58370" name="图片 3">
            <a:extLst>
              <a:ext uri="{FF2B5EF4-FFF2-40B4-BE49-F238E27FC236}">
                <a16:creationId xmlns:a16="http://schemas.microsoft.com/office/drawing/2014/main" id="{1ECA07B9-C31A-F647-8B56-FBB62B791CFA}"/>
              </a:ext>
            </a:extLst>
          </p:cNvPr>
          <p:cNvSpPr>
            <a:spLocks noChangeAspect="1" noChangeArrowheads="1"/>
          </p:cNvSpPr>
          <p:nvPr/>
        </p:nvSpPr>
        <p:spPr bwMode="auto">
          <a:xfrm>
            <a:off x="908050" y="2563813"/>
            <a:ext cx="70231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8371" name="文本框 4">
            <a:extLst>
              <a:ext uri="{FF2B5EF4-FFF2-40B4-BE49-F238E27FC236}">
                <a16:creationId xmlns:a16="http://schemas.microsoft.com/office/drawing/2014/main" id="{CFC0F2CD-DE85-7644-A3F8-D1329C236E80}"/>
              </a:ext>
            </a:extLst>
          </p:cNvPr>
          <p:cNvSpPr txBox="1">
            <a:spLocks noChangeArrowheads="1"/>
          </p:cNvSpPr>
          <p:nvPr/>
        </p:nvSpPr>
        <p:spPr bwMode="auto">
          <a:xfrm>
            <a:off x="0" y="484188"/>
            <a:ext cx="261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800" b="1">
                <a:latin typeface="Kaiti SC" panose="02010600040101010101" pitchFamily="2" charset="-122"/>
                <a:ea typeface="Kaiti SC" panose="02010600040101010101" pitchFamily="2" charset="-122"/>
              </a:rPr>
              <a:t>研究结果 </a:t>
            </a:r>
          </a:p>
        </p:txBody>
      </p:sp>
      <p:pic>
        <p:nvPicPr>
          <p:cNvPr id="3" name="图片 2">
            <a:extLst>
              <a:ext uri="{FF2B5EF4-FFF2-40B4-BE49-F238E27FC236}">
                <a16:creationId xmlns:a16="http://schemas.microsoft.com/office/drawing/2014/main" id="{8B491345-BE04-9E47-B995-BBA0466CA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500" y="2890907"/>
            <a:ext cx="7518400" cy="2984500"/>
          </a:xfrm>
          <a:prstGeom prst="rect">
            <a:avLst/>
          </a:prstGeom>
        </p:spPr>
      </p:pic>
      <p:sp>
        <p:nvSpPr>
          <p:cNvPr id="6" name="矩形 5">
            <a:extLst>
              <a:ext uri="{FF2B5EF4-FFF2-40B4-BE49-F238E27FC236}">
                <a16:creationId xmlns:a16="http://schemas.microsoft.com/office/drawing/2014/main" id="{C29699C8-F55E-3E44-8921-1269D8F99F54}"/>
              </a:ext>
            </a:extLst>
          </p:cNvPr>
          <p:cNvSpPr/>
          <p:nvPr/>
        </p:nvSpPr>
        <p:spPr>
          <a:xfrm>
            <a:off x="3472070" y="5035826"/>
            <a:ext cx="4459080" cy="5124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0000"/>
              </a:solidFill>
            </a:endParaRPr>
          </a:p>
        </p:txBody>
      </p:sp>
    </p:spTree>
    <p:extLst>
      <p:ext uri="{BB962C8B-B14F-4D97-AF65-F5344CB8AC3E}">
        <p14:creationId xmlns:p14="http://schemas.microsoft.com/office/powerpoint/2010/main" val="2273635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矩形 2">
            <a:extLst>
              <a:ext uri="{FF2B5EF4-FFF2-40B4-BE49-F238E27FC236}">
                <a16:creationId xmlns:a16="http://schemas.microsoft.com/office/drawing/2014/main" id="{C21D350A-150C-2F45-BCA7-4C19FBB34093}"/>
              </a:ext>
            </a:extLst>
          </p:cNvPr>
          <p:cNvSpPr>
            <a:spLocks noChangeArrowheads="1"/>
          </p:cNvSpPr>
          <p:nvPr/>
        </p:nvSpPr>
        <p:spPr bwMode="auto">
          <a:xfrm>
            <a:off x="0" y="1327150"/>
            <a:ext cx="8940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zh-CN" sz="2000" b="1">
                <a:latin typeface="Kaiti SC" panose="02010600040101010101" pitchFamily="2" charset="-122"/>
                <a:ea typeface="Kaiti SC" panose="02010600040101010101" pitchFamily="2" charset="-122"/>
              </a:rPr>
              <a:t>Sample 2 </a:t>
            </a:r>
            <a:r>
              <a:rPr lang="zh-CN" altLang="en-US" sz="2000" b="1">
                <a:latin typeface="Kaiti SC" panose="02010600040101010101" pitchFamily="2" charset="-122"/>
                <a:ea typeface="Kaiti SC" panose="02010600040101010101" pitchFamily="2" charset="-122"/>
              </a:rPr>
              <a:t>和 </a:t>
            </a:r>
            <a:r>
              <a:rPr lang="zh-CN" altLang="zh-CN" sz="2000" b="1">
                <a:latin typeface="Kaiti SC" panose="02010600040101010101" pitchFamily="2" charset="-122"/>
                <a:ea typeface="Kaiti SC" panose="02010600040101010101" pitchFamily="2" charset="-122"/>
              </a:rPr>
              <a:t>Sample 4 </a:t>
            </a:r>
            <a:r>
              <a:rPr lang="zh-CN" altLang="en-US" sz="2000" b="1">
                <a:latin typeface="Kaiti SC" panose="02010600040101010101" pitchFamily="2" charset="-122"/>
                <a:ea typeface="Kaiti SC" panose="02010600040101010101" pitchFamily="2" charset="-122"/>
              </a:rPr>
              <a:t>的训练集被用来构建不同的代价敏感的随机森林算法分类器。 </a:t>
            </a:r>
          </a:p>
        </p:txBody>
      </p:sp>
      <p:sp>
        <p:nvSpPr>
          <p:cNvPr id="59394" name="图片 6">
            <a:extLst>
              <a:ext uri="{FF2B5EF4-FFF2-40B4-BE49-F238E27FC236}">
                <a16:creationId xmlns:a16="http://schemas.microsoft.com/office/drawing/2014/main" id="{454D2631-D075-9C47-B0D1-6175B577F7E7}"/>
              </a:ext>
            </a:extLst>
          </p:cNvPr>
          <p:cNvSpPr>
            <a:spLocks noChangeAspect="1" noChangeArrowheads="1"/>
          </p:cNvSpPr>
          <p:nvPr/>
        </p:nvSpPr>
        <p:spPr bwMode="auto">
          <a:xfrm>
            <a:off x="566738" y="2170113"/>
            <a:ext cx="7807325"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9395" name="矩形 7">
            <a:extLst>
              <a:ext uri="{FF2B5EF4-FFF2-40B4-BE49-F238E27FC236}">
                <a16:creationId xmlns:a16="http://schemas.microsoft.com/office/drawing/2014/main" id="{4DBF0B3A-CD4F-D548-932B-2B502C6EBFB5}"/>
              </a:ext>
            </a:extLst>
          </p:cNvPr>
          <p:cNvSpPr>
            <a:spLocks noChangeArrowheads="1"/>
          </p:cNvSpPr>
          <p:nvPr/>
        </p:nvSpPr>
        <p:spPr bwMode="auto">
          <a:xfrm>
            <a:off x="0" y="5634038"/>
            <a:ext cx="8699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000" b="1">
                <a:latin typeface="Kaiti SC" panose="02010600040101010101" pitchFamily="2" charset="-122"/>
                <a:ea typeface="Kaiti SC" panose="02010600040101010101" pitchFamily="2" charset="-122"/>
              </a:rPr>
              <a:t>恒星物理参数和颜色的组合能够更好地从恒星样本中区分出天琴 </a:t>
            </a:r>
            <a:r>
              <a:rPr lang="zh-CN" altLang="zh-CN" sz="2000" b="1">
                <a:latin typeface="Kaiti SC" panose="02010600040101010101" pitchFamily="2" charset="-122"/>
                <a:ea typeface="Kaiti SC" panose="02010600040101010101" pitchFamily="2" charset="-122"/>
              </a:rPr>
              <a:t>RR </a:t>
            </a:r>
            <a:r>
              <a:rPr lang="zh-CN" altLang="en-US" sz="2000" b="1">
                <a:latin typeface="Kaiti SC" panose="02010600040101010101" pitchFamily="2" charset="-122"/>
                <a:ea typeface="Kaiti SC" panose="02010600040101010101" pitchFamily="2" charset="-122"/>
              </a:rPr>
              <a:t>变星。</a:t>
            </a:r>
          </a:p>
        </p:txBody>
      </p:sp>
      <p:sp>
        <p:nvSpPr>
          <p:cNvPr id="59396" name="文本框 8">
            <a:extLst>
              <a:ext uri="{FF2B5EF4-FFF2-40B4-BE49-F238E27FC236}">
                <a16:creationId xmlns:a16="http://schemas.microsoft.com/office/drawing/2014/main" id="{E309C292-9EA5-E344-894E-76CFC39FB1C1}"/>
              </a:ext>
            </a:extLst>
          </p:cNvPr>
          <p:cNvSpPr txBox="1">
            <a:spLocks noChangeArrowheads="1"/>
          </p:cNvSpPr>
          <p:nvPr/>
        </p:nvSpPr>
        <p:spPr bwMode="auto">
          <a:xfrm>
            <a:off x="0" y="484188"/>
            <a:ext cx="261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800" b="1">
                <a:latin typeface="Kaiti SC" panose="02010600040101010101" pitchFamily="2" charset="-122"/>
                <a:ea typeface="Kaiti SC" panose="02010600040101010101" pitchFamily="2" charset="-122"/>
              </a:rPr>
              <a:t>研究结果 </a:t>
            </a:r>
          </a:p>
        </p:txBody>
      </p:sp>
      <p:pic>
        <p:nvPicPr>
          <p:cNvPr id="3" name="图片 2">
            <a:extLst>
              <a:ext uri="{FF2B5EF4-FFF2-40B4-BE49-F238E27FC236}">
                <a16:creationId xmlns:a16="http://schemas.microsoft.com/office/drawing/2014/main" id="{1F1B8F20-8629-E74D-8110-D39F538AAF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28" y="1771531"/>
            <a:ext cx="8189843" cy="3862507"/>
          </a:xfrm>
          <a:prstGeom prst="rect">
            <a:avLst/>
          </a:prstGeom>
        </p:spPr>
      </p:pic>
      <p:sp>
        <p:nvSpPr>
          <p:cNvPr id="7" name="矩形 6">
            <a:extLst>
              <a:ext uri="{FF2B5EF4-FFF2-40B4-BE49-F238E27FC236}">
                <a16:creationId xmlns:a16="http://schemas.microsoft.com/office/drawing/2014/main" id="{F3FC8847-01C5-794B-8A30-56AE1AEEABE6}"/>
              </a:ext>
            </a:extLst>
          </p:cNvPr>
          <p:cNvSpPr/>
          <p:nvPr/>
        </p:nvSpPr>
        <p:spPr>
          <a:xfrm>
            <a:off x="4349749" y="4903304"/>
            <a:ext cx="3866599" cy="4792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0000"/>
              </a:solidFill>
            </a:endParaRPr>
          </a:p>
        </p:txBody>
      </p:sp>
    </p:spTree>
    <p:extLst>
      <p:ext uri="{BB962C8B-B14F-4D97-AF65-F5344CB8AC3E}">
        <p14:creationId xmlns:p14="http://schemas.microsoft.com/office/powerpoint/2010/main" val="927146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矩形 2">
            <a:extLst>
              <a:ext uri="{FF2B5EF4-FFF2-40B4-BE49-F238E27FC236}">
                <a16:creationId xmlns:a16="http://schemas.microsoft.com/office/drawing/2014/main" id="{FFA139E9-3DDB-C94D-9FFA-9456648DD190}"/>
              </a:ext>
            </a:extLst>
          </p:cNvPr>
          <p:cNvSpPr>
            <a:spLocks noChangeArrowheads="1"/>
          </p:cNvSpPr>
          <p:nvPr/>
        </p:nvSpPr>
        <p:spPr bwMode="auto">
          <a:xfrm>
            <a:off x="676275" y="2014538"/>
            <a:ext cx="81407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400" b="1">
                <a:solidFill>
                  <a:srgbClr val="FF0000"/>
                </a:solidFill>
                <a:latin typeface="Kaiti SC" panose="02010600040101010101" pitchFamily="2" charset="-122"/>
                <a:ea typeface="Kaiti SC" panose="02010600040101010101" pitchFamily="2" charset="-122"/>
              </a:rPr>
              <a:t>第一步</a:t>
            </a:r>
            <a:r>
              <a:rPr lang="zh-CN" altLang="en-US" sz="2400" b="1">
                <a:latin typeface="Kaiti SC" panose="02010600040101010101" pitchFamily="2" charset="-122"/>
                <a:ea typeface="Kaiti SC" panose="02010600040101010101" pitchFamily="2" charset="-122"/>
              </a:rPr>
              <a:t>，使用颜色空间最优 的输入参数</a:t>
            </a:r>
            <a:r>
              <a:rPr lang="en-US" altLang="zh-CN" sz="2400" b="1">
                <a:latin typeface="Kaiti SC" panose="02010600040101010101" pitchFamily="2" charset="-122"/>
                <a:ea typeface="Kaiti SC" panose="02010600040101010101" pitchFamily="2" charset="-122"/>
              </a:rPr>
              <a:t>(</a:t>
            </a:r>
            <a:r>
              <a:rPr lang="zh-CN" altLang="en-US" sz="2400" b="1">
                <a:latin typeface="Kaiti SC" panose="02010600040101010101" pitchFamily="2" charset="-122"/>
                <a:ea typeface="Kaiti SC" panose="02010600040101010101" pitchFamily="2" charset="-122"/>
              </a:rPr>
              <a:t>𝑢 − 𝑔</a:t>
            </a:r>
            <a:r>
              <a:rPr lang="en-US" altLang="zh-CN" sz="2400" b="1">
                <a:latin typeface="Kaiti SC" panose="02010600040101010101" pitchFamily="2" charset="-122"/>
                <a:ea typeface="Kaiti SC" panose="02010600040101010101" pitchFamily="2" charset="-122"/>
              </a:rPr>
              <a:t>, 𝑔 − 𝑟, 𝑟 − 𝑖, 𝑖 − 𝑧)</a:t>
            </a:r>
            <a:r>
              <a:rPr lang="zh-CN" altLang="en-US" sz="2400" b="1">
                <a:latin typeface="Kaiti SC" panose="02010600040101010101" pitchFamily="2" charset="-122"/>
                <a:ea typeface="Kaiti SC" panose="02010600040101010101" pitchFamily="2" charset="-122"/>
              </a:rPr>
              <a:t>，对标准恒星和所有的天琴 </a:t>
            </a:r>
            <a:r>
              <a:rPr lang="zh-CN" altLang="zh-CN" sz="2400" b="1">
                <a:latin typeface="Kaiti SC" panose="02010600040101010101" pitchFamily="2" charset="-122"/>
                <a:ea typeface="Kaiti SC" panose="02010600040101010101" pitchFamily="2" charset="-122"/>
              </a:rPr>
              <a:t>RR </a:t>
            </a:r>
            <a:r>
              <a:rPr lang="zh-CN" altLang="en-US" sz="2400" b="1">
                <a:latin typeface="Kaiti SC" panose="02010600040101010101" pitchFamily="2" charset="-122"/>
                <a:ea typeface="Kaiti SC" panose="02010600040101010101" pitchFamily="2" charset="-122"/>
              </a:rPr>
              <a:t>变星构建代价敏感的随机森林分类器，然后从 </a:t>
            </a:r>
            <a:r>
              <a:rPr lang="zh-CN" altLang="zh-CN" sz="2400" b="1">
                <a:latin typeface="Kaiti SC" panose="02010600040101010101" pitchFamily="2" charset="-122"/>
                <a:ea typeface="Kaiti SC" panose="02010600040101010101" pitchFamily="2" charset="-122"/>
              </a:rPr>
              <a:t>Sample 5 </a:t>
            </a:r>
            <a:r>
              <a:rPr lang="zh-CN" altLang="en-US" sz="2400" b="1">
                <a:latin typeface="Kaiti SC" panose="02010600040101010101" pitchFamily="2" charset="-122"/>
                <a:ea typeface="Kaiti SC" panose="02010600040101010101" pitchFamily="2" charset="-122"/>
              </a:rPr>
              <a:t>中挑选出 </a:t>
            </a:r>
            <a:r>
              <a:rPr lang="en-US" altLang="zh-CN" sz="2400" b="1">
                <a:latin typeface="Kaiti SC" panose="02010600040101010101" pitchFamily="2" charset="-122"/>
                <a:ea typeface="Kaiti SC" panose="02010600040101010101" pitchFamily="2" charset="-122"/>
              </a:rPr>
              <a:t>11,041 </a:t>
            </a:r>
            <a:r>
              <a:rPr lang="zh-CN" altLang="en-US" sz="2400" b="1">
                <a:latin typeface="Kaiti SC" panose="02010600040101010101" pitchFamily="2" charset="-122"/>
                <a:ea typeface="Kaiti SC" panose="02010600040101010101" pitchFamily="2" charset="-122"/>
              </a:rPr>
              <a:t>颗天琴 </a:t>
            </a:r>
            <a:r>
              <a:rPr lang="zh-CN" altLang="zh-CN" sz="2400" b="1">
                <a:latin typeface="Kaiti SC" panose="02010600040101010101" pitchFamily="2" charset="-122"/>
                <a:ea typeface="Kaiti SC" panose="02010600040101010101" pitchFamily="2" charset="-122"/>
              </a:rPr>
              <a:t>RR </a:t>
            </a:r>
            <a:r>
              <a:rPr lang="zh-CN" altLang="en-US" sz="2400" b="1">
                <a:latin typeface="Kaiti SC" panose="02010600040101010101" pitchFamily="2" charset="-122"/>
                <a:ea typeface="Kaiti SC" panose="02010600040101010101" pitchFamily="2" charset="-122"/>
              </a:rPr>
              <a:t>变星候选 体。</a:t>
            </a:r>
            <a:endParaRPr lang="en-US" altLang="zh-CN" sz="2400" b="1">
              <a:latin typeface="Kaiti SC" panose="02010600040101010101" pitchFamily="2" charset="-122"/>
              <a:ea typeface="Kaiti SC" panose="02010600040101010101" pitchFamily="2" charset="-122"/>
            </a:endParaRPr>
          </a:p>
          <a:p>
            <a:pPr eaLnBrk="1" hangingPunct="1"/>
            <a:endParaRPr lang="en-US" altLang="zh-CN" sz="2400" b="1">
              <a:latin typeface="Kaiti SC" panose="02010600040101010101" pitchFamily="2" charset="-122"/>
              <a:ea typeface="Kaiti SC" panose="02010600040101010101" pitchFamily="2" charset="-122"/>
            </a:endParaRPr>
          </a:p>
          <a:p>
            <a:pPr eaLnBrk="1" hangingPunct="1"/>
            <a:r>
              <a:rPr lang="zh-CN" altLang="en-US" sz="2400" b="1">
                <a:solidFill>
                  <a:srgbClr val="FF0000"/>
                </a:solidFill>
                <a:latin typeface="Kaiti SC" panose="02010600040101010101" pitchFamily="2" charset="-122"/>
                <a:ea typeface="Kaiti SC" panose="02010600040101010101" pitchFamily="2" charset="-122"/>
              </a:rPr>
              <a:t>第二步</a:t>
            </a:r>
            <a:r>
              <a:rPr lang="zh-CN" altLang="en-US" sz="2400" b="1">
                <a:latin typeface="Kaiti SC" panose="02010600040101010101" pitchFamily="2" charset="-122"/>
                <a:ea typeface="Kaiti SC" panose="02010600040101010101" pitchFamily="2" charset="-122"/>
              </a:rPr>
              <a:t>，将</a:t>
            </a:r>
            <a:r>
              <a:rPr lang="en-US" altLang="zh-CN" sz="2400" b="1">
                <a:latin typeface="Kaiti SC" panose="02010600040101010101" pitchFamily="2" charset="-122"/>
                <a:ea typeface="Kaiti SC" panose="02010600040101010101" pitchFamily="2" charset="-122"/>
              </a:rPr>
              <a:t>(</a:t>
            </a:r>
            <a:r>
              <a:rPr lang="zh-CN" altLang="en-US" sz="2400" b="1">
                <a:latin typeface="Kaiti SC" panose="02010600040101010101" pitchFamily="2" charset="-122"/>
                <a:ea typeface="Kaiti SC" panose="02010600040101010101" pitchFamily="2" charset="-122"/>
              </a:rPr>
              <a:t>𝑇</a:t>
            </a:r>
            <a:r>
              <a:rPr lang="zh-CN" altLang="zh-CN" sz="2400" b="1">
                <a:latin typeface="Kaiti SC" panose="02010600040101010101" pitchFamily="2" charset="-122"/>
                <a:ea typeface="Kaiti SC" panose="02010600040101010101" pitchFamily="2" charset="-122"/>
              </a:rPr>
              <a:t>ef f , [Fe/H], log(𝑔), 𝑢 − 𝑔, 𝑔 − 𝑟, 𝑟 − 𝑖, 𝑖 − 𝑧)</a:t>
            </a:r>
            <a:r>
              <a:rPr lang="zh-CN" altLang="en-US" sz="2400" b="1">
                <a:latin typeface="Kaiti SC" panose="02010600040101010101" pitchFamily="2" charset="-122"/>
                <a:ea typeface="Kaiti SC" panose="02010600040101010101" pitchFamily="2" charset="-122"/>
              </a:rPr>
              <a:t>这个最优的参数作为输入参数，重新构建代价敏感的随机森林分类器。利用该分类器从 </a:t>
            </a:r>
            <a:r>
              <a:rPr lang="en-US" altLang="zh-CN" sz="2400" b="1">
                <a:latin typeface="Kaiti SC" panose="02010600040101010101" pitchFamily="2" charset="-122"/>
                <a:ea typeface="Kaiti SC" panose="02010600040101010101" pitchFamily="2" charset="-122"/>
              </a:rPr>
              <a:t>11,041 </a:t>
            </a:r>
            <a:r>
              <a:rPr lang="zh-CN" altLang="en-US" sz="2400" b="1">
                <a:latin typeface="Kaiti SC" panose="02010600040101010101" pitchFamily="2" charset="-122"/>
                <a:ea typeface="Kaiti SC" panose="02010600040101010101" pitchFamily="2" charset="-122"/>
              </a:rPr>
              <a:t>颗天琴 </a:t>
            </a:r>
            <a:r>
              <a:rPr lang="zh-CN" altLang="zh-CN" sz="2400" b="1">
                <a:latin typeface="Kaiti SC" panose="02010600040101010101" pitchFamily="2" charset="-122"/>
                <a:ea typeface="Kaiti SC" panose="02010600040101010101" pitchFamily="2" charset="-122"/>
              </a:rPr>
              <a:t>RR </a:t>
            </a:r>
            <a:r>
              <a:rPr lang="zh-CN" altLang="en-US" sz="2400" b="1">
                <a:latin typeface="Kaiti SC" panose="02010600040101010101" pitchFamily="2" charset="-122"/>
                <a:ea typeface="Kaiti SC" panose="02010600040101010101" pitchFamily="2" charset="-122"/>
              </a:rPr>
              <a:t>变星候选体中进一步挑选出 </a:t>
            </a:r>
            <a:r>
              <a:rPr lang="en-US" altLang="zh-CN" sz="2400" b="1">
                <a:latin typeface="Kaiti SC" panose="02010600040101010101" pitchFamily="2" charset="-122"/>
                <a:ea typeface="Kaiti SC" panose="02010600040101010101" pitchFamily="2" charset="-122"/>
              </a:rPr>
              <a:t>304 </a:t>
            </a:r>
            <a:r>
              <a:rPr lang="zh-CN" altLang="en-US" sz="2400" b="1">
                <a:latin typeface="Kaiti SC" panose="02010600040101010101" pitchFamily="2" charset="-122"/>
                <a:ea typeface="Kaiti SC" panose="02010600040101010101" pitchFamily="2" charset="-122"/>
              </a:rPr>
              <a:t>颗天琴 </a:t>
            </a:r>
            <a:r>
              <a:rPr lang="zh-CN" altLang="zh-CN" sz="2400" b="1">
                <a:latin typeface="Kaiti SC" panose="02010600040101010101" pitchFamily="2" charset="-122"/>
                <a:ea typeface="Kaiti SC" panose="02010600040101010101" pitchFamily="2" charset="-122"/>
              </a:rPr>
              <a:t>RR </a:t>
            </a:r>
            <a:r>
              <a:rPr lang="zh-CN" altLang="en-US" sz="2400" b="1">
                <a:latin typeface="Kaiti SC" panose="02010600040101010101" pitchFamily="2" charset="-122"/>
                <a:ea typeface="Kaiti SC" panose="02010600040101010101" pitchFamily="2" charset="-122"/>
              </a:rPr>
              <a:t>变星候选体。 </a:t>
            </a:r>
          </a:p>
        </p:txBody>
      </p:sp>
      <p:sp>
        <p:nvSpPr>
          <p:cNvPr id="60418" name="文本框 3">
            <a:extLst>
              <a:ext uri="{FF2B5EF4-FFF2-40B4-BE49-F238E27FC236}">
                <a16:creationId xmlns:a16="http://schemas.microsoft.com/office/drawing/2014/main" id="{A6095D80-DFAF-3A49-A228-FF32B6FA70A9}"/>
              </a:ext>
            </a:extLst>
          </p:cNvPr>
          <p:cNvSpPr txBox="1">
            <a:spLocks noChangeArrowheads="1"/>
          </p:cNvSpPr>
          <p:nvPr/>
        </p:nvSpPr>
        <p:spPr bwMode="auto">
          <a:xfrm>
            <a:off x="0" y="484188"/>
            <a:ext cx="261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800" b="1">
                <a:latin typeface="Kaiti SC" panose="02010600040101010101" pitchFamily="2" charset="-122"/>
                <a:ea typeface="Kaiti SC" panose="02010600040101010101" pitchFamily="2" charset="-122"/>
              </a:rPr>
              <a:t>研究结果 </a:t>
            </a:r>
          </a:p>
        </p:txBody>
      </p:sp>
    </p:spTree>
    <p:extLst>
      <p:ext uri="{BB962C8B-B14F-4D97-AF65-F5344CB8AC3E}">
        <p14:creationId xmlns:p14="http://schemas.microsoft.com/office/powerpoint/2010/main" val="4030387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图片 3">
            <a:extLst>
              <a:ext uri="{FF2B5EF4-FFF2-40B4-BE49-F238E27FC236}">
                <a16:creationId xmlns:a16="http://schemas.microsoft.com/office/drawing/2014/main" id="{A32DB6A8-D8CC-3941-B177-DB04744C6B45}"/>
              </a:ext>
            </a:extLst>
          </p:cNvPr>
          <p:cNvSpPr>
            <a:spLocks noChangeAspect="1" noChangeArrowheads="1"/>
          </p:cNvSpPr>
          <p:nvPr/>
        </p:nvSpPr>
        <p:spPr bwMode="auto">
          <a:xfrm>
            <a:off x="635000" y="1430338"/>
            <a:ext cx="8175625"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442" name="文本框 4">
            <a:extLst>
              <a:ext uri="{FF2B5EF4-FFF2-40B4-BE49-F238E27FC236}">
                <a16:creationId xmlns:a16="http://schemas.microsoft.com/office/drawing/2014/main" id="{2BDC2BA9-0E98-9F49-9832-CA2C0BC6BA83}"/>
              </a:ext>
            </a:extLst>
          </p:cNvPr>
          <p:cNvSpPr txBox="1">
            <a:spLocks noChangeArrowheads="1"/>
          </p:cNvSpPr>
          <p:nvPr/>
        </p:nvSpPr>
        <p:spPr bwMode="auto">
          <a:xfrm>
            <a:off x="0" y="484188"/>
            <a:ext cx="261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800" b="1">
                <a:latin typeface="Kaiti SC" panose="02010600040101010101" pitchFamily="2" charset="-122"/>
                <a:ea typeface="Kaiti SC" panose="02010600040101010101" pitchFamily="2" charset="-122"/>
              </a:rPr>
              <a:t>研究结果 </a:t>
            </a:r>
          </a:p>
        </p:txBody>
      </p:sp>
      <p:pic>
        <p:nvPicPr>
          <p:cNvPr id="3" name="图片 2">
            <a:extLst>
              <a:ext uri="{FF2B5EF4-FFF2-40B4-BE49-F238E27FC236}">
                <a16:creationId xmlns:a16="http://schemas.microsoft.com/office/drawing/2014/main" id="{B382103A-36B0-084E-97F9-5A9F8089BE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618" y="1306277"/>
            <a:ext cx="8218557" cy="5078884"/>
          </a:xfrm>
          <a:prstGeom prst="rect">
            <a:avLst/>
          </a:prstGeom>
        </p:spPr>
      </p:pic>
    </p:spTree>
    <p:extLst>
      <p:ext uri="{BB962C8B-B14F-4D97-AF65-F5344CB8AC3E}">
        <p14:creationId xmlns:p14="http://schemas.microsoft.com/office/powerpoint/2010/main" val="3586475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文本框 5">
            <a:extLst>
              <a:ext uri="{FF2B5EF4-FFF2-40B4-BE49-F238E27FC236}">
                <a16:creationId xmlns:a16="http://schemas.microsoft.com/office/drawing/2014/main" id="{E17B2A76-BB51-B746-8F86-EDBFC4E39B9D}"/>
              </a:ext>
            </a:extLst>
          </p:cNvPr>
          <p:cNvSpPr txBox="1">
            <a:spLocks noChangeArrowheads="1"/>
          </p:cNvSpPr>
          <p:nvPr/>
        </p:nvSpPr>
        <p:spPr bwMode="auto">
          <a:xfrm>
            <a:off x="0" y="484188"/>
            <a:ext cx="261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800" b="1">
                <a:latin typeface="Kaiti SC" panose="02010600040101010101" pitchFamily="2" charset="-122"/>
                <a:ea typeface="Kaiti SC" panose="02010600040101010101" pitchFamily="2" charset="-122"/>
              </a:rPr>
              <a:t>总结</a:t>
            </a:r>
            <a:r>
              <a:rPr lang="zh-CN" altLang="en-US" b="1">
                <a:latin typeface="等线" panose="02010600030101010101" pitchFamily="2" charset="-122"/>
                <a:ea typeface="等线" panose="02010600030101010101" pitchFamily="2" charset="-122"/>
              </a:rPr>
              <a:t> </a:t>
            </a:r>
            <a:endParaRPr lang="zh-CN" altLang="en-US" sz="2000" b="1">
              <a:latin typeface="等线" panose="02010600030101010101" pitchFamily="2" charset="-122"/>
              <a:ea typeface="等线" panose="02010600030101010101" pitchFamily="2" charset="-122"/>
            </a:endParaRPr>
          </a:p>
        </p:txBody>
      </p:sp>
      <p:sp>
        <p:nvSpPr>
          <p:cNvPr id="63490" name="矩形 1">
            <a:extLst>
              <a:ext uri="{FF2B5EF4-FFF2-40B4-BE49-F238E27FC236}">
                <a16:creationId xmlns:a16="http://schemas.microsoft.com/office/drawing/2014/main" id="{31FEC38E-57DF-1D40-A843-C8D6DF0C45BE}"/>
              </a:ext>
            </a:extLst>
          </p:cNvPr>
          <p:cNvSpPr>
            <a:spLocks noChangeArrowheads="1"/>
          </p:cNvSpPr>
          <p:nvPr/>
        </p:nvSpPr>
        <p:spPr bwMode="auto">
          <a:xfrm>
            <a:off x="0" y="1114425"/>
            <a:ext cx="91440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000" b="1" dirty="0">
                <a:solidFill>
                  <a:srgbClr val="FF0000"/>
                </a:solidFill>
                <a:latin typeface="Kaiti SC" panose="02010600040101010101" pitchFamily="2" charset="-122"/>
                <a:ea typeface="Kaiti SC" panose="02010600040101010101" pitchFamily="2" charset="-122"/>
              </a:rPr>
              <a:t>利用多波段颜色从恒星样本中区分出天琴 </a:t>
            </a:r>
            <a:r>
              <a:rPr lang="zh-CN" altLang="zh-CN" sz="2000" b="1" dirty="0">
                <a:solidFill>
                  <a:srgbClr val="FF0000"/>
                </a:solidFill>
                <a:latin typeface="Kaiti SC" panose="02010600040101010101" pitchFamily="2" charset="-122"/>
                <a:ea typeface="Kaiti SC" panose="02010600040101010101" pitchFamily="2" charset="-122"/>
              </a:rPr>
              <a:t>RR </a:t>
            </a:r>
            <a:r>
              <a:rPr lang="zh-CN" altLang="en-US" sz="2000" b="1" dirty="0">
                <a:solidFill>
                  <a:srgbClr val="FF0000"/>
                </a:solidFill>
                <a:latin typeface="Kaiti SC" panose="02010600040101010101" pitchFamily="2" charset="-122"/>
                <a:ea typeface="Kaiti SC" panose="02010600040101010101" pitchFamily="2" charset="-122"/>
              </a:rPr>
              <a:t>变星。</a:t>
            </a:r>
            <a:endParaRPr lang="en-US" altLang="zh-CN" sz="2000" b="1" dirty="0">
              <a:solidFill>
                <a:srgbClr val="FF0000"/>
              </a:solidFill>
              <a:latin typeface="Kaiti SC" panose="02010600040101010101" pitchFamily="2" charset="-122"/>
              <a:ea typeface="Kaiti SC" panose="02010600040101010101" pitchFamily="2" charset="-122"/>
            </a:endParaRPr>
          </a:p>
          <a:p>
            <a:pPr eaLnBrk="1" hangingPunct="1"/>
            <a:r>
              <a:rPr lang="zh-CN" altLang="zh-CN" b="1" dirty="0">
                <a:latin typeface="Kaiti SC" panose="02010600040101010101" pitchFamily="2" charset="-122"/>
                <a:ea typeface="Kaiti SC" panose="02010600040101010101" pitchFamily="2" charset="-122"/>
              </a:rPr>
              <a:t>SDSS </a:t>
            </a:r>
            <a:r>
              <a:rPr lang="zh-CN" altLang="en-US" b="1" dirty="0">
                <a:latin typeface="Kaiti SC" panose="02010600040101010101" pitchFamily="2" charset="-122"/>
                <a:ea typeface="Kaiti SC" panose="02010600040101010101" pitchFamily="2" charset="-122"/>
              </a:rPr>
              <a:t>和 </a:t>
            </a:r>
            <a:r>
              <a:rPr lang="zh-CN" altLang="zh-CN" b="1" dirty="0">
                <a:latin typeface="Kaiti SC" panose="02010600040101010101" pitchFamily="2" charset="-122"/>
                <a:ea typeface="Kaiti SC" panose="02010600040101010101" pitchFamily="2" charset="-122"/>
              </a:rPr>
              <a:t>GALEX </a:t>
            </a:r>
            <a:r>
              <a:rPr lang="zh-CN" altLang="en-US" b="1" dirty="0">
                <a:latin typeface="Kaiti SC" panose="02010600040101010101" pitchFamily="2" charset="-122"/>
                <a:ea typeface="Kaiti SC" panose="02010600040101010101" pitchFamily="2" charset="-122"/>
              </a:rPr>
              <a:t>：可见光和紫外测光信息</a:t>
            </a:r>
            <a:endParaRPr lang="en-US" altLang="zh-CN" b="1" dirty="0">
              <a:latin typeface="Kaiti SC" panose="02010600040101010101" pitchFamily="2" charset="-122"/>
              <a:ea typeface="Kaiti SC" panose="02010600040101010101" pitchFamily="2" charset="-122"/>
            </a:endParaRPr>
          </a:p>
          <a:p>
            <a:pPr eaLnBrk="1" hangingPunct="1"/>
            <a:endParaRPr lang="en-US" altLang="zh-CN" b="1" dirty="0">
              <a:latin typeface="Kaiti SC" panose="02010600040101010101" pitchFamily="2" charset="-122"/>
              <a:ea typeface="Kaiti SC" panose="02010600040101010101" pitchFamily="2" charset="-122"/>
            </a:endParaRPr>
          </a:p>
          <a:p>
            <a:pPr eaLnBrk="1" hangingPunct="1"/>
            <a:r>
              <a:rPr lang="zh-CN" altLang="en-US" b="1" dirty="0">
                <a:latin typeface="Kaiti SC" panose="02010600040101010101" pitchFamily="2" charset="-122"/>
                <a:ea typeface="Kaiti SC" panose="02010600040101010101" pitchFamily="2" charset="-122"/>
              </a:rPr>
              <a:t>低维空间采取的是凸包算法，跟前人的工作相比，当维度上升到三维，确实能够得到更好的分类效果。</a:t>
            </a:r>
            <a:endParaRPr lang="en-US" altLang="zh-CN" b="1" dirty="0">
              <a:latin typeface="Kaiti SC" panose="02010600040101010101" pitchFamily="2" charset="-122"/>
              <a:ea typeface="Kaiti SC" panose="02010600040101010101" pitchFamily="2" charset="-122"/>
            </a:endParaRPr>
          </a:p>
          <a:p>
            <a:pPr eaLnBrk="1" hangingPunct="1"/>
            <a:endParaRPr lang="en-US" altLang="zh-CN" b="1" dirty="0">
              <a:latin typeface="Kaiti SC" panose="02010600040101010101" pitchFamily="2" charset="-122"/>
              <a:ea typeface="Kaiti SC" panose="02010600040101010101" pitchFamily="2" charset="-122"/>
            </a:endParaRPr>
          </a:p>
          <a:p>
            <a:pPr eaLnBrk="1" hangingPunct="1"/>
            <a:r>
              <a:rPr lang="zh-CN" altLang="en-US" b="1" dirty="0">
                <a:latin typeface="Kaiti SC" panose="02010600040101010101" pitchFamily="2" charset="-122"/>
                <a:ea typeface="Kaiti SC" panose="02010600040101010101" pitchFamily="2" charset="-122"/>
              </a:rPr>
              <a:t>在高维空间，我们采用的是代价敏感的支撑向量机、代价敏感的随机森林和 </a:t>
            </a:r>
            <a:r>
              <a:rPr lang="zh-CN" altLang="zh-CN" b="1" dirty="0">
                <a:latin typeface="Kaiti SC" panose="02010600040101010101" pitchFamily="2" charset="-122"/>
                <a:ea typeface="Kaiti SC" panose="02010600040101010101" pitchFamily="2" charset="-122"/>
              </a:rPr>
              <a:t>Fast Boxes </a:t>
            </a:r>
            <a:r>
              <a:rPr lang="zh-CN" altLang="en-US" b="1" dirty="0">
                <a:latin typeface="Kaiti SC" panose="02010600040101010101" pitchFamily="2" charset="-122"/>
                <a:ea typeface="Kaiti SC" panose="02010600040101010101" pitchFamily="2" charset="-122"/>
              </a:rPr>
              <a:t>这三个算法。对我们的样本而言， 通过对比这三种算法构建的分类器的性能发现，</a:t>
            </a:r>
            <a:r>
              <a:rPr lang="zh-CN" altLang="zh-CN" b="1" dirty="0">
                <a:solidFill>
                  <a:srgbClr val="7030A0"/>
                </a:solidFill>
                <a:latin typeface="Kaiti SC" panose="02010600040101010101" pitchFamily="2" charset="-122"/>
                <a:ea typeface="Kaiti SC" panose="02010600040101010101" pitchFamily="2" charset="-122"/>
              </a:rPr>
              <a:t>Fast Boxes </a:t>
            </a:r>
            <a:r>
              <a:rPr lang="zh-CN" altLang="en-US" b="1" dirty="0">
                <a:solidFill>
                  <a:srgbClr val="7030A0"/>
                </a:solidFill>
                <a:latin typeface="Kaiti SC" panose="02010600040101010101" pitchFamily="2" charset="-122"/>
                <a:ea typeface="Kaiti SC" panose="02010600040101010101" pitchFamily="2" charset="-122"/>
              </a:rPr>
              <a:t>算法</a:t>
            </a:r>
            <a:r>
              <a:rPr lang="zh-CN" altLang="en-US" b="1" dirty="0">
                <a:latin typeface="Kaiti SC" panose="02010600040101010101" pitchFamily="2" charset="-122"/>
                <a:ea typeface="Kaiti SC" panose="02010600040101010101" pitchFamily="2" charset="-122"/>
              </a:rPr>
              <a:t>确实在性能上较优，故这个算法能够更好地处理非平衡学习问题。 </a:t>
            </a:r>
          </a:p>
        </p:txBody>
      </p:sp>
      <p:sp>
        <p:nvSpPr>
          <p:cNvPr id="63491" name="矩形 2">
            <a:extLst>
              <a:ext uri="{FF2B5EF4-FFF2-40B4-BE49-F238E27FC236}">
                <a16:creationId xmlns:a16="http://schemas.microsoft.com/office/drawing/2014/main" id="{A135CEAB-84C3-934F-9151-778D8D2E917E}"/>
              </a:ext>
            </a:extLst>
          </p:cNvPr>
          <p:cNvSpPr>
            <a:spLocks noChangeArrowheads="1"/>
          </p:cNvSpPr>
          <p:nvPr/>
        </p:nvSpPr>
        <p:spPr bwMode="auto">
          <a:xfrm>
            <a:off x="0" y="3836988"/>
            <a:ext cx="9144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b="1" dirty="0">
                <a:solidFill>
                  <a:srgbClr val="FF0000"/>
                </a:solidFill>
                <a:latin typeface="Kaiti SC" panose="02010600040101010101" pitchFamily="2" charset="-122"/>
                <a:ea typeface="Kaiti SC" panose="02010600040101010101" pitchFamily="2" charset="-122"/>
              </a:rPr>
              <a:t>基于测光数据和光谱数据获得的物理参数，挑选天琴 </a:t>
            </a:r>
            <a:r>
              <a:rPr lang="zh-CN" altLang="zh-CN" b="1" dirty="0">
                <a:solidFill>
                  <a:srgbClr val="FF0000"/>
                </a:solidFill>
                <a:latin typeface="Kaiti SC" panose="02010600040101010101" pitchFamily="2" charset="-122"/>
                <a:ea typeface="Kaiti SC" panose="02010600040101010101" pitchFamily="2" charset="-122"/>
              </a:rPr>
              <a:t>RR </a:t>
            </a:r>
            <a:r>
              <a:rPr lang="zh-CN" altLang="en-US" b="1" dirty="0">
                <a:solidFill>
                  <a:srgbClr val="FF0000"/>
                </a:solidFill>
                <a:latin typeface="Kaiti SC" panose="02010600040101010101" pitchFamily="2" charset="-122"/>
                <a:ea typeface="Kaiti SC" panose="02010600040101010101" pitchFamily="2" charset="-122"/>
              </a:rPr>
              <a:t>变星候选体。</a:t>
            </a:r>
            <a:endParaRPr lang="en-US" altLang="zh-CN" dirty="0">
              <a:latin typeface="Kaiti SC" panose="02010600040101010101" pitchFamily="2" charset="-122"/>
              <a:ea typeface="Kaiti SC" panose="02010600040101010101" pitchFamily="2" charset="-122"/>
            </a:endParaRPr>
          </a:p>
          <a:p>
            <a:pPr eaLnBrk="1" hangingPunct="1"/>
            <a:r>
              <a:rPr lang="zh-CN" altLang="en-US" b="1" dirty="0">
                <a:latin typeface="Kaiti SC" panose="02010600040101010101" pitchFamily="2" charset="-122"/>
                <a:ea typeface="Kaiti SC" panose="02010600040101010101" pitchFamily="2" charset="-122"/>
              </a:rPr>
              <a:t>测光数据：</a:t>
            </a:r>
            <a:r>
              <a:rPr lang="zh-CN" altLang="en-US" b="1" dirty="0">
                <a:solidFill>
                  <a:srgbClr val="7030A0"/>
                </a:solidFill>
                <a:latin typeface="Kaiti SC" panose="02010600040101010101" pitchFamily="2" charset="-122"/>
                <a:ea typeface="Kaiti SC" panose="02010600040101010101" pitchFamily="2" charset="-122"/>
              </a:rPr>
              <a:t>代价敏感的随机森林</a:t>
            </a:r>
            <a:r>
              <a:rPr lang="zh-CN" altLang="en-US" b="1" dirty="0">
                <a:latin typeface="Kaiti SC" panose="02010600040101010101" pitchFamily="2" charset="-122"/>
                <a:ea typeface="Kaiti SC" panose="02010600040101010101" pitchFamily="2" charset="-122"/>
              </a:rPr>
              <a:t>，对比了多种输入模式，挑选出最优模式</a:t>
            </a:r>
            <a:r>
              <a:rPr lang="en-US" altLang="zh-CN" b="1" dirty="0">
                <a:latin typeface="Kaiti SC" panose="02010600040101010101" pitchFamily="2" charset="-122"/>
                <a:ea typeface="Kaiti SC" panose="02010600040101010101" pitchFamily="2" charset="-122"/>
              </a:rPr>
              <a:t>;</a:t>
            </a:r>
            <a:r>
              <a:rPr lang="zh-CN" altLang="en-US" b="1" dirty="0">
                <a:latin typeface="Kaiti SC" panose="02010600040101010101" pitchFamily="2" charset="-122"/>
                <a:ea typeface="Kaiti SC" panose="02010600040101010101" pitchFamily="2" charset="-122"/>
              </a:rPr>
              <a:t> </a:t>
            </a:r>
            <a:endParaRPr lang="en-US" altLang="zh-CN" b="1" dirty="0">
              <a:latin typeface="Kaiti SC" panose="02010600040101010101" pitchFamily="2" charset="-122"/>
              <a:ea typeface="Kaiti SC" panose="02010600040101010101" pitchFamily="2" charset="-122"/>
            </a:endParaRPr>
          </a:p>
          <a:p>
            <a:pPr eaLnBrk="1" hangingPunct="1"/>
            <a:endParaRPr lang="en-US" altLang="zh-CN" b="1" dirty="0">
              <a:latin typeface="Kaiti SC" panose="02010600040101010101" pitchFamily="2" charset="-122"/>
              <a:ea typeface="Kaiti SC" panose="02010600040101010101" pitchFamily="2" charset="-122"/>
            </a:endParaRPr>
          </a:p>
          <a:p>
            <a:pPr eaLnBrk="1" hangingPunct="1"/>
            <a:r>
              <a:rPr lang="zh-CN" altLang="en-US" b="1" dirty="0">
                <a:latin typeface="Kaiti SC" panose="02010600040101010101" pitchFamily="2" charset="-122"/>
                <a:ea typeface="Kaiti SC" panose="02010600040101010101" pitchFamily="2" charset="-122"/>
              </a:rPr>
              <a:t>之后在这个最优模式基础上，增加了物理参数，再应用代价敏感的随机森林，找到了此时的最优模式是 </a:t>
            </a:r>
            <a:r>
              <a:rPr lang="en-US" altLang="zh-CN" b="1" dirty="0">
                <a:latin typeface="Kaiti SC" panose="02010600040101010101" pitchFamily="2" charset="-122"/>
                <a:ea typeface="Kaiti SC" panose="02010600040101010101" pitchFamily="2" charset="-122"/>
              </a:rPr>
              <a:t>(</a:t>
            </a:r>
            <a:r>
              <a:rPr lang="zh-CN" altLang="en-US" b="1" dirty="0">
                <a:latin typeface="Kaiti SC" panose="02010600040101010101" pitchFamily="2" charset="-122"/>
                <a:ea typeface="Kaiti SC" panose="02010600040101010101" pitchFamily="2" charset="-122"/>
              </a:rPr>
              <a:t>𝑇</a:t>
            </a:r>
            <a:r>
              <a:rPr lang="zh-CN" altLang="zh-CN" b="1" dirty="0">
                <a:latin typeface="Kaiti SC" panose="02010600040101010101" pitchFamily="2" charset="-122"/>
                <a:ea typeface="Kaiti SC" panose="02010600040101010101" pitchFamily="2" charset="-122"/>
              </a:rPr>
              <a:t>eff,[𝐹𝑒/𝐻],𝑙𝑜𝑔(𝑔),𝑢 − 𝑔,𝑔 − 𝑟,𝑟 − 𝑖,𝑖 − 𝑧);</a:t>
            </a:r>
            <a:r>
              <a:rPr lang="zh-CN" altLang="en-US" b="1" dirty="0">
                <a:latin typeface="Kaiti SC" panose="02010600040101010101" pitchFamily="2" charset="-122"/>
                <a:ea typeface="Kaiti SC" panose="02010600040101010101" pitchFamily="2" charset="-122"/>
              </a:rPr>
              <a:t> </a:t>
            </a:r>
            <a:endParaRPr lang="en-US" altLang="zh-CN" b="1" dirty="0">
              <a:latin typeface="Kaiti SC" panose="02010600040101010101" pitchFamily="2" charset="-122"/>
              <a:ea typeface="Kaiti SC" panose="02010600040101010101" pitchFamily="2" charset="-122"/>
            </a:endParaRPr>
          </a:p>
          <a:p>
            <a:pPr eaLnBrk="1" hangingPunct="1"/>
            <a:endParaRPr lang="en-US" altLang="zh-CN" b="1" dirty="0">
              <a:latin typeface="Kaiti SC" panose="02010600040101010101" pitchFamily="2" charset="-122"/>
              <a:ea typeface="Kaiti SC" panose="02010600040101010101" pitchFamily="2" charset="-122"/>
            </a:endParaRPr>
          </a:p>
          <a:p>
            <a:pPr eaLnBrk="1" hangingPunct="1"/>
            <a:r>
              <a:rPr lang="zh-CN" altLang="en-US" b="1" dirty="0">
                <a:latin typeface="Kaiti SC" panose="02010600040101010101" pitchFamily="2" charset="-122"/>
                <a:ea typeface="Kaiti SC" panose="02010600040101010101" pitchFamily="2" charset="-122"/>
              </a:rPr>
              <a:t>基于这个最优输入模式，通过模型调优，创建了代价敏感的随机森林分类器，从 </a:t>
            </a:r>
            <a:r>
              <a:rPr lang="zh-CN" altLang="zh-CN" b="1" dirty="0">
                <a:latin typeface="Kaiti SC" panose="02010600040101010101" pitchFamily="2" charset="-122"/>
                <a:ea typeface="Kaiti SC" panose="02010600040101010101" pitchFamily="2" charset="-122"/>
              </a:rPr>
              <a:t>SDSS </a:t>
            </a:r>
            <a:r>
              <a:rPr lang="zh-CN" altLang="en-US" b="1" dirty="0">
                <a:latin typeface="Kaiti SC" panose="02010600040101010101" pitchFamily="2" charset="-122"/>
                <a:ea typeface="Kaiti SC" panose="02010600040101010101" pitchFamily="2" charset="-122"/>
              </a:rPr>
              <a:t>巡天的含有物理参数测量的测光数据中，甄选出天琴 </a:t>
            </a:r>
            <a:r>
              <a:rPr lang="zh-CN" altLang="zh-CN" b="1" dirty="0">
                <a:latin typeface="Kaiti SC" panose="02010600040101010101" pitchFamily="2" charset="-122"/>
                <a:ea typeface="Kaiti SC" panose="02010600040101010101" pitchFamily="2" charset="-122"/>
              </a:rPr>
              <a:t>RR </a:t>
            </a:r>
            <a:r>
              <a:rPr lang="zh-CN" altLang="en-US" b="1" dirty="0">
                <a:latin typeface="Kaiti SC" panose="02010600040101010101" pitchFamily="2" charset="-122"/>
                <a:ea typeface="Kaiti SC" panose="02010600040101010101" pitchFamily="2" charset="-122"/>
              </a:rPr>
              <a:t>变星候选体。</a:t>
            </a:r>
          </a:p>
        </p:txBody>
      </p:sp>
    </p:spTree>
    <p:extLst>
      <p:ext uri="{BB962C8B-B14F-4D97-AF65-F5344CB8AC3E}">
        <p14:creationId xmlns:p14="http://schemas.microsoft.com/office/powerpoint/2010/main" val="2386296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a:extLst>
              <a:ext uri="{FF2B5EF4-FFF2-40B4-BE49-F238E27FC236}">
                <a16:creationId xmlns:a16="http://schemas.microsoft.com/office/drawing/2014/main" id="{3AB38C33-9DED-A54B-AF66-F8CBD04A45A7}"/>
              </a:ext>
            </a:extLst>
          </p:cNvPr>
          <p:cNvSpPr>
            <a:spLocks noGrp="1"/>
          </p:cNvSpPr>
          <p:nvPr>
            <p:ph type="subTitle" idx="1"/>
          </p:nvPr>
        </p:nvSpPr>
        <p:spPr>
          <a:xfrm>
            <a:off x="463550" y="2714625"/>
            <a:ext cx="8140700" cy="950913"/>
          </a:xfrm>
        </p:spPr>
        <p:txBody>
          <a:bodyPr/>
          <a:lstStyle/>
          <a:p>
            <a:pPr>
              <a:spcBef>
                <a:spcPts val="0"/>
              </a:spcBef>
              <a:defRPr/>
            </a:pPr>
            <a:r>
              <a:rPr kumimoji="1" lang="zh-CN" altLang="en-US" sz="5400" b="1" dirty="0">
                <a:latin typeface="Kaiti SC" panose="02010600040101010101" pitchFamily="2" charset="-122"/>
                <a:ea typeface="Kaiti SC" panose="02010600040101010101" pitchFamily="2" charset="-122"/>
              </a:rPr>
              <a:t>谢谢大家！</a:t>
            </a:r>
          </a:p>
        </p:txBody>
      </p:sp>
    </p:spTree>
    <p:extLst>
      <p:ext uri="{BB962C8B-B14F-4D97-AF65-F5344CB8AC3E}">
        <p14:creationId xmlns:p14="http://schemas.microsoft.com/office/powerpoint/2010/main" val="3240185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文本框 3">
            <a:extLst>
              <a:ext uri="{FF2B5EF4-FFF2-40B4-BE49-F238E27FC236}">
                <a16:creationId xmlns:a16="http://schemas.microsoft.com/office/drawing/2014/main" id="{4726121E-4D51-DF46-91F4-A5B7BCF9E48A}"/>
              </a:ext>
            </a:extLst>
          </p:cNvPr>
          <p:cNvSpPr txBox="1">
            <a:spLocks noChangeArrowheads="1"/>
          </p:cNvSpPr>
          <p:nvPr/>
        </p:nvSpPr>
        <p:spPr bwMode="auto">
          <a:xfrm>
            <a:off x="0" y="484188"/>
            <a:ext cx="3167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800" b="1">
                <a:latin typeface="Kaiti SC" panose="02010600040101010101" pitchFamily="2" charset="-122"/>
                <a:ea typeface="Kaiti SC" panose="02010600040101010101" pitchFamily="2" charset="-122"/>
                <a:sym typeface="+mn-lt"/>
              </a:rPr>
              <a:t>选题依据和意义</a:t>
            </a:r>
            <a:endParaRPr kumimoji="1" lang="zh-CN" altLang="en-US" sz="2800" b="1">
              <a:latin typeface="Kaiti SC" panose="02010600040101010101" pitchFamily="2" charset="-122"/>
              <a:ea typeface="Kaiti SC" panose="02010600040101010101" pitchFamily="2" charset="-122"/>
            </a:endParaRPr>
          </a:p>
        </p:txBody>
      </p:sp>
      <p:sp>
        <p:nvSpPr>
          <p:cNvPr id="2" name="矩形 1">
            <a:extLst>
              <a:ext uri="{FF2B5EF4-FFF2-40B4-BE49-F238E27FC236}">
                <a16:creationId xmlns:a16="http://schemas.microsoft.com/office/drawing/2014/main" id="{E85FCABF-5012-4C4F-B2FA-CA8A3F61BD8C}"/>
              </a:ext>
            </a:extLst>
          </p:cNvPr>
          <p:cNvSpPr/>
          <p:nvPr/>
        </p:nvSpPr>
        <p:spPr>
          <a:xfrm>
            <a:off x="1082675" y="1778000"/>
            <a:ext cx="6578600" cy="4616450"/>
          </a:xfrm>
          <a:prstGeom prst="rect">
            <a:avLst/>
          </a:prstGeom>
        </p:spPr>
        <p:txBody>
          <a:bodyPr>
            <a:spAutoFit/>
          </a:bodyPr>
          <a:lstStyle/>
          <a:p>
            <a:pPr marL="285750" indent="-285750" eaLnBrk="1" fontAlgn="auto" hangingPunct="1">
              <a:spcBef>
                <a:spcPts val="0"/>
              </a:spcBef>
              <a:spcAft>
                <a:spcPts val="0"/>
              </a:spcAft>
              <a:buFont typeface="Arial" panose="020B0604020202020204" pitchFamily="34" charset="0"/>
              <a:buChar char="•"/>
              <a:defRPr/>
            </a:pPr>
            <a:r>
              <a:rPr lang="zh-CN" altLang="en-US" sz="2400" b="1" dirty="0">
                <a:latin typeface="Kaiti SC" panose="02010600040101010101" pitchFamily="2" charset="-122"/>
                <a:ea typeface="Kaiti SC" panose="02010600040101010101" pitchFamily="2" charset="-122"/>
              </a:rPr>
              <a:t>天琴 </a:t>
            </a:r>
            <a:r>
              <a:rPr lang="en" altLang="zh-CN" sz="2400" b="1" dirty="0">
                <a:latin typeface="Kaiti SC" panose="02010600040101010101" pitchFamily="2" charset="-122"/>
                <a:ea typeface="Kaiti SC" panose="02010600040101010101" pitchFamily="2" charset="-122"/>
              </a:rPr>
              <a:t>RR </a:t>
            </a:r>
            <a:r>
              <a:rPr lang="zh-CN" altLang="en-US" sz="2400" b="1" dirty="0">
                <a:latin typeface="Kaiti SC" panose="02010600040101010101" pitchFamily="2" charset="-122"/>
                <a:ea typeface="Kaiti SC" panose="02010600040101010101" pitchFamily="2" charset="-122"/>
              </a:rPr>
              <a:t>变星都具有几乎相同的绝对视星等，因此可以作为</a:t>
            </a:r>
            <a:r>
              <a:rPr lang="zh-CN" altLang="en-US" sz="2400" b="1" dirty="0">
                <a:solidFill>
                  <a:srgbClr val="FF0000"/>
                </a:solidFill>
                <a:latin typeface="Kaiti SC" panose="02010600040101010101" pitchFamily="2" charset="-122"/>
                <a:ea typeface="Kaiti SC" panose="02010600040101010101" pitchFamily="2" charset="-122"/>
              </a:rPr>
              <a:t>标准烛光</a:t>
            </a:r>
            <a:r>
              <a:rPr lang="zh-CN" altLang="en-US" sz="2400" b="1" dirty="0">
                <a:latin typeface="Kaiti SC" panose="02010600040101010101" pitchFamily="2" charset="-122"/>
                <a:ea typeface="Kaiti SC" panose="02010600040101010101" pitchFamily="2" charset="-122"/>
              </a:rPr>
              <a:t>来测距。天琴 </a:t>
            </a:r>
            <a:r>
              <a:rPr lang="en" altLang="zh-CN" sz="2400" b="1" dirty="0">
                <a:latin typeface="Kaiti SC" panose="02010600040101010101" pitchFamily="2" charset="-122"/>
                <a:ea typeface="Kaiti SC" panose="02010600040101010101" pitchFamily="2" charset="-122"/>
              </a:rPr>
              <a:t>RR </a:t>
            </a:r>
            <a:r>
              <a:rPr lang="zh-CN" altLang="en-US" sz="2400" b="1" dirty="0">
                <a:latin typeface="Kaiti SC" panose="02010600040101010101" pitchFamily="2" charset="-122"/>
                <a:ea typeface="Kaiti SC" panose="02010600040101010101" pitchFamily="2" charset="-122"/>
              </a:rPr>
              <a:t>变星有助于我们去确定球状星团的距离和年龄，其所在星系及临近星系的距离。</a:t>
            </a:r>
            <a:endParaRPr lang="en-US" altLang="zh-CN" sz="2400" b="1" dirty="0">
              <a:latin typeface="Kaiti SC" panose="02010600040101010101" pitchFamily="2" charset="-122"/>
              <a:ea typeface="Kaiti SC" panose="02010600040101010101" pitchFamily="2" charset="-122"/>
            </a:endParaRPr>
          </a:p>
          <a:p>
            <a:pPr eaLnBrk="1" fontAlgn="auto" hangingPunct="1">
              <a:spcBef>
                <a:spcPts val="0"/>
              </a:spcBef>
              <a:spcAft>
                <a:spcPts val="0"/>
              </a:spcAft>
              <a:defRPr/>
            </a:pPr>
            <a:endParaRPr lang="en-US" altLang="zh-CN" sz="2400" b="1" dirty="0">
              <a:latin typeface="Kaiti SC" panose="02010600040101010101" pitchFamily="2" charset="-122"/>
              <a:ea typeface="Kaiti SC" panose="02010600040101010101" pitchFamily="2" charset="-122"/>
            </a:endParaRPr>
          </a:p>
          <a:p>
            <a:pPr eaLnBrk="1" fontAlgn="auto" hangingPunct="1">
              <a:spcBef>
                <a:spcPts val="0"/>
              </a:spcBef>
              <a:spcAft>
                <a:spcPts val="0"/>
              </a:spcAft>
              <a:defRPr/>
            </a:pPr>
            <a:endParaRPr lang="en-US" altLang="zh-CN" sz="2400" b="1" dirty="0">
              <a:latin typeface="Kaiti SC" panose="02010600040101010101" pitchFamily="2" charset="-122"/>
              <a:ea typeface="Kaiti SC" panose="02010600040101010101" pitchFamily="2" charset="-122"/>
            </a:endParaRPr>
          </a:p>
          <a:p>
            <a:pPr marL="285750" indent="-285750" eaLnBrk="1" fontAlgn="auto" hangingPunct="1">
              <a:spcBef>
                <a:spcPts val="0"/>
              </a:spcBef>
              <a:spcAft>
                <a:spcPts val="0"/>
              </a:spcAft>
              <a:buFont typeface="Arial" panose="020B0604020202020204" pitchFamily="34" charset="0"/>
              <a:buChar char="•"/>
              <a:defRPr/>
            </a:pPr>
            <a:r>
              <a:rPr lang="zh-CN" altLang="en-US" sz="2400" b="1" dirty="0">
                <a:latin typeface="Kaiti SC" panose="02010600040101010101" pitchFamily="2" charset="-122"/>
                <a:ea typeface="Kaiti SC" panose="02010600040101010101" pitchFamily="2" charset="-122"/>
              </a:rPr>
              <a:t>同时作为</a:t>
            </a:r>
            <a:r>
              <a:rPr lang="zh-CN" altLang="en-US" sz="2400" b="1" dirty="0">
                <a:solidFill>
                  <a:srgbClr val="FF0000"/>
                </a:solidFill>
                <a:latin typeface="Kaiti SC" panose="02010600040101010101" pitchFamily="2" charset="-122"/>
                <a:ea typeface="Kaiti SC" panose="02010600040101010101" pitchFamily="2" charset="-122"/>
              </a:rPr>
              <a:t>示踪器</a:t>
            </a:r>
            <a:r>
              <a:rPr lang="zh-CN" altLang="en-US" sz="2400" b="1" dirty="0">
                <a:latin typeface="Kaiti SC" panose="02010600040101010101" pitchFamily="2" charset="-122"/>
                <a:ea typeface="Kaiti SC" panose="02010600040101010101" pitchFamily="2" charset="-122"/>
              </a:rPr>
              <a:t>，它又可以揭示银河系的结构、化学和动力学演化，以及银晕的次结构。另外，天琴 </a:t>
            </a:r>
            <a:r>
              <a:rPr lang="en" altLang="zh-CN" sz="2400" b="1" dirty="0">
                <a:latin typeface="Kaiti SC" panose="02010600040101010101" pitchFamily="2" charset="-122"/>
                <a:ea typeface="Kaiti SC" panose="02010600040101010101" pitchFamily="2" charset="-122"/>
              </a:rPr>
              <a:t>RR </a:t>
            </a:r>
            <a:r>
              <a:rPr lang="zh-CN" altLang="en-US" sz="2400" b="1" dirty="0">
                <a:latin typeface="Kaiti SC" panose="02010600040101010101" pitchFamily="2" charset="-122"/>
                <a:ea typeface="Kaiti SC" panose="02010600040101010101" pitchFamily="2" charset="-122"/>
              </a:rPr>
              <a:t>变星可以促进低质量恒星的演化和径向脉动理论的研究</a:t>
            </a:r>
            <a:r>
              <a:rPr lang="zh-CN" altLang="en-US" sz="2400" dirty="0">
                <a:latin typeface="Kaiti SC" panose="02010600040101010101" pitchFamily="2" charset="-122"/>
                <a:ea typeface="Kaiti SC" panose="02010600040101010101" pitchFamily="2" charset="-122"/>
              </a:rPr>
              <a:t>。 </a:t>
            </a:r>
            <a:endParaRPr lang="en-US" altLang="zh-CN" sz="2400" dirty="0">
              <a:latin typeface="Kaiti SC" panose="02010600040101010101" pitchFamily="2" charset="-122"/>
              <a:ea typeface="Kaiti SC" panose="02010600040101010101" pitchFamily="2" charset="-122"/>
            </a:endParaRPr>
          </a:p>
          <a:p>
            <a:pPr eaLnBrk="1" fontAlgn="auto" hangingPunct="1">
              <a:spcBef>
                <a:spcPts val="0"/>
              </a:spcBef>
              <a:spcAft>
                <a:spcPts val="0"/>
              </a:spcAft>
              <a:defRPr/>
            </a:pPr>
            <a:endParaRPr lang="en-US" altLang="zh-CN" dirty="0">
              <a:latin typeface="STSongti-SC-Light" panose="02010600040101010101" pitchFamily="2" charset="-122"/>
              <a:ea typeface="STSongti-SC-Light" panose="02010600040101010101" pitchFamily="2" charset="-122"/>
            </a:endParaRPr>
          </a:p>
          <a:p>
            <a:pPr eaLnBrk="1" fontAlgn="auto" hangingPunct="1">
              <a:spcBef>
                <a:spcPts val="0"/>
              </a:spcBef>
              <a:spcAft>
                <a:spcPts val="0"/>
              </a:spcAft>
              <a:defRPr/>
            </a:pPr>
            <a:endParaRPr lang="en-US" altLang="zh-CN" dirty="0">
              <a:latin typeface="STSongti-SC-Light" panose="02010600040101010101" pitchFamily="2" charset="-122"/>
              <a:ea typeface="STSongti-SC-Light" panose="02010600040101010101" pitchFamily="2" charset="-122"/>
            </a:endParaRPr>
          </a:p>
          <a:p>
            <a:pPr eaLnBrk="1" fontAlgn="auto" hangingPunct="1">
              <a:spcBef>
                <a:spcPts val="0"/>
              </a:spcBef>
              <a:spcAft>
                <a:spcPts val="0"/>
              </a:spcAft>
              <a:defRPr/>
            </a:pPr>
            <a:endParaRPr lang="zh-CN" altLang="en-US" dirty="0">
              <a:latin typeface="+mn-lt"/>
              <a:ea typeface="+mn-ea"/>
            </a:endParaRPr>
          </a:p>
        </p:txBody>
      </p:sp>
    </p:spTree>
    <p:extLst>
      <p:ext uri="{BB962C8B-B14F-4D97-AF65-F5344CB8AC3E}">
        <p14:creationId xmlns:p14="http://schemas.microsoft.com/office/powerpoint/2010/main" val="518068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文本框 3">
            <a:extLst>
              <a:ext uri="{FF2B5EF4-FFF2-40B4-BE49-F238E27FC236}">
                <a16:creationId xmlns:a16="http://schemas.microsoft.com/office/drawing/2014/main" id="{F3105D4C-CBBC-F347-A68E-68347590E799}"/>
              </a:ext>
            </a:extLst>
          </p:cNvPr>
          <p:cNvSpPr txBox="1">
            <a:spLocks noChangeArrowheads="1"/>
          </p:cNvSpPr>
          <p:nvPr/>
        </p:nvSpPr>
        <p:spPr bwMode="auto">
          <a:xfrm>
            <a:off x="0" y="484188"/>
            <a:ext cx="3565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800" b="1">
                <a:latin typeface="Kaiti SC" panose="02010600040101010101" pitchFamily="2" charset="-122"/>
                <a:ea typeface="Kaiti SC" panose="02010600040101010101" pitchFamily="2" charset="-122"/>
                <a:sym typeface="+mn-lt"/>
              </a:rPr>
              <a:t>前人的主要研究成果</a:t>
            </a:r>
            <a:endParaRPr kumimoji="1" lang="zh-CN" altLang="en-US" sz="2800" b="1">
              <a:latin typeface="Kaiti SC" panose="02010600040101010101" pitchFamily="2" charset="-122"/>
              <a:ea typeface="Kaiti SC" panose="02010600040101010101" pitchFamily="2" charset="-122"/>
            </a:endParaRPr>
          </a:p>
        </p:txBody>
      </p:sp>
      <p:sp>
        <p:nvSpPr>
          <p:cNvPr id="2" name="矩形 1">
            <a:extLst>
              <a:ext uri="{FF2B5EF4-FFF2-40B4-BE49-F238E27FC236}">
                <a16:creationId xmlns:a16="http://schemas.microsoft.com/office/drawing/2014/main" id="{E85FCABF-5012-4C4F-B2FA-CA8A3F61BD8C}"/>
              </a:ext>
            </a:extLst>
          </p:cNvPr>
          <p:cNvSpPr/>
          <p:nvPr/>
        </p:nvSpPr>
        <p:spPr>
          <a:xfrm>
            <a:off x="711200" y="1841500"/>
            <a:ext cx="7950200" cy="5262563"/>
          </a:xfrm>
          <a:prstGeom prst="rect">
            <a:avLst/>
          </a:prstGeom>
        </p:spPr>
        <p:txBody>
          <a:bodyPr>
            <a:spAutoFit/>
          </a:bodyPr>
          <a:lstStyle/>
          <a:p>
            <a:pPr marL="285750" indent="-285750" eaLnBrk="1" fontAlgn="auto" hangingPunct="1">
              <a:spcBef>
                <a:spcPts val="0"/>
              </a:spcBef>
              <a:spcAft>
                <a:spcPts val="0"/>
              </a:spcAft>
              <a:buFont typeface="Arial" panose="020B0604020202020204" pitchFamily="34" charset="0"/>
              <a:buChar char="•"/>
              <a:defRPr/>
            </a:pPr>
            <a:r>
              <a:rPr lang="en" altLang="zh-CN" sz="2000" b="1" dirty="0" err="1">
                <a:latin typeface="Kaiti SC" panose="02010600040101010101" pitchFamily="2" charset="-122"/>
                <a:ea typeface="Kaiti SC" panose="02010600040101010101" pitchFamily="2" charset="-122"/>
              </a:rPr>
              <a:t>Hardie</a:t>
            </a:r>
            <a:r>
              <a:rPr lang="zh-CN" altLang="en-US" sz="2000" b="1" dirty="0">
                <a:latin typeface="Kaiti SC" panose="02010600040101010101" pitchFamily="2" charset="-122"/>
                <a:ea typeface="Kaiti SC" panose="02010600040101010101" pitchFamily="2" charset="-122"/>
              </a:rPr>
              <a:t>利用颜色和星等</a:t>
            </a:r>
            <a:r>
              <a:rPr lang="en-US" altLang="zh-CN" sz="2000" b="1" dirty="0">
                <a:latin typeface="Kaiti SC" panose="02010600040101010101" pitchFamily="2" charset="-122"/>
                <a:ea typeface="Kaiti SC" panose="02010600040101010101" pitchFamily="2" charset="-122"/>
              </a:rPr>
              <a:t>:</a:t>
            </a:r>
            <a:r>
              <a:rPr lang="zh-CN" altLang="en-US" sz="2000" b="1" dirty="0">
                <a:latin typeface="Kaiti SC" panose="02010600040101010101" pitchFamily="2" charset="-122"/>
                <a:ea typeface="Kaiti SC" panose="02010600040101010101" pitchFamily="2" charset="-122"/>
              </a:rPr>
              <a:t> 𝐵 − 𝑉 ，𝑈 − 𝐵，𝑉 对 </a:t>
            </a:r>
            <a:r>
              <a:rPr lang="en-US" altLang="zh-CN" sz="2000" b="1" dirty="0">
                <a:latin typeface="Kaiti SC" panose="02010600040101010101" pitchFamily="2" charset="-122"/>
                <a:ea typeface="Kaiti SC" panose="02010600040101010101" pitchFamily="2" charset="-122"/>
              </a:rPr>
              <a:t>1048 </a:t>
            </a:r>
            <a:r>
              <a:rPr lang="zh-CN" altLang="en-US" sz="2000" b="1" dirty="0">
                <a:latin typeface="Kaiti SC" panose="02010600040101010101" pitchFamily="2" charset="-122"/>
                <a:ea typeface="Kaiti SC" panose="02010600040101010101" pitchFamily="2" charset="-122"/>
              </a:rPr>
              <a:t>颗天琴 </a:t>
            </a:r>
            <a:r>
              <a:rPr lang="en" altLang="zh-CN" sz="2000" b="1" dirty="0">
                <a:latin typeface="Kaiti SC" panose="02010600040101010101" pitchFamily="2" charset="-122"/>
                <a:ea typeface="Kaiti SC" panose="02010600040101010101" pitchFamily="2" charset="-122"/>
              </a:rPr>
              <a:t>RR </a:t>
            </a:r>
            <a:r>
              <a:rPr lang="zh-CN" altLang="en-US" sz="2000" b="1" dirty="0">
                <a:latin typeface="Kaiti SC" panose="02010600040101010101" pitchFamily="2" charset="-122"/>
                <a:ea typeface="Kaiti SC" panose="02010600040101010101" pitchFamily="2" charset="-122"/>
              </a:rPr>
              <a:t>变星 进行了研究。</a:t>
            </a:r>
            <a:endParaRPr lang="en-US" altLang="zh-CN" sz="2000" b="1" dirty="0">
              <a:latin typeface="Kaiti SC" panose="02010600040101010101" pitchFamily="2" charset="-122"/>
              <a:ea typeface="Kaiti SC" panose="02010600040101010101" pitchFamily="2" charset="-122"/>
            </a:endParaRPr>
          </a:p>
          <a:p>
            <a:pPr marL="285750" indent="-285750" eaLnBrk="1" fontAlgn="auto" hangingPunct="1">
              <a:spcBef>
                <a:spcPts val="0"/>
              </a:spcBef>
              <a:spcAft>
                <a:spcPts val="0"/>
              </a:spcAft>
              <a:buFont typeface="Arial" panose="020B0604020202020204" pitchFamily="34" charset="0"/>
              <a:buChar char="•"/>
              <a:defRPr/>
            </a:pPr>
            <a:endParaRPr lang="en-US" altLang="zh-CN" sz="2000" b="1" dirty="0">
              <a:latin typeface="Kaiti SC" panose="02010600040101010101" pitchFamily="2" charset="-122"/>
              <a:ea typeface="Kaiti SC" panose="02010600040101010101" pitchFamily="2" charset="-122"/>
            </a:endParaRPr>
          </a:p>
          <a:p>
            <a:pPr marL="285750" indent="-285750" eaLnBrk="1" fontAlgn="auto" hangingPunct="1">
              <a:spcBef>
                <a:spcPts val="0"/>
              </a:spcBef>
              <a:spcAft>
                <a:spcPts val="0"/>
              </a:spcAft>
              <a:buFont typeface="Arial" panose="020B0604020202020204" pitchFamily="34" charset="0"/>
              <a:buChar char="•"/>
              <a:defRPr/>
            </a:pPr>
            <a:r>
              <a:rPr lang="en" altLang="zh-CN" sz="2000" b="1" dirty="0" err="1">
                <a:latin typeface="Kaiti SC" panose="02010600040101010101" pitchFamily="2" charset="-122"/>
                <a:ea typeface="Kaiti SC" panose="02010600040101010101" pitchFamily="2" charset="-122"/>
              </a:rPr>
              <a:t>Sandage</a:t>
            </a:r>
            <a:r>
              <a:rPr lang="zh-CN" altLang="en-US" sz="2000" b="1" dirty="0">
                <a:latin typeface="Kaiti SC" panose="02010600040101010101" pitchFamily="2" charset="-122"/>
                <a:ea typeface="Kaiti SC" panose="02010600040101010101" pitchFamily="2" charset="-122"/>
              </a:rPr>
              <a:t>通过对天琴 </a:t>
            </a:r>
            <a:r>
              <a:rPr lang="en" altLang="zh-CN" sz="2000" b="1" dirty="0">
                <a:latin typeface="Kaiti SC" panose="02010600040101010101" pitchFamily="2" charset="-122"/>
                <a:ea typeface="Kaiti SC" panose="02010600040101010101" pitchFamily="2" charset="-122"/>
              </a:rPr>
              <a:t>RR </a:t>
            </a:r>
            <a:r>
              <a:rPr lang="zh-CN" altLang="en-US" sz="2000" b="1" dirty="0">
                <a:latin typeface="Kaiti SC" panose="02010600040101010101" pitchFamily="2" charset="-122"/>
                <a:ea typeface="Kaiti SC" panose="02010600040101010101" pitchFamily="2" charset="-122"/>
              </a:rPr>
              <a:t>变星颜色的研究，验证了在球状星团 和场中天琴 </a:t>
            </a:r>
            <a:r>
              <a:rPr lang="en" altLang="zh-CN" sz="2000" b="1" dirty="0">
                <a:latin typeface="Kaiti SC" panose="02010600040101010101" pitchFamily="2" charset="-122"/>
                <a:ea typeface="Kaiti SC" panose="02010600040101010101" pitchFamily="2" charset="-122"/>
              </a:rPr>
              <a:t>RR </a:t>
            </a:r>
            <a:r>
              <a:rPr lang="zh-CN" altLang="en-US" sz="2000" b="1" dirty="0">
                <a:latin typeface="Kaiti SC" panose="02010600040101010101" pitchFamily="2" charset="-122"/>
                <a:ea typeface="Kaiti SC" panose="02010600040101010101" pitchFamily="2" charset="-122"/>
              </a:rPr>
              <a:t>变星是否具有相似性，并预测了在星系核球的吸收和红化效应。 </a:t>
            </a:r>
            <a:endParaRPr lang="en-US" altLang="zh-CN" sz="2000" b="1" dirty="0">
              <a:latin typeface="Kaiti SC" panose="02010600040101010101" pitchFamily="2" charset="-122"/>
              <a:ea typeface="Kaiti SC" panose="02010600040101010101" pitchFamily="2" charset="-122"/>
            </a:endParaRPr>
          </a:p>
          <a:p>
            <a:pPr marL="285750" indent="-285750" eaLnBrk="1" fontAlgn="auto" hangingPunct="1">
              <a:spcBef>
                <a:spcPts val="0"/>
              </a:spcBef>
              <a:spcAft>
                <a:spcPts val="0"/>
              </a:spcAft>
              <a:buFont typeface="Arial" panose="020B0604020202020204" pitchFamily="34" charset="0"/>
              <a:buChar char="•"/>
              <a:defRPr/>
            </a:pPr>
            <a:endParaRPr lang="en" altLang="zh-CN" sz="2000" b="1" dirty="0">
              <a:latin typeface="Kaiti SC" panose="02010600040101010101" pitchFamily="2" charset="-122"/>
              <a:ea typeface="Kaiti SC" panose="02010600040101010101" pitchFamily="2" charset="-122"/>
            </a:endParaRPr>
          </a:p>
          <a:p>
            <a:pPr marL="285750" indent="-285750" eaLnBrk="1" fontAlgn="auto" hangingPunct="1">
              <a:spcBef>
                <a:spcPts val="0"/>
              </a:spcBef>
              <a:spcAft>
                <a:spcPts val="0"/>
              </a:spcAft>
              <a:buFont typeface="Arial" panose="020B0604020202020204" pitchFamily="34" charset="0"/>
              <a:buChar char="•"/>
              <a:defRPr/>
            </a:pPr>
            <a:r>
              <a:rPr lang="en" altLang="zh-CN" sz="2000" b="1" dirty="0" err="1">
                <a:latin typeface="Kaiti SC" panose="02010600040101010101" pitchFamily="2" charset="-122"/>
                <a:ea typeface="Kaiti SC" panose="02010600040101010101" pitchFamily="2" charset="-122"/>
              </a:rPr>
              <a:t>Krisciunas</a:t>
            </a:r>
            <a:r>
              <a:rPr lang="en" altLang="zh-CN" sz="2000" b="1" dirty="0">
                <a:latin typeface="Kaiti SC" panose="02010600040101010101" pitchFamily="2" charset="-122"/>
                <a:ea typeface="Kaiti SC" panose="02010600040101010101" pitchFamily="2" charset="-122"/>
              </a:rPr>
              <a:t> </a:t>
            </a:r>
            <a:r>
              <a:rPr lang="zh-CN" altLang="en-US" sz="2000" b="1" dirty="0">
                <a:latin typeface="Kaiti SC" panose="02010600040101010101" pitchFamily="2" charset="-122"/>
                <a:ea typeface="Kaiti SC" panose="02010600040101010101" pitchFamily="2" charset="-122"/>
              </a:rPr>
              <a:t>等基于 </a:t>
            </a:r>
            <a:r>
              <a:rPr lang="en" altLang="zh-CN" sz="2000" b="1" dirty="0">
                <a:latin typeface="Kaiti SC" panose="02010600040101010101" pitchFamily="2" charset="-122"/>
                <a:ea typeface="Kaiti SC" panose="02010600040101010101" pitchFamily="2" charset="-122"/>
              </a:rPr>
              <a:t>SDSS </a:t>
            </a:r>
            <a:r>
              <a:rPr lang="zh-CN" altLang="en-US" sz="2000" b="1" dirty="0">
                <a:latin typeface="Kaiti SC" panose="02010600040101010101" pitchFamily="2" charset="-122"/>
                <a:ea typeface="Kaiti SC" panose="02010600040101010101" pitchFamily="2" charset="-122"/>
              </a:rPr>
              <a:t>的颜色空间数据，对天琴 </a:t>
            </a:r>
            <a:r>
              <a:rPr lang="en" altLang="zh-CN" sz="2000" b="1" dirty="0">
                <a:latin typeface="Kaiti SC" panose="02010600040101010101" pitchFamily="2" charset="-122"/>
                <a:ea typeface="Kaiti SC" panose="02010600040101010101" pitchFamily="2" charset="-122"/>
              </a:rPr>
              <a:t>RR </a:t>
            </a:r>
            <a:r>
              <a:rPr lang="zh-CN" altLang="en-US" sz="2000" b="1" dirty="0">
                <a:latin typeface="Kaiti SC" panose="02010600040101010101" pitchFamily="2" charset="-122"/>
                <a:ea typeface="Kaiti SC" panose="02010600040101010101" pitchFamily="2" charset="-122"/>
              </a:rPr>
              <a:t>变星进行了识别验证。</a:t>
            </a:r>
            <a:endParaRPr lang="en-US" altLang="zh-CN" sz="2000" b="1" dirty="0">
              <a:latin typeface="Kaiti SC" panose="02010600040101010101" pitchFamily="2" charset="-122"/>
              <a:ea typeface="Kaiti SC" panose="02010600040101010101" pitchFamily="2" charset="-122"/>
            </a:endParaRPr>
          </a:p>
          <a:p>
            <a:pPr marL="285750" indent="-285750" eaLnBrk="1" fontAlgn="auto" hangingPunct="1">
              <a:spcBef>
                <a:spcPts val="0"/>
              </a:spcBef>
              <a:spcAft>
                <a:spcPts val="0"/>
              </a:spcAft>
              <a:buFont typeface="Arial" panose="020B0604020202020204" pitchFamily="34" charset="0"/>
              <a:buChar char="•"/>
              <a:defRPr/>
            </a:pPr>
            <a:r>
              <a:rPr lang="en" altLang="zh-CN" sz="2000" b="1" dirty="0" err="1">
                <a:latin typeface="Kaiti SC" panose="02010600040101010101" pitchFamily="2" charset="-122"/>
                <a:ea typeface="Kaiti SC" panose="02010600040101010101" pitchFamily="2" charset="-122"/>
              </a:rPr>
              <a:t>Ivezic</a:t>
            </a:r>
            <a:r>
              <a:rPr lang="en" altLang="zh-CN" sz="2000" b="1" dirty="0">
                <a:latin typeface="Kaiti SC" panose="02010600040101010101" pitchFamily="2" charset="-122"/>
                <a:ea typeface="Kaiti SC" panose="02010600040101010101" pitchFamily="2" charset="-122"/>
              </a:rPr>
              <a:t>́ </a:t>
            </a:r>
            <a:r>
              <a:rPr lang="zh-CN" altLang="en-US" sz="2000" b="1" dirty="0">
                <a:latin typeface="Kaiti SC" panose="02010600040101010101" pitchFamily="2" charset="-122"/>
                <a:ea typeface="Kaiti SC" panose="02010600040101010101" pitchFamily="2" charset="-122"/>
              </a:rPr>
              <a:t>等利用 </a:t>
            </a:r>
            <a:r>
              <a:rPr lang="en" altLang="zh-CN" sz="2000" b="1" dirty="0">
                <a:latin typeface="Kaiti SC" panose="02010600040101010101" pitchFamily="2" charset="-122"/>
                <a:ea typeface="Kaiti SC" panose="02010600040101010101" pitchFamily="2" charset="-122"/>
              </a:rPr>
              <a:t>SDSS 100 deg2 </a:t>
            </a:r>
            <a:r>
              <a:rPr lang="zh-CN" altLang="en-US" sz="2000" b="1" dirty="0">
                <a:latin typeface="Kaiti SC" panose="02010600040101010101" pitchFamily="2" charset="-122"/>
                <a:ea typeface="Kaiti SC" panose="02010600040101010101" pitchFamily="2" charset="-122"/>
              </a:rPr>
              <a:t>的天区数据，挑选出 </a:t>
            </a:r>
            <a:r>
              <a:rPr lang="en-US" altLang="zh-CN" sz="2000" b="1" dirty="0">
                <a:latin typeface="Kaiti SC" panose="02010600040101010101" pitchFamily="2" charset="-122"/>
                <a:ea typeface="Kaiti SC" panose="02010600040101010101" pitchFamily="2" charset="-122"/>
              </a:rPr>
              <a:t>148 </a:t>
            </a:r>
            <a:r>
              <a:rPr lang="zh-CN" altLang="en-US" sz="2000" b="1" dirty="0">
                <a:latin typeface="Kaiti SC" panose="02010600040101010101" pitchFamily="2" charset="-122"/>
                <a:ea typeface="Kaiti SC" panose="02010600040101010101" pitchFamily="2" charset="-122"/>
              </a:rPr>
              <a:t>颗天琴 </a:t>
            </a:r>
            <a:r>
              <a:rPr lang="en" altLang="zh-CN" sz="2000" b="1" dirty="0">
                <a:latin typeface="Kaiti SC" panose="02010600040101010101" pitchFamily="2" charset="-122"/>
                <a:ea typeface="Kaiti SC" panose="02010600040101010101" pitchFamily="2" charset="-122"/>
              </a:rPr>
              <a:t>RR </a:t>
            </a:r>
            <a:r>
              <a:rPr lang="zh-CN" altLang="en-US" sz="2000" b="1" dirty="0">
                <a:latin typeface="Kaiti SC" panose="02010600040101010101" pitchFamily="2" charset="-122"/>
                <a:ea typeface="Kaiti SC" panose="02010600040101010101" pitchFamily="2" charset="-122"/>
              </a:rPr>
              <a:t>变星候选体。</a:t>
            </a:r>
            <a:endParaRPr lang="en-US" altLang="zh-CN" sz="2000" b="1" dirty="0">
              <a:latin typeface="Kaiti SC" panose="02010600040101010101" pitchFamily="2" charset="-122"/>
              <a:ea typeface="Kaiti SC" panose="02010600040101010101" pitchFamily="2" charset="-122"/>
            </a:endParaRPr>
          </a:p>
          <a:p>
            <a:pPr marL="285750" indent="-285750" eaLnBrk="1" fontAlgn="auto" hangingPunct="1">
              <a:spcBef>
                <a:spcPts val="0"/>
              </a:spcBef>
              <a:spcAft>
                <a:spcPts val="0"/>
              </a:spcAft>
              <a:buFont typeface="Arial" panose="020B0604020202020204" pitchFamily="34" charset="0"/>
              <a:buChar char="•"/>
              <a:defRPr/>
            </a:pPr>
            <a:endParaRPr lang="en-US" altLang="zh-CN" sz="2000" b="1" dirty="0">
              <a:latin typeface="Kaiti SC" panose="02010600040101010101" pitchFamily="2" charset="-122"/>
              <a:ea typeface="Kaiti SC" panose="02010600040101010101" pitchFamily="2" charset="-122"/>
            </a:endParaRPr>
          </a:p>
          <a:p>
            <a:pPr marL="285750" indent="-285750" eaLnBrk="1" fontAlgn="auto" hangingPunct="1">
              <a:spcBef>
                <a:spcPts val="0"/>
              </a:spcBef>
              <a:spcAft>
                <a:spcPts val="0"/>
              </a:spcAft>
              <a:buFont typeface="Arial" panose="020B0604020202020204" pitchFamily="34" charset="0"/>
              <a:buChar char="•"/>
              <a:defRPr/>
            </a:pPr>
            <a:r>
              <a:rPr lang="en" altLang="zh-CN" sz="2000" b="1" dirty="0" err="1">
                <a:latin typeface="Kaiti SC" panose="02010600040101010101" pitchFamily="2" charset="-122"/>
                <a:ea typeface="Kaiti SC" panose="02010600040101010101" pitchFamily="2" charset="-122"/>
              </a:rPr>
              <a:t>Ivezic</a:t>
            </a:r>
            <a:r>
              <a:rPr lang="en" altLang="zh-CN" sz="2000" b="1" dirty="0">
                <a:latin typeface="Kaiti SC" panose="02010600040101010101" pitchFamily="2" charset="-122"/>
                <a:ea typeface="Kaiti SC" panose="02010600040101010101" pitchFamily="2" charset="-122"/>
              </a:rPr>
              <a:t>́ </a:t>
            </a:r>
            <a:r>
              <a:rPr lang="zh-CN" altLang="en-US" sz="2000" b="1" dirty="0">
                <a:latin typeface="Kaiti SC" panose="02010600040101010101" pitchFamily="2" charset="-122"/>
                <a:ea typeface="Kaiti SC" panose="02010600040101010101" pitchFamily="2" charset="-122"/>
              </a:rPr>
              <a:t>等又从 </a:t>
            </a:r>
            <a:r>
              <a:rPr lang="en" altLang="zh-CN" sz="2000" b="1" dirty="0">
                <a:latin typeface="Kaiti SC" panose="02010600040101010101" pitchFamily="2" charset="-122"/>
                <a:ea typeface="Kaiti SC" panose="02010600040101010101" pitchFamily="2" charset="-122"/>
              </a:rPr>
              <a:t>SDSS DR1 </a:t>
            </a:r>
            <a:r>
              <a:rPr lang="zh-CN" altLang="en-US" sz="2000" b="1" dirty="0">
                <a:latin typeface="Kaiti SC" panose="02010600040101010101" pitchFamily="2" charset="-122"/>
                <a:ea typeface="Kaiti SC" panose="02010600040101010101" pitchFamily="2" charset="-122"/>
              </a:rPr>
              <a:t>中挑选出更多的天琴 </a:t>
            </a:r>
            <a:r>
              <a:rPr lang="en" altLang="zh-CN" sz="2000" b="1" dirty="0">
                <a:latin typeface="Kaiti SC" panose="02010600040101010101" pitchFamily="2" charset="-122"/>
                <a:ea typeface="Kaiti SC" panose="02010600040101010101" pitchFamily="2" charset="-122"/>
              </a:rPr>
              <a:t>RR </a:t>
            </a:r>
            <a:r>
              <a:rPr lang="zh-CN" altLang="en-US" sz="2000" b="1" dirty="0">
                <a:latin typeface="Kaiti SC" panose="02010600040101010101" pitchFamily="2" charset="-122"/>
                <a:ea typeface="Kaiti SC" panose="02010600040101010101" pitchFamily="2" charset="-122"/>
              </a:rPr>
              <a:t>变星候选体，并且发现这些候选体分布在被银河系潮汐力撕扯的人马座矮星系的残留区域。 </a:t>
            </a:r>
          </a:p>
          <a:p>
            <a:pPr marL="285750" indent="-285750" eaLnBrk="1" fontAlgn="auto" hangingPunct="1">
              <a:spcBef>
                <a:spcPts val="0"/>
              </a:spcBef>
              <a:spcAft>
                <a:spcPts val="0"/>
              </a:spcAft>
              <a:buFont typeface="Arial" panose="020B0604020202020204" pitchFamily="34" charset="0"/>
              <a:buChar char="•"/>
              <a:defRPr/>
            </a:pPr>
            <a:endParaRPr lang="en-US" altLang="zh-CN" dirty="0">
              <a:latin typeface="STSongti-SC-Light" panose="02010600040101010101" pitchFamily="2" charset="-122"/>
              <a:ea typeface="STSongti-SC-Light" panose="02010600040101010101" pitchFamily="2" charset="-122"/>
            </a:endParaRPr>
          </a:p>
          <a:p>
            <a:pPr eaLnBrk="1" fontAlgn="auto" hangingPunct="1">
              <a:spcBef>
                <a:spcPts val="0"/>
              </a:spcBef>
              <a:spcAft>
                <a:spcPts val="0"/>
              </a:spcAft>
              <a:defRPr/>
            </a:pPr>
            <a:endParaRPr lang="zh-CN" altLang="en-US" dirty="0">
              <a:latin typeface="+mn-lt"/>
              <a:ea typeface="+mn-ea"/>
            </a:endParaRPr>
          </a:p>
        </p:txBody>
      </p:sp>
      <p:sp>
        <p:nvSpPr>
          <p:cNvPr id="37891" name="矩形 2">
            <a:extLst>
              <a:ext uri="{FF2B5EF4-FFF2-40B4-BE49-F238E27FC236}">
                <a16:creationId xmlns:a16="http://schemas.microsoft.com/office/drawing/2014/main" id="{72DE4535-88FD-2641-B109-0C9FDDE8F0ED}"/>
              </a:ext>
            </a:extLst>
          </p:cNvPr>
          <p:cNvSpPr>
            <a:spLocks noChangeArrowheads="1"/>
          </p:cNvSpPr>
          <p:nvPr/>
        </p:nvSpPr>
        <p:spPr bwMode="auto">
          <a:xfrm>
            <a:off x="711200" y="1122363"/>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400" b="1">
                <a:latin typeface="Kaiti SC" panose="02010600040101010101" pitchFamily="2" charset="-122"/>
                <a:ea typeface="Kaiti SC" panose="02010600040101010101" pitchFamily="2" charset="-122"/>
              </a:rPr>
              <a:t>基于颜色选：</a:t>
            </a:r>
          </a:p>
        </p:txBody>
      </p:sp>
    </p:spTree>
    <p:extLst>
      <p:ext uri="{BB962C8B-B14F-4D97-AF65-F5344CB8AC3E}">
        <p14:creationId xmlns:p14="http://schemas.microsoft.com/office/powerpoint/2010/main" val="3176516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85FCABF-5012-4C4F-B2FA-CA8A3F61BD8C}"/>
              </a:ext>
            </a:extLst>
          </p:cNvPr>
          <p:cNvSpPr/>
          <p:nvPr/>
        </p:nvSpPr>
        <p:spPr>
          <a:xfrm>
            <a:off x="711200" y="2095500"/>
            <a:ext cx="7950200" cy="3724275"/>
          </a:xfrm>
          <a:prstGeom prst="rect">
            <a:avLst/>
          </a:prstGeom>
        </p:spPr>
        <p:txBody>
          <a:bodyPr>
            <a:spAutoFit/>
          </a:bodyPr>
          <a:lstStyle/>
          <a:p>
            <a:pPr marL="285750" indent="-285750" eaLnBrk="1" fontAlgn="auto" hangingPunct="1">
              <a:spcBef>
                <a:spcPts val="0"/>
              </a:spcBef>
              <a:spcAft>
                <a:spcPts val="0"/>
              </a:spcAft>
              <a:buFont typeface="Arial" panose="020B0604020202020204" pitchFamily="34" charset="0"/>
              <a:buChar char="•"/>
              <a:defRPr/>
            </a:pPr>
            <a:r>
              <a:rPr lang="en" altLang="zh-CN" sz="2000" b="1" dirty="0" err="1">
                <a:latin typeface="Kaiti SC" panose="02010600040101010101" pitchFamily="2" charset="-122"/>
                <a:ea typeface="Kaiti SC" panose="02010600040101010101" pitchFamily="2" charset="-122"/>
              </a:rPr>
              <a:t>Bhm-Vitense</a:t>
            </a:r>
            <a:r>
              <a:rPr lang="en" altLang="zh-CN" sz="2000" b="1" dirty="0">
                <a:latin typeface="Kaiti SC" panose="02010600040101010101" pitchFamily="2" charset="-122"/>
                <a:ea typeface="Kaiti SC" panose="02010600040101010101" pitchFamily="2" charset="-122"/>
              </a:rPr>
              <a:t> </a:t>
            </a:r>
            <a:r>
              <a:rPr lang="zh-CN" altLang="en-US" sz="2000" b="1" dirty="0">
                <a:latin typeface="Kaiti SC" panose="02010600040101010101" pitchFamily="2" charset="-122"/>
                <a:ea typeface="Kaiti SC" panose="02010600040101010101" pitchFamily="2" charset="-122"/>
              </a:rPr>
              <a:t>和 </a:t>
            </a:r>
            <a:r>
              <a:rPr lang="en" altLang="zh-CN" sz="2000" b="1" dirty="0" err="1">
                <a:latin typeface="Kaiti SC" panose="02010600040101010101" pitchFamily="2" charset="-122"/>
                <a:ea typeface="Kaiti SC" panose="02010600040101010101" pitchFamily="2" charset="-122"/>
              </a:rPr>
              <a:t>Szkody</a:t>
            </a:r>
            <a:r>
              <a:rPr lang="zh-CN" altLang="en-US" sz="2000" b="1" dirty="0">
                <a:latin typeface="Kaiti SC" panose="02010600040101010101" pitchFamily="2" charset="-122"/>
                <a:ea typeface="Kaiti SC" panose="02010600040101010101" pitchFamily="2" charset="-122"/>
              </a:rPr>
              <a:t>通过 𝐵 − 𝑉 ，𝑈 − 𝐵 和 𝑇</a:t>
            </a:r>
            <a:r>
              <a:rPr lang="en" altLang="zh-CN" sz="2000" b="1" dirty="0">
                <a:latin typeface="Kaiti SC" panose="02010600040101010101" pitchFamily="2" charset="-122"/>
                <a:ea typeface="Kaiti SC" panose="02010600040101010101" pitchFamily="2" charset="-122"/>
              </a:rPr>
              <a:t>eff </a:t>
            </a:r>
            <a:r>
              <a:rPr lang="zh-CN" altLang="en" sz="2000" b="1" dirty="0">
                <a:latin typeface="Kaiti SC" panose="02010600040101010101" pitchFamily="2" charset="-122"/>
                <a:ea typeface="Kaiti SC" panose="02010600040101010101" pitchFamily="2" charset="-122"/>
              </a:rPr>
              <a:t>、</a:t>
            </a:r>
            <a:r>
              <a:rPr lang="en" altLang="zh-CN" sz="2000" b="1" dirty="0">
                <a:latin typeface="Kaiti SC" panose="02010600040101010101" pitchFamily="2" charset="-122"/>
                <a:ea typeface="Kaiti SC" panose="02010600040101010101" pitchFamily="2" charset="-122"/>
              </a:rPr>
              <a:t>log(g) </a:t>
            </a:r>
            <a:r>
              <a:rPr lang="zh-CN" altLang="en-US" sz="2000" b="1" dirty="0">
                <a:latin typeface="Kaiti SC" panose="02010600040101010101" pitchFamily="2" charset="-122"/>
                <a:ea typeface="Kaiti SC" panose="02010600040101010101" pitchFamily="2" charset="-122"/>
              </a:rPr>
              <a:t>之间的经典关系，从而确定部分天琴 </a:t>
            </a:r>
            <a:r>
              <a:rPr lang="en" altLang="zh-CN" sz="2000" b="1" dirty="0">
                <a:latin typeface="Kaiti SC" panose="02010600040101010101" pitchFamily="2" charset="-122"/>
                <a:ea typeface="Kaiti SC" panose="02010600040101010101" pitchFamily="2" charset="-122"/>
              </a:rPr>
              <a:t>RR </a:t>
            </a:r>
            <a:r>
              <a:rPr lang="zh-CN" altLang="en-US" sz="2000" b="1" dirty="0">
                <a:latin typeface="Kaiti SC" panose="02010600040101010101" pitchFamily="2" charset="-122"/>
                <a:ea typeface="Kaiti SC" panose="02010600040101010101" pitchFamily="2" charset="-122"/>
              </a:rPr>
              <a:t>变星的 𝑇</a:t>
            </a:r>
            <a:r>
              <a:rPr lang="en" altLang="zh-CN" sz="2000" b="1" dirty="0">
                <a:latin typeface="Kaiti SC" panose="02010600040101010101" pitchFamily="2" charset="-122"/>
                <a:ea typeface="Kaiti SC" panose="02010600040101010101" pitchFamily="2" charset="-122"/>
              </a:rPr>
              <a:t>eff </a:t>
            </a:r>
            <a:r>
              <a:rPr lang="zh-CN" altLang="en-US" sz="2000" b="1" dirty="0">
                <a:latin typeface="Kaiti SC" panose="02010600040101010101" pitchFamily="2" charset="-122"/>
                <a:ea typeface="Kaiti SC" panose="02010600040101010101" pitchFamily="2" charset="-122"/>
              </a:rPr>
              <a:t>和光度值。</a:t>
            </a:r>
            <a:endParaRPr lang="en-US" altLang="zh-CN" sz="2000" b="1" dirty="0">
              <a:latin typeface="Kaiti SC" panose="02010600040101010101" pitchFamily="2" charset="-122"/>
              <a:ea typeface="Kaiti SC" panose="02010600040101010101" pitchFamily="2" charset="-122"/>
            </a:endParaRPr>
          </a:p>
          <a:p>
            <a:pPr marL="285750" indent="-285750" eaLnBrk="1" fontAlgn="auto" hangingPunct="1">
              <a:spcBef>
                <a:spcPts val="0"/>
              </a:spcBef>
              <a:spcAft>
                <a:spcPts val="0"/>
              </a:spcAft>
              <a:buFont typeface="Arial" panose="020B0604020202020204" pitchFamily="34" charset="0"/>
              <a:buChar char="•"/>
              <a:defRPr/>
            </a:pPr>
            <a:endParaRPr lang="en-US" altLang="zh-CN" sz="2000" b="1" dirty="0">
              <a:latin typeface="Kaiti SC" panose="02010600040101010101" pitchFamily="2" charset="-122"/>
              <a:ea typeface="Kaiti SC" panose="02010600040101010101" pitchFamily="2" charset="-122"/>
            </a:endParaRPr>
          </a:p>
          <a:p>
            <a:pPr marL="285750" indent="-285750" eaLnBrk="1" fontAlgn="auto" hangingPunct="1">
              <a:spcBef>
                <a:spcPts val="0"/>
              </a:spcBef>
              <a:spcAft>
                <a:spcPts val="0"/>
              </a:spcAft>
              <a:buFont typeface="Arial" panose="020B0604020202020204" pitchFamily="34" charset="0"/>
              <a:buChar char="•"/>
              <a:defRPr/>
            </a:pPr>
            <a:r>
              <a:rPr lang="en" altLang="zh-CN" sz="2000" b="1" dirty="0" err="1">
                <a:latin typeface="Kaiti SC" panose="02010600040101010101" pitchFamily="2" charset="-122"/>
                <a:ea typeface="Kaiti SC" panose="02010600040101010101" pitchFamily="2" charset="-122"/>
              </a:rPr>
              <a:t>Haschke</a:t>
            </a:r>
            <a:r>
              <a:rPr lang="en" altLang="zh-CN" sz="2000" b="1" dirty="0">
                <a:latin typeface="Kaiti SC" panose="02010600040101010101" pitchFamily="2" charset="-122"/>
                <a:ea typeface="Kaiti SC" panose="02010600040101010101" pitchFamily="2" charset="-122"/>
              </a:rPr>
              <a:t> </a:t>
            </a:r>
            <a:r>
              <a:rPr lang="zh-CN" altLang="en-US" sz="2000" b="1" dirty="0">
                <a:latin typeface="Kaiti SC" panose="02010600040101010101" pitchFamily="2" charset="-122"/>
                <a:ea typeface="Kaiti SC" panose="02010600040101010101" pitchFamily="2" charset="-122"/>
              </a:rPr>
              <a:t>等第一次对大麦哲伦星云和小麦哲伦星云中的贫金属天琴 </a:t>
            </a:r>
            <a:r>
              <a:rPr lang="en" altLang="zh-CN" sz="2000" b="1" dirty="0">
                <a:latin typeface="Kaiti SC" panose="02010600040101010101" pitchFamily="2" charset="-122"/>
                <a:ea typeface="Kaiti SC" panose="02010600040101010101" pitchFamily="2" charset="-122"/>
              </a:rPr>
              <a:t>RR </a:t>
            </a:r>
            <a:r>
              <a:rPr lang="zh-CN" altLang="en-US" sz="2000" b="1" dirty="0">
                <a:latin typeface="Kaiti SC" panose="02010600040101010101" pitchFamily="2" charset="-122"/>
                <a:ea typeface="Kaiti SC" panose="02010600040101010101" pitchFamily="2" charset="-122"/>
              </a:rPr>
              <a:t>变星的化学丰度进行了细致的光谱研究，发现了 𝛼 元素丰度的平均值为</a:t>
            </a:r>
            <a:r>
              <a:rPr lang="en-US" altLang="zh-CN" sz="2000" b="1" dirty="0">
                <a:latin typeface="Kaiti SC" panose="02010600040101010101" pitchFamily="2" charset="-122"/>
                <a:ea typeface="Kaiti SC" panose="02010600040101010101" pitchFamily="2" charset="-122"/>
              </a:rPr>
              <a:t>0.36±0.25 </a:t>
            </a:r>
            <a:r>
              <a:rPr lang="en" altLang="zh-CN" sz="2000" b="1" dirty="0" err="1">
                <a:latin typeface="Kaiti SC" panose="02010600040101010101" pitchFamily="2" charset="-122"/>
                <a:ea typeface="Kaiti SC" panose="02010600040101010101" pitchFamily="2" charset="-122"/>
              </a:rPr>
              <a:t>dex</a:t>
            </a:r>
            <a:r>
              <a:rPr lang="zh-CN" altLang="en-US" sz="2000" b="1" dirty="0">
                <a:latin typeface="Kaiti SC" panose="02010600040101010101" pitchFamily="2" charset="-122"/>
                <a:ea typeface="Kaiti SC" panose="02010600040101010101" pitchFamily="2" charset="-122"/>
              </a:rPr>
              <a:t>，与之前的这些源的研究相一致。</a:t>
            </a:r>
            <a:endParaRPr lang="en-US" altLang="zh-CN" sz="2000" b="1" dirty="0">
              <a:latin typeface="Kaiti SC" panose="02010600040101010101" pitchFamily="2" charset="-122"/>
              <a:ea typeface="Kaiti SC" panose="02010600040101010101" pitchFamily="2" charset="-122"/>
            </a:endParaRPr>
          </a:p>
          <a:p>
            <a:pPr marL="285750" indent="-285750" eaLnBrk="1" fontAlgn="auto" hangingPunct="1">
              <a:spcBef>
                <a:spcPts val="0"/>
              </a:spcBef>
              <a:spcAft>
                <a:spcPts val="0"/>
              </a:spcAft>
              <a:buFont typeface="Arial" panose="020B0604020202020204" pitchFamily="34" charset="0"/>
              <a:buChar char="•"/>
              <a:defRPr/>
            </a:pPr>
            <a:endParaRPr lang="en-US" altLang="zh-CN" sz="2000" b="1" dirty="0">
              <a:latin typeface="Kaiti SC" panose="02010600040101010101" pitchFamily="2" charset="-122"/>
              <a:ea typeface="Kaiti SC" panose="02010600040101010101" pitchFamily="2" charset="-122"/>
            </a:endParaRPr>
          </a:p>
          <a:p>
            <a:pPr marL="285750" indent="-285750" eaLnBrk="1" fontAlgn="auto" hangingPunct="1">
              <a:spcBef>
                <a:spcPts val="0"/>
              </a:spcBef>
              <a:spcAft>
                <a:spcPts val="0"/>
              </a:spcAft>
              <a:buFont typeface="Arial" panose="020B0604020202020204" pitchFamily="34" charset="0"/>
              <a:buChar char="•"/>
              <a:defRPr/>
            </a:pPr>
            <a:r>
              <a:rPr lang="en" altLang="zh-CN" sz="2000" b="1" dirty="0" err="1">
                <a:latin typeface="Kaiti SC" panose="02010600040101010101" pitchFamily="2" charset="-122"/>
                <a:ea typeface="Kaiti SC" panose="02010600040101010101" pitchFamily="2" charset="-122"/>
              </a:rPr>
              <a:t>Nemec</a:t>
            </a:r>
            <a:r>
              <a:rPr lang="en" altLang="zh-CN" sz="2000" b="1" dirty="0">
                <a:latin typeface="Kaiti SC" panose="02010600040101010101" pitchFamily="2" charset="-122"/>
                <a:ea typeface="Kaiti SC" panose="02010600040101010101" pitchFamily="2" charset="-122"/>
              </a:rPr>
              <a:t> </a:t>
            </a:r>
            <a:r>
              <a:rPr lang="zh-CN" altLang="en-US" sz="2000" b="1" dirty="0">
                <a:latin typeface="Kaiti SC" panose="02010600040101010101" pitchFamily="2" charset="-122"/>
                <a:ea typeface="Kaiti SC" panose="02010600040101010101" pitchFamily="2" charset="-122"/>
              </a:rPr>
              <a:t>等研究了</a:t>
            </a:r>
            <a:r>
              <a:rPr lang="en-US" altLang="zh-CN" sz="2000" b="1" dirty="0">
                <a:latin typeface="Kaiti SC" panose="02010600040101010101" pitchFamily="2" charset="-122"/>
                <a:ea typeface="Kaiti SC" panose="02010600040101010101" pitchFamily="2" charset="-122"/>
              </a:rPr>
              <a:t>44 </a:t>
            </a:r>
            <a:r>
              <a:rPr lang="zh-CN" altLang="en-US" sz="2000" b="1" dirty="0">
                <a:latin typeface="Kaiti SC" panose="02010600040101010101" pitchFamily="2" charset="-122"/>
                <a:ea typeface="Kaiti SC" panose="02010600040101010101" pitchFamily="2" charset="-122"/>
              </a:rPr>
              <a:t>颗天琴 </a:t>
            </a:r>
            <a:r>
              <a:rPr lang="en" altLang="zh-CN" sz="2000" b="1" dirty="0">
                <a:latin typeface="Kaiti SC" panose="02010600040101010101" pitchFamily="2" charset="-122"/>
                <a:ea typeface="Kaiti SC" panose="02010600040101010101" pitchFamily="2" charset="-122"/>
              </a:rPr>
              <a:t>RR </a:t>
            </a:r>
            <a:r>
              <a:rPr lang="zh-CN" altLang="en-US" sz="2000" b="1" dirty="0">
                <a:latin typeface="Kaiti SC" panose="02010600040101010101" pitchFamily="2" charset="-122"/>
                <a:ea typeface="Kaiti SC" panose="02010600040101010101" pitchFamily="2" charset="-122"/>
              </a:rPr>
              <a:t>变星的金属丰度 </a:t>
            </a:r>
            <a:r>
              <a:rPr lang="en-US" altLang="zh-CN" sz="2000" b="1" dirty="0">
                <a:latin typeface="Kaiti SC" panose="02010600040101010101" pitchFamily="2" charset="-122"/>
                <a:ea typeface="Kaiti SC" panose="02010600040101010101" pitchFamily="2" charset="-122"/>
              </a:rPr>
              <a:t>[</a:t>
            </a:r>
            <a:r>
              <a:rPr lang="en" altLang="zh-CN" sz="2000" b="1" dirty="0">
                <a:latin typeface="Kaiti SC" panose="02010600040101010101" pitchFamily="2" charset="-122"/>
                <a:ea typeface="Kaiti SC" panose="02010600040101010101" pitchFamily="2" charset="-122"/>
              </a:rPr>
              <a:t>Fe/H]</a:t>
            </a:r>
            <a:r>
              <a:rPr lang="zh-CN" altLang="en" sz="2000" b="1" dirty="0">
                <a:latin typeface="Kaiti SC" panose="02010600040101010101" pitchFamily="2" charset="-122"/>
                <a:ea typeface="Kaiti SC" panose="02010600040101010101" pitchFamily="2" charset="-122"/>
              </a:rPr>
              <a:t>、</a:t>
            </a:r>
            <a:r>
              <a:rPr lang="zh-CN" altLang="en-US" sz="2000" b="1" dirty="0">
                <a:latin typeface="Kaiti SC" panose="02010600040101010101" pitchFamily="2" charset="-122"/>
                <a:ea typeface="Kaiti SC" panose="02010600040101010101" pitchFamily="2" charset="-122"/>
              </a:rPr>
              <a:t>径向速度、大气参数以及测光数据，并且给出了 </a:t>
            </a:r>
            <a:r>
              <a:rPr lang="en" altLang="zh-CN" sz="2000" b="1" dirty="0" err="1">
                <a:latin typeface="Kaiti SC" panose="02010600040101010101" pitchFamily="2" charset="-122"/>
                <a:ea typeface="Kaiti SC" panose="02010600040101010101" pitchFamily="2" charset="-122"/>
              </a:rPr>
              <a:t>non_Blazhko</a:t>
            </a:r>
            <a:r>
              <a:rPr lang="en" altLang="zh-CN" sz="2000" b="1" dirty="0">
                <a:latin typeface="Kaiti SC" panose="02010600040101010101" pitchFamily="2" charset="-122"/>
                <a:ea typeface="Kaiti SC" panose="02010600040101010101" pitchFamily="2" charset="-122"/>
              </a:rPr>
              <a:t> </a:t>
            </a:r>
            <a:r>
              <a:rPr lang="zh-CN" altLang="en-US" sz="2000" b="1" dirty="0">
                <a:latin typeface="Kaiti SC" panose="02010600040101010101" pitchFamily="2" charset="-122"/>
                <a:ea typeface="Kaiti SC" panose="02010600040101010101" pitchFamily="2" charset="-122"/>
              </a:rPr>
              <a:t>和 </a:t>
            </a:r>
            <a:r>
              <a:rPr lang="en" altLang="zh-CN" sz="2000" b="1" dirty="0" err="1">
                <a:latin typeface="Kaiti SC" panose="02010600040101010101" pitchFamily="2" charset="-122"/>
                <a:ea typeface="Kaiti SC" panose="02010600040101010101" pitchFamily="2" charset="-122"/>
              </a:rPr>
              <a:t>Blazhko</a:t>
            </a:r>
            <a:r>
              <a:rPr lang="en" altLang="zh-CN" sz="2000" b="1" dirty="0">
                <a:latin typeface="Kaiti SC" panose="02010600040101010101" pitchFamily="2" charset="-122"/>
                <a:ea typeface="Kaiti SC" panose="02010600040101010101" pitchFamily="2" charset="-122"/>
              </a:rPr>
              <a:t> </a:t>
            </a:r>
            <a:r>
              <a:rPr lang="en" altLang="zh-CN" sz="2000" b="1" dirty="0" err="1">
                <a:latin typeface="Kaiti SC" panose="02010600040101010101" pitchFamily="2" charset="-122"/>
                <a:ea typeface="Kaiti SC" panose="02010600040101010101" pitchFamily="2" charset="-122"/>
              </a:rPr>
              <a:t>RRab</a:t>
            </a:r>
            <a:r>
              <a:rPr lang="en" altLang="zh-CN" sz="2000" b="1" dirty="0">
                <a:latin typeface="Kaiti SC" panose="02010600040101010101" pitchFamily="2" charset="-122"/>
                <a:ea typeface="Kaiti SC" panose="02010600040101010101" pitchFamily="2" charset="-122"/>
              </a:rPr>
              <a:t> </a:t>
            </a:r>
            <a:r>
              <a:rPr lang="zh-CN" altLang="en-US" sz="2000" b="1" dirty="0">
                <a:latin typeface="Kaiti SC" panose="02010600040101010101" pitchFamily="2" charset="-122"/>
                <a:ea typeface="Kaiti SC" panose="02010600040101010101" pitchFamily="2" charset="-122"/>
              </a:rPr>
              <a:t>型天琴 </a:t>
            </a:r>
            <a:r>
              <a:rPr lang="en" altLang="zh-CN" sz="2000" b="1" dirty="0">
                <a:latin typeface="Kaiti SC" panose="02010600040101010101" pitchFamily="2" charset="-122"/>
                <a:ea typeface="Kaiti SC" panose="02010600040101010101" pitchFamily="2" charset="-122"/>
              </a:rPr>
              <a:t>RR </a:t>
            </a:r>
            <a:r>
              <a:rPr lang="zh-CN" altLang="en-US" sz="2000" b="1" dirty="0">
                <a:latin typeface="Kaiti SC" panose="02010600040101010101" pitchFamily="2" charset="-122"/>
                <a:ea typeface="Kaiti SC" panose="02010600040101010101" pitchFamily="2" charset="-122"/>
              </a:rPr>
              <a:t>变星经典的 </a:t>
            </a:r>
            <a:r>
              <a:rPr lang="en" altLang="zh-CN" sz="2000" b="1" dirty="0">
                <a:latin typeface="Kaiti SC" panose="02010600040101010101" pitchFamily="2" charset="-122"/>
                <a:ea typeface="Kaiti SC" panose="02010600040101010101" pitchFamily="2" charset="-122"/>
              </a:rPr>
              <a:t>P-[Fe/H] </a:t>
            </a:r>
            <a:r>
              <a:rPr lang="zh-CN" altLang="en-US" sz="2000" b="1" dirty="0">
                <a:latin typeface="Kaiti SC" panose="02010600040101010101" pitchFamily="2" charset="-122"/>
                <a:ea typeface="Kaiti SC" panose="02010600040101010101" pitchFamily="2" charset="-122"/>
              </a:rPr>
              <a:t>傅立叶关系。 </a:t>
            </a:r>
          </a:p>
          <a:p>
            <a:pPr eaLnBrk="1" fontAlgn="auto" hangingPunct="1">
              <a:spcBef>
                <a:spcPts val="0"/>
              </a:spcBef>
              <a:spcAft>
                <a:spcPts val="0"/>
              </a:spcAft>
              <a:defRPr/>
            </a:pPr>
            <a:endParaRPr lang="en-US" altLang="zh-CN" b="1" dirty="0">
              <a:latin typeface="STSongti-SC-Light" panose="02010600040101010101" pitchFamily="2" charset="-122"/>
              <a:ea typeface="STSongti-SC-Light" panose="02010600040101010101" pitchFamily="2" charset="-122"/>
            </a:endParaRPr>
          </a:p>
          <a:p>
            <a:pPr eaLnBrk="1" fontAlgn="auto" hangingPunct="1">
              <a:spcBef>
                <a:spcPts val="0"/>
              </a:spcBef>
              <a:spcAft>
                <a:spcPts val="0"/>
              </a:spcAft>
              <a:defRPr/>
            </a:pPr>
            <a:endParaRPr lang="zh-CN" altLang="en-US" dirty="0">
              <a:latin typeface="+mn-lt"/>
              <a:ea typeface="+mn-ea"/>
            </a:endParaRPr>
          </a:p>
        </p:txBody>
      </p:sp>
      <p:sp>
        <p:nvSpPr>
          <p:cNvPr id="38914" name="矩形 2">
            <a:extLst>
              <a:ext uri="{FF2B5EF4-FFF2-40B4-BE49-F238E27FC236}">
                <a16:creationId xmlns:a16="http://schemas.microsoft.com/office/drawing/2014/main" id="{4F5905D9-D7BE-FE4F-A701-B0593A84AA7F}"/>
              </a:ext>
            </a:extLst>
          </p:cNvPr>
          <p:cNvSpPr>
            <a:spLocks noChangeArrowheads="1"/>
          </p:cNvSpPr>
          <p:nvPr/>
        </p:nvSpPr>
        <p:spPr bwMode="auto">
          <a:xfrm>
            <a:off x="711200" y="1320800"/>
            <a:ext cx="2416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400" b="1">
                <a:latin typeface="Kaiti SC" panose="02010600040101010101" pitchFamily="2" charset="-122"/>
                <a:ea typeface="Kaiti SC" panose="02010600040101010101" pitchFamily="2" charset="-122"/>
              </a:rPr>
              <a:t>基于物理参数 ：</a:t>
            </a:r>
          </a:p>
        </p:txBody>
      </p:sp>
      <p:sp>
        <p:nvSpPr>
          <p:cNvPr id="38915" name="文本框 4">
            <a:extLst>
              <a:ext uri="{FF2B5EF4-FFF2-40B4-BE49-F238E27FC236}">
                <a16:creationId xmlns:a16="http://schemas.microsoft.com/office/drawing/2014/main" id="{026F85B2-EDC8-BE43-A10E-C7AA3EA1092E}"/>
              </a:ext>
            </a:extLst>
          </p:cNvPr>
          <p:cNvSpPr txBox="1">
            <a:spLocks noChangeArrowheads="1"/>
          </p:cNvSpPr>
          <p:nvPr/>
        </p:nvSpPr>
        <p:spPr bwMode="auto">
          <a:xfrm>
            <a:off x="0" y="484188"/>
            <a:ext cx="3565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800" b="1">
                <a:latin typeface="Kaiti SC" panose="02010600040101010101" pitchFamily="2" charset="-122"/>
                <a:ea typeface="Kaiti SC" panose="02010600040101010101" pitchFamily="2" charset="-122"/>
                <a:sym typeface="+mn-lt"/>
              </a:rPr>
              <a:t>前人的主要研究成果</a:t>
            </a:r>
            <a:endParaRPr kumimoji="1" lang="zh-CN" altLang="en-US" sz="2800" b="1">
              <a:latin typeface="Kaiti SC" panose="02010600040101010101" pitchFamily="2" charset="-122"/>
              <a:ea typeface="Kaiti SC" panose="02010600040101010101" pitchFamily="2" charset="-122"/>
            </a:endParaRPr>
          </a:p>
        </p:txBody>
      </p:sp>
    </p:spTree>
    <p:extLst>
      <p:ext uri="{BB962C8B-B14F-4D97-AF65-F5344CB8AC3E}">
        <p14:creationId xmlns:p14="http://schemas.microsoft.com/office/powerpoint/2010/main" val="2833428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85FCABF-5012-4C4F-B2FA-CA8A3F61BD8C}"/>
              </a:ext>
            </a:extLst>
          </p:cNvPr>
          <p:cNvSpPr/>
          <p:nvPr/>
        </p:nvSpPr>
        <p:spPr>
          <a:xfrm>
            <a:off x="619125" y="2532063"/>
            <a:ext cx="8267700" cy="3694112"/>
          </a:xfrm>
          <a:prstGeom prst="rect">
            <a:avLst/>
          </a:prstGeom>
        </p:spPr>
        <p:txBody>
          <a:bodyPr>
            <a:spAutoFit/>
          </a:bodyPr>
          <a:lstStyle/>
          <a:p>
            <a:pPr marL="285750" indent="-285750" eaLnBrk="1" fontAlgn="auto" hangingPunct="1">
              <a:spcBef>
                <a:spcPts val="0"/>
              </a:spcBef>
              <a:spcAft>
                <a:spcPts val="0"/>
              </a:spcAft>
              <a:buFont typeface="Arial" panose="020B0604020202020204" pitchFamily="34" charset="0"/>
              <a:buChar char="•"/>
              <a:defRPr/>
            </a:pPr>
            <a:r>
              <a:rPr lang="zh-CN" altLang="en-US" sz="2000" b="1" dirty="0">
                <a:latin typeface="Kaiti SC" panose="02010600040101010101" pitchFamily="2" charset="-122"/>
                <a:ea typeface="Kaiti SC" panose="02010600040101010101" pitchFamily="2" charset="-122"/>
              </a:rPr>
              <a:t>很多前人工作基于随机森林算法来挑选天琴 </a:t>
            </a:r>
            <a:r>
              <a:rPr lang="en" altLang="zh-CN" sz="2000" b="1" dirty="0">
                <a:latin typeface="Kaiti SC" panose="02010600040101010101" pitchFamily="2" charset="-122"/>
                <a:ea typeface="Kaiti SC" panose="02010600040101010101" pitchFamily="2" charset="-122"/>
              </a:rPr>
              <a:t>RR </a:t>
            </a:r>
            <a:r>
              <a:rPr lang="zh-CN" altLang="en-US" sz="2000" b="1" dirty="0">
                <a:latin typeface="Kaiti SC" panose="02010600040101010101" pitchFamily="2" charset="-122"/>
                <a:ea typeface="Kaiti SC" panose="02010600040101010101" pitchFamily="2" charset="-122"/>
              </a:rPr>
              <a:t>变星。</a:t>
            </a:r>
            <a:endParaRPr lang="en-US" altLang="zh-CN" sz="2000" b="1" dirty="0">
              <a:latin typeface="Kaiti SC" panose="02010600040101010101" pitchFamily="2" charset="-122"/>
              <a:ea typeface="Kaiti SC" panose="02010600040101010101" pitchFamily="2" charset="-122"/>
            </a:endParaRPr>
          </a:p>
          <a:p>
            <a:pPr marL="285750" indent="-285750" eaLnBrk="1" fontAlgn="auto" hangingPunct="1">
              <a:spcBef>
                <a:spcPts val="0"/>
              </a:spcBef>
              <a:spcAft>
                <a:spcPts val="0"/>
              </a:spcAft>
              <a:buFont typeface="Arial" panose="020B0604020202020204" pitchFamily="34" charset="0"/>
              <a:buChar char="•"/>
              <a:defRPr/>
            </a:pPr>
            <a:endParaRPr lang="en-US" altLang="zh-CN" sz="2000" b="1" dirty="0">
              <a:latin typeface="Kaiti SC" panose="02010600040101010101" pitchFamily="2" charset="-122"/>
              <a:ea typeface="Kaiti SC" panose="02010600040101010101" pitchFamily="2" charset="-122"/>
            </a:endParaRPr>
          </a:p>
          <a:p>
            <a:pPr marL="285750" indent="-285750" eaLnBrk="1" fontAlgn="auto" hangingPunct="1">
              <a:spcBef>
                <a:spcPts val="0"/>
              </a:spcBef>
              <a:spcAft>
                <a:spcPts val="0"/>
              </a:spcAft>
              <a:buFont typeface="Arial" panose="020B0604020202020204" pitchFamily="34" charset="0"/>
              <a:buChar char="•"/>
              <a:defRPr/>
            </a:pPr>
            <a:r>
              <a:rPr lang="en" altLang="zh-CN" sz="2000" b="1" dirty="0" err="1">
                <a:latin typeface="Kaiti SC" panose="02010600040101010101" pitchFamily="2" charset="-122"/>
                <a:ea typeface="Kaiti SC" panose="02010600040101010101" pitchFamily="2" charset="-122"/>
              </a:rPr>
              <a:t>Sesar</a:t>
            </a:r>
            <a:r>
              <a:rPr lang="en" altLang="zh-CN" sz="2000" b="1" dirty="0">
                <a:latin typeface="Kaiti SC" panose="02010600040101010101" pitchFamily="2" charset="-122"/>
                <a:ea typeface="Kaiti SC" panose="02010600040101010101" pitchFamily="2" charset="-122"/>
              </a:rPr>
              <a:t> </a:t>
            </a:r>
            <a:r>
              <a:rPr lang="zh-CN" altLang="en-US" sz="2000" b="1" dirty="0">
                <a:latin typeface="Kaiti SC" panose="02010600040101010101" pitchFamily="2" charset="-122"/>
                <a:ea typeface="Kaiti SC" panose="02010600040101010101" pitchFamily="2" charset="-122"/>
              </a:rPr>
              <a:t>等利用 </a:t>
            </a:r>
            <a:r>
              <a:rPr lang="en" altLang="zh-CN" sz="2000" b="1" dirty="0" err="1">
                <a:latin typeface="Kaiti SC" panose="02010600040101010101" pitchFamily="2" charset="-122"/>
                <a:ea typeface="Kaiti SC" panose="02010600040101010101" pitchFamily="2" charset="-122"/>
              </a:rPr>
              <a:t>XGBoost</a:t>
            </a:r>
            <a:r>
              <a:rPr lang="en" altLang="zh-CN" sz="2000" b="1" dirty="0">
                <a:latin typeface="Kaiti SC" panose="02010600040101010101" pitchFamily="2" charset="-122"/>
                <a:ea typeface="Kaiti SC" panose="02010600040101010101" pitchFamily="2" charset="-122"/>
              </a:rPr>
              <a:t> </a:t>
            </a:r>
            <a:r>
              <a:rPr lang="zh-CN" altLang="en-US" sz="2000" b="1" dirty="0">
                <a:latin typeface="Kaiti SC" panose="02010600040101010101" pitchFamily="2" charset="-122"/>
                <a:ea typeface="Kaiti SC" panose="02010600040101010101" pitchFamily="2" charset="-122"/>
              </a:rPr>
              <a:t>算法，从 </a:t>
            </a:r>
            <a:r>
              <a:rPr lang="en" altLang="zh-CN" sz="2000" b="1" dirty="0">
                <a:latin typeface="Kaiti SC" panose="02010600040101010101" pitchFamily="2" charset="-122"/>
                <a:ea typeface="Kaiti SC" panose="02010600040101010101" pitchFamily="2" charset="-122"/>
              </a:rPr>
              <a:t>PS1 </a:t>
            </a:r>
            <a:r>
              <a:rPr lang="zh-CN" altLang="en-US" sz="2000" b="1" dirty="0">
                <a:latin typeface="Kaiti SC" panose="02010600040101010101" pitchFamily="2" charset="-122"/>
                <a:ea typeface="Kaiti SC" panose="02010600040101010101" pitchFamily="2" charset="-122"/>
              </a:rPr>
              <a:t>光变曲线数据中挑选出了天琴 </a:t>
            </a:r>
            <a:r>
              <a:rPr lang="en" altLang="zh-CN" sz="2000" b="1" dirty="0">
                <a:latin typeface="Kaiti SC" panose="02010600040101010101" pitchFamily="2" charset="-122"/>
                <a:ea typeface="Kaiti SC" panose="02010600040101010101" pitchFamily="2" charset="-122"/>
              </a:rPr>
              <a:t>RR </a:t>
            </a:r>
            <a:r>
              <a:rPr lang="zh-CN" altLang="en-US" sz="2000" b="1" dirty="0">
                <a:latin typeface="Kaiti SC" panose="02010600040101010101" pitchFamily="2" charset="-122"/>
                <a:ea typeface="Kaiti SC" panose="02010600040101010101" pitchFamily="2" charset="-122"/>
              </a:rPr>
              <a:t>变星。</a:t>
            </a:r>
            <a:endParaRPr lang="en-US" altLang="zh-CN" sz="2000" b="1" dirty="0">
              <a:latin typeface="Kaiti SC" panose="02010600040101010101" pitchFamily="2" charset="-122"/>
              <a:ea typeface="Kaiti SC" panose="02010600040101010101" pitchFamily="2" charset="-122"/>
            </a:endParaRPr>
          </a:p>
          <a:p>
            <a:pPr marL="285750" indent="-285750" eaLnBrk="1" fontAlgn="auto" hangingPunct="1">
              <a:spcBef>
                <a:spcPts val="0"/>
              </a:spcBef>
              <a:spcAft>
                <a:spcPts val="0"/>
              </a:spcAft>
              <a:buFont typeface="Arial" panose="020B0604020202020204" pitchFamily="34" charset="0"/>
              <a:buChar char="•"/>
              <a:defRPr/>
            </a:pPr>
            <a:endParaRPr lang="en-US" altLang="zh-CN" sz="2000" b="1" dirty="0">
              <a:latin typeface="Kaiti SC" panose="02010600040101010101" pitchFamily="2" charset="-122"/>
              <a:ea typeface="Kaiti SC" panose="02010600040101010101" pitchFamily="2" charset="-122"/>
            </a:endParaRPr>
          </a:p>
          <a:p>
            <a:pPr marL="285750" indent="-285750" eaLnBrk="1" fontAlgn="auto" hangingPunct="1">
              <a:spcBef>
                <a:spcPts val="0"/>
              </a:spcBef>
              <a:spcAft>
                <a:spcPts val="0"/>
              </a:spcAft>
              <a:buFont typeface="Arial" panose="020B0604020202020204" pitchFamily="34" charset="0"/>
              <a:buChar char="•"/>
              <a:defRPr/>
            </a:pPr>
            <a:r>
              <a:rPr lang="en" altLang="zh-CN" sz="2000" b="1" dirty="0" err="1">
                <a:latin typeface="Kaiti SC" panose="02010600040101010101" pitchFamily="2" charset="-122"/>
                <a:ea typeface="Kaiti SC" panose="02010600040101010101" pitchFamily="2" charset="-122"/>
              </a:rPr>
              <a:t>Elorrieta</a:t>
            </a:r>
            <a:r>
              <a:rPr lang="en" altLang="zh-CN" sz="2000" b="1" dirty="0">
                <a:latin typeface="Kaiti SC" panose="02010600040101010101" pitchFamily="2" charset="-122"/>
                <a:ea typeface="Kaiti SC" panose="02010600040101010101" pitchFamily="2" charset="-122"/>
              </a:rPr>
              <a:t> </a:t>
            </a:r>
            <a:r>
              <a:rPr lang="zh-CN" altLang="en-US" sz="2000" b="1" dirty="0">
                <a:latin typeface="Kaiti SC" panose="02010600040101010101" pitchFamily="2" charset="-122"/>
                <a:ea typeface="Kaiti SC" panose="02010600040101010101" pitchFamily="2" charset="-122"/>
              </a:rPr>
              <a:t>等构建了一个基于 </a:t>
            </a:r>
            <a:r>
              <a:rPr lang="en" altLang="zh-CN" sz="2000" b="1" dirty="0">
                <a:latin typeface="Kaiti SC" panose="02010600040101010101" pitchFamily="2" charset="-122"/>
                <a:ea typeface="Kaiti SC" panose="02010600040101010101" pitchFamily="2" charset="-122"/>
              </a:rPr>
              <a:t>AdaBoost </a:t>
            </a:r>
            <a:r>
              <a:rPr lang="zh-CN" altLang="en-US" sz="2000" b="1" dirty="0">
                <a:latin typeface="Kaiti SC" panose="02010600040101010101" pitchFamily="2" charset="-122"/>
                <a:ea typeface="Kaiti SC" panose="02010600040101010101" pitchFamily="2" charset="-122"/>
              </a:rPr>
              <a:t>族的自动识别天琴 </a:t>
            </a:r>
            <a:r>
              <a:rPr lang="en" altLang="zh-CN" sz="2000" b="1" dirty="0">
                <a:latin typeface="Kaiti SC" panose="02010600040101010101" pitchFamily="2" charset="-122"/>
                <a:ea typeface="Kaiti SC" panose="02010600040101010101" pitchFamily="2" charset="-122"/>
              </a:rPr>
              <a:t>RR </a:t>
            </a:r>
            <a:r>
              <a:rPr lang="zh-CN" altLang="en-US" sz="2000" b="1" dirty="0">
                <a:latin typeface="Kaiti SC" panose="02010600040101010101" pitchFamily="2" charset="-122"/>
                <a:ea typeface="Kaiti SC" panose="02010600040101010101" pitchFamily="2" charset="-122"/>
              </a:rPr>
              <a:t>变星的分类系统。</a:t>
            </a:r>
            <a:endParaRPr lang="en-US" altLang="zh-CN" sz="2000" b="1" dirty="0">
              <a:latin typeface="Kaiti SC" panose="02010600040101010101" pitchFamily="2" charset="-122"/>
              <a:ea typeface="Kaiti SC" panose="02010600040101010101" pitchFamily="2" charset="-122"/>
            </a:endParaRPr>
          </a:p>
          <a:p>
            <a:pPr eaLnBrk="1" fontAlgn="auto" hangingPunct="1">
              <a:spcBef>
                <a:spcPts val="0"/>
              </a:spcBef>
              <a:spcAft>
                <a:spcPts val="0"/>
              </a:spcAft>
              <a:defRPr/>
            </a:pPr>
            <a:endParaRPr lang="en-US" altLang="zh-CN" sz="2000" b="1" dirty="0">
              <a:latin typeface="Kaiti SC" panose="02010600040101010101" pitchFamily="2" charset="-122"/>
              <a:ea typeface="Kaiti SC" panose="02010600040101010101" pitchFamily="2" charset="-122"/>
            </a:endParaRPr>
          </a:p>
          <a:p>
            <a:pPr marL="285750" indent="-285750" eaLnBrk="1" fontAlgn="auto" hangingPunct="1">
              <a:spcBef>
                <a:spcPts val="0"/>
              </a:spcBef>
              <a:spcAft>
                <a:spcPts val="0"/>
              </a:spcAft>
              <a:buFont typeface="Arial" panose="020B0604020202020204" pitchFamily="34" charset="0"/>
              <a:buChar char="•"/>
              <a:defRPr/>
            </a:pPr>
            <a:r>
              <a:rPr lang="en-US" altLang="zh-CN" sz="2000" b="1" dirty="0">
                <a:latin typeface="Kaiti SC" panose="02010600040101010101" pitchFamily="2" charset="-122"/>
                <a:ea typeface="Kaiti SC" panose="02010600040101010101" pitchFamily="2" charset="-122"/>
              </a:rPr>
              <a:t>……</a:t>
            </a:r>
          </a:p>
          <a:p>
            <a:pPr eaLnBrk="1" fontAlgn="auto" hangingPunct="1">
              <a:spcBef>
                <a:spcPts val="0"/>
              </a:spcBef>
              <a:spcAft>
                <a:spcPts val="0"/>
              </a:spcAft>
              <a:defRPr/>
            </a:pPr>
            <a:endParaRPr lang="en-US" altLang="zh-CN" dirty="0">
              <a:latin typeface="+mn-lt"/>
              <a:ea typeface="+mn-ea"/>
            </a:endParaRPr>
          </a:p>
          <a:p>
            <a:pPr eaLnBrk="1" fontAlgn="auto" hangingPunct="1">
              <a:spcBef>
                <a:spcPts val="0"/>
              </a:spcBef>
              <a:spcAft>
                <a:spcPts val="0"/>
              </a:spcAft>
              <a:defRPr/>
            </a:pPr>
            <a:r>
              <a:rPr lang="zh-CN" altLang="en-US" dirty="0">
                <a:latin typeface="+mn-lt"/>
                <a:ea typeface="+mn-ea"/>
              </a:rPr>
              <a:t>                                                    </a:t>
            </a:r>
            <a:endParaRPr lang="en-US" altLang="zh-CN" dirty="0">
              <a:latin typeface="+mn-lt"/>
              <a:ea typeface="+mn-ea"/>
            </a:endParaRPr>
          </a:p>
          <a:p>
            <a:pPr eaLnBrk="1" fontAlgn="auto" hangingPunct="1">
              <a:spcBef>
                <a:spcPts val="0"/>
              </a:spcBef>
              <a:spcAft>
                <a:spcPts val="0"/>
              </a:spcAft>
              <a:defRPr/>
            </a:pPr>
            <a:endParaRPr lang="zh-CN" altLang="en-US" dirty="0">
              <a:latin typeface="+mn-lt"/>
              <a:ea typeface="+mn-ea"/>
            </a:endParaRPr>
          </a:p>
        </p:txBody>
      </p:sp>
      <p:sp>
        <p:nvSpPr>
          <p:cNvPr id="39938" name="矩形 2">
            <a:extLst>
              <a:ext uri="{FF2B5EF4-FFF2-40B4-BE49-F238E27FC236}">
                <a16:creationId xmlns:a16="http://schemas.microsoft.com/office/drawing/2014/main" id="{F2EBCEB0-0A38-DF4E-B6B0-EFF93A183F25}"/>
              </a:ext>
            </a:extLst>
          </p:cNvPr>
          <p:cNvSpPr>
            <a:spLocks noChangeArrowheads="1"/>
          </p:cNvSpPr>
          <p:nvPr/>
        </p:nvSpPr>
        <p:spPr bwMode="auto">
          <a:xfrm>
            <a:off x="65088" y="1785938"/>
            <a:ext cx="3032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400" b="1">
                <a:latin typeface="Kaiti SC" panose="02010600040101010101" pitchFamily="2" charset="-122"/>
                <a:ea typeface="Kaiti SC" panose="02010600040101010101" pitchFamily="2" charset="-122"/>
              </a:rPr>
              <a:t>基于机器学习算法 ：</a:t>
            </a:r>
          </a:p>
        </p:txBody>
      </p:sp>
      <p:sp>
        <p:nvSpPr>
          <p:cNvPr id="39939" name="文本框 4">
            <a:extLst>
              <a:ext uri="{FF2B5EF4-FFF2-40B4-BE49-F238E27FC236}">
                <a16:creationId xmlns:a16="http://schemas.microsoft.com/office/drawing/2014/main" id="{38274F24-20FD-0946-938A-A32EB2D1A668}"/>
              </a:ext>
            </a:extLst>
          </p:cNvPr>
          <p:cNvSpPr txBox="1">
            <a:spLocks noChangeArrowheads="1"/>
          </p:cNvSpPr>
          <p:nvPr/>
        </p:nvSpPr>
        <p:spPr bwMode="auto">
          <a:xfrm>
            <a:off x="0" y="484188"/>
            <a:ext cx="3565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800" b="1">
                <a:latin typeface="Kaiti SC" panose="02010600040101010101" pitchFamily="2" charset="-122"/>
                <a:ea typeface="Kaiti SC" panose="02010600040101010101" pitchFamily="2" charset="-122"/>
                <a:sym typeface="+mn-lt"/>
              </a:rPr>
              <a:t>前人的主要研究成果</a:t>
            </a:r>
            <a:endParaRPr kumimoji="1" lang="zh-CN" altLang="en-US" sz="2800" b="1">
              <a:latin typeface="Kaiti SC" panose="02010600040101010101" pitchFamily="2" charset="-122"/>
              <a:ea typeface="Kaiti SC" panose="02010600040101010101" pitchFamily="2" charset="-122"/>
            </a:endParaRPr>
          </a:p>
        </p:txBody>
      </p:sp>
    </p:spTree>
    <p:extLst>
      <p:ext uri="{BB962C8B-B14F-4D97-AF65-F5344CB8AC3E}">
        <p14:creationId xmlns:p14="http://schemas.microsoft.com/office/powerpoint/2010/main" val="2449850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2">
            <a:extLst>
              <a:ext uri="{FF2B5EF4-FFF2-40B4-BE49-F238E27FC236}">
                <a16:creationId xmlns:a16="http://schemas.microsoft.com/office/drawing/2014/main" id="{D39F7BDF-F774-D34A-A5A7-0D9C067E5D6C}"/>
              </a:ext>
            </a:extLst>
          </p:cNvPr>
          <p:cNvSpPr txBox="1">
            <a:spLocks noChangeArrowheads="1"/>
          </p:cNvSpPr>
          <p:nvPr/>
        </p:nvSpPr>
        <p:spPr bwMode="auto">
          <a:xfrm>
            <a:off x="-36513" y="292100"/>
            <a:ext cx="566102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spcBef>
                <a:spcPct val="50000"/>
              </a:spcBef>
            </a:pPr>
            <a:r>
              <a:rPr lang="en-US" altLang="zh-CN" sz="2400" b="1">
                <a:solidFill>
                  <a:srgbClr val="FF6600"/>
                </a:solidFill>
                <a:latin typeface="Times" pitchFamily="2" charset="0"/>
                <a:ea typeface="华文新魏" panose="02010800040101010101" pitchFamily="2" charset="-122"/>
              </a:rPr>
              <a:t>Astronomy facing “data avalanche”</a:t>
            </a:r>
          </a:p>
        </p:txBody>
      </p:sp>
      <p:grpSp>
        <p:nvGrpSpPr>
          <p:cNvPr id="27650" name="Group 11">
            <a:extLst>
              <a:ext uri="{FF2B5EF4-FFF2-40B4-BE49-F238E27FC236}">
                <a16:creationId xmlns:a16="http://schemas.microsoft.com/office/drawing/2014/main" id="{C27793DA-8DE3-D946-A1A8-7E117FBC4ADA}"/>
              </a:ext>
            </a:extLst>
          </p:cNvPr>
          <p:cNvGrpSpPr>
            <a:grpSpLocks/>
          </p:cNvGrpSpPr>
          <p:nvPr/>
        </p:nvGrpSpPr>
        <p:grpSpPr bwMode="auto">
          <a:xfrm>
            <a:off x="100013" y="5246688"/>
            <a:ext cx="803275" cy="776287"/>
            <a:chOff x="3927" y="656"/>
            <a:chExt cx="1611" cy="1851"/>
          </a:xfrm>
        </p:grpSpPr>
        <p:pic>
          <p:nvPicPr>
            <p:cNvPr id="27686" name="Picture 12" descr="tem30524980643150_13">
              <a:extLst>
                <a:ext uri="{FF2B5EF4-FFF2-40B4-BE49-F238E27FC236}">
                  <a16:creationId xmlns:a16="http://schemas.microsoft.com/office/drawing/2014/main" id="{B9FD1B14-5023-9649-98B3-9149DF453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2" y="656"/>
              <a:ext cx="115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87" name="Text Box 13">
              <a:extLst>
                <a:ext uri="{FF2B5EF4-FFF2-40B4-BE49-F238E27FC236}">
                  <a16:creationId xmlns:a16="http://schemas.microsoft.com/office/drawing/2014/main" id="{F2B9A1CA-06EF-444B-B370-F768936F50EF}"/>
                </a:ext>
              </a:extLst>
            </p:cNvPr>
            <p:cNvSpPr txBox="1">
              <a:spLocks noChangeArrowheads="1"/>
            </p:cNvSpPr>
            <p:nvPr/>
          </p:nvSpPr>
          <p:spPr bwMode="auto">
            <a:xfrm>
              <a:off x="3927" y="1846"/>
              <a:ext cx="1611" cy="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r>
                <a:rPr lang="en-US" altLang="zh-CN" sz="1200" b="1" i="1">
                  <a:solidFill>
                    <a:schemeClr val="accent1"/>
                  </a:solidFill>
                  <a:latin typeface="Garamond" panose="02020404030301010803" pitchFamily="18" charset="0"/>
                  <a:ea typeface="等线" panose="02010600030101010101" pitchFamily="2" charset="-122"/>
                </a:rPr>
                <a:t>IRAS 25</a:t>
              </a:r>
              <a:r>
                <a:rPr lang="en-US" altLang="zh-CN" sz="1200" b="1" i="1">
                  <a:solidFill>
                    <a:schemeClr val="accent1"/>
                  </a:solidFill>
                  <a:latin typeface="Symbol" pitchFamily="2" charset="2"/>
                  <a:ea typeface="等线" panose="02010600030101010101" pitchFamily="2" charset="-122"/>
                </a:rPr>
                <a:t>m</a:t>
              </a:r>
            </a:p>
          </p:txBody>
        </p:sp>
      </p:grpSp>
      <p:grpSp>
        <p:nvGrpSpPr>
          <p:cNvPr id="27651" name="Group 14">
            <a:extLst>
              <a:ext uri="{FF2B5EF4-FFF2-40B4-BE49-F238E27FC236}">
                <a16:creationId xmlns:a16="http://schemas.microsoft.com/office/drawing/2014/main" id="{0E2DD392-5686-994E-939E-6463FD1455BB}"/>
              </a:ext>
            </a:extLst>
          </p:cNvPr>
          <p:cNvGrpSpPr>
            <a:grpSpLocks/>
          </p:cNvGrpSpPr>
          <p:nvPr/>
        </p:nvGrpSpPr>
        <p:grpSpPr bwMode="auto">
          <a:xfrm>
            <a:off x="1001713" y="5224463"/>
            <a:ext cx="855662" cy="798512"/>
            <a:chOff x="2646" y="912"/>
            <a:chExt cx="1689" cy="1779"/>
          </a:xfrm>
        </p:grpSpPr>
        <p:pic>
          <p:nvPicPr>
            <p:cNvPr id="27684" name="Picture 15">
              <a:extLst>
                <a:ext uri="{FF2B5EF4-FFF2-40B4-BE49-F238E27FC236}">
                  <a16:creationId xmlns:a16="http://schemas.microsoft.com/office/drawing/2014/main" id="{79E89094-902B-C64E-8405-60532E2E8EE8}"/>
                </a:ext>
              </a:extLst>
            </p:cNvPr>
            <p:cNvPicPr>
              <a:picLocks noChangeArrowheads="1"/>
            </p:cNvPicPr>
            <p:nvPr/>
          </p:nvPicPr>
          <p:blipFill>
            <a:blip r:embed="rId3">
              <a:extLst>
                <a:ext uri="{28A0092B-C50C-407E-A947-70E740481C1C}">
                  <a14:useLocalDpi xmlns:a14="http://schemas.microsoft.com/office/drawing/2010/main" val="0"/>
                </a:ext>
              </a:extLst>
            </a:blip>
            <a:srcRect l="33205" t="37946" r="25484" b="36905"/>
            <a:stretch>
              <a:fillRect/>
            </a:stretch>
          </p:blipFill>
          <p:spPr bwMode="auto">
            <a:xfrm>
              <a:off x="2904" y="912"/>
              <a:ext cx="1152" cy="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7685" name="Text Box 16">
              <a:extLst>
                <a:ext uri="{FF2B5EF4-FFF2-40B4-BE49-F238E27FC236}">
                  <a16:creationId xmlns:a16="http://schemas.microsoft.com/office/drawing/2014/main" id="{251568D2-BAB7-4F42-ABB9-98210E39D2B1}"/>
                </a:ext>
              </a:extLst>
            </p:cNvPr>
            <p:cNvSpPr txBox="1">
              <a:spLocks noChangeArrowheads="1"/>
            </p:cNvSpPr>
            <p:nvPr/>
          </p:nvSpPr>
          <p:spPr bwMode="auto">
            <a:xfrm>
              <a:off x="2646" y="2074"/>
              <a:ext cx="1689" cy="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r>
                <a:rPr lang="en-US" altLang="zh-CN" sz="1200" b="1" i="1">
                  <a:solidFill>
                    <a:schemeClr val="accent1"/>
                  </a:solidFill>
                  <a:latin typeface="Garamond" panose="02020404030301010803" pitchFamily="18" charset="0"/>
                  <a:ea typeface="等线" panose="02010600030101010101" pitchFamily="2" charset="-122"/>
                </a:rPr>
                <a:t>2MASS 2</a:t>
              </a:r>
              <a:r>
                <a:rPr lang="en-US" altLang="zh-CN" sz="1200" b="1" i="1">
                  <a:solidFill>
                    <a:schemeClr val="accent1"/>
                  </a:solidFill>
                  <a:latin typeface="Symbol" pitchFamily="2" charset="2"/>
                  <a:ea typeface="等线" panose="02010600030101010101" pitchFamily="2" charset="-122"/>
                </a:rPr>
                <a:t>m</a:t>
              </a:r>
            </a:p>
          </p:txBody>
        </p:sp>
      </p:grpSp>
      <p:grpSp>
        <p:nvGrpSpPr>
          <p:cNvPr id="27652" name="Group 17">
            <a:extLst>
              <a:ext uri="{FF2B5EF4-FFF2-40B4-BE49-F238E27FC236}">
                <a16:creationId xmlns:a16="http://schemas.microsoft.com/office/drawing/2014/main" id="{81A49499-22DF-E745-A832-ECA7E75C42C7}"/>
              </a:ext>
            </a:extLst>
          </p:cNvPr>
          <p:cNvGrpSpPr>
            <a:grpSpLocks/>
          </p:cNvGrpSpPr>
          <p:nvPr/>
        </p:nvGrpSpPr>
        <p:grpSpPr bwMode="auto">
          <a:xfrm>
            <a:off x="1992313" y="5211763"/>
            <a:ext cx="985837" cy="811212"/>
            <a:chOff x="1309" y="656"/>
            <a:chExt cx="1851" cy="1791"/>
          </a:xfrm>
        </p:grpSpPr>
        <p:pic>
          <p:nvPicPr>
            <p:cNvPr id="27682" name="Picture 18" descr="tem29228980642786_8">
              <a:extLst>
                <a:ext uri="{FF2B5EF4-FFF2-40B4-BE49-F238E27FC236}">
                  <a16:creationId xmlns:a16="http://schemas.microsoft.com/office/drawing/2014/main" id="{ECCC95BA-5209-2E46-A004-A17D807B22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4" y="656"/>
              <a:ext cx="115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83" name="Text Box 19">
              <a:extLst>
                <a:ext uri="{FF2B5EF4-FFF2-40B4-BE49-F238E27FC236}">
                  <a16:creationId xmlns:a16="http://schemas.microsoft.com/office/drawing/2014/main" id="{9489FCC4-70D9-4A47-842B-6FCC40485421}"/>
                </a:ext>
              </a:extLst>
            </p:cNvPr>
            <p:cNvSpPr txBox="1">
              <a:spLocks noChangeArrowheads="1"/>
            </p:cNvSpPr>
            <p:nvPr/>
          </p:nvSpPr>
          <p:spPr bwMode="auto">
            <a:xfrm>
              <a:off x="1309" y="1835"/>
              <a:ext cx="1851" cy="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r>
                <a:rPr lang="en-US" altLang="zh-CN" sz="1200" b="1" i="1">
                  <a:solidFill>
                    <a:schemeClr val="accent1"/>
                  </a:solidFill>
                  <a:latin typeface="Garamond" panose="02020404030301010803" pitchFamily="18" charset="0"/>
                  <a:ea typeface="等线" panose="02010600030101010101" pitchFamily="2" charset="-122"/>
                </a:rPr>
                <a:t>DSS Optical</a:t>
              </a:r>
            </a:p>
          </p:txBody>
        </p:sp>
      </p:grpSp>
      <p:grpSp>
        <p:nvGrpSpPr>
          <p:cNvPr id="27653" name="Group 20">
            <a:extLst>
              <a:ext uri="{FF2B5EF4-FFF2-40B4-BE49-F238E27FC236}">
                <a16:creationId xmlns:a16="http://schemas.microsoft.com/office/drawing/2014/main" id="{B8EB1196-DD2A-3E45-BB04-F1ED51269EB7}"/>
              </a:ext>
            </a:extLst>
          </p:cNvPr>
          <p:cNvGrpSpPr>
            <a:grpSpLocks/>
          </p:cNvGrpSpPr>
          <p:nvPr/>
        </p:nvGrpSpPr>
        <p:grpSpPr bwMode="auto">
          <a:xfrm>
            <a:off x="3106738" y="5227638"/>
            <a:ext cx="777875" cy="795337"/>
            <a:chOff x="360" y="2424"/>
            <a:chExt cx="1543" cy="1840"/>
          </a:xfrm>
        </p:grpSpPr>
        <p:pic>
          <p:nvPicPr>
            <p:cNvPr id="27680" name="Picture 21" descr="tem24355980643159_15">
              <a:extLst>
                <a:ext uri="{FF2B5EF4-FFF2-40B4-BE49-F238E27FC236}">
                  <a16:creationId xmlns:a16="http://schemas.microsoft.com/office/drawing/2014/main" id="{416B258D-6ACA-8B42-8096-05A9BFE21BF8}"/>
                </a:ext>
              </a:extLst>
            </p:cNvPr>
            <p:cNvPicPr>
              <a:picLocks noChangeAspect="1"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544" y="2424"/>
              <a:ext cx="115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0" name="Text Box 22">
              <a:extLst>
                <a:ext uri="{FF2B5EF4-FFF2-40B4-BE49-F238E27FC236}">
                  <a16:creationId xmlns:a16="http://schemas.microsoft.com/office/drawing/2014/main" id="{65967C10-389F-8940-A98D-B037EB3B5202}"/>
                </a:ext>
              </a:extLst>
            </p:cNvPr>
            <p:cNvSpPr txBox="1">
              <a:spLocks noChangeArrowheads="1"/>
            </p:cNvSpPr>
            <p:nvPr/>
          </p:nvSpPr>
          <p:spPr bwMode="auto">
            <a:xfrm>
              <a:off x="360" y="3676"/>
              <a:ext cx="1543" cy="588"/>
            </a:xfrm>
            <a:prstGeom prst="rect">
              <a:avLst/>
            </a:prstGeom>
            <a:noFill/>
            <a:ln w="12700">
              <a:noFill/>
              <a:miter lim="800000"/>
              <a:headEnd/>
              <a:tailEnd/>
            </a:ln>
            <a:effectLst/>
          </p:spPr>
          <p:txBody>
            <a:bodyPr wrap="none">
              <a:spAutoFit/>
            </a:bodyPr>
            <a:lstStyle/>
            <a:p>
              <a:pPr algn="ctr" fontAlgn="auto">
                <a:spcBef>
                  <a:spcPts val="0"/>
                </a:spcBef>
                <a:spcAft>
                  <a:spcPts val="0"/>
                </a:spcAft>
                <a:defRPr/>
              </a:pPr>
              <a:r>
                <a:rPr lang="en-US" altLang="zh-CN" sz="1050" b="1" i="1">
                  <a:solidFill>
                    <a:schemeClr val="accent1"/>
                  </a:solidFill>
                  <a:latin typeface="Garamond" pitchFamily="18" charset="0"/>
                  <a:ea typeface="+mn-ea"/>
                </a:rPr>
                <a:t>IRAS 100</a:t>
              </a:r>
              <a:r>
                <a:rPr lang="en-US" altLang="zh-CN" sz="1050" b="1" i="1">
                  <a:solidFill>
                    <a:schemeClr val="accent1"/>
                  </a:solidFill>
                  <a:latin typeface="Symbol" pitchFamily="18" charset="2"/>
                  <a:ea typeface="+mn-ea"/>
                </a:rPr>
                <a:t>m</a:t>
              </a:r>
            </a:p>
          </p:txBody>
        </p:sp>
      </p:grpSp>
      <p:grpSp>
        <p:nvGrpSpPr>
          <p:cNvPr id="27654" name="Group 23">
            <a:extLst>
              <a:ext uri="{FF2B5EF4-FFF2-40B4-BE49-F238E27FC236}">
                <a16:creationId xmlns:a16="http://schemas.microsoft.com/office/drawing/2014/main" id="{6206BFB3-D571-6741-9AA0-8AEC2D90F789}"/>
              </a:ext>
            </a:extLst>
          </p:cNvPr>
          <p:cNvGrpSpPr>
            <a:grpSpLocks/>
          </p:cNvGrpSpPr>
          <p:nvPr/>
        </p:nvGrpSpPr>
        <p:grpSpPr bwMode="auto">
          <a:xfrm>
            <a:off x="3940175" y="5187950"/>
            <a:ext cx="987425" cy="835025"/>
            <a:chOff x="3504" y="2216"/>
            <a:chExt cx="1890" cy="1782"/>
          </a:xfrm>
        </p:grpSpPr>
        <p:pic>
          <p:nvPicPr>
            <p:cNvPr id="27678" name="Picture 24" descr="tem29913980643334_25">
              <a:extLst>
                <a:ext uri="{FF2B5EF4-FFF2-40B4-BE49-F238E27FC236}">
                  <a16:creationId xmlns:a16="http://schemas.microsoft.com/office/drawing/2014/main" id="{9A74B443-3611-DF4E-9CB8-A459DFE478FD}"/>
                </a:ext>
              </a:extLst>
            </p:cNvPr>
            <p:cNvPicPr>
              <a:picLocks noChangeAspect="1" noChangeArrowheads="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3864" y="2216"/>
              <a:ext cx="115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3" name="Text Box 25">
              <a:extLst>
                <a:ext uri="{FF2B5EF4-FFF2-40B4-BE49-F238E27FC236}">
                  <a16:creationId xmlns:a16="http://schemas.microsoft.com/office/drawing/2014/main" id="{3D5A5852-DE5C-DD49-B5AD-67FDCA2036D3}"/>
                </a:ext>
              </a:extLst>
            </p:cNvPr>
            <p:cNvSpPr txBox="1">
              <a:spLocks noChangeArrowheads="1"/>
            </p:cNvSpPr>
            <p:nvPr/>
          </p:nvSpPr>
          <p:spPr bwMode="auto">
            <a:xfrm>
              <a:off x="3504" y="3456"/>
              <a:ext cx="1890" cy="542"/>
            </a:xfrm>
            <a:prstGeom prst="rect">
              <a:avLst/>
            </a:prstGeom>
            <a:noFill/>
            <a:ln w="12700">
              <a:noFill/>
              <a:miter lim="800000"/>
              <a:headEnd/>
              <a:tailEnd/>
            </a:ln>
            <a:effectLst/>
          </p:spPr>
          <p:txBody>
            <a:bodyPr wrap="none">
              <a:spAutoFit/>
            </a:bodyPr>
            <a:lstStyle/>
            <a:p>
              <a:pPr algn="ctr" fontAlgn="auto">
                <a:spcBef>
                  <a:spcPts val="0"/>
                </a:spcBef>
                <a:spcAft>
                  <a:spcPts val="0"/>
                </a:spcAft>
                <a:defRPr/>
              </a:pPr>
              <a:r>
                <a:rPr lang="en-US" altLang="zh-CN" sz="1050" b="1" i="1">
                  <a:solidFill>
                    <a:schemeClr val="accent1"/>
                  </a:solidFill>
                  <a:latin typeface="Garamond" pitchFamily="18" charset="0"/>
                  <a:ea typeface="+mn-ea"/>
                </a:rPr>
                <a:t>WENSS 92cm</a:t>
              </a:r>
            </a:p>
          </p:txBody>
        </p:sp>
      </p:grpSp>
      <p:grpSp>
        <p:nvGrpSpPr>
          <p:cNvPr id="27655" name="Group 26">
            <a:extLst>
              <a:ext uri="{FF2B5EF4-FFF2-40B4-BE49-F238E27FC236}">
                <a16:creationId xmlns:a16="http://schemas.microsoft.com/office/drawing/2014/main" id="{697EE8D7-D86B-2845-8A4D-6009C31AA44D}"/>
              </a:ext>
            </a:extLst>
          </p:cNvPr>
          <p:cNvGrpSpPr>
            <a:grpSpLocks/>
          </p:cNvGrpSpPr>
          <p:nvPr/>
        </p:nvGrpSpPr>
        <p:grpSpPr bwMode="auto">
          <a:xfrm>
            <a:off x="4922838" y="5191125"/>
            <a:ext cx="958850" cy="831850"/>
            <a:chOff x="2622" y="2448"/>
            <a:chExt cx="1820" cy="1825"/>
          </a:xfrm>
        </p:grpSpPr>
        <p:pic>
          <p:nvPicPr>
            <p:cNvPr id="27676" name="Picture 27" descr="tem25143980643316_21">
              <a:extLst>
                <a:ext uri="{FF2B5EF4-FFF2-40B4-BE49-F238E27FC236}">
                  <a16:creationId xmlns:a16="http://schemas.microsoft.com/office/drawing/2014/main" id="{1F408D57-E05C-E94F-A2D1-AA2B57B827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2" y="2448"/>
              <a:ext cx="115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7" name="Text Box 28">
              <a:extLst>
                <a:ext uri="{FF2B5EF4-FFF2-40B4-BE49-F238E27FC236}">
                  <a16:creationId xmlns:a16="http://schemas.microsoft.com/office/drawing/2014/main" id="{70A78BAE-912F-724B-A575-BB4F2EC9B77E}"/>
                </a:ext>
              </a:extLst>
            </p:cNvPr>
            <p:cNvSpPr txBox="1">
              <a:spLocks noChangeArrowheads="1"/>
            </p:cNvSpPr>
            <p:nvPr/>
          </p:nvSpPr>
          <p:spPr bwMode="auto">
            <a:xfrm>
              <a:off x="2622" y="3665"/>
              <a:ext cx="1820"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r>
                <a:rPr lang="en-US" altLang="zh-CN" sz="1200" b="1" i="1">
                  <a:solidFill>
                    <a:schemeClr val="accent1"/>
                  </a:solidFill>
                  <a:latin typeface="Garamond" panose="02020404030301010803" pitchFamily="18" charset="0"/>
                  <a:ea typeface="等线" panose="02010600030101010101" pitchFamily="2" charset="-122"/>
                </a:rPr>
                <a:t>NVSS 20cm</a:t>
              </a:r>
            </a:p>
          </p:txBody>
        </p:sp>
      </p:grpSp>
      <p:grpSp>
        <p:nvGrpSpPr>
          <p:cNvPr id="27656" name="Group 29">
            <a:extLst>
              <a:ext uri="{FF2B5EF4-FFF2-40B4-BE49-F238E27FC236}">
                <a16:creationId xmlns:a16="http://schemas.microsoft.com/office/drawing/2014/main" id="{2CD87136-F3FF-6545-90FC-ED1F376EB213}"/>
              </a:ext>
            </a:extLst>
          </p:cNvPr>
          <p:cNvGrpSpPr>
            <a:grpSpLocks/>
          </p:cNvGrpSpPr>
          <p:nvPr/>
        </p:nvGrpSpPr>
        <p:grpSpPr bwMode="auto">
          <a:xfrm>
            <a:off x="5989638" y="5199063"/>
            <a:ext cx="714375" cy="831850"/>
            <a:chOff x="1516" y="1816"/>
            <a:chExt cx="1311" cy="1837"/>
          </a:xfrm>
        </p:grpSpPr>
        <p:pic>
          <p:nvPicPr>
            <p:cNvPr id="27674" name="Picture 30" descr="tem30621980643168_17">
              <a:extLst>
                <a:ext uri="{FF2B5EF4-FFF2-40B4-BE49-F238E27FC236}">
                  <a16:creationId xmlns:a16="http://schemas.microsoft.com/office/drawing/2014/main" id="{F7A22AD2-C7C6-8644-B6BA-8E0B0DF8AA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8" y="1816"/>
              <a:ext cx="115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5" name="Text Box 31">
              <a:extLst>
                <a:ext uri="{FF2B5EF4-FFF2-40B4-BE49-F238E27FC236}">
                  <a16:creationId xmlns:a16="http://schemas.microsoft.com/office/drawing/2014/main" id="{91BA08E3-277D-1548-A9A5-2490A6B4C995}"/>
                </a:ext>
              </a:extLst>
            </p:cNvPr>
            <p:cNvSpPr txBox="1">
              <a:spLocks noChangeArrowheads="1"/>
            </p:cNvSpPr>
            <p:nvPr/>
          </p:nvSpPr>
          <p:spPr bwMode="auto">
            <a:xfrm>
              <a:off x="1516" y="3042"/>
              <a:ext cx="1311" cy="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r>
                <a:rPr lang="en-US" altLang="zh-CN" sz="1200" b="1" i="1">
                  <a:solidFill>
                    <a:schemeClr val="accent1"/>
                  </a:solidFill>
                  <a:latin typeface="Garamond" panose="02020404030301010803" pitchFamily="18" charset="0"/>
                  <a:ea typeface="等线" panose="02010600030101010101" pitchFamily="2" charset="-122"/>
                </a:rPr>
                <a:t>GB 6cm</a:t>
              </a:r>
            </a:p>
          </p:txBody>
        </p:sp>
      </p:grpSp>
      <p:grpSp>
        <p:nvGrpSpPr>
          <p:cNvPr id="27657" name="Group 32">
            <a:extLst>
              <a:ext uri="{FF2B5EF4-FFF2-40B4-BE49-F238E27FC236}">
                <a16:creationId xmlns:a16="http://schemas.microsoft.com/office/drawing/2014/main" id="{C35701C6-3A20-8F40-B4E4-C6258A008596}"/>
              </a:ext>
            </a:extLst>
          </p:cNvPr>
          <p:cNvGrpSpPr>
            <a:grpSpLocks/>
          </p:cNvGrpSpPr>
          <p:nvPr/>
        </p:nvGrpSpPr>
        <p:grpSpPr bwMode="auto">
          <a:xfrm>
            <a:off x="6773863" y="5187950"/>
            <a:ext cx="1096962" cy="835025"/>
            <a:chOff x="-170" y="656"/>
            <a:chExt cx="2421" cy="1753"/>
          </a:xfrm>
        </p:grpSpPr>
        <p:pic>
          <p:nvPicPr>
            <p:cNvPr id="27672" name="Picture 33" descr="tem28710980642756_0">
              <a:extLst>
                <a:ext uri="{FF2B5EF4-FFF2-40B4-BE49-F238E27FC236}">
                  <a16:creationId xmlns:a16="http://schemas.microsoft.com/office/drawing/2014/main" id="{34220B36-AA48-6C4B-AB5D-76D5495423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0" y="656"/>
              <a:ext cx="115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3" name="Text Box 34">
              <a:extLst>
                <a:ext uri="{FF2B5EF4-FFF2-40B4-BE49-F238E27FC236}">
                  <a16:creationId xmlns:a16="http://schemas.microsoft.com/office/drawing/2014/main" id="{78208323-DF39-994F-954C-7D3EE0E56D1E}"/>
                </a:ext>
              </a:extLst>
            </p:cNvPr>
            <p:cNvSpPr txBox="1">
              <a:spLocks noChangeArrowheads="1"/>
            </p:cNvSpPr>
            <p:nvPr/>
          </p:nvSpPr>
          <p:spPr bwMode="auto">
            <a:xfrm>
              <a:off x="-170" y="1828"/>
              <a:ext cx="2421" cy="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a:r>
                <a:rPr lang="en-US" altLang="zh-CN" sz="1200" b="1" i="1">
                  <a:solidFill>
                    <a:schemeClr val="accent1"/>
                  </a:solidFill>
                  <a:latin typeface="Garamond" panose="02020404030301010803" pitchFamily="18" charset="0"/>
                  <a:ea typeface="等线" panose="02010600030101010101" pitchFamily="2" charset="-122"/>
                </a:rPr>
                <a:t>ROSAT ~keV</a:t>
              </a:r>
            </a:p>
          </p:txBody>
        </p:sp>
      </p:grpSp>
      <p:pic>
        <p:nvPicPr>
          <p:cNvPr id="27658" name="Picture 35" descr="j0171781[1]">
            <a:extLst>
              <a:ext uri="{FF2B5EF4-FFF2-40B4-BE49-F238E27FC236}">
                <a16:creationId xmlns:a16="http://schemas.microsoft.com/office/drawing/2014/main" id="{8F407934-94D6-5742-BBFB-A39550C16E2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3886200"/>
            <a:ext cx="1295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4" name="Line 36">
            <a:extLst>
              <a:ext uri="{FF2B5EF4-FFF2-40B4-BE49-F238E27FC236}">
                <a16:creationId xmlns:a16="http://schemas.microsoft.com/office/drawing/2014/main" id="{E9116369-9BF5-F642-9B61-6DCE2D1F48E0}"/>
              </a:ext>
            </a:extLst>
          </p:cNvPr>
          <p:cNvSpPr>
            <a:spLocks noChangeShapeType="1"/>
          </p:cNvSpPr>
          <p:nvPr/>
        </p:nvSpPr>
        <p:spPr bwMode="auto">
          <a:xfrm flipH="1">
            <a:off x="381000" y="4627563"/>
            <a:ext cx="685800" cy="571500"/>
          </a:xfrm>
          <a:prstGeom prst="line">
            <a:avLst/>
          </a:prstGeom>
          <a:noFill/>
          <a:ln w="9525">
            <a:solidFill>
              <a:srgbClr val="99CCFF"/>
            </a:solidFill>
            <a:round/>
            <a:headEnd/>
            <a:tailEnd type="triangle" w="med" len="med"/>
          </a:ln>
          <a:effectLst/>
        </p:spPr>
        <p:txBody>
          <a:bodyPr/>
          <a:lstStyle/>
          <a:p>
            <a:pPr eaLnBrk="1" fontAlgn="auto" hangingPunct="1">
              <a:spcBef>
                <a:spcPts val="0"/>
              </a:spcBef>
              <a:spcAft>
                <a:spcPts val="0"/>
              </a:spcAft>
              <a:defRPr/>
            </a:pPr>
            <a:endParaRPr lang="zh-CN" altLang="en-US" sz="1350">
              <a:latin typeface="+mn-lt"/>
              <a:ea typeface="+mn-ea"/>
            </a:endParaRPr>
          </a:p>
        </p:txBody>
      </p:sp>
      <p:sp>
        <p:nvSpPr>
          <p:cNvPr id="7205" name="Line 37">
            <a:extLst>
              <a:ext uri="{FF2B5EF4-FFF2-40B4-BE49-F238E27FC236}">
                <a16:creationId xmlns:a16="http://schemas.microsoft.com/office/drawing/2014/main" id="{76522D52-8ED5-934A-959A-A49232139A5F}"/>
              </a:ext>
            </a:extLst>
          </p:cNvPr>
          <p:cNvSpPr>
            <a:spLocks noChangeShapeType="1"/>
          </p:cNvSpPr>
          <p:nvPr/>
        </p:nvSpPr>
        <p:spPr bwMode="auto">
          <a:xfrm>
            <a:off x="1143000" y="4684713"/>
            <a:ext cx="228600" cy="514350"/>
          </a:xfrm>
          <a:prstGeom prst="line">
            <a:avLst/>
          </a:prstGeom>
          <a:noFill/>
          <a:ln w="9525">
            <a:solidFill>
              <a:srgbClr val="99CCFF"/>
            </a:solidFill>
            <a:round/>
            <a:headEnd/>
            <a:tailEnd type="triangle" w="med" len="med"/>
          </a:ln>
          <a:effectLst/>
        </p:spPr>
        <p:txBody>
          <a:bodyPr/>
          <a:lstStyle/>
          <a:p>
            <a:pPr eaLnBrk="1" fontAlgn="auto" hangingPunct="1">
              <a:spcBef>
                <a:spcPts val="0"/>
              </a:spcBef>
              <a:spcAft>
                <a:spcPts val="0"/>
              </a:spcAft>
              <a:defRPr/>
            </a:pPr>
            <a:endParaRPr lang="zh-CN" altLang="en-US" sz="1350">
              <a:latin typeface="+mn-lt"/>
              <a:ea typeface="+mn-ea"/>
            </a:endParaRPr>
          </a:p>
        </p:txBody>
      </p:sp>
      <p:sp>
        <p:nvSpPr>
          <p:cNvPr id="7206" name="Line 38">
            <a:extLst>
              <a:ext uri="{FF2B5EF4-FFF2-40B4-BE49-F238E27FC236}">
                <a16:creationId xmlns:a16="http://schemas.microsoft.com/office/drawing/2014/main" id="{83B7FDF6-DE46-4A4B-A682-97B26E6BE877}"/>
              </a:ext>
            </a:extLst>
          </p:cNvPr>
          <p:cNvSpPr>
            <a:spLocks noChangeShapeType="1"/>
          </p:cNvSpPr>
          <p:nvPr/>
        </p:nvSpPr>
        <p:spPr bwMode="auto">
          <a:xfrm>
            <a:off x="1143000" y="4684713"/>
            <a:ext cx="1295400" cy="514350"/>
          </a:xfrm>
          <a:prstGeom prst="line">
            <a:avLst/>
          </a:prstGeom>
          <a:noFill/>
          <a:ln w="9525">
            <a:solidFill>
              <a:srgbClr val="99CCFF"/>
            </a:solidFill>
            <a:round/>
            <a:headEnd/>
            <a:tailEnd type="triangle" w="med" len="med"/>
          </a:ln>
          <a:effectLst/>
        </p:spPr>
        <p:txBody>
          <a:bodyPr/>
          <a:lstStyle/>
          <a:p>
            <a:pPr eaLnBrk="1" fontAlgn="auto" hangingPunct="1">
              <a:spcBef>
                <a:spcPts val="0"/>
              </a:spcBef>
              <a:spcAft>
                <a:spcPts val="0"/>
              </a:spcAft>
              <a:defRPr/>
            </a:pPr>
            <a:endParaRPr lang="zh-CN" altLang="en-US" sz="1350">
              <a:latin typeface="+mn-lt"/>
              <a:ea typeface="+mn-ea"/>
            </a:endParaRPr>
          </a:p>
        </p:txBody>
      </p:sp>
      <p:sp>
        <p:nvSpPr>
          <p:cNvPr id="7207" name="Line 39">
            <a:extLst>
              <a:ext uri="{FF2B5EF4-FFF2-40B4-BE49-F238E27FC236}">
                <a16:creationId xmlns:a16="http://schemas.microsoft.com/office/drawing/2014/main" id="{8903FF6F-F3A8-5F49-A81B-56EA52AFBA2E}"/>
              </a:ext>
            </a:extLst>
          </p:cNvPr>
          <p:cNvSpPr>
            <a:spLocks noChangeShapeType="1"/>
          </p:cNvSpPr>
          <p:nvPr/>
        </p:nvSpPr>
        <p:spPr bwMode="auto">
          <a:xfrm>
            <a:off x="1295400" y="4627563"/>
            <a:ext cx="2209800" cy="571500"/>
          </a:xfrm>
          <a:prstGeom prst="line">
            <a:avLst/>
          </a:prstGeom>
          <a:noFill/>
          <a:ln w="9525">
            <a:solidFill>
              <a:srgbClr val="99CCFF"/>
            </a:solidFill>
            <a:round/>
            <a:headEnd/>
            <a:tailEnd type="triangle" w="med" len="med"/>
          </a:ln>
          <a:effectLst/>
        </p:spPr>
        <p:txBody>
          <a:bodyPr/>
          <a:lstStyle/>
          <a:p>
            <a:pPr eaLnBrk="1" fontAlgn="auto" hangingPunct="1">
              <a:spcBef>
                <a:spcPts val="0"/>
              </a:spcBef>
              <a:spcAft>
                <a:spcPts val="0"/>
              </a:spcAft>
              <a:defRPr/>
            </a:pPr>
            <a:endParaRPr lang="zh-CN" altLang="en-US" sz="1350">
              <a:latin typeface="+mn-lt"/>
              <a:ea typeface="+mn-ea"/>
            </a:endParaRPr>
          </a:p>
        </p:txBody>
      </p:sp>
      <p:sp>
        <p:nvSpPr>
          <p:cNvPr id="7208" name="Line 40">
            <a:extLst>
              <a:ext uri="{FF2B5EF4-FFF2-40B4-BE49-F238E27FC236}">
                <a16:creationId xmlns:a16="http://schemas.microsoft.com/office/drawing/2014/main" id="{D7401F78-72FB-2347-9C99-1492F04501D4}"/>
              </a:ext>
            </a:extLst>
          </p:cNvPr>
          <p:cNvSpPr>
            <a:spLocks noChangeShapeType="1"/>
          </p:cNvSpPr>
          <p:nvPr/>
        </p:nvSpPr>
        <p:spPr bwMode="auto">
          <a:xfrm>
            <a:off x="1371600" y="4684713"/>
            <a:ext cx="3124200" cy="457200"/>
          </a:xfrm>
          <a:prstGeom prst="line">
            <a:avLst/>
          </a:prstGeom>
          <a:noFill/>
          <a:ln w="9525">
            <a:solidFill>
              <a:srgbClr val="99CCFF"/>
            </a:solidFill>
            <a:round/>
            <a:headEnd/>
            <a:tailEnd type="triangle" w="med" len="med"/>
          </a:ln>
          <a:effectLst/>
        </p:spPr>
        <p:txBody>
          <a:bodyPr/>
          <a:lstStyle/>
          <a:p>
            <a:pPr eaLnBrk="1" fontAlgn="auto" hangingPunct="1">
              <a:spcBef>
                <a:spcPts val="0"/>
              </a:spcBef>
              <a:spcAft>
                <a:spcPts val="0"/>
              </a:spcAft>
              <a:defRPr/>
            </a:pPr>
            <a:endParaRPr lang="zh-CN" altLang="en-US" sz="1350">
              <a:latin typeface="+mn-lt"/>
              <a:ea typeface="+mn-ea"/>
            </a:endParaRPr>
          </a:p>
        </p:txBody>
      </p:sp>
      <p:sp>
        <p:nvSpPr>
          <p:cNvPr id="7209" name="Line 41">
            <a:extLst>
              <a:ext uri="{FF2B5EF4-FFF2-40B4-BE49-F238E27FC236}">
                <a16:creationId xmlns:a16="http://schemas.microsoft.com/office/drawing/2014/main" id="{1150344E-91F0-0B42-ACCC-2A775A17D1AB}"/>
              </a:ext>
            </a:extLst>
          </p:cNvPr>
          <p:cNvSpPr>
            <a:spLocks noChangeShapeType="1"/>
          </p:cNvSpPr>
          <p:nvPr/>
        </p:nvSpPr>
        <p:spPr bwMode="auto">
          <a:xfrm>
            <a:off x="1219200" y="4684713"/>
            <a:ext cx="4343400" cy="514350"/>
          </a:xfrm>
          <a:prstGeom prst="line">
            <a:avLst/>
          </a:prstGeom>
          <a:noFill/>
          <a:ln w="9525">
            <a:solidFill>
              <a:srgbClr val="99CCFF"/>
            </a:solidFill>
            <a:round/>
            <a:headEnd/>
            <a:tailEnd type="triangle" w="med" len="med"/>
          </a:ln>
          <a:effectLst/>
        </p:spPr>
        <p:txBody>
          <a:bodyPr/>
          <a:lstStyle/>
          <a:p>
            <a:pPr eaLnBrk="1" fontAlgn="auto" hangingPunct="1">
              <a:spcBef>
                <a:spcPts val="0"/>
              </a:spcBef>
              <a:spcAft>
                <a:spcPts val="0"/>
              </a:spcAft>
              <a:defRPr/>
            </a:pPr>
            <a:endParaRPr lang="zh-CN" altLang="en-US" sz="1350">
              <a:latin typeface="+mn-lt"/>
              <a:ea typeface="+mn-ea"/>
            </a:endParaRPr>
          </a:p>
        </p:txBody>
      </p:sp>
      <p:sp>
        <p:nvSpPr>
          <p:cNvPr id="7210" name="Line 42">
            <a:extLst>
              <a:ext uri="{FF2B5EF4-FFF2-40B4-BE49-F238E27FC236}">
                <a16:creationId xmlns:a16="http://schemas.microsoft.com/office/drawing/2014/main" id="{7A3EDD05-AD1C-F240-BA99-8D5C53989BFA}"/>
              </a:ext>
            </a:extLst>
          </p:cNvPr>
          <p:cNvSpPr>
            <a:spLocks noChangeShapeType="1"/>
          </p:cNvSpPr>
          <p:nvPr/>
        </p:nvSpPr>
        <p:spPr bwMode="auto">
          <a:xfrm>
            <a:off x="1447800" y="4627563"/>
            <a:ext cx="4876800" cy="514350"/>
          </a:xfrm>
          <a:prstGeom prst="line">
            <a:avLst/>
          </a:prstGeom>
          <a:noFill/>
          <a:ln w="9525">
            <a:solidFill>
              <a:srgbClr val="99CCFF"/>
            </a:solidFill>
            <a:round/>
            <a:headEnd/>
            <a:tailEnd type="triangle" w="med" len="med"/>
          </a:ln>
          <a:effectLst/>
        </p:spPr>
        <p:txBody>
          <a:bodyPr/>
          <a:lstStyle/>
          <a:p>
            <a:pPr eaLnBrk="1" fontAlgn="auto" hangingPunct="1">
              <a:spcBef>
                <a:spcPts val="0"/>
              </a:spcBef>
              <a:spcAft>
                <a:spcPts val="0"/>
              </a:spcAft>
              <a:defRPr/>
            </a:pPr>
            <a:endParaRPr lang="zh-CN" altLang="en-US" sz="1350">
              <a:latin typeface="+mn-lt"/>
              <a:ea typeface="+mn-ea"/>
            </a:endParaRPr>
          </a:p>
        </p:txBody>
      </p:sp>
      <p:sp>
        <p:nvSpPr>
          <p:cNvPr id="7211" name="Line 43">
            <a:extLst>
              <a:ext uri="{FF2B5EF4-FFF2-40B4-BE49-F238E27FC236}">
                <a16:creationId xmlns:a16="http://schemas.microsoft.com/office/drawing/2014/main" id="{09AFE34E-46E0-0042-808A-27A5F06834FF}"/>
              </a:ext>
            </a:extLst>
          </p:cNvPr>
          <p:cNvSpPr>
            <a:spLocks noChangeShapeType="1"/>
          </p:cNvSpPr>
          <p:nvPr/>
        </p:nvSpPr>
        <p:spPr bwMode="auto">
          <a:xfrm>
            <a:off x="1295400" y="4627563"/>
            <a:ext cx="6096000" cy="514350"/>
          </a:xfrm>
          <a:prstGeom prst="line">
            <a:avLst/>
          </a:prstGeom>
          <a:noFill/>
          <a:ln w="9525">
            <a:solidFill>
              <a:srgbClr val="99CCFF"/>
            </a:solidFill>
            <a:round/>
            <a:headEnd/>
            <a:tailEnd type="triangle" w="med" len="med"/>
          </a:ln>
          <a:effectLst/>
        </p:spPr>
        <p:txBody>
          <a:bodyPr/>
          <a:lstStyle/>
          <a:p>
            <a:pPr eaLnBrk="1" fontAlgn="auto" hangingPunct="1">
              <a:spcBef>
                <a:spcPts val="0"/>
              </a:spcBef>
              <a:spcAft>
                <a:spcPts val="0"/>
              </a:spcAft>
              <a:defRPr/>
            </a:pPr>
            <a:endParaRPr lang="zh-CN" altLang="en-US" sz="1350">
              <a:latin typeface="+mn-lt"/>
              <a:ea typeface="+mn-ea"/>
            </a:endParaRPr>
          </a:p>
        </p:txBody>
      </p:sp>
      <p:pic>
        <p:nvPicPr>
          <p:cNvPr id="27667" name="Picture 44" descr="spectrum">
            <a:extLst>
              <a:ext uri="{FF2B5EF4-FFF2-40B4-BE49-F238E27FC236}">
                <a16:creationId xmlns:a16="http://schemas.microsoft.com/office/drawing/2014/main" id="{539D21F6-765A-F44A-B17D-63F15503497B}"/>
              </a:ext>
            </a:extLst>
          </p:cNvPr>
          <p:cNvPicPr>
            <a:picLocks noChangeAspect="1" noChangeArrowheads="1"/>
          </p:cNvPicPr>
          <p:nvPr/>
        </p:nvPicPr>
        <p:blipFill>
          <a:blip r:embed="rId11">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6200" y="2743200"/>
            <a:ext cx="77057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8" name="Rectangle 45">
            <a:extLst>
              <a:ext uri="{FF2B5EF4-FFF2-40B4-BE49-F238E27FC236}">
                <a16:creationId xmlns:a16="http://schemas.microsoft.com/office/drawing/2014/main" id="{C491416C-6DA4-C74A-9A38-6E4560122CC5}"/>
              </a:ext>
            </a:extLst>
          </p:cNvPr>
          <p:cNvSpPr>
            <a:spLocks noChangeArrowheads="1"/>
          </p:cNvSpPr>
          <p:nvPr/>
        </p:nvSpPr>
        <p:spPr bwMode="auto">
          <a:xfrm>
            <a:off x="46038" y="1833563"/>
            <a:ext cx="68580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kumimoji="1" lang="en-US" altLang="zh-CN" sz="2100" b="1" i="1">
                <a:solidFill>
                  <a:srgbClr val="FFC000"/>
                </a:solidFill>
                <a:latin typeface="Times New Roman" panose="02020603050405020304" pitchFamily="18" charset="0"/>
                <a:ea typeface="等线" panose="02010600030101010101" pitchFamily="2" charset="-122"/>
              </a:rPr>
              <a:t>Necessity Is the Mother of Invention</a:t>
            </a:r>
          </a:p>
        </p:txBody>
      </p:sp>
      <p:sp>
        <p:nvSpPr>
          <p:cNvPr id="27669" name="AutoShape 46">
            <a:extLst>
              <a:ext uri="{FF2B5EF4-FFF2-40B4-BE49-F238E27FC236}">
                <a16:creationId xmlns:a16="http://schemas.microsoft.com/office/drawing/2014/main" id="{FF877991-7791-ED40-BCC3-4912FE35195B}"/>
              </a:ext>
            </a:extLst>
          </p:cNvPr>
          <p:cNvSpPr>
            <a:spLocks noChangeArrowheads="1"/>
          </p:cNvSpPr>
          <p:nvPr/>
        </p:nvSpPr>
        <p:spPr bwMode="auto">
          <a:xfrm>
            <a:off x="4159250" y="4113213"/>
            <a:ext cx="2165350" cy="514350"/>
          </a:xfrm>
          <a:prstGeom prst="can">
            <a:avLst>
              <a:gd name="adj" fmla="val 25000"/>
            </a:avLst>
          </a:prstGeom>
          <a:gradFill rotWithShape="0">
            <a:gsLst>
              <a:gs pos="0">
                <a:srgbClr val="CC9900"/>
              </a:gs>
              <a:gs pos="50000">
                <a:srgbClr val="E3C774"/>
              </a:gs>
              <a:gs pos="100000">
                <a:srgbClr val="CC9900"/>
              </a:gs>
            </a:gsLst>
            <a:lin ang="0" scaled="1"/>
          </a:gradFill>
          <a:ln w="9525">
            <a:solidFill>
              <a:schemeClr val="tx1"/>
            </a:solidFill>
            <a:round/>
            <a:headEnd/>
            <a:tailEnd/>
          </a:ln>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algn="ctr" eaLnBrk="1" hangingPunct="1"/>
            <a:r>
              <a:rPr kumimoji="1" lang="en-US" altLang="zh-CN">
                <a:solidFill>
                  <a:srgbClr val="FF0000"/>
                </a:solidFill>
                <a:latin typeface="Times New Roman" panose="02020603050405020304" pitchFamily="18" charset="0"/>
                <a:ea typeface="等线" panose="02010600030101010101" pitchFamily="2" charset="-122"/>
              </a:rPr>
              <a:t>ML</a:t>
            </a:r>
          </a:p>
        </p:txBody>
      </p:sp>
      <p:sp>
        <p:nvSpPr>
          <p:cNvPr id="7215" name="AutoShape 47">
            <a:extLst>
              <a:ext uri="{FF2B5EF4-FFF2-40B4-BE49-F238E27FC236}">
                <a16:creationId xmlns:a16="http://schemas.microsoft.com/office/drawing/2014/main" id="{6F0E95C2-02AC-8B4F-A94E-F2FDBB69963F}"/>
              </a:ext>
            </a:extLst>
          </p:cNvPr>
          <p:cNvSpPr>
            <a:spLocks noChangeArrowheads="1"/>
          </p:cNvSpPr>
          <p:nvPr/>
        </p:nvSpPr>
        <p:spPr bwMode="auto">
          <a:xfrm>
            <a:off x="2589213" y="4179888"/>
            <a:ext cx="1219200" cy="228600"/>
          </a:xfrm>
          <a:prstGeom prst="rightArrow">
            <a:avLst>
              <a:gd name="adj1" fmla="val 50000"/>
              <a:gd name="adj2" fmla="val 100000"/>
            </a:avLst>
          </a:prstGeom>
          <a:solidFill>
            <a:srgbClr val="FF9933"/>
          </a:solidFill>
          <a:ln w="9525">
            <a:solidFill>
              <a:schemeClr val="tx1"/>
            </a:solidFill>
            <a:miter lim="800000"/>
            <a:headEnd/>
            <a:tailEnd/>
          </a:ln>
          <a:effectLst/>
        </p:spPr>
        <p:txBody>
          <a:bodyPr wrap="none" anchor="ctr"/>
          <a:lstStyle/>
          <a:p>
            <a:pPr eaLnBrk="1" fontAlgn="auto" hangingPunct="1">
              <a:spcBef>
                <a:spcPts val="0"/>
              </a:spcBef>
              <a:spcAft>
                <a:spcPts val="0"/>
              </a:spcAft>
              <a:defRPr/>
            </a:pPr>
            <a:endParaRPr lang="zh-CN" altLang="en-US" sz="1350">
              <a:latin typeface="+mn-lt"/>
              <a:ea typeface="+mn-ea"/>
            </a:endParaRPr>
          </a:p>
        </p:txBody>
      </p:sp>
      <p:sp>
        <p:nvSpPr>
          <p:cNvPr id="27671" name="TextBox 4">
            <a:extLst>
              <a:ext uri="{FF2B5EF4-FFF2-40B4-BE49-F238E27FC236}">
                <a16:creationId xmlns:a16="http://schemas.microsoft.com/office/drawing/2014/main" id="{8F4B86D0-C2B3-B44B-B5AD-6F40D1E7AD7D}"/>
              </a:ext>
            </a:extLst>
          </p:cNvPr>
          <p:cNvSpPr txBox="1">
            <a:spLocks noChangeArrowheads="1"/>
          </p:cNvSpPr>
          <p:nvPr/>
        </p:nvSpPr>
        <p:spPr bwMode="auto">
          <a:xfrm>
            <a:off x="-55563" y="687388"/>
            <a:ext cx="612457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b="1" i="1">
                <a:solidFill>
                  <a:srgbClr val="0070C0"/>
                </a:solidFill>
                <a:latin typeface="Segoe Print" panose="02000800000000000000" pitchFamily="2" charset="0"/>
                <a:ea typeface="等线" panose="02010600030101010101" pitchFamily="2" charset="-122"/>
              </a:rPr>
              <a:t>In the era of astronomical big data, ML is a must! </a:t>
            </a:r>
            <a:endParaRPr lang="zh-CN" altLang="en-US" b="1" i="1">
              <a:solidFill>
                <a:srgbClr val="0070C0"/>
              </a:solidFill>
              <a:latin typeface="Segoe Print" panose="02000800000000000000" pitchFamily="2" charset="0"/>
              <a:ea typeface="等线" panose="02010600030101010101" pitchFamily="2" charset="-122"/>
            </a:endParaRPr>
          </a:p>
        </p:txBody>
      </p:sp>
    </p:spTree>
    <p:extLst>
      <p:ext uri="{BB962C8B-B14F-4D97-AF65-F5344CB8AC3E}">
        <p14:creationId xmlns:p14="http://schemas.microsoft.com/office/powerpoint/2010/main" val="3923312748"/>
      </p:ext>
    </p:extLst>
  </p:cSld>
  <p:clrMapOvr>
    <a:masterClrMapping/>
  </p:clrMapOvr>
  <p:transition spd="slow" advTm="2897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3">
            <a:extLst>
              <a:ext uri="{FF2B5EF4-FFF2-40B4-BE49-F238E27FC236}">
                <a16:creationId xmlns:a16="http://schemas.microsoft.com/office/drawing/2014/main" id="{F59E0073-AC9A-BD41-B9E2-D5FF646FDB51}"/>
              </a:ext>
            </a:extLst>
          </p:cNvPr>
          <p:cNvSpPr>
            <a:spLocks noGrp="1" noChangeArrowheads="1"/>
          </p:cNvSpPr>
          <p:nvPr>
            <p:ph type="body" idx="1"/>
          </p:nvPr>
        </p:nvSpPr>
        <p:spPr>
          <a:xfrm>
            <a:off x="927100" y="1730375"/>
            <a:ext cx="7951788" cy="4268788"/>
          </a:xfrm>
        </p:spPr>
        <p:txBody>
          <a:bodyPr/>
          <a:lstStyle/>
          <a:p>
            <a:pPr fontAlgn="auto">
              <a:lnSpc>
                <a:spcPct val="80000"/>
              </a:lnSpc>
              <a:spcAft>
                <a:spcPts val="0"/>
              </a:spcAft>
              <a:defRPr/>
            </a:pPr>
            <a:r>
              <a:rPr lang="zh-CN" altLang="en-US" sz="2400" dirty="0">
                <a:latin typeface="Kaiti SC" panose="02010600040101010101" pitchFamily="2" charset="-122"/>
                <a:ea typeface="Kaiti SC" panose="02010600040101010101" pitchFamily="2" charset="-122"/>
              </a:rPr>
              <a:t>压缩 </a:t>
            </a:r>
            <a:r>
              <a:rPr lang="en-US" altLang="zh-CN" sz="2400" dirty="0">
                <a:effectLst>
                  <a:outerShdw blurRad="38100" dist="38100" dir="2700000" algn="tl">
                    <a:srgbClr val="FFFFFF"/>
                  </a:outerShdw>
                </a:effectLst>
                <a:latin typeface="Kaiti SC" panose="02010600040101010101" pitchFamily="2" charset="-122"/>
                <a:ea typeface="Kaiti SC" panose="02010600040101010101" pitchFamily="2" charset="-122"/>
              </a:rPr>
              <a:t>(</a:t>
            </a:r>
            <a:r>
              <a:rPr lang="zh-CN" altLang="en-US" sz="2400" dirty="0">
                <a:effectLst>
                  <a:outerShdw blurRad="38100" dist="38100" dir="2700000" algn="tl">
                    <a:srgbClr val="FFFFFF"/>
                  </a:outerShdw>
                </a:effectLst>
                <a:latin typeface="Kaiti SC" panose="02010600040101010101" pitchFamily="2" charset="-122"/>
                <a:ea typeface="Kaiti SC" panose="02010600040101010101" pitchFamily="2" charset="-122"/>
              </a:rPr>
              <a:t>如</a:t>
            </a:r>
            <a:r>
              <a:rPr lang="en-US" altLang="zh-CN" sz="2400" dirty="0">
                <a:effectLst>
                  <a:outerShdw blurRad="38100" dist="38100" dir="2700000" algn="tl">
                    <a:srgbClr val="FFFFFF"/>
                  </a:outerShdw>
                </a:effectLst>
                <a:latin typeface="Kaiti SC" panose="02010600040101010101" pitchFamily="2" charset="-122"/>
                <a:ea typeface="Kaiti SC" panose="02010600040101010101" pitchFamily="2" charset="-122"/>
              </a:rPr>
              <a:t>. </a:t>
            </a:r>
            <a:r>
              <a:rPr lang="zh-CN" altLang="en-US" sz="2400" dirty="0">
                <a:effectLst>
                  <a:outerShdw blurRad="38100" dist="38100" dir="2700000" algn="tl">
                    <a:srgbClr val="FFFFFF"/>
                  </a:outerShdw>
                </a:effectLst>
                <a:latin typeface="Kaiti SC" panose="02010600040101010101" pitchFamily="2" charset="-122"/>
                <a:ea typeface="Kaiti SC" panose="02010600040101010101" pitchFamily="2" charset="-122"/>
              </a:rPr>
              <a:t>图像和光谱</a:t>
            </a:r>
            <a:r>
              <a:rPr lang="en-US" altLang="zh-CN" sz="2400" dirty="0">
                <a:effectLst>
                  <a:outerShdw blurRad="38100" dist="38100" dir="2700000" algn="tl">
                    <a:srgbClr val="FFFFFF"/>
                  </a:outerShdw>
                </a:effectLst>
                <a:latin typeface="Kaiti SC" panose="02010600040101010101" pitchFamily="2" charset="-122"/>
                <a:ea typeface="Kaiti SC" panose="02010600040101010101" pitchFamily="2" charset="-122"/>
              </a:rPr>
              <a:t>)</a:t>
            </a:r>
          </a:p>
          <a:p>
            <a:pPr fontAlgn="auto">
              <a:lnSpc>
                <a:spcPct val="80000"/>
              </a:lnSpc>
              <a:spcAft>
                <a:spcPts val="0"/>
              </a:spcAft>
              <a:defRPr/>
            </a:pPr>
            <a:r>
              <a:rPr lang="zh-CN" altLang="en-US" sz="3600" dirty="0">
                <a:solidFill>
                  <a:srgbClr val="FF0000"/>
                </a:solidFill>
                <a:effectLst>
                  <a:outerShdw blurRad="38100" dist="38100" dir="2700000" algn="tl">
                    <a:srgbClr val="FFFFFF"/>
                  </a:outerShdw>
                </a:effectLst>
                <a:latin typeface="Kaiti SC" panose="02010600040101010101" pitchFamily="2" charset="-122"/>
                <a:ea typeface="Kaiti SC" panose="02010600040101010101" pitchFamily="2" charset="-122"/>
              </a:rPr>
              <a:t>分类</a:t>
            </a:r>
            <a:r>
              <a:rPr lang="zh-CN" altLang="en-US" sz="3600" dirty="0">
                <a:latin typeface="Kaiti SC" panose="02010600040101010101" pitchFamily="2" charset="-122"/>
                <a:ea typeface="Kaiti SC" panose="02010600040101010101" pitchFamily="2" charset="-122"/>
              </a:rPr>
              <a:t> </a:t>
            </a:r>
            <a:r>
              <a:rPr lang="en-US" altLang="zh-CN" sz="2400" dirty="0">
                <a:effectLst>
                  <a:outerShdw blurRad="38100" dist="38100" dir="2700000" algn="tl">
                    <a:srgbClr val="FFFFFF"/>
                  </a:outerShdw>
                </a:effectLst>
                <a:latin typeface="Kaiti SC" panose="02010600040101010101" pitchFamily="2" charset="-122"/>
                <a:ea typeface="Kaiti SC" panose="02010600040101010101" pitchFamily="2" charset="-122"/>
              </a:rPr>
              <a:t>(</a:t>
            </a:r>
            <a:r>
              <a:rPr lang="zh-CN" altLang="en-US" sz="2400" dirty="0">
                <a:effectLst>
                  <a:outerShdw blurRad="38100" dist="38100" dir="2700000" algn="tl">
                    <a:srgbClr val="FFFFFF"/>
                  </a:outerShdw>
                </a:effectLst>
                <a:latin typeface="Kaiti SC" panose="02010600040101010101" pitchFamily="2" charset="-122"/>
                <a:ea typeface="Kaiti SC" panose="02010600040101010101" pitchFamily="2" charset="-122"/>
              </a:rPr>
              <a:t>如</a:t>
            </a:r>
            <a:r>
              <a:rPr lang="en-US" altLang="zh-CN" sz="2400" dirty="0">
                <a:effectLst>
                  <a:outerShdw blurRad="38100" dist="38100" dir="2700000" algn="tl">
                    <a:srgbClr val="FFFFFF"/>
                  </a:outerShdw>
                </a:effectLst>
                <a:latin typeface="Kaiti SC" panose="02010600040101010101" pitchFamily="2" charset="-122"/>
                <a:ea typeface="Kaiti SC" panose="02010600040101010101" pitchFamily="2" charset="-122"/>
              </a:rPr>
              <a:t>. </a:t>
            </a:r>
            <a:r>
              <a:rPr lang="zh-CN" altLang="en-US" sz="2400" dirty="0">
                <a:effectLst>
                  <a:outerShdw blurRad="38100" dist="38100" dir="2700000" algn="tl">
                    <a:srgbClr val="FFFFFF"/>
                  </a:outerShdw>
                </a:effectLst>
                <a:latin typeface="Kaiti SC" panose="02010600040101010101" pitchFamily="2" charset="-122"/>
                <a:ea typeface="Kaiti SC" panose="02010600040101010101" pitchFamily="2" charset="-122"/>
              </a:rPr>
              <a:t>恒星</a:t>
            </a:r>
            <a:r>
              <a:rPr lang="en-US" altLang="zh-CN" sz="2400" dirty="0">
                <a:effectLst>
                  <a:outerShdw blurRad="38100" dist="38100" dir="2700000" algn="tl">
                    <a:srgbClr val="FFFFFF"/>
                  </a:outerShdw>
                </a:effectLst>
                <a:latin typeface="Kaiti SC" panose="02010600040101010101" pitchFamily="2" charset="-122"/>
                <a:ea typeface="Kaiti SC" panose="02010600040101010101" pitchFamily="2" charset="-122"/>
              </a:rPr>
              <a:t>,</a:t>
            </a:r>
            <a:r>
              <a:rPr lang="zh-CN" altLang="en-US" sz="2400" dirty="0">
                <a:effectLst>
                  <a:outerShdw blurRad="38100" dist="38100" dir="2700000" algn="tl">
                    <a:srgbClr val="FFFFFF"/>
                  </a:outerShdw>
                </a:effectLst>
                <a:latin typeface="Kaiti SC" panose="02010600040101010101" pitchFamily="2" charset="-122"/>
                <a:ea typeface="Kaiti SC" panose="02010600040101010101" pitchFamily="2" charset="-122"/>
              </a:rPr>
              <a:t>星系</a:t>
            </a:r>
            <a:r>
              <a:rPr lang="en-US" altLang="zh-CN" sz="2400" dirty="0">
                <a:effectLst>
                  <a:outerShdw blurRad="38100" dist="38100" dir="2700000" algn="tl">
                    <a:srgbClr val="FFFFFF"/>
                  </a:outerShdw>
                </a:effectLst>
                <a:latin typeface="Kaiti SC" panose="02010600040101010101" pitchFamily="2" charset="-122"/>
                <a:ea typeface="Kaiti SC" panose="02010600040101010101" pitchFamily="2" charset="-122"/>
              </a:rPr>
              <a:t>,</a:t>
            </a:r>
            <a:r>
              <a:rPr lang="zh-CN" altLang="en-US" sz="2400" dirty="0">
                <a:effectLst>
                  <a:outerShdw blurRad="38100" dist="38100" dir="2700000" algn="tl">
                    <a:srgbClr val="FFFFFF"/>
                  </a:outerShdw>
                </a:effectLst>
                <a:latin typeface="Kaiti SC" panose="02010600040101010101" pitchFamily="2" charset="-122"/>
                <a:ea typeface="Kaiti SC" panose="02010600040101010101" pitchFamily="2" charset="-122"/>
              </a:rPr>
              <a:t>或伽马射线暴</a:t>
            </a:r>
            <a:r>
              <a:rPr lang="en-US" altLang="zh-CN" sz="2400" dirty="0">
                <a:effectLst>
                  <a:outerShdw blurRad="38100" dist="38100" dir="2700000" algn="tl">
                    <a:srgbClr val="FFFFFF"/>
                  </a:outerShdw>
                </a:effectLst>
                <a:latin typeface="Kaiti SC" panose="02010600040101010101" pitchFamily="2" charset="-122"/>
                <a:ea typeface="Kaiti SC" panose="02010600040101010101" pitchFamily="2" charset="-122"/>
              </a:rPr>
              <a:t>)</a:t>
            </a:r>
          </a:p>
          <a:p>
            <a:pPr fontAlgn="auto">
              <a:lnSpc>
                <a:spcPct val="80000"/>
              </a:lnSpc>
              <a:spcAft>
                <a:spcPts val="0"/>
              </a:spcAft>
              <a:defRPr/>
            </a:pPr>
            <a:r>
              <a:rPr lang="zh-CN" altLang="en-US" sz="2400" dirty="0">
                <a:effectLst>
                  <a:outerShdw blurRad="38100" dist="38100" dir="2700000" algn="tl">
                    <a:srgbClr val="FFFFFF"/>
                  </a:outerShdw>
                </a:effectLst>
                <a:latin typeface="Kaiti SC" panose="02010600040101010101" pitchFamily="2" charset="-122"/>
                <a:ea typeface="Kaiti SC" panose="02010600040101010101" pitchFamily="2" charset="-122"/>
              </a:rPr>
              <a:t>重建</a:t>
            </a:r>
            <a:r>
              <a:rPr lang="zh-CN" altLang="en-US" sz="2400" dirty="0">
                <a:latin typeface="Kaiti SC" panose="02010600040101010101" pitchFamily="2" charset="-122"/>
                <a:ea typeface="Kaiti SC" panose="02010600040101010101" pitchFamily="2" charset="-122"/>
              </a:rPr>
              <a:t> </a:t>
            </a:r>
            <a:r>
              <a:rPr lang="en-US" altLang="zh-CN" sz="2400" dirty="0">
                <a:effectLst>
                  <a:outerShdw blurRad="38100" dist="38100" dir="2700000" algn="tl">
                    <a:srgbClr val="FFFFFF"/>
                  </a:outerShdw>
                </a:effectLst>
                <a:latin typeface="Kaiti SC" panose="02010600040101010101" pitchFamily="2" charset="-122"/>
                <a:ea typeface="Kaiti SC" panose="02010600040101010101" pitchFamily="2" charset="-122"/>
              </a:rPr>
              <a:t>(</a:t>
            </a:r>
            <a:r>
              <a:rPr lang="zh-CN" altLang="en-US" sz="2400" dirty="0">
                <a:effectLst>
                  <a:outerShdw blurRad="38100" dist="38100" dir="2700000" algn="tl">
                    <a:srgbClr val="FFFFFF"/>
                  </a:outerShdw>
                </a:effectLst>
                <a:latin typeface="Kaiti SC" panose="02010600040101010101" pitchFamily="2" charset="-122"/>
                <a:ea typeface="Kaiti SC" panose="02010600040101010101" pitchFamily="2" charset="-122"/>
              </a:rPr>
              <a:t>如</a:t>
            </a:r>
            <a:r>
              <a:rPr lang="en-US" altLang="zh-CN" sz="2400" dirty="0">
                <a:effectLst>
                  <a:outerShdw blurRad="38100" dist="38100" dir="2700000" algn="tl">
                    <a:srgbClr val="FFFFFF"/>
                  </a:outerShdw>
                </a:effectLst>
                <a:latin typeface="Kaiti SC" panose="02010600040101010101" pitchFamily="2" charset="-122"/>
                <a:ea typeface="Kaiti SC" panose="02010600040101010101" pitchFamily="2" charset="-122"/>
              </a:rPr>
              <a:t>. </a:t>
            </a:r>
            <a:r>
              <a:rPr lang="zh-CN" altLang="en-US" sz="2400" dirty="0">
                <a:effectLst>
                  <a:outerShdw blurRad="38100" dist="38100" dir="2700000" algn="tl">
                    <a:srgbClr val="FFFFFF"/>
                  </a:outerShdw>
                </a:effectLst>
                <a:latin typeface="Kaiti SC" panose="02010600040101010101" pitchFamily="2" charset="-122"/>
                <a:ea typeface="Kaiti SC" panose="02010600040101010101" pitchFamily="2" charset="-122"/>
              </a:rPr>
              <a:t>星系模糊图像的重建</a:t>
            </a:r>
            <a:r>
              <a:rPr lang="en-US" altLang="zh-CN" sz="2400" dirty="0">
                <a:effectLst>
                  <a:outerShdw blurRad="38100" dist="38100" dir="2700000" algn="tl">
                    <a:srgbClr val="FFFFFF"/>
                  </a:outerShdw>
                </a:effectLst>
                <a:latin typeface="Kaiti SC" panose="02010600040101010101" pitchFamily="2" charset="-122"/>
                <a:ea typeface="Kaiti SC" panose="02010600040101010101" pitchFamily="2" charset="-122"/>
              </a:rPr>
              <a:t>, </a:t>
            </a:r>
            <a:r>
              <a:rPr lang="zh-CN" altLang="en-US" sz="2400" dirty="0">
                <a:effectLst>
                  <a:outerShdw blurRad="38100" dist="38100" dir="2700000" algn="tl">
                    <a:srgbClr val="FFFFFF"/>
                  </a:outerShdw>
                </a:effectLst>
                <a:latin typeface="Kaiti SC" panose="02010600040101010101" pitchFamily="2" charset="-122"/>
                <a:ea typeface="Kaiti SC" panose="02010600040101010101" pitchFamily="2" charset="-122"/>
              </a:rPr>
              <a:t>弱引力透镜质量分布的重建</a:t>
            </a:r>
            <a:r>
              <a:rPr lang="en-US" altLang="zh-CN" sz="2400" dirty="0">
                <a:effectLst>
                  <a:outerShdw blurRad="38100" dist="38100" dir="2700000" algn="tl">
                    <a:srgbClr val="FFFFFF"/>
                  </a:outerShdw>
                </a:effectLst>
                <a:latin typeface="Kaiti SC" panose="02010600040101010101" pitchFamily="2" charset="-122"/>
                <a:ea typeface="Kaiti SC" panose="02010600040101010101" pitchFamily="2" charset="-122"/>
              </a:rPr>
              <a:t>)</a:t>
            </a:r>
          </a:p>
          <a:p>
            <a:pPr fontAlgn="auto">
              <a:lnSpc>
                <a:spcPct val="80000"/>
              </a:lnSpc>
              <a:spcAft>
                <a:spcPts val="0"/>
              </a:spcAft>
              <a:defRPr/>
            </a:pPr>
            <a:r>
              <a:rPr lang="zh-CN" altLang="en-US" sz="2400" dirty="0">
                <a:effectLst>
                  <a:outerShdw blurRad="38100" dist="38100" dir="2700000" algn="tl">
                    <a:srgbClr val="FFFFFF"/>
                  </a:outerShdw>
                </a:effectLst>
                <a:latin typeface="Kaiti SC" panose="02010600040101010101" pitchFamily="2" charset="-122"/>
                <a:ea typeface="Kaiti SC" panose="02010600040101010101" pitchFamily="2" charset="-122"/>
              </a:rPr>
              <a:t>特征抽取 </a:t>
            </a:r>
            <a:r>
              <a:rPr lang="en-US" altLang="zh-CN" sz="2400" dirty="0">
                <a:effectLst>
                  <a:outerShdw blurRad="38100" dist="38100" dir="2700000" algn="tl">
                    <a:srgbClr val="FFFFFF"/>
                  </a:outerShdw>
                </a:effectLst>
                <a:latin typeface="Kaiti SC" panose="02010600040101010101" pitchFamily="2" charset="-122"/>
                <a:ea typeface="Kaiti SC" panose="02010600040101010101" pitchFamily="2" charset="-122"/>
              </a:rPr>
              <a:t>(</a:t>
            </a:r>
            <a:r>
              <a:rPr lang="zh-CN" altLang="en-US" sz="2400" dirty="0">
                <a:effectLst>
                  <a:outerShdw blurRad="38100" dist="38100" dir="2700000" algn="tl">
                    <a:srgbClr val="FFFFFF"/>
                  </a:outerShdw>
                </a:effectLst>
                <a:latin typeface="Kaiti SC" panose="02010600040101010101" pitchFamily="2" charset="-122"/>
                <a:ea typeface="Kaiti SC" panose="02010600040101010101" pitchFamily="2" charset="-122"/>
              </a:rPr>
              <a:t>如</a:t>
            </a:r>
            <a:r>
              <a:rPr lang="en-US" altLang="zh-CN" sz="2400" dirty="0">
                <a:effectLst>
                  <a:outerShdw blurRad="38100" dist="38100" dir="2700000" algn="tl">
                    <a:srgbClr val="FFFFFF"/>
                  </a:outerShdw>
                </a:effectLst>
                <a:latin typeface="Kaiti SC" panose="02010600040101010101" pitchFamily="2" charset="-122"/>
                <a:ea typeface="Kaiti SC" panose="02010600040101010101" pitchFamily="2" charset="-122"/>
              </a:rPr>
              <a:t>. </a:t>
            </a:r>
            <a:r>
              <a:rPr lang="zh-CN" altLang="en-US" sz="2400" dirty="0">
                <a:effectLst>
                  <a:outerShdw blurRad="38100" dist="38100" dir="2700000" algn="tl">
                    <a:srgbClr val="FFFFFF"/>
                  </a:outerShdw>
                </a:effectLst>
                <a:latin typeface="Kaiti SC" panose="02010600040101010101" pitchFamily="2" charset="-122"/>
                <a:ea typeface="Kaiti SC" panose="02010600040101010101" pitchFamily="2" charset="-122"/>
              </a:rPr>
              <a:t>恒星、星系和类星体的重要特征</a:t>
            </a:r>
            <a:r>
              <a:rPr lang="en-US" altLang="zh-CN" sz="2400" dirty="0">
                <a:effectLst>
                  <a:outerShdw blurRad="38100" dist="38100" dir="2700000" algn="tl">
                    <a:srgbClr val="FFFFFF"/>
                  </a:outerShdw>
                </a:effectLst>
                <a:latin typeface="Kaiti SC" panose="02010600040101010101" pitchFamily="2" charset="-122"/>
                <a:ea typeface="Kaiti SC" panose="02010600040101010101" pitchFamily="2" charset="-122"/>
              </a:rPr>
              <a:t>)</a:t>
            </a:r>
          </a:p>
          <a:p>
            <a:pPr fontAlgn="auto">
              <a:lnSpc>
                <a:spcPct val="80000"/>
              </a:lnSpc>
              <a:spcAft>
                <a:spcPts val="0"/>
              </a:spcAft>
              <a:defRPr/>
            </a:pPr>
            <a:r>
              <a:rPr lang="zh-CN" altLang="en-US" sz="2400" dirty="0">
                <a:effectLst>
                  <a:outerShdw blurRad="38100" dist="38100" dir="2700000" algn="tl">
                    <a:srgbClr val="FFFFFF"/>
                  </a:outerShdw>
                </a:effectLst>
                <a:latin typeface="Kaiti SC" panose="02010600040101010101" pitchFamily="2" charset="-122"/>
                <a:ea typeface="Kaiti SC" panose="02010600040101010101" pitchFamily="2" charset="-122"/>
              </a:rPr>
              <a:t>参数估计 </a:t>
            </a:r>
            <a:r>
              <a:rPr lang="en-US" altLang="zh-CN" sz="2400" dirty="0">
                <a:effectLst>
                  <a:outerShdw blurRad="38100" dist="38100" dir="2700000" algn="tl">
                    <a:srgbClr val="FFFFFF"/>
                  </a:outerShdw>
                </a:effectLst>
                <a:latin typeface="Kaiti SC" panose="02010600040101010101" pitchFamily="2" charset="-122"/>
                <a:ea typeface="Kaiti SC" panose="02010600040101010101" pitchFamily="2" charset="-122"/>
              </a:rPr>
              <a:t>(</a:t>
            </a:r>
            <a:r>
              <a:rPr lang="zh-CN" altLang="en-US" sz="2400" dirty="0">
                <a:effectLst>
                  <a:outerShdw blurRad="38100" dist="38100" dir="2700000" algn="tl">
                    <a:srgbClr val="FFFFFF"/>
                  </a:outerShdw>
                </a:effectLst>
                <a:latin typeface="Kaiti SC" panose="02010600040101010101" pitchFamily="2" charset="-122"/>
                <a:ea typeface="Kaiti SC" panose="02010600040101010101" pitchFamily="2" charset="-122"/>
              </a:rPr>
              <a:t>如</a:t>
            </a:r>
            <a:r>
              <a:rPr lang="en-US" altLang="zh-CN" sz="2400" dirty="0">
                <a:effectLst>
                  <a:outerShdw blurRad="38100" dist="38100" dir="2700000" algn="tl">
                    <a:srgbClr val="FFFFFF"/>
                  </a:outerShdw>
                </a:effectLst>
                <a:latin typeface="Kaiti SC" panose="02010600040101010101" pitchFamily="2" charset="-122"/>
                <a:ea typeface="Kaiti SC" panose="02010600040101010101" pitchFamily="2" charset="-122"/>
              </a:rPr>
              <a:t>. </a:t>
            </a:r>
            <a:r>
              <a:rPr lang="zh-CN" altLang="en-US" sz="2400" dirty="0">
                <a:effectLst>
                  <a:outerShdw blurRad="38100" dist="38100" dir="2700000" algn="tl">
                    <a:srgbClr val="FFFFFF"/>
                  </a:outerShdw>
                </a:effectLst>
                <a:latin typeface="Kaiti SC" panose="02010600040101010101" pitchFamily="2" charset="-122"/>
                <a:ea typeface="Kaiti SC" panose="02010600040101010101" pitchFamily="2" charset="-122"/>
              </a:rPr>
              <a:t>恒星参数估计</a:t>
            </a:r>
            <a:r>
              <a:rPr lang="en-US" altLang="zh-CN" sz="2400" dirty="0">
                <a:effectLst>
                  <a:outerShdw blurRad="38100" dist="38100" dir="2700000" algn="tl">
                    <a:srgbClr val="FFFFFF"/>
                  </a:outerShdw>
                </a:effectLst>
                <a:latin typeface="Kaiti SC" panose="02010600040101010101" pitchFamily="2" charset="-122"/>
                <a:ea typeface="Kaiti SC" panose="02010600040101010101" pitchFamily="2" charset="-122"/>
              </a:rPr>
              <a:t>, </a:t>
            </a:r>
            <a:r>
              <a:rPr lang="zh-CN" altLang="en-US" sz="2400" dirty="0">
                <a:effectLst>
                  <a:outerShdw blurRad="38100" dist="38100" dir="2700000" algn="tl">
                    <a:srgbClr val="FFFFFF"/>
                  </a:outerShdw>
                </a:effectLst>
                <a:latin typeface="Kaiti SC" panose="02010600040101010101" pitchFamily="2" charset="-122"/>
                <a:ea typeface="Kaiti SC" panose="02010600040101010101" pitchFamily="2" charset="-122"/>
              </a:rPr>
              <a:t>测光红移预测</a:t>
            </a:r>
            <a:r>
              <a:rPr lang="en-US" altLang="zh-CN" sz="2400" dirty="0">
                <a:effectLst>
                  <a:outerShdw blurRad="38100" dist="38100" dir="2700000" algn="tl">
                    <a:srgbClr val="FFFFFF"/>
                  </a:outerShdw>
                </a:effectLst>
                <a:latin typeface="Kaiti SC" panose="02010600040101010101" pitchFamily="2" charset="-122"/>
                <a:ea typeface="Kaiti SC" panose="02010600040101010101" pitchFamily="2" charset="-122"/>
              </a:rPr>
              <a:t>, </a:t>
            </a:r>
            <a:r>
              <a:rPr lang="zh-CN" altLang="en-US" sz="2400" dirty="0">
                <a:effectLst>
                  <a:outerShdw blurRad="38100" dist="38100" dir="2700000" algn="tl">
                    <a:srgbClr val="FFFFFF"/>
                  </a:outerShdw>
                </a:effectLst>
                <a:latin typeface="Kaiti SC" panose="02010600040101010101" pitchFamily="2" charset="-122"/>
                <a:ea typeface="Kaiti SC" panose="02010600040101010101" pitchFamily="2" charset="-122"/>
              </a:rPr>
              <a:t>太阳系外行星的轨道参数</a:t>
            </a:r>
            <a:r>
              <a:rPr lang="en-US" altLang="zh-CN" sz="2400" dirty="0">
                <a:effectLst>
                  <a:outerShdw blurRad="38100" dist="38100" dir="2700000" algn="tl">
                    <a:srgbClr val="FFFFFF"/>
                  </a:outerShdw>
                </a:effectLst>
                <a:latin typeface="Kaiti SC" panose="02010600040101010101" pitchFamily="2" charset="-122"/>
                <a:ea typeface="Kaiti SC" panose="02010600040101010101" pitchFamily="2" charset="-122"/>
              </a:rPr>
              <a:t>, </a:t>
            </a:r>
            <a:r>
              <a:rPr lang="zh-CN" altLang="en-US" sz="2400" dirty="0">
                <a:effectLst>
                  <a:outerShdw blurRad="38100" dist="38100" dir="2700000" algn="tl">
                    <a:srgbClr val="FFFFFF"/>
                  </a:outerShdw>
                </a:effectLst>
                <a:latin typeface="Kaiti SC" panose="02010600040101010101" pitchFamily="2" charset="-122"/>
                <a:ea typeface="Kaiti SC" panose="02010600040101010101" pitchFamily="2" charset="-122"/>
              </a:rPr>
              <a:t>或宇宙参数 </a:t>
            </a:r>
            <a:r>
              <a:rPr lang="en-US" altLang="zh-CN" sz="2400" dirty="0">
                <a:effectLst>
                  <a:outerShdw blurRad="38100" dist="38100" dir="2700000" algn="tl">
                    <a:srgbClr val="FFFFFF"/>
                  </a:outerShdw>
                </a:effectLst>
                <a:latin typeface="Kaiti SC" panose="02010600040101010101" pitchFamily="2" charset="-122"/>
                <a:ea typeface="Kaiti SC" panose="02010600040101010101" pitchFamily="2" charset="-122"/>
              </a:rPr>
              <a:t>)</a:t>
            </a:r>
          </a:p>
          <a:p>
            <a:pPr fontAlgn="auto">
              <a:lnSpc>
                <a:spcPct val="80000"/>
              </a:lnSpc>
              <a:spcAft>
                <a:spcPts val="0"/>
              </a:spcAft>
              <a:defRPr/>
            </a:pPr>
            <a:r>
              <a:rPr lang="zh-CN" altLang="en-US" sz="2400" dirty="0">
                <a:effectLst>
                  <a:outerShdw blurRad="38100" dist="38100" dir="2700000" algn="tl">
                    <a:srgbClr val="FFFFFF"/>
                  </a:outerShdw>
                </a:effectLst>
                <a:latin typeface="Kaiti SC" panose="02010600040101010101" pitchFamily="2" charset="-122"/>
                <a:ea typeface="Kaiti SC" panose="02010600040101010101" pitchFamily="2" charset="-122"/>
              </a:rPr>
              <a:t>模型选择</a:t>
            </a:r>
            <a:r>
              <a:rPr lang="zh-CN" altLang="en-US" sz="2400" dirty="0">
                <a:latin typeface="Kaiti SC" panose="02010600040101010101" pitchFamily="2" charset="-122"/>
                <a:ea typeface="Kaiti SC" panose="02010600040101010101" pitchFamily="2" charset="-122"/>
              </a:rPr>
              <a:t> </a:t>
            </a:r>
            <a:r>
              <a:rPr lang="en-US" altLang="zh-CN" sz="2400" dirty="0">
                <a:effectLst>
                  <a:outerShdw blurRad="38100" dist="38100" dir="2700000" algn="tl">
                    <a:srgbClr val="FFFFFF"/>
                  </a:outerShdw>
                </a:effectLst>
                <a:latin typeface="Kaiti SC" panose="02010600040101010101" pitchFamily="2" charset="-122"/>
                <a:ea typeface="Kaiti SC" panose="02010600040101010101" pitchFamily="2" charset="-122"/>
              </a:rPr>
              <a:t>(</a:t>
            </a:r>
            <a:r>
              <a:rPr lang="zh-CN" altLang="en-US" sz="2400" dirty="0">
                <a:effectLst>
                  <a:outerShdw blurRad="38100" dist="38100" dir="2700000" algn="tl">
                    <a:srgbClr val="FFFFFF"/>
                  </a:outerShdw>
                </a:effectLst>
                <a:latin typeface="Kaiti SC" panose="02010600040101010101" pitchFamily="2" charset="-122"/>
                <a:ea typeface="Kaiti SC" panose="02010600040101010101" pitchFamily="2" charset="-122"/>
              </a:rPr>
              <a:t>如</a:t>
            </a:r>
            <a:r>
              <a:rPr lang="en-US" altLang="zh-CN" sz="2400" dirty="0">
                <a:effectLst>
                  <a:outerShdw blurRad="38100" dist="38100" dir="2700000" algn="tl">
                    <a:srgbClr val="FFFFFF"/>
                  </a:outerShdw>
                </a:effectLst>
                <a:latin typeface="Kaiti SC" panose="02010600040101010101" pitchFamily="2" charset="-122"/>
                <a:ea typeface="Kaiti SC" panose="02010600040101010101" pitchFamily="2" charset="-122"/>
              </a:rPr>
              <a:t>. </a:t>
            </a:r>
            <a:r>
              <a:rPr lang="zh-CN" altLang="en-US" sz="2400" dirty="0">
                <a:effectLst>
                  <a:outerShdw blurRad="38100" dist="38100" dir="2700000" algn="tl">
                    <a:srgbClr val="FFFFFF"/>
                  </a:outerShdw>
                </a:effectLst>
                <a:latin typeface="Kaiti SC" panose="02010600040101010101" pitchFamily="2" charset="-122"/>
                <a:ea typeface="Kaiti SC" panose="02010600040101010101" pitchFamily="2" charset="-122"/>
              </a:rPr>
              <a:t>一颗恒星有几颗行星绕转？</a:t>
            </a:r>
            <a:r>
              <a:rPr lang="en-US" altLang="zh-CN" sz="2400" dirty="0">
                <a:effectLst>
                  <a:outerShdw blurRad="38100" dist="38100" dir="2700000" algn="tl">
                    <a:srgbClr val="FFFFFF"/>
                  </a:outerShdw>
                </a:effectLst>
                <a:latin typeface="Kaiti SC" panose="02010600040101010101" pitchFamily="2" charset="-122"/>
                <a:ea typeface="Kaiti SC" panose="02010600040101010101" pitchFamily="2" charset="-122"/>
              </a:rPr>
              <a:t>)</a:t>
            </a:r>
          </a:p>
          <a:p>
            <a:pPr fontAlgn="auto">
              <a:lnSpc>
                <a:spcPct val="80000"/>
              </a:lnSpc>
              <a:spcAft>
                <a:spcPts val="0"/>
              </a:spcAft>
              <a:defRPr/>
            </a:pPr>
            <a:endParaRPr lang="en-US" altLang="zh-CN" dirty="0">
              <a:solidFill>
                <a:schemeClr val="accent1"/>
              </a:solidFill>
              <a:effectLst>
                <a:outerShdw blurRad="38100" dist="38100" dir="2700000" algn="tl">
                  <a:srgbClr val="FFFFFF"/>
                </a:outerShdw>
              </a:effectLst>
              <a:latin typeface="Kaiti SC" panose="02010600040101010101" pitchFamily="2" charset="-122"/>
              <a:ea typeface="Kaiti SC" panose="02010600040101010101" pitchFamily="2" charset="-122"/>
            </a:endParaRPr>
          </a:p>
          <a:p>
            <a:pPr fontAlgn="auto">
              <a:lnSpc>
                <a:spcPct val="80000"/>
              </a:lnSpc>
              <a:spcAft>
                <a:spcPts val="0"/>
              </a:spcAft>
              <a:buFont typeface="Wingdings" pitchFamily="2" charset="2"/>
              <a:buNone/>
              <a:defRPr/>
            </a:pPr>
            <a:r>
              <a:rPr lang="en-US" altLang="zh-CN" dirty="0"/>
              <a:t>                             </a:t>
            </a:r>
          </a:p>
          <a:p>
            <a:pPr fontAlgn="auto">
              <a:lnSpc>
                <a:spcPct val="80000"/>
              </a:lnSpc>
              <a:spcAft>
                <a:spcPts val="0"/>
              </a:spcAft>
              <a:buFont typeface="Wingdings" pitchFamily="2" charset="2"/>
              <a:buNone/>
              <a:defRPr/>
            </a:pPr>
            <a:endParaRPr lang="en-US" altLang="zh-CN" dirty="0"/>
          </a:p>
        </p:txBody>
      </p:sp>
      <p:sp>
        <p:nvSpPr>
          <p:cNvPr id="4" name="文本框 3">
            <a:extLst>
              <a:ext uri="{FF2B5EF4-FFF2-40B4-BE49-F238E27FC236}">
                <a16:creationId xmlns:a16="http://schemas.microsoft.com/office/drawing/2014/main" id="{E1EA618F-9B2D-DF42-938F-49A3005B2894}"/>
              </a:ext>
            </a:extLst>
          </p:cNvPr>
          <p:cNvSpPr txBox="1">
            <a:spLocks noChangeArrowheads="1"/>
          </p:cNvSpPr>
          <p:nvPr/>
        </p:nvSpPr>
        <p:spPr bwMode="auto">
          <a:xfrm>
            <a:off x="-1" y="484188"/>
            <a:ext cx="40021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sz="2800" b="1" dirty="0">
                <a:latin typeface="Kaiti SC" panose="02010600040101010101" pitchFamily="2" charset="-122"/>
                <a:ea typeface="Kaiti SC" panose="02010600040101010101" pitchFamily="2" charset="-122"/>
              </a:rPr>
              <a:t>天文中的机器学习课题</a:t>
            </a:r>
            <a:endParaRPr kumimoji="1" lang="zh-CN" altLang="en-US" sz="2800" b="1" dirty="0">
              <a:latin typeface="Kaiti SC" panose="02010600040101010101" pitchFamily="2" charset="-122"/>
              <a:ea typeface="Kaiti SC" panose="02010600040101010101" pitchFamily="2" charset="-122"/>
            </a:endParaRPr>
          </a:p>
        </p:txBody>
      </p:sp>
    </p:spTree>
    <p:extLst>
      <p:ext uri="{BB962C8B-B14F-4D97-AF65-F5344CB8AC3E}">
        <p14:creationId xmlns:p14="http://schemas.microsoft.com/office/powerpoint/2010/main" val="26544754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9.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1117</TotalTime>
  <Words>2427</Words>
  <Application>Microsoft Macintosh PowerPoint</Application>
  <PresentationFormat>全屏显示(4:3)</PresentationFormat>
  <Paragraphs>227</Paragraphs>
  <Slides>37</Slides>
  <Notes>1</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37</vt:i4>
      </vt:variant>
    </vt:vector>
  </HeadingPairs>
  <TitlesOfParts>
    <vt:vector size="55" baseType="lpstr">
      <vt:lpstr>等线</vt:lpstr>
      <vt:lpstr>华文新魏</vt:lpstr>
      <vt:lpstr>宋体</vt:lpstr>
      <vt:lpstr>微软雅黑</vt:lpstr>
      <vt:lpstr>Berlin Sans FB</vt:lpstr>
      <vt:lpstr>Kaiti SC</vt:lpstr>
      <vt:lpstr>STSongti-SC-Light</vt:lpstr>
      <vt:lpstr>XITS-Regular-Identity-H</vt:lpstr>
      <vt:lpstr>Arial</vt:lpstr>
      <vt:lpstr>Calibri</vt:lpstr>
      <vt:lpstr>Garamond</vt:lpstr>
      <vt:lpstr>Segoe Print</vt:lpstr>
      <vt:lpstr>Symbol</vt:lpstr>
      <vt:lpstr>Times</vt:lpstr>
      <vt:lpstr>Times New Roman</vt:lpstr>
      <vt:lpstr>Wingdings</vt:lpstr>
      <vt:lpstr>Office 主题​​</vt:lpstr>
      <vt:lpstr>Office 主题</vt:lpstr>
      <vt:lpstr>基于非平衡学习的天琴 RR变星搜寻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SDSS</vt:lpstr>
      <vt:lpstr>SDSS+GALEX</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基于非平衡学习的天琴 RR变星搜寻</dc:title>
  <dc:creator/>
  <cp:lastModifiedBy>beaujiyi@163.com</cp:lastModifiedBy>
  <cp:revision>63</cp:revision>
  <dcterms:created xsi:type="dcterms:W3CDTF">2019-06-19T02:08:00Z</dcterms:created>
  <dcterms:modified xsi:type="dcterms:W3CDTF">2020-11-26T15:18:44Z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2052-11.3.0.9221</vt:lpwstr>
  </property>
</Properties>
</file>