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74" r:id="rId3"/>
    <p:sldId id="258" r:id="rId4"/>
    <p:sldId id="259" r:id="rId5"/>
    <p:sldId id="275" r:id="rId6"/>
    <p:sldId id="329" r:id="rId7"/>
    <p:sldId id="283" r:id="rId8"/>
    <p:sldId id="288" r:id="rId9"/>
    <p:sldId id="289" r:id="rId10"/>
    <p:sldId id="291" r:id="rId11"/>
    <p:sldId id="293" r:id="rId12"/>
    <p:sldId id="292" r:id="rId13"/>
    <p:sldId id="297" r:id="rId14"/>
    <p:sldId id="298" r:id="rId15"/>
    <p:sldId id="332" r:id="rId16"/>
    <p:sldId id="302" r:id="rId17"/>
    <p:sldId id="300" r:id="rId18"/>
    <p:sldId id="330" r:id="rId19"/>
    <p:sldId id="307" r:id="rId20"/>
    <p:sldId id="308" r:id="rId21"/>
    <p:sldId id="309" r:id="rId22"/>
    <p:sldId id="310" r:id="rId23"/>
    <p:sldId id="311" r:id="rId24"/>
    <p:sldId id="312" r:id="rId25"/>
    <p:sldId id="313" r:id="rId26"/>
    <p:sldId id="314" r:id="rId27"/>
    <p:sldId id="316" r:id="rId28"/>
    <p:sldId id="317" r:id="rId29"/>
    <p:sldId id="318" r:id="rId30"/>
    <p:sldId id="319" r:id="rId31"/>
    <p:sldId id="320" r:id="rId32"/>
    <p:sldId id="333" r:id="rId33"/>
    <p:sldId id="325" r:id="rId34"/>
    <p:sldId id="328" r:id="rId35"/>
    <p:sldId id="263"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3BD72FD1-8BDD-4311-B417-8F44CE5DA66E}">
          <p14:sldIdLst>
            <p14:sldId id="256"/>
            <p14:sldId id="274"/>
            <p14:sldId id="258"/>
            <p14:sldId id="259"/>
            <p14:sldId id="275"/>
            <p14:sldId id="329"/>
            <p14:sldId id="283"/>
            <p14:sldId id="288"/>
            <p14:sldId id="289"/>
            <p14:sldId id="291"/>
            <p14:sldId id="293"/>
            <p14:sldId id="292"/>
            <p14:sldId id="297"/>
            <p14:sldId id="298"/>
            <p14:sldId id="332"/>
            <p14:sldId id="302"/>
            <p14:sldId id="300"/>
            <p14:sldId id="330"/>
            <p14:sldId id="307"/>
            <p14:sldId id="308"/>
            <p14:sldId id="309"/>
            <p14:sldId id="310"/>
            <p14:sldId id="311"/>
            <p14:sldId id="312"/>
            <p14:sldId id="313"/>
            <p14:sldId id="314"/>
            <p14:sldId id="316"/>
            <p14:sldId id="317"/>
            <p14:sldId id="318"/>
            <p14:sldId id="319"/>
            <p14:sldId id="320"/>
            <p14:sldId id="333"/>
            <p14:sldId id="325"/>
          </p14:sldIdLst>
        </p14:section>
        <p14:section name="无标题节" id="{F11E3432-75CE-4CDE-A068-1BBE0E718D08}">
          <p14:sldIdLst>
            <p14:sldId id="328"/>
            <p14:sldId id="26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36" autoAdjust="0"/>
    <p:restoredTop sz="77608" autoAdjust="0"/>
  </p:normalViewPr>
  <p:slideViewPr>
    <p:cSldViewPr snapToGrid="0">
      <p:cViewPr varScale="1">
        <p:scale>
          <a:sx n="85" d="100"/>
          <a:sy n="85" d="100"/>
        </p:scale>
        <p:origin x="49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CADC63-4C03-4D7B-BBDC-87E398E51CC9}" type="datetimeFigureOut">
              <a:rPr lang="zh-CN" altLang="en-US" smtClean="0"/>
              <a:t>2020-11-26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1D4847-54C6-43CE-BADE-DEF8FA20DE79}" type="slidenum">
              <a:rPr lang="zh-CN" altLang="en-US" smtClean="0"/>
              <a:t>‹#›</a:t>
            </a:fld>
            <a:endParaRPr lang="zh-CN" altLang="en-US"/>
          </a:p>
        </p:txBody>
      </p:sp>
    </p:spTree>
    <p:extLst>
      <p:ext uri="{BB962C8B-B14F-4D97-AF65-F5344CB8AC3E}">
        <p14:creationId xmlns:p14="http://schemas.microsoft.com/office/powerpoint/2010/main" val="2689204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1D4847-54C6-43CE-BADE-DEF8FA20DE79}" type="slidenum">
              <a:rPr lang="zh-CN" altLang="en-US" smtClean="0"/>
              <a:t>1</a:t>
            </a:fld>
            <a:endParaRPr lang="zh-CN" altLang="en-US"/>
          </a:p>
        </p:txBody>
      </p:sp>
    </p:spTree>
    <p:extLst>
      <p:ext uri="{BB962C8B-B14F-4D97-AF65-F5344CB8AC3E}">
        <p14:creationId xmlns:p14="http://schemas.microsoft.com/office/powerpoint/2010/main" val="628876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我们采用位运算来实现检索区域与星表索引间的对比，位运算的效率非常高，同样也提高检索速度。</a:t>
            </a:r>
            <a:endParaRPr lang="en-US" altLang="zh-CN" dirty="0"/>
          </a:p>
          <a:p>
            <a:endParaRPr lang="en-US" altLang="zh-CN" dirty="0"/>
          </a:p>
          <a:p>
            <a:endParaRPr lang="en-US" altLang="zh-CN" dirty="0"/>
          </a:p>
          <a:p>
            <a:endParaRPr lang="en-US" altLang="zh-CN" dirty="0"/>
          </a:p>
          <a:p>
            <a:r>
              <a:rPr lang="zh-CN" altLang="en-US" dirty="0"/>
              <a:t>通过这种方式，即可实现检索区域与天体索引间的高效对比。</a:t>
            </a:r>
          </a:p>
        </p:txBody>
      </p:sp>
      <p:sp>
        <p:nvSpPr>
          <p:cNvPr id="4" name="灯片编号占位符 3"/>
          <p:cNvSpPr>
            <a:spLocks noGrp="1"/>
          </p:cNvSpPr>
          <p:nvPr>
            <p:ph type="sldNum" sz="quarter" idx="5"/>
          </p:nvPr>
        </p:nvSpPr>
        <p:spPr/>
        <p:txBody>
          <a:bodyPr/>
          <a:lstStyle/>
          <a:p>
            <a:fld id="{FB1D4847-54C6-43CE-BADE-DEF8FA20DE79}" type="slidenum">
              <a:rPr lang="zh-CN" altLang="en-US" smtClean="0"/>
              <a:t>11</a:t>
            </a:fld>
            <a:endParaRPr lang="zh-CN" altLang="en-US"/>
          </a:p>
        </p:txBody>
      </p:sp>
    </p:spTree>
    <p:extLst>
      <p:ext uri="{BB962C8B-B14F-4D97-AF65-F5344CB8AC3E}">
        <p14:creationId xmlns:p14="http://schemas.microsoft.com/office/powerpoint/2010/main" val="1979550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1D4847-54C6-43CE-BADE-DEF8FA20DE79}" type="slidenum">
              <a:rPr lang="zh-CN" altLang="en-US" smtClean="0"/>
              <a:t>12</a:t>
            </a:fld>
            <a:endParaRPr lang="zh-CN" altLang="en-US"/>
          </a:p>
        </p:txBody>
      </p:sp>
    </p:spTree>
    <p:extLst>
      <p:ext uri="{BB962C8B-B14F-4D97-AF65-F5344CB8AC3E}">
        <p14:creationId xmlns:p14="http://schemas.microsoft.com/office/powerpoint/2010/main" val="3936594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但是在星表分表之后，如果两个星表的分表粒度不一致，无法实现联合空间检索。</a:t>
            </a:r>
            <a:endParaRPr lang="en-US" altLang="zh-CN" dirty="0"/>
          </a:p>
          <a:p>
            <a:endParaRPr lang="en-US" altLang="zh-CN" dirty="0"/>
          </a:p>
          <a:p>
            <a:r>
              <a:rPr lang="zh-CN" altLang="en-US" dirty="0"/>
              <a:t>为此我们采用</a:t>
            </a:r>
            <a:r>
              <a:rPr lang="en-US" altLang="zh-CN" dirty="0"/>
              <a:t>HEALPix</a:t>
            </a:r>
            <a:r>
              <a:rPr lang="zh-CN" altLang="en-US" dirty="0"/>
              <a:t>天球划分作为星表分表分区的依据，根据分表粒度确认子表所在的</a:t>
            </a:r>
            <a:r>
              <a:rPr lang="en-US" altLang="zh-CN" dirty="0"/>
              <a:t>HEALPix</a:t>
            </a:r>
            <a:r>
              <a:rPr lang="zh-CN" altLang="en-US" dirty="0"/>
              <a:t>层级（通过这个公式计算出来）。然后进行分表和构建索引，也就是说每个子表对应</a:t>
            </a:r>
            <a:r>
              <a:rPr lang="en-US" altLang="zh-CN" dirty="0"/>
              <a:t>HEALPix</a:t>
            </a:r>
            <a:r>
              <a:rPr lang="zh-CN" altLang="en-US" dirty="0"/>
              <a:t>的一个天区。</a:t>
            </a:r>
            <a:endParaRPr lang="en-US" altLang="zh-CN" dirty="0"/>
          </a:p>
          <a:p>
            <a:endParaRPr lang="en-US" altLang="zh-CN" dirty="0"/>
          </a:p>
          <a:p>
            <a:r>
              <a:rPr lang="zh-CN" altLang="en-US" dirty="0"/>
              <a:t>这样做的好处就是当两个星表的分表粒度不一致时，可以根据它们的子表层级间关系进行归并，使它们处于同一分表粒度，这时就可以实现联合空间查询。</a:t>
            </a:r>
          </a:p>
        </p:txBody>
      </p:sp>
      <p:sp>
        <p:nvSpPr>
          <p:cNvPr id="4" name="灯片编号占位符 3"/>
          <p:cNvSpPr>
            <a:spLocks noGrp="1"/>
          </p:cNvSpPr>
          <p:nvPr>
            <p:ph type="sldNum" sz="quarter" idx="5"/>
          </p:nvPr>
        </p:nvSpPr>
        <p:spPr/>
        <p:txBody>
          <a:bodyPr/>
          <a:lstStyle/>
          <a:p>
            <a:fld id="{FB1D4847-54C6-43CE-BADE-DEF8FA20DE79}" type="slidenum">
              <a:rPr lang="zh-CN" altLang="en-US" smtClean="0"/>
              <a:t>13</a:t>
            </a:fld>
            <a:endParaRPr lang="zh-CN" altLang="en-US"/>
          </a:p>
        </p:txBody>
      </p:sp>
    </p:spTree>
    <p:extLst>
      <p:ext uri="{BB962C8B-B14F-4D97-AF65-F5344CB8AC3E}">
        <p14:creationId xmlns:p14="http://schemas.microsoft.com/office/powerpoint/2010/main" val="2468719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1D4847-54C6-43CE-BADE-DEF8FA20DE79}" type="slidenum">
              <a:rPr lang="zh-CN" altLang="en-US" smtClean="0"/>
              <a:t>14</a:t>
            </a:fld>
            <a:endParaRPr lang="zh-CN" altLang="en-US"/>
          </a:p>
        </p:txBody>
      </p:sp>
    </p:spTree>
    <p:extLst>
      <p:ext uri="{BB962C8B-B14F-4D97-AF65-F5344CB8AC3E}">
        <p14:creationId xmlns:p14="http://schemas.microsoft.com/office/powerpoint/2010/main" val="513866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1D4847-54C6-43CE-BADE-DEF8FA20DE79}" type="slidenum">
              <a:rPr lang="zh-CN" altLang="en-US" smtClean="0"/>
              <a:t>15</a:t>
            </a:fld>
            <a:endParaRPr lang="zh-CN" altLang="en-US"/>
          </a:p>
        </p:txBody>
      </p:sp>
    </p:spTree>
    <p:extLst>
      <p:ext uri="{BB962C8B-B14F-4D97-AF65-F5344CB8AC3E}">
        <p14:creationId xmlns:p14="http://schemas.microsoft.com/office/powerpoint/2010/main" val="3718156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海量星表的高效检索实际上是实现星表交叉证认的技术基础。这张图展示是的星表交叉证认的一个流程。</a:t>
            </a:r>
            <a:endParaRPr lang="en-US" altLang="zh-CN" dirty="0"/>
          </a:p>
          <a:p>
            <a:endParaRPr lang="en-US" altLang="zh-CN" dirty="0"/>
          </a:p>
          <a:p>
            <a:r>
              <a:rPr lang="zh-CN" altLang="en-US" dirty="0"/>
              <a:t>比如我们有三个星表参与交叉，那么以星表</a:t>
            </a:r>
            <a:r>
              <a:rPr lang="en-US" altLang="zh-CN" dirty="0"/>
              <a:t>A</a:t>
            </a:r>
            <a:r>
              <a:rPr lang="zh-CN" altLang="en-US" dirty="0"/>
              <a:t>作为主星表，交叉的结果就以星表</a:t>
            </a:r>
            <a:r>
              <a:rPr lang="en-US" altLang="zh-CN" dirty="0"/>
              <a:t>A</a:t>
            </a:r>
            <a:r>
              <a:rPr lang="zh-CN" altLang="en-US" dirty="0"/>
              <a:t>中的条目为基准。</a:t>
            </a:r>
            <a:endParaRPr lang="en-US" altLang="zh-CN" dirty="0"/>
          </a:p>
          <a:p>
            <a:endParaRPr lang="en-US" altLang="zh-CN" dirty="0"/>
          </a:p>
          <a:p>
            <a:r>
              <a:rPr lang="zh-CN" altLang="en-US" dirty="0"/>
              <a:t>首先对它们进行空间位置上的匹配，采用</a:t>
            </a:r>
            <a:r>
              <a:rPr lang="en-US" altLang="zh-CN" dirty="0" err="1"/>
              <a:t>MOCTree</a:t>
            </a:r>
            <a:r>
              <a:rPr lang="zh-CN" altLang="en-US" dirty="0"/>
              <a:t>索引来完成该步骤</a:t>
            </a:r>
          </a:p>
        </p:txBody>
      </p:sp>
      <p:sp>
        <p:nvSpPr>
          <p:cNvPr id="4" name="灯片编号占位符 3"/>
          <p:cNvSpPr>
            <a:spLocks noGrp="1"/>
          </p:cNvSpPr>
          <p:nvPr>
            <p:ph type="sldNum" sz="quarter" idx="5"/>
          </p:nvPr>
        </p:nvSpPr>
        <p:spPr/>
        <p:txBody>
          <a:bodyPr/>
          <a:lstStyle/>
          <a:p>
            <a:fld id="{FB1D4847-54C6-43CE-BADE-DEF8FA20DE79}" type="slidenum">
              <a:rPr lang="zh-CN" altLang="en-US" smtClean="0"/>
              <a:t>16</a:t>
            </a:fld>
            <a:endParaRPr lang="zh-CN" altLang="en-US"/>
          </a:p>
        </p:txBody>
      </p:sp>
    </p:spTree>
    <p:extLst>
      <p:ext uri="{BB962C8B-B14F-4D97-AF65-F5344CB8AC3E}">
        <p14:creationId xmlns:p14="http://schemas.microsoft.com/office/powerpoint/2010/main" val="3791511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这个归并操作要对全表进行计算</a:t>
            </a:r>
          </a:p>
        </p:txBody>
      </p:sp>
      <p:sp>
        <p:nvSpPr>
          <p:cNvPr id="4" name="灯片编号占位符 3"/>
          <p:cNvSpPr>
            <a:spLocks noGrp="1"/>
          </p:cNvSpPr>
          <p:nvPr>
            <p:ph type="sldNum" sz="quarter" idx="5"/>
          </p:nvPr>
        </p:nvSpPr>
        <p:spPr/>
        <p:txBody>
          <a:bodyPr/>
          <a:lstStyle/>
          <a:p>
            <a:fld id="{FB1D4847-54C6-43CE-BADE-DEF8FA20DE79}" type="slidenum">
              <a:rPr lang="zh-CN" altLang="en-US" smtClean="0"/>
              <a:t>17</a:t>
            </a:fld>
            <a:endParaRPr lang="zh-CN" altLang="en-US"/>
          </a:p>
        </p:txBody>
      </p:sp>
    </p:spTree>
    <p:extLst>
      <p:ext uri="{BB962C8B-B14F-4D97-AF65-F5344CB8AC3E}">
        <p14:creationId xmlns:p14="http://schemas.microsoft.com/office/powerpoint/2010/main" val="1131163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在完成了星表间位置匹配之后，我们采用了基于贝叶斯推断的方法</a:t>
            </a:r>
            <a:r>
              <a:rPr lang="zh-CN" altLang="en-US" dirty="0">
                <a:effectLst>
                  <a:outerShdw blurRad="38100" dist="38100" dir="2700000" algn="tl">
                    <a:srgbClr val="000000">
                      <a:alpha val="43137"/>
                    </a:srgbClr>
                  </a:outerShdw>
                </a:effectLst>
              </a:rPr>
              <a:t>对位置匹配的结果进行置信度估计：</a:t>
            </a:r>
            <a:endParaRPr lang="en-US" altLang="zh-CN" sz="1200" b="0" i="0"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endParaRPr>
          </a:p>
          <a:p>
            <a:endParaRPr lang="en-US" altLang="zh-CN" sz="1200" b="0" i="0"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endParaRPr>
          </a:p>
          <a:p>
            <a:r>
              <a:rPr lang="zh-CN" altLang="en-US" sz="1200" b="0" i="0"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首先构建假设</a:t>
            </a:r>
            <a:r>
              <a:rPr lang="en-US" altLang="zh-CN" sz="1200" b="0" i="0"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H</a:t>
            </a:r>
            <a:r>
              <a:rPr lang="zh-CN" altLang="en-US" sz="1200" b="0" i="0"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，对于</a:t>
            </a:r>
            <a:r>
              <a:rPr lang="en-US" altLang="zh-CN" sz="1200" b="0" i="0"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k </a:t>
            </a:r>
            <a:r>
              <a:rPr lang="zh-CN" altLang="en-US" sz="1200" b="0" i="0"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个覆盖相同天区且源分布均匀的星表，它们中的天体在空间位置上一致的概率可写作公式</a:t>
            </a:r>
            <a:r>
              <a:rPr lang="en-US" altLang="zh-CN" sz="1200" b="0" i="1"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P(H)</a:t>
            </a:r>
          </a:p>
          <a:p>
            <a:endParaRPr lang="en-US" altLang="zh-CN" sz="1200" b="0" i="1"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endParaRPr>
          </a:p>
          <a:p>
            <a:r>
              <a:rPr lang="zh-CN" altLang="en-US" sz="12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基于贝叶斯公式，可得出在纳入观测数据</a:t>
            </a:r>
            <a:r>
              <a:rPr lang="en-US" altLang="zh-CN" sz="12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D </a:t>
            </a:r>
            <a:r>
              <a:rPr lang="zh-CN" altLang="en-US" sz="12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后，</a:t>
            </a:r>
            <a:r>
              <a:rPr lang="en-US" altLang="zh-CN" sz="1200" i="1"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K </a:t>
            </a:r>
            <a:r>
              <a:rPr lang="zh-CN" altLang="en-US" sz="12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个星表中天体同源的后验概率</a:t>
            </a:r>
            <a:r>
              <a:rPr lang="en-US" altLang="zh-CN" sz="1200" i="1"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P(H|D)</a:t>
            </a:r>
            <a:r>
              <a:rPr lang="zh-CN" altLang="en-US" sz="12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与先验概率 </a:t>
            </a:r>
            <a:r>
              <a:rPr lang="en-US" altLang="zh-CN" sz="1200" i="1"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P(H) </a:t>
            </a:r>
            <a:r>
              <a:rPr lang="zh-CN" altLang="en-US" sz="12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的关联：</a:t>
            </a:r>
            <a:endParaRPr lang="en-US" altLang="zh-CN" sz="12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endParaRPr>
          </a:p>
          <a:p>
            <a:endParaRPr lang="en-US" altLang="zh-CN" sz="1200" b="0" i="1"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endParaRPr>
          </a:p>
          <a:p>
            <a:r>
              <a:rPr lang="zh-CN" altLang="en-US" sz="12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基于星表观测误差符合球形正态分布，结合贝叶斯因子公式得到似然函数：</a:t>
            </a:r>
            <a:endParaRPr lang="en-US" altLang="zh-CN" sz="12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endParaRPr>
          </a:p>
          <a:p>
            <a:r>
              <a:rPr lang="zh-CN" altLang="en-US" sz="12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其中𝜎 为星表的观测精度误差，以角秒表示。𝜙</a:t>
            </a:r>
            <a:r>
              <a:rPr lang="zh-CN" altLang="en-US" sz="1200" baseline="-250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𝑖</a:t>
            </a:r>
            <a:r>
              <a:rPr lang="en-US" altLang="zh-CN" sz="1200" baseline="-250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j</a:t>
            </a:r>
            <a:r>
              <a:rPr lang="zh-CN" altLang="en-US" sz="12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 指该组匹配中第</a:t>
            </a:r>
            <a:r>
              <a:rPr lang="en-US" altLang="zh-CN" sz="1200" dirty="0" err="1">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i</a:t>
            </a:r>
            <a:r>
              <a:rPr lang="en-US" altLang="zh-CN" sz="12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 </a:t>
            </a:r>
            <a:r>
              <a:rPr lang="zh-CN" altLang="en-US" sz="12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个星表和第</a:t>
            </a:r>
            <a:r>
              <a:rPr lang="en-US" altLang="zh-CN" sz="12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j </a:t>
            </a:r>
            <a:r>
              <a:rPr lang="zh-CN" altLang="en-US" sz="12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个星表中对应天体的角间距</a:t>
            </a:r>
            <a:endParaRPr lang="en-US" altLang="zh-CN" sz="12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endParaRPr>
          </a:p>
          <a:p>
            <a:endParaRPr lang="en-US" altLang="zh-CN" sz="12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endParaRPr>
          </a:p>
          <a:p>
            <a:r>
              <a:rPr lang="zh-CN" altLang="en-US" sz="12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基于先验概率和似然公式，代入贝叶斯公式可得到后验概率，归一化后即得到第</a:t>
            </a:r>
            <a:r>
              <a:rPr lang="en-US" altLang="zh-CN" sz="1200" dirty="0" err="1">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i</a:t>
            </a:r>
            <a:r>
              <a:rPr lang="zh-CN" altLang="en-US" sz="12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组匹配组合的同源的置信度</a:t>
            </a:r>
            <a:r>
              <a:rPr lang="en-US" altLang="zh-CN" sz="1200" b="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P</a:t>
            </a:r>
            <a:r>
              <a:rPr lang="en-US" altLang="zh-CN" sz="1200" b="1" baseline="-25000"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i</a:t>
            </a:r>
            <a:r>
              <a:rPr lang="en-US" altLang="zh-CN" sz="1200" b="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 </a:t>
            </a:r>
          </a:p>
          <a:p>
            <a:endParaRPr lang="en-US" altLang="zh-CN" sz="12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endParaRPr>
          </a:p>
          <a:p>
            <a:r>
              <a:rPr lang="zh-CN" altLang="en-US" sz="12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对于主星表中的某个源</a:t>
            </a:r>
            <a:r>
              <a:rPr lang="en-US" altLang="zh-CN" sz="1200" dirty="0" err="1">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i</a:t>
            </a:r>
            <a:r>
              <a:rPr lang="zh-CN" altLang="en-US" sz="12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，它在其他星表中是否有对应体的概率</a:t>
            </a:r>
            <a:r>
              <a:rPr lang="en-US" altLang="zh-CN" sz="1200" b="1"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P</a:t>
            </a:r>
            <a:r>
              <a:rPr lang="zh-CN" altLang="en-US" sz="1200" b="1" baseline="-25000"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𝑎</a:t>
            </a:r>
            <a:r>
              <a:rPr lang="en-US" altLang="zh-CN" sz="1200" b="1" baseline="-25000" dirty="0" err="1">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rPr>
              <a:t>ny</a:t>
            </a:r>
            <a:endParaRPr lang="zh-CN" altLang="en-US" sz="1200" b="1" baseline="-25000" dirty="0">
              <a:solidFill>
                <a:srgbClr val="FF0000"/>
              </a:solidFill>
              <a:latin typeface="Times New Roman" panose="02020603050405020304" pitchFamily="18" charset="0"/>
              <a:ea typeface="Microsoft YaHei Light" panose="020B0502040204020203" pitchFamily="34" charset="-122"/>
              <a:cs typeface="Times New Roman" panose="02020603050405020304" pitchFamily="18" charset="0"/>
            </a:endParaRPr>
          </a:p>
          <a:p>
            <a:endParaRPr lang="zh-CN" altLang="en-US" sz="12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endParaRPr>
          </a:p>
          <a:p>
            <a:endParaRPr lang="en-US" altLang="zh-CN" sz="1200" b="0" i="1"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endParaRPr>
          </a:p>
          <a:p>
            <a:endParaRPr lang="en-US" altLang="zh-CN" sz="1200" b="0" i="1"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5"/>
          </p:nvPr>
        </p:nvSpPr>
        <p:spPr/>
        <p:txBody>
          <a:bodyPr/>
          <a:lstStyle/>
          <a:p>
            <a:fld id="{FB1D4847-54C6-43CE-BADE-DEF8FA20DE79}" type="slidenum">
              <a:rPr lang="zh-CN" altLang="en-US" smtClean="0"/>
              <a:t>18</a:t>
            </a:fld>
            <a:endParaRPr lang="zh-CN" altLang="en-US"/>
          </a:p>
        </p:txBody>
      </p:sp>
    </p:spTree>
    <p:extLst>
      <p:ext uri="{BB962C8B-B14F-4D97-AF65-F5344CB8AC3E}">
        <p14:creationId xmlns:p14="http://schemas.microsoft.com/office/powerpoint/2010/main" val="3121966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1D4847-54C6-43CE-BADE-DEF8FA20DE79}" type="slidenum">
              <a:rPr lang="zh-CN" altLang="en-US" smtClean="0"/>
              <a:t>19</a:t>
            </a:fld>
            <a:endParaRPr lang="zh-CN" altLang="en-US"/>
          </a:p>
        </p:txBody>
      </p:sp>
    </p:spTree>
    <p:extLst>
      <p:ext uri="{BB962C8B-B14F-4D97-AF65-F5344CB8AC3E}">
        <p14:creationId xmlns:p14="http://schemas.microsoft.com/office/powerpoint/2010/main" val="2472687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u="none" strike="noStrike" baseline="0" dirty="0">
                <a:solidFill>
                  <a:srgbClr val="000000"/>
                </a:solidFill>
                <a:latin typeface="微软雅黑" panose="020B0503020204020204" pitchFamily="34" charset="-122"/>
                <a:ea typeface="微软雅黑" panose="020B0503020204020204" pitchFamily="34" charset="-122"/>
              </a:rPr>
              <a:t>该方法利用了</a:t>
            </a:r>
            <a:r>
              <a:rPr lang="en-US" altLang="zh-CN" sz="1200" b="0" i="0" u="none" strike="noStrike" baseline="0" dirty="0">
                <a:solidFill>
                  <a:srgbClr val="000000"/>
                </a:solidFill>
                <a:latin typeface="微软雅黑" panose="020B0503020204020204" pitchFamily="34" charset="-122"/>
                <a:ea typeface="微软雅黑" panose="020B0503020204020204" pitchFamily="34" charset="-122"/>
              </a:rPr>
              <a:t>HEALPix </a:t>
            </a:r>
            <a:r>
              <a:rPr lang="zh-CN" altLang="en-US" sz="1200" b="0" i="0" u="none" strike="noStrike" baseline="0" dirty="0">
                <a:solidFill>
                  <a:srgbClr val="000000"/>
                </a:solidFill>
                <a:latin typeface="微软雅黑" panose="020B0503020204020204" pitchFamily="34" charset="-122"/>
                <a:ea typeface="微软雅黑" panose="020B0503020204020204" pitchFamily="34" charset="-122"/>
              </a:rPr>
              <a:t>网格的层级递归原理，通过像素并行写入实现了图像投影转换过程中直接生成</a:t>
            </a:r>
            <a:r>
              <a:rPr lang="en-US" altLang="zh-CN" sz="1200" b="0" i="0" u="none" strike="noStrike" baseline="0" dirty="0">
                <a:solidFill>
                  <a:srgbClr val="000000"/>
                </a:solidFill>
                <a:latin typeface="微软雅黑" panose="020B0503020204020204" pitchFamily="34" charset="-122"/>
                <a:ea typeface="微软雅黑" panose="020B0503020204020204" pitchFamily="34" charset="-122"/>
              </a:rPr>
              <a:t>HiPS </a:t>
            </a:r>
            <a:r>
              <a:rPr lang="zh-CN" altLang="en-US" sz="1200" b="0" i="0" u="none" strike="noStrike" baseline="0" dirty="0">
                <a:solidFill>
                  <a:srgbClr val="000000"/>
                </a:solidFill>
                <a:latin typeface="微软雅黑" panose="020B0503020204020204" pitchFamily="34" charset="-122"/>
                <a:ea typeface="微软雅黑" panose="020B0503020204020204" pitchFamily="34" charset="-122"/>
              </a:rPr>
              <a:t>标准文件，省去了图像匹配拼接和像素融合的步骤，有效降低了转换时的时间花费。</a:t>
            </a:r>
            <a:endParaRPr lang="en-US" altLang="zh-CN" sz="1200" b="0" i="0" u="none" strike="noStrike" baseline="0" dirty="0">
              <a:solidFill>
                <a:srgbClr val="000000"/>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baseline="0" dirty="0">
              <a:solidFill>
                <a:srgbClr val="000000"/>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u="none" strike="noStrike" baseline="0" dirty="0">
                <a:solidFill>
                  <a:srgbClr val="000000"/>
                </a:solidFill>
                <a:latin typeface="微软雅黑" panose="020B0503020204020204" pitchFamily="34" charset="-122"/>
                <a:ea typeface="微软雅黑" panose="020B0503020204020204" pitchFamily="34" charset="-122"/>
              </a:rPr>
              <a:t>此外，我们还构建了一个</a:t>
            </a:r>
            <a:r>
              <a:rPr lang="en-US" altLang="zh-CN" sz="1200" b="0" i="0" u="none" strike="noStrike" baseline="0" dirty="0">
                <a:solidFill>
                  <a:srgbClr val="000000"/>
                </a:solidFill>
                <a:latin typeface="微软雅黑" panose="020B0503020204020204" pitchFamily="34" charset="-122"/>
                <a:ea typeface="微软雅黑" panose="020B0503020204020204" pitchFamily="34" charset="-122"/>
              </a:rPr>
              <a:t>Spark</a:t>
            </a:r>
            <a:r>
              <a:rPr lang="zh-CN" altLang="en-US" sz="1200" b="0" i="0" u="none" strike="noStrike" baseline="0" dirty="0">
                <a:solidFill>
                  <a:srgbClr val="000000"/>
                </a:solidFill>
                <a:latin typeface="微软雅黑" panose="020B0503020204020204" pitchFamily="34" charset="-122"/>
                <a:ea typeface="微软雅黑" panose="020B0503020204020204" pitchFamily="34" charset="-122"/>
              </a:rPr>
              <a:t>内存计算集群来作为实现该方法的平台，</a:t>
            </a:r>
            <a:r>
              <a:rPr lang="en-US" altLang="zh-CN" sz="1200" b="0" i="0" u="none" strike="noStrike" baseline="0" dirty="0">
                <a:solidFill>
                  <a:srgbClr val="000000"/>
                </a:solidFill>
                <a:latin typeface="微软雅黑" panose="020B0503020204020204" pitchFamily="34" charset="-122"/>
                <a:ea typeface="微软雅黑" panose="020B0503020204020204" pitchFamily="34" charset="-122"/>
              </a:rPr>
              <a:t>spark</a:t>
            </a:r>
            <a:r>
              <a:rPr lang="zh-CN" altLang="en-US" sz="1200" b="0" i="0" u="none" strike="noStrike" baseline="0" dirty="0">
                <a:solidFill>
                  <a:srgbClr val="000000"/>
                </a:solidFill>
                <a:latin typeface="微软雅黑" panose="020B0503020204020204" pitchFamily="34" charset="-122"/>
                <a:ea typeface="微软雅黑" panose="020B0503020204020204" pitchFamily="34" charset="-122"/>
              </a:rPr>
              <a:t>采用了</a:t>
            </a:r>
            <a:r>
              <a:rPr lang="en-US" altLang="zh-CN" sz="1200" b="0" i="0" u="none" strike="noStrike" baseline="0" dirty="0">
                <a:solidFill>
                  <a:srgbClr val="000000"/>
                </a:solidFill>
                <a:latin typeface="微软雅黑" panose="020B0503020204020204" pitchFamily="34" charset="-122"/>
                <a:ea typeface="微软雅黑" panose="020B0503020204020204" pitchFamily="34" charset="-122"/>
              </a:rPr>
              <a:t>map reduce</a:t>
            </a:r>
            <a:r>
              <a:rPr lang="zh-CN" altLang="en-US" sz="1200" b="0" i="0" u="none" strike="noStrike" baseline="0" dirty="0">
                <a:solidFill>
                  <a:srgbClr val="000000"/>
                </a:solidFill>
                <a:latin typeface="微软雅黑" panose="020B0503020204020204" pitchFamily="34" charset="-122"/>
                <a:ea typeface="微软雅黑" panose="020B0503020204020204" pitchFamily="34" charset="-122"/>
              </a:rPr>
              <a:t>模型在内存中执行数据转换的计算，其中</a:t>
            </a:r>
            <a:r>
              <a:rPr lang="en-US" altLang="zh-CN" sz="1200" b="0" i="0" u="none" strike="noStrike" baseline="0" dirty="0">
                <a:solidFill>
                  <a:srgbClr val="000000"/>
                </a:solidFill>
                <a:latin typeface="微软雅黑" panose="020B0503020204020204" pitchFamily="34" charset="-122"/>
                <a:ea typeface="微软雅黑" panose="020B0503020204020204" pitchFamily="34" charset="-122"/>
              </a:rPr>
              <a:t>map</a:t>
            </a:r>
            <a:r>
              <a:rPr lang="zh-CN" altLang="en-US" sz="1200" b="0" i="0" u="none" strike="noStrike" baseline="0" dirty="0">
                <a:solidFill>
                  <a:srgbClr val="000000"/>
                </a:solidFill>
                <a:latin typeface="微软雅黑" panose="020B0503020204020204" pitchFamily="34" charset="-122"/>
                <a:ea typeface="微软雅黑" panose="020B0503020204020204" pitchFamily="34" charset="-122"/>
              </a:rPr>
              <a:t>阶段对应着左图的虚线部分，</a:t>
            </a:r>
            <a:r>
              <a:rPr lang="en-US" altLang="zh-CN" sz="1200" b="0" i="0" u="none" strike="noStrike" baseline="0" dirty="0">
                <a:solidFill>
                  <a:srgbClr val="000000"/>
                </a:solidFill>
                <a:latin typeface="微软雅黑" panose="020B0503020204020204" pitchFamily="34" charset="-122"/>
                <a:ea typeface="微软雅黑" panose="020B0503020204020204" pitchFamily="34" charset="-122"/>
              </a:rPr>
              <a:t>reduce</a:t>
            </a:r>
            <a:r>
              <a:rPr lang="zh-CN" altLang="en-US" sz="1200" b="0" i="0" u="none" strike="noStrike" baseline="0" dirty="0">
                <a:solidFill>
                  <a:srgbClr val="000000"/>
                </a:solidFill>
                <a:latin typeface="微软雅黑" panose="020B0503020204020204" pitchFamily="34" charset="-122"/>
                <a:ea typeface="微软雅黑" panose="020B0503020204020204" pitchFamily="34" charset="-122"/>
              </a:rPr>
              <a:t>阶段对应左图的实线部分。原始图像数据存储在</a:t>
            </a:r>
            <a:r>
              <a:rPr lang="en-US" altLang="zh-CN" sz="1200" b="0" i="0" u="none" strike="noStrike" baseline="0" dirty="0">
                <a:solidFill>
                  <a:srgbClr val="000000"/>
                </a:solidFill>
                <a:latin typeface="微软雅黑" panose="020B0503020204020204" pitchFamily="34" charset="-122"/>
                <a:ea typeface="微软雅黑" panose="020B0503020204020204" pitchFamily="34" charset="-122"/>
              </a:rPr>
              <a:t>HDFS</a:t>
            </a:r>
            <a:r>
              <a:rPr lang="zh-CN" altLang="en-US" sz="1200" b="0" i="0" u="none" strike="noStrike" baseline="0" dirty="0">
                <a:solidFill>
                  <a:srgbClr val="000000"/>
                </a:solidFill>
                <a:latin typeface="微软雅黑" panose="020B0503020204020204" pitchFamily="34" charset="-122"/>
                <a:ea typeface="微软雅黑" panose="020B0503020204020204" pitchFamily="34" charset="-122"/>
              </a:rPr>
              <a:t>中作为输入，从客户端发起任务，由各个</a:t>
            </a:r>
            <a:r>
              <a:rPr lang="en-US" altLang="zh-CN" sz="1200" b="0" i="0" u="none" strike="noStrike" baseline="0" dirty="0">
                <a:solidFill>
                  <a:srgbClr val="000000"/>
                </a:solidFill>
                <a:latin typeface="微软雅黑" panose="020B0503020204020204" pitchFamily="34" charset="-122"/>
                <a:ea typeface="微软雅黑" panose="020B0503020204020204" pitchFamily="34" charset="-122"/>
              </a:rPr>
              <a:t>node</a:t>
            </a:r>
            <a:r>
              <a:rPr lang="zh-CN" altLang="en-US" sz="1200" b="0" i="0" u="none" strike="noStrike" baseline="0" dirty="0">
                <a:solidFill>
                  <a:srgbClr val="000000"/>
                </a:solidFill>
                <a:latin typeface="微软雅黑" panose="020B0503020204020204" pitchFamily="34" charset="-122"/>
                <a:ea typeface="微软雅黑" panose="020B0503020204020204" pitchFamily="34" charset="-122"/>
              </a:rPr>
              <a:t>并行执行</a:t>
            </a:r>
            <a:r>
              <a:rPr lang="en-US" altLang="zh-CN" sz="1200" b="0" i="0" u="none" strike="noStrike" baseline="0" dirty="0">
                <a:solidFill>
                  <a:srgbClr val="000000"/>
                </a:solidFill>
                <a:latin typeface="微软雅黑" panose="020B0503020204020204" pitchFamily="34" charset="-122"/>
                <a:ea typeface="微软雅黑" panose="020B0503020204020204" pitchFamily="34" charset="-122"/>
              </a:rPr>
              <a:t>,</a:t>
            </a:r>
            <a:r>
              <a:rPr lang="zh-CN" altLang="en-US" sz="1200" b="0" i="0" u="none" strike="noStrike" baseline="0" dirty="0">
                <a:solidFill>
                  <a:srgbClr val="000000"/>
                </a:solidFill>
                <a:latin typeface="微软雅黑" panose="020B0503020204020204" pitchFamily="34" charset="-122"/>
                <a:ea typeface="微软雅黑" panose="020B0503020204020204" pitchFamily="34" charset="-122"/>
              </a:rPr>
              <a:t>结果存储</a:t>
            </a:r>
            <a:r>
              <a:rPr lang="en-US" altLang="zh-CN" sz="1200" b="0" i="0" u="none" strike="noStrike" baseline="0" dirty="0">
                <a:solidFill>
                  <a:srgbClr val="000000"/>
                </a:solidFill>
                <a:latin typeface="微软雅黑" panose="020B0503020204020204" pitchFamily="34" charset="-122"/>
                <a:ea typeface="微软雅黑" panose="020B0503020204020204" pitchFamily="34" charset="-122"/>
              </a:rPr>
              <a:t>HDFS</a:t>
            </a:r>
            <a:r>
              <a:rPr lang="zh-CN" altLang="en-US" sz="1200" b="0" i="0" u="none" strike="noStrike" baseline="0" dirty="0">
                <a:solidFill>
                  <a:srgbClr val="000000"/>
                </a:solidFill>
                <a:latin typeface="微软雅黑" panose="020B0503020204020204" pitchFamily="34" charset="-122"/>
                <a:ea typeface="微软雅黑" panose="020B0503020204020204" pitchFamily="34" charset="-122"/>
              </a:rPr>
              <a:t>和</a:t>
            </a:r>
            <a:r>
              <a:rPr lang="en-US" altLang="zh-CN" sz="1200" b="0" i="0" u="none" strike="noStrike" baseline="0" dirty="0">
                <a:solidFill>
                  <a:srgbClr val="000000"/>
                </a:solidFill>
                <a:latin typeface="微软雅黑" panose="020B0503020204020204" pitchFamily="34" charset="-122"/>
                <a:ea typeface="微软雅黑" panose="020B0503020204020204" pitchFamily="34" charset="-122"/>
              </a:rPr>
              <a:t>PostgreSQL</a:t>
            </a:r>
            <a:r>
              <a:rPr lang="zh-CN" altLang="en-US" sz="1200" b="0" i="0" u="none" strike="noStrike" baseline="0" dirty="0">
                <a:solidFill>
                  <a:srgbClr val="000000"/>
                </a:solidFill>
                <a:latin typeface="微软雅黑" panose="020B0503020204020204" pitchFamily="34" charset="-122"/>
                <a:ea typeface="微软雅黑" panose="020B0503020204020204" pitchFamily="34" charset="-122"/>
              </a:rPr>
              <a:t>数据库。</a:t>
            </a:r>
            <a:endParaRPr lang="zh-CN" altLang="en-US" dirty="0"/>
          </a:p>
        </p:txBody>
      </p:sp>
      <p:sp>
        <p:nvSpPr>
          <p:cNvPr id="4" name="灯片编号占位符 3"/>
          <p:cNvSpPr>
            <a:spLocks noGrp="1"/>
          </p:cNvSpPr>
          <p:nvPr>
            <p:ph type="sldNum" sz="quarter" idx="5"/>
          </p:nvPr>
        </p:nvSpPr>
        <p:spPr/>
        <p:txBody>
          <a:bodyPr/>
          <a:lstStyle/>
          <a:p>
            <a:fld id="{FB1D4847-54C6-43CE-BADE-DEF8FA20DE79}" type="slidenum">
              <a:rPr lang="zh-CN" altLang="en-US" smtClean="0"/>
              <a:t>20</a:t>
            </a:fld>
            <a:endParaRPr lang="zh-CN" altLang="en-US"/>
          </a:p>
        </p:txBody>
      </p:sp>
    </p:spTree>
    <p:extLst>
      <p:ext uri="{BB962C8B-B14F-4D97-AF65-F5344CB8AC3E}">
        <p14:creationId xmlns:p14="http://schemas.microsoft.com/office/powerpoint/2010/main" val="2841734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zh-CN" altLang="en-US" sz="1800" b="0" i="0" u="none" strike="noStrike" baseline="0" dirty="0">
                <a:solidFill>
                  <a:srgbClr val="000000"/>
                </a:solidFill>
                <a:latin typeface="宋体" panose="02010600030101010101" pitchFamily="2" charset="-122"/>
                <a:ea typeface="宋体" panose="02010600030101010101" pitchFamily="2" charset="-122"/>
              </a:rPr>
              <a:t>目前，国内外时域天文学的研究正处于蓬勃发展阶段，各国都在系统地部署时域研究计划，丰富的时域数据快速积累。下面这张表列出了国内主要巡天项目的日均和年均数据增长量。可以看出，</a:t>
            </a:r>
            <a:r>
              <a:rPr lang="en-US" altLang="zh-CN" sz="1800" b="0" i="0" u="none" strike="noStrike" baseline="0" dirty="0">
                <a:solidFill>
                  <a:srgbClr val="000000"/>
                </a:solidFill>
                <a:latin typeface="宋体" panose="02010600030101010101" pitchFamily="2" charset="-122"/>
                <a:ea typeface="宋体" panose="02010600030101010101" pitchFamily="2" charset="-122"/>
              </a:rPr>
              <a:t>TB</a:t>
            </a:r>
            <a:r>
              <a:rPr lang="zh-CN" altLang="en-US" sz="1800" b="0" i="0" u="none" strike="noStrike" baseline="0" dirty="0">
                <a:solidFill>
                  <a:srgbClr val="000000"/>
                </a:solidFill>
                <a:latin typeface="宋体" panose="02010600030101010101" pitchFamily="2" charset="-122"/>
                <a:ea typeface="宋体" panose="02010600030101010101" pitchFamily="2" charset="-122"/>
              </a:rPr>
              <a:t>级乃至</a:t>
            </a:r>
            <a:r>
              <a:rPr lang="en-US" altLang="zh-CN" sz="1800" b="0" i="0" u="none" strike="noStrike" baseline="0" dirty="0">
                <a:solidFill>
                  <a:srgbClr val="000000"/>
                </a:solidFill>
                <a:latin typeface="宋体" panose="02010600030101010101" pitchFamily="2" charset="-122"/>
                <a:ea typeface="宋体" panose="02010600030101010101" pitchFamily="2" charset="-122"/>
              </a:rPr>
              <a:t>PB</a:t>
            </a:r>
            <a:r>
              <a:rPr lang="zh-CN" altLang="en-US" sz="1800" b="0" i="0" u="none" strike="noStrike" baseline="0" dirty="0">
                <a:solidFill>
                  <a:srgbClr val="000000"/>
                </a:solidFill>
                <a:latin typeface="宋体" panose="02010600030101010101" pitchFamily="2" charset="-122"/>
                <a:ea typeface="宋体" panose="02010600030101010101" pitchFamily="2" charset="-122"/>
              </a:rPr>
              <a:t>级的数据增长已成常态，因此，实时或接近实时的大数据流处理分析成为我们新的挑战。</a:t>
            </a:r>
            <a:endParaRPr lang="en-US" altLang="zh-CN" sz="1800" b="0" i="0" u="none" strike="noStrike" baseline="0" dirty="0">
              <a:solidFill>
                <a:srgbClr val="000000"/>
              </a:solidFill>
              <a:latin typeface="宋体" panose="02010600030101010101" pitchFamily="2" charset="-122"/>
              <a:ea typeface="宋体" panose="02010600030101010101" pitchFamily="2" charset="-122"/>
            </a:endParaRPr>
          </a:p>
          <a:p>
            <a:pPr algn="l"/>
            <a:endParaRPr lang="en-US" altLang="zh-CN" sz="1800" b="0" i="0" u="none" strike="noStrike" baseline="0" dirty="0">
              <a:solidFill>
                <a:srgbClr val="000000"/>
              </a:solidFill>
              <a:latin typeface="宋体" panose="02010600030101010101" pitchFamily="2" charset="-122"/>
              <a:ea typeface="宋体" panose="02010600030101010101" pitchFamily="2" charset="-122"/>
            </a:endParaRPr>
          </a:p>
          <a:p>
            <a:pPr algn="l"/>
            <a:r>
              <a:rPr lang="zh-CN" altLang="en-US" sz="1800" b="0" i="0" u="none" strike="noStrike" baseline="0" dirty="0">
                <a:solidFill>
                  <a:srgbClr val="000000"/>
                </a:solidFill>
                <a:latin typeface="宋体" panose="02010600030101010101" pitchFamily="2" charset="-122"/>
                <a:ea typeface="宋体" panose="02010600030101010101" pitchFamily="2" charset="-122"/>
              </a:rPr>
              <a:t>此外，以引力波观测为代表的多信使天文观测也得到了迅速发展，随着引力波探测设施灵敏度的提高，我们将会观测到更多的双中子星并合事件，因此引力波事件电磁对应体的观测将是未来多信使观测的一个重点。</a:t>
            </a:r>
            <a:endParaRPr lang="en-US" altLang="zh-CN" sz="1800" b="0" i="0" u="none" strike="noStrike" baseline="0" dirty="0">
              <a:solidFill>
                <a:srgbClr val="000000"/>
              </a:solidFill>
              <a:latin typeface="宋体" panose="02010600030101010101" pitchFamily="2" charset="-122"/>
              <a:ea typeface="宋体" panose="02010600030101010101" pitchFamily="2" charset="-122"/>
            </a:endParaRPr>
          </a:p>
          <a:p>
            <a:pPr algn="l"/>
            <a:endParaRPr lang="en-US" altLang="zh-CN" sz="1800" b="0" i="0" u="none" strike="noStrike" baseline="0" dirty="0">
              <a:solidFill>
                <a:srgbClr val="000000"/>
              </a:solidFill>
              <a:latin typeface="宋体" panose="02010600030101010101" pitchFamily="2" charset="-122"/>
              <a:ea typeface="宋体" panose="02010600030101010101" pitchFamily="2" charset="-122"/>
            </a:endParaRPr>
          </a:p>
          <a:p>
            <a:pPr algn="l"/>
            <a:r>
              <a:rPr lang="zh-CN" altLang="en-US" sz="1800" b="0" i="0" u="none" strike="noStrike" baseline="0" dirty="0">
                <a:solidFill>
                  <a:srgbClr val="000000"/>
                </a:solidFill>
                <a:latin typeface="宋体" panose="02010600030101010101" pitchFamily="2" charset="-122"/>
                <a:ea typeface="宋体" panose="02010600030101010101" pitchFamily="2" charset="-122"/>
              </a:rPr>
              <a:t>可以看出，无论时域天文观测还是多信使天文观测，它们的一个主要目标是宇宙中的暂现事件，这些暂现事件时标可能非常短，及时恰当的后随观测非常重要。这需要从望远镜获取数据的同时就进行实时的数据处理，并与同一天区的存档数据进行对比，进而自动可靠地检测、分类暂现源并且根据优先级安排及时的随动观测。在这个过程中高效的数据检索、获取、证认服务非常重要。</a:t>
            </a:r>
          </a:p>
          <a:p>
            <a:pPr algn="l"/>
            <a:endParaRPr lang="zh-CN" altLang="en-US" dirty="0"/>
          </a:p>
        </p:txBody>
      </p:sp>
      <p:sp>
        <p:nvSpPr>
          <p:cNvPr id="4" name="灯片编号占位符 3"/>
          <p:cNvSpPr>
            <a:spLocks noGrp="1"/>
          </p:cNvSpPr>
          <p:nvPr>
            <p:ph type="sldNum" sz="quarter" idx="5"/>
          </p:nvPr>
        </p:nvSpPr>
        <p:spPr/>
        <p:txBody>
          <a:bodyPr/>
          <a:lstStyle/>
          <a:p>
            <a:fld id="{FB1D4847-54C6-43CE-BADE-DEF8FA20DE79}" type="slidenum">
              <a:rPr lang="zh-CN" altLang="en-US" smtClean="0"/>
              <a:t>3</a:t>
            </a:fld>
            <a:endParaRPr lang="zh-CN" altLang="en-US"/>
          </a:p>
        </p:txBody>
      </p:sp>
    </p:spTree>
    <p:extLst>
      <p:ext uri="{BB962C8B-B14F-4D97-AF65-F5344CB8AC3E}">
        <p14:creationId xmlns:p14="http://schemas.microsoft.com/office/powerpoint/2010/main" val="973855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1D4847-54C6-43CE-BADE-DEF8FA20DE79}" type="slidenum">
              <a:rPr lang="zh-CN" altLang="en-US" smtClean="0"/>
              <a:t>21</a:t>
            </a:fld>
            <a:endParaRPr lang="zh-CN" altLang="en-US"/>
          </a:p>
        </p:txBody>
      </p:sp>
    </p:spTree>
    <p:extLst>
      <p:ext uri="{BB962C8B-B14F-4D97-AF65-F5344CB8AC3E}">
        <p14:creationId xmlns:p14="http://schemas.microsoft.com/office/powerpoint/2010/main" val="3148104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这就需要将不同层级的</a:t>
            </a:r>
            <a:r>
              <a:rPr lang="en-US" altLang="zh-CN" dirty="0"/>
              <a:t>HEALPix</a:t>
            </a:r>
            <a:r>
              <a:rPr lang="zh-CN" altLang="en-US" dirty="0"/>
              <a:t>网格的各个顶点从天球坐标系转换至三维坐标中。此外在层级较低时，为了更好的拟合天球，还需要在各个顶点之间插入辅助订单。我们对</a:t>
            </a:r>
            <a:r>
              <a:rPr lang="en-US" altLang="zh-CN" dirty="0"/>
              <a:t>HEALPix</a:t>
            </a:r>
            <a:r>
              <a:rPr lang="zh-CN" altLang="en-US" dirty="0"/>
              <a:t>天球划分的坐标转换方式进行深入的研究，推导出了不同层级坐标转换的公式，成功的将</a:t>
            </a:r>
            <a:r>
              <a:rPr lang="en-US" altLang="zh-CN" dirty="0"/>
              <a:t>HEALPix</a:t>
            </a:r>
            <a:r>
              <a:rPr lang="zh-CN" altLang="en-US" dirty="0"/>
              <a:t>网格绘制在三维虚拟场景中，</a:t>
            </a:r>
            <a:endParaRPr lang="en-US" altLang="zh-CN" dirty="0"/>
          </a:p>
          <a:p>
            <a:endParaRPr lang="en-US" altLang="zh-CN" dirty="0"/>
          </a:p>
          <a:p>
            <a:r>
              <a:rPr lang="zh-CN" altLang="en-US" dirty="0"/>
              <a:t>之后将</a:t>
            </a:r>
            <a:r>
              <a:rPr lang="en-US" altLang="zh-CN" dirty="0"/>
              <a:t>HiPS</a:t>
            </a:r>
            <a:r>
              <a:rPr lang="zh-CN" altLang="en-US" dirty="0"/>
              <a:t>标准数据集作为纹理贴至对应的</a:t>
            </a:r>
            <a:r>
              <a:rPr lang="en-US" altLang="zh-CN" dirty="0"/>
              <a:t>HEALPix</a:t>
            </a:r>
            <a:r>
              <a:rPr lang="zh-CN" altLang="en-US" dirty="0"/>
              <a:t>网格中即实现了数据的可视化。</a:t>
            </a:r>
          </a:p>
        </p:txBody>
      </p:sp>
      <p:sp>
        <p:nvSpPr>
          <p:cNvPr id="4" name="灯片编号占位符 3"/>
          <p:cNvSpPr>
            <a:spLocks noGrp="1"/>
          </p:cNvSpPr>
          <p:nvPr>
            <p:ph type="sldNum" sz="quarter" idx="5"/>
          </p:nvPr>
        </p:nvSpPr>
        <p:spPr/>
        <p:txBody>
          <a:bodyPr/>
          <a:lstStyle/>
          <a:p>
            <a:fld id="{FB1D4847-54C6-43CE-BADE-DEF8FA20DE79}" type="slidenum">
              <a:rPr lang="zh-CN" altLang="en-US" smtClean="0"/>
              <a:t>23</a:t>
            </a:fld>
            <a:endParaRPr lang="zh-CN" altLang="en-US"/>
          </a:p>
        </p:txBody>
      </p:sp>
    </p:spTree>
    <p:extLst>
      <p:ext uri="{BB962C8B-B14F-4D97-AF65-F5344CB8AC3E}">
        <p14:creationId xmlns:p14="http://schemas.microsoft.com/office/powerpoint/2010/main" val="4134038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为了实现沉浸式的浏览，还需要实现层次细节模型和视场剔除算法。</a:t>
            </a:r>
          </a:p>
        </p:txBody>
      </p:sp>
      <p:sp>
        <p:nvSpPr>
          <p:cNvPr id="4" name="灯片编号占位符 3"/>
          <p:cNvSpPr>
            <a:spLocks noGrp="1"/>
          </p:cNvSpPr>
          <p:nvPr>
            <p:ph type="sldNum" sz="quarter" idx="5"/>
          </p:nvPr>
        </p:nvSpPr>
        <p:spPr/>
        <p:txBody>
          <a:bodyPr/>
          <a:lstStyle/>
          <a:p>
            <a:fld id="{FB1D4847-54C6-43CE-BADE-DEF8FA20DE79}" type="slidenum">
              <a:rPr lang="zh-CN" altLang="en-US" smtClean="0"/>
              <a:t>24</a:t>
            </a:fld>
            <a:endParaRPr lang="zh-CN" altLang="en-US"/>
          </a:p>
        </p:txBody>
      </p:sp>
    </p:spTree>
    <p:extLst>
      <p:ext uri="{BB962C8B-B14F-4D97-AF65-F5344CB8AC3E}">
        <p14:creationId xmlns:p14="http://schemas.microsoft.com/office/powerpoint/2010/main" val="26097256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1D4847-54C6-43CE-BADE-DEF8FA20DE79}" type="slidenum">
              <a:rPr lang="zh-CN" altLang="en-US" smtClean="0"/>
              <a:t>28</a:t>
            </a:fld>
            <a:endParaRPr lang="zh-CN" altLang="en-US"/>
          </a:p>
        </p:txBody>
      </p:sp>
    </p:spTree>
    <p:extLst>
      <p:ext uri="{BB962C8B-B14F-4D97-AF65-F5344CB8AC3E}">
        <p14:creationId xmlns:p14="http://schemas.microsoft.com/office/powerpoint/2010/main" val="1857548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1D4847-54C6-43CE-BADE-DEF8FA20DE79}" type="slidenum">
              <a:rPr lang="zh-CN" altLang="en-US" smtClean="0"/>
              <a:t>29</a:t>
            </a:fld>
            <a:endParaRPr lang="zh-CN" altLang="en-US"/>
          </a:p>
        </p:txBody>
      </p:sp>
    </p:spTree>
    <p:extLst>
      <p:ext uri="{BB962C8B-B14F-4D97-AF65-F5344CB8AC3E}">
        <p14:creationId xmlns:p14="http://schemas.microsoft.com/office/powerpoint/2010/main" val="1432009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1D4847-54C6-43CE-BADE-DEF8FA20DE79}" type="slidenum">
              <a:rPr lang="zh-CN" altLang="en-US" smtClean="0"/>
              <a:t>34</a:t>
            </a:fld>
            <a:endParaRPr lang="zh-CN" altLang="en-US"/>
          </a:p>
        </p:txBody>
      </p:sp>
    </p:spTree>
    <p:extLst>
      <p:ext uri="{BB962C8B-B14F-4D97-AF65-F5344CB8AC3E}">
        <p14:creationId xmlns:p14="http://schemas.microsoft.com/office/powerpoint/2010/main" val="874832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在本课题的研究中，我们重点针对当前时域天文观测领域的代表性项目，</a:t>
            </a:r>
            <a:r>
              <a:rPr lang="zh-CN" altLang="en-US" sz="1200" dirty="0"/>
              <a:t>爱因斯坦探针卫星的暂现源证认需求进行了梳理。基于</a:t>
            </a:r>
            <a:r>
              <a:rPr lang="en-US" altLang="zh-CN" sz="1200" dirty="0"/>
              <a:t>EP</a:t>
            </a:r>
            <a:r>
              <a:rPr lang="zh-CN" altLang="en-US" sz="1200" dirty="0"/>
              <a:t>的科学目标，在暂现源证认上主要包括</a:t>
            </a:r>
            <a:r>
              <a:rPr lang="en-US" altLang="zh-CN" sz="1200" dirty="0"/>
              <a:t>3</a:t>
            </a:r>
            <a:r>
              <a:rPr lang="zh-CN" altLang="en-US" sz="1200" dirty="0"/>
              <a:t>个方面的需求：分别是</a:t>
            </a:r>
            <a:r>
              <a:rPr lang="en-US" altLang="zh-CN" sz="1200" dirty="0"/>
              <a:t>EP</a:t>
            </a:r>
            <a:r>
              <a:rPr lang="zh-CN" altLang="en-US" sz="1200" dirty="0"/>
              <a:t>暂现源的多波段交叉证认、多信使事件在</a:t>
            </a:r>
            <a:r>
              <a:rPr lang="en-US" altLang="zh-CN" sz="1200" dirty="0"/>
              <a:t>EP</a:t>
            </a:r>
            <a:r>
              <a:rPr lang="zh-CN" altLang="en-US" sz="1200" dirty="0"/>
              <a:t>观测数据上的证认、</a:t>
            </a:r>
            <a:r>
              <a:rPr lang="en-US" altLang="zh-CN" sz="1200" dirty="0"/>
              <a:t>EP</a:t>
            </a:r>
            <a:r>
              <a:rPr lang="zh-CN" altLang="en-US" sz="1200" dirty="0"/>
              <a:t>暂现源与多信使观测间的交叉证认。</a:t>
            </a:r>
            <a:endParaRPr lang="en-US" altLang="zh-CN" sz="1200" dirty="0"/>
          </a:p>
          <a:p>
            <a:endParaRPr lang="en-US" altLang="zh-CN"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t>另外，在多信使观测领域，本课题针对当前引力波定位天区较大，且未来尚无改善趋势的情况下，梳理了引力波电磁对应体后随观测的主要需求，具体包括：如何</a:t>
            </a:r>
            <a:r>
              <a:rPr lang="zh-CN" altLang="en-US" dirty="0"/>
              <a:t>筛选引力波定位天区中宿主星系候选体？如何对宿主星系候选体的观测优先级进行排序</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，以及如何从观测数据中高效证认引力波电磁对应体？</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lang="en-US" altLang="zh-CN" sz="1200" dirty="0"/>
          </a:p>
          <a:p>
            <a:endParaRPr lang="zh-CN" altLang="en-US" dirty="0"/>
          </a:p>
        </p:txBody>
      </p:sp>
      <p:sp>
        <p:nvSpPr>
          <p:cNvPr id="4" name="灯片编号占位符 3"/>
          <p:cNvSpPr>
            <a:spLocks noGrp="1"/>
          </p:cNvSpPr>
          <p:nvPr>
            <p:ph type="sldNum" sz="quarter" idx="5"/>
          </p:nvPr>
        </p:nvSpPr>
        <p:spPr/>
        <p:txBody>
          <a:bodyPr/>
          <a:lstStyle/>
          <a:p>
            <a:fld id="{FB1D4847-54C6-43CE-BADE-DEF8FA20DE79}" type="slidenum">
              <a:rPr lang="zh-CN" altLang="en-US" smtClean="0"/>
              <a:t>4</a:t>
            </a:fld>
            <a:endParaRPr lang="zh-CN" altLang="en-US"/>
          </a:p>
        </p:txBody>
      </p:sp>
    </p:spTree>
    <p:extLst>
      <p:ext uri="{BB962C8B-B14F-4D97-AF65-F5344CB8AC3E}">
        <p14:creationId xmlns:p14="http://schemas.microsoft.com/office/powerpoint/2010/main" val="1762764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在本课题的研究中，我们以多信使事件电磁对应体高效搜寻、</a:t>
            </a:r>
            <a:r>
              <a:rPr lang="en-US" altLang="zh-CN" dirty="0"/>
              <a:t>EP</a:t>
            </a:r>
            <a:r>
              <a:rPr lang="zh-CN" altLang="en-US" dirty="0"/>
              <a:t>暂现源高效证认两个实际应用作为驱动，凝练出三个核心技术需求，即 暂现源的实时多波段交叉证认、多信使事件的观测证认、以及暂现源的多信使观测证认。</a:t>
            </a:r>
            <a:endParaRPr lang="en-US" altLang="zh-CN" dirty="0"/>
          </a:p>
          <a:p>
            <a:r>
              <a:rPr lang="zh-CN" altLang="en-US" dirty="0"/>
              <a:t>而这些核心需求可以总结为 多波段、多信使天文数据的高效融合。</a:t>
            </a:r>
            <a:endParaRPr lang="en-US" altLang="zh-CN" dirty="0"/>
          </a:p>
          <a:p>
            <a:endParaRPr lang="en-US" altLang="zh-CN" dirty="0"/>
          </a:p>
          <a:p>
            <a:r>
              <a:rPr lang="zh-CN" altLang="en-US" dirty="0"/>
              <a:t>在本文中，我们把多波段、多信使天文数据主要分为两类，一类是以天体为基本单位的星表数据，包括天体的基本物理属性、光变、光谱、能谱等信息。另一类是以观测为基本单位的图像数据，包括成像文件、事例文件等。它们的特点是不同观测设施产生的数据在波段、格式、投影、坐标体系都各不相同。</a:t>
            </a:r>
            <a:endParaRPr lang="en-US" altLang="zh-CN" dirty="0"/>
          </a:p>
          <a:p>
            <a:endParaRPr lang="en-US" altLang="zh-CN" dirty="0"/>
          </a:p>
          <a:p>
            <a:r>
              <a:rPr lang="zh-CN" altLang="en-US" dirty="0"/>
              <a:t>通过对需求的梳理和对研究目标的分析，我们归纳出实现多波段多信使天文数据融合的三个关键技术，分别是海量星表的高效检索、星表间的交叉证认与置信度计算，以及异构多波段图像的高效组织、检索与可视化。本文的研究工作即围绕这三个关键技术展开。</a:t>
            </a:r>
            <a:endParaRPr lang="en-US" altLang="zh-CN" dirty="0"/>
          </a:p>
          <a:p>
            <a:endParaRPr lang="en-US" altLang="zh-CN" dirty="0"/>
          </a:p>
          <a:p>
            <a:endParaRPr lang="en-US" altLang="zh-CN" dirty="0"/>
          </a:p>
          <a:p>
            <a:r>
              <a:rPr lang="zh-CN" altLang="en-US" dirty="0"/>
              <a:t>整个课题的研究是在国家自然科学基金 天文联合基金重点项目的支持下开展的。</a:t>
            </a:r>
          </a:p>
        </p:txBody>
      </p:sp>
      <p:sp>
        <p:nvSpPr>
          <p:cNvPr id="4" name="灯片编号占位符 3"/>
          <p:cNvSpPr>
            <a:spLocks noGrp="1"/>
          </p:cNvSpPr>
          <p:nvPr>
            <p:ph type="sldNum" sz="quarter" idx="5"/>
          </p:nvPr>
        </p:nvSpPr>
        <p:spPr/>
        <p:txBody>
          <a:bodyPr/>
          <a:lstStyle/>
          <a:p>
            <a:fld id="{FB1D4847-54C6-43CE-BADE-DEF8FA20DE79}" type="slidenum">
              <a:rPr lang="zh-CN" altLang="en-US" smtClean="0"/>
              <a:t>5</a:t>
            </a:fld>
            <a:endParaRPr lang="zh-CN" altLang="en-US"/>
          </a:p>
        </p:txBody>
      </p:sp>
    </p:spTree>
    <p:extLst>
      <p:ext uri="{BB962C8B-B14F-4D97-AF65-F5344CB8AC3E}">
        <p14:creationId xmlns:p14="http://schemas.microsoft.com/office/powerpoint/2010/main" val="3830385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B1D4847-54C6-43CE-BADE-DEF8FA20DE79}" type="slidenum">
              <a:rPr lang="zh-CN" altLang="en-US" smtClean="0"/>
              <a:t>6</a:t>
            </a:fld>
            <a:endParaRPr lang="zh-CN" altLang="en-US"/>
          </a:p>
        </p:txBody>
      </p:sp>
    </p:spTree>
    <p:extLst>
      <p:ext uri="{BB962C8B-B14F-4D97-AF65-F5344CB8AC3E}">
        <p14:creationId xmlns:p14="http://schemas.microsoft.com/office/powerpoint/2010/main" val="2876726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为了开展海量星表检索方法的研究，我们首先收集了不同波段的星表数据。分别是光学波段的</a:t>
            </a:r>
            <a:r>
              <a:rPr lang="en-US" altLang="zh-CN" dirty="0"/>
              <a:t>SDSS DR14 </a:t>
            </a:r>
            <a:r>
              <a:rPr lang="zh-CN" altLang="en-US" dirty="0"/>
              <a:t>测光星表、红外波段的</a:t>
            </a:r>
            <a:r>
              <a:rPr lang="en-US" altLang="zh-CN" dirty="0"/>
              <a:t>2MASS </a:t>
            </a:r>
            <a:r>
              <a:rPr lang="zh-CN" altLang="en-US" dirty="0"/>
              <a:t>点源星表、射电波段的</a:t>
            </a:r>
            <a:r>
              <a:rPr lang="en-US" altLang="zh-CN" dirty="0"/>
              <a:t>FIRST14</a:t>
            </a:r>
            <a:r>
              <a:rPr lang="zh-CN" altLang="en-US" dirty="0"/>
              <a:t>星表、以及</a:t>
            </a:r>
            <a:r>
              <a:rPr lang="en-US" altLang="zh-CN" dirty="0"/>
              <a:t>X</a:t>
            </a:r>
            <a:r>
              <a:rPr lang="zh-CN" altLang="en-US" dirty="0"/>
              <a:t>射线波段的</a:t>
            </a:r>
            <a:r>
              <a:rPr lang="en-US" altLang="zh-CN" dirty="0"/>
              <a:t>Chandra CSC 2.0</a:t>
            </a:r>
            <a:r>
              <a:rPr lang="zh-CN" altLang="en-US" dirty="0"/>
              <a:t>星表和</a:t>
            </a:r>
            <a:r>
              <a:rPr lang="en-US" altLang="zh-CN" dirty="0"/>
              <a:t>XMM DR6</a:t>
            </a:r>
            <a:r>
              <a:rPr lang="zh-CN" altLang="en-US" dirty="0"/>
              <a:t> 星表。</a:t>
            </a:r>
            <a:endParaRPr lang="en-US" altLang="zh-CN" dirty="0"/>
          </a:p>
          <a:p>
            <a:endParaRPr lang="en-US" altLang="zh-CN" dirty="0"/>
          </a:p>
          <a:p>
            <a:r>
              <a:rPr lang="zh-CN" altLang="en-US" dirty="0"/>
              <a:t>这些星表的体量从十亿级到百万级不等。对于数亿条目以上的光学星表，它们的原始存储方式是关系型数据库。其它百万级条目的星表均是采用文件来进行存储的，格式包括</a:t>
            </a:r>
            <a:r>
              <a:rPr lang="en-US" altLang="zh-CN" dirty="0"/>
              <a:t>FITS</a:t>
            </a:r>
            <a:r>
              <a:rPr lang="zh-CN" altLang="en-US" dirty="0"/>
              <a:t>文件和</a:t>
            </a:r>
            <a:r>
              <a:rPr lang="en-US" altLang="zh-CN" dirty="0"/>
              <a:t>CSV</a:t>
            </a:r>
            <a:r>
              <a:rPr lang="zh-CN" altLang="en-US" dirty="0"/>
              <a:t>文件。</a:t>
            </a:r>
            <a:endParaRPr lang="en-US" altLang="zh-CN" dirty="0"/>
          </a:p>
          <a:p>
            <a:r>
              <a:rPr lang="zh-CN" altLang="en-US" dirty="0"/>
              <a:t>在数据检索上，关系型数据库实现了基于</a:t>
            </a:r>
            <a:r>
              <a:rPr lang="en-US" altLang="zh-CN" dirty="0"/>
              <a:t>RA DEC</a:t>
            </a:r>
            <a:r>
              <a:rPr lang="zh-CN" altLang="en-US" dirty="0"/>
              <a:t>的空间检索 ，其它字段主要采用</a:t>
            </a:r>
            <a:r>
              <a:rPr lang="en-US" altLang="zh-CN" dirty="0"/>
              <a:t>B+</a:t>
            </a:r>
            <a:r>
              <a:rPr lang="zh-CN" altLang="en-US" dirty="0"/>
              <a:t>树索引实现检索。以文件存储的星表就只能采用文件搜索的方式实现条目查找。、</a:t>
            </a:r>
            <a:endParaRPr lang="en-US" altLang="zh-CN" dirty="0"/>
          </a:p>
          <a:p>
            <a:endParaRPr lang="en-US" altLang="zh-CN" dirty="0"/>
          </a:p>
          <a:p>
            <a:r>
              <a:rPr lang="zh-CN" altLang="en-US" dirty="0"/>
              <a:t>前面已经介绍了实现星表空间检索的四种主要的天球划分索引。经过调研对比，我们重点对</a:t>
            </a:r>
            <a:r>
              <a:rPr lang="en-US" altLang="zh-CN" dirty="0"/>
              <a:t>HEALPix</a:t>
            </a:r>
            <a:r>
              <a:rPr lang="zh-CN" altLang="en-US" dirty="0"/>
              <a:t>这一天球划分方法开展了研究。</a:t>
            </a:r>
            <a:endParaRPr lang="en-US" altLang="zh-CN" dirty="0"/>
          </a:p>
        </p:txBody>
      </p:sp>
      <p:sp>
        <p:nvSpPr>
          <p:cNvPr id="4" name="灯片编号占位符 3"/>
          <p:cNvSpPr>
            <a:spLocks noGrp="1"/>
          </p:cNvSpPr>
          <p:nvPr>
            <p:ph type="sldNum" sz="quarter" idx="5"/>
          </p:nvPr>
        </p:nvSpPr>
        <p:spPr/>
        <p:txBody>
          <a:bodyPr/>
          <a:lstStyle/>
          <a:p>
            <a:fld id="{FB1D4847-54C6-43CE-BADE-DEF8FA20DE79}" type="slidenum">
              <a:rPr lang="zh-CN" altLang="en-US" smtClean="0"/>
              <a:t>7</a:t>
            </a:fld>
            <a:endParaRPr lang="zh-CN" altLang="en-US"/>
          </a:p>
        </p:txBody>
      </p:sp>
    </p:spTree>
    <p:extLst>
      <p:ext uri="{BB962C8B-B14F-4D97-AF65-F5344CB8AC3E}">
        <p14:creationId xmlns:p14="http://schemas.microsoft.com/office/powerpoint/2010/main" val="1387537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构建索引之后，还需要实现对应的检索方法。它的基本方式是以星表索引对应层级的</a:t>
            </a:r>
            <a:r>
              <a:rPr lang="en-US" altLang="zh-CN" dirty="0"/>
              <a:t>HEALPix</a:t>
            </a:r>
            <a:r>
              <a:rPr lang="zh-CN" altLang="en-US" dirty="0"/>
              <a:t>网格来拟合检索区域，如圆盘或多边形。</a:t>
            </a:r>
          </a:p>
        </p:txBody>
      </p:sp>
      <p:sp>
        <p:nvSpPr>
          <p:cNvPr id="4" name="灯片编号占位符 3"/>
          <p:cNvSpPr>
            <a:spLocks noGrp="1"/>
          </p:cNvSpPr>
          <p:nvPr>
            <p:ph type="sldNum" sz="quarter" idx="5"/>
          </p:nvPr>
        </p:nvSpPr>
        <p:spPr/>
        <p:txBody>
          <a:bodyPr/>
          <a:lstStyle/>
          <a:p>
            <a:fld id="{FB1D4847-54C6-43CE-BADE-DEF8FA20DE79}" type="slidenum">
              <a:rPr lang="zh-CN" altLang="en-US" smtClean="0"/>
              <a:t>8</a:t>
            </a:fld>
            <a:endParaRPr lang="zh-CN" altLang="en-US"/>
          </a:p>
        </p:txBody>
      </p:sp>
    </p:spTree>
    <p:extLst>
      <p:ext uri="{BB962C8B-B14F-4D97-AF65-F5344CB8AC3E}">
        <p14:creationId xmlns:p14="http://schemas.microsoft.com/office/powerpoint/2010/main" val="2548880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针对</a:t>
            </a:r>
            <a:r>
              <a:rPr lang="en-US" altLang="zh-CN" dirty="0"/>
              <a:t>HEALPix</a:t>
            </a:r>
            <a:r>
              <a:rPr lang="zh-CN" altLang="en-US" dirty="0"/>
              <a:t>空间索引的上述缺陷，我们提出了基于多层级覆盖天区的空间索引</a:t>
            </a:r>
            <a:r>
              <a:rPr lang="en-US" altLang="zh-CN" dirty="0"/>
              <a:t>MOC-Tree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MOC-Tree</a:t>
            </a:r>
            <a:r>
              <a:rPr lang="zh-CN" altLang="en-US" dirty="0"/>
              <a:t>是以</a:t>
            </a:r>
            <a:r>
              <a:rPr lang="en-US" altLang="zh-CN" dirty="0"/>
              <a:t>HEALPix</a:t>
            </a:r>
            <a:r>
              <a:rPr lang="zh-CN" altLang="en-US" dirty="0"/>
              <a:t>为基础的。</a:t>
            </a:r>
            <a:r>
              <a:rPr lang="zh-CN" altLang="en-US" b="1" dirty="0">
                <a:latin typeface="Microsoft YaHei Light" panose="020B0502040204020203" pitchFamily="34" charset="-122"/>
                <a:ea typeface="Microsoft YaHei Light" panose="020B0502040204020203" pitchFamily="34" charset="-122"/>
              </a:rPr>
              <a:t>整个天球是由</a:t>
            </a:r>
            <a:r>
              <a:rPr lang="en-US" altLang="zh-CN" b="1" dirty="0">
                <a:latin typeface="Microsoft YaHei Light" panose="020B0502040204020203" pitchFamily="34" charset="-122"/>
                <a:ea typeface="Microsoft YaHei Light" panose="020B0502040204020203" pitchFamily="34" charset="-122"/>
              </a:rPr>
              <a:t>12</a:t>
            </a:r>
            <a:r>
              <a:rPr lang="zh-CN" altLang="en-US" b="1" dirty="0">
                <a:latin typeface="Microsoft YaHei Light" panose="020B0502040204020203" pitchFamily="34" charset="-122"/>
                <a:ea typeface="Microsoft YaHei Light" panose="020B0502040204020203" pitchFamily="34" charset="-122"/>
              </a:rPr>
              <a:t>颗</a:t>
            </a:r>
            <a:r>
              <a:rPr lang="en-US" altLang="zh-CN" b="1" dirty="0">
                <a:latin typeface="Microsoft YaHei Light" panose="020B0502040204020203" pitchFamily="34" charset="-122"/>
                <a:ea typeface="Microsoft YaHei Light" panose="020B0502040204020203" pitchFamily="34" charset="-122"/>
              </a:rPr>
              <a:t>MOC-Tree</a:t>
            </a:r>
            <a:r>
              <a:rPr lang="zh-CN" altLang="en-US" b="1" dirty="0">
                <a:latin typeface="Microsoft YaHei Light" panose="020B0502040204020203" pitchFamily="34" charset="-122"/>
                <a:ea typeface="Microsoft YaHei Light" panose="020B0502040204020203" pitchFamily="34" charset="-122"/>
              </a:rPr>
              <a:t>构成的森林，对应</a:t>
            </a:r>
            <a:r>
              <a:rPr lang="en-US" altLang="zh-CN" b="1" dirty="0">
                <a:latin typeface="Microsoft YaHei Light" panose="020B0502040204020203" pitchFamily="34" charset="-122"/>
                <a:ea typeface="Microsoft YaHei Light" panose="020B0502040204020203" pitchFamily="34" charset="-122"/>
              </a:rPr>
              <a:t>HEALPix</a:t>
            </a:r>
            <a:r>
              <a:rPr lang="zh-CN" altLang="en-US" b="1" dirty="0">
                <a:latin typeface="Microsoft YaHei Light" panose="020B0502040204020203" pitchFamily="34" charset="-122"/>
                <a:ea typeface="Microsoft YaHei Light" panose="020B0502040204020203" pitchFamily="34" charset="-122"/>
              </a:rPr>
              <a:t>的</a:t>
            </a:r>
            <a:r>
              <a:rPr lang="en-US" altLang="zh-CN" b="1" dirty="0">
                <a:latin typeface="Microsoft YaHei Light" panose="020B0502040204020203" pitchFamily="34" charset="-122"/>
                <a:ea typeface="Microsoft YaHei Light" panose="020B0502040204020203" pitchFamily="34" charset="-122"/>
              </a:rPr>
              <a:t>12</a:t>
            </a:r>
            <a:r>
              <a:rPr lang="zh-CN" altLang="en-US" b="1" dirty="0">
                <a:latin typeface="Microsoft YaHei Light" panose="020B0502040204020203" pitchFamily="34" charset="-122"/>
                <a:ea typeface="Microsoft YaHei Light" panose="020B0502040204020203" pitchFamily="34" charset="-122"/>
              </a:rPr>
              <a:t>个基础天区</a:t>
            </a:r>
            <a:endParaRPr lang="en-US" altLang="zh-CN" b="1" dirty="0">
              <a:latin typeface="Microsoft YaHei Light" panose="020B0502040204020203" pitchFamily="34" charset="-122"/>
              <a:ea typeface="Microsoft YaHei Light" panose="020B0502040204020203" pitchFamily="34" charset="-122"/>
            </a:endParaRPr>
          </a:p>
          <a:p>
            <a:endParaRPr lang="en-US" altLang="zh-CN" dirty="0"/>
          </a:p>
          <a:p>
            <a:r>
              <a:rPr lang="zh-CN" altLang="en-US" dirty="0"/>
              <a:t>所谓多层级覆盖天区，是指在</a:t>
            </a:r>
            <a:r>
              <a:rPr lang="en-US" altLang="zh-CN" dirty="0"/>
              <a:t>MOC-Tree</a:t>
            </a:r>
            <a:r>
              <a:rPr lang="zh-CN" altLang="en-US" dirty="0"/>
              <a:t>的索引中，记录了对应基础天区内，所有天体从层级</a:t>
            </a:r>
            <a:r>
              <a:rPr lang="en-US" altLang="zh-CN" dirty="0"/>
              <a:t>0</a:t>
            </a:r>
            <a:r>
              <a:rPr lang="zh-CN" altLang="en-US" dirty="0"/>
              <a:t>到层级</a:t>
            </a:r>
            <a:r>
              <a:rPr lang="en-US" altLang="zh-CN" dirty="0"/>
              <a:t>14</a:t>
            </a:r>
            <a:r>
              <a:rPr lang="zh-CN" altLang="en-US" dirty="0"/>
              <a:t>的相对位置。而</a:t>
            </a:r>
            <a:r>
              <a:rPr lang="en-US" altLang="zh-CN" dirty="0"/>
              <a:t>HEALPix</a:t>
            </a:r>
            <a:r>
              <a:rPr lang="zh-CN" altLang="en-US" dirty="0"/>
              <a:t>索引只记录了星表整体所处层级的编号。</a:t>
            </a:r>
            <a:endParaRPr lang="en-US" altLang="zh-CN" dirty="0"/>
          </a:p>
          <a:p>
            <a:endParaRPr lang="en-US" altLang="zh-CN" dirty="0"/>
          </a:p>
        </p:txBody>
      </p:sp>
      <p:sp>
        <p:nvSpPr>
          <p:cNvPr id="4" name="灯片编号占位符 3"/>
          <p:cNvSpPr>
            <a:spLocks noGrp="1"/>
          </p:cNvSpPr>
          <p:nvPr>
            <p:ph type="sldNum" sz="quarter" idx="5"/>
          </p:nvPr>
        </p:nvSpPr>
        <p:spPr/>
        <p:txBody>
          <a:bodyPr/>
          <a:lstStyle/>
          <a:p>
            <a:fld id="{FB1D4847-54C6-43CE-BADE-DEF8FA20DE79}" type="slidenum">
              <a:rPr lang="zh-CN" altLang="en-US" smtClean="0"/>
              <a:t>9</a:t>
            </a:fld>
            <a:endParaRPr lang="zh-CN" altLang="en-US"/>
          </a:p>
        </p:txBody>
      </p:sp>
    </p:spTree>
    <p:extLst>
      <p:ext uri="{BB962C8B-B14F-4D97-AF65-F5344CB8AC3E}">
        <p14:creationId xmlns:p14="http://schemas.microsoft.com/office/powerpoint/2010/main" val="4169294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MOC-Tree</a:t>
            </a:r>
            <a:r>
              <a:rPr lang="zh-CN" altLang="en-US" dirty="0"/>
              <a:t>的优势主要体现在大范围空间查询上。上图分别是相同检索区域，</a:t>
            </a:r>
            <a:r>
              <a:rPr lang="en-US" altLang="zh-CN" dirty="0"/>
              <a:t>HEALPix</a:t>
            </a:r>
            <a:r>
              <a:rPr lang="zh-CN" altLang="en-US" dirty="0"/>
              <a:t>和</a:t>
            </a:r>
            <a:r>
              <a:rPr lang="en-US" altLang="zh-CN" dirty="0"/>
              <a:t>MOC-Tree</a:t>
            </a:r>
            <a:r>
              <a:rPr lang="zh-CN" altLang="en-US" dirty="0"/>
              <a:t>拟合的网格。</a:t>
            </a:r>
            <a:r>
              <a:rPr lang="en-US" altLang="zh-CN" dirty="0" err="1"/>
              <a:t>MOCTree</a:t>
            </a:r>
            <a:r>
              <a:rPr lang="zh-CN" altLang="en-US" dirty="0"/>
              <a:t>将检索区域中相邻的网格进行归并，用较低层级的网格替代。这样就使整个检索区域的拟合网格大幅减少。</a:t>
            </a:r>
            <a:endParaRPr lang="en-US" altLang="zh-CN" dirty="0"/>
          </a:p>
          <a:p>
            <a:endParaRPr lang="en-US" altLang="zh-CN" dirty="0"/>
          </a:p>
          <a:p>
            <a:r>
              <a:rPr lang="zh-CN" altLang="en-US" dirty="0"/>
              <a:t>右边这幅图是对一个多边形检索区域的拟合，分别用层级</a:t>
            </a:r>
            <a:r>
              <a:rPr lang="en-US" altLang="zh-CN" dirty="0"/>
              <a:t>3 4 5</a:t>
            </a:r>
            <a:r>
              <a:rPr lang="zh-CN" altLang="en-US" dirty="0"/>
              <a:t>的网格拟合了检索区域。</a:t>
            </a:r>
          </a:p>
        </p:txBody>
      </p:sp>
      <p:sp>
        <p:nvSpPr>
          <p:cNvPr id="4" name="灯片编号占位符 3"/>
          <p:cNvSpPr>
            <a:spLocks noGrp="1"/>
          </p:cNvSpPr>
          <p:nvPr>
            <p:ph type="sldNum" sz="quarter" idx="5"/>
          </p:nvPr>
        </p:nvSpPr>
        <p:spPr/>
        <p:txBody>
          <a:bodyPr/>
          <a:lstStyle/>
          <a:p>
            <a:fld id="{FB1D4847-54C6-43CE-BADE-DEF8FA20DE79}" type="slidenum">
              <a:rPr lang="zh-CN" altLang="en-US" smtClean="0"/>
              <a:t>10</a:t>
            </a:fld>
            <a:endParaRPr lang="zh-CN" altLang="en-US"/>
          </a:p>
        </p:txBody>
      </p:sp>
    </p:spTree>
    <p:extLst>
      <p:ext uri="{BB962C8B-B14F-4D97-AF65-F5344CB8AC3E}">
        <p14:creationId xmlns:p14="http://schemas.microsoft.com/office/powerpoint/2010/main" val="60328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325F0C-DE9A-40EC-9DB5-0DF78A3A546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C08BE66-580B-4D5F-9C86-D5418FC118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33BF887-756E-469F-9EEA-39166F68DFFB}"/>
              </a:ext>
            </a:extLst>
          </p:cNvPr>
          <p:cNvSpPr>
            <a:spLocks noGrp="1"/>
          </p:cNvSpPr>
          <p:nvPr>
            <p:ph type="dt" sz="half" idx="10"/>
          </p:nvPr>
        </p:nvSpPr>
        <p:spPr/>
        <p:txBody>
          <a:bodyPr/>
          <a:lstStyle/>
          <a:p>
            <a:fld id="{E38F38BD-D9E9-4453-B424-EFD3117BCE4D}" type="datetimeFigureOut">
              <a:rPr lang="zh-CN" altLang="en-US" smtClean="0"/>
              <a:t>2020-11-26</a:t>
            </a:fld>
            <a:endParaRPr lang="zh-CN" altLang="en-US"/>
          </a:p>
        </p:txBody>
      </p:sp>
      <p:sp>
        <p:nvSpPr>
          <p:cNvPr id="5" name="页脚占位符 4">
            <a:extLst>
              <a:ext uri="{FF2B5EF4-FFF2-40B4-BE49-F238E27FC236}">
                <a16:creationId xmlns:a16="http://schemas.microsoft.com/office/drawing/2014/main" id="{74E61D2B-73E3-48A7-ACAF-3B06F1C3DC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3F1F0B-EBAB-4E3B-987B-D3CA8CFA42D1}"/>
              </a:ext>
            </a:extLst>
          </p:cNvPr>
          <p:cNvSpPr>
            <a:spLocks noGrp="1"/>
          </p:cNvSpPr>
          <p:nvPr>
            <p:ph type="sldNum" sz="quarter" idx="12"/>
          </p:nvPr>
        </p:nvSpPr>
        <p:spPr/>
        <p:txBody>
          <a:bodyPr/>
          <a:lstStyle/>
          <a:p>
            <a:fld id="{150CE699-48DC-4D24-8187-2D2D6D4C18FC}" type="slidenum">
              <a:rPr lang="zh-CN" altLang="en-US" smtClean="0"/>
              <a:t>‹#›</a:t>
            </a:fld>
            <a:endParaRPr lang="zh-CN" altLang="en-US"/>
          </a:p>
        </p:txBody>
      </p:sp>
    </p:spTree>
    <p:extLst>
      <p:ext uri="{BB962C8B-B14F-4D97-AF65-F5344CB8AC3E}">
        <p14:creationId xmlns:p14="http://schemas.microsoft.com/office/powerpoint/2010/main" val="1901492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3253B7-2EE5-4F33-953C-4DB730B843A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C825673-EC21-4F98-88B0-057868B963B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9FCFC54-F670-4871-BABA-E1EFE39F1098}"/>
              </a:ext>
            </a:extLst>
          </p:cNvPr>
          <p:cNvSpPr>
            <a:spLocks noGrp="1"/>
          </p:cNvSpPr>
          <p:nvPr>
            <p:ph type="dt" sz="half" idx="10"/>
          </p:nvPr>
        </p:nvSpPr>
        <p:spPr/>
        <p:txBody>
          <a:bodyPr/>
          <a:lstStyle/>
          <a:p>
            <a:fld id="{E38F38BD-D9E9-4453-B424-EFD3117BCE4D}" type="datetimeFigureOut">
              <a:rPr lang="zh-CN" altLang="en-US" smtClean="0"/>
              <a:t>2020-11-26</a:t>
            </a:fld>
            <a:endParaRPr lang="zh-CN" altLang="en-US"/>
          </a:p>
        </p:txBody>
      </p:sp>
      <p:sp>
        <p:nvSpPr>
          <p:cNvPr id="5" name="页脚占位符 4">
            <a:extLst>
              <a:ext uri="{FF2B5EF4-FFF2-40B4-BE49-F238E27FC236}">
                <a16:creationId xmlns:a16="http://schemas.microsoft.com/office/drawing/2014/main" id="{A96012E4-82B0-4B65-A1F9-3A4CC690FD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A132CC7-352E-464D-BF32-3EB46A633B67}"/>
              </a:ext>
            </a:extLst>
          </p:cNvPr>
          <p:cNvSpPr>
            <a:spLocks noGrp="1"/>
          </p:cNvSpPr>
          <p:nvPr>
            <p:ph type="sldNum" sz="quarter" idx="12"/>
          </p:nvPr>
        </p:nvSpPr>
        <p:spPr/>
        <p:txBody>
          <a:bodyPr/>
          <a:lstStyle/>
          <a:p>
            <a:fld id="{150CE699-48DC-4D24-8187-2D2D6D4C18FC}" type="slidenum">
              <a:rPr lang="zh-CN" altLang="en-US" smtClean="0"/>
              <a:t>‹#›</a:t>
            </a:fld>
            <a:endParaRPr lang="zh-CN" altLang="en-US"/>
          </a:p>
        </p:txBody>
      </p:sp>
    </p:spTree>
    <p:extLst>
      <p:ext uri="{BB962C8B-B14F-4D97-AF65-F5344CB8AC3E}">
        <p14:creationId xmlns:p14="http://schemas.microsoft.com/office/powerpoint/2010/main" val="527095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4220CC1-3048-4D84-9A1F-4798E92B51B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471AAC-F1CC-46A1-8386-988C53806AD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B33193C-EBE3-42B7-9E29-993A64C07F7C}"/>
              </a:ext>
            </a:extLst>
          </p:cNvPr>
          <p:cNvSpPr>
            <a:spLocks noGrp="1"/>
          </p:cNvSpPr>
          <p:nvPr>
            <p:ph type="dt" sz="half" idx="10"/>
          </p:nvPr>
        </p:nvSpPr>
        <p:spPr/>
        <p:txBody>
          <a:bodyPr/>
          <a:lstStyle/>
          <a:p>
            <a:fld id="{E38F38BD-D9E9-4453-B424-EFD3117BCE4D}" type="datetimeFigureOut">
              <a:rPr lang="zh-CN" altLang="en-US" smtClean="0"/>
              <a:t>2020-11-26</a:t>
            </a:fld>
            <a:endParaRPr lang="zh-CN" altLang="en-US"/>
          </a:p>
        </p:txBody>
      </p:sp>
      <p:sp>
        <p:nvSpPr>
          <p:cNvPr id="5" name="页脚占位符 4">
            <a:extLst>
              <a:ext uri="{FF2B5EF4-FFF2-40B4-BE49-F238E27FC236}">
                <a16:creationId xmlns:a16="http://schemas.microsoft.com/office/drawing/2014/main" id="{02D5EBE9-EF79-498B-9C68-045C8F06B8B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08F0F8-41CB-48A5-A935-0A1F53AFDEE2}"/>
              </a:ext>
            </a:extLst>
          </p:cNvPr>
          <p:cNvSpPr>
            <a:spLocks noGrp="1"/>
          </p:cNvSpPr>
          <p:nvPr>
            <p:ph type="sldNum" sz="quarter" idx="12"/>
          </p:nvPr>
        </p:nvSpPr>
        <p:spPr/>
        <p:txBody>
          <a:bodyPr/>
          <a:lstStyle/>
          <a:p>
            <a:fld id="{150CE699-48DC-4D24-8187-2D2D6D4C18FC}" type="slidenum">
              <a:rPr lang="zh-CN" altLang="en-US" smtClean="0"/>
              <a:t>‹#›</a:t>
            </a:fld>
            <a:endParaRPr lang="zh-CN" altLang="en-US"/>
          </a:p>
        </p:txBody>
      </p:sp>
    </p:spTree>
    <p:extLst>
      <p:ext uri="{BB962C8B-B14F-4D97-AF65-F5344CB8AC3E}">
        <p14:creationId xmlns:p14="http://schemas.microsoft.com/office/powerpoint/2010/main" val="1630855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DF6AD6-9674-4DCD-B628-035A5B6B92B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2B1E4C9-5804-4DC6-A09A-47D14E8DD7D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F240DB-AD3E-4B6D-9909-F822B8BFB7AB}"/>
              </a:ext>
            </a:extLst>
          </p:cNvPr>
          <p:cNvSpPr>
            <a:spLocks noGrp="1"/>
          </p:cNvSpPr>
          <p:nvPr>
            <p:ph type="dt" sz="half" idx="10"/>
          </p:nvPr>
        </p:nvSpPr>
        <p:spPr/>
        <p:txBody>
          <a:bodyPr/>
          <a:lstStyle/>
          <a:p>
            <a:fld id="{E38F38BD-D9E9-4453-B424-EFD3117BCE4D}" type="datetimeFigureOut">
              <a:rPr lang="zh-CN" altLang="en-US" smtClean="0"/>
              <a:t>2020-11-26</a:t>
            </a:fld>
            <a:endParaRPr lang="zh-CN" altLang="en-US"/>
          </a:p>
        </p:txBody>
      </p:sp>
      <p:sp>
        <p:nvSpPr>
          <p:cNvPr id="5" name="页脚占位符 4">
            <a:extLst>
              <a:ext uri="{FF2B5EF4-FFF2-40B4-BE49-F238E27FC236}">
                <a16:creationId xmlns:a16="http://schemas.microsoft.com/office/drawing/2014/main" id="{7F1CC46E-35B8-4E9B-B712-72D2E30EF8B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ED6DFDC-3376-4439-918C-4163845235B6}"/>
              </a:ext>
            </a:extLst>
          </p:cNvPr>
          <p:cNvSpPr>
            <a:spLocks noGrp="1"/>
          </p:cNvSpPr>
          <p:nvPr>
            <p:ph type="sldNum" sz="quarter" idx="12"/>
          </p:nvPr>
        </p:nvSpPr>
        <p:spPr/>
        <p:txBody>
          <a:bodyPr/>
          <a:lstStyle/>
          <a:p>
            <a:fld id="{150CE699-48DC-4D24-8187-2D2D6D4C18FC}" type="slidenum">
              <a:rPr lang="zh-CN" altLang="en-US" smtClean="0"/>
              <a:t>‹#›</a:t>
            </a:fld>
            <a:endParaRPr lang="zh-CN" altLang="en-US"/>
          </a:p>
        </p:txBody>
      </p:sp>
      <p:pic>
        <p:nvPicPr>
          <p:cNvPr id="8" name="图片 7">
            <a:extLst>
              <a:ext uri="{FF2B5EF4-FFF2-40B4-BE49-F238E27FC236}">
                <a16:creationId xmlns:a16="http://schemas.microsoft.com/office/drawing/2014/main" id="{096416B0-AF6A-4513-B14E-88A3B82902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86700" y="131614"/>
            <a:ext cx="4305300" cy="944711"/>
          </a:xfrm>
          <a:prstGeom prst="rect">
            <a:avLst/>
          </a:prstGeom>
        </p:spPr>
      </p:pic>
    </p:spTree>
    <p:extLst>
      <p:ext uri="{BB962C8B-B14F-4D97-AF65-F5344CB8AC3E}">
        <p14:creationId xmlns:p14="http://schemas.microsoft.com/office/powerpoint/2010/main" val="112716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1CD246-868C-4522-9C6C-48EC4DD7706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DF27661-BF3C-4701-A559-D4014F7543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12D4FC11-B770-4DBD-9268-04388C2C837E}"/>
              </a:ext>
            </a:extLst>
          </p:cNvPr>
          <p:cNvSpPr>
            <a:spLocks noGrp="1"/>
          </p:cNvSpPr>
          <p:nvPr>
            <p:ph type="dt" sz="half" idx="10"/>
          </p:nvPr>
        </p:nvSpPr>
        <p:spPr/>
        <p:txBody>
          <a:bodyPr/>
          <a:lstStyle/>
          <a:p>
            <a:fld id="{E38F38BD-D9E9-4453-B424-EFD3117BCE4D}" type="datetimeFigureOut">
              <a:rPr lang="zh-CN" altLang="en-US" smtClean="0"/>
              <a:t>2020-11-26</a:t>
            </a:fld>
            <a:endParaRPr lang="zh-CN" altLang="en-US"/>
          </a:p>
        </p:txBody>
      </p:sp>
      <p:sp>
        <p:nvSpPr>
          <p:cNvPr id="5" name="页脚占位符 4">
            <a:extLst>
              <a:ext uri="{FF2B5EF4-FFF2-40B4-BE49-F238E27FC236}">
                <a16:creationId xmlns:a16="http://schemas.microsoft.com/office/drawing/2014/main" id="{9687CC6E-619E-442B-86F9-9EB78F0F56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4A7772-B1C2-4E2B-ABD0-514CB3EE56E3}"/>
              </a:ext>
            </a:extLst>
          </p:cNvPr>
          <p:cNvSpPr>
            <a:spLocks noGrp="1"/>
          </p:cNvSpPr>
          <p:nvPr>
            <p:ph type="sldNum" sz="quarter" idx="12"/>
          </p:nvPr>
        </p:nvSpPr>
        <p:spPr/>
        <p:txBody>
          <a:bodyPr/>
          <a:lstStyle/>
          <a:p>
            <a:fld id="{150CE699-48DC-4D24-8187-2D2D6D4C18FC}" type="slidenum">
              <a:rPr lang="zh-CN" altLang="en-US" smtClean="0"/>
              <a:t>‹#›</a:t>
            </a:fld>
            <a:endParaRPr lang="zh-CN" altLang="en-US"/>
          </a:p>
        </p:txBody>
      </p:sp>
    </p:spTree>
    <p:extLst>
      <p:ext uri="{BB962C8B-B14F-4D97-AF65-F5344CB8AC3E}">
        <p14:creationId xmlns:p14="http://schemas.microsoft.com/office/powerpoint/2010/main" val="1962361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865681-6790-49A9-AE9B-81299955D8C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63CACA-5E64-496D-A39B-AE2B5B75C61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EE7E8F8-7735-4231-B708-45F26DC2770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4FFBB15-A011-4090-83A3-E462FC08A6C9}"/>
              </a:ext>
            </a:extLst>
          </p:cNvPr>
          <p:cNvSpPr>
            <a:spLocks noGrp="1"/>
          </p:cNvSpPr>
          <p:nvPr>
            <p:ph type="dt" sz="half" idx="10"/>
          </p:nvPr>
        </p:nvSpPr>
        <p:spPr/>
        <p:txBody>
          <a:bodyPr/>
          <a:lstStyle/>
          <a:p>
            <a:fld id="{E38F38BD-D9E9-4453-B424-EFD3117BCE4D}" type="datetimeFigureOut">
              <a:rPr lang="zh-CN" altLang="en-US" smtClean="0"/>
              <a:t>2020-11-26</a:t>
            </a:fld>
            <a:endParaRPr lang="zh-CN" altLang="en-US"/>
          </a:p>
        </p:txBody>
      </p:sp>
      <p:sp>
        <p:nvSpPr>
          <p:cNvPr id="6" name="页脚占位符 5">
            <a:extLst>
              <a:ext uri="{FF2B5EF4-FFF2-40B4-BE49-F238E27FC236}">
                <a16:creationId xmlns:a16="http://schemas.microsoft.com/office/drawing/2014/main" id="{CD210FB4-0E5D-4AF4-B9A4-01E281294A9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82C9EA0-B7D4-44EF-95FF-C53508A75BC4}"/>
              </a:ext>
            </a:extLst>
          </p:cNvPr>
          <p:cNvSpPr>
            <a:spLocks noGrp="1"/>
          </p:cNvSpPr>
          <p:nvPr>
            <p:ph type="sldNum" sz="quarter" idx="12"/>
          </p:nvPr>
        </p:nvSpPr>
        <p:spPr/>
        <p:txBody>
          <a:bodyPr/>
          <a:lstStyle/>
          <a:p>
            <a:fld id="{150CE699-48DC-4D24-8187-2D2D6D4C18FC}" type="slidenum">
              <a:rPr lang="zh-CN" altLang="en-US" smtClean="0"/>
              <a:t>‹#›</a:t>
            </a:fld>
            <a:endParaRPr lang="zh-CN" altLang="en-US"/>
          </a:p>
        </p:txBody>
      </p:sp>
    </p:spTree>
    <p:extLst>
      <p:ext uri="{BB962C8B-B14F-4D97-AF65-F5344CB8AC3E}">
        <p14:creationId xmlns:p14="http://schemas.microsoft.com/office/powerpoint/2010/main" val="2723812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CF0B01-FBE5-49B4-BE9C-8FA6EC9864E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888FB6D-2536-4A70-A00A-E0FFD4044E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D1FF57A-56AD-44F4-97E1-3C4D9154B35C}"/>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2B130EC-97DE-43AA-976D-83AFF00DA8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2251055-8271-49BB-B5D9-8FCCA8BFCE5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9E03FBB-2576-4291-B254-2FE6F775771E}"/>
              </a:ext>
            </a:extLst>
          </p:cNvPr>
          <p:cNvSpPr>
            <a:spLocks noGrp="1"/>
          </p:cNvSpPr>
          <p:nvPr>
            <p:ph type="dt" sz="half" idx="10"/>
          </p:nvPr>
        </p:nvSpPr>
        <p:spPr/>
        <p:txBody>
          <a:bodyPr/>
          <a:lstStyle/>
          <a:p>
            <a:fld id="{E38F38BD-D9E9-4453-B424-EFD3117BCE4D}" type="datetimeFigureOut">
              <a:rPr lang="zh-CN" altLang="en-US" smtClean="0"/>
              <a:t>2020-11-26</a:t>
            </a:fld>
            <a:endParaRPr lang="zh-CN" altLang="en-US"/>
          </a:p>
        </p:txBody>
      </p:sp>
      <p:sp>
        <p:nvSpPr>
          <p:cNvPr id="8" name="页脚占位符 7">
            <a:extLst>
              <a:ext uri="{FF2B5EF4-FFF2-40B4-BE49-F238E27FC236}">
                <a16:creationId xmlns:a16="http://schemas.microsoft.com/office/drawing/2014/main" id="{2DF1013D-48E9-4724-A1A9-7FFEFDE2C6F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C52E3BA-62B2-4E62-A68C-E1594AB5AD31}"/>
              </a:ext>
            </a:extLst>
          </p:cNvPr>
          <p:cNvSpPr>
            <a:spLocks noGrp="1"/>
          </p:cNvSpPr>
          <p:nvPr>
            <p:ph type="sldNum" sz="quarter" idx="12"/>
          </p:nvPr>
        </p:nvSpPr>
        <p:spPr/>
        <p:txBody>
          <a:bodyPr/>
          <a:lstStyle/>
          <a:p>
            <a:fld id="{150CE699-48DC-4D24-8187-2D2D6D4C18FC}" type="slidenum">
              <a:rPr lang="zh-CN" altLang="en-US" smtClean="0"/>
              <a:t>‹#›</a:t>
            </a:fld>
            <a:endParaRPr lang="zh-CN" altLang="en-US"/>
          </a:p>
        </p:txBody>
      </p:sp>
    </p:spTree>
    <p:extLst>
      <p:ext uri="{BB962C8B-B14F-4D97-AF65-F5344CB8AC3E}">
        <p14:creationId xmlns:p14="http://schemas.microsoft.com/office/powerpoint/2010/main" val="2203108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91403E-243D-4A9D-827D-D1A3C5961A5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4359B18-FF1D-4827-BB84-12AC65503A00}"/>
              </a:ext>
            </a:extLst>
          </p:cNvPr>
          <p:cNvSpPr>
            <a:spLocks noGrp="1"/>
          </p:cNvSpPr>
          <p:nvPr>
            <p:ph type="dt" sz="half" idx="10"/>
          </p:nvPr>
        </p:nvSpPr>
        <p:spPr/>
        <p:txBody>
          <a:bodyPr/>
          <a:lstStyle/>
          <a:p>
            <a:fld id="{E38F38BD-D9E9-4453-B424-EFD3117BCE4D}" type="datetimeFigureOut">
              <a:rPr lang="zh-CN" altLang="en-US" smtClean="0"/>
              <a:t>2020-11-26</a:t>
            </a:fld>
            <a:endParaRPr lang="zh-CN" altLang="en-US"/>
          </a:p>
        </p:txBody>
      </p:sp>
      <p:sp>
        <p:nvSpPr>
          <p:cNvPr id="4" name="页脚占位符 3">
            <a:extLst>
              <a:ext uri="{FF2B5EF4-FFF2-40B4-BE49-F238E27FC236}">
                <a16:creationId xmlns:a16="http://schemas.microsoft.com/office/drawing/2014/main" id="{14A61B8C-5906-49C8-AA7E-BD156AC5B6C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00A6E9D2-9A83-4899-92B9-93F54DDCCEEF}"/>
              </a:ext>
            </a:extLst>
          </p:cNvPr>
          <p:cNvSpPr>
            <a:spLocks noGrp="1"/>
          </p:cNvSpPr>
          <p:nvPr>
            <p:ph type="sldNum" sz="quarter" idx="12"/>
          </p:nvPr>
        </p:nvSpPr>
        <p:spPr/>
        <p:txBody>
          <a:bodyPr/>
          <a:lstStyle/>
          <a:p>
            <a:fld id="{150CE699-48DC-4D24-8187-2D2D6D4C18FC}" type="slidenum">
              <a:rPr lang="zh-CN" altLang="en-US" smtClean="0"/>
              <a:t>‹#›</a:t>
            </a:fld>
            <a:endParaRPr lang="zh-CN" altLang="en-US"/>
          </a:p>
        </p:txBody>
      </p:sp>
    </p:spTree>
    <p:extLst>
      <p:ext uri="{BB962C8B-B14F-4D97-AF65-F5344CB8AC3E}">
        <p14:creationId xmlns:p14="http://schemas.microsoft.com/office/powerpoint/2010/main" val="1509951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AD8FABF-7050-4E2E-887F-E72A5939E444}"/>
              </a:ext>
            </a:extLst>
          </p:cNvPr>
          <p:cNvSpPr>
            <a:spLocks noGrp="1"/>
          </p:cNvSpPr>
          <p:nvPr>
            <p:ph type="dt" sz="half" idx="10"/>
          </p:nvPr>
        </p:nvSpPr>
        <p:spPr/>
        <p:txBody>
          <a:bodyPr/>
          <a:lstStyle/>
          <a:p>
            <a:fld id="{E38F38BD-D9E9-4453-B424-EFD3117BCE4D}" type="datetimeFigureOut">
              <a:rPr lang="zh-CN" altLang="en-US" smtClean="0"/>
              <a:t>2020-11-26</a:t>
            </a:fld>
            <a:endParaRPr lang="zh-CN" altLang="en-US"/>
          </a:p>
        </p:txBody>
      </p:sp>
      <p:sp>
        <p:nvSpPr>
          <p:cNvPr id="3" name="页脚占位符 2">
            <a:extLst>
              <a:ext uri="{FF2B5EF4-FFF2-40B4-BE49-F238E27FC236}">
                <a16:creationId xmlns:a16="http://schemas.microsoft.com/office/drawing/2014/main" id="{39AB6668-95CE-4C09-8878-E6F5EF83A33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EF71DAD-CEFC-4AC3-8A03-D2D8AF282CD8}"/>
              </a:ext>
            </a:extLst>
          </p:cNvPr>
          <p:cNvSpPr>
            <a:spLocks noGrp="1"/>
          </p:cNvSpPr>
          <p:nvPr>
            <p:ph type="sldNum" sz="quarter" idx="12"/>
          </p:nvPr>
        </p:nvSpPr>
        <p:spPr/>
        <p:txBody>
          <a:bodyPr/>
          <a:lstStyle/>
          <a:p>
            <a:fld id="{150CE699-48DC-4D24-8187-2D2D6D4C18FC}" type="slidenum">
              <a:rPr lang="zh-CN" altLang="en-US" smtClean="0"/>
              <a:t>‹#›</a:t>
            </a:fld>
            <a:endParaRPr lang="zh-CN" altLang="en-US"/>
          </a:p>
        </p:txBody>
      </p:sp>
    </p:spTree>
    <p:extLst>
      <p:ext uri="{BB962C8B-B14F-4D97-AF65-F5344CB8AC3E}">
        <p14:creationId xmlns:p14="http://schemas.microsoft.com/office/powerpoint/2010/main" val="262834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C524B2-96FC-46C2-8DB2-7FEEF60F2A8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461F45E-BDCC-40C6-8AA1-1013723169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BDE077D-B458-4B0B-AE31-10B5F3B4B9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4ECA4-2CC2-4CB6-8CEC-0E9815709DDA}"/>
              </a:ext>
            </a:extLst>
          </p:cNvPr>
          <p:cNvSpPr>
            <a:spLocks noGrp="1"/>
          </p:cNvSpPr>
          <p:nvPr>
            <p:ph type="dt" sz="half" idx="10"/>
          </p:nvPr>
        </p:nvSpPr>
        <p:spPr/>
        <p:txBody>
          <a:bodyPr/>
          <a:lstStyle/>
          <a:p>
            <a:fld id="{E38F38BD-D9E9-4453-B424-EFD3117BCE4D}" type="datetimeFigureOut">
              <a:rPr lang="zh-CN" altLang="en-US" smtClean="0"/>
              <a:t>2020-11-26</a:t>
            </a:fld>
            <a:endParaRPr lang="zh-CN" altLang="en-US"/>
          </a:p>
        </p:txBody>
      </p:sp>
      <p:sp>
        <p:nvSpPr>
          <p:cNvPr id="6" name="页脚占位符 5">
            <a:extLst>
              <a:ext uri="{FF2B5EF4-FFF2-40B4-BE49-F238E27FC236}">
                <a16:creationId xmlns:a16="http://schemas.microsoft.com/office/drawing/2014/main" id="{BBB79C1A-6EEA-4D3E-9090-BAD05E09089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5F76136-3C3F-4A86-BB7C-70098385832B}"/>
              </a:ext>
            </a:extLst>
          </p:cNvPr>
          <p:cNvSpPr>
            <a:spLocks noGrp="1"/>
          </p:cNvSpPr>
          <p:nvPr>
            <p:ph type="sldNum" sz="quarter" idx="12"/>
          </p:nvPr>
        </p:nvSpPr>
        <p:spPr/>
        <p:txBody>
          <a:bodyPr/>
          <a:lstStyle/>
          <a:p>
            <a:fld id="{150CE699-48DC-4D24-8187-2D2D6D4C18FC}" type="slidenum">
              <a:rPr lang="zh-CN" altLang="en-US" smtClean="0"/>
              <a:t>‹#›</a:t>
            </a:fld>
            <a:endParaRPr lang="zh-CN" altLang="en-US"/>
          </a:p>
        </p:txBody>
      </p:sp>
    </p:spTree>
    <p:extLst>
      <p:ext uri="{BB962C8B-B14F-4D97-AF65-F5344CB8AC3E}">
        <p14:creationId xmlns:p14="http://schemas.microsoft.com/office/powerpoint/2010/main" val="1218500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41255A-F1A9-4A78-B10F-826E510DB84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35ADE90-3515-4132-855D-690DF61EB5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A63FD2E-2BB1-4F94-B9CF-95034CEB5F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247DA08-D1FF-49C1-85C0-1099438254FF}"/>
              </a:ext>
            </a:extLst>
          </p:cNvPr>
          <p:cNvSpPr>
            <a:spLocks noGrp="1"/>
          </p:cNvSpPr>
          <p:nvPr>
            <p:ph type="dt" sz="half" idx="10"/>
          </p:nvPr>
        </p:nvSpPr>
        <p:spPr/>
        <p:txBody>
          <a:bodyPr/>
          <a:lstStyle/>
          <a:p>
            <a:fld id="{E38F38BD-D9E9-4453-B424-EFD3117BCE4D}" type="datetimeFigureOut">
              <a:rPr lang="zh-CN" altLang="en-US" smtClean="0"/>
              <a:t>2020-11-26</a:t>
            </a:fld>
            <a:endParaRPr lang="zh-CN" altLang="en-US"/>
          </a:p>
        </p:txBody>
      </p:sp>
      <p:sp>
        <p:nvSpPr>
          <p:cNvPr id="6" name="页脚占位符 5">
            <a:extLst>
              <a:ext uri="{FF2B5EF4-FFF2-40B4-BE49-F238E27FC236}">
                <a16:creationId xmlns:a16="http://schemas.microsoft.com/office/drawing/2014/main" id="{8617DD54-D078-4168-98E1-8D82D08CB8C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2205234-F84A-48DB-AFBA-50BD895FBEB7}"/>
              </a:ext>
            </a:extLst>
          </p:cNvPr>
          <p:cNvSpPr>
            <a:spLocks noGrp="1"/>
          </p:cNvSpPr>
          <p:nvPr>
            <p:ph type="sldNum" sz="quarter" idx="12"/>
          </p:nvPr>
        </p:nvSpPr>
        <p:spPr/>
        <p:txBody>
          <a:bodyPr/>
          <a:lstStyle/>
          <a:p>
            <a:fld id="{150CE699-48DC-4D24-8187-2D2D6D4C18FC}" type="slidenum">
              <a:rPr lang="zh-CN" altLang="en-US" smtClean="0"/>
              <a:t>‹#›</a:t>
            </a:fld>
            <a:endParaRPr lang="zh-CN" altLang="en-US"/>
          </a:p>
        </p:txBody>
      </p:sp>
    </p:spTree>
    <p:extLst>
      <p:ext uri="{BB962C8B-B14F-4D97-AF65-F5344CB8AC3E}">
        <p14:creationId xmlns:p14="http://schemas.microsoft.com/office/powerpoint/2010/main" val="904501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23069D0-7221-4C40-B326-2A119FA9DF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B5D625E-D5C0-42A3-BEA3-2E1BB7A535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94C2AF8-88C7-4F2D-A75C-5E3C27C2BC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8F38BD-D9E9-4453-B424-EFD3117BCE4D}" type="datetimeFigureOut">
              <a:rPr lang="zh-CN" altLang="en-US" smtClean="0"/>
              <a:t>2020-11-26</a:t>
            </a:fld>
            <a:endParaRPr lang="zh-CN" altLang="en-US"/>
          </a:p>
        </p:txBody>
      </p:sp>
      <p:sp>
        <p:nvSpPr>
          <p:cNvPr id="5" name="页脚占位符 4">
            <a:extLst>
              <a:ext uri="{FF2B5EF4-FFF2-40B4-BE49-F238E27FC236}">
                <a16:creationId xmlns:a16="http://schemas.microsoft.com/office/drawing/2014/main" id="{F0AE7C1D-1126-4143-A042-EE38BF6F06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3B36989-53E9-41B2-83F3-A69B4DF3CE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0CE699-48DC-4D24-8187-2D2D6D4C18FC}" type="slidenum">
              <a:rPr lang="zh-CN" altLang="en-US" smtClean="0"/>
              <a:t>‹#›</a:t>
            </a:fld>
            <a:endParaRPr lang="zh-CN" altLang="en-US"/>
          </a:p>
        </p:txBody>
      </p:sp>
    </p:spTree>
    <p:extLst>
      <p:ext uri="{BB962C8B-B14F-4D97-AF65-F5344CB8AC3E}">
        <p14:creationId xmlns:p14="http://schemas.microsoft.com/office/powerpoint/2010/main" val="5197476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gif"/><Relationship Id="rId5" Type="http://schemas.openxmlformats.org/officeDocument/2006/relationships/image" Target="../media/image32.png"/><Relationship Id="rId10" Type="http://schemas.openxmlformats.org/officeDocument/2006/relationships/image" Target="../media/image37.gif"/><Relationship Id="rId4" Type="http://schemas.openxmlformats.org/officeDocument/2006/relationships/image" Target="../media/image31.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55.png"/><Relationship Id="rId5" Type="http://schemas.openxmlformats.org/officeDocument/2006/relationships/image" Target="../media/image51.png"/><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microsoft.com/office/2007/relationships/hdphoto" Target="../media/hdphoto3.wdp"/><Relationship Id="rId4" Type="http://schemas.openxmlformats.org/officeDocument/2006/relationships/image" Target="../media/image57.png"/><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3.emf"/><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66A60A-1C2F-4F6A-8BEB-29A90C2BD6A7}"/>
              </a:ext>
            </a:extLst>
          </p:cNvPr>
          <p:cNvSpPr>
            <a:spLocks noGrp="1"/>
          </p:cNvSpPr>
          <p:nvPr>
            <p:ph type="ctrTitle"/>
          </p:nvPr>
        </p:nvSpPr>
        <p:spPr>
          <a:xfrm>
            <a:off x="-422029" y="864159"/>
            <a:ext cx="12744658" cy="2112784"/>
          </a:xfrm>
        </p:spPr>
        <p:txBody>
          <a:bodyPr>
            <a:normAutofit/>
          </a:bodyPr>
          <a:lstStyle/>
          <a:p>
            <a:r>
              <a:rPr lang="zh-CN" altLang="en-US" b="1" dirty="0">
                <a:ln w="0"/>
                <a:solidFill>
                  <a:schemeClr val="accent1"/>
                </a:solidFill>
                <a:effectLst>
                  <a:outerShdw blurRad="38100" dist="25400" dir="5400000" algn="ctr" rotWithShape="0">
                    <a:srgbClr val="6E747A">
                      <a:alpha val="43000"/>
                    </a:srgbClr>
                  </a:outerShdw>
                </a:effectLst>
                <a:latin typeface="Microsoft YaHei UI" panose="020B0503020204020204" pitchFamily="34" charset="-122"/>
                <a:ea typeface="Microsoft YaHei UI" panose="020B0503020204020204" pitchFamily="34" charset="-122"/>
              </a:rPr>
              <a:t>多波段、多信使天文数据</a:t>
            </a:r>
            <a:br>
              <a:rPr lang="en-US" altLang="zh-CN" b="1" dirty="0">
                <a:ln w="0"/>
                <a:solidFill>
                  <a:schemeClr val="accent1"/>
                </a:solidFill>
                <a:effectLst>
                  <a:outerShdw blurRad="38100" dist="25400" dir="5400000" algn="ctr" rotWithShape="0">
                    <a:srgbClr val="6E747A">
                      <a:alpha val="43000"/>
                    </a:srgbClr>
                  </a:outerShdw>
                </a:effectLst>
                <a:latin typeface="Microsoft YaHei UI" panose="020B0503020204020204" pitchFamily="34" charset="-122"/>
                <a:ea typeface="Microsoft YaHei UI" panose="020B0503020204020204" pitchFamily="34" charset="-122"/>
              </a:rPr>
            </a:br>
            <a:r>
              <a:rPr lang="zh-CN" altLang="en-US" b="1" dirty="0">
                <a:ln w="0"/>
                <a:solidFill>
                  <a:schemeClr val="accent1"/>
                </a:solidFill>
                <a:effectLst>
                  <a:outerShdw blurRad="38100" dist="25400" dir="5400000" algn="ctr" rotWithShape="0">
                    <a:srgbClr val="6E747A">
                      <a:alpha val="43000"/>
                    </a:srgbClr>
                  </a:outerShdw>
                </a:effectLst>
                <a:latin typeface="Microsoft YaHei UI" panose="020B0503020204020204" pitchFamily="34" charset="-122"/>
                <a:ea typeface="Microsoft YaHei UI" panose="020B0503020204020204" pitchFamily="34" charset="-122"/>
              </a:rPr>
              <a:t>高效融合</a:t>
            </a:r>
          </a:p>
        </p:txBody>
      </p:sp>
      <p:sp>
        <p:nvSpPr>
          <p:cNvPr id="3" name="副标题 2">
            <a:extLst>
              <a:ext uri="{FF2B5EF4-FFF2-40B4-BE49-F238E27FC236}">
                <a16:creationId xmlns:a16="http://schemas.microsoft.com/office/drawing/2014/main" id="{46316EF2-88B4-483B-8163-0717EF701BC8}"/>
              </a:ext>
            </a:extLst>
          </p:cNvPr>
          <p:cNvSpPr>
            <a:spLocks noGrp="1"/>
          </p:cNvSpPr>
          <p:nvPr>
            <p:ph type="subTitle" idx="1"/>
          </p:nvPr>
        </p:nvSpPr>
        <p:spPr>
          <a:xfrm>
            <a:off x="3044512" y="3506039"/>
            <a:ext cx="6427613" cy="807793"/>
          </a:xfrm>
        </p:spPr>
        <p:txBody>
          <a:bodyPr>
            <a:normAutofit/>
          </a:bodyPr>
          <a:lstStyle/>
          <a:p>
            <a:pPr algn="l"/>
            <a:r>
              <a:rPr lang="zh-CN" altLang="en-US" sz="2600" dirty="0">
                <a:latin typeface="KaiTi" panose="02010609060101010101" pitchFamily="49" charset="-122"/>
                <a:ea typeface="KaiTi" panose="02010609060101010101" pitchFamily="49" charset="-122"/>
              </a:rPr>
              <a:t>许允飞、崔辰州、樊东卫、徐栋、金驰川</a:t>
            </a:r>
            <a:endParaRPr lang="en-US" altLang="zh-CN" sz="2600" dirty="0">
              <a:latin typeface="KaiTi" panose="02010609060101010101" pitchFamily="49" charset="-122"/>
              <a:ea typeface="KaiTi" panose="02010609060101010101" pitchFamily="49" charset="-122"/>
            </a:endParaRPr>
          </a:p>
        </p:txBody>
      </p:sp>
      <p:sp>
        <p:nvSpPr>
          <p:cNvPr id="4" name="文本框 3">
            <a:extLst>
              <a:ext uri="{FF2B5EF4-FFF2-40B4-BE49-F238E27FC236}">
                <a16:creationId xmlns:a16="http://schemas.microsoft.com/office/drawing/2014/main" id="{051F797A-831F-436A-982B-CF366E58AEB6}"/>
              </a:ext>
            </a:extLst>
          </p:cNvPr>
          <p:cNvSpPr txBox="1"/>
          <p:nvPr/>
        </p:nvSpPr>
        <p:spPr>
          <a:xfrm>
            <a:off x="3044512" y="4635055"/>
            <a:ext cx="6159500" cy="1908215"/>
          </a:xfrm>
          <a:prstGeom prst="rect">
            <a:avLst/>
          </a:prstGeom>
          <a:noFill/>
        </p:spPr>
        <p:txBody>
          <a:bodyPr wrap="square" rtlCol="0">
            <a:spAutoFit/>
          </a:bodyPr>
          <a:lstStyle/>
          <a:p>
            <a:pPr algn="ctr">
              <a:lnSpc>
                <a:spcPts val="3000"/>
              </a:lnSpc>
            </a:pPr>
            <a:r>
              <a:rPr lang="zh-CN" altLang="en-US" sz="2400" dirty="0"/>
              <a:t>国家天文科学数据中心</a:t>
            </a:r>
            <a:endParaRPr lang="en-US" altLang="zh-CN" sz="2400" dirty="0"/>
          </a:p>
          <a:p>
            <a:pPr algn="ctr">
              <a:lnSpc>
                <a:spcPts val="3000"/>
              </a:lnSpc>
            </a:pPr>
            <a:r>
              <a:rPr lang="zh-CN" altLang="en-US" sz="2400" dirty="0"/>
              <a:t>中国科学院国家天文台</a:t>
            </a:r>
            <a:endParaRPr lang="en-US" altLang="zh-CN" sz="2400" dirty="0"/>
          </a:p>
          <a:p>
            <a:pPr algn="ctr">
              <a:lnSpc>
                <a:spcPts val="3000"/>
              </a:lnSpc>
            </a:pPr>
            <a:endParaRPr lang="en-US" altLang="zh-CN" sz="2400" dirty="0"/>
          </a:p>
          <a:p>
            <a:pPr algn="ctr">
              <a:lnSpc>
                <a:spcPts val="3000"/>
              </a:lnSpc>
            </a:pPr>
            <a:r>
              <a:rPr lang="en-US" altLang="zh-CN" sz="2400" dirty="0"/>
              <a:t>2020-11-26 </a:t>
            </a:r>
            <a:r>
              <a:rPr lang="zh-CN" altLang="en-US" sz="2400" dirty="0"/>
              <a:t>厦门</a:t>
            </a:r>
            <a:r>
              <a:rPr lang="en-US" altLang="zh-CN" sz="2400" dirty="0"/>
              <a:t> </a:t>
            </a:r>
          </a:p>
          <a:p>
            <a:endParaRPr lang="zh-CN" altLang="en-US" dirty="0"/>
          </a:p>
        </p:txBody>
      </p:sp>
      <p:sp>
        <p:nvSpPr>
          <p:cNvPr id="6" name="文本框 5">
            <a:extLst>
              <a:ext uri="{FF2B5EF4-FFF2-40B4-BE49-F238E27FC236}">
                <a16:creationId xmlns:a16="http://schemas.microsoft.com/office/drawing/2014/main" id="{0C434D53-F485-4582-9507-039DCD0E1B96}"/>
              </a:ext>
            </a:extLst>
          </p:cNvPr>
          <p:cNvSpPr txBox="1"/>
          <p:nvPr/>
        </p:nvSpPr>
        <p:spPr>
          <a:xfrm>
            <a:off x="4123592" y="294869"/>
            <a:ext cx="4638571" cy="369332"/>
          </a:xfrm>
          <a:prstGeom prst="rect">
            <a:avLst/>
          </a:prstGeom>
          <a:noFill/>
        </p:spPr>
        <p:txBody>
          <a:bodyPr wrap="square" rtlCol="0">
            <a:spAutoFit/>
          </a:bodyPr>
          <a:lstStyle/>
          <a:p>
            <a:r>
              <a:rPr lang="zh-CN" altLang="en-US" b="1" i="0" dirty="0">
                <a:solidFill>
                  <a:srgbClr val="000000"/>
                </a:solidFill>
                <a:effectLst/>
                <a:latin typeface="黑体" panose="02010609060101010101" pitchFamily="49" charset="-122"/>
                <a:ea typeface="黑体" panose="02010609060101010101" pitchFamily="49" charset="-122"/>
              </a:rPr>
              <a:t>虚拟天文台与天文信息学</a:t>
            </a:r>
            <a:r>
              <a:rPr lang="en-US" altLang="zh-CN" b="1" i="0" dirty="0">
                <a:solidFill>
                  <a:srgbClr val="000000"/>
                </a:solidFill>
                <a:effectLst/>
                <a:latin typeface="黑体" panose="02010609060101010101" pitchFamily="49" charset="-122"/>
                <a:ea typeface="黑体" panose="02010609060101010101" pitchFamily="49" charset="-122"/>
              </a:rPr>
              <a:t>2020</a:t>
            </a:r>
            <a:r>
              <a:rPr lang="zh-CN" altLang="en-US" b="1" i="0" dirty="0">
                <a:solidFill>
                  <a:srgbClr val="000000"/>
                </a:solidFill>
                <a:effectLst/>
                <a:latin typeface="黑体" panose="02010609060101010101" pitchFamily="49" charset="-122"/>
                <a:ea typeface="黑体" panose="02010609060101010101" pitchFamily="49" charset="-122"/>
              </a:rPr>
              <a:t>年学术年会</a:t>
            </a:r>
            <a:endParaRPr lang="zh-CN" altLang="en-US" dirty="0"/>
          </a:p>
        </p:txBody>
      </p:sp>
    </p:spTree>
    <p:extLst>
      <p:ext uri="{BB962C8B-B14F-4D97-AF65-F5344CB8AC3E}">
        <p14:creationId xmlns:p14="http://schemas.microsoft.com/office/powerpoint/2010/main" val="199535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文本框 112">
            <a:extLst>
              <a:ext uri="{FF2B5EF4-FFF2-40B4-BE49-F238E27FC236}">
                <a16:creationId xmlns:a16="http://schemas.microsoft.com/office/drawing/2014/main" id="{5159F43A-9DE0-46D3-9466-FF7F88930A6F}"/>
              </a:ext>
            </a:extLst>
          </p:cNvPr>
          <p:cNvSpPr txBox="1"/>
          <p:nvPr/>
        </p:nvSpPr>
        <p:spPr>
          <a:xfrm>
            <a:off x="710690" y="1607349"/>
            <a:ext cx="9450110" cy="400110"/>
          </a:xfrm>
          <a:prstGeom prst="rect">
            <a:avLst/>
          </a:prstGeom>
          <a:noFill/>
        </p:spPr>
        <p:txBody>
          <a:bodyPr wrap="square" rtlCol="0">
            <a:spAutoFit/>
          </a:bodyPr>
          <a:lstStyle/>
          <a:p>
            <a:r>
              <a:rPr lang="zh-CN" altLang="en-US" sz="2000" b="1" dirty="0">
                <a:effectLst>
                  <a:outerShdw blurRad="38100" dist="38100" dir="2700000" algn="tl">
                    <a:srgbClr val="000000">
                      <a:alpha val="43137"/>
                    </a:srgbClr>
                  </a:outerShdw>
                </a:effectLst>
              </a:rPr>
              <a:t>基于多层级覆盖天区的空间检索：</a:t>
            </a:r>
          </a:p>
        </p:txBody>
      </p:sp>
      <p:grpSp>
        <p:nvGrpSpPr>
          <p:cNvPr id="3" name="组合 2">
            <a:extLst>
              <a:ext uri="{FF2B5EF4-FFF2-40B4-BE49-F238E27FC236}">
                <a16:creationId xmlns:a16="http://schemas.microsoft.com/office/drawing/2014/main" id="{6882B077-C2D2-409A-912D-1FB3C503C6CD}"/>
              </a:ext>
            </a:extLst>
          </p:cNvPr>
          <p:cNvGrpSpPr/>
          <p:nvPr/>
        </p:nvGrpSpPr>
        <p:grpSpPr>
          <a:xfrm>
            <a:off x="432600" y="2531200"/>
            <a:ext cx="5596800" cy="2532364"/>
            <a:chOff x="432600" y="2531200"/>
            <a:chExt cx="5596800" cy="2532364"/>
          </a:xfrm>
        </p:grpSpPr>
        <p:grpSp>
          <p:nvGrpSpPr>
            <p:cNvPr id="49" name="组合 48">
              <a:extLst>
                <a:ext uri="{FF2B5EF4-FFF2-40B4-BE49-F238E27FC236}">
                  <a16:creationId xmlns:a16="http://schemas.microsoft.com/office/drawing/2014/main" id="{03967CD3-F651-41DA-BC2A-C81443C0D05C}"/>
                </a:ext>
              </a:extLst>
            </p:cNvPr>
            <p:cNvGrpSpPr/>
            <p:nvPr/>
          </p:nvGrpSpPr>
          <p:grpSpPr>
            <a:xfrm>
              <a:off x="432600" y="2531200"/>
              <a:ext cx="2520000" cy="2532364"/>
              <a:chOff x="1227500" y="2537438"/>
              <a:chExt cx="2520000" cy="2532364"/>
            </a:xfrm>
          </p:grpSpPr>
          <p:sp>
            <p:nvSpPr>
              <p:cNvPr id="50" name="椭圆 49">
                <a:extLst>
                  <a:ext uri="{FF2B5EF4-FFF2-40B4-BE49-F238E27FC236}">
                    <a16:creationId xmlns:a16="http://schemas.microsoft.com/office/drawing/2014/main" id="{88A243CE-5301-44BB-9D5C-72B7813B9D4B}"/>
                  </a:ext>
                </a:extLst>
              </p:cNvPr>
              <p:cNvSpPr/>
              <p:nvPr/>
            </p:nvSpPr>
            <p:spPr>
              <a:xfrm>
                <a:off x="1227500" y="2537438"/>
                <a:ext cx="2520000" cy="2527852"/>
              </a:xfrm>
              <a:prstGeom prst="ellipse">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grpSp>
            <p:nvGrpSpPr>
              <p:cNvPr id="51" name="组合 50">
                <a:extLst>
                  <a:ext uri="{FF2B5EF4-FFF2-40B4-BE49-F238E27FC236}">
                    <a16:creationId xmlns:a16="http://schemas.microsoft.com/office/drawing/2014/main" id="{1D8DCB59-F7E8-47F8-9FA2-231680B62EF4}"/>
                  </a:ext>
                </a:extLst>
              </p:cNvPr>
              <p:cNvGrpSpPr/>
              <p:nvPr/>
            </p:nvGrpSpPr>
            <p:grpSpPr>
              <a:xfrm>
                <a:off x="1227500" y="2541950"/>
                <a:ext cx="2520000" cy="2527852"/>
                <a:chOff x="1227500" y="2541950"/>
                <a:chExt cx="2520000" cy="2527852"/>
              </a:xfrm>
            </p:grpSpPr>
            <p:sp>
              <p:nvSpPr>
                <p:cNvPr id="57" name="矩形 56">
                  <a:extLst>
                    <a:ext uri="{FF2B5EF4-FFF2-40B4-BE49-F238E27FC236}">
                      <a16:creationId xmlns:a16="http://schemas.microsoft.com/office/drawing/2014/main" id="{768AA9AA-1DE3-464E-94E8-252CBEADCCD2}"/>
                    </a:ext>
                  </a:extLst>
                </p:cNvPr>
                <p:cNvSpPr/>
                <p:nvPr/>
              </p:nvSpPr>
              <p:spPr>
                <a:xfrm>
                  <a:off x="1587500" y="290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58" name="矩形 57">
                  <a:extLst>
                    <a:ext uri="{FF2B5EF4-FFF2-40B4-BE49-F238E27FC236}">
                      <a16:creationId xmlns:a16="http://schemas.microsoft.com/office/drawing/2014/main" id="{88D433B9-0CC6-474C-A9DC-5607190D05EF}"/>
                    </a:ext>
                  </a:extLst>
                </p:cNvPr>
                <p:cNvSpPr/>
                <p:nvPr/>
              </p:nvSpPr>
              <p:spPr>
                <a:xfrm>
                  <a:off x="1947500" y="290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59" name="矩形 58">
                  <a:extLst>
                    <a:ext uri="{FF2B5EF4-FFF2-40B4-BE49-F238E27FC236}">
                      <a16:creationId xmlns:a16="http://schemas.microsoft.com/office/drawing/2014/main" id="{F18F8C54-E252-43C9-AEE1-13DE0D98B2E0}"/>
                    </a:ext>
                  </a:extLst>
                </p:cNvPr>
                <p:cNvSpPr/>
                <p:nvPr/>
              </p:nvSpPr>
              <p:spPr>
                <a:xfrm>
                  <a:off x="2307500" y="290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60" name="矩形 59">
                  <a:extLst>
                    <a:ext uri="{FF2B5EF4-FFF2-40B4-BE49-F238E27FC236}">
                      <a16:creationId xmlns:a16="http://schemas.microsoft.com/office/drawing/2014/main" id="{A31B8DC4-6D33-4BFE-8E02-57696E77F9B3}"/>
                    </a:ext>
                  </a:extLst>
                </p:cNvPr>
                <p:cNvSpPr/>
                <p:nvPr/>
              </p:nvSpPr>
              <p:spPr>
                <a:xfrm>
                  <a:off x="2667500" y="290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61" name="矩形 60">
                  <a:extLst>
                    <a:ext uri="{FF2B5EF4-FFF2-40B4-BE49-F238E27FC236}">
                      <a16:creationId xmlns:a16="http://schemas.microsoft.com/office/drawing/2014/main" id="{DE18F3EA-E0A5-413A-B50B-C59802E81A08}"/>
                    </a:ext>
                  </a:extLst>
                </p:cNvPr>
                <p:cNvSpPr/>
                <p:nvPr/>
              </p:nvSpPr>
              <p:spPr>
                <a:xfrm>
                  <a:off x="3027500" y="290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62" name="矩形 61">
                  <a:extLst>
                    <a:ext uri="{FF2B5EF4-FFF2-40B4-BE49-F238E27FC236}">
                      <a16:creationId xmlns:a16="http://schemas.microsoft.com/office/drawing/2014/main" id="{E135794F-5CC5-4C24-8BEA-1F5418153606}"/>
                    </a:ext>
                  </a:extLst>
                </p:cNvPr>
                <p:cNvSpPr/>
                <p:nvPr/>
              </p:nvSpPr>
              <p:spPr>
                <a:xfrm>
                  <a:off x="1587500" y="326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63" name="矩形 62">
                  <a:extLst>
                    <a:ext uri="{FF2B5EF4-FFF2-40B4-BE49-F238E27FC236}">
                      <a16:creationId xmlns:a16="http://schemas.microsoft.com/office/drawing/2014/main" id="{889BD6C5-1118-4631-B643-62D1EB5A2F09}"/>
                    </a:ext>
                  </a:extLst>
                </p:cNvPr>
                <p:cNvSpPr/>
                <p:nvPr/>
              </p:nvSpPr>
              <p:spPr>
                <a:xfrm>
                  <a:off x="1947500" y="326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64" name="矩形 63">
                  <a:extLst>
                    <a:ext uri="{FF2B5EF4-FFF2-40B4-BE49-F238E27FC236}">
                      <a16:creationId xmlns:a16="http://schemas.microsoft.com/office/drawing/2014/main" id="{EEB7E506-3EC3-469D-A297-4652BB69C007}"/>
                    </a:ext>
                  </a:extLst>
                </p:cNvPr>
                <p:cNvSpPr/>
                <p:nvPr/>
              </p:nvSpPr>
              <p:spPr>
                <a:xfrm>
                  <a:off x="2307500" y="326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65" name="矩形 64">
                  <a:extLst>
                    <a:ext uri="{FF2B5EF4-FFF2-40B4-BE49-F238E27FC236}">
                      <a16:creationId xmlns:a16="http://schemas.microsoft.com/office/drawing/2014/main" id="{C6306CE4-70B2-40D5-A251-20158831B2A3}"/>
                    </a:ext>
                  </a:extLst>
                </p:cNvPr>
                <p:cNvSpPr/>
                <p:nvPr/>
              </p:nvSpPr>
              <p:spPr>
                <a:xfrm>
                  <a:off x="2667500" y="326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66" name="矩形 65">
                  <a:extLst>
                    <a:ext uri="{FF2B5EF4-FFF2-40B4-BE49-F238E27FC236}">
                      <a16:creationId xmlns:a16="http://schemas.microsoft.com/office/drawing/2014/main" id="{D8226D4B-F49B-4FBC-A63A-794EB2B0E4C9}"/>
                    </a:ext>
                  </a:extLst>
                </p:cNvPr>
                <p:cNvSpPr/>
                <p:nvPr/>
              </p:nvSpPr>
              <p:spPr>
                <a:xfrm>
                  <a:off x="3027500" y="326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67" name="矩形 66">
                  <a:extLst>
                    <a:ext uri="{FF2B5EF4-FFF2-40B4-BE49-F238E27FC236}">
                      <a16:creationId xmlns:a16="http://schemas.microsoft.com/office/drawing/2014/main" id="{02F6D19D-FD68-4F5D-AC28-4AD3A155F9DB}"/>
                    </a:ext>
                  </a:extLst>
                </p:cNvPr>
                <p:cNvSpPr/>
                <p:nvPr/>
              </p:nvSpPr>
              <p:spPr>
                <a:xfrm>
                  <a:off x="1587500" y="362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68" name="矩形 67">
                  <a:extLst>
                    <a:ext uri="{FF2B5EF4-FFF2-40B4-BE49-F238E27FC236}">
                      <a16:creationId xmlns:a16="http://schemas.microsoft.com/office/drawing/2014/main" id="{1C9D6D08-FFE2-4790-B867-A79A21D0F3E5}"/>
                    </a:ext>
                  </a:extLst>
                </p:cNvPr>
                <p:cNvSpPr/>
                <p:nvPr/>
              </p:nvSpPr>
              <p:spPr>
                <a:xfrm>
                  <a:off x="1947500" y="362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69" name="矩形 68">
                  <a:extLst>
                    <a:ext uri="{FF2B5EF4-FFF2-40B4-BE49-F238E27FC236}">
                      <a16:creationId xmlns:a16="http://schemas.microsoft.com/office/drawing/2014/main" id="{189E085D-7A77-4FF4-B589-B4FA118AC758}"/>
                    </a:ext>
                  </a:extLst>
                </p:cNvPr>
                <p:cNvSpPr/>
                <p:nvPr/>
              </p:nvSpPr>
              <p:spPr>
                <a:xfrm>
                  <a:off x="2307500" y="362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70" name="矩形 69">
                  <a:extLst>
                    <a:ext uri="{FF2B5EF4-FFF2-40B4-BE49-F238E27FC236}">
                      <a16:creationId xmlns:a16="http://schemas.microsoft.com/office/drawing/2014/main" id="{3EC848E7-500D-4A8E-8257-0804FC6B49B1}"/>
                    </a:ext>
                  </a:extLst>
                </p:cNvPr>
                <p:cNvSpPr/>
                <p:nvPr/>
              </p:nvSpPr>
              <p:spPr>
                <a:xfrm>
                  <a:off x="2667500" y="362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71" name="矩形 70">
                  <a:extLst>
                    <a:ext uri="{FF2B5EF4-FFF2-40B4-BE49-F238E27FC236}">
                      <a16:creationId xmlns:a16="http://schemas.microsoft.com/office/drawing/2014/main" id="{620341E0-DB18-451C-B330-A6C726620E47}"/>
                    </a:ext>
                  </a:extLst>
                </p:cNvPr>
                <p:cNvSpPr/>
                <p:nvPr/>
              </p:nvSpPr>
              <p:spPr>
                <a:xfrm>
                  <a:off x="3027500" y="362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72" name="矩形 71">
                  <a:extLst>
                    <a:ext uri="{FF2B5EF4-FFF2-40B4-BE49-F238E27FC236}">
                      <a16:creationId xmlns:a16="http://schemas.microsoft.com/office/drawing/2014/main" id="{847243EC-0848-4D40-9D9E-DBDB31EE8B8F}"/>
                    </a:ext>
                  </a:extLst>
                </p:cNvPr>
                <p:cNvSpPr/>
                <p:nvPr/>
              </p:nvSpPr>
              <p:spPr>
                <a:xfrm>
                  <a:off x="1587500" y="3990026"/>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73" name="矩形 72">
                  <a:extLst>
                    <a:ext uri="{FF2B5EF4-FFF2-40B4-BE49-F238E27FC236}">
                      <a16:creationId xmlns:a16="http://schemas.microsoft.com/office/drawing/2014/main" id="{51557EF6-2CE7-4EC0-95C9-4950AED58A1C}"/>
                    </a:ext>
                  </a:extLst>
                </p:cNvPr>
                <p:cNvSpPr/>
                <p:nvPr/>
              </p:nvSpPr>
              <p:spPr>
                <a:xfrm>
                  <a:off x="1947500" y="3990026"/>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74" name="矩形 73">
                  <a:extLst>
                    <a:ext uri="{FF2B5EF4-FFF2-40B4-BE49-F238E27FC236}">
                      <a16:creationId xmlns:a16="http://schemas.microsoft.com/office/drawing/2014/main" id="{922A8DA4-F890-4E9F-84BC-CF4BB511D1E8}"/>
                    </a:ext>
                  </a:extLst>
                </p:cNvPr>
                <p:cNvSpPr/>
                <p:nvPr/>
              </p:nvSpPr>
              <p:spPr>
                <a:xfrm>
                  <a:off x="2307500" y="3990026"/>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75" name="矩形 74">
                  <a:extLst>
                    <a:ext uri="{FF2B5EF4-FFF2-40B4-BE49-F238E27FC236}">
                      <a16:creationId xmlns:a16="http://schemas.microsoft.com/office/drawing/2014/main" id="{16C35BA4-1A0E-450C-9BA5-D270445CDE54}"/>
                    </a:ext>
                  </a:extLst>
                </p:cNvPr>
                <p:cNvSpPr/>
                <p:nvPr/>
              </p:nvSpPr>
              <p:spPr>
                <a:xfrm>
                  <a:off x="2667500" y="3990026"/>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76" name="矩形 75">
                  <a:extLst>
                    <a:ext uri="{FF2B5EF4-FFF2-40B4-BE49-F238E27FC236}">
                      <a16:creationId xmlns:a16="http://schemas.microsoft.com/office/drawing/2014/main" id="{462BAACE-5195-4744-822A-A09F0163EA92}"/>
                    </a:ext>
                  </a:extLst>
                </p:cNvPr>
                <p:cNvSpPr/>
                <p:nvPr/>
              </p:nvSpPr>
              <p:spPr>
                <a:xfrm>
                  <a:off x="3027500" y="3990026"/>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77" name="矩形 76">
                  <a:extLst>
                    <a:ext uri="{FF2B5EF4-FFF2-40B4-BE49-F238E27FC236}">
                      <a16:creationId xmlns:a16="http://schemas.microsoft.com/office/drawing/2014/main" id="{C844ECDC-ED65-4252-9F42-1E72701FDD04}"/>
                    </a:ext>
                  </a:extLst>
                </p:cNvPr>
                <p:cNvSpPr/>
                <p:nvPr/>
              </p:nvSpPr>
              <p:spPr>
                <a:xfrm>
                  <a:off x="1587500" y="4349914"/>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78" name="矩形 77">
                  <a:extLst>
                    <a:ext uri="{FF2B5EF4-FFF2-40B4-BE49-F238E27FC236}">
                      <a16:creationId xmlns:a16="http://schemas.microsoft.com/office/drawing/2014/main" id="{1081F1FB-DD76-4C4A-BB1F-A78CDC2C9584}"/>
                    </a:ext>
                  </a:extLst>
                </p:cNvPr>
                <p:cNvSpPr/>
                <p:nvPr/>
              </p:nvSpPr>
              <p:spPr>
                <a:xfrm>
                  <a:off x="1947500" y="4349914"/>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79" name="矩形 78">
                  <a:extLst>
                    <a:ext uri="{FF2B5EF4-FFF2-40B4-BE49-F238E27FC236}">
                      <a16:creationId xmlns:a16="http://schemas.microsoft.com/office/drawing/2014/main" id="{925D4E28-5A11-4027-B6E9-1295428ED294}"/>
                    </a:ext>
                  </a:extLst>
                </p:cNvPr>
                <p:cNvSpPr/>
                <p:nvPr/>
              </p:nvSpPr>
              <p:spPr>
                <a:xfrm>
                  <a:off x="2307500" y="4349914"/>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80" name="矩形 79">
                  <a:extLst>
                    <a:ext uri="{FF2B5EF4-FFF2-40B4-BE49-F238E27FC236}">
                      <a16:creationId xmlns:a16="http://schemas.microsoft.com/office/drawing/2014/main" id="{8C0E7A86-00BE-4FCE-946A-2AB484E66753}"/>
                    </a:ext>
                  </a:extLst>
                </p:cNvPr>
                <p:cNvSpPr/>
                <p:nvPr/>
              </p:nvSpPr>
              <p:spPr>
                <a:xfrm>
                  <a:off x="2667500" y="4349914"/>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81" name="矩形 80">
                  <a:extLst>
                    <a:ext uri="{FF2B5EF4-FFF2-40B4-BE49-F238E27FC236}">
                      <a16:creationId xmlns:a16="http://schemas.microsoft.com/office/drawing/2014/main" id="{43ED388C-74A5-4A7A-8C5E-77E7882AF300}"/>
                    </a:ext>
                  </a:extLst>
                </p:cNvPr>
                <p:cNvSpPr/>
                <p:nvPr/>
              </p:nvSpPr>
              <p:spPr>
                <a:xfrm>
                  <a:off x="3027500" y="4349914"/>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82" name="矩形 81">
                  <a:extLst>
                    <a:ext uri="{FF2B5EF4-FFF2-40B4-BE49-F238E27FC236}">
                      <a16:creationId xmlns:a16="http://schemas.microsoft.com/office/drawing/2014/main" id="{E5795AED-3328-476E-8C7A-BBA7BDD6E3A3}"/>
                    </a:ext>
                  </a:extLst>
                </p:cNvPr>
                <p:cNvSpPr/>
                <p:nvPr/>
              </p:nvSpPr>
              <p:spPr>
                <a:xfrm>
                  <a:off x="1227500" y="326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83" name="矩形 82">
                  <a:extLst>
                    <a:ext uri="{FF2B5EF4-FFF2-40B4-BE49-F238E27FC236}">
                      <a16:creationId xmlns:a16="http://schemas.microsoft.com/office/drawing/2014/main" id="{D4B75C2E-8972-442A-82EB-950605885C38}"/>
                    </a:ext>
                  </a:extLst>
                </p:cNvPr>
                <p:cNvSpPr/>
                <p:nvPr/>
              </p:nvSpPr>
              <p:spPr>
                <a:xfrm>
                  <a:off x="1227500" y="362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84" name="矩形 83">
                  <a:extLst>
                    <a:ext uri="{FF2B5EF4-FFF2-40B4-BE49-F238E27FC236}">
                      <a16:creationId xmlns:a16="http://schemas.microsoft.com/office/drawing/2014/main" id="{D9BE8353-EF52-480A-87F5-C393121E799B}"/>
                    </a:ext>
                  </a:extLst>
                </p:cNvPr>
                <p:cNvSpPr/>
                <p:nvPr/>
              </p:nvSpPr>
              <p:spPr>
                <a:xfrm>
                  <a:off x="1227500" y="3990026"/>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85" name="矩形 84">
                  <a:extLst>
                    <a:ext uri="{FF2B5EF4-FFF2-40B4-BE49-F238E27FC236}">
                      <a16:creationId xmlns:a16="http://schemas.microsoft.com/office/drawing/2014/main" id="{934C1CBB-C72C-4943-9A6B-593AADEAD955}"/>
                    </a:ext>
                  </a:extLst>
                </p:cNvPr>
                <p:cNvSpPr/>
                <p:nvPr/>
              </p:nvSpPr>
              <p:spPr>
                <a:xfrm>
                  <a:off x="3387500" y="326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86" name="矩形 85">
                  <a:extLst>
                    <a:ext uri="{FF2B5EF4-FFF2-40B4-BE49-F238E27FC236}">
                      <a16:creationId xmlns:a16="http://schemas.microsoft.com/office/drawing/2014/main" id="{F76B997D-877D-4287-8F70-EEFEFFC8E689}"/>
                    </a:ext>
                  </a:extLst>
                </p:cNvPr>
                <p:cNvSpPr/>
                <p:nvPr/>
              </p:nvSpPr>
              <p:spPr>
                <a:xfrm>
                  <a:off x="3387500" y="362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87" name="矩形 86">
                  <a:extLst>
                    <a:ext uri="{FF2B5EF4-FFF2-40B4-BE49-F238E27FC236}">
                      <a16:creationId xmlns:a16="http://schemas.microsoft.com/office/drawing/2014/main" id="{512494BF-AF89-4433-8E47-B203F6850606}"/>
                    </a:ext>
                  </a:extLst>
                </p:cNvPr>
                <p:cNvSpPr/>
                <p:nvPr/>
              </p:nvSpPr>
              <p:spPr>
                <a:xfrm>
                  <a:off x="3387500" y="3990026"/>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88" name="矩形 87">
                  <a:extLst>
                    <a:ext uri="{FF2B5EF4-FFF2-40B4-BE49-F238E27FC236}">
                      <a16:creationId xmlns:a16="http://schemas.microsoft.com/office/drawing/2014/main" id="{35006F8E-A7AD-4090-B5CD-8E0AB3084FBA}"/>
                    </a:ext>
                  </a:extLst>
                </p:cNvPr>
                <p:cNvSpPr/>
                <p:nvPr/>
              </p:nvSpPr>
              <p:spPr>
                <a:xfrm>
                  <a:off x="1947500" y="254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89" name="矩形 88">
                  <a:extLst>
                    <a:ext uri="{FF2B5EF4-FFF2-40B4-BE49-F238E27FC236}">
                      <a16:creationId xmlns:a16="http://schemas.microsoft.com/office/drawing/2014/main" id="{23993848-BE2D-472B-B787-E8F1AD227C15}"/>
                    </a:ext>
                  </a:extLst>
                </p:cNvPr>
                <p:cNvSpPr/>
                <p:nvPr/>
              </p:nvSpPr>
              <p:spPr>
                <a:xfrm>
                  <a:off x="2307500" y="254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90" name="矩形 89">
                  <a:extLst>
                    <a:ext uri="{FF2B5EF4-FFF2-40B4-BE49-F238E27FC236}">
                      <a16:creationId xmlns:a16="http://schemas.microsoft.com/office/drawing/2014/main" id="{C5EFD793-FD44-45A4-A63E-FA47AF7800B6}"/>
                    </a:ext>
                  </a:extLst>
                </p:cNvPr>
                <p:cNvSpPr/>
                <p:nvPr/>
              </p:nvSpPr>
              <p:spPr>
                <a:xfrm>
                  <a:off x="2667500" y="254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91" name="矩形 90">
                  <a:extLst>
                    <a:ext uri="{FF2B5EF4-FFF2-40B4-BE49-F238E27FC236}">
                      <a16:creationId xmlns:a16="http://schemas.microsoft.com/office/drawing/2014/main" id="{BA1AEFAE-7D17-4FC8-BE3F-F69F0893B43B}"/>
                    </a:ext>
                  </a:extLst>
                </p:cNvPr>
                <p:cNvSpPr/>
                <p:nvPr/>
              </p:nvSpPr>
              <p:spPr>
                <a:xfrm>
                  <a:off x="1947500" y="4709802"/>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92" name="矩形 91">
                  <a:extLst>
                    <a:ext uri="{FF2B5EF4-FFF2-40B4-BE49-F238E27FC236}">
                      <a16:creationId xmlns:a16="http://schemas.microsoft.com/office/drawing/2014/main" id="{6017ACF6-0FB3-4C45-ABF7-3AD2086CFFEB}"/>
                    </a:ext>
                  </a:extLst>
                </p:cNvPr>
                <p:cNvSpPr/>
                <p:nvPr/>
              </p:nvSpPr>
              <p:spPr>
                <a:xfrm>
                  <a:off x="2307500" y="4709802"/>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93" name="矩形 92">
                  <a:extLst>
                    <a:ext uri="{FF2B5EF4-FFF2-40B4-BE49-F238E27FC236}">
                      <a16:creationId xmlns:a16="http://schemas.microsoft.com/office/drawing/2014/main" id="{D6DCF5C5-1A86-4D4F-9B74-4221BF45B2D6}"/>
                    </a:ext>
                  </a:extLst>
                </p:cNvPr>
                <p:cNvSpPr/>
                <p:nvPr/>
              </p:nvSpPr>
              <p:spPr>
                <a:xfrm>
                  <a:off x="2667500" y="4709802"/>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94" name="矩形 93">
                  <a:extLst>
                    <a:ext uri="{FF2B5EF4-FFF2-40B4-BE49-F238E27FC236}">
                      <a16:creationId xmlns:a16="http://schemas.microsoft.com/office/drawing/2014/main" id="{8EE5AAB7-F7DF-4C48-8631-70ECF628779C}"/>
                    </a:ext>
                  </a:extLst>
                </p:cNvPr>
                <p:cNvSpPr/>
                <p:nvPr/>
              </p:nvSpPr>
              <p:spPr>
                <a:xfrm>
                  <a:off x="3387500" y="4349914"/>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95" name="矩形 94">
                  <a:extLst>
                    <a:ext uri="{FF2B5EF4-FFF2-40B4-BE49-F238E27FC236}">
                      <a16:creationId xmlns:a16="http://schemas.microsoft.com/office/drawing/2014/main" id="{EB313A0E-B7A6-4865-ADE4-DBCDE1DD62DE}"/>
                    </a:ext>
                  </a:extLst>
                </p:cNvPr>
                <p:cNvSpPr/>
                <p:nvPr/>
              </p:nvSpPr>
              <p:spPr>
                <a:xfrm>
                  <a:off x="3027500" y="4705514"/>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96" name="矩形 95">
                  <a:extLst>
                    <a:ext uri="{FF2B5EF4-FFF2-40B4-BE49-F238E27FC236}">
                      <a16:creationId xmlns:a16="http://schemas.microsoft.com/office/drawing/2014/main" id="{D25996AE-5A88-45B8-A8A1-4E97E6695A1C}"/>
                    </a:ext>
                  </a:extLst>
                </p:cNvPr>
                <p:cNvSpPr/>
                <p:nvPr/>
              </p:nvSpPr>
              <p:spPr>
                <a:xfrm>
                  <a:off x="3387500" y="2905988"/>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97" name="矩形 96">
                  <a:extLst>
                    <a:ext uri="{FF2B5EF4-FFF2-40B4-BE49-F238E27FC236}">
                      <a16:creationId xmlns:a16="http://schemas.microsoft.com/office/drawing/2014/main" id="{D5834300-4613-47FC-9331-E03C021BEB14}"/>
                    </a:ext>
                  </a:extLst>
                </p:cNvPr>
                <p:cNvSpPr/>
                <p:nvPr/>
              </p:nvSpPr>
              <p:spPr>
                <a:xfrm>
                  <a:off x="3027500" y="2541950"/>
                  <a:ext cx="360000" cy="36866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98" name="矩形 97">
                  <a:extLst>
                    <a:ext uri="{FF2B5EF4-FFF2-40B4-BE49-F238E27FC236}">
                      <a16:creationId xmlns:a16="http://schemas.microsoft.com/office/drawing/2014/main" id="{EE6B0B18-606A-4120-9623-75FEC7E42897}"/>
                    </a:ext>
                  </a:extLst>
                </p:cNvPr>
                <p:cNvSpPr/>
                <p:nvPr/>
              </p:nvSpPr>
              <p:spPr>
                <a:xfrm>
                  <a:off x="1587500" y="2541950"/>
                  <a:ext cx="360000" cy="36807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99" name="矩形 98">
                  <a:extLst>
                    <a:ext uri="{FF2B5EF4-FFF2-40B4-BE49-F238E27FC236}">
                      <a16:creationId xmlns:a16="http://schemas.microsoft.com/office/drawing/2014/main" id="{C501FA6A-F2BD-4ED2-8439-1400EE903E5B}"/>
                    </a:ext>
                  </a:extLst>
                </p:cNvPr>
                <p:cNvSpPr/>
                <p:nvPr/>
              </p:nvSpPr>
              <p:spPr>
                <a:xfrm>
                  <a:off x="1227500" y="29063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00" name="矩形 99">
                  <a:extLst>
                    <a:ext uri="{FF2B5EF4-FFF2-40B4-BE49-F238E27FC236}">
                      <a16:creationId xmlns:a16="http://schemas.microsoft.com/office/drawing/2014/main" id="{2660CDBA-1B83-4F6C-B549-0ED19C676A0E}"/>
                    </a:ext>
                  </a:extLst>
                </p:cNvPr>
                <p:cNvSpPr/>
                <p:nvPr/>
              </p:nvSpPr>
              <p:spPr>
                <a:xfrm>
                  <a:off x="1227500" y="4358102"/>
                  <a:ext cx="360000" cy="34741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01" name="矩形 100">
                  <a:extLst>
                    <a:ext uri="{FF2B5EF4-FFF2-40B4-BE49-F238E27FC236}">
                      <a16:creationId xmlns:a16="http://schemas.microsoft.com/office/drawing/2014/main" id="{91FD0365-EE7D-4335-8945-4042DA98A6E3}"/>
                    </a:ext>
                  </a:extLst>
                </p:cNvPr>
                <p:cNvSpPr/>
                <p:nvPr/>
              </p:nvSpPr>
              <p:spPr>
                <a:xfrm>
                  <a:off x="1584100" y="4705402"/>
                  <a:ext cx="360000" cy="359888"/>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grpSp>
          <p:sp>
            <p:nvSpPr>
              <p:cNvPr id="52" name="椭圆 51">
                <a:extLst>
                  <a:ext uri="{FF2B5EF4-FFF2-40B4-BE49-F238E27FC236}">
                    <a16:creationId xmlns:a16="http://schemas.microsoft.com/office/drawing/2014/main" id="{F809CDC9-0F29-48A4-B79F-F3160F5A6767}"/>
                  </a:ext>
                </a:extLst>
              </p:cNvPr>
              <p:cNvSpPr/>
              <p:nvPr/>
            </p:nvSpPr>
            <p:spPr>
              <a:xfrm>
                <a:off x="2070100" y="3081950"/>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a:ext uri="{FF2B5EF4-FFF2-40B4-BE49-F238E27FC236}">
                    <a16:creationId xmlns:a16="http://schemas.microsoft.com/office/drawing/2014/main" id="{EC210917-AD56-41E2-BEE4-E314D082D483}"/>
                  </a:ext>
                </a:extLst>
              </p:cNvPr>
              <p:cNvSpPr/>
              <p:nvPr/>
            </p:nvSpPr>
            <p:spPr>
              <a:xfrm>
                <a:off x="2781300" y="3767750"/>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a:ext uri="{FF2B5EF4-FFF2-40B4-BE49-F238E27FC236}">
                    <a16:creationId xmlns:a16="http://schemas.microsoft.com/office/drawing/2014/main" id="{D8FEEBC3-B9E5-4B79-9093-55B535F82A75}"/>
                  </a:ext>
                </a:extLst>
              </p:cNvPr>
              <p:cNvSpPr/>
              <p:nvPr/>
            </p:nvSpPr>
            <p:spPr>
              <a:xfrm>
                <a:off x="2400300" y="4504350"/>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a:ext uri="{FF2B5EF4-FFF2-40B4-BE49-F238E27FC236}">
                    <a16:creationId xmlns:a16="http://schemas.microsoft.com/office/drawing/2014/main" id="{05E825AD-8D35-4AD3-B287-B75DF7679F5F}"/>
                  </a:ext>
                </a:extLst>
              </p:cNvPr>
              <p:cNvSpPr/>
              <p:nvPr/>
            </p:nvSpPr>
            <p:spPr>
              <a:xfrm>
                <a:off x="3581400" y="4542450"/>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a:extLst>
                  <a:ext uri="{FF2B5EF4-FFF2-40B4-BE49-F238E27FC236}">
                    <a16:creationId xmlns:a16="http://schemas.microsoft.com/office/drawing/2014/main" id="{6090F3A9-EE7D-424C-AD9C-691CD17DDA04}"/>
                  </a:ext>
                </a:extLst>
              </p:cNvPr>
              <p:cNvSpPr/>
              <p:nvPr/>
            </p:nvSpPr>
            <p:spPr>
              <a:xfrm>
                <a:off x="2984500" y="2954950"/>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a:extLst>
                <a:ext uri="{FF2B5EF4-FFF2-40B4-BE49-F238E27FC236}">
                  <a16:creationId xmlns:a16="http://schemas.microsoft.com/office/drawing/2014/main" id="{44E9BD85-CA0C-4952-93FE-225A84DE92FB}"/>
                </a:ext>
              </a:extLst>
            </p:cNvPr>
            <p:cNvGrpSpPr/>
            <p:nvPr/>
          </p:nvGrpSpPr>
          <p:grpSpPr>
            <a:xfrm>
              <a:off x="3509400" y="2531200"/>
              <a:ext cx="2520000" cy="2528076"/>
              <a:chOff x="8017000" y="3441700"/>
              <a:chExt cx="2520000" cy="2528076"/>
            </a:xfrm>
          </p:grpSpPr>
          <p:sp>
            <p:nvSpPr>
              <p:cNvPr id="103" name="椭圆 102">
                <a:extLst>
                  <a:ext uri="{FF2B5EF4-FFF2-40B4-BE49-F238E27FC236}">
                    <a16:creationId xmlns:a16="http://schemas.microsoft.com/office/drawing/2014/main" id="{D6588BD1-CB85-4901-9B66-82CEC66CADB0}"/>
                  </a:ext>
                </a:extLst>
              </p:cNvPr>
              <p:cNvSpPr/>
              <p:nvPr/>
            </p:nvSpPr>
            <p:spPr>
              <a:xfrm>
                <a:off x="8017000" y="3441700"/>
                <a:ext cx="2520000" cy="2527852"/>
              </a:xfrm>
              <a:prstGeom prst="ellipse">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dirty="0"/>
              </a:p>
            </p:txBody>
          </p:sp>
          <p:sp>
            <p:nvSpPr>
              <p:cNvPr id="110" name="矩形 109">
                <a:extLst>
                  <a:ext uri="{FF2B5EF4-FFF2-40B4-BE49-F238E27FC236}">
                    <a16:creationId xmlns:a16="http://schemas.microsoft.com/office/drawing/2014/main" id="{D1A47AE3-312E-40BB-BBBA-CC89A1C4C5E8}"/>
                  </a:ext>
                </a:extLst>
              </p:cNvPr>
              <p:cNvSpPr/>
              <p:nvPr/>
            </p:nvSpPr>
            <p:spPr>
              <a:xfrm>
                <a:off x="8017000" y="3806212"/>
                <a:ext cx="720000" cy="72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50" name="矩形 149">
                <a:extLst>
                  <a:ext uri="{FF2B5EF4-FFF2-40B4-BE49-F238E27FC236}">
                    <a16:creationId xmlns:a16="http://schemas.microsoft.com/office/drawing/2014/main" id="{3A898E68-57F8-4075-9BA0-199ED1558533}"/>
                  </a:ext>
                </a:extLst>
              </p:cNvPr>
              <p:cNvSpPr/>
              <p:nvPr/>
            </p:nvSpPr>
            <p:spPr>
              <a:xfrm>
                <a:off x="8377000" y="5254176"/>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62" name="矩形 161">
                <a:extLst>
                  <a:ext uri="{FF2B5EF4-FFF2-40B4-BE49-F238E27FC236}">
                    <a16:creationId xmlns:a16="http://schemas.microsoft.com/office/drawing/2014/main" id="{47881C96-6E1C-4D1C-90D1-610DCCEB87A6}"/>
                  </a:ext>
                </a:extLst>
              </p:cNvPr>
              <p:cNvSpPr/>
              <p:nvPr/>
            </p:nvSpPr>
            <p:spPr>
              <a:xfrm>
                <a:off x="8017000" y="4538910"/>
                <a:ext cx="720000" cy="72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66" name="矩形 165">
                <a:extLst>
                  <a:ext uri="{FF2B5EF4-FFF2-40B4-BE49-F238E27FC236}">
                    <a16:creationId xmlns:a16="http://schemas.microsoft.com/office/drawing/2014/main" id="{39CE2828-AD80-4C99-AD2F-14199F858416}"/>
                  </a:ext>
                </a:extLst>
              </p:cNvPr>
              <p:cNvSpPr/>
              <p:nvPr/>
            </p:nvSpPr>
            <p:spPr>
              <a:xfrm>
                <a:off x="10177000" y="4166212"/>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68" name="矩形 167">
                <a:extLst>
                  <a:ext uri="{FF2B5EF4-FFF2-40B4-BE49-F238E27FC236}">
                    <a16:creationId xmlns:a16="http://schemas.microsoft.com/office/drawing/2014/main" id="{E0D248C1-9F77-40D8-92F8-168CC82FE97D}"/>
                  </a:ext>
                </a:extLst>
              </p:cNvPr>
              <p:cNvSpPr/>
              <p:nvPr/>
            </p:nvSpPr>
            <p:spPr>
              <a:xfrm>
                <a:off x="10177000" y="4526212"/>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70" name="矩形 169">
                <a:extLst>
                  <a:ext uri="{FF2B5EF4-FFF2-40B4-BE49-F238E27FC236}">
                    <a16:creationId xmlns:a16="http://schemas.microsoft.com/office/drawing/2014/main" id="{47008128-EAF2-4FA7-9585-8209A5A431F1}"/>
                  </a:ext>
                </a:extLst>
              </p:cNvPr>
              <p:cNvSpPr/>
              <p:nvPr/>
            </p:nvSpPr>
            <p:spPr>
              <a:xfrm>
                <a:off x="10177000" y="4894288"/>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72" name="矩形 171">
                <a:extLst>
                  <a:ext uri="{FF2B5EF4-FFF2-40B4-BE49-F238E27FC236}">
                    <a16:creationId xmlns:a16="http://schemas.microsoft.com/office/drawing/2014/main" id="{65AD587F-78CD-44FE-8D26-A4486E83F5D8}"/>
                  </a:ext>
                </a:extLst>
              </p:cNvPr>
              <p:cNvSpPr/>
              <p:nvPr/>
            </p:nvSpPr>
            <p:spPr>
              <a:xfrm>
                <a:off x="8737000" y="3446212"/>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74" name="矩形 173">
                <a:extLst>
                  <a:ext uri="{FF2B5EF4-FFF2-40B4-BE49-F238E27FC236}">
                    <a16:creationId xmlns:a16="http://schemas.microsoft.com/office/drawing/2014/main" id="{271A4376-6E86-4837-8D62-2D1C8ABAD56C}"/>
                  </a:ext>
                </a:extLst>
              </p:cNvPr>
              <p:cNvSpPr/>
              <p:nvPr/>
            </p:nvSpPr>
            <p:spPr>
              <a:xfrm>
                <a:off x="9097000" y="3446212"/>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76" name="矩形 175">
                <a:extLst>
                  <a:ext uri="{FF2B5EF4-FFF2-40B4-BE49-F238E27FC236}">
                    <a16:creationId xmlns:a16="http://schemas.microsoft.com/office/drawing/2014/main" id="{08BCE52E-DB48-4C06-93EA-FDAB1BE601A0}"/>
                  </a:ext>
                </a:extLst>
              </p:cNvPr>
              <p:cNvSpPr/>
              <p:nvPr/>
            </p:nvSpPr>
            <p:spPr>
              <a:xfrm>
                <a:off x="9457000" y="3446212"/>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78" name="矩形 177">
                <a:extLst>
                  <a:ext uri="{FF2B5EF4-FFF2-40B4-BE49-F238E27FC236}">
                    <a16:creationId xmlns:a16="http://schemas.microsoft.com/office/drawing/2014/main" id="{49F511A5-FE82-45CD-AA74-BA5FD76DC9C4}"/>
                  </a:ext>
                </a:extLst>
              </p:cNvPr>
              <p:cNvSpPr/>
              <p:nvPr/>
            </p:nvSpPr>
            <p:spPr>
              <a:xfrm>
                <a:off x="8737000" y="5249664"/>
                <a:ext cx="720000" cy="72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82" name="矩形 181">
                <a:extLst>
                  <a:ext uri="{FF2B5EF4-FFF2-40B4-BE49-F238E27FC236}">
                    <a16:creationId xmlns:a16="http://schemas.microsoft.com/office/drawing/2014/main" id="{36F8C63C-102D-4582-823C-D9E63DA65AB9}"/>
                  </a:ext>
                </a:extLst>
              </p:cNvPr>
              <p:cNvSpPr/>
              <p:nvPr/>
            </p:nvSpPr>
            <p:spPr>
              <a:xfrm>
                <a:off x="10177000" y="5254176"/>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84" name="矩形 183">
                <a:extLst>
                  <a:ext uri="{FF2B5EF4-FFF2-40B4-BE49-F238E27FC236}">
                    <a16:creationId xmlns:a16="http://schemas.microsoft.com/office/drawing/2014/main" id="{1A1F7611-6409-48C1-AF1C-0DD144336509}"/>
                  </a:ext>
                </a:extLst>
              </p:cNvPr>
              <p:cNvSpPr/>
              <p:nvPr/>
            </p:nvSpPr>
            <p:spPr>
              <a:xfrm>
                <a:off x="9460400" y="5241476"/>
                <a:ext cx="716600" cy="7283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87" name="矩形 186">
                <a:extLst>
                  <a:ext uri="{FF2B5EF4-FFF2-40B4-BE49-F238E27FC236}">
                    <a16:creationId xmlns:a16="http://schemas.microsoft.com/office/drawing/2014/main" id="{25B36B97-7792-473B-A2F1-FB0FE7904320}"/>
                  </a:ext>
                </a:extLst>
              </p:cNvPr>
              <p:cNvSpPr/>
              <p:nvPr/>
            </p:nvSpPr>
            <p:spPr>
              <a:xfrm>
                <a:off x="10177000" y="38102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88" name="矩形 187">
                <a:extLst>
                  <a:ext uri="{FF2B5EF4-FFF2-40B4-BE49-F238E27FC236}">
                    <a16:creationId xmlns:a16="http://schemas.microsoft.com/office/drawing/2014/main" id="{DC26A439-9343-4F28-9BDE-4E0E8DA96345}"/>
                  </a:ext>
                </a:extLst>
              </p:cNvPr>
              <p:cNvSpPr/>
              <p:nvPr/>
            </p:nvSpPr>
            <p:spPr>
              <a:xfrm>
                <a:off x="9817000" y="3446212"/>
                <a:ext cx="360000" cy="36866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91" name="矩形 190">
                <a:extLst>
                  <a:ext uri="{FF2B5EF4-FFF2-40B4-BE49-F238E27FC236}">
                    <a16:creationId xmlns:a16="http://schemas.microsoft.com/office/drawing/2014/main" id="{2794128D-A6D4-410C-A53A-E173D19CA03D}"/>
                  </a:ext>
                </a:extLst>
              </p:cNvPr>
              <p:cNvSpPr/>
              <p:nvPr/>
            </p:nvSpPr>
            <p:spPr>
              <a:xfrm>
                <a:off x="8377000" y="3446212"/>
                <a:ext cx="360000" cy="36807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95" name="矩形 194">
                <a:extLst>
                  <a:ext uri="{FF2B5EF4-FFF2-40B4-BE49-F238E27FC236}">
                    <a16:creationId xmlns:a16="http://schemas.microsoft.com/office/drawing/2014/main" id="{FAFFA478-F41B-4BC7-9438-1912E41B45ED}"/>
                  </a:ext>
                </a:extLst>
              </p:cNvPr>
              <p:cNvSpPr/>
              <p:nvPr/>
            </p:nvSpPr>
            <p:spPr>
              <a:xfrm>
                <a:off x="8017000" y="5262364"/>
                <a:ext cx="360000" cy="34741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97" name="矩形 196">
                <a:extLst>
                  <a:ext uri="{FF2B5EF4-FFF2-40B4-BE49-F238E27FC236}">
                    <a16:creationId xmlns:a16="http://schemas.microsoft.com/office/drawing/2014/main" id="{7D5A01AD-7B2E-4280-9355-1DC16C7B4818}"/>
                  </a:ext>
                </a:extLst>
              </p:cNvPr>
              <p:cNvSpPr/>
              <p:nvPr/>
            </p:nvSpPr>
            <p:spPr>
              <a:xfrm>
                <a:off x="8373600" y="5609664"/>
                <a:ext cx="360000" cy="359888"/>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05" name="椭圆 104">
                <a:extLst>
                  <a:ext uri="{FF2B5EF4-FFF2-40B4-BE49-F238E27FC236}">
                    <a16:creationId xmlns:a16="http://schemas.microsoft.com/office/drawing/2014/main" id="{19B0FD9F-1AAD-42EB-A07A-FEFEB1C3695D}"/>
                  </a:ext>
                </a:extLst>
              </p:cNvPr>
              <p:cNvSpPr/>
              <p:nvPr/>
            </p:nvSpPr>
            <p:spPr>
              <a:xfrm>
                <a:off x="8859600" y="3986212"/>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a:extLst>
                  <a:ext uri="{FF2B5EF4-FFF2-40B4-BE49-F238E27FC236}">
                    <a16:creationId xmlns:a16="http://schemas.microsoft.com/office/drawing/2014/main" id="{4196A881-FFDD-4033-9AEC-949A17C1C1AC}"/>
                  </a:ext>
                </a:extLst>
              </p:cNvPr>
              <p:cNvSpPr/>
              <p:nvPr/>
            </p:nvSpPr>
            <p:spPr>
              <a:xfrm>
                <a:off x="9570800" y="4672012"/>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a:extLst>
                  <a:ext uri="{FF2B5EF4-FFF2-40B4-BE49-F238E27FC236}">
                    <a16:creationId xmlns:a16="http://schemas.microsoft.com/office/drawing/2014/main" id="{A18778F7-25AC-44E4-AC3A-1B40CBBDD7F8}"/>
                  </a:ext>
                </a:extLst>
              </p:cNvPr>
              <p:cNvSpPr/>
              <p:nvPr/>
            </p:nvSpPr>
            <p:spPr>
              <a:xfrm>
                <a:off x="9189800" y="5408612"/>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a:extLst>
                  <a:ext uri="{FF2B5EF4-FFF2-40B4-BE49-F238E27FC236}">
                    <a16:creationId xmlns:a16="http://schemas.microsoft.com/office/drawing/2014/main" id="{892D05AC-EAE4-4E3F-B748-CB3D0DED182B}"/>
                  </a:ext>
                </a:extLst>
              </p:cNvPr>
              <p:cNvSpPr/>
              <p:nvPr/>
            </p:nvSpPr>
            <p:spPr>
              <a:xfrm>
                <a:off x="10370900" y="5446712"/>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a:extLst>
                  <a:ext uri="{FF2B5EF4-FFF2-40B4-BE49-F238E27FC236}">
                    <a16:creationId xmlns:a16="http://schemas.microsoft.com/office/drawing/2014/main" id="{2128E5C5-0203-40F8-A3FE-4F95A0E9F058}"/>
                  </a:ext>
                </a:extLst>
              </p:cNvPr>
              <p:cNvSpPr/>
              <p:nvPr/>
            </p:nvSpPr>
            <p:spPr>
              <a:xfrm>
                <a:off x="9774000" y="3859212"/>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8" name="图片 7">
            <a:extLst>
              <a:ext uri="{FF2B5EF4-FFF2-40B4-BE49-F238E27FC236}">
                <a16:creationId xmlns:a16="http://schemas.microsoft.com/office/drawing/2014/main" id="{CB0CC017-D4FB-4308-B2B7-1DF9CDA87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0000" y="2311798"/>
            <a:ext cx="5270751" cy="3190192"/>
          </a:xfrm>
          <a:prstGeom prst="rect">
            <a:avLst/>
          </a:prstGeom>
        </p:spPr>
      </p:pic>
      <p:sp>
        <p:nvSpPr>
          <p:cNvPr id="9" name="文本框 8">
            <a:extLst>
              <a:ext uri="{FF2B5EF4-FFF2-40B4-BE49-F238E27FC236}">
                <a16:creationId xmlns:a16="http://schemas.microsoft.com/office/drawing/2014/main" id="{461BA20A-5CD3-4EF9-A0D5-7A64CB27AD62}"/>
              </a:ext>
            </a:extLst>
          </p:cNvPr>
          <p:cNvSpPr txBox="1"/>
          <p:nvPr/>
        </p:nvSpPr>
        <p:spPr>
          <a:xfrm>
            <a:off x="237000" y="5238424"/>
            <a:ext cx="2844800" cy="369332"/>
          </a:xfrm>
          <a:prstGeom prst="rect">
            <a:avLst/>
          </a:prstGeom>
          <a:noFill/>
        </p:spPr>
        <p:txBody>
          <a:bodyPr wrap="square" rtlCol="0">
            <a:spAutoFit/>
          </a:bodyPr>
          <a:lstStyle/>
          <a:p>
            <a:r>
              <a:rPr lang="en-US" altLang="zh-CN" dirty="0"/>
              <a:t>HEALPix</a:t>
            </a:r>
            <a:r>
              <a:rPr lang="zh-CN" altLang="en-US" dirty="0"/>
              <a:t>索引下的检索区域</a:t>
            </a:r>
          </a:p>
        </p:txBody>
      </p:sp>
      <p:sp>
        <p:nvSpPr>
          <p:cNvPr id="10" name="文本框 9">
            <a:extLst>
              <a:ext uri="{FF2B5EF4-FFF2-40B4-BE49-F238E27FC236}">
                <a16:creationId xmlns:a16="http://schemas.microsoft.com/office/drawing/2014/main" id="{E0E0FAD4-9353-431E-9881-124EDF3B1875}"/>
              </a:ext>
            </a:extLst>
          </p:cNvPr>
          <p:cNvSpPr txBox="1"/>
          <p:nvPr/>
        </p:nvSpPr>
        <p:spPr>
          <a:xfrm>
            <a:off x="3367800" y="5238424"/>
            <a:ext cx="3186200" cy="369332"/>
          </a:xfrm>
          <a:prstGeom prst="rect">
            <a:avLst/>
          </a:prstGeom>
          <a:noFill/>
        </p:spPr>
        <p:txBody>
          <a:bodyPr wrap="square" rtlCol="0">
            <a:spAutoFit/>
          </a:bodyPr>
          <a:lstStyle/>
          <a:p>
            <a:r>
              <a:rPr lang="en-US" altLang="zh-CN" dirty="0"/>
              <a:t>MOC-Tree</a:t>
            </a:r>
            <a:r>
              <a:rPr lang="zh-CN" altLang="en-US" dirty="0"/>
              <a:t>索引下的检索区域</a:t>
            </a:r>
          </a:p>
        </p:txBody>
      </p:sp>
      <p:sp>
        <p:nvSpPr>
          <p:cNvPr id="102" name="标题 1">
            <a:extLst>
              <a:ext uri="{FF2B5EF4-FFF2-40B4-BE49-F238E27FC236}">
                <a16:creationId xmlns:a16="http://schemas.microsoft.com/office/drawing/2014/main" id="{65D1C003-C954-4F86-9226-CCD379517842}"/>
              </a:ext>
            </a:extLst>
          </p:cNvPr>
          <p:cNvSpPr>
            <a:spLocks noGrp="1"/>
          </p:cNvSpPr>
          <p:nvPr>
            <p:ph type="title"/>
          </p:nvPr>
        </p:nvSpPr>
        <p:spPr>
          <a:xfrm>
            <a:off x="533400" y="-109310"/>
            <a:ext cx="10515600" cy="1325563"/>
          </a:xfrm>
        </p:spPr>
        <p:txBody>
          <a:body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3.1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海量星表高效检索方法</a:t>
            </a:r>
          </a:p>
        </p:txBody>
      </p:sp>
    </p:spTree>
    <p:extLst>
      <p:ext uri="{BB962C8B-B14F-4D97-AF65-F5344CB8AC3E}">
        <p14:creationId xmlns:p14="http://schemas.microsoft.com/office/powerpoint/2010/main" val="1133554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文本框 112">
            <a:extLst>
              <a:ext uri="{FF2B5EF4-FFF2-40B4-BE49-F238E27FC236}">
                <a16:creationId xmlns:a16="http://schemas.microsoft.com/office/drawing/2014/main" id="{5159F43A-9DE0-46D3-9466-FF7F88930A6F}"/>
              </a:ext>
            </a:extLst>
          </p:cNvPr>
          <p:cNvSpPr txBox="1"/>
          <p:nvPr/>
        </p:nvSpPr>
        <p:spPr>
          <a:xfrm>
            <a:off x="834411" y="1394396"/>
            <a:ext cx="3947535" cy="400110"/>
          </a:xfrm>
          <a:prstGeom prst="rect">
            <a:avLst/>
          </a:prstGeom>
          <a:noFill/>
        </p:spPr>
        <p:txBody>
          <a:bodyPr wrap="square" rtlCol="0">
            <a:spAutoFit/>
          </a:bodyPr>
          <a:lstStyle/>
          <a:p>
            <a:r>
              <a:rPr lang="zh-CN" altLang="en-US" sz="2000" b="1" dirty="0">
                <a:effectLst>
                  <a:outerShdw blurRad="38100" dist="38100" dir="2700000" algn="tl">
                    <a:srgbClr val="000000">
                      <a:alpha val="43137"/>
                    </a:srgbClr>
                  </a:outerShdw>
                </a:effectLst>
              </a:rPr>
              <a:t>基于多层级覆盖天区的空间检索：</a:t>
            </a:r>
          </a:p>
        </p:txBody>
      </p:sp>
      <p:grpSp>
        <p:nvGrpSpPr>
          <p:cNvPr id="102" name="组合 101">
            <a:extLst>
              <a:ext uri="{FF2B5EF4-FFF2-40B4-BE49-F238E27FC236}">
                <a16:creationId xmlns:a16="http://schemas.microsoft.com/office/drawing/2014/main" id="{22D3E84B-90DF-49A1-A134-40418401A840}"/>
              </a:ext>
            </a:extLst>
          </p:cNvPr>
          <p:cNvGrpSpPr/>
          <p:nvPr/>
        </p:nvGrpSpPr>
        <p:grpSpPr>
          <a:xfrm>
            <a:off x="4401214" y="2804746"/>
            <a:ext cx="6899366" cy="360000"/>
            <a:chOff x="3974394" y="5905499"/>
            <a:chExt cx="6931206" cy="360000"/>
          </a:xfrm>
        </p:grpSpPr>
        <p:sp>
          <p:nvSpPr>
            <p:cNvPr id="104" name="矩形 103">
              <a:extLst>
                <a:ext uri="{FF2B5EF4-FFF2-40B4-BE49-F238E27FC236}">
                  <a16:creationId xmlns:a16="http://schemas.microsoft.com/office/drawing/2014/main" id="{588C7CE8-8622-4AD2-B399-9E05401F16AD}"/>
                </a:ext>
              </a:extLst>
            </p:cNvPr>
            <p:cNvSpPr/>
            <p:nvPr/>
          </p:nvSpPr>
          <p:spPr>
            <a:xfrm>
              <a:off x="3974394"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11" name="矩形 110">
              <a:extLst>
                <a:ext uri="{FF2B5EF4-FFF2-40B4-BE49-F238E27FC236}">
                  <a16:creationId xmlns:a16="http://schemas.microsoft.com/office/drawing/2014/main" id="{FBC93BEE-7190-4BB1-AA73-FAF0F24B9651}"/>
                </a:ext>
              </a:extLst>
            </p:cNvPr>
            <p:cNvSpPr/>
            <p:nvPr/>
          </p:nvSpPr>
          <p:spPr>
            <a:xfrm>
              <a:off x="4190994"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12" name="矩形 111">
              <a:extLst>
                <a:ext uri="{FF2B5EF4-FFF2-40B4-BE49-F238E27FC236}">
                  <a16:creationId xmlns:a16="http://schemas.microsoft.com/office/drawing/2014/main" id="{A48AB159-8214-4C7C-AC2B-431DA7141F1B}"/>
                </a:ext>
              </a:extLst>
            </p:cNvPr>
            <p:cNvSpPr/>
            <p:nvPr/>
          </p:nvSpPr>
          <p:spPr>
            <a:xfrm>
              <a:off x="4407594"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14" name="矩形 113">
              <a:extLst>
                <a:ext uri="{FF2B5EF4-FFF2-40B4-BE49-F238E27FC236}">
                  <a16:creationId xmlns:a16="http://schemas.microsoft.com/office/drawing/2014/main" id="{D3C97D83-F856-40C1-B2E8-40779F44052A}"/>
                </a:ext>
              </a:extLst>
            </p:cNvPr>
            <p:cNvSpPr/>
            <p:nvPr/>
          </p:nvSpPr>
          <p:spPr>
            <a:xfrm>
              <a:off x="4624193"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15" name="矩形 114">
              <a:extLst>
                <a:ext uri="{FF2B5EF4-FFF2-40B4-BE49-F238E27FC236}">
                  <a16:creationId xmlns:a16="http://schemas.microsoft.com/office/drawing/2014/main" id="{672D6C70-DC5C-4B5C-9791-618AB47BBE21}"/>
                </a:ext>
              </a:extLst>
            </p:cNvPr>
            <p:cNvSpPr/>
            <p:nvPr/>
          </p:nvSpPr>
          <p:spPr>
            <a:xfrm>
              <a:off x="4840793"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16" name="矩形 115">
              <a:extLst>
                <a:ext uri="{FF2B5EF4-FFF2-40B4-BE49-F238E27FC236}">
                  <a16:creationId xmlns:a16="http://schemas.microsoft.com/office/drawing/2014/main" id="{65D5BBBC-2470-4735-BC98-290C25343877}"/>
                </a:ext>
              </a:extLst>
            </p:cNvPr>
            <p:cNvSpPr/>
            <p:nvPr/>
          </p:nvSpPr>
          <p:spPr>
            <a:xfrm>
              <a:off x="5057393"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17" name="矩形 116">
              <a:extLst>
                <a:ext uri="{FF2B5EF4-FFF2-40B4-BE49-F238E27FC236}">
                  <a16:creationId xmlns:a16="http://schemas.microsoft.com/office/drawing/2014/main" id="{19D8240E-3428-42BD-8749-18D526AEC324}"/>
                </a:ext>
              </a:extLst>
            </p:cNvPr>
            <p:cNvSpPr/>
            <p:nvPr/>
          </p:nvSpPr>
          <p:spPr>
            <a:xfrm>
              <a:off x="5273993"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18" name="矩形 117">
              <a:extLst>
                <a:ext uri="{FF2B5EF4-FFF2-40B4-BE49-F238E27FC236}">
                  <a16:creationId xmlns:a16="http://schemas.microsoft.com/office/drawing/2014/main" id="{9BEB90D7-7A5E-4FC1-9A16-B6A01F6AFD92}"/>
                </a:ext>
              </a:extLst>
            </p:cNvPr>
            <p:cNvSpPr/>
            <p:nvPr/>
          </p:nvSpPr>
          <p:spPr>
            <a:xfrm>
              <a:off x="5490592"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19" name="矩形 118">
              <a:extLst>
                <a:ext uri="{FF2B5EF4-FFF2-40B4-BE49-F238E27FC236}">
                  <a16:creationId xmlns:a16="http://schemas.microsoft.com/office/drawing/2014/main" id="{9D8A9B37-C182-4FFD-A009-B88108244AB2}"/>
                </a:ext>
              </a:extLst>
            </p:cNvPr>
            <p:cNvSpPr/>
            <p:nvPr/>
          </p:nvSpPr>
          <p:spPr>
            <a:xfrm>
              <a:off x="5707192"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20" name="矩形 119">
              <a:extLst>
                <a:ext uri="{FF2B5EF4-FFF2-40B4-BE49-F238E27FC236}">
                  <a16:creationId xmlns:a16="http://schemas.microsoft.com/office/drawing/2014/main" id="{7A93754C-6C5B-4AF5-99C2-49E673B9D21C}"/>
                </a:ext>
              </a:extLst>
            </p:cNvPr>
            <p:cNvSpPr/>
            <p:nvPr/>
          </p:nvSpPr>
          <p:spPr>
            <a:xfrm>
              <a:off x="5923792"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21" name="矩形 120">
              <a:extLst>
                <a:ext uri="{FF2B5EF4-FFF2-40B4-BE49-F238E27FC236}">
                  <a16:creationId xmlns:a16="http://schemas.microsoft.com/office/drawing/2014/main" id="{A754699A-7690-4DE8-B934-8A1171D5BBCF}"/>
                </a:ext>
              </a:extLst>
            </p:cNvPr>
            <p:cNvSpPr/>
            <p:nvPr/>
          </p:nvSpPr>
          <p:spPr>
            <a:xfrm>
              <a:off x="6140392"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22" name="矩形 121">
              <a:extLst>
                <a:ext uri="{FF2B5EF4-FFF2-40B4-BE49-F238E27FC236}">
                  <a16:creationId xmlns:a16="http://schemas.microsoft.com/office/drawing/2014/main" id="{C2401FCF-AC77-4D5F-A68A-30848DDBA271}"/>
                </a:ext>
              </a:extLst>
            </p:cNvPr>
            <p:cNvSpPr/>
            <p:nvPr/>
          </p:nvSpPr>
          <p:spPr>
            <a:xfrm>
              <a:off x="6356991"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23" name="矩形 122">
              <a:extLst>
                <a:ext uri="{FF2B5EF4-FFF2-40B4-BE49-F238E27FC236}">
                  <a16:creationId xmlns:a16="http://schemas.microsoft.com/office/drawing/2014/main" id="{6E0789E0-217B-4675-96AF-F4D040A20A49}"/>
                </a:ext>
              </a:extLst>
            </p:cNvPr>
            <p:cNvSpPr/>
            <p:nvPr/>
          </p:nvSpPr>
          <p:spPr>
            <a:xfrm>
              <a:off x="6573591"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24" name="矩形 123">
              <a:extLst>
                <a:ext uri="{FF2B5EF4-FFF2-40B4-BE49-F238E27FC236}">
                  <a16:creationId xmlns:a16="http://schemas.microsoft.com/office/drawing/2014/main" id="{F18C0AA9-0FDD-425B-8102-79F95A17B9AC}"/>
                </a:ext>
              </a:extLst>
            </p:cNvPr>
            <p:cNvSpPr/>
            <p:nvPr/>
          </p:nvSpPr>
          <p:spPr>
            <a:xfrm>
              <a:off x="6790191"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25" name="矩形 124">
              <a:extLst>
                <a:ext uri="{FF2B5EF4-FFF2-40B4-BE49-F238E27FC236}">
                  <a16:creationId xmlns:a16="http://schemas.microsoft.com/office/drawing/2014/main" id="{34ED279E-864B-453F-9B9F-BFFD3C2FDF31}"/>
                </a:ext>
              </a:extLst>
            </p:cNvPr>
            <p:cNvSpPr/>
            <p:nvPr/>
          </p:nvSpPr>
          <p:spPr>
            <a:xfrm>
              <a:off x="7006791"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26" name="矩形 125">
              <a:extLst>
                <a:ext uri="{FF2B5EF4-FFF2-40B4-BE49-F238E27FC236}">
                  <a16:creationId xmlns:a16="http://schemas.microsoft.com/office/drawing/2014/main" id="{28AAEF94-8253-498F-B3F6-18B8228DD384}"/>
                </a:ext>
              </a:extLst>
            </p:cNvPr>
            <p:cNvSpPr/>
            <p:nvPr/>
          </p:nvSpPr>
          <p:spPr>
            <a:xfrm>
              <a:off x="722339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27" name="矩形 126">
              <a:extLst>
                <a:ext uri="{FF2B5EF4-FFF2-40B4-BE49-F238E27FC236}">
                  <a16:creationId xmlns:a16="http://schemas.microsoft.com/office/drawing/2014/main" id="{06C8D65D-8FF7-45D7-8CE3-D62C1A8958B8}"/>
                </a:ext>
              </a:extLst>
            </p:cNvPr>
            <p:cNvSpPr/>
            <p:nvPr/>
          </p:nvSpPr>
          <p:spPr>
            <a:xfrm>
              <a:off x="743999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28" name="矩形 127">
              <a:extLst>
                <a:ext uri="{FF2B5EF4-FFF2-40B4-BE49-F238E27FC236}">
                  <a16:creationId xmlns:a16="http://schemas.microsoft.com/office/drawing/2014/main" id="{25F9CB55-0F5E-4BCC-9C5C-3A06F375AB30}"/>
                </a:ext>
              </a:extLst>
            </p:cNvPr>
            <p:cNvSpPr/>
            <p:nvPr/>
          </p:nvSpPr>
          <p:spPr>
            <a:xfrm>
              <a:off x="765659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29" name="矩形 128">
              <a:extLst>
                <a:ext uri="{FF2B5EF4-FFF2-40B4-BE49-F238E27FC236}">
                  <a16:creationId xmlns:a16="http://schemas.microsoft.com/office/drawing/2014/main" id="{B9E94715-3EF8-4BEB-8A27-3BB6AC6CDF09}"/>
                </a:ext>
              </a:extLst>
            </p:cNvPr>
            <p:cNvSpPr/>
            <p:nvPr/>
          </p:nvSpPr>
          <p:spPr>
            <a:xfrm>
              <a:off x="787319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30" name="矩形 129">
              <a:extLst>
                <a:ext uri="{FF2B5EF4-FFF2-40B4-BE49-F238E27FC236}">
                  <a16:creationId xmlns:a16="http://schemas.microsoft.com/office/drawing/2014/main" id="{3E884846-12E4-43A2-8BF0-E5C4CB331F28}"/>
                </a:ext>
              </a:extLst>
            </p:cNvPr>
            <p:cNvSpPr/>
            <p:nvPr/>
          </p:nvSpPr>
          <p:spPr>
            <a:xfrm>
              <a:off x="8089789"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31" name="矩形 130">
              <a:extLst>
                <a:ext uri="{FF2B5EF4-FFF2-40B4-BE49-F238E27FC236}">
                  <a16:creationId xmlns:a16="http://schemas.microsoft.com/office/drawing/2014/main" id="{8DDE5C41-1CD1-45E8-B93B-E20C02620D15}"/>
                </a:ext>
              </a:extLst>
            </p:cNvPr>
            <p:cNvSpPr/>
            <p:nvPr/>
          </p:nvSpPr>
          <p:spPr>
            <a:xfrm>
              <a:off x="8306389"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32" name="矩形 131">
              <a:extLst>
                <a:ext uri="{FF2B5EF4-FFF2-40B4-BE49-F238E27FC236}">
                  <a16:creationId xmlns:a16="http://schemas.microsoft.com/office/drawing/2014/main" id="{2F10379C-B79A-4BEE-82DD-B7B8CE76AEC1}"/>
                </a:ext>
              </a:extLst>
            </p:cNvPr>
            <p:cNvSpPr/>
            <p:nvPr/>
          </p:nvSpPr>
          <p:spPr>
            <a:xfrm>
              <a:off x="8522989"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33" name="矩形 132">
              <a:extLst>
                <a:ext uri="{FF2B5EF4-FFF2-40B4-BE49-F238E27FC236}">
                  <a16:creationId xmlns:a16="http://schemas.microsoft.com/office/drawing/2014/main" id="{8B409BD7-E747-4937-A3F7-1FE16CC476B7}"/>
                </a:ext>
              </a:extLst>
            </p:cNvPr>
            <p:cNvSpPr/>
            <p:nvPr/>
          </p:nvSpPr>
          <p:spPr>
            <a:xfrm>
              <a:off x="8739589" y="5905499"/>
              <a:ext cx="216600" cy="36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dirty="0"/>
                <a:t>0</a:t>
              </a:r>
              <a:endParaRPr lang="zh-CN" altLang="en-US" dirty="0"/>
            </a:p>
          </p:txBody>
        </p:sp>
        <p:sp>
          <p:nvSpPr>
            <p:cNvPr id="134" name="矩形 133">
              <a:extLst>
                <a:ext uri="{FF2B5EF4-FFF2-40B4-BE49-F238E27FC236}">
                  <a16:creationId xmlns:a16="http://schemas.microsoft.com/office/drawing/2014/main" id="{E65CEB07-77F5-4EDB-8CA9-7F2466D36D19}"/>
                </a:ext>
              </a:extLst>
            </p:cNvPr>
            <p:cNvSpPr/>
            <p:nvPr/>
          </p:nvSpPr>
          <p:spPr>
            <a:xfrm>
              <a:off x="8956188" y="5905499"/>
              <a:ext cx="216600" cy="36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dirty="0"/>
                <a:t>0</a:t>
              </a:r>
              <a:endParaRPr lang="zh-CN" altLang="en-US" dirty="0"/>
            </a:p>
          </p:txBody>
        </p:sp>
        <p:sp>
          <p:nvSpPr>
            <p:cNvPr id="135" name="矩形 134">
              <a:extLst>
                <a:ext uri="{FF2B5EF4-FFF2-40B4-BE49-F238E27FC236}">
                  <a16:creationId xmlns:a16="http://schemas.microsoft.com/office/drawing/2014/main" id="{4372F09F-56D2-4D69-B132-A94F8248229F}"/>
                </a:ext>
              </a:extLst>
            </p:cNvPr>
            <p:cNvSpPr/>
            <p:nvPr/>
          </p:nvSpPr>
          <p:spPr>
            <a:xfrm>
              <a:off x="9172788" y="5905499"/>
              <a:ext cx="216600" cy="36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dirty="0"/>
                <a:t>0</a:t>
              </a:r>
              <a:endParaRPr lang="zh-CN" altLang="en-US" dirty="0"/>
            </a:p>
          </p:txBody>
        </p:sp>
        <p:sp>
          <p:nvSpPr>
            <p:cNvPr id="136" name="矩形 135">
              <a:extLst>
                <a:ext uri="{FF2B5EF4-FFF2-40B4-BE49-F238E27FC236}">
                  <a16:creationId xmlns:a16="http://schemas.microsoft.com/office/drawing/2014/main" id="{5F11FF29-8313-4217-9BBF-192462CA373B}"/>
                </a:ext>
              </a:extLst>
            </p:cNvPr>
            <p:cNvSpPr/>
            <p:nvPr/>
          </p:nvSpPr>
          <p:spPr>
            <a:xfrm>
              <a:off x="9389389" y="5905499"/>
              <a:ext cx="216600" cy="36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dirty="0"/>
                <a:t>1</a:t>
              </a:r>
              <a:endParaRPr lang="zh-CN" altLang="en-US" dirty="0"/>
            </a:p>
          </p:txBody>
        </p:sp>
        <p:sp>
          <p:nvSpPr>
            <p:cNvPr id="137" name="矩形 136">
              <a:extLst>
                <a:ext uri="{FF2B5EF4-FFF2-40B4-BE49-F238E27FC236}">
                  <a16:creationId xmlns:a16="http://schemas.microsoft.com/office/drawing/2014/main" id="{A2474D63-17B8-40FE-8BE1-FB44ACC1A2BB}"/>
                </a:ext>
              </a:extLst>
            </p:cNvPr>
            <p:cNvSpPr/>
            <p:nvPr/>
          </p:nvSpPr>
          <p:spPr>
            <a:xfrm>
              <a:off x="9605988" y="5905499"/>
              <a:ext cx="216600" cy="360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dirty="0"/>
                <a:t>0</a:t>
              </a:r>
              <a:endParaRPr lang="zh-CN" altLang="en-US" dirty="0"/>
            </a:p>
          </p:txBody>
        </p:sp>
        <p:sp>
          <p:nvSpPr>
            <p:cNvPr id="138" name="矩形 137">
              <a:extLst>
                <a:ext uri="{FF2B5EF4-FFF2-40B4-BE49-F238E27FC236}">
                  <a16:creationId xmlns:a16="http://schemas.microsoft.com/office/drawing/2014/main" id="{55EEA5C3-D5BA-4E1C-B3B8-E8ECF17E52B6}"/>
                </a:ext>
              </a:extLst>
            </p:cNvPr>
            <p:cNvSpPr/>
            <p:nvPr/>
          </p:nvSpPr>
          <p:spPr>
            <a:xfrm>
              <a:off x="9822587" y="5905499"/>
              <a:ext cx="216600" cy="360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dirty="0"/>
                <a:t>1</a:t>
              </a:r>
              <a:endParaRPr lang="zh-CN" altLang="en-US" dirty="0"/>
            </a:p>
          </p:txBody>
        </p:sp>
        <p:sp>
          <p:nvSpPr>
            <p:cNvPr id="139" name="矩形 138">
              <a:extLst>
                <a:ext uri="{FF2B5EF4-FFF2-40B4-BE49-F238E27FC236}">
                  <a16:creationId xmlns:a16="http://schemas.microsoft.com/office/drawing/2014/main" id="{7F453827-8BB4-49D2-820B-4B5D77D37144}"/>
                </a:ext>
              </a:extLst>
            </p:cNvPr>
            <p:cNvSpPr/>
            <p:nvPr/>
          </p:nvSpPr>
          <p:spPr>
            <a:xfrm>
              <a:off x="10039187"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40" name="矩形 139">
              <a:extLst>
                <a:ext uri="{FF2B5EF4-FFF2-40B4-BE49-F238E27FC236}">
                  <a16:creationId xmlns:a16="http://schemas.microsoft.com/office/drawing/2014/main" id="{F6B5A8B7-98AF-4FA4-9B47-E31FD01C7919}"/>
                </a:ext>
              </a:extLst>
            </p:cNvPr>
            <p:cNvSpPr/>
            <p:nvPr/>
          </p:nvSpPr>
          <p:spPr>
            <a:xfrm>
              <a:off x="10255787"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41" name="矩形 140">
              <a:extLst>
                <a:ext uri="{FF2B5EF4-FFF2-40B4-BE49-F238E27FC236}">
                  <a16:creationId xmlns:a16="http://schemas.microsoft.com/office/drawing/2014/main" id="{1D576F85-4DC5-4D86-B86E-93F3A083A36F}"/>
                </a:ext>
              </a:extLst>
            </p:cNvPr>
            <p:cNvSpPr/>
            <p:nvPr/>
          </p:nvSpPr>
          <p:spPr>
            <a:xfrm>
              <a:off x="10472388"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42" name="矩形 141">
              <a:extLst>
                <a:ext uri="{FF2B5EF4-FFF2-40B4-BE49-F238E27FC236}">
                  <a16:creationId xmlns:a16="http://schemas.microsoft.com/office/drawing/2014/main" id="{FDA3182D-4029-4F0D-B290-F8C4D655F24A}"/>
                </a:ext>
              </a:extLst>
            </p:cNvPr>
            <p:cNvSpPr/>
            <p:nvPr/>
          </p:nvSpPr>
          <p:spPr>
            <a:xfrm>
              <a:off x="106890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1</a:t>
              </a:r>
              <a:endParaRPr lang="zh-CN" altLang="en-US" dirty="0"/>
            </a:p>
          </p:txBody>
        </p:sp>
      </p:grpSp>
      <p:pic>
        <p:nvPicPr>
          <p:cNvPr id="3" name="图片 2">
            <a:extLst>
              <a:ext uri="{FF2B5EF4-FFF2-40B4-BE49-F238E27FC236}">
                <a16:creationId xmlns:a16="http://schemas.microsoft.com/office/drawing/2014/main" id="{7A5154C4-E7EC-436A-A9E3-D361FFB66E4D}"/>
              </a:ext>
            </a:extLst>
          </p:cNvPr>
          <p:cNvPicPr>
            <a:picLocks noChangeAspect="1"/>
          </p:cNvPicPr>
          <p:nvPr/>
        </p:nvPicPr>
        <p:blipFill>
          <a:blip r:embed="rId3"/>
          <a:stretch>
            <a:fillRect/>
          </a:stretch>
        </p:blipFill>
        <p:spPr>
          <a:xfrm>
            <a:off x="644591" y="2922790"/>
            <a:ext cx="3046128" cy="2914830"/>
          </a:xfrm>
          <a:prstGeom prst="rect">
            <a:avLst/>
          </a:prstGeom>
        </p:spPr>
      </p:pic>
      <p:sp>
        <p:nvSpPr>
          <p:cNvPr id="11" name="文本框 10">
            <a:extLst>
              <a:ext uri="{FF2B5EF4-FFF2-40B4-BE49-F238E27FC236}">
                <a16:creationId xmlns:a16="http://schemas.microsoft.com/office/drawing/2014/main" id="{70CF6D3F-A1F5-44D4-8A85-0561283A4DCD}"/>
              </a:ext>
            </a:extLst>
          </p:cNvPr>
          <p:cNvSpPr txBox="1"/>
          <p:nvPr/>
        </p:nvSpPr>
        <p:spPr>
          <a:xfrm>
            <a:off x="4273935" y="1856462"/>
            <a:ext cx="3031451" cy="369332"/>
          </a:xfrm>
          <a:prstGeom prst="rect">
            <a:avLst/>
          </a:prstGeom>
          <a:noFill/>
        </p:spPr>
        <p:txBody>
          <a:bodyPr wrap="square" rtlCol="0">
            <a:spAutoFit/>
          </a:bodyPr>
          <a:lstStyle/>
          <a:p>
            <a:r>
              <a:rPr lang="zh-CN" altLang="en-US" dirty="0"/>
              <a:t>通过位运算实现索引比较：</a:t>
            </a:r>
          </a:p>
        </p:txBody>
      </p:sp>
      <p:sp>
        <p:nvSpPr>
          <p:cNvPr id="2" name="矩形 1">
            <a:extLst>
              <a:ext uri="{FF2B5EF4-FFF2-40B4-BE49-F238E27FC236}">
                <a16:creationId xmlns:a16="http://schemas.microsoft.com/office/drawing/2014/main" id="{42938D93-63AD-4EDE-8D61-1023481B979D}"/>
              </a:ext>
            </a:extLst>
          </p:cNvPr>
          <p:cNvSpPr/>
          <p:nvPr/>
        </p:nvSpPr>
        <p:spPr>
          <a:xfrm>
            <a:off x="1593840" y="3450175"/>
            <a:ext cx="1477061" cy="1495120"/>
          </a:xfrm>
          <a:prstGeom prst="rect">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cxnSp>
        <p:nvCxnSpPr>
          <p:cNvPr id="9" name="直接箭头连接符 8">
            <a:extLst>
              <a:ext uri="{FF2B5EF4-FFF2-40B4-BE49-F238E27FC236}">
                <a16:creationId xmlns:a16="http://schemas.microsoft.com/office/drawing/2014/main" id="{D26766F3-C793-420D-AB20-AB1BE025C630}"/>
              </a:ext>
            </a:extLst>
          </p:cNvPr>
          <p:cNvCxnSpPr>
            <a:cxnSpLocks/>
            <a:endCxn id="104" idx="1"/>
          </p:cNvCxnSpPr>
          <p:nvPr/>
        </p:nvCxnSpPr>
        <p:spPr>
          <a:xfrm flipV="1">
            <a:off x="3070901" y="2984746"/>
            <a:ext cx="1330313" cy="97422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2" name="文本框 11">
            <a:extLst>
              <a:ext uri="{FF2B5EF4-FFF2-40B4-BE49-F238E27FC236}">
                <a16:creationId xmlns:a16="http://schemas.microsoft.com/office/drawing/2014/main" id="{5EFD5A4A-55B1-4F5E-BFF5-2106B621E617}"/>
              </a:ext>
            </a:extLst>
          </p:cNvPr>
          <p:cNvSpPr txBox="1"/>
          <p:nvPr/>
        </p:nvSpPr>
        <p:spPr>
          <a:xfrm>
            <a:off x="1593840" y="3898966"/>
            <a:ext cx="1571730" cy="349097"/>
          </a:xfrm>
          <a:prstGeom prst="rect">
            <a:avLst/>
          </a:prstGeom>
          <a:noFill/>
        </p:spPr>
        <p:txBody>
          <a:bodyPr wrap="square" rtlCol="0">
            <a:spAutoFit/>
          </a:bodyPr>
          <a:lstStyle/>
          <a:p>
            <a:r>
              <a:rPr lang="en-US" altLang="zh-CN" sz="1600" dirty="0"/>
              <a:t>HEALPix</a:t>
            </a:r>
            <a:r>
              <a:rPr lang="zh-CN" altLang="en-US" sz="1600" dirty="0"/>
              <a:t> </a:t>
            </a:r>
            <a:r>
              <a:rPr lang="en-US" altLang="zh-CN" sz="1600" dirty="0"/>
              <a:t>3</a:t>
            </a:r>
            <a:r>
              <a:rPr lang="zh-CN" altLang="en-US" sz="1600" dirty="0"/>
              <a:t>：</a:t>
            </a:r>
            <a:r>
              <a:rPr lang="en-US" altLang="zh-CN" sz="1600" dirty="0"/>
              <a:t>73</a:t>
            </a:r>
            <a:endParaRPr lang="zh-CN" altLang="en-US" sz="1600" dirty="0"/>
          </a:p>
        </p:txBody>
      </p:sp>
      <p:sp>
        <p:nvSpPr>
          <p:cNvPr id="13" name="文本框 12">
            <a:extLst>
              <a:ext uri="{FF2B5EF4-FFF2-40B4-BE49-F238E27FC236}">
                <a16:creationId xmlns:a16="http://schemas.microsoft.com/office/drawing/2014/main" id="{DE773C81-D860-47CB-927E-DD776FEF7CB2}"/>
              </a:ext>
            </a:extLst>
          </p:cNvPr>
          <p:cNvSpPr txBox="1"/>
          <p:nvPr/>
        </p:nvSpPr>
        <p:spPr>
          <a:xfrm>
            <a:off x="4401214" y="2417549"/>
            <a:ext cx="2156048" cy="369332"/>
          </a:xfrm>
          <a:prstGeom prst="rect">
            <a:avLst/>
          </a:prstGeom>
          <a:noFill/>
        </p:spPr>
        <p:txBody>
          <a:bodyPr wrap="square" rtlCol="0">
            <a:spAutoFit/>
          </a:bodyPr>
          <a:lstStyle/>
          <a:p>
            <a:r>
              <a:rPr lang="en-US" altLang="zh-CN" dirty="0"/>
              <a:t>MOC-Tree</a:t>
            </a:r>
            <a:r>
              <a:rPr lang="zh-CN" altLang="en-US" dirty="0"/>
              <a:t>：</a:t>
            </a:r>
            <a:r>
              <a:rPr lang="en-US" altLang="zh-CN" dirty="0"/>
              <a:t>1:101</a:t>
            </a:r>
            <a:endParaRPr lang="zh-CN" altLang="en-US" dirty="0"/>
          </a:p>
        </p:txBody>
      </p:sp>
      <p:sp>
        <p:nvSpPr>
          <p:cNvPr id="14" name="左大括号 13">
            <a:extLst>
              <a:ext uri="{FF2B5EF4-FFF2-40B4-BE49-F238E27FC236}">
                <a16:creationId xmlns:a16="http://schemas.microsoft.com/office/drawing/2014/main" id="{B731B844-E8F3-4418-A6DC-C121333F8405}"/>
              </a:ext>
            </a:extLst>
          </p:cNvPr>
          <p:cNvSpPr/>
          <p:nvPr/>
        </p:nvSpPr>
        <p:spPr>
          <a:xfrm rot="16200000">
            <a:off x="6646658" y="1109726"/>
            <a:ext cx="215605" cy="452757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C1EFA728-485D-4741-97F0-534E85E465E6}"/>
              </a:ext>
            </a:extLst>
          </p:cNvPr>
          <p:cNvSpPr txBox="1"/>
          <p:nvPr/>
        </p:nvSpPr>
        <p:spPr>
          <a:xfrm>
            <a:off x="6305664" y="3499003"/>
            <a:ext cx="1581219" cy="369332"/>
          </a:xfrm>
          <a:prstGeom prst="rect">
            <a:avLst/>
          </a:prstGeom>
          <a:noFill/>
        </p:spPr>
        <p:txBody>
          <a:bodyPr wrap="square" rtlCol="0">
            <a:spAutoFit/>
          </a:bodyPr>
          <a:lstStyle/>
          <a:p>
            <a:r>
              <a:rPr lang="zh-CN" altLang="en-US" dirty="0"/>
              <a:t>填充位</a:t>
            </a:r>
          </a:p>
        </p:txBody>
      </p:sp>
      <p:sp>
        <p:nvSpPr>
          <p:cNvPr id="16" name="左大括号 15">
            <a:extLst>
              <a:ext uri="{FF2B5EF4-FFF2-40B4-BE49-F238E27FC236}">
                <a16:creationId xmlns:a16="http://schemas.microsoft.com/office/drawing/2014/main" id="{8C73EA46-D226-4B65-BA9D-72DF6F27C7AD}"/>
              </a:ext>
            </a:extLst>
          </p:cNvPr>
          <p:cNvSpPr/>
          <p:nvPr/>
        </p:nvSpPr>
        <p:spPr>
          <a:xfrm rot="16200000">
            <a:off x="9467926" y="2942304"/>
            <a:ext cx="215605" cy="86241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942A23E2-155B-4D16-919B-FCCEA9F9F1FA}"/>
              </a:ext>
            </a:extLst>
          </p:cNvPr>
          <p:cNvSpPr txBox="1"/>
          <p:nvPr/>
        </p:nvSpPr>
        <p:spPr>
          <a:xfrm>
            <a:off x="8985545" y="3505494"/>
            <a:ext cx="1581219" cy="369332"/>
          </a:xfrm>
          <a:prstGeom prst="rect">
            <a:avLst/>
          </a:prstGeom>
          <a:noFill/>
        </p:spPr>
        <p:txBody>
          <a:bodyPr wrap="square" rtlCol="0">
            <a:spAutoFit/>
          </a:bodyPr>
          <a:lstStyle/>
          <a:p>
            <a:r>
              <a:rPr lang="zh-CN" altLang="en-US" dirty="0"/>
              <a:t>基础天区</a:t>
            </a:r>
            <a:r>
              <a:rPr lang="en-US" altLang="zh-CN" dirty="0"/>
              <a:t>1</a:t>
            </a:r>
            <a:endParaRPr lang="zh-CN" altLang="en-US" dirty="0"/>
          </a:p>
        </p:txBody>
      </p:sp>
      <p:sp>
        <p:nvSpPr>
          <p:cNvPr id="18" name="左大括号 17">
            <a:extLst>
              <a:ext uri="{FF2B5EF4-FFF2-40B4-BE49-F238E27FC236}">
                <a16:creationId xmlns:a16="http://schemas.microsoft.com/office/drawing/2014/main" id="{B81C6EA3-6AF4-40CC-B4DF-08F16CD5BEEA}"/>
              </a:ext>
            </a:extLst>
          </p:cNvPr>
          <p:cNvSpPr/>
          <p:nvPr/>
        </p:nvSpPr>
        <p:spPr>
          <a:xfrm rot="16200000">
            <a:off x="10555970" y="2830578"/>
            <a:ext cx="215605" cy="109806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6F92A23D-CA38-4F63-B985-75839925006F}"/>
              </a:ext>
            </a:extLst>
          </p:cNvPr>
          <p:cNvSpPr txBox="1"/>
          <p:nvPr/>
        </p:nvSpPr>
        <p:spPr>
          <a:xfrm>
            <a:off x="10269796" y="3497469"/>
            <a:ext cx="1581219" cy="369332"/>
          </a:xfrm>
          <a:prstGeom prst="rect">
            <a:avLst/>
          </a:prstGeom>
          <a:noFill/>
        </p:spPr>
        <p:txBody>
          <a:bodyPr wrap="square" rtlCol="0">
            <a:spAutoFit/>
          </a:bodyPr>
          <a:lstStyle/>
          <a:p>
            <a:r>
              <a:rPr lang="zh-CN" altLang="en-US" dirty="0"/>
              <a:t>网格号</a:t>
            </a:r>
            <a:r>
              <a:rPr lang="en-US" altLang="zh-CN" dirty="0"/>
              <a:t>101</a:t>
            </a:r>
            <a:endParaRPr lang="zh-CN" altLang="en-US" dirty="0"/>
          </a:p>
        </p:txBody>
      </p:sp>
      <p:grpSp>
        <p:nvGrpSpPr>
          <p:cNvPr id="58" name="组合 57">
            <a:extLst>
              <a:ext uri="{FF2B5EF4-FFF2-40B4-BE49-F238E27FC236}">
                <a16:creationId xmlns:a16="http://schemas.microsoft.com/office/drawing/2014/main" id="{C52A4C3C-394F-4AC0-93C8-E35259E65A05}"/>
              </a:ext>
            </a:extLst>
          </p:cNvPr>
          <p:cNvGrpSpPr/>
          <p:nvPr/>
        </p:nvGrpSpPr>
        <p:grpSpPr>
          <a:xfrm>
            <a:off x="4401214" y="5936599"/>
            <a:ext cx="6899352" cy="360000"/>
            <a:chOff x="3974400" y="5905499"/>
            <a:chExt cx="6931200" cy="360000"/>
          </a:xfrm>
        </p:grpSpPr>
        <p:sp>
          <p:nvSpPr>
            <p:cNvPr id="59" name="矩形 58">
              <a:extLst>
                <a:ext uri="{FF2B5EF4-FFF2-40B4-BE49-F238E27FC236}">
                  <a16:creationId xmlns:a16="http://schemas.microsoft.com/office/drawing/2014/main" id="{02ED492B-70D2-4319-90D4-D7F4935673F1}"/>
                </a:ext>
              </a:extLst>
            </p:cNvPr>
            <p:cNvSpPr/>
            <p:nvPr/>
          </p:nvSpPr>
          <p:spPr>
            <a:xfrm>
              <a:off x="3974400" y="5905499"/>
              <a:ext cx="216600" cy="36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dirty="0"/>
                <a:t>0</a:t>
              </a:r>
              <a:endParaRPr lang="zh-CN" altLang="en-US" dirty="0"/>
            </a:p>
          </p:txBody>
        </p:sp>
        <p:sp>
          <p:nvSpPr>
            <p:cNvPr id="60" name="矩形 59">
              <a:extLst>
                <a:ext uri="{FF2B5EF4-FFF2-40B4-BE49-F238E27FC236}">
                  <a16:creationId xmlns:a16="http://schemas.microsoft.com/office/drawing/2014/main" id="{317587D5-70C2-4D6A-9B5A-15BDEBD16D5C}"/>
                </a:ext>
              </a:extLst>
            </p:cNvPr>
            <p:cNvSpPr/>
            <p:nvPr/>
          </p:nvSpPr>
          <p:spPr>
            <a:xfrm>
              <a:off x="4191000" y="5905499"/>
              <a:ext cx="216600" cy="36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dirty="0"/>
                <a:t>0</a:t>
              </a:r>
              <a:endParaRPr lang="zh-CN" altLang="en-US" dirty="0"/>
            </a:p>
          </p:txBody>
        </p:sp>
        <p:sp>
          <p:nvSpPr>
            <p:cNvPr id="61" name="矩形 60">
              <a:extLst>
                <a:ext uri="{FF2B5EF4-FFF2-40B4-BE49-F238E27FC236}">
                  <a16:creationId xmlns:a16="http://schemas.microsoft.com/office/drawing/2014/main" id="{6D7FCF29-4472-4D1C-8EB8-1C171EEA2BB1}"/>
                </a:ext>
              </a:extLst>
            </p:cNvPr>
            <p:cNvSpPr/>
            <p:nvPr/>
          </p:nvSpPr>
          <p:spPr>
            <a:xfrm>
              <a:off x="4407600" y="5905499"/>
              <a:ext cx="216600" cy="36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dirty="0"/>
                <a:t>0</a:t>
              </a:r>
              <a:endParaRPr lang="zh-CN" altLang="en-US" dirty="0"/>
            </a:p>
          </p:txBody>
        </p:sp>
        <p:sp>
          <p:nvSpPr>
            <p:cNvPr id="62" name="矩形 61">
              <a:extLst>
                <a:ext uri="{FF2B5EF4-FFF2-40B4-BE49-F238E27FC236}">
                  <a16:creationId xmlns:a16="http://schemas.microsoft.com/office/drawing/2014/main" id="{30A71273-A133-4ECC-B355-082E04B1D190}"/>
                </a:ext>
              </a:extLst>
            </p:cNvPr>
            <p:cNvSpPr/>
            <p:nvPr/>
          </p:nvSpPr>
          <p:spPr>
            <a:xfrm>
              <a:off x="4624200" y="5905499"/>
              <a:ext cx="216600" cy="36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dirty="0"/>
                <a:t>1</a:t>
              </a:r>
              <a:endParaRPr lang="zh-CN" altLang="en-US" dirty="0"/>
            </a:p>
          </p:txBody>
        </p:sp>
        <p:sp>
          <p:nvSpPr>
            <p:cNvPr id="63" name="矩形 62">
              <a:extLst>
                <a:ext uri="{FF2B5EF4-FFF2-40B4-BE49-F238E27FC236}">
                  <a16:creationId xmlns:a16="http://schemas.microsoft.com/office/drawing/2014/main" id="{E62C174D-8ABB-49FD-94ED-DA0758903502}"/>
                </a:ext>
              </a:extLst>
            </p:cNvPr>
            <p:cNvSpPr/>
            <p:nvPr/>
          </p:nvSpPr>
          <p:spPr>
            <a:xfrm>
              <a:off x="48408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64" name="矩形 63">
              <a:extLst>
                <a:ext uri="{FF2B5EF4-FFF2-40B4-BE49-F238E27FC236}">
                  <a16:creationId xmlns:a16="http://schemas.microsoft.com/office/drawing/2014/main" id="{1FCDFA72-FFF9-4538-9A5D-665D16D47252}"/>
                </a:ext>
              </a:extLst>
            </p:cNvPr>
            <p:cNvSpPr/>
            <p:nvPr/>
          </p:nvSpPr>
          <p:spPr>
            <a:xfrm>
              <a:off x="50574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1</a:t>
              </a:r>
              <a:endParaRPr lang="zh-CN" altLang="en-US" dirty="0"/>
            </a:p>
          </p:txBody>
        </p:sp>
        <p:sp>
          <p:nvSpPr>
            <p:cNvPr id="65" name="矩形 64">
              <a:extLst>
                <a:ext uri="{FF2B5EF4-FFF2-40B4-BE49-F238E27FC236}">
                  <a16:creationId xmlns:a16="http://schemas.microsoft.com/office/drawing/2014/main" id="{96F890A5-C76B-4CBC-8840-78EE73D22F8C}"/>
                </a:ext>
              </a:extLst>
            </p:cNvPr>
            <p:cNvSpPr/>
            <p:nvPr/>
          </p:nvSpPr>
          <p:spPr>
            <a:xfrm>
              <a:off x="52740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66" name="矩形 65">
              <a:extLst>
                <a:ext uri="{FF2B5EF4-FFF2-40B4-BE49-F238E27FC236}">
                  <a16:creationId xmlns:a16="http://schemas.microsoft.com/office/drawing/2014/main" id="{D8E288BE-6BF5-44D9-AA36-81993A19BEE3}"/>
                </a:ext>
              </a:extLst>
            </p:cNvPr>
            <p:cNvSpPr/>
            <p:nvPr/>
          </p:nvSpPr>
          <p:spPr>
            <a:xfrm>
              <a:off x="54906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67" name="矩形 66">
              <a:extLst>
                <a:ext uri="{FF2B5EF4-FFF2-40B4-BE49-F238E27FC236}">
                  <a16:creationId xmlns:a16="http://schemas.microsoft.com/office/drawing/2014/main" id="{50D7380D-8098-44E0-82A4-9290B0D1E317}"/>
                </a:ext>
              </a:extLst>
            </p:cNvPr>
            <p:cNvSpPr/>
            <p:nvPr/>
          </p:nvSpPr>
          <p:spPr>
            <a:xfrm>
              <a:off x="57072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68" name="矩形 67">
              <a:extLst>
                <a:ext uri="{FF2B5EF4-FFF2-40B4-BE49-F238E27FC236}">
                  <a16:creationId xmlns:a16="http://schemas.microsoft.com/office/drawing/2014/main" id="{5D639CB6-55B7-4EC4-978C-678EB6A85403}"/>
                </a:ext>
              </a:extLst>
            </p:cNvPr>
            <p:cNvSpPr/>
            <p:nvPr/>
          </p:nvSpPr>
          <p:spPr>
            <a:xfrm>
              <a:off x="59238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1</a:t>
              </a:r>
              <a:endParaRPr lang="zh-CN" altLang="en-US" dirty="0"/>
            </a:p>
          </p:txBody>
        </p:sp>
        <p:sp>
          <p:nvSpPr>
            <p:cNvPr id="69" name="矩形 68">
              <a:extLst>
                <a:ext uri="{FF2B5EF4-FFF2-40B4-BE49-F238E27FC236}">
                  <a16:creationId xmlns:a16="http://schemas.microsoft.com/office/drawing/2014/main" id="{4214C666-1953-4FFB-9D5F-19DEF6AB2D39}"/>
                </a:ext>
              </a:extLst>
            </p:cNvPr>
            <p:cNvSpPr/>
            <p:nvPr/>
          </p:nvSpPr>
          <p:spPr>
            <a:xfrm>
              <a:off x="61404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70" name="矩形 69">
              <a:extLst>
                <a:ext uri="{FF2B5EF4-FFF2-40B4-BE49-F238E27FC236}">
                  <a16:creationId xmlns:a16="http://schemas.microsoft.com/office/drawing/2014/main" id="{32E405A4-FD5A-4A09-A5C3-A77593FA5EC6}"/>
                </a:ext>
              </a:extLst>
            </p:cNvPr>
            <p:cNvSpPr/>
            <p:nvPr/>
          </p:nvSpPr>
          <p:spPr>
            <a:xfrm>
              <a:off x="63570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1</a:t>
              </a:r>
              <a:endParaRPr lang="zh-CN" altLang="en-US" dirty="0"/>
            </a:p>
          </p:txBody>
        </p:sp>
        <p:sp>
          <p:nvSpPr>
            <p:cNvPr id="71" name="矩形 70">
              <a:extLst>
                <a:ext uri="{FF2B5EF4-FFF2-40B4-BE49-F238E27FC236}">
                  <a16:creationId xmlns:a16="http://schemas.microsoft.com/office/drawing/2014/main" id="{BECA3C78-8816-4950-A6E9-A46C40F9DC71}"/>
                </a:ext>
              </a:extLst>
            </p:cNvPr>
            <p:cNvSpPr/>
            <p:nvPr/>
          </p:nvSpPr>
          <p:spPr>
            <a:xfrm>
              <a:off x="65736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72" name="矩形 71">
              <a:extLst>
                <a:ext uri="{FF2B5EF4-FFF2-40B4-BE49-F238E27FC236}">
                  <a16:creationId xmlns:a16="http://schemas.microsoft.com/office/drawing/2014/main" id="{ADC3A4D8-D5AF-461E-8493-3F6BC3266EB9}"/>
                </a:ext>
              </a:extLst>
            </p:cNvPr>
            <p:cNvSpPr/>
            <p:nvPr/>
          </p:nvSpPr>
          <p:spPr>
            <a:xfrm>
              <a:off x="67902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1</a:t>
              </a:r>
              <a:endParaRPr lang="zh-CN" altLang="en-US" dirty="0"/>
            </a:p>
          </p:txBody>
        </p:sp>
        <p:sp>
          <p:nvSpPr>
            <p:cNvPr id="73" name="矩形 72">
              <a:extLst>
                <a:ext uri="{FF2B5EF4-FFF2-40B4-BE49-F238E27FC236}">
                  <a16:creationId xmlns:a16="http://schemas.microsoft.com/office/drawing/2014/main" id="{36D258E0-EF8E-4054-B085-5E5947AB21E5}"/>
                </a:ext>
              </a:extLst>
            </p:cNvPr>
            <p:cNvSpPr/>
            <p:nvPr/>
          </p:nvSpPr>
          <p:spPr>
            <a:xfrm>
              <a:off x="70068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74" name="矩形 73">
              <a:extLst>
                <a:ext uri="{FF2B5EF4-FFF2-40B4-BE49-F238E27FC236}">
                  <a16:creationId xmlns:a16="http://schemas.microsoft.com/office/drawing/2014/main" id="{E85037E6-19D3-45E1-8D08-8D0BEBCBA450}"/>
                </a:ext>
              </a:extLst>
            </p:cNvPr>
            <p:cNvSpPr/>
            <p:nvPr/>
          </p:nvSpPr>
          <p:spPr>
            <a:xfrm>
              <a:off x="72234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75" name="矩形 74">
              <a:extLst>
                <a:ext uri="{FF2B5EF4-FFF2-40B4-BE49-F238E27FC236}">
                  <a16:creationId xmlns:a16="http://schemas.microsoft.com/office/drawing/2014/main" id="{854E9C45-C6F6-41A2-83D3-50F90A23D1F7}"/>
                </a:ext>
              </a:extLst>
            </p:cNvPr>
            <p:cNvSpPr/>
            <p:nvPr/>
          </p:nvSpPr>
          <p:spPr>
            <a:xfrm>
              <a:off x="74400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1</a:t>
              </a:r>
              <a:endParaRPr lang="zh-CN" altLang="en-US" dirty="0"/>
            </a:p>
          </p:txBody>
        </p:sp>
        <p:sp>
          <p:nvSpPr>
            <p:cNvPr id="76" name="矩形 75">
              <a:extLst>
                <a:ext uri="{FF2B5EF4-FFF2-40B4-BE49-F238E27FC236}">
                  <a16:creationId xmlns:a16="http://schemas.microsoft.com/office/drawing/2014/main" id="{A8F3C6FE-2560-48F8-AB8C-1B8754CC1D59}"/>
                </a:ext>
              </a:extLst>
            </p:cNvPr>
            <p:cNvSpPr/>
            <p:nvPr/>
          </p:nvSpPr>
          <p:spPr>
            <a:xfrm>
              <a:off x="76566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77" name="矩形 76">
              <a:extLst>
                <a:ext uri="{FF2B5EF4-FFF2-40B4-BE49-F238E27FC236}">
                  <a16:creationId xmlns:a16="http://schemas.microsoft.com/office/drawing/2014/main" id="{F6BF4F5A-2884-4836-BCD6-B073F1E5DC5A}"/>
                </a:ext>
              </a:extLst>
            </p:cNvPr>
            <p:cNvSpPr/>
            <p:nvPr/>
          </p:nvSpPr>
          <p:spPr>
            <a:xfrm>
              <a:off x="78732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1</a:t>
              </a:r>
              <a:endParaRPr lang="zh-CN" altLang="en-US" dirty="0"/>
            </a:p>
          </p:txBody>
        </p:sp>
        <p:sp>
          <p:nvSpPr>
            <p:cNvPr id="78" name="矩形 77">
              <a:extLst>
                <a:ext uri="{FF2B5EF4-FFF2-40B4-BE49-F238E27FC236}">
                  <a16:creationId xmlns:a16="http://schemas.microsoft.com/office/drawing/2014/main" id="{C23E6F53-30EE-4F0A-A8C7-E82BE48D7525}"/>
                </a:ext>
              </a:extLst>
            </p:cNvPr>
            <p:cNvSpPr/>
            <p:nvPr/>
          </p:nvSpPr>
          <p:spPr>
            <a:xfrm>
              <a:off x="80898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1</a:t>
              </a:r>
              <a:endParaRPr lang="zh-CN" altLang="en-US" dirty="0"/>
            </a:p>
          </p:txBody>
        </p:sp>
        <p:sp>
          <p:nvSpPr>
            <p:cNvPr id="79" name="矩形 78">
              <a:extLst>
                <a:ext uri="{FF2B5EF4-FFF2-40B4-BE49-F238E27FC236}">
                  <a16:creationId xmlns:a16="http://schemas.microsoft.com/office/drawing/2014/main" id="{092A456F-6C3D-4DA4-B8E5-E2736A07B4A5}"/>
                </a:ext>
              </a:extLst>
            </p:cNvPr>
            <p:cNvSpPr/>
            <p:nvPr/>
          </p:nvSpPr>
          <p:spPr>
            <a:xfrm>
              <a:off x="83064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80" name="矩形 79">
              <a:extLst>
                <a:ext uri="{FF2B5EF4-FFF2-40B4-BE49-F238E27FC236}">
                  <a16:creationId xmlns:a16="http://schemas.microsoft.com/office/drawing/2014/main" id="{0B889366-8E39-4B33-A030-E1D62399987D}"/>
                </a:ext>
              </a:extLst>
            </p:cNvPr>
            <p:cNvSpPr/>
            <p:nvPr/>
          </p:nvSpPr>
          <p:spPr>
            <a:xfrm>
              <a:off x="85230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81" name="矩形 80">
              <a:extLst>
                <a:ext uri="{FF2B5EF4-FFF2-40B4-BE49-F238E27FC236}">
                  <a16:creationId xmlns:a16="http://schemas.microsoft.com/office/drawing/2014/main" id="{4ECF9B94-1420-42B3-B0CD-C9CFD989E7A8}"/>
                </a:ext>
              </a:extLst>
            </p:cNvPr>
            <p:cNvSpPr/>
            <p:nvPr/>
          </p:nvSpPr>
          <p:spPr>
            <a:xfrm>
              <a:off x="87396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82" name="矩形 81">
              <a:extLst>
                <a:ext uri="{FF2B5EF4-FFF2-40B4-BE49-F238E27FC236}">
                  <a16:creationId xmlns:a16="http://schemas.microsoft.com/office/drawing/2014/main" id="{3E0748C3-C4C7-4FA6-9308-7F8CB9C28C35}"/>
                </a:ext>
              </a:extLst>
            </p:cNvPr>
            <p:cNvSpPr/>
            <p:nvPr/>
          </p:nvSpPr>
          <p:spPr>
            <a:xfrm>
              <a:off x="89562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1</a:t>
              </a:r>
              <a:endParaRPr lang="zh-CN" altLang="en-US" dirty="0"/>
            </a:p>
          </p:txBody>
        </p:sp>
        <p:sp>
          <p:nvSpPr>
            <p:cNvPr id="83" name="矩形 82">
              <a:extLst>
                <a:ext uri="{FF2B5EF4-FFF2-40B4-BE49-F238E27FC236}">
                  <a16:creationId xmlns:a16="http://schemas.microsoft.com/office/drawing/2014/main" id="{EAD1AAFD-1924-4263-95F7-8F3FFC636659}"/>
                </a:ext>
              </a:extLst>
            </p:cNvPr>
            <p:cNvSpPr/>
            <p:nvPr/>
          </p:nvSpPr>
          <p:spPr>
            <a:xfrm>
              <a:off x="91728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1</a:t>
              </a:r>
              <a:endParaRPr lang="zh-CN" altLang="en-US" dirty="0"/>
            </a:p>
          </p:txBody>
        </p:sp>
        <p:sp>
          <p:nvSpPr>
            <p:cNvPr id="84" name="矩形 83">
              <a:extLst>
                <a:ext uri="{FF2B5EF4-FFF2-40B4-BE49-F238E27FC236}">
                  <a16:creationId xmlns:a16="http://schemas.microsoft.com/office/drawing/2014/main" id="{67B4342D-255B-4E12-815E-2BF760F5FC5C}"/>
                </a:ext>
              </a:extLst>
            </p:cNvPr>
            <p:cNvSpPr/>
            <p:nvPr/>
          </p:nvSpPr>
          <p:spPr>
            <a:xfrm>
              <a:off x="9389401"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85" name="矩形 84">
              <a:extLst>
                <a:ext uri="{FF2B5EF4-FFF2-40B4-BE49-F238E27FC236}">
                  <a16:creationId xmlns:a16="http://schemas.microsoft.com/office/drawing/2014/main" id="{82DC250F-306E-42B3-8225-C83EF60A58AD}"/>
                </a:ext>
              </a:extLst>
            </p:cNvPr>
            <p:cNvSpPr/>
            <p:nvPr/>
          </p:nvSpPr>
          <p:spPr>
            <a:xfrm>
              <a:off x="96060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1</a:t>
              </a:r>
              <a:endParaRPr lang="zh-CN" altLang="en-US" dirty="0"/>
            </a:p>
          </p:txBody>
        </p:sp>
        <p:sp>
          <p:nvSpPr>
            <p:cNvPr id="86" name="矩形 85">
              <a:extLst>
                <a:ext uri="{FF2B5EF4-FFF2-40B4-BE49-F238E27FC236}">
                  <a16:creationId xmlns:a16="http://schemas.microsoft.com/office/drawing/2014/main" id="{9895D99C-4F3C-4957-AA06-04D57D4760A0}"/>
                </a:ext>
              </a:extLst>
            </p:cNvPr>
            <p:cNvSpPr/>
            <p:nvPr/>
          </p:nvSpPr>
          <p:spPr>
            <a:xfrm>
              <a:off x="98226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1</a:t>
              </a:r>
              <a:endParaRPr lang="zh-CN" altLang="en-US" dirty="0"/>
            </a:p>
          </p:txBody>
        </p:sp>
        <p:sp>
          <p:nvSpPr>
            <p:cNvPr id="87" name="矩形 86">
              <a:extLst>
                <a:ext uri="{FF2B5EF4-FFF2-40B4-BE49-F238E27FC236}">
                  <a16:creationId xmlns:a16="http://schemas.microsoft.com/office/drawing/2014/main" id="{2590291E-5935-4CB5-A6E4-160B65561867}"/>
                </a:ext>
              </a:extLst>
            </p:cNvPr>
            <p:cNvSpPr/>
            <p:nvPr/>
          </p:nvSpPr>
          <p:spPr>
            <a:xfrm>
              <a:off x="100392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88" name="矩形 87">
              <a:extLst>
                <a:ext uri="{FF2B5EF4-FFF2-40B4-BE49-F238E27FC236}">
                  <a16:creationId xmlns:a16="http://schemas.microsoft.com/office/drawing/2014/main" id="{1F33D164-F123-4B71-8F43-8ACA860EE06F}"/>
                </a:ext>
              </a:extLst>
            </p:cNvPr>
            <p:cNvSpPr/>
            <p:nvPr/>
          </p:nvSpPr>
          <p:spPr>
            <a:xfrm>
              <a:off x="102558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89" name="矩形 88">
              <a:extLst>
                <a:ext uri="{FF2B5EF4-FFF2-40B4-BE49-F238E27FC236}">
                  <a16:creationId xmlns:a16="http://schemas.microsoft.com/office/drawing/2014/main" id="{AC8F718C-97AB-421B-A262-05AFF271DA86}"/>
                </a:ext>
              </a:extLst>
            </p:cNvPr>
            <p:cNvSpPr/>
            <p:nvPr/>
          </p:nvSpPr>
          <p:spPr>
            <a:xfrm>
              <a:off x="104724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1</a:t>
              </a:r>
              <a:endParaRPr lang="zh-CN" altLang="en-US" dirty="0"/>
            </a:p>
          </p:txBody>
        </p:sp>
        <p:sp>
          <p:nvSpPr>
            <p:cNvPr id="90" name="矩形 89">
              <a:extLst>
                <a:ext uri="{FF2B5EF4-FFF2-40B4-BE49-F238E27FC236}">
                  <a16:creationId xmlns:a16="http://schemas.microsoft.com/office/drawing/2014/main" id="{75359381-B1E1-4F63-AF3F-33C3548CAED8}"/>
                </a:ext>
              </a:extLst>
            </p:cNvPr>
            <p:cNvSpPr/>
            <p:nvPr/>
          </p:nvSpPr>
          <p:spPr>
            <a:xfrm>
              <a:off x="106890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1</a:t>
              </a:r>
              <a:endParaRPr lang="zh-CN" altLang="en-US" dirty="0"/>
            </a:p>
          </p:txBody>
        </p:sp>
      </p:grpSp>
      <p:cxnSp>
        <p:nvCxnSpPr>
          <p:cNvPr id="21" name="直接箭头连接符 20">
            <a:extLst>
              <a:ext uri="{FF2B5EF4-FFF2-40B4-BE49-F238E27FC236}">
                <a16:creationId xmlns:a16="http://schemas.microsoft.com/office/drawing/2014/main" id="{934D1FE7-1097-4E3E-8C49-EE5743C6270F}"/>
              </a:ext>
            </a:extLst>
          </p:cNvPr>
          <p:cNvCxnSpPr>
            <a:cxnSpLocks/>
            <a:endCxn id="59" idx="1"/>
          </p:cNvCxnSpPr>
          <p:nvPr/>
        </p:nvCxnSpPr>
        <p:spPr>
          <a:xfrm>
            <a:off x="2500620" y="4389536"/>
            <a:ext cx="1900594" cy="172706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8" name="直接箭头连接符 27">
            <a:extLst>
              <a:ext uri="{FF2B5EF4-FFF2-40B4-BE49-F238E27FC236}">
                <a16:creationId xmlns:a16="http://schemas.microsoft.com/office/drawing/2014/main" id="{F5C6B996-CC81-4622-9656-CD0206F418DC}"/>
              </a:ext>
            </a:extLst>
          </p:cNvPr>
          <p:cNvCxnSpPr>
            <a:cxnSpLocks/>
          </p:cNvCxnSpPr>
          <p:nvPr/>
        </p:nvCxnSpPr>
        <p:spPr>
          <a:xfrm>
            <a:off x="4401214" y="5677059"/>
            <a:ext cx="129362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9" name="文本框 28">
            <a:extLst>
              <a:ext uri="{FF2B5EF4-FFF2-40B4-BE49-F238E27FC236}">
                <a16:creationId xmlns:a16="http://schemas.microsoft.com/office/drawing/2014/main" id="{FEF08F57-83F2-499A-8270-1DA13BDFCEDC}"/>
              </a:ext>
            </a:extLst>
          </p:cNvPr>
          <p:cNvSpPr txBox="1"/>
          <p:nvPr/>
        </p:nvSpPr>
        <p:spPr>
          <a:xfrm>
            <a:off x="5737421" y="5492393"/>
            <a:ext cx="2081003" cy="369332"/>
          </a:xfrm>
          <a:prstGeom prst="rect">
            <a:avLst/>
          </a:prstGeom>
          <a:noFill/>
        </p:spPr>
        <p:txBody>
          <a:bodyPr wrap="square" rtlCol="0">
            <a:spAutoFit/>
          </a:bodyPr>
          <a:lstStyle/>
          <a:p>
            <a:r>
              <a:rPr lang="zh-CN" altLang="en-US" dirty="0"/>
              <a:t>右移，并填充</a:t>
            </a:r>
            <a:r>
              <a:rPr lang="en-US" altLang="zh-CN" dirty="0"/>
              <a:t>1</a:t>
            </a:r>
            <a:endParaRPr lang="zh-CN" altLang="en-US" dirty="0"/>
          </a:p>
        </p:txBody>
      </p:sp>
      <p:grpSp>
        <p:nvGrpSpPr>
          <p:cNvPr id="103" name="组合 102">
            <a:extLst>
              <a:ext uri="{FF2B5EF4-FFF2-40B4-BE49-F238E27FC236}">
                <a16:creationId xmlns:a16="http://schemas.microsoft.com/office/drawing/2014/main" id="{F9B81FFC-12E5-4C20-9055-E845661D4CE8}"/>
              </a:ext>
            </a:extLst>
          </p:cNvPr>
          <p:cNvGrpSpPr/>
          <p:nvPr/>
        </p:nvGrpSpPr>
        <p:grpSpPr>
          <a:xfrm>
            <a:off x="4368748" y="5056557"/>
            <a:ext cx="6899352" cy="360000"/>
            <a:chOff x="3974400" y="5905499"/>
            <a:chExt cx="6931200" cy="360000"/>
          </a:xfrm>
        </p:grpSpPr>
        <p:sp>
          <p:nvSpPr>
            <p:cNvPr id="105" name="矩形 104">
              <a:extLst>
                <a:ext uri="{FF2B5EF4-FFF2-40B4-BE49-F238E27FC236}">
                  <a16:creationId xmlns:a16="http://schemas.microsoft.com/office/drawing/2014/main" id="{959EAA87-65FB-4ED4-8128-8D3F096B2C8B}"/>
                </a:ext>
              </a:extLst>
            </p:cNvPr>
            <p:cNvSpPr/>
            <p:nvPr/>
          </p:nvSpPr>
          <p:spPr>
            <a:xfrm>
              <a:off x="397440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06" name="矩形 105">
              <a:extLst>
                <a:ext uri="{FF2B5EF4-FFF2-40B4-BE49-F238E27FC236}">
                  <a16:creationId xmlns:a16="http://schemas.microsoft.com/office/drawing/2014/main" id="{78748D18-F986-4480-8D47-3916E26A678B}"/>
                </a:ext>
              </a:extLst>
            </p:cNvPr>
            <p:cNvSpPr/>
            <p:nvPr/>
          </p:nvSpPr>
          <p:spPr>
            <a:xfrm>
              <a:off x="419100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07" name="矩形 106">
              <a:extLst>
                <a:ext uri="{FF2B5EF4-FFF2-40B4-BE49-F238E27FC236}">
                  <a16:creationId xmlns:a16="http://schemas.microsoft.com/office/drawing/2014/main" id="{138645FA-83C3-4255-AEFA-6E386AB891BB}"/>
                </a:ext>
              </a:extLst>
            </p:cNvPr>
            <p:cNvSpPr/>
            <p:nvPr/>
          </p:nvSpPr>
          <p:spPr>
            <a:xfrm>
              <a:off x="440760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08" name="矩形 107">
              <a:extLst>
                <a:ext uri="{FF2B5EF4-FFF2-40B4-BE49-F238E27FC236}">
                  <a16:creationId xmlns:a16="http://schemas.microsoft.com/office/drawing/2014/main" id="{E2F8F365-B149-440F-A78E-FEB237346D32}"/>
                </a:ext>
              </a:extLst>
            </p:cNvPr>
            <p:cNvSpPr/>
            <p:nvPr/>
          </p:nvSpPr>
          <p:spPr>
            <a:xfrm>
              <a:off x="462420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09" name="矩形 108">
              <a:extLst>
                <a:ext uri="{FF2B5EF4-FFF2-40B4-BE49-F238E27FC236}">
                  <a16:creationId xmlns:a16="http://schemas.microsoft.com/office/drawing/2014/main" id="{5D42FF00-BDE5-4C63-B097-DF07608BDE15}"/>
                </a:ext>
              </a:extLst>
            </p:cNvPr>
            <p:cNvSpPr/>
            <p:nvPr/>
          </p:nvSpPr>
          <p:spPr>
            <a:xfrm>
              <a:off x="484080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10" name="矩形 109">
              <a:extLst>
                <a:ext uri="{FF2B5EF4-FFF2-40B4-BE49-F238E27FC236}">
                  <a16:creationId xmlns:a16="http://schemas.microsoft.com/office/drawing/2014/main" id="{53ED64D8-BE0A-43EA-817A-B20671628DA2}"/>
                </a:ext>
              </a:extLst>
            </p:cNvPr>
            <p:cNvSpPr/>
            <p:nvPr/>
          </p:nvSpPr>
          <p:spPr>
            <a:xfrm>
              <a:off x="505740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43" name="矩形 142">
              <a:extLst>
                <a:ext uri="{FF2B5EF4-FFF2-40B4-BE49-F238E27FC236}">
                  <a16:creationId xmlns:a16="http://schemas.microsoft.com/office/drawing/2014/main" id="{54994E93-34A0-445D-9F71-2AEFEC59783B}"/>
                </a:ext>
              </a:extLst>
            </p:cNvPr>
            <p:cNvSpPr/>
            <p:nvPr/>
          </p:nvSpPr>
          <p:spPr>
            <a:xfrm>
              <a:off x="527400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44" name="矩形 143">
              <a:extLst>
                <a:ext uri="{FF2B5EF4-FFF2-40B4-BE49-F238E27FC236}">
                  <a16:creationId xmlns:a16="http://schemas.microsoft.com/office/drawing/2014/main" id="{547C1E7A-8F51-4003-9C7E-D546D1CA7B2C}"/>
                </a:ext>
              </a:extLst>
            </p:cNvPr>
            <p:cNvSpPr/>
            <p:nvPr/>
          </p:nvSpPr>
          <p:spPr>
            <a:xfrm>
              <a:off x="549060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45" name="矩形 144">
              <a:extLst>
                <a:ext uri="{FF2B5EF4-FFF2-40B4-BE49-F238E27FC236}">
                  <a16:creationId xmlns:a16="http://schemas.microsoft.com/office/drawing/2014/main" id="{229F58D3-E220-49D7-B794-54204FF1B509}"/>
                </a:ext>
              </a:extLst>
            </p:cNvPr>
            <p:cNvSpPr/>
            <p:nvPr/>
          </p:nvSpPr>
          <p:spPr>
            <a:xfrm>
              <a:off x="570720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46" name="矩形 145">
              <a:extLst>
                <a:ext uri="{FF2B5EF4-FFF2-40B4-BE49-F238E27FC236}">
                  <a16:creationId xmlns:a16="http://schemas.microsoft.com/office/drawing/2014/main" id="{45BE9D97-52A1-4E82-8A44-A326016885EA}"/>
                </a:ext>
              </a:extLst>
            </p:cNvPr>
            <p:cNvSpPr/>
            <p:nvPr/>
          </p:nvSpPr>
          <p:spPr>
            <a:xfrm>
              <a:off x="592380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47" name="矩形 146">
              <a:extLst>
                <a:ext uri="{FF2B5EF4-FFF2-40B4-BE49-F238E27FC236}">
                  <a16:creationId xmlns:a16="http://schemas.microsoft.com/office/drawing/2014/main" id="{E108431A-7379-49F1-8752-029567B34BCA}"/>
                </a:ext>
              </a:extLst>
            </p:cNvPr>
            <p:cNvSpPr/>
            <p:nvPr/>
          </p:nvSpPr>
          <p:spPr>
            <a:xfrm>
              <a:off x="614040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48" name="矩形 147">
              <a:extLst>
                <a:ext uri="{FF2B5EF4-FFF2-40B4-BE49-F238E27FC236}">
                  <a16:creationId xmlns:a16="http://schemas.microsoft.com/office/drawing/2014/main" id="{916DA05E-A5EA-4ED5-A7C0-6F240C65AFC4}"/>
                </a:ext>
              </a:extLst>
            </p:cNvPr>
            <p:cNvSpPr/>
            <p:nvPr/>
          </p:nvSpPr>
          <p:spPr>
            <a:xfrm>
              <a:off x="635700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49" name="矩形 148">
              <a:extLst>
                <a:ext uri="{FF2B5EF4-FFF2-40B4-BE49-F238E27FC236}">
                  <a16:creationId xmlns:a16="http://schemas.microsoft.com/office/drawing/2014/main" id="{3CC9240E-D5D6-4516-AEAD-F1B1064F3FA0}"/>
                </a:ext>
              </a:extLst>
            </p:cNvPr>
            <p:cNvSpPr/>
            <p:nvPr/>
          </p:nvSpPr>
          <p:spPr>
            <a:xfrm>
              <a:off x="657360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50" name="矩形 149">
              <a:extLst>
                <a:ext uri="{FF2B5EF4-FFF2-40B4-BE49-F238E27FC236}">
                  <a16:creationId xmlns:a16="http://schemas.microsoft.com/office/drawing/2014/main" id="{4A5E5C3A-D0E6-41A0-A2E4-56807D0FD41A}"/>
                </a:ext>
              </a:extLst>
            </p:cNvPr>
            <p:cNvSpPr/>
            <p:nvPr/>
          </p:nvSpPr>
          <p:spPr>
            <a:xfrm>
              <a:off x="679020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51" name="矩形 150">
              <a:extLst>
                <a:ext uri="{FF2B5EF4-FFF2-40B4-BE49-F238E27FC236}">
                  <a16:creationId xmlns:a16="http://schemas.microsoft.com/office/drawing/2014/main" id="{D91F8F9A-7EC9-4A66-B64A-AC08A77F00EC}"/>
                </a:ext>
              </a:extLst>
            </p:cNvPr>
            <p:cNvSpPr/>
            <p:nvPr/>
          </p:nvSpPr>
          <p:spPr>
            <a:xfrm>
              <a:off x="700680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52" name="矩形 151">
              <a:extLst>
                <a:ext uri="{FF2B5EF4-FFF2-40B4-BE49-F238E27FC236}">
                  <a16:creationId xmlns:a16="http://schemas.microsoft.com/office/drawing/2014/main" id="{9ADBC018-784F-4815-9BB5-F31C6E05CF3C}"/>
                </a:ext>
              </a:extLst>
            </p:cNvPr>
            <p:cNvSpPr/>
            <p:nvPr/>
          </p:nvSpPr>
          <p:spPr>
            <a:xfrm>
              <a:off x="722340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53" name="矩形 152">
              <a:extLst>
                <a:ext uri="{FF2B5EF4-FFF2-40B4-BE49-F238E27FC236}">
                  <a16:creationId xmlns:a16="http://schemas.microsoft.com/office/drawing/2014/main" id="{0690BB19-8669-486D-A28D-75AFCEA7724D}"/>
                </a:ext>
              </a:extLst>
            </p:cNvPr>
            <p:cNvSpPr/>
            <p:nvPr/>
          </p:nvSpPr>
          <p:spPr>
            <a:xfrm>
              <a:off x="744000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54" name="矩形 153">
              <a:extLst>
                <a:ext uri="{FF2B5EF4-FFF2-40B4-BE49-F238E27FC236}">
                  <a16:creationId xmlns:a16="http://schemas.microsoft.com/office/drawing/2014/main" id="{F5201B1D-5BF3-45B7-98D5-21A1DA529D72}"/>
                </a:ext>
              </a:extLst>
            </p:cNvPr>
            <p:cNvSpPr/>
            <p:nvPr/>
          </p:nvSpPr>
          <p:spPr>
            <a:xfrm>
              <a:off x="765660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55" name="矩形 154">
              <a:extLst>
                <a:ext uri="{FF2B5EF4-FFF2-40B4-BE49-F238E27FC236}">
                  <a16:creationId xmlns:a16="http://schemas.microsoft.com/office/drawing/2014/main" id="{8266BE6B-4314-441B-ACBE-D2C8BF9BE88A}"/>
                </a:ext>
              </a:extLst>
            </p:cNvPr>
            <p:cNvSpPr/>
            <p:nvPr/>
          </p:nvSpPr>
          <p:spPr>
            <a:xfrm>
              <a:off x="787320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56" name="矩形 155">
              <a:extLst>
                <a:ext uri="{FF2B5EF4-FFF2-40B4-BE49-F238E27FC236}">
                  <a16:creationId xmlns:a16="http://schemas.microsoft.com/office/drawing/2014/main" id="{5C0569EB-7D8F-47EE-9D0E-7337926213B2}"/>
                </a:ext>
              </a:extLst>
            </p:cNvPr>
            <p:cNvSpPr/>
            <p:nvPr/>
          </p:nvSpPr>
          <p:spPr>
            <a:xfrm>
              <a:off x="808980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57" name="矩形 156">
              <a:extLst>
                <a:ext uri="{FF2B5EF4-FFF2-40B4-BE49-F238E27FC236}">
                  <a16:creationId xmlns:a16="http://schemas.microsoft.com/office/drawing/2014/main" id="{71A115D7-A350-4628-8D7E-4D8E7674E4EE}"/>
                </a:ext>
              </a:extLst>
            </p:cNvPr>
            <p:cNvSpPr/>
            <p:nvPr/>
          </p:nvSpPr>
          <p:spPr>
            <a:xfrm>
              <a:off x="830640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58" name="矩形 157">
              <a:extLst>
                <a:ext uri="{FF2B5EF4-FFF2-40B4-BE49-F238E27FC236}">
                  <a16:creationId xmlns:a16="http://schemas.microsoft.com/office/drawing/2014/main" id="{5B34CE5F-B0A8-4871-8241-366468CCCDA0}"/>
                </a:ext>
              </a:extLst>
            </p:cNvPr>
            <p:cNvSpPr/>
            <p:nvPr/>
          </p:nvSpPr>
          <p:spPr>
            <a:xfrm>
              <a:off x="8523000" y="5905499"/>
              <a:ext cx="216600" cy="36000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altLang="zh-CN" dirty="0"/>
                <a:t>1</a:t>
              </a:r>
              <a:endParaRPr lang="zh-CN" altLang="en-US" dirty="0"/>
            </a:p>
          </p:txBody>
        </p:sp>
        <p:sp>
          <p:nvSpPr>
            <p:cNvPr id="159" name="矩形 158">
              <a:extLst>
                <a:ext uri="{FF2B5EF4-FFF2-40B4-BE49-F238E27FC236}">
                  <a16:creationId xmlns:a16="http://schemas.microsoft.com/office/drawing/2014/main" id="{495E8BAD-095D-4FE5-BB81-5C4DF89EFFCF}"/>
                </a:ext>
              </a:extLst>
            </p:cNvPr>
            <p:cNvSpPr/>
            <p:nvPr/>
          </p:nvSpPr>
          <p:spPr>
            <a:xfrm>
              <a:off x="8739600" y="5905499"/>
              <a:ext cx="216600" cy="36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dirty="0"/>
                <a:t>0</a:t>
              </a:r>
              <a:endParaRPr lang="zh-CN" altLang="en-US" dirty="0"/>
            </a:p>
          </p:txBody>
        </p:sp>
        <p:sp>
          <p:nvSpPr>
            <p:cNvPr id="160" name="矩形 159">
              <a:extLst>
                <a:ext uri="{FF2B5EF4-FFF2-40B4-BE49-F238E27FC236}">
                  <a16:creationId xmlns:a16="http://schemas.microsoft.com/office/drawing/2014/main" id="{3DD6CF42-192C-4A84-9DF9-6B72D69B56D9}"/>
                </a:ext>
              </a:extLst>
            </p:cNvPr>
            <p:cNvSpPr/>
            <p:nvPr/>
          </p:nvSpPr>
          <p:spPr>
            <a:xfrm>
              <a:off x="8956200" y="5905499"/>
              <a:ext cx="216600" cy="36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dirty="0"/>
                <a:t>0</a:t>
              </a:r>
              <a:endParaRPr lang="zh-CN" altLang="en-US" dirty="0"/>
            </a:p>
          </p:txBody>
        </p:sp>
        <p:sp>
          <p:nvSpPr>
            <p:cNvPr id="161" name="矩形 160">
              <a:extLst>
                <a:ext uri="{FF2B5EF4-FFF2-40B4-BE49-F238E27FC236}">
                  <a16:creationId xmlns:a16="http://schemas.microsoft.com/office/drawing/2014/main" id="{084C97F8-18E7-4DF2-AF19-A738B9741BB1}"/>
                </a:ext>
              </a:extLst>
            </p:cNvPr>
            <p:cNvSpPr/>
            <p:nvPr/>
          </p:nvSpPr>
          <p:spPr>
            <a:xfrm>
              <a:off x="9172800" y="5905499"/>
              <a:ext cx="216600" cy="36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dirty="0"/>
                <a:t>0</a:t>
              </a:r>
              <a:endParaRPr lang="zh-CN" altLang="en-US" dirty="0"/>
            </a:p>
          </p:txBody>
        </p:sp>
        <p:sp>
          <p:nvSpPr>
            <p:cNvPr id="162" name="矩形 161">
              <a:extLst>
                <a:ext uri="{FF2B5EF4-FFF2-40B4-BE49-F238E27FC236}">
                  <a16:creationId xmlns:a16="http://schemas.microsoft.com/office/drawing/2014/main" id="{76EF1C02-11BA-4A46-A1D3-408623803B50}"/>
                </a:ext>
              </a:extLst>
            </p:cNvPr>
            <p:cNvSpPr/>
            <p:nvPr/>
          </p:nvSpPr>
          <p:spPr>
            <a:xfrm>
              <a:off x="9389401" y="5905499"/>
              <a:ext cx="216600" cy="360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CN" dirty="0"/>
                <a:t>1</a:t>
              </a:r>
              <a:endParaRPr lang="zh-CN" altLang="en-US" dirty="0"/>
            </a:p>
          </p:txBody>
        </p:sp>
        <p:sp>
          <p:nvSpPr>
            <p:cNvPr id="163" name="矩形 162">
              <a:extLst>
                <a:ext uri="{FF2B5EF4-FFF2-40B4-BE49-F238E27FC236}">
                  <a16:creationId xmlns:a16="http://schemas.microsoft.com/office/drawing/2014/main" id="{090EAC1C-A21A-437A-9057-3DC9D0194823}"/>
                </a:ext>
              </a:extLst>
            </p:cNvPr>
            <p:cNvSpPr/>
            <p:nvPr/>
          </p:nvSpPr>
          <p:spPr>
            <a:xfrm>
              <a:off x="9606000" y="5905499"/>
              <a:ext cx="216600" cy="360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dirty="0"/>
                <a:t>0</a:t>
              </a:r>
              <a:endParaRPr lang="zh-CN" altLang="en-US" dirty="0"/>
            </a:p>
          </p:txBody>
        </p:sp>
        <p:sp>
          <p:nvSpPr>
            <p:cNvPr id="164" name="矩形 163">
              <a:extLst>
                <a:ext uri="{FF2B5EF4-FFF2-40B4-BE49-F238E27FC236}">
                  <a16:creationId xmlns:a16="http://schemas.microsoft.com/office/drawing/2014/main" id="{7C2A9816-4308-4A48-A45E-E8E4886F95E6}"/>
                </a:ext>
              </a:extLst>
            </p:cNvPr>
            <p:cNvSpPr/>
            <p:nvPr/>
          </p:nvSpPr>
          <p:spPr>
            <a:xfrm>
              <a:off x="9822600" y="5905499"/>
              <a:ext cx="216600" cy="360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dirty="0"/>
                <a:t>1</a:t>
              </a:r>
              <a:endParaRPr lang="zh-CN" altLang="en-US" dirty="0"/>
            </a:p>
          </p:txBody>
        </p:sp>
        <p:sp>
          <p:nvSpPr>
            <p:cNvPr id="165" name="矩形 164">
              <a:extLst>
                <a:ext uri="{FF2B5EF4-FFF2-40B4-BE49-F238E27FC236}">
                  <a16:creationId xmlns:a16="http://schemas.microsoft.com/office/drawing/2014/main" id="{9E2C61BC-81BE-4714-B778-704572DF04E2}"/>
                </a:ext>
              </a:extLst>
            </p:cNvPr>
            <p:cNvSpPr/>
            <p:nvPr/>
          </p:nvSpPr>
          <p:spPr>
            <a:xfrm>
              <a:off x="100392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66" name="矩形 165">
              <a:extLst>
                <a:ext uri="{FF2B5EF4-FFF2-40B4-BE49-F238E27FC236}">
                  <a16:creationId xmlns:a16="http://schemas.microsoft.com/office/drawing/2014/main" id="{16EA1AE1-CB8F-4BE8-956D-D82005ECDA71}"/>
                </a:ext>
              </a:extLst>
            </p:cNvPr>
            <p:cNvSpPr/>
            <p:nvPr/>
          </p:nvSpPr>
          <p:spPr>
            <a:xfrm>
              <a:off x="102558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67" name="矩形 166">
              <a:extLst>
                <a:ext uri="{FF2B5EF4-FFF2-40B4-BE49-F238E27FC236}">
                  <a16:creationId xmlns:a16="http://schemas.microsoft.com/office/drawing/2014/main" id="{2926BAD7-4E37-4738-8385-315063C84711}"/>
                </a:ext>
              </a:extLst>
            </p:cNvPr>
            <p:cNvSpPr/>
            <p:nvPr/>
          </p:nvSpPr>
          <p:spPr>
            <a:xfrm>
              <a:off x="104724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68" name="矩形 167">
              <a:extLst>
                <a:ext uri="{FF2B5EF4-FFF2-40B4-BE49-F238E27FC236}">
                  <a16:creationId xmlns:a16="http://schemas.microsoft.com/office/drawing/2014/main" id="{2498364A-BB2E-4428-BB5F-CD390687516E}"/>
                </a:ext>
              </a:extLst>
            </p:cNvPr>
            <p:cNvSpPr/>
            <p:nvPr/>
          </p:nvSpPr>
          <p:spPr>
            <a:xfrm>
              <a:off x="106890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1</a:t>
              </a:r>
              <a:endParaRPr lang="zh-CN" altLang="en-US" dirty="0"/>
            </a:p>
          </p:txBody>
        </p:sp>
      </p:grpSp>
      <p:sp>
        <p:nvSpPr>
          <p:cNvPr id="31" name="文本框 30">
            <a:extLst>
              <a:ext uri="{FF2B5EF4-FFF2-40B4-BE49-F238E27FC236}">
                <a16:creationId xmlns:a16="http://schemas.microsoft.com/office/drawing/2014/main" id="{11F55E26-A83A-43F2-B1B5-3BB67A6C463A}"/>
              </a:ext>
            </a:extLst>
          </p:cNvPr>
          <p:cNvSpPr txBox="1"/>
          <p:nvPr/>
        </p:nvSpPr>
        <p:spPr>
          <a:xfrm>
            <a:off x="4283532" y="4602628"/>
            <a:ext cx="6716213" cy="369332"/>
          </a:xfrm>
          <a:prstGeom prst="rect">
            <a:avLst/>
          </a:prstGeom>
          <a:noFill/>
        </p:spPr>
        <p:txBody>
          <a:bodyPr wrap="square" rtlCol="0">
            <a:spAutoFit/>
          </a:bodyPr>
          <a:lstStyle/>
          <a:p>
            <a:r>
              <a:rPr lang="zh-CN" altLang="en-US" dirty="0"/>
              <a:t>与检索网格编号执行异或运算，若落在该网格中，则结果全为</a:t>
            </a:r>
            <a:r>
              <a:rPr lang="en-US" altLang="zh-CN" dirty="0"/>
              <a:t>0</a:t>
            </a:r>
            <a:endParaRPr lang="zh-CN" altLang="en-US" dirty="0"/>
          </a:p>
        </p:txBody>
      </p:sp>
      <p:grpSp>
        <p:nvGrpSpPr>
          <p:cNvPr id="169" name="组合 168">
            <a:extLst>
              <a:ext uri="{FF2B5EF4-FFF2-40B4-BE49-F238E27FC236}">
                <a16:creationId xmlns:a16="http://schemas.microsoft.com/office/drawing/2014/main" id="{8FEA3A68-7D9C-4981-BC17-4EEDB6D4561A}"/>
              </a:ext>
            </a:extLst>
          </p:cNvPr>
          <p:cNvGrpSpPr/>
          <p:nvPr/>
        </p:nvGrpSpPr>
        <p:grpSpPr>
          <a:xfrm>
            <a:off x="4368748" y="4020205"/>
            <a:ext cx="6899352" cy="360000"/>
            <a:chOff x="3974400" y="5905499"/>
            <a:chExt cx="6931200" cy="360000"/>
          </a:xfrm>
        </p:grpSpPr>
        <p:sp>
          <p:nvSpPr>
            <p:cNvPr id="170" name="矩形 169">
              <a:extLst>
                <a:ext uri="{FF2B5EF4-FFF2-40B4-BE49-F238E27FC236}">
                  <a16:creationId xmlns:a16="http://schemas.microsoft.com/office/drawing/2014/main" id="{4785535D-E3F0-4617-A66D-C91EC0FF71D0}"/>
                </a:ext>
              </a:extLst>
            </p:cNvPr>
            <p:cNvSpPr/>
            <p:nvPr/>
          </p:nvSpPr>
          <p:spPr>
            <a:xfrm>
              <a:off x="39744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71" name="矩形 170">
              <a:extLst>
                <a:ext uri="{FF2B5EF4-FFF2-40B4-BE49-F238E27FC236}">
                  <a16:creationId xmlns:a16="http://schemas.microsoft.com/office/drawing/2014/main" id="{4C40C30F-C591-4D37-A83E-685670BE5A37}"/>
                </a:ext>
              </a:extLst>
            </p:cNvPr>
            <p:cNvSpPr/>
            <p:nvPr/>
          </p:nvSpPr>
          <p:spPr>
            <a:xfrm>
              <a:off x="4191000" y="5905499"/>
              <a:ext cx="249216"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72" name="矩形 171">
              <a:extLst>
                <a:ext uri="{FF2B5EF4-FFF2-40B4-BE49-F238E27FC236}">
                  <a16:creationId xmlns:a16="http://schemas.microsoft.com/office/drawing/2014/main" id="{DE6BA9FA-2957-4132-8CF2-8A333A595453}"/>
                </a:ext>
              </a:extLst>
            </p:cNvPr>
            <p:cNvSpPr/>
            <p:nvPr/>
          </p:nvSpPr>
          <p:spPr>
            <a:xfrm>
              <a:off x="44076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73" name="矩形 172">
              <a:extLst>
                <a:ext uri="{FF2B5EF4-FFF2-40B4-BE49-F238E27FC236}">
                  <a16:creationId xmlns:a16="http://schemas.microsoft.com/office/drawing/2014/main" id="{15EA45FE-A16D-4A96-A2D0-90D69342B4B0}"/>
                </a:ext>
              </a:extLst>
            </p:cNvPr>
            <p:cNvSpPr/>
            <p:nvPr/>
          </p:nvSpPr>
          <p:spPr>
            <a:xfrm>
              <a:off x="46242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74" name="矩形 173">
              <a:extLst>
                <a:ext uri="{FF2B5EF4-FFF2-40B4-BE49-F238E27FC236}">
                  <a16:creationId xmlns:a16="http://schemas.microsoft.com/office/drawing/2014/main" id="{70834744-3FD5-48F8-82AD-CFBF53A6148C}"/>
                </a:ext>
              </a:extLst>
            </p:cNvPr>
            <p:cNvSpPr/>
            <p:nvPr/>
          </p:nvSpPr>
          <p:spPr>
            <a:xfrm>
              <a:off x="48408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75" name="矩形 174">
              <a:extLst>
                <a:ext uri="{FF2B5EF4-FFF2-40B4-BE49-F238E27FC236}">
                  <a16:creationId xmlns:a16="http://schemas.microsoft.com/office/drawing/2014/main" id="{BB8B71CA-6D74-4477-809A-B5F1A9F32328}"/>
                </a:ext>
              </a:extLst>
            </p:cNvPr>
            <p:cNvSpPr/>
            <p:nvPr/>
          </p:nvSpPr>
          <p:spPr>
            <a:xfrm>
              <a:off x="50574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76" name="矩形 175">
              <a:extLst>
                <a:ext uri="{FF2B5EF4-FFF2-40B4-BE49-F238E27FC236}">
                  <a16:creationId xmlns:a16="http://schemas.microsoft.com/office/drawing/2014/main" id="{7871335D-39F2-420E-8CFB-315A5023AE42}"/>
                </a:ext>
              </a:extLst>
            </p:cNvPr>
            <p:cNvSpPr/>
            <p:nvPr/>
          </p:nvSpPr>
          <p:spPr>
            <a:xfrm>
              <a:off x="52740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77" name="矩形 176">
              <a:extLst>
                <a:ext uri="{FF2B5EF4-FFF2-40B4-BE49-F238E27FC236}">
                  <a16:creationId xmlns:a16="http://schemas.microsoft.com/office/drawing/2014/main" id="{79257690-1931-4E8F-9FEF-79D87D9EB0A1}"/>
                </a:ext>
              </a:extLst>
            </p:cNvPr>
            <p:cNvSpPr/>
            <p:nvPr/>
          </p:nvSpPr>
          <p:spPr>
            <a:xfrm>
              <a:off x="54906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78" name="矩形 177">
              <a:extLst>
                <a:ext uri="{FF2B5EF4-FFF2-40B4-BE49-F238E27FC236}">
                  <a16:creationId xmlns:a16="http://schemas.microsoft.com/office/drawing/2014/main" id="{0B6267AB-9EBF-47CA-96EC-5DCBA7FFE073}"/>
                </a:ext>
              </a:extLst>
            </p:cNvPr>
            <p:cNvSpPr/>
            <p:nvPr/>
          </p:nvSpPr>
          <p:spPr>
            <a:xfrm>
              <a:off x="57072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79" name="矩形 178">
              <a:extLst>
                <a:ext uri="{FF2B5EF4-FFF2-40B4-BE49-F238E27FC236}">
                  <a16:creationId xmlns:a16="http://schemas.microsoft.com/office/drawing/2014/main" id="{E68852FE-A76A-4636-A6E4-52E82CF8908E}"/>
                </a:ext>
              </a:extLst>
            </p:cNvPr>
            <p:cNvSpPr/>
            <p:nvPr/>
          </p:nvSpPr>
          <p:spPr>
            <a:xfrm>
              <a:off x="59238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80" name="矩形 179">
              <a:extLst>
                <a:ext uri="{FF2B5EF4-FFF2-40B4-BE49-F238E27FC236}">
                  <a16:creationId xmlns:a16="http://schemas.microsoft.com/office/drawing/2014/main" id="{C02A88CD-DBC3-43F9-A16D-618CCF79BA15}"/>
                </a:ext>
              </a:extLst>
            </p:cNvPr>
            <p:cNvSpPr/>
            <p:nvPr/>
          </p:nvSpPr>
          <p:spPr>
            <a:xfrm>
              <a:off x="61404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81" name="矩形 180">
              <a:extLst>
                <a:ext uri="{FF2B5EF4-FFF2-40B4-BE49-F238E27FC236}">
                  <a16:creationId xmlns:a16="http://schemas.microsoft.com/office/drawing/2014/main" id="{6AC0FD89-9721-4FF2-BF0A-0C28AEBB283C}"/>
                </a:ext>
              </a:extLst>
            </p:cNvPr>
            <p:cNvSpPr/>
            <p:nvPr/>
          </p:nvSpPr>
          <p:spPr>
            <a:xfrm>
              <a:off x="63570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82" name="矩形 181">
              <a:extLst>
                <a:ext uri="{FF2B5EF4-FFF2-40B4-BE49-F238E27FC236}">
                  <a16:creationId xmlns:a16="http://schemas.microsoft.com/office/drawing/2014/main" id="{CA40CACF-45E6-4988-B966-E538B65E1DDC}"/>
                </a:ext>
              </a:extLst>
            </p:cNvPr>
            <p:cNvSpPr/>
            <p:nvPr/>
          </p:nvSpPr>
          <p:spPr>
            <a:xfrm>
              <a:off x="65736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83" name="矩形 182">
              <a:extLst>
                <a:ext uri="{FF2B5EF4-FFF2-40B4-BE49-F238E27FC236}">
                  <a16:creationId xmlns:a16="http://schemas.microsoft.com/office/drawing/2014/main" id="{FAA4C08A-4AA9-42EB-AA7B-6506A342F180}"/>
                </a:ext>
              </a:extLst>
            </p:cNvPr>
            <p:cNvSpPr/>
            <p:nvPr/>
          </p:nvSpPr>
          <p:spPr>
            <a:xfrm>
              <a:off x="67902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84" name="矩形 183">
              <a:extLst>
                <a:ext uri="{FF2B5EF4-FFF2-40B4-BE49-F238E27FC236}">
                  <a16:creationId xmlns:a16="http://schemas.microsoft.com/office/drawing/2014/main" id="{EF807ABE-64F5-4743-A0C6-88C80541E6FC}"/>
                </a:ext>
              </a:extLst>
            </p:cNvPr>
            <p:cNvSpPr/>
            <p:nvPr/>
          </p:nvSpPr>
          <p:spPr>
            <a:xfrm>
              <a:off x="70068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85" name="矩形 184">
              <a:extLst>
                <a:ext uri="{FF2B5EF4-FFF2-40B4-BE49-F238E27FC236}">
                  <a16:creationId xmlns:a16="http://schemas.microsoft.com/office/drawing/2014/main" id="{5C253A0E-16C5-4269-BDA3-362B8BDF856C}"/>
                </a:ext>
              </a:extLst>
            </p:cNvPr>
            <p:cNvSpPr/>
            <p:nvPr/>
          </p:nvSpPr>
          <p:spPr>
            <a:xfrm>
              <a:off x="72234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86" name="矩形 185">
              <a:extLst>
                <a:ext uri="{FF2B5EF4-FFF2-40B4-BE49-F238E27FC236}">
                  <a16:creationId xmlns:a16="http://schemas.microsoft.com/office/drawing/2014/main" id="{D0B238B6-C848-4BCC-8567-B7B722DF28D5}"/>
                </a:ext>
              </a:extLst>
            </p:cNvPr>
            <p:cNvSpPr/>
            <p:nvPr/>
          </p:nvSpPr>
          <p:spPr>
            <a:xfrm>
              <a:off x="74400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87" name="矩形 186">
              <a:extLst>
                <a:ext uri="{FF2B5EF4-FFF2-40B4-BE49-F238E27FC236}">
                  <a16:creationId xmlns:a16="http://schemas.microsoft.com/office/drawing/2014/main" id="{DFA21996-5282-47F9-BD32-6E48ACF172A6}"/>
                </a:ext>
              </a:extLst>
            </p:cNvPr>
            <p:cNvSpPr/>
            <p:nvPr/>
          </p:nvSpPr>
          <p:spPr>
            <a:xfrm>
              <a:off x="76566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88" name="矩形 187">
              <a:extLst>
                <a:ext uri="{FF2B5EF4-FFF2-40B4-BE49-F238E27FC236}">
                  <a16:creationId xmlns:a16="http://schemas.microsoft.com/office/drawing/2014/main" id="{DACEE615-1E5F-4C2D-817F-7F080E5D2F51}"/>
                </a:ext>
              </a:extLst>
            </p:cNvPr>
            <p:cNvSpPr/>
            <p:nvPr/>
          </p:nvSpPr>
          <p:spPr>
            <a:xfrm>
              <a:off x="78732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89" name="矩形 188">
              <a:extLst>
                <a:ext uri="{FF2B5EF4-FFF2-40B4-BE49-F238E27FC236}">
                  <a16:creationId xmlns:a16="http://schemas.microsoft.com/office/drawing/2014/main" id="{C389C169-DB97-405E-868A-3489708FFEED}"/>
                </a:ext>
              </a:extLst>
            </p:cNvPr>
            <p:cNvSpPr/>
            <p:nvPr/>
          </p:nvSpPr>
          <p:spPr>
            <a:xfrm>
              <a:off x="80898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90" name="矩形 189">
              <a:extLst>
                <a:ext uri="{FF2B5EF4-FFF2-40B4-BE49-F238E27FC236}">
                  <a16:creationId xmlns:a16="http://schemas.microsoft.com/office/drawing/2014/main" id="{58E86AFB-6823-48FA-A5FC-9FC399D686D5}"/>
                </a:ext>
              </a:extLst>
            </p:cNvPr>
            <p:cNvSpPr/>
            <p:nvPr/>
          </p:nvSpPr>
          <p:spPr>
            <a:xfrm>
              <a:off x="83064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91" name="矩形 190">
              <a:extLst>
                <a:ext uri="{FF2B5EF4-FFF2-40B4-BE49-F238E27FC236}">
                  <a16:creationId xmlns:a16="http://schemas.microsoft.com/office/drawing/2014/main" id="{0F84A0C7-D897-4979-A6D4-607E6A8F1C9A}"/>
                </a:ext>
              </a:extLst>
            </p:cNvPr>
            <p:cNvSpPr/>
            <p:nvPr/>
          </p:nvSpPr>
          <p:spPr>
            <a:xfrm>
              <a:off x="85230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92" name="矩形 191">
              <a:extLst>
                <a:ext uri="{FF2B5EF4-FFF2-40B4-BE49-F238E27FC236}">
                  <a16:creationId xmlns:a16="http://schemas.microsoft.com/office/drawing/2014/main" id="{E61768C5-446D-48D3-B7D4-12A084602A6F}"/>
                </a:ext>
              </a:extLst>
            </p:cNvPr>
            <p:cNvSpPr/>
            <p:nvPr/>
          </p:nvSpPr>
          <p:spPr>
            <a:xfrm>
              <a:off x="87396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93" name="矩形 192">
              <a:extLst>
                <a:ext uri="{FF2B5EF4-FFF2-40B4-BE49-F238E27FC236}">
                  <a16:creationId xmlns:a16="http://schemas.microsoft.com/office/drawing/2014/main" id="{23A0A1ED-7214-4F4E-AE58-2470B1DF8677}"/>
                </a:ext>
              </a:extLst>
            </p:cNvPr>
            <p:cNvSpPr/>
            <p:nvPr/>
          </p:nvSpPr>
          <p:spPr>
            <a:xfrm>
              <a:off x="89562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94" name="矩形 193">
              <a:extLst>
                <a:ext uri="{FF2B5EF4-FFF2-40B4-BE49-F238E27FC236}">
                  <a16:creationId xmlns:a16="http://schemas.microsoft.com/office/drawing/2014/main" id="{D7D5820A-1E86-452F-8253-2B99FA119CDE}"/>
                </a:ext>
              </a:extLst>
            </p:cNvPr>
            <p:cNvSpPr/>
            <p:nvPr/>
          </p:nvSpPr>
          <p:spPr>
            <a:xfrm>
              <a:off x="91728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95" name="矩形 194">
              <a:extLst>
                <a:ext uri="{FF2B5EF4-FFF2-40B4-BE49-F238E27FC236}">
                  <a16:creationId xmlns:a16="http://schemas.microsoft.com/office/drawing/2014/main" id="{B2AE000D-A177-4CB1-9233-8E75A885DD63}"/>
                </a:ext>
              </a:extLst>
            </p:cNvPr>
            <p:cNvSpPr/>
            <p:nvPr/>
          </p:nvSpPr>
          <p:spPr>
            <a:xfrm>
              <a:off x="9389401"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96" name="矩形 195">
              <a:extLst>
                <a:ext uri="{FF2B5EF4-FFF2-40B4-BE49-F238E27FC236}">
                  <a16:creationId xmlns:a16="http://schemas.microsoft.com/office/drawing/2014/main" id="{67DA8905-D65F-480D-AE18-E915662A0903}"/>
                </a:ext>
              </a:extLst>
            </p:cNvPr>
            <p:cNvSpPr/>
            <p:nvPr/>
          </p:nvSpPr>
          <p:spPr>
            <a:xfrm>
              <a:off x="9606000" y="5905499"/>
              <a:ext cx="216600" cy="360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dirty="0"/>
                <a:t>0</a:t>
              </a:r>
              <a:endParaRPr lang="zh-CN" altLang="en-US" dirty="0"/>
            </a:p>
          </p:txBody>
        </p:sp>
        <p:sp>
          <p:nvSpPr>
            <p:cNvPr id="197" name="矩形 196">
              <a:extLst>
                <a:ext uri="{FF2B5EF4-FFF2-40B4-BE49-F238E27FC236}">
                  <a16:creationId xmlns:a16="http://schemas.microsoft.com/office/drawing/2014/main" id="{CC83F0AC-562C-4423-9289-59C78789C147}"/>
                </a:ext>
              </a:extLst>
            </p:cNvPr>
            <p:cNvSpPr/>
            <p:nvPr/>
          </p:nvSpPr>
          <p:spPr>
            <a:xfrm>
              <a:off x="9822600" y="5905499"/>
              <a:ext cx="216600" cy="360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zh-CN" dirty="0"/>
                <a:t>0</a:t>
              </a:r>
              <a:endParaRPr lang="zh-CN" altLang="en-US" dirty="0"/>
            </a:p>
          </p:txBody>
        </p:sp>
        <p:sp>
          <p:nvSpPr>
            <p:cNvPr id="198" name="矩形 197">
              <a:extLst>
                <a:ext uri="{FF2B5EF4-FFF2-40B4-BE49-F238E27FC236}">
                  <a16:creationId xmlns:a16="http://schemas.microsoft.com/office/drawing/2014/main" id="{2BBEBC66-0A91-47C7-B218-87507D2D07FD}"/>
                </a:ext>
              </a:extLst>
            </p:cNvPr>
            <p:cNvSpPr/>
            <p:nvPr/>
          </p:nvSpPr>
          <p:spPr>
            <a:xfrm>
              <a:off x="100392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199" name="矩形 198">
              <a:extLst>
                <a:ext uri="{FF2B5EF4-FFF2-40B4-BE49-F238E27FC236}">
                  <a16:creationId xmlns:a16="http://schemas.microsoft.com/office/drawing/2014/main" id="{E97D3A11-04E3-4C55-81A8-BBC31DB62AFB}"/>
                </a:ext>
              </a:extLst>
            </p:cNvPr>
            <p:cNvSpPr/>
            <p:nvPr/>
          </p:nvSpPr>
          <p:spPr>
            <a:xfrm>
              <a:off x="102558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200" name="矩形 199">
              <a:extLst>
                <a:ext uri="{FF2B5EF4-FFF2-40B4-BE49-F238E27FC236}">
                  <a16:creationId xmlns:a16="http://schemas.microsoft.com/office/drawing/2014/main" id="{04731B55-FF5A-4382-8BA5-8311E2748A87}"/>
                </a:ext>
              </a:extLst>
            </p:cNvPr>
            <p:cNvSpPr/>
            <p:nvPr/>
          </p:nvSpPr>
          <p:spPr>
            <a:xfrm>
              <a:off x="104724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sp>
          <p:nvSpPr>
            <p:cNvPr id="201" name="矩形 200">
              <a:extLst>
                <a:ext uri="{FF2B5EF4-FFF2-40B4-BE49-F238E27FC236}">
                  <a16:creationId xmlns:a16="http://schemas.microsoft.com/office/drawing/2014/main" id="{82861B8F-0557-41CC-8A5F-7D3A74E0BE4D}"/>
                </a:ext>
              </a:extLst>
            </p:cNvPr>
            <p:cNvSpPr/>
            <p:nvPr/>
          </p:nvSpPr>
          <p:spPr>
            <a:xfrm>
              <a:off x="10689000" y="5905499"/>
              <a:ext cx="216600" cy="3600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altLang="zh-CN" dirty="0"/>
                <a:t>0</a:t>
              </a:r>
              <a:endParaRPr lang="zh-CN" altLang="en-US" dirty="0"/>
            </a:p>
          </p:txBody>
        </p:sp>
      </p:grpSp>
      <p:cxnSp>
        <p:nvCxnSpPr>
          <p:cNvPr id="34" name="连接符: 曲线 33">
            <a:extLst>
              <a:ext uri="{FF2B5EF4-FFF2-40B4-BE49-F238E27FC236}">
                <a16:creationId xmlns:a16="http://schemas.microsoft.com/office/drawing/2014/main" id="{31A5517E-3A0C-425E-9E08-95E9D48CA688}"/>
              </a:ext>
            </a:extLst>
          </p:cNvPr>
          <p:cNvCxnSpPr>
            <a:stCxn id="104" idx="1"/>
          </p:cNvCxnSpPr>
          <p:nvPr/>
        </p:nvCxnSpPr>
        <p:spPr>
          <a:xfrm rot="10800000" flipV="1">
            <a:off x="3780780" y="2984745"/>
            <a:ext cx="620434" cy="1035459"/>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连接符: 曲线 35">
            <a:extLst>
              <a:ext uri="{FF2B5EF4-FFF2-40B4-BE49-F238E27FC236}">
                <a16:creationId xmlns:a16="http://schemas.microsoft.com/office/drawing/2014/main" id="{CE852171-B922-4792-A90C-50F05DB10161}"/>
              </a:ext>
            </a:extLst>
          </p:cNvPr>
          <p:cNvCxnSpPr>
            <a:cxnSpLocks/>
            <a:stCxn id="105" idx="1"/>
          </p:cNvCxnSpPr>
          <p:nvPr/>
        </p:nvCxnSpPr>
        <p:spPr>
          <a:xfrm rot="10800000">
            <a:off x="3798520" y="4380205"/>
            <a:ext cx="570228" cy="856352"/>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37" name="文本框 36">
            <a:extLst>
              <a:ext uri="{FF2B5EF4-FFF2-40B4-BE49-F238E27FC236}">
                <a16:creationId xmlns:a16="http://schemas.microsoft.com/office/drawing/2014/main" id="{7DFBD266-AF1F-4EDC-B4CF-49C2EA5F9112}"/>
              </a:ext>
            </a:extLst>
          </p:cNvPr>
          <p:cNvSpPr txBox="1"/>
          <p:nvPr/>
        </p:nvSpPr>
        <p:spPr>
          <a:xfrm>
            <a:off x="3636000" y="4020204"/>
            <a:ext cx="765214" cy="369332"/>
          </a:xfrm>
          <a:prstGeom prst="rect">
            <a:avLst/>
          </a:prstGeom>
          <a:noFill/>
        </p:spPr>
        <p:txBody>
          <a:bodyPr wrap="square" rtlCol="0">
            <a:spAutoFit/>
          </a:bodyPr>
          <a:lstStyle/>
          <a:p>
            <a:r>
              <a:rPr lang="en-US" altLang="zh-CN" b="1" dirty="0">
                <a:ln w="0"/>
                <a:solidFill>
                  <a:schemeClr val="accent1"/>
                </a:solidFill>
                <a:effectLst>
                  <a:outerShdw blurRad="38100" dist="25400" dir="5400000" algn="ctr" rotWithShape="0">
                    <a:srgbClr val="6E747A">
                      <a:alpha val="43000"/>
                    </a:srgbClr>
                  </a:outerShdw>
                </a:effectLst>
              </a:rPr>
              <a:t>XOR</a:t>
            </a:r>
            <a:endParaRPr lang="zh-CN" altLang="en-US" b="1" dirty="0">
              <a:ln w="0"/>
              <a:solidFill>
                <a:schemeClr val="accent1"/>
              </a:solidFill>
              <a:effectLst>
                <a:outerShdw blurRad="38100" dist="25400" dir="5400000" algn="ctr" rotWithShape="0">
                  <a:srgbClr val="6E747A">
                    <a:alpha val="43000"/>
                  </a:srgbClr>
                </a:outerShdw>
              </a:effectLst>
            </a:endParaRPr>
          </a:p>
        </p:txBody>
      </p:sp>
      <p:grpSp>
        <p:nvGrpSpPr>
          <p:cNvPr id="41" name="组合 40">
            <a:extLst>
              <a:ext uri="{FF2B5EF4-FFF2-40B4-BE49-F238E27FC236}">
                <a16:creationId xmlns:a16="http://schemas.microsoft.com/office/drawing/2014/main" id="{DBDC8852-42B9-49B8-B4FB-1F6814CFFD21}"/>
              </a:ext>
            </a:extLst>
          </p:cNvPr>
          <p:cNvGrpSpPr/>
          <p:nvPr/>
        </p:nvGrpSpPr>
        <p:grpSpPr>
          <a:xfrm>
            <a:off x="8413907" y="1584220"/>
            <a:ext cx="2595708" cy="1119561"/>
            <a:chOff x="8435507" y="1980220"/>
            <a:chExt cx="2595708" cy="1119561"/>
          </a:xfrm>
        </p:grpSpPr>
        <p:sp>
          <p:nvSpPr>
            <p:cNvPr id="23" name="箭头: 右 22">
              <a:extLst>
                <a:ext uri="{FF2B5EF4-FFF2-40B4-BE49-F238E27FC236}">
                  <a16:creationId xmlns:a16="http://schemas.microsoft.com/office/drawing/2014/main" id="{B7947B27-1FC4-4ECB-9001-2045BD4434C2}"/>
                </a:ext>
              </a:extLst>
            </p:cNvPr>
            <p:cNvSpPr/>
            <p:nvPr/>
          </p:nvSpPr>
          <p:spPr>
            <a:xfrm rot="16200000">
              <a:off x="9413837" y="2679955"/>
              <a:ext cx="366982" cy="47267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24" name="文本框 23">
              <a:extLst>
                <a:ext uri="{FF2B5EF4-FFF2-40B4-BE49-F238E27FC236}">
                  <a16:creationId xmlns:a16="http://schemas.microsoft.com/office/drawing/2014/main" id="{2AF93374-7391-45B7-9718-947968D0ED75}"/>
                </a:ext>
              </a:extLst>
            </p:cNvPr>
            <p:cNvSpPr txBox="1"/>
            <p:nvPr/>
          </p:nvSpPr>
          <p:spPr>
            <a:xfrm>
              <a:off x="8435507" y="1980220"/>
              <a:ext cx="2595708" cy="738664"/>
            </a:xfrm>
            <a:prstGeom prst="rect">
              <a:avLst/>
            </a:prstGeom>
            <a:noFill/>
          </p:spPr>
          <p:txBody>
            <a:bodyPr wrap="square" rtlCol="0">
              <a:spAutoFit/>
            </a:bodyPr>
            <a:lstStyle/>
            <a:p>
              <a:r>
                <a:rPr lang="zh-CN" altLang="en-US" sz="1400" dirty="0"/>
                <a:t>不会出现</a:t>
              </a:r>
              <a:r>
                <a:rPr lang="en-US" altLang="zh-CN" sz="1400" dirty="0"/>
                <a:t>1100</a:t>
              </a:r>
              <a:r>
                <a:rPr lang="zh-CN" altLang="en-US" sz="1400" dirty="0"/>
                <a:t>、</a:t>
              </a:r>
              <a:r>
                <a:rPr lang="en-US" altLang="zh-CN" sz="1400" dirty="0"/>
                <a:t>1101</a:t>
              </a:r>
              <a:r>
                <a:rPr lang="zh-CN" altLang="en-US" sz="1400" dirty="0"/>
                <a:t>、</a:t>
              </a:r>
              <a:r>
                <a:rPr lang="en-US" altLang="zh-CN" sz="1400" dirty="0"/>
                <a:t>1110</a:t>
              </a:r>
              <a:r>
                <a:rPr lang="zh-CN" altLang="en-US" sz="1400" dirty="0"/>
                <a:t>、</a:t>
              </a:r>
              <a:r>
                <a:rPr lang="en-US" altLang="zh-CN" sz="1400" dirty="0"/>
                <a:t>1111</a:t>
              </a:r>
              <a:r>
                <a:rPr lang="zh-CN" altLang="en-US" sz="1400" dirty="0"/>
                <a:t>，且填充位数为偶数，可得到填充位数</a:t>
              </a:r>
            </a:p>
          </p:txBody>
        </p:sp>
        <p:sp>
          <p:nvSpPr>
            <p:cNvPr id="40" name="矩形 39">
              <a:extLst>
                <a:ext uri="{FF2B5EF4-FFF2-40B4-BE49-F238E27FC236}">
                  <a16:creationId xmlns:a16="http://schemas.microsoft.com/office/drawing/2014/main" id="{086C2385-C7F8-4365-BA55-35E2C9A1DF4C}"/>
                </a:ext>
              </a:extLst>
            </p:cNvPr>
            <p:cNvSpPr/>
            <p:nvPr/>
          </p:nvSpPr>
          <p:spPr>
            <a:xfrm>
              <a:off x="8435507" y="1980220"/>
              <a:ext cx="2523440" cy="73866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grpSp>
      <p:sp>
        <p:nvSpPr>
          <p:cNvPr id="202" name="标题 1">
            <a:extLst>
              <a:ext uri="{FF2B5EF4-FFF2-40B4-BE49-F238E27FC236}">
                <a16:creationId xmlns:a16="http://schemas.microsoft.com/office/drawing/2014/main" id="{4CB108AA-12D0-4671-B30D-DBEBA4EED472}"/>
              </a:ext>
            </a:extLst>
          </p:cNvPr>
          <p:cNvSpPr>
            <a:spLocks noGrp="1"/>
          </p:cNvSpPr>
          <p:nvPr>
            <p:ph type="title"/>
          </p:nvPr>
        </p:nvSpPr>
        <p:spPr>
          <a:xfrm>
            <a:off x="533400" y="-109310"/>
            <a:ext cx="10515600" cy="1325563"/>
          </a:xfrm>
        </p:spPr>
        <p:txBody>
          <a:body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3.1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海量星表高效检索方法</a:t>
            </a:r>
          </a:p>
        </p:txBody>
      </p:sp>
    </p:spTree>
    <p:extLst>
      <p:ext uri="{BB962C8B-B14F-4D97-AF65-F5344CB8AC3E}">
        <p14:creationId xmlns:p14="http://schemas.microsoft.com/office/powerpoint/2010/main" val="51197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2"/>
                                        </p:tgtEl>
                                        <p:attrNameLst>
                                          <p:attrName>style.visibility</p:attrName>
                                        </p:attrNameLst>
                                      </p:cBhvr>
                                      <p:to>
                                        <p:strVal val="visible"/>
                                      </p:to>
                                    </p:set>
                                    <p:animEffect transition="in" filter="fade">
                                      <p:cBhvr>
                                        <p:cTn id="13" dur="500"/>
                                        <p:tgtEl>
                                          <p:spTgt spid="10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nodeType="with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500"/>
                                        <p:tgtEl>
                                          <p:spTgt spid="29"/>
                                        </p:tgtEl>
                                      </p:cBhvr>
                                    </p:animEffect>
                                  </p:childTnLst>
                                </p:cTn>
                              </p:par>
                              <p:par>
                                <p:cTn id="56" presetID="10" presetClass="entr" presetSubtype="0" fill="hold" nodeType="withEffect">
                                  <p:stCondLst>
                                    <p:cond delay="0"/>
                                  </p:stCondLst>
                                  <p:childTnLst>
                                    <p:set>
                                      <p:cBhvr>
                                        <p:cTn id="57" dur="1" fill="hold">
                                          <p:stCondLst>
                                            <p:cond delay="0"/>
                                          </p:stCondLst>
                                        </p:cTn>
                                        <p:tgtEl>
                                          <p:spTgt spid="103"/>
                                        </p:tgtEl>
                                        <p:attrNameLst>
                                          <p:attrName>style.visibility</p:attrName>
                                        </p:attrNameLst>
                                      </p:cBhvr>
                                      <p:to>
                                        <p:strVal val="visible"/>
                                      </p:to>
                                    </p:set>
                                    <p:animEffect transition="in" filter="fade">
                                      <p:cBhvr>
                                        <p:cTn id="58" dur="500"/>
                                        <p:tgtEl>
                                          <p:spTgt spid="10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par>
                                <p:cTn id="64" presetID="10" presetClass="entr" presetSubtype="0" fill="hold" nodeType="withEffect">
                                  <p:stCondLst>
                                    <p:cond delay="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500"/>
                                        <p:tgtEl>
                                          <p:spTgt spid="36"/>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par>
                                <p:cTn id="70" presetID="10" presetClass="entr" presetSubtype="0" fill="hold" nodeType="with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fade">
                                      <p:cBhvr>
                                        <p:cTn id="72" dur="500"/>
                                        <p:tgtEl>
                                          <p:spTgt spid="34"/>
                                        </p:tgtEl>
                                      </p:cBhvr>
                                    </p:animEffect>
                                  </p:childTnLst>
                                </p:cTn>
                              </p:par>
                              <p:par>
                                <p:cTn id="73" presetID="10" presetClass="entr" presetSubtype="0" fill="hold" nodeType="withEffect">
                                  <p:stCondLst>
                                    <p:cond delay="0"/>
                                  </p:stCondLst>
                                  <p:childTnLst>
                                    <p:set>
                                      <p:cBhvr>
                                        <p:cTn id="74" dur="1" fill="hold">
                                          <p:stCondLst>
                                            <p:cond delay="0"/>
                                          </p:stCondLst>
                                        </p:cTn>
                                        <p:tgtEl>
                                          <p:spTgt spid="169"/>
                                        </p:tgtEl>
                                        <p:attrNameLst>
                                          <p:attrName>style.visibility</p:attrName>
                                        </p:attrNameLst>
                                      </p:cBhvr>
                                      <p:to>
                                        <p:strVal val="visible"/>
                                      </p:to>
                                    </p:set>
                                    <p:animEffect transition="in" filter="fade">
                                      <p:cBhvr>
                                        <p:cTn id="75"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14" grpId="0" animBg="1"/>
      <p:bldP spid="15" grpId="0"/>
      <p:bldP spid="16" grpId="0" animBg="1"/>
      <p:bldP spid="17" grpId="0"/>
      <p:bldP spid="18" grpId="0" animBg="1"/>
      <p:bldP spid="19" grpId="0"/>
      <p:bldP spid="29" grpId="0"/>
      <p:bldP spid="31"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9A290FBA-B848-4F1A-A7AB-BF3FDC406082}"/>
              </a:ext>
            </a:extLst>
          </p:cNvPr>
          <p:cNvSpPr txBox="1"/>
          <p:nvPr/>
        </p:nvSpPr>
        <p:spPr>
          <a:xfrm>
            <a:off x="472758" y="1556222"/>
            <a:ext cx="3947535" cy="400110"/>
          </a:xfrm>
          <a:prstGeom prst="rect">
            <a:avLst/>
          </a:prstGeom>
          <a:noFill/>
        </p:spPr>
        <p:txBody>
          <a:bodyPr wrap="square" rtlCol="0">
            <a:spAutoFit/>
          </a:bodyPr>
          <a:lstStyle/>
          <a:p>
            <a:r>
              <a:rPr lang="zh-CN" altLang="en-US" sz="2000" b="1" dirty="0">
                <a:effectLst>
                  <a:outerShdw blurRad="38100" dist="38100" dir="2700000" algn="tl">
                    <a:srgbClr val="000000">
                      <a:alpha val="43137"/>
                    </a:srgbClr>
                  </a:outerShdw>
                </a:effectLst>
              </a:rPr>
              <a:t>海量星表的分治策略：</a:t>
            </a:r>
          </a:p>
        </p:txBody>
      </p:sp>
      <p:sp>
        <p:nvSpPr>
          <p:cNvPr id="12" name="文本框 11">
            <a:extLst>
              <a:ext uri="{FF2B5EF4-FFF2-40B4-BE49-F238E27FC236}">
                <a16:creationId xmlns:a16="http://schemas.microsoft.com/office/drawing/2014/main" id="{4794749B-227D-4A01-AB81-7A8F362C67CF}"/>
              </a:ext>
            </a:extLst>
          </p:cNvPr>
          <p:cNvSpPr txBox="1"/>
          <p:nvPr/>
        </p:nvSpPr>
        <p:spPr>
          <a:xfrm>
            <a:off x="202002" y="2081354"/>
            <a:ext cx="5194299" cy="171681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400" dirty="0"/>
              <a:t>十亿级体量的星表，单个关系型数据表的查询检索开销巨大</a:t>
            </a:r>
            <a:endParaRPr lang="en-US" altLang="zh-CN" sz="1400" dirty="0"/>
          </a:p>
          <a:p>
            <a:pPr marL="285750" indent="-285750">
              <a:lnSpc>
                <a:spcPct val="150000"/>
              </a:lnSpc>
              <a:buFont typeface="Arial" panose="020B0604020202020204" pitchFamily="34" charset="0"/>
              <a:buChar char="•"/>
            </a:pPr>
            <a:r>
              <a:rPr lang="zh-CN" altLang="en-US" sz="1400" dirty="0"/>
              <a:t>单台服务器的</a:t>
            </a:r>
            <a:r>
              <a:rPr lang="en-US" altLang="zh-CN" sz="1400" dirty="0"/>
              <a:t>CPU</a:t>
            </a:r>
            <a:r>
              <a:rPr lang="zh-CN" altLang="en-US" sz="1400" dirty="0"/>
              <a:t>、内存、网络也会成为瓶颈</a:t>
            </a:r>
            <a:endParaRPr lang="en-US" altLang="zh-CN" sz="1400" dirty="0"/>
          </a:p>
          <a:p>
            <a:pPr marL="285750" indent="-285750">
              <a:lnSpc>
                <a:spcPct val="150000"/>
              </a:lnSpc>
              <a:buFont typeface="Arial" panose="020B0604020202020204" pitchFamily="34" charset="0"/>
              <a:buChar char="•"/>
            </a:pPr>
            <a:r>
              <a:rPr lang="zh-CN" altLang="en-US" sz="1400" dirty="0"/>
              <a:t>采用</a:t>
            </a:r>
            <a:r>
              <a:rPr lang="zh-CN" altLang="en-US" sz="1400" b="1" dirty="0">
                <a:solidFill>
                  <a:srgbClr val="FF0000"/>
                </a:solidFill>
              </a:rPr>
              <a:t>分表分区策略</a:t>
            </a:r>
            <a:r>
              <a:rPr lang="zh-CN" altLang="en-US" sz="1400" dirty="0"/>
              <a:t>可有效提高海量星表的检索效率</a:t>
            </a:r>
            <a:endParaRPr lang="en-US" altLang="zh-CN" sz="1400" dirty="0"/>
          </a:p>
          <a:p>
            <a:pPr marL="285750" indent="-285750">
              <a:lnSpc>
                <a:spcPct val="150000"/>
              </a:lnSpc>
              <a:buFont typeface="Arial" panose="020B0604020202020204" pitchFamily="34" charset="0"/>
              <a:buChar char="•"/>
            </a:pPr>
            <a:r>
              <a:rPr lang="zh-CN" altLang="en-US" sz="1400" dirty="0"/>
              <a:t>将海量星表横向划分，提高数据库并发检索能力</a:t>
            </a:r>
            <a:endParaRPr lang="en-US" altLang="zh-CN" sz="1400" dirty="0"/>
          </a:p>
          <a:p>
            <a:pPr marL="285750" indent="-285750">
              <a:lnSpc>
                <a:spcPct val="150000"/>
              </a:lnSpc>
              <a:buFont typeface="Arial" panose="020B0604020202020204" pitchFamily="34" charset="0"/>
              <a:buChar char="•"/>
            </a:pPr>
            <a:endParaRPr lang="zh-CN" altLang="en-US" sz="1600" dirty="0"/>
          </a:p>
        </p:txBody>
      </p:sp>
      <p:sp>
        <p:nvSpPr>
          <p:cNvPr id="14" name="文本框 13">
            <a:extLst>
              <a:ext uri="{FF2B5EF4-FFF2-40B4-BE49-F238E27FC236}">
                <a16:creationId xmlns:a16="http://schemas.microsoft.com/office/drawing/2014/main" id="{40CCB921-1310-4B35-8F93-37574E8A6511}"/>
              </a:ext>
            </a:extLst>
          </p:cNvPr>
          <p:cNvSpPr txBox="1"/>
          <p:nvPr/>
        </p:nvSpPr>
        <p:spPr>
          <a:xfrm>
            <a:off x="364731" y="3666399"/>
            <a:ext cx="5745480" cy="646331"/>
          </a:xfrm>
          <a:prstGeom prst="rect">
            <a:avLst/>
          </a:prstGeom>
          <a:noFill/>
        </p:spPr>
        <p:txBody>
          <a:bodyPr wrap="square" rtlCol="0">
            <a:spAutoFit/>
          </a:bodyPr>
          <a:lstStyle/>
          <a:p>
            <a:r>
              <a:rPr lang="zh-CN" altLang="en-US" b="1" dirty="0">
                <a:effectLst>
                  <a:outerShdw blurRad="38100" dist="38100" dir="2700000" algn="tl">
                    <a:srgbClr val="000000">
                      <a:alpha val="43137"/>
                    </a:srgbClr>
                  </a:outerShdw>
                </a:effectLst>
              </a:rPr>
              <a:t>基于</a:t>
            </a:r>
            <a:r>
              <a:rPr lang="en-US" altLang="zh-CN" b="1" dirty="0">
                <a:effectLst>
                  <a:outerShdw blurRad="38100" dist="38100" dir="2700000" algn="tl">
                    <a:srgbClr val="000000">
                      <a:alpha val="43137"/>
                    </a:srgbClr>
                  </a:outerShdw>
                </a:effectLst>
              </a:rPr>
              <a:t>SDSS DR14</a:t>
            </a:r>
            <a:r>
              <a:rPr lang="zh-CN" altLang="en-US" b="1" dirty="0">
                <a:effectLst>
                  <a:outerShdw blurRad="38100" dist="38100" dir="2700000" algn="tl">
                    <a:srgbClr val="000000">
                      <a:alpha val="43137"/>
                    </a:srgbClr>
                  </a:outerShdw>
                </a:effectLst>
              </a:rPr>
              <a:t>测光星表进行分表粒度实验</a:t>
            </a:r>
          </a:p>
          <a:p>
            <a:endParaRPr lang="zh-CN" altLang="en-US" dirty="0"/>
          </a:p>
        </p:txBody>
      </p:sp>
      <p:graphicFrame>
        <p:nvGraphicFramePr>
          <p:cNvPr id="15" name="表格 15">
            <a:extLst>
              <a:ext uri="{FF2B5EF4-FFF2-40B4-BE49-F238E27FC236}">
                <a16:creationId xmlns:a16="http://schemas.microsoft.com/office/drawing/2014/main" id="{E57E12F3-63C6-4BBE-896A-AC3C83202150}"/>
              </a:ext>
            </a:extLst>
          </p:cNvPr>
          <p:cNvGraphicFramePr>
            <a:graphicFrameLocks noGrp="1"/>
          </p:cNvGraphicFramePr>
          <p:nvPr>
            <p:extLst>
              <p:ext uri="{D42A27DB-BD31-4B8C-83A1-F6EECF244321}">
                <p14:modId xmlns:p14="http://schemas.microsoft.com/office/powerpoint/2010/main" val="2263208507"/>
              </p:ext>
            </p:extLst>
          </p:nvPr>
        </p:nvGraphicFramePr>
        <p:xfrm>
          <a:off x="472758" y="4197631"/>
          <a:ext cx="4826639" cy="2001520"/>
        </p:xfrm>
        <a:graphic>
          <a:graphicData uri="http://schemas.openxmlformats.org/drawingml/2006/table">
            <a:tbl>
              <a:tblPr firstRow="1" bandRow="1">
                <a:tableStyleId>{5C22544A-7EE6-4342-B048-85BDC9FD1C3A}</a:tableStyleId>
              </a:tblPr>
              <a:tblGrid>
                <a:gridCol w="1298112">
                  <a:extLst>
                    <a:ext uri="{9D8B030D-6E8A-4147-A177-3AD203B41FA5}">
                      <a16:colId xmlns:a16="http://schemas.microsoft.com/office/drawing/2014/main" val="3401794469"/>
                    </a:ext>
                  </a:extLst>
                </a:gridCol>
                <a:gridCol w="3528527">
                  <a:extLst>
                    <a:ext uri="{9D8B030D-6E8A-4147-A177-3AD203B41FA5}">
                      <a16:colId xmlns:a16="http://schemas.microsoft.com/office/drawing/2014/main" val="540906421"/>
                    </a:ext>
                  </a:extLst>
                </a:gridCol>
              </a:tblGrid>
              <a:tr h="370840">
                <a:tc>
                  <a:txBody>
                    <a:bodyPr/>
                    <a:lstStyle/>
                    <a:p>
                      <a:r>
                        <a:rPr lang="zh-CN" altLang="en-US" sz="1400" dirty="0"/>
                        <a:t>项目</a:t>
                      </a:r>
                    </a:p>
                  </a:txBody>
                  <a:tcPr/>
                </a:tc>
                <a:tc>
                  <a:txBody>
                    <a:bodyPr/>
                    <a:lstStyle/>
                    <a:p>
                      <a:r>
                        <a:rPr lang="zh-CN" altLang="en-US" sz="1400" dirty="0"/>
                        <a:t>说明</a:t>
                      </a:r>
                    </a:p>
                  </a:txBody>
                  <a:tcPr/>
                </a:tc>
                <a:extLst>
                  <a:ext uri="{0D108BD9-81ED-4DB2-BD59-A6C34878D82A}">
                    <a16:rowId xmlns:a16="http://schemas.microsoft.com/office/drawing/2014/main" val="1136783180"/>
                  </a:ext>
                </a:extLst>
              </a:tr>
              <a:tr h="370840">
                <a:tc>
                  <a:txBody>
                    <a:bodyPr/>
                    <a:lstStyle/>
                    <a:p>
                      <a:r>
                        <a:rPr lang="zh-CN" altLang="en-US" sz="1400" dirty="0"/>
                        <a:t>测试星表</a:t>
                      </a:r>
                    </a:p>
                  </a:txBody>
                  <a:tcPr/>
                </a:tc>
                <a:tc>
                  <a:txBody>
                    <a:bodyPr/>
                    <a:lstStyle/>
                    <a:p>
                      <a:r>
                        <a:rPr lang="en-US" altLang="zh-CN" sz="1400" dirty="0"/>
                        <a:t>SDSS DR14 </a:t>
                      </a:r>
                      <a:r>
                        <a:rPr lang="zh-CN" altLang="en-US" sz="1400" dirty="0"/>
                        <a:t>测光星表</a:t>
                      </a:r>
                    </a:p>
                  </a:txBody>
                  <a:tcPr/>
                </a:tc>
                <a:extLst>
                  <a:ext uri="{0D108BD9-81ED-4DB2-BD59-A6C34878D82A}">
                    <a16:rowId xmlns:a16="http://schemas.microsoft.com/office/drawing/2014/main" val="2566931736"/>
                  </a:ext>
                </a:extLst>
              </a:tr>
              <a:tr h="370840">
                <a:tc>
                  <a:txBody>
                    <a:bodyPr/>
                    <a:lstStyle/>
                    <a:p>
                      <a:r>
                        <a:rPr lang="zh-CN" altLang="en-US" sz="1400" dirty="0"/>
                        <a:t>服务器环境</a:t>
                      </a:r>
                    </a:p>
                  </a:txBody>
                  <a:tcPr/>
                </a:tc>
                <a:tc>
                  <a:txBody>
                    <a:bodyPr/>
                    <a:lstStyle/>
                    <a:p>
                      <a:r>
                        <a:rPr lang="en-US" altLang="zh-CN" sz="1400" dirty="0"/>
                        <a:t>4</a:t>
                      </a:r>
                      <a:r>
                        <a:rPr lang="zh-CN" altLang="en-US" sz="1400" dirty="0"/>
                        <a:t>核</a:t>
                      </a:r>
                      <a:r>
                        <a:rPr lang="en-US" altLang="zh-CN" sz="1400" dirty="0"/>
                        <a:t>3.0GHz</a:t>
                      </a:r>
                      <a:r>
                        <a:rPr lang="zh-CN" altLang="en-US" sz="1400" dirty="0"/>
                        <a:t>主频、</a:t>
                      </a:r>
                      <a:r>
                        <a:rPr lang="en-US" altLang="zh-CN" sz="1400" dirty="0"/>
                        <a:t>16GB RAM</a:t>
                      </a:r>
                      <a:r>
                        <a:rPr lang="zh-CN" altLang="en-US" sz="1400" dirty="0"/>
                        <a:t>，</a:t>
                      </a:r>
                      <a:r>
                        <a:rPr lang="en-US" altLang="zh-CN" sz="1400" dirty="0"/>
                        <a:t>SSD</a:t>
                      </a:r>
                      <a:r>
                        <a:rPr lang="zh-CN" altLang="en-US" sz="1400" dirty="0"/>
                        <a:t>存储</a:t>
                      </a:r>
                    </a:p>
                  </a:txBody>
                  <a:tcPr/>
                </a:tc>
                <a:extLst>
                  <a:ext uri="{0D108BD9-81ED-4DB2-BD59-A6C34878D82A}">
                    <a16:rowId xmlns:a16="http://schemas.microsoft.com/office/drawing/2014/main" val="1855906089"/>
                  </a:ext>
                </a:extLst>
              </a:tr>
              <a:tr h="370840">
                <a:tc>
                  <a:txBody>
                    <a:bodyPr/>
                    <a:lstStyle/>
                    <a:p>
                      <a:r>
                        <a:rPr lang="zh-CN" altLang="en-US" sz="1400" dirty="0"/>
                        <a:t>检索方式</a:t>
                      </a:r>
                    </a:p>
                  </a:txBody>
                  <a:tcPr/>
                </a:tc>
                <a:tc>
                  <a:txBody>
                    <a:bodyPr/>
                    <a:lstStyle/>
                    <a:p>
                      <a:r>
                        <a:rPr lang="en-US" altLang="zh-CN" sz="1400" dirty="0"/>
                        <a:t>1°</a:t>
                      </a:r>
                      <a:r>
                        <a:rPr lang="zh-CN" altLang="en-US" sz="1400" dirty="0"/>
                        <a:t>、</a:t>
                      </a:r>
                      <a:r>
                        <a:rPr lang="en-US" altLang="zh-CN" sz="1400" dirty="0"/>
                        <a:t>3°</a:t>
                      </a:r>
                      <a:r>
                        <a:rPr lang="zh-CN" altLang="en-US" sz="1400" dirty="0"/>
                        <a:t>、</a:t>
                      </a:r>
                      <a:r>
                        <a:rPr lang="en-US" altLang="zh-CN" sz="1400" dirty="0"/>
                        <a:t>5°</a:t>
                      </a:r>
                      <a:r>
                        <a:rPr lang="zh-CN" altLang="en-US" sz="1400" dirty="0"/>
                        <a:t>锥形检索</a:t>
                      </a:r>
                      <a:endParaRPr lang="en-US" altLang="zh-CN" sz="1400" dirty="0"/>
                    </a:p>
                  </a:txBody>
                  <a:tcPr/>
                </a:tc>
                <a:extLst>
                  <a:ext uri="{0D108BD9-81ED-4DB2-BD59-A6C34878D82A}">
                    <a16:rowId xmlns:a16="http://schemas.microsoft.com/office/drawing/2014/main" val="1799646547"/>
                  </a:ext>
                </a:extLst>
              </a:tr>
              <a:tr h="370840">
                <a:tc>
                  <a:txBody>
                    <a:bodyPr/>
                    <a:lstStyle/>
                    <a:p>
                      <a:r>
                        <a:rPr lang="zh-CN" altLang="en-US" sz="1400" dirty="0"/>
                        <a:t>分表粒度</a:t>
                      </a:r>
                    </a:p>
                  </a:txBody>
                  <a:tcPr/>
                </a:tc>
                <a:tc>
                  <a:txBody>
                    <a:bodyPr/>
                    <a:lstStyle/>
                    <a:p>
                      <a:r>
                        <a:rPr lang="en-US" altLang="zh-CN" sz="1400" dirty="0"/>
                        <a:t>100</a:t>
                      </a:r>
                      <a:r>
                        <a:rPr lang="zh-CN" altLang="en-US" sz="1400" dirty="0"/>
                        <a:t>万至</a:t>
                      </a:r>
                      <a:r>
                        <a:rPr lang="en-US" altLang="zh-CN" sz="1400" dirty="0"/>
                        <a:t>800</a:t>
                      </a:r>
                      <a:r>
                        <a:rPr lang="zh-CN" altLang="en-US" sz="1400" dirty="0"/>
                        <a:t>万，</a:t>
                      </a:r>
                      <a:r>
                        <a:rPr lang="en-US" altLang="zh-CN" sz="1400" dirty="0"/>
                        <a:t>100</a:t>
                      </a:r>
                      <a:r>
                        <a:rPr lang="zh-CN" altLang="en-US" sz="1400" dirty="0"/>
                        <a:t>万</a:t>
                      </a:r>
                      <a:r>
                        <a:rPr lang="en-US" altLang="zh-CN" sz="1400" dirty="0"/>
                        <a:t>1</a:t>
                      </a:r>
                      <a:r>
                        <a:rPr lang="zh-CN" altLang="en-US" sz="1400" dirty="0"/>
                        <a:t>级</a:t>
                      </a:r>
                      <a:endParaRPr lang="en-US" altLang="zh-CN" sz="1400" dirty="0"/>
                    </a:p>
                    <a:p>
                      <a:r>
                        <a:rPr lang="en-US" altLang="zh-CN" sz="1400" dirty="0"/>
                        <a:t>1000</a:t>
                      </a:r>
                      <a:r>
                        <a:rPr lang="zh-CN" altLang="en-US" sz="1400" dirty="0"/>
                        <a:t>万至</a:t>
                      </a:r>
                      <a:r>
                        <a:rPr lang="en-US" altLang="zh-CN" sz="1400" dirty="0"/>
                        <a:t>1</a:t>
                      </a:r>
                      <a:r>
                        <a:rPr lang="zh-CN" altLang="en-US" sz="1400" dirty="0"/>
                        <a:t>亿，</a:t>
                      </a:r>
                      <a:r>
                        <a:rPr lang="en-US" altLang="zh-CN" sz="1400" dirty="0"/>
                        <a:t>1000</a:t>
                      </a:r>
                      <a:r>
                        <a:rPr lang="zh-CN" altLang="en-US" sz="1400" dirty="0"/>
                        <a:t>万一级</a:t>
                      </a:r>
                      <a:endParaRPr lang="en-US" altLang="zh-CN" sz="1400" dirty="0"/>
                    </a:p>
                  </a:txBody>
                  <a:tcPr/>
                </a:tc>
                <a:extLst>
                  <a:ext uri="{0D108BD9-81ED-4DB2-BD59-A6C34878D82A}">
                    <a16:rowId xmlns:a16="http://schemas.microsoft.com/office/drawing/2014/main" val="3564187754"/>
                  </a:ext>
                </a:extLst>
              </a:tr>
            </a:tbl>
          </a:graphicData>
        </a:graphic>
      </p:graphicFrame>
      <p:pic>
        <p:nvPicPr>
          <p:cNvPr id="17" name="图片 16">
            <a:extLst>
              <a:ext uri="{FF2B5EF4-FFF2-40B4-BE49-F238E27FC236}">
                <a16:creationId xmlns:a16="http://schemas.microsoft.com/office/drawing/2014/main" id="{851A89D1-3E87-4EE9-A2BE-EB9F0DB0B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3207" y="1652097"/>
            <a:ext cx="3239999" cy="162000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19" name="图片 18">
            <a:extLst>
              <a:ext uri="{FF2B5EF4-FFF2-40B4-BE49-F238E27FC236}">
                <a16:creationId xmlns:a16="http://schemas.microsoft.com/office/drawing/2014/main" id="{B496EEF5-21F6-4D2A-8833-0FC951CE6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7406" y="1652097"/>
            <a:ext cx="3240000" cy="162000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1" name="图片 20">
            <a:extLst>
              <a:ext uri="{FF2B5EF4-FFF2-40B4-BE49-F238E27FC236}">
                <a16:creationId xmlns:a16="http://schemas.microsoft.com/office/drawing/2014/main" id="{DB33DD09-AE00-4E78-85F8-C6120AFCC9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3206" y="3354976"/>
            <a:ext cx="3240000" cy="162000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23" name="图片 22">
            <a:extLst>
              <a:ext uri="{FF2B5EF4-FFF2-40B4-BE49-F238E27FC236}">
                <a16:creationId xmlns:a16="http://schemas.microsoft.com/office/drawing/2014/main" id="{A800D280-977E-4F8B-A6B8-BE82DCB00C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7406" y="3354976"/>
            <a:ext cx="3240000" cy="162000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sp>
        <p:nvSpPr>
          <p:cNvPr id="25" name="矩形 24">
            <a:extLst>
              <a:ext uri="{FF2B5EF4-FFF2-40B4-BE49-F238E27FC236}">
                <a16:creationId xmlns:a16="http://schemas.microsoft.com/office/drawing/2014/main" id="{9BA39D73-4014-4B5C-8101-898A41482020}"/>
              </a:ext>
            </a:extLst>
          </p:cNvPr>
          <p:cNvSpPr/>
          <p:nvPr/>
        </p:nvSpPr>
        <p:spPr>
          <a:xfrm>
            <a:off x="5552529" y="5272008"/>
            <a:ext cx="6361354" cy="91273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dirty="0"/>
              <a:t>在检索半径</a:t>
            </a:r>
            <a:r>
              <a:rPr lang="en-US" altLang="zh-CN" dirty="0"/>
              <a:t>1° </a:t>
            </a:r>
            <a:r>
              <a:rPr lang="zh-CN" altLang="en-US" dirty="0"/>
              <a:t>至</a:t>
            </a:r>
            <a:r>
              <a:rPr lang="en-US" altLang="zh-CN" dirty="0"/>
              <a:t>5°</a:t>
            </a:r>
            <a:r>
              <a:rPr lang="zh-CN" altLang="en-US" dirty="0"/>
              <a:t> 的锥形检索条件下，对于十亿级的星表分表，子表条目数在</a:t>
            </a:r>
            <a:r>
              <a:rPr lang="en-US" altLang="zh-CN" dirty="0"/>
              <a:t>1000 </a:t>
            </a:r>
            <a:r>
              <a:rPr lang="zh-CN" altLang="en-US" dirty="0"/>
              <a:t>万为宜。</a:t>
            </a:r>
          </a:p>
        </p:txBody>
      </p:sp>
      <p:sp>
        <p:nvSpPr>
          <p:cNvPr id="16" name="标题 1">
            <a:extLst>
              <a:ext uri="{FF2B5EF4-FFF2-40B4-BE49-F238E27FC236}">
                <a16:creationId xmlns:a16="http://schemas.microsoft.com/office/drawing/2014/main" id="{B1EE77CB-B207-4678-A6C2-5FA271D81A70}"/>
              </a:ext>
            </a:extLst>
          </p:cNvPr>
          <p:cNvSpPr>
            <a:spLocks noGrp="1"/>
          </p:cNvSpPr>
          <p:nvPr>
            <p:ph type="title"/>
          </p:nvPr>
        </p:nvSpPr>
        <p:spPr>
          <a:xfrm>
            <a:off x="533400" y="-109310"/>
            <a:ext cx="10515600" cy="1325563"/>
          </a:xfrm>
        </p:spPr>
        <p:txBody>
          <a:body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3.1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海量星表高效检索方法</a:t>
            </a:r>
          </a:p>
        </p:txBody>
      </p:sp>
    </p:spTree>
    <p:extLst>
      <p:ext uri="{BB962C8B-B14F-4D97-AF65-F5344CB8AC3E}">
        <p14:creationId xmlns:p14="http://schemas.microsoft.com/office/powerpoint/2010/main" val="26597208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5B56B7F5-1914-4050-ADB3-39DE8AB19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2839" y="1177857"/>
            <a:ext cx="4619453" cy="4914682"/>
          </a:xfrm>
          <a:prstGeom prst="rect">
            <a:avLst/>
          </a:prstGeom>
        </p:spPr>
      </p:pic>
      <p:sp>
        <p:nvSpPr>
          <p:cNvPr id="29" name="文本框 28">
            <a:extLst>
              <a:ext uri="{FF2B5EF4-FFF2-40B4-BE49-F238E27FC236}">
                <a16:creationId xmlns:a16="http://schemas.microsoft.com/office/drawing/2014/main" id="{BF48562A-EB70-45E9-A7BF-0A0200A136A1}"/>
              </a:ext>
            </a:extLst>
          </p:cNvPr>
          <p:cNvSpPr txBox="1"/>
          <p:nvPr/>
        </p:nvSpPr>
        <p:spPr>
          <a:xfrm>
            <a:off x="203449" y="997115"/>
            <a:ext cx="6288683" cy="1200329"/>
          </a:xfrm>
          <a:prstGeom prst="rect">
            <a:avLst/>
          </a:prstGeom>
          <a:noFill/>
        </p:spPr>
        <p:txBody>
          <a:bodyPr wrap="square" rtlCol="0">
            <a:spAutoFit/>
          </a:bodyPr>
          <a:lstStyle/>
          <a:p>
            <a:endParaRPr lang="en-US" altLang="zh-CN" dirty="0"/>
          </a:p>
          <a:p>
            <a:pPr marL="285750" indent="-285750">
              <a:buFont typeface="Arial" panose="020B0604020202020204" pitchFamily="34" charset="0"/>
              <a:buChar char="•"/>
            </a:pPr>
            <a:r>
              <a:rPr lang="zh-CN" altLang="en-US" dirty="0"/>
              <a:t>如果两个星表的分表粒度不一致，无法实现联合空间检索</a:t>
            </a:r>
            <a:endParaRPr lang="en-US" altLang="zh-CN" dirty="0"/>
          </a:p>
          <a:p>
            <a:pPr marL="285750" indent="-285750">
              <a:buFont typeface="Arial" panose="020B0604020202020204" pitchFamily="34" charset="0"/>
              <a:buChar char="•"/>
            </a:pPr>
            <a:r>
              <a:rPr lang="zh-CN" altLang="en-US" dirty="0"/>
              <a:t>基于</a:t>
            </a:r>
            <a:r>
              <a:rPr lang="en-US" altLang="zh-CN" dirty="0"/>
              <a:t>HEALPix </a:t>
            </a:r>
            <a:r>
              <a:rPr lang="zh-CN" altLang="en-US" dirty="0"/>
              <a:t>天球划分的分表方法及联合检索策略解决上述问题</a:t>
            </a:r>
            <a:endParaRPr lang="en-US" altLang="zh-CN" dirty="0"/>
          </a:p>
        </p:txBody>
      </p:sp>
      <p:pic>
        <p:nvPicPr>
          <p:cNvPr id="31" name="图片 30">
            <a:extLst>
              <a:ext uri="{FF2B5EF4-FFF2-40B4-BE49-F238E27FC236}">
                <a16:creationId xmlns:a16="http://schemas.microsoft.com/office/drawing/2014/main" id="{5140183E-04C7-46E8-916E-E93DCE486F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708" y="2766600"/>
            <a:ext cx="5751681" cy="3219339"/>
          </a:xfrm>
          <a:prstGeom prst="rect">
            <a:avLst/>
          </a:prstGeom>
        </p:spPr>
      </p:pic>
      <p:sp>
        <p:nvSpPr>
          <p:cNvPr id="32" name="矩形 31">
            <a:extLst>
              <a:ext uri="{FF2B5EF4-FFF2-40B4-BE49-F238E27FC236}">
                <a16:creationId xmlns:a16="http://schemas.microsoft.com/office/drawing/2014/main" id="{C85BC14A-7CFE-477B-AE84-3E0C10A74072}"/>
              </a:ext>
            </a:extLst>
          </p:cNvPr>
          <p:cNvSpPr/>
          <p:nvPr/>
        </p:nvSpPr>
        <p:spPr>
          <a:xfrm>
            <a:off x="6677490" y="1126326"/>
            <a:ext cx="5010150" cy="5017743"/>
          </a:xfrm>
          <a:prstGeom prst="rect">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FC3010D2-4C01-4FD6-B9AE-86274F016867}"/>
              </a:ext>
            </a:extLst>
          </p:cNvPr>
          <p:cNvSpPr/>
          <p:nvPr/>
        </p:nvSpPr>
        <p:spPr>
          <a:xfrm>
            <a:off x="514350" y="2490375"/>
            <a:ext cx="5967792" cy="3653694"/>
          </a:xfrm>
          <a:prstGeom prst="rect">
            <a:avLst/>
          </a:prstGeom>
          <a:noFill/>
          <a:ln w="19050"/>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CF7CACAD-E5E6-48CA-A520-5445AFB10428}"/>
              </a:ext>
            </a:extLst>
          </p:cNvPr>
          <p:cNvSpPr/>
          <p:nvPr/>
        </p:nvSpPr>
        <p:spPr>
          <a:xfrm>
            <a:off x="30753" y="2490375"/>
            <a:ext cx="483597" cy="3653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联合空间查询流程</a:t>
            </a:r>
          </a:p>
        </p:txBody>
      </p:sp>
      <p:sp>
        <p:nvSpPr>
          <p:cNvPr id="35" name="矩形 34">
            <a:extLst>
              <a:ext uri="{FF2B5EF4-FFF2-40B4-BE49-F238E27FC236}">
                <a16:creationId xmlns:a16="http://schemas.microsoft.com/office/drawing/2014/main" id="{D56EB6A4-FAA5-48AC-8ED0-0AF10CA09E85}"/>
              </a:ext>
            </a:extLst>
          </p:cNvPr>
          <p:cNvSpPr/>
          <p:nvPr/>
        </p:nvSpPr>
        <p:spPr>
          <a:xfrm>
            <a:off x="11677650" y="1126326"/>
            <a:ext cx="487944" cy="501774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t>分表分区</a:t>
            </a:r>
            <a:endParaRPr lang="en-US" altLang="zh-CN" dirty="0"/>
          </a:p>
          <a:p>
            <a:pPr algn="ctr"/>
            <a:r>
              <a:rPr lang="zh-CN" altLang="en-US" dirty="0"/>
              <a:t>流程</a:t>
            </a:r>
          </a:p>
        </p:txBody>
      </p:sp>
      <p:pic>
        <p:nvPicPr>
          <p:cNvPr id="37" name="图片 36">
            <a:extLst>
              <a:ext uri="{FF2B5EF4-FFF2-40B4-BE49-F238E27FC236}">
                <a16:creationId xmlns:a16="http://schemas.microsoft.com/office/drawing/2014/main" id="{037BAC02-6A51-45B4-979C-04D4334A204C}"/>
              </a:ext>
            </a:extLst>
          </p:cNvPr>
          <p:cNvPicPr>
            <a:picLocks noChangeAspect="1"/>
          </p:cNvPicPr>
          <p:nvPr/>
        </p:nvPicPr>
        <p:blipFill>
          <a:blip r:embed="rId5"/>
          <a:stretch>
            <a:fillRect/>
          </a:stretch>
        </p:blipFill>
        <p:spPr>
          <a:xfrm>
            <a:off x="9841611" y="1825160"/>
            <a:ext cx="1747840" cy="372284"/>
          </a:xfrm>
          <a:prstGeom prst="rect">
            <a:avLst/>
          </a:prstGeom>
        </p:spPr>
      </p:pic>
      <p:sp>
        <p:nvSpPr>
          <p:cNvPr id="15" name="标题 1">
            <a:extLst>
              <a:ext uri="{FF2B5EF4-FFF2-40B4-BE49-F238E27FC236}">
                <a16:creationId xmlns:a16="http://schemas.microsoft.com/office/drawing/2014/main" id="{B42EB420-DB85-4A26-B24D-F8CF9D0B2AB0}"/>
              </a:ext>
            </a:extLst>
          </p:cNvPr>
          <p:cNvSpPr>
            <a:spLocks noGrp="1"/>
          </p:cNvSpPr>
          <p:nvPr>
            <p:ph type="title"/>
          </p:nvPr>
        </p:nvSpPr>
        <p:spPr>
          <a:xfrm>
            <a:off x="533400" y="-109310"/>
            <a:ext cx="10515600" cy="1325563"/>
          </a:xfrm>
        </p:spPr>
        <p:txBody>
          <a:body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3.1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海量星表高效检索方法</a:t>
            </a:r>
          </a:p>
        </p:txBody>
      </p:sp>
    </p:spTree>
    <p:extLst>
      <p:ext uri="{BB962C8B-B14F-4D97-AF65-F5344CB8AC3E}">
        <p14:creationId xmlns:p14="http://schemas.microsoft.com/office/powerpoint/2010/main" val="258284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2B0EF7B0-D879-4793-8640-A97682AF4BE9}"/>
              </a:ext>
            </a:extLst>
          </p:cNvPr>
          <p:cNvSpPr/>
          <p:nvPr/>
        </p:nvSpPr>
        <p:spPr>
          <a:xfrm>
            <a:off x="5419725" y="5703868"/>
            <a:ext cx="6698029" cy="33855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A1B3F15D-BAA5-4931-ABCC-B19387C2833F}"/>
              </a:ext>
            </a:extLst>
          </p:cNvPr>
          <p:cNvSpPr txBox="1"/>
          <p:nvPr/>
        </p:nvSpPr>
        <p:spPr>
          <a:xfrm>
            <a:off x="856011" y="1181131"/>
            <a:ext cx="5248275" cy="369332"/>
          </a:xfrm>
          <a:prstGeom prst="rect">
            <a:avLst/>
          </a:prstGeom>
          <a:noFill/>
        </p:spPr>
        <p:txBody>
          <a:bodyPr wrap="square" rtlCol="0">
            <a:spAutoFit/>
          </a:bodyPr>
          <a:lstStyle/>
          <a:p>
            <a:r>
              <a:rPr lang="zh-CN" altLang="en-US" b="1" dirty="0">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多波段星表数据库设计实现及测试</a:t>
            </a:r>
          </a:p>
        </p:txBody>
      </p:sp>
      <p:graphicFrame>
        <p:nvGraphicFramePr>
          <p:cNvPr id="11" name="表格 4">
            <a:extLst>
              <a:ext uri="{FF2B5EF4-FFF2-40B4-BE49-F238E27FC236}">
                <a16:creationId xmlns:a16="http://schemas.microsoft.com/office/drawing/2014/main" id="{184860A7-022B-4364-AB3D-623A93CC1B31}"/>
              </a:ext>
            </a:extLst>
          </p:cNvPr>
          <p:cNvGraphicFramePr>
            <a:graphicFrameLocks noGrp="1"/>
          </p:cNvGraphicFramePr>
          <p:nvPr>
            <p:extLst>
              <p:ext uri="{D42A27DB-BD31-4B8C-83A1-F6EECF244321}">
                <p14:modId xmlns:p14="http://schemas.microsoft.com/office/powerpoint/2010/main" val="3418157603"/>
              </p:ext>
            </p:extLst>
          </p:nvPr>
        </p:nvGraphicFramePr>
        <p:xfrm>
          <a:off x="546101" y="4133207"/>
          <a:ext cx="4625973" cy="1868537"/>
        </p:xfrm>
        <a:graphic>
          <a:graphicData uri="http://schemas.openxmlformats.org/drawingml/2006/table">
            <a:tbl>
              <a:tblPr firstRow="1" bandRow="1">
                <a:tableStyleId>{5C22544A-7EE6-4342-B048-85BDC9FD1C3A}</a:tableStyleId>
              </a:tblPr>
              <a:tblGrid>
                <a:gridCol w="1939923">
                  <a:extLst>
                    <a:ext uri="{9D8B030D-6E8A-4147-A177-3AD203B41FA5}">
                      <a16:colId xmlns:a16="http://schemas.microsoft.com/office/drawing/2014/main" val="3907559942"/>
                    </a:ext>
                  </a:extLst>
                </a:gridCol>
                <a:gridCol w="1390650">
                  <a:extLst>
                    <a:ext uri="{9D8B030D-6E8A-4147-A177-3AD203B41FA5}">
                      <a16:colId xmlns:a16="http://schemas.microsoft.com/office/drawing/2014/main" val="4063516936"/>
                    </a:ext>
                  </a:extLst>
                </a:gridCol>
                <a:gridCol w="1295400">
                  <a:extLst>
                    <a:ext uri="{9D8B030D-6E8A-4147-A177-3AD203B41FA5}">
                      <a16:colId xmlns:a16="http://schemas.microsoft.com/office/drawing/2014/main" val="1021866256"/>
                    </a:ext>
                  </a:extLst>
                </a:gridCol>
              </a:tblGrid>
              <a:tr h="307850">
                <a:tc>
                  <a:txBody>
                    <a:bodyPr/>
                    <a:lstStyle/>
                    <a:p>
                      <a:r>
                        <a:rPr lang="zh-CN" altLang="en-US" sz="1400" dirty="0"/>
                        <a:t>类型</a:t>
                      </a:r>
                    </a:p>
                  </a:txBody>
                  <a:tcPr/>
                </a:tc>
                <a:tc>
                  <a:txBody>
                    <a:bodyPr/>
                    <a:lstStyle/>
                    <a:p>
                      <a:r>
                        <a:rPr lang="zh-CN" altLang="en-US" sz="1400" dirty="0"/>
                        <a:t>名称</a:t>
                      </a:r>
                    </a:p>
                  </a:txBody>
                  <a:tcPr/>
                </a:tc>
                <a:tc>
                  <a:txBody>
                    <a:bodyPr/>
                    <a:lstStyle/>
                    <a:p>
                      <a:r>
                        <a:rPr lang="zh-CN" altLang="en-US" sz="1400" dirty="0"/>
                        <a:t>版本</a:t>
                      </a:r>
                      <a:r>
                        <a:rPr lang="en-US" altLang="zh-CN" sz="1400" dirty="0"/>
                        <a:t>/</a:t>
                      </a:r>
                      <a:r>
                        <a:rPr lang="zh-CN" altLang="en-US" sz="1400" dirty="0"/>
                        <a:t>型号</a:t>
                      </a:r>
                    </a:p>
                  </a:txBody>
                  <a:tcPr/>
                </a:tc>
                <a:extLst>
                  <a:ext uri="{0D108BD9-81ED-4DB2-BD59-A6C34878D82A}">
                    <a16:rowId xmlns:a16="http://schemas.microsoft.com/office/drawing/2014/main" val="4214309963"/>
                  </a:ext>
                </a:extLst>
              </a:tr>
              <a:tr h="307850">
                <a:tc>
                  <a:txBody>
                    <a:bodyPr/>
                    <a:lstStyle/>
                    <a:p>
                      <a:r>
                        <a:rPr lang="zh-CN" altLang="en-US" sz="1400" dirty="0"/>
                        <a:t>数据库管理软件</a:t>
                      </a:r>
                    </a:p>
                  </a:txBody>
                  <a:tcPr/>
                </a:tc>
                <a:tc>
                  <a:txBody>
                    <a:bodyPr/>
                    <a:lstStyle/>
                    <a:p>
                      <a:r>
                        <a:rPr lang="en-US" altLang="zh-CN" sz="1400" dirty="0"/>
                        <a:t>PostgreSQL</a:t>
                      </a:r>
                      <a:endParaRPr lang="zh-CN" altLang="en-US" sz="1400" dirty="0"/>
                    </a:p>
                  </a:txBody>
                  <a:tcPr/>
                </a:tc>
                <a:tc>
                  <a:txBody>
                    <a:bodyPr/>
                    <a:lstStyle/>
                    <a:p>
                      <a:r>
                        <a:rPr lang="en-US" altLang="zh-CN" sz="1400" dirty="0"/>
                        <a:t>10.1</a:t>
                      </a:r>
                      <a:endParaRPr lang="zh-CN" altLang="en-US" sz="1400" dirty="0"/>
                    </a:p>
                  </a:txBody>
                  <a:tcPr/>
                </a:tc>
                <a:extLst>
                  <a:ext uri="{0D108BD9-81ED-4DB2-BD59-A6C34878D82A}">
                    <a16:rowId xmlns:a16="http://schemas.microsoft.com/office/drawing/2014/main" val="1417608795"/>
                  </a:ext>
                </a:extLst>
              </a:tr>
              <a:tr h="307850">
                <a:tc>
                  <a:txBody>
                    <a:bodyPr/>
                    <a:lstStyle/>
                    <a:p>
                      <a:r>
                        <a:rPr lang="zh-CN" altLang="en-US" sz="1400" dirty="0"/>
                        <a:t>操作系统</a:t>
                      </a:r>
                    </a:p>
                  </a:txBody>
                  <a:tcPr/>
                </a:tc>
                <a:tc>
                  <a:txBody>
                    <a:bodyPr/>
                    <a:lstStyle/>
                    <a:p>
                      <a:r>
                        <a:rPr lang="en-US" altLang="zh-CN" sz="1400" dirty="0"/>
                        <a:t>ubuntu</a:t>
                      </a:r>
                      <a:endParaRPr lang="zh-CN" altLang="en-US" sz="1400" dirty="0"/>
                    </a:p>
                  </a:txBody>
                  <a:tcPr/>
                </a:tc>
                <a:tc>
                  <a:txBody>
                    <a:bodyPr/>
                    <a:lstStyle/>
                    <a:p>
                      <a:r>
                        <a:rPr lang="en-US" altLang="zh-CN" sz="1400" dirty="0"/>
                        <a:t>14.04</a:t>
                      </a:r>
                      <a:endParaRPr lang="zh-CN" altLang="en-US" sz="1400" dirty="0"/>
                    </a:p>
                  </a:txBody>
                  <a:tcPr/>
                </a:tc>
                <a:extLst>
                  <a:ext uri="{0D108BD9-81ED-4DB2-BD59-A6C34878D82A}">
                    <a16:rowId xmlns:a16="http://schemas.microsoft.com/office/drawing/2014/main" val="1216226753"/>
                  </a:ext>
                </a:extLst>
              </a:tr>
              <a:tr h="329287">
                <a:tc>
                  <a:txBody>
                    <a:bodyPr/>
                    <a:lstStyle/>
                    <a:p>
                      <a:r>
                        <a:rPr lang="zh-CN" altLang="en-US" sz="1400" dirty="0"/>
                        <a:t>检索插件</a:t>
                      </a:r>
                    </a:p>
                  </a:txBody>
                  <a:tcPr/>
                </a:tc>
                <a:tc>
                  <a:txBody>
                    <a:bodyPr/>
                    <a:lstStyle/>
                    <a:p>
                      <a:r>
                        <a:rPr lang="en-US" altLang="zh-CN" sz="1400" dirty="0"/>
                        <a:t>Q3C</a:t>
                      </a:r>
                      <a:endParaRPr lang="zh-CN" altLang="en-US" sz="1400" dirty="0"/>
                    </a:p>
                  </a:txBody>
                  <a:tcPr/>
                </a:tc>
                <a:tc>
                  <a:txBody>
                    <a:bodyPr/>
                    <a:lstStyle/>
                    <a:p>
                      <a:r>
                        <a:rPr lang="en-US" altLang="zh-CN" sz="1400" dirty="0"/>
                        <a:t>2.0.0</a:t>
                      </a:r>
                      <a:endParaRPr lang="zh-CN" altLang="en-US" sz="1400" dirty="0"/>
                    </a:p>
                  </a:txBody>
                  <a:tcPr/>
                </a:tc>
                <a:extLst>
                  <a:ext uri="{0D108BD9-81ED-4DB2-BD59-A6C34878D82A}">
                    <a16:rowId xmlns:a16="http://schemas.microsoft.com/office/drawing/2014/main" val="3166384207"/>
                  </a:ext>
                </a:extLst>
              </a:tr>
              <a:tr h="307850">
                <a:tc>
                  <a:txBody>
                    <a:bodyPr/>
                    <a:lstStyle/>
                    <a:p>
                      <a:r>
                        <a:rPr lang="zh-CN" altLang="en-US" sz="1400" dirty="0"/>
                        <a:t>检索插件</a:t>
                      </a:r>
                    </a:p>
                  </a:txBody>
                  <a:tcPr/>
                </a:tc>
                <a:tc>
                  <a:txBody>
                    <a:bodyPr/>
                    <a:lstStyle/>
                    <a:p>
                      <a:r>
                        <a:rPr lang="en-US" altLang="zh-CN" sz="1400" dirty="0" err="1"/>
                        <a:t>PG_HEALPix</a:t>
                      </a:r>
                      <a:endParaRPr lang="zh-CN" altLang="en-US" sz="1400" dirty="0"/>
                    </a:p>
                  </a:txBody>
                  <a:tcPr/>
                </a:tc>
                <a:tc>
                  <a:txBody>
                    <a:bodyPr/>
                    <a:lstStyle/>
                    <a:p>
                      <a:r>
                        <a:rPr lang="en-US" altLang="zh-CN" sz="1400" dirty="0"/>
                        <a:t>1.0.0</a:t>
                      </a:r>
                      <a:endParaRPr lang="zh-CN" altLang="en-US" sz="1400" dirty="0"/>
                    </a:p>
                  </a:txBody>
                  <a:tcPr/>
                </a:tc>
                <a:extLst>
                  <a:ext uri="{0D108BD9-81ED-4DB2-BD59-A6C34878D82A}">
                    <a16:rowId xmlns:a16="http://schemas.microsoft.com/office/drawing/2014/main" val="2430075792"/>
                  </a:ext>
                </a:extLst>
              </a:tr>
              <a:tr h="307850">
                <a:tc>
                  <a:txBody>
                    <a:bodyPr/>
                    <a:lstStyle/>
                    <a:p>
                      <a:r>
                        <a:rPr lang="zh-CN" altLang="en-US" sz="1400" dirty="0"/>
                        <a:t>软件运行环境</a:t>
                      </a:r>
                    </a:p>
                  </a:txBody>
                  <a:tcPr/>
                </a:tc>
                <a:tc>
                  <a:txBody>
                    <a:bodyPr/>
                    <a:lstStyle/>
                    <a:p>
                      <a:r>
                        <a:rPr lang="en-US" altLang="zh-CN" sz="1400" dirty="0"/>
                        <a:t>python</a:t>
                      </a:r>
                      <a:endParaRPr lang="zh-CN" altLang="en-US" sz="1400" dirty="0"/>
                    </a:p>
                  </a:txBody>
                  <a:tcPr/>
                </a:tc>
                <a:tc>
                  <a:txBody>
                    <a:bodyPr/>
                    <a:lstStyle/>
                    <a:p>
                      <a:r>
                        <a:rPr lang="en-US" altLang="zh-CN" sz="1400" dirty="0"/>
                        <a:t>3.6</a:t>
                      </a:r>
                      <a:endParaRPr lang="zh-CN" altLang="en-US" sz="1400" dirty="0"/>
                    </a:p>
                  </a:txBody>
                  <a:tcPr/>
                </a:tc>
                <a:extLst>
                  <a:ext uri="{0D108BD9-81ED-4DB2-BD59-A6C34878D82A}">
                    <a16:rowId xmlns:a16="http://schemas.microsoft.com/office/drawing/2014/main" val="4263369239"/>
                  </a:ext>
                </a:extLst>
              </a:tr>
            </a:tbl>
          </a:graphicData>
        </a:graphic>
      </p:graphicFrame>
      <p:graphicFrame>
        <p:nvGraphicFramePr>
          <p:cNvPr id="13" name="表格 4">
            <a:extLst>
              <a:ext uri="{FF2B5EF4-FFF2-40B4-BE49-F238E27FC236}">
                <a16:creationId xmlns:a16="http://schemas.microsoft.com/office/drawing/2014/main" id="{6AFF554F-B544-4FC1-A751-CBE98ED36932}"/>
              </a:ext>
            </a:extLst>
          </p:cNvPr>
          <p:cNvGraphicFramePr>
            <a:graphicFrameLocks noGrp="1"/>
          </p:cNvGraphicFramePr>
          <p:nvPr/>
        </p:nvGraphicFramePr>
        <p:xfrm>
          <a:off x="546101" y="1716403"/>
          <a:ext cx="4625973" cy="2250864"/>
        </p:xfrm>
        <a:graphic>
          <a:graphicData uri="http://schemas.openxmlformats.org/drawingml/2006/table">
            <a:tbl>
              <a:tblPr firstRow="1" bandRow="1">
                <a:tableStyleId>{5C22544A-7EE6-4342-B048-85BDC9FD1C3A}</a:tableStyleId>
              </a:tblPr>
              <a:tblGrid>
                <a:gridCol w="1939923">
                  <a:extLst>
                    <a:ext uri="{9D8B030D-6E8A-4147-A177-3AD203B41FA5}">
                      <a16:colId xmlns:a16="http://schemas.microsoft.com/office/drawing/2014/main" val="3907559942"/>
                    </a:ext>
                  </a:extLst>
                </a:gridCol>
                <a:gridCol w="1390650">
                  <a:extLst>
                    <a:ext uri="{9D8B030D-6E8A-4147-A177-3AD203B41FA5}">
                      <a16:colId xmlns:a16="http://schemas.microsoft.com/office/drawing/2014/main" val="4063516936"/>
                    </a:ext>
                  </a:extLst>
                </a:gridCol>
                <a:gridCol w="1295400">
                  <a:extLst>
                    <a:ext uri="{9D8B030D-6E8A-4147-A177-3AD203B41FA5}">
                      <a16:colId xmlns:a16="http://schemas.microsoft.com/office/drawing/2014/main" val="1021866256"/>
                    </a:ext>
                  </a:extLst>
                </a:gridCol>
              </a:tblGrid>
              <a:tr h="370840">
                <a:tc>
                  <a:txBody>
                    <a:bodyPr/>
                    <a:lstStyle/>
                    <a:p>
                      <a:r>
                        <a:rPr lang="zh-CN" altLang="en-US" sz="1400" dirty="0"/>
                        <a:t>星表名称</a:t>
                      </a:r>
                    </a:p>
                  </a:txBody>
                  <a:tcPr/>
                </a:tc>
                <a:tc>
                  <a:txBody>
                    <a:bodyPr/>
                    <a:lstStyle/>
                    <a:p>
                      <a:r>
                        <a:rPr lang="zh-CN" altLang="en-US" sz="1400" dirty="0"/>
                        <a:t>波段</a:t>
                      </a:r>
                    </a:p>
                  </a:txBody>
                  <a:tcPr/>
                </a:tc>
                <a:tc>
                  <a:txBody>
                    <a:bodyPr/>
                    <a:lstStyle/>
                    <a:p>
                      <a:r>
                        <a:rPr lang="zh-CN" altLang="en-US" sz="1400" dirty="0"/>
                        <a:t>条目数</a:t>
                      </a:r>
                    </a:p>
                  </a:txBody>
                  <a:tcPr/>
                </a:tc>
                <a:extLst>
                  <a:ext uri="{0D108BD9-81ED-4DB2-BD59-A6C34878D82A}">
                    <a16:rowId xmlns:a16="http://schemas.microsoft.com/office/drawing/2014/main" val="4214309963"/>
                  </a:ext>
                </a:extLst>
              </a:tr>
              <a:tr h="370840">
                <a:tc>
                  <a:txBody>
                    <a:bodyPr/>
                    <a:lstStyle/>
                    <a:p>
                      <a:r>
                        <a:rPr lang="en-US" altLang="zh-CN" sz="1400" dirty="0"/>
                        <a:t>SDSS DR14</a:t>
                      </a:r>
                      <a:r>
                        <a:rPr lang="zh-CN" altLang="en-US" sz="1400" dirty="0"/>
                        <a:t>测光星表</a:t>
                      </a:r>
                    </a:p>
                  </a:txBody>
                  <a:tcPr/>
                </a:tc>
                <a:tc>
                  <a:txBody>
                    <a:bodyPr/>
                    <a:lstStyle/>
                    <a:p>
                      <a:r>
                        <a:rPr lang="zh-CN" altLang="en-US" sz="1400" dirty="0"/>
                        <a:t>光学</a:t>
                      </a:r>
                    </a:p>
                  </a:txBody>
                  <a:tcPr/>
                </a:tc>
                <a:tc>
                  <a:txBody>
                    <a:bodyPr/>
                    <a:lstStyle/>
                    <a:p>
                      <a:r>
                        <a:rPr lang="en-US" altLang="zh-CN" sz="1400" b="0" i="0" u="none" strike="noStrike" kern="1200" baseline="0" dirty="0">
                          <a:solidFill>
                            <a:schemeClr val="dk1"/>
                          </a:solidFill>
                          <a:latin typeface="+mn-lt"/>
                          <a:ea typeface="+mn-ea"/>
                          <a:cs typeface="+mn-cs"/>
                        </a:rPr>
                        <a:t>1,231,051,050 </a:t>
                      </a:r>
                      <a:endParaRPr lang="zh-CN" altLang="en-US" sz="1400" dirty="0"/>
                    </a:p>
                  </a:txBody>
                  <a:tcPr/>
                </a:tc>
                <a:extLst>
                  <a:ext uri="{0D108BD9-81ED-4DB2-BD59-A6C34878D82A}">
                    <a16:rowId xmlns:a16="http://schemas.microsoft.com/office/drawing/2014/main" val="1417608795"/>
                  </a:ext>
                </a:extLst>
              </a:tr>
              <a:tr h="370840">
                <a:tc>
                  <a:txBody>
                    <a:bodyPr/>
                    <a:lstStyle/>
                    <a:p>
                      <a:r>
                        <a:rPr lang="en-US" altLang="zh-CN" sz="1400" dirty="0"/>
                        <a:t>2MASS PSC</a:t>
                      </a:r>
                      <a:endParaRPr lang="zh-CN" altLang="en-US" sz="1400" dirty="0"/>
                    </a:p>
                  </a:txBody>
                  <a:tcPr/>
                </a:tc>
                <a:tc>
                  <a:txBody>
                    <a:bodyPr/>
                    <a:lstStyle/>
                    <a:p>
                      <a:r>
                        <a:rPr lang="zh-CN" altLang="en-US" sz="1400" dirty="0"/>
                        <a:t>红外</a:t>
                      </a:r>
                    </a:p>
                  </a:txBody>
                  <a:tcPr/>
                </a:tc>
                <a:tc>
                  <a:txBody>
                    <a:bodyPr/>
                    <a:lstStyle/>
                    <a:p>
                      <a:r>
                        <a:rPr lang="en-US" altLang="zh-CN" sz="1400" b="0" i="0" u="none" strike="noStrike" kern="1200" baseline="0" dirty="0">
                          <a:solidFill>
                            <a:schemeClr val="dk1"/>
                          </a:solidFill>
                          <a:latin typeface="+mn-lt"/>
                          <a:ea typeface="+mn-ea"/>
                          <a:cs typeface="+mn-cs"/>
                        </a:rPr>
                        <a:t>470,992,971 </a:t>
                      </a:r>
                      <a:endParaRPr lang="zh-CN" altLang="en-US" sz="1400" dirty="0"/>
                    </a:p>
                  </a:txBody>
                  <a:tcPr/>
                </a:tc>
                <a:extLst>
                  <a:ext uri="{0D108BD9-81ED-4DB2-BD59-A6C34878D82A}">
                    <a16:rowId xmlns:a16="http://schemas.microsoft.com/office/drawing/2014/main" val="1216226753"/>
                  </a:ext>
                </a:extLst>
              </a:tr>
              <a:tr h="3966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dirty="0"/>
                        <a:t>FIRST14</a:t>
                      </a:r>
                    </a:p>
                  </a:txBody>
                  <a:tcPr/>
                </a:tc>
                <a:tc>
                  <a:txBody>
                    <a:bodyPr/>
                    <a:lstStyle/>
                    <a:p>
                      <a:r>
                        <a:rPr lang="zh-CN" altLang="en-US" sz="1400" dirty="0"/>
                        <a:t>射电</a:t>
                      </a:r>
                    </a:p>
                  </a:txBody>
                  <a:tcPr/>
                </a:tc>
                <a:tc>
                  <a:txBody>
                    <a:bodyPr/>
                    <a:lstStyle/>
                    <a:p>
                      <a:r>
                        <a:rPr lang="en-US" altLang="zh-CN" sz="1400" b="0" i="0" u="none" strike="noStrike" kern="1200" baseline="0" dirty="0">
                          <a:solidFill>
                            <a:schemeClr val="dk1"/>
                          </a:solidFill>
                          <a:latin typeface="+mn-lt"/>
                          <a:ea typeface="+mn-ea"/>
                          <a:cs typeface="+mn-cs"/>
                        </a:rPr>
                        <a:t>946,432 </a:t>
                      </a:r>
                      <a:endParaRPr lang="zh-CN" altLang="en-US" sz="1400" dirty="0"/>
                    </a:p>
                  </a:txBody>
                  <a:tcPr/>
                </a:tc>
                <a:extLst>
                  <a:ext uri="{0D108BD9-81ED-4DB2-BD59-A6C34878D82A}">
                    <a16:rowId xmlns:a16="http://schemas.microsoft.com/office/drawing/2014/main" val="3166384207"/>
                  </a:ext>
                </a:extLst>
              </a:tr>
              <a:tr h="370840">
                <a:tc>
                  <a:txBody>
                    <a:bodyPr/>
                    <a:lstStyle/>
                    <a:p>
                      <a:r>
                        <a:rPr lang="en-US" altLang="zh-CN" sz="1400" dirty="0"/>
                        <a:t>Chandra CSC 2.0</a:t>
                      </a:r>
                      <a:endParaRPr lang="zh-CN" altLang="en-US" sz="1400" dirty="0"/>
                    </a:p>
                  </a:txBody>
                  <a:tcPr/>
                </a:tc>
                <a:tc>
                  <a:txBody>
                    <a:bodyPr/>
                    <a:lstStyle/>
                    <a:p>
                      <a:r>
                        <a:rPr lang="en-US" altLang="zh-CN" sz="1400" dirty="0"/>
                        <a:t>X</a:t>
                      </a:r>
                      <a:r>
                        <a:rPr lang="zh-CN" altLang="en-US" sz="1400" dirty="0"/>
                        <a:t>射线</a:t>
                      </a:r>
                    </a:p>
                  </a:txBody>
                  <a:tcPr/>
                </a:tc>
                <a:tc>
                  <a:txBody>
                    <a:bodyPr/>
                    <a:lstStyle/>
                    <a:p>
                      <a:r>
                        <a:rPr lang="en-US" altLang="zh-CN" sz="1400" b="0" i="0" u="none" strike="noStrike" kern="1200" baseline="0" dirty="0">
                          <a:solidFill>
                            <a:schemeClr val="dk1"/>
                          </a:solidFill>
                          <a:latin typeface="+mn-lt"/>
                          <a:ea typeface="+mn-ea"/>
                          <a:cs typeface="+mn-cs"/>
                        </a:rPr>
                        <a:t>317,167 </a:t>
                      </a:r>
                      <a:endParaRPr lang="zh-CN" altLang="en-US" sz="1400" dirty="0"/>
                    </a:p>
                  </a:txBody>
                  <a:tcPr/>
                </a:tc>
                <a:extLst>
                  <a:ext uri="{0D108BD9-81ED-4DB2-BD59-A6C34878D82A}">
                    <a16:rowId xmlns:a16="http://schemas.microsoft.com/office/drawing/2014/main" val="24300757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dirty="0"/>
                        <a:t>3XMM DR6 </a:t>
                      </a:r>
                      <a:r>
                        <a:rPr lang="zh-CN" altLang="en-US" sz="1400" dirty="0"/>
                        <a:t>源表</a:t>
                      </a:r>
                    </a:p>
                  </a:txBody>
                  <a:tcPr/>
                </a:tc>
                <a:tc>
                  <a:txBody>
                    <a:bodyPr/>
                    <a:lstStyle/>
                    <a:p>
                      <a:r>
                        <a:rPr lang="en-US" altLang="zh-CN" sz="1400" dirty="0"/>
                        <a:t>X</a:t>
                      </a:r>
                      <a:r>
                        <a:rPr lang="zh-CN" altLang="en-US" sz="1400" dirty="0"/>
                        <a:t>射线</a:t>
                      </a:r>
                    </a:p>
                  </a:txBody>
                  <a:tcPr/>
                </a:tc>
                <a:tc>
                  <a:txBody>
                    <a:bodyPr/>
                    <a:lstStyle/>
                    <a:p>
                      <a:r>
                        <a:rPr lang="en-US" altLang="zh-CN" sz="1400" b="0" i="0" u="none" strike="noStrike" kern="1200" baseline="0" dirty="0">
                          <a:solidFill>
                            <a:schemeClr val="dk1"/>
                          </a:solidFill>
                          <a:latin typeface="+mn-lt"/>
                          <a:ea typeface="+mn-ea"/>
                          <a:cs typeface="+mn-cs"/>
                        </a:rPr>
                        <a:t>468,440 </a:t>
                      </a:r>
                      <a:endParaRPr lang="zh-CN" altLang="en-US" sz="1400" dirty="0"/>
                    </a:p>
                  </a:txBody>
                  <a:tcPr/>
                </a:tc>
                <a:extLst>
                  <a:ext uri="{0D108BD9-81ED-4DB2-BD59-A6C34878D82A}">
                    <a16:rowId xmlns:a16="http://schemas.microsoft.com/office/drawing/2014/main" val="4263369239"/>
                  </a:ext>
                </a:extLst>
              </a:tr>
            </a:tbl>
          </a:graphicData>
        </a:graphic>
      </p:graphicFrame>
      <p:sp>
        <p:nvSpPr>
          <p:cNvPr id="14" name="文本框 13">
            <a:extLst>
              <a:ext uri="{FF2B5EF4-FFF2-40B4-BE49-F238E27FC236}">
                <a16:creationId xmlns:a16="http://schemas.microsoft.com/office/drawing/2014/main" id="{06B720A2-FD5B-4947-80C3-C442BB759078}"/>
              </a:ext>
            </a:extLst>
          </p:cNvPr>
          <p:cNvSpPr txBox="1"/>
          <p:nvPr/>
        </p:nvSpPr>
        <p:spPr>
          <a:xfrm>
            <a:off x="67617" y="2383342"/>
            <a:ext cx="461665" cy="1533525"/>
          </a:xfrm>
          <a:prstGeom prst="rect">
            <a:avLst/>
          </a:prstGeom>
          <a:noFill/>
        </p:spPr>
        <p:txBody>
          <a:bodyPr vert="eaVert" wrap="square" rtlCol="0">
            <a:spAutoFit/>
          </a:bodyPr>
          <a:lstStyle/>
          <a:p>
            <a:r>
              <a:rPr lang="zh-CN" altLang="en-US" dirty="0"/>
              <a:t>星表信息</a:t>
            </a:r>
          </a:p>
        </p:txBody>
      </p:sp>
      <p:sp>
        <p:nvSpPr>
          <p:cNvPr id="15" name="文本框 14">
            <a:extLst>
              <a:ext uri="{FF2B5EF4-FFF2-40B4-BE49-F238E27FC236}">
                <a16:creationId xmlns:a16="http://schemas.microsoft.com/office/drawing/2014/main" id="{0502578E-36FA-448A-A379-C18E3FF8A1E3}"/>
              </a:ext>
            </a:extLst>
          </p:cNvPr>
          <p:cNvSpPr txBox="1"/>
          <p:nvPr/>
        </p:nvSpPr>
        <p:spPr>
          <a:xfrm>
            <a:off x="95096" y="4328811"/>
            <a:ext cx="268547" cy="1477328"/>
          </a:xfrm>
          <a:prstGeom prst="rect">
            <a:avLst/>
          </a:prstGeom>
          <a:noFill/>
        </p:spPr>
        <p:txBody>
          <a:bodyPr wrap="square" rtlCol="0">
            <a:spAutoFit/>
          </a:bodyPr>
          <a:lstStyle/>
          <a:p>
            <a:r>
              <a:rPr lang="zh-CN" altLang="en-US" dirty="0"/>
              <a:t>数据库软件</a:t>
            </a:r>
          </a:p>
        </p:txBody>
      </p:sp>
      <p:pic>
        <p:nvPicPr>
          <p:cNvPr id="17" name="图片 16">
            <a:extLst>
              <a:ext uri="{FF2B5EF4-FFF2-40B4-BE49-F238E27FC236}">
                <a16:creationId xmlns:a16="http://schemas.microsoft.com/office/drawing/2014/main" id="{BDA73A2D-704C-4D02-B738-94806BFEC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095" y="1326021"/>
            <a:ext cx="6505288" cy="4217253"/>
          </a:xfrm>
          <a:prstGeom prst="rect">
            <a:avLst/>
          </a:prstGeom>
        </p:spPr>
      </p:pic>
      <p:sp>
        <p:nvSpPr>
          <p:cNvPr id="18" name="文本框 17">
            <a:extLst>
              <a:ext uri="{FF2B5EF4-FFF2-40B4-BE49-F238E27FC236}">
                <a16:creationId xmlns:a16="http://schemas.microsoft.com/office/drawing/2014/main" id="{50447F1A-5599-4FA0-A6BB-AAC6E00D3BE9}"/>
              </a:ext>
            </a:extLst>
          </p:cNvPr>
          <p:cNvSpPr txBox="1"/>
          <p:nvPr/>
        </p:nvSpPr>
        <p:spPr>
          <a:xfrm>
            <a:off x="7410450" y="5703868"/>
            <a:ext cx="3648075" cy="338554"/>
          </a:xfrm>
          <a:prstGeom prst="rect">
            <a:avLst/>
          </a:prstGeom>
          <a:noFill/>
        </p:spPr>
        <p:txBody>
          <a:bodyPr wrap="square" rtlCol="0">
            <a:spAutoFit/>
          </a:bodyPr>
          <a:lstStyle/>
          <a:p>
            <a:r>
              <a:rPr lang="zh-CN" altLang="en-US" sz="1600" b="1" dirty="0">
                <a:latin typeface="Microsoft YaHei Light" panose="020B0502040204020203" pitchFamily="34" charset="-122"/>
                <a:ea typeface="Microsoft YaHei Light" panose="020B0502040204020203" pitchFamily="34" charset="-122"/>
              </a:rPr>
              <a:t>多波段星表数据库总体架构</a:t>
            </a:r>
          </a:p>
        </p:txBody>
      </p:sp>
      <p:sp>
        <p:nvSpPr>
          <p:cNvPr id="19" name="矩形 18">
            <a:extLst>
              <a:ext uri="{FF2B5EF4-FFF2-40B4-BE49-F238E27FC236}">
                <a16:creationId xmlns:a16="http://schemas.microsoft.com/office/drawing/2014/main" id="{8CABFF13-A885-4371-B2DA-8D193C7AC0AF}"/>
              </a:ext>
            </a:extLst>
          </p:cNvPr>
          <p:cNvSpPr/>
          <p:nvPr/>
        </p:nvSpPr>
        <p:spPr>
          <a:xfrm>
            <a:off x="5419725" y="1181131"/>
            <a:ext cx="6698029" cy="4522737"/>
          </a:xfrm>
          <a:prstGeom prst="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6" name="标题 1">
            <a:extLst>
              <a:ext uri="{FF2B5EF4-FFF2-40B4-BE49-F238E27FC236}">
                <a16:creationId xmlns:a16="http://schemas.microsoft.com/office/drawing/2014/main" id="{936347A4-BFC8-4588-847E-12DE42416BD7}"/>
              </a:ext>
            </a:extLst>
          </p:cNvPr>
          <p:cNvSpPr>
            <a:spLocks noGrp="1"/>
          </p:cNvSpPr>
          <p:nvPr>
            <p:ph type="title"/>
          </p:nvPr>
        </p:nvSpPr>
        <p:spPr>
          <a:xfrm>
            <a:off x="533400" y="-109310"/>
            <a:ext cx="10515600" cy="1325563"/>
          </a:xfrm>
        </p:spPr>
        <p:txBody>
          <a:body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3.1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海量星表高效检索方法</a:t>
            </a:r>
          </a:p>
        </p:txBody>
      </p:sp>
    </p:spTree>
    <p:extLst>
      <p:ext uri="{BB962C8B-B14F-4D97-AF65-F5344CB8AC3E}">
        <p14:creationId xmlns:p14="http://schemas.microsoft.com/office/powerpoint/2010/main" val="2332397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CBCABA81-F602-4815-83DE-0D147670685F}"/>
              </a:ext>
            </a:extLst>
          </p:cNvPr>
          <p:cNvSpPr txBox="1"/>
          <p:nvPr/>
        </p:nvSpPr>
        <p:spPr>
          <a:xfrm>
            <a:off x="719133" y="1069112"/>
            <a:ext cx="5248275" cy="369332"/>
          </a:xfrm>
          <a:prstGeom prst="rect">
            <a:avLst/>
          </a:prstGeom>
          <a:noFill/>
        </p:spPr>
        <p:txBody>
          <a:bodyPr wrap="square" rtlCol="0">
            <a:spAutoFit/>
          </a:bodyPr>
          <a:lstStyle/>
          <a:p>
            <a:r>
              <a:rPr lang="zh-CN" altLang="en-US" b="1" dirty="0">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多波段星表数据库设计实现及测试</a:t>
            </a:r>
          </a:p>
        </p:txBody>
      </p:sp>
      <p:sp>
        <p:nvSpPr>
          <p:cNvPr id="12" name="文本框 11">
            <a:extLst>
              <a:ext uri="{FF2B5EF4-FFF2-40B4-BE49-F238E27FC236}">
                <a16:creationId xmlns:a16="http://schemas.microsoft.com/office/drawing/2014/main" id="{AB60D7CF-EF67-4275-9751-95E196DEB62F}"/>
              </a:ext>
            </a:extLst>
          </p:cNvPr>
          <p:cNvSpPr txBox="1"/>
          <p:nvPr/>
        </p:nvSpPr>
        <p:spPr>
          <a:xfrm>
            <a:off x="719133" y="1556507"/>
            <a:ext cx="6586542" cy="338554"/>
          </a:xfrm>
          <a:prstGeom prst="rect">
            <a:avLst/>
          </a:prstGeom>
          <a:noFill/>
        </p:spPr>
        <p:txBody>
          <a:bodyPr wrap="square" rtlCol="0">
            <a:spAutoFit/>
          </a:bodyPr>
          <a:lstStyle/>
          <a:p>
            <a:r>
              <a:rPr lang="zh-CN" altLang="en-US" sz="1600" dirty="0"/>
              <a:t>对比了不同星表在</a:t>
            </a:r>
            <a:r>
              <a:rPr lang="en-US" altLang="zh-CN" sz="1600" dirty="0"/>
              <a:t>MOC-Tree</a:t>
            </a:r>
            <a:r>
              <a:rPr lang="zh-CN" altLang="en-US" sz="1600" dirty="0"/>
              <a:t>、</a:t>
            </a:r>
            <a:r>
              <a:rPr lang="en-US" altLang="zh-CN" sz="1600" dirty="0"/>
              <a:t>Q3C</a:t>
            </a:r>
            <a:r>
              <a:rPr lang="zh-CN" altLang="en-US" sz="1600" dirty="0"/>
              <a:t>、原生</a:t>
            </a:r>
            <a:r>
              <a:rPr lang="en-US" altLang="zh-CN" sz="1600" dirty="0"/>
              <a:t>HEALPix</a:t>
            </a:r>
            <a:r>
              <a:rPr lang="zh-CN" altLang="en-US" sz="1600" dirty="0"/>
              <a:t>上的</a:t>
            </a:r>
            <a:r>
              <a:rPr lang="zh-CN" altLang="en-US" sz="1600" b="1" dirty="0">
                <a:solidFill>
                  <a:srgbClr val="FF0000"/>
                </a:solidFill>
              </a:rPr>
              <a:t>空间检索效率</a:t>
            </a:r>
          </a:p>
        </p:txBody>
      </p:sp>
      <p:graphicFrame>
        <p:nvGraphicFramePr>
          <p:cNvPr id="2" name="表格 1">
            <a:extLst>
              <a:ext uri="{FF2B5EF4-FFF2-40B4-BE49-F238E27FC236}">
                <a16:creationId xmlns:a16="http://schemas.microsoft.com/office/drawing/2014/main" id="{781A3C47-766D-4CA3-8799-F1B28639AC73}"/>
              </a:ext>
            </a:extLst>
          </p:cNvPr>
          <p:cNvGraphicFramePr>
            <a:graphicFrameLocks noGrp="1"/>
          </p:cNvGraphicFramePr>
          <p:nvPr>
            <p:extLst>
              <p:ext uri="{D42A27DB-BD31-4B8C-83A1-F6EECF244321}">
                <p14:modId xmlns:p14="http://schemas.microsoft.com/office/powerpoint/2010/main" val="1241036088"/>
              </p:ext>
            </p:extLst>
          </p:nvPr>
        </p:nvGraphicFramePr>
        <p:xfrm>
          <a:off x="1084610" y="2013124"/>
          <a:ext cx="10878790" cy="3011386"/>
        </p:xfrm>
        <a:graphic>
          <a:graphicData uri="http://schemas.openxmlformats.org/drawingml/2006/table">
            <a:tbl>
              <a:tblPr firstRow="1" firstCol="1">
                <a:tableStyleId>{5C22544A-7EE6-4342-B048-85BDC9FD1C3A}</a:tableStyleId>
              </a:tblPr>
              <a:tblGrid>
                <a:gridCol w="692549">
                  <a:extLst>
                    <a:ext uri="{9D8B030D-6E8A-4147-A177-3AD203B41FA5}">
                      <a16:colId xmlns:a16="http://schemas.microsoft.com/office/drawing/2014/main" val="2157656362"/>
                    </a:ext>
                  </a:extLst>
                </a:gridCol>
                <a:gridCol w="990730">
                  <a:extLst>
                    <a:ext uri="{9D8B030D-6E8A-4147-A177-3AD203B41FA5}">
                      <a16:colId xmlns:a16="http://schemas.microsoft.com/office/drawing/2014/main" val="2167424179"/>
                    </a:ext>
                  </a:extLst>
                </a:gridCol>
                <a:gridCol w="1766895">
                  <a:extLst>
                    <a:ext uri="{9D8B030D-6E8A-4147-A177-3AD203B41FA5}">
                      <a16:colId xmlns:a16="http://schemas.microsoft.com/office/drawing/2014/main" val="808832704"/>
                    </a:ext>
                  </a:extLst>
                </a:gridCol>
                <a:gridCol w="1379556">
                  <a:extLst>
                    <a:ext uri="{9D8B030D-6E8A-4147-A177-3AD203B41FA5}">
                      <a16:colId xmlns:a16="http://schemas.microsoft.com/office/drawing/2014/main" val="3263724560"/>
                    </a:ext>
                  </a:extLst>
                </a:gridCol>
                <a:gridCol w="1113499">
                  <a:extLst>
                    <a:ext uri="{9D8B030D-6E8A-4147-A177-3AD203B41FA5}">
                      <a16:colId xmlns:a16="http://schemas.microsoft.com/office/drawing/2014/main" val="2262369120"/>
                    </a:ext>
                  </a:extLst>
                </a:gridCol>
                <a:gridCol w="1485640">
                  <a:extLst>
                    <a:ext uri="{9D8B030D-6E8A-4147-A177-3AD203B41FA5}">
                      <a16:colId xmlns:a16="http://schemas.microsoft.com/office/drawing/2014/main" val="2734011755"/>
                    </a:ext>
                  </a:extLst>
                </a:gridCol>
                <a:gridCol w="1192723">
                  <a:extLst>
                    <a:ext uri="{9D8B030D-6E8A-4147-A177-3AD203B41FA5}">
                      <a16:colId xmlns:a16="http://schemas.microsoft.com/office/drawing/2014/main" val="2966366618"/>
                    </a:ext>
                  </a:extLst>
                </a:gridCol>
                <a:gridCol w="1205549">
                  <a:extLst>
                    <a:ext uri="{9D8B030D-6E8A-4147-A177-3AD203B41FA5}">
                      <a16:colId xmlns:a16="http://schemas.microsoft.com/office/drawing/2014/main" val="618362644"/>
                    </a:ext>
                  </a:extLst>
                </a:gridCol>
                <a:gridCol w="1051649">
                  <a:extLst>
                    <a:ext uri="{9D8B030D-6E8A-4147-A177-3AD203B41FA5}">
                      <a16:colId xmlns:a16="http://schemas.microsoft.com/office/drawing/2014/main" val="4129894524"/>
                    </a:ext>
                  </a:extLst>
                </a:gridCol>
              </a:tblGrid>
              <a:tr h="357286">
                <a:tc>
                  <a:txBody>
                    <a:bodyPr/>
                    <a:lstStyle/>
                    <a:p>
                      <a:pPr algn="ctr" fontAlgn="ctr"/>
                      <a:r>
                        <a:rPr lang="zh-CN" altLang="en-US" sz="1100" u="none" strike="noStrike" dirty="0">
                          <a:effectLst/>
                        </a:rPr>
                        <a:t>星表名称</a:t>
                      </a: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zh-CN" altLang="en-US" sz="1100" u="none" strike="noStrike">
                          <a:effectLst/>
                        </a:rPr>
                        <a:t>星表条目</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zh-CN" altLang="en-US" sz="1100" u="none" strike="noStrike">
                          <a:effectLst/>
                        </a:rPr>
                        <a:t>索引类型</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1°</a:t>
                      </a:r>
                      <a:r>
                        <a:rPr lang="zh-CN" altLang="en-US" sz="1100" u="none" strike="noStrike">
                          <a:effectLst/>
                        </a:rPr>
                        <a:t>查询时间（</a:t>
                      </a:r>
                      <a:r>
                        <a:rPr lang="en-US" altLang="zh-CN" sz="1100" u="none" strike="noStrike">
                          <a:effectLst/>
                        </a:rPr>
                        <a:t>ms</a:t>
                      </a:r>
                      <a:r>
                        <a:rPr lang="zh-CN" altLang="en-US" sz="1100" u="none" strike="noStrike">
                          <a:effectLst/>
                        </a:rPr>
                        <a:t>）</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sz="1100" u="none" strike="noStrike">
                          <a:effectLst/>
                        </a:rPr>
                        <a:t>1°IO</a:t>
                      </a:r>
                      <a:r>
                        <a:rPr lang="zh-CN" altLang="en-US" sz="1100" u="none" strike="noStrike">
                          <a:effectLst/>
                        </a:rPr>
                        <a:t>时间（</a:t>
                      </a:r>
                      <a:r>
                        <a:rPr lang="en-US" sz="1100" u="none" strike="noStrike">
                          <a:effectLst/>
                        </a:rPr>
                        <a:t>ms）</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3°</a:t>
                      </a:r>
                      <a:r>
                        <a:rPr lang="zh-CN" altLang="en-US" sz="1100" u="none" strike="noStrike">
                          <a:effectLst/>
                        </a:rPr>
                        <a:t>查询时间（</a:t>
                      </a:r>
                      <a:r>
                        <a:rPr lang="en-US" altLang="zh-CN" sz="1100" u="none" strike="noStrike">
                          <a:effectLst/>
                        </a:rPr>
                        <a:t>ms</a:t>
                      </a:r>
                      <a:r>
                        <a:rPr lang="zh-CN" altLang="en-US" sz="1100" u="none" strike="noStrike">
                          <a:effectLst/>
                        </a:rPr>
                        <a:t>）</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sz="1100" u="none" strike="noStrike">
                          <a:effectLst/>
                        </a:rPr>
                        <a:t>3°IO</a:t>
                      </a:r>
                      <a:r>
                        <a:rPr lang="zh-CN" altLang="en-US" sz="1100" u="none" strike="noStrike">
                          <a:effectLst/>
                        </a:rPr>
                        <a:t>时间（</a:t>
                      </a:r>
                      <a:r>
                        <a:rPr lang="en-US" sz="1100" u="none" strike="noStrike">
                          <a:effectLst/>
                        </a:rPr>
                        <a:t>ms）</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5°</a:t>
                      </a:r>
                      <a:r>
                        <a:rPr lang="zh-CN" altLang="en-US" sz="1100" u="none" strike="noStrike">
                          <a:effectLst/>
                        </a:rPr>
                        <a:t>查询时间（</a:t>
                      </a:r>
                      <a:r>
                        <a:rPr lang="en-US" altLang="zh-CN" sz="1100" u="none" strike="noStrike">
                          <a:effectLst/>
                        </a:rPr>
                        <a:t>ms</a:t>
                      </a:r>
                      <a:r>
                        <a:rPr lang="zh-CN" altLang="en-US" sz="1100" u="none" strike="noStrike">
                          <a:effectLst/>
                        </a:rPr>
                        <a:t>）</a:t>
                      </a: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sz="1100" u="none" strike="noStrike" dirty="0">
                          <a:effectLst/>
                        </a:rPr>
                        <a:t>5°IO</a:t>
                      </a:r>
                      <a:r>
                        <a:rPr lang="zh-CN" altLang="en-US" sz="1100" u="none" strike="noStrike" dirty="0">
                          <a:effectLst/>
                        </a:rPr>
                        <a:t>时间（</a:t>
                      </a:r>
                      <a:r>
                        <a:rPr lang="en-US" sz="1100" u="none" strike="noStrike" dirty="0" err="1">
                          <a:effectLst/>
                        </a:rPr>
                        <a:t>ms</a:t>
                      </a:r>
                      <a:r>
                        <a:rPr lang="en-US" sz="1100" u="none" strike="noStrike" dirty="0">
                          <a:effectLst/>
                        </a:rPr>
                        <a:t>）</a:t>
                      </a:r>
                      <a:endParaRPr 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extLst>
                  <a:ext uri="{0D108BD9-81ED-4DB2-BD59-A6C34878D82A}">
                    <a16:rowId xmlns:a16="http://schemas.microsoft.com/office/drawing/2014/main" val="1347431195"/>
                  </a:ext>
                </a:extLst>
              </a:tr>
              <a:tr h="176707">
                <a:tc rowSpan="3">
                  <a:txBody>
                    <a:bodyPr/>
                    <a:lstStyle/>
                    <a:p>
                      <a:pPr algn="ctr" fontAlgn="ctr"/>
                      <a:r>
                        <a:rPr lang="en-US" sz="1100" u="none" strike="noStrike" dirty="0">
                          <a:effectLst/>
                        </a:rPr>
                        <a:t>SDSS</a:t>
                      </a:r>
                      <a:endParaRPr 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rowSpan="3">
                  <a:txBody>
                    <a:bodyPr/>
                    <a:lstStyle/>
                    <a:p>
                      <a:pPr algn="ctr" fontAlgn="ctr"/>
                      <a:r>
                        <a:rPr lang="en-US" altLang="zh-CN" sz="1100" u="none" strike="noStrike" dirty="0">
                          <a:effectLst/>
                        </a:rPr>
                        <a:t>1,231,051,050</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sz="1100" b="1" u="none" strike="noStrike" dirty="0" err="1">
                          <a:solidFill>
                            <a:srgbClr val="FF0000"/>
                          </a:solidFill>
                          <a:effectLst/>
                        </a:rPr>
                        <a:t>MOCTree</a:t>
                      </a:r>
                      <a:r>
                        <a:rPr lang="en-US" sz="1100" b="1" u="none" strike="noStrike" dirty="0">
                          <a:solidFill>
                            <a:srgbClr val="FF0000"/>
                          </a:solidFill>
                          <a:effectLst/>
                        </a:rPr>
                        <a:t>-</a:t>
                      </a:r>
                      <a:r>
                        <a:rPr lang="zh-CN" altLang="en-US" sz="1100" b="1" u="none" strike="noStrike" dirty="0">
                          <a:solidFill>
                            <a:srgbClr val="FF0000"/>
                          </a:solidFill>
                          <a:effectLst/>
                        </a:rPr>
                        <a:t>分表分区（</a:t>
                      </a:r>
                      <a:r>
                        <a:rPr lang="en-US" altLang="zh-CN" sz="1100" b="1" u="none" strike="noStrike" dirty="0">
                          <a:solidFill>
                            <a:srgbClr val="FF0000"/>
                          </a:solidFill>
                          <a:effectLst/>
                        </a:rPr>
                        <a:t>129</a:t>
                      </a:r>
                      <a:r>
                        <a:rPr lang="zh-CN" altLang="en-US" sz="1100" b="1" u="none" strike="noStrike" dirty="0">
                          <a:solidFill>
                            <a:srgbClr val="FF0000"/>
                          </a:solidFill>
                          <a:effectLst/>
                        </a:rPr>
                        <a:t>）</a:t>
                      </a:r>
                      <a:endParaRPr lang="zh-CN" altLang="en-US" sz="1100" b="1" i="0" u="none" strike="noStrike" dirty="0">
                        <a:solidFill>
                          <a:srgbClr val="FF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b="1" u="none" strike="noStrike" dirty="0">
                          <a:effectLst/>
                        </a:rPr>
                        <a:t>201.80 </a:t>
                      </a:r>
                      <a:endParaRPr lang="en-US" altLang="zh-CN" sz="1100" b="1"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513.20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b="1" u="none" strike="noStrike">
                          <a:effectLst/>
                        </a:rPr>
                        <a:t>1321.20 </a:t>
                      </a:r>
                      <a:endParaRPr lang="en-US" altLang="zh-CN" sz="1100" b="1"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5312.20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b="1" u="none" strike="noStrike" dirty="0">
                          <a:effectLst/>
                        </a:rPr>
                        <a:t>2012.40 </a:t>
                      </a:r>
                      <a:endParaRPr lang="en-US" altLang="zh-CN" sz="1100" b="1"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dirty="0">
                          <a:effectLst/>
                        </a:rPr>
                        <a:t>13642.20 </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extLst>
                  <a:ext uri="{0D108BD9-81ED-4DB2-BD59-A6C34878D82A}">
                    <a16:rowId xmlns:a16="http://schemas.microsoft.com/office/drawing/2014/main" val="1912532797"/>
                  </a:ext>
                </a:extLst>
              </a:tr>
              <a:tr h="176707">
                <a:tc vMerge="1">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vMerge="1">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sz="1100" u="none" strike="noStrike">
                          <a:effectLst/>
                        </a:rPr>
                        <a:t>Q3C</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b="1" u="none" strike="noStrike" dirty="0">
                          <a:effectLst/>
                        </a:rPr>
                        <a:t>2981.69 </a:t>
                      </a:r>
                      <a:endParaRPr lang="en-US" altLang="zh-CN" sz="1100" b="1"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511.60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b="1" u="none" strike="noStrike" dirty="0">
                          <a:effectLst/>
                        </a:rPr>
                        <a:t>24849.33 </a:t>
                      </a:r>
                      <a:endParaRPr lang="en-US" altLang="zh-CN" sz="1100" b="1"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5039.60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b="1" u="none" strike="noStrike" dirty="0">
                          <a:effectLst/>
                        </a:rPr>
                        <a:t>78135.87.80 </a:t>
                      </a:r>
                      <a:endParaRPr lang="en-US" altLang="zh-CN" sz="1100" b="1"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11649.10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extLst>
                  <a:ext uri="{0D108BD9-81ED-4DB2-BD59-A6C34878D82A}">
                    <a16:rowId xmlns:a16="http://schemas.microsoft.com/office/drawing/2014/main" val="856072109"/>
                  </a:ext>
                </a:extLst>
              </a:tr>
              <a:tr h="169995">
                <a:tc vMerge="1">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vMerge="1">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sz="1100" u="none" strike="noStrike">
                          <a:effectLst/>
                        </a:rPr>
                        <a:t>HEALPix</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b="1" u="none" strike="noStrike" dirty="0">
                          <a:effectLst/>
                        </a:rPr>
                        <a:t>3393.77</a:t>
                      </a:r>
                      <a:endParaRPr lang="en-US" altLang="zh-CN" sz="1100" b="1"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512.90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b="1" u="none" strike="noStrike" dirty="0">
                          <a:effectLst/>
                        </a:rPr>
                        <a:t>27626.84</a:t>
                      </a:r>
                      <a:endParaRPr lang="en-US" altLang="zh-CN" sz="1100" b="1"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5066.20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b="1" u="none" strike="noStrike" dirty="0">
                          <a:effectLst/>
                        </a:rPr>
                        <a:t>97663.68 </a:t>
                      </a:r>
                      <a:endParaRPr lang="en-US" altLang="zh-CN" sz="1100" b="1"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11623.00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extLst>
                  <a:ext uri="{0D108BD9-81ED-4DB2-BD59-A6C34878D82A}">
                    <a16:rowId xmlns:a16="http://schemas.microsoft.com/office/drawing/2014/main" val="3305560087"/>
                  </a:ext>
                </a:extLst>
              </a:tr>
              <a:tr h="176707">
                <a:tc rowSpan="3">
                  <a:txBody>
                    <a:bodyPr/>
                    <a:lstStyle/>
                    <a:p>
                      <a:pPr algn="ctr" fontAlgn="ctr"/>
                      <a:r>
                        <a:rPr lang="en-US" sz="1100" u="none" strike="noStrike" dirty="0">
                          <a:effectLst/>
                        </a:rPr>
                        <a:t>2MASS</a:t>
                      </a:r>
                      <a:endParaRPr 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rowSpan="3">
                  <a:txBody>
                    <a:bodyPr/>
                    <a:lstStyle/>
                    <a:p>
                      <a:pPr algn="ctr" fontAlgn="ctr"/>
                      <a:r>
                        <a:rPr lang="en-US" altLang="zh-CN" sz="1100" u="none" strike="noStrike" dirty="0">
                          <a:effectLst/>
                        </a:rPr>
                        <a:t>470,992,971</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sz="1100" b="1" u="none" strike="noStrike" dirty="0" err="1">
                          <a:solidFill>
                            <a:srgbClr val="FF0000"/>
                          </a:solidFill>
                          <a:effectLst/>
                        </a:rPr>
                        <a:t>MOCTree</a:t>
                      </a:r>
                      <a:r>
                        <a:rPr lang="en-US" sz="1100" b="1" u="none" strike="noStrike" dirty="0">
                          <a:solidFill>
                            <a:srgbClr val="FF0000"/>
                          </a:solidFill>
                          <a:effectLst/>
                        </a:rPr>
                        <a:t>-</a:t>
                      </a:r>
                      <a:r>
                        <a:rPr lang="zh-CN" altLang="en-US" sz="1100" b="1" u="none" strike="noStrike" dirty="0">
                          <a:solidFill>
                            <a:srgbClr val="FF0000"/>
                          </a:solidFill>
                          <a:effectLst/>
                        </a:rPr>
                        <a:t>分表分区（</a:t>
                      </a:r>
                      <a:r>
                        <a:rPr lang="en-US" altLang="zh-CN" sz="1100" b="1" u="none" strike="noStrike" dirty="0">
                          <a:solidFill>
                            <a:srgbClr val="FF0000"/>
                          </a:solidFill>
                          <a:effectLst/>
                        </a:rPr>
                        <a:t>48</a:t>
                      </a:r>
                      <a:r>
                        <a:rPr lang="zh-CN" altLang="en-US" sz="1100" b="1" u="none" strike="noStrike" dirty="0">
                          <a:solidFill>
                            <a:srgbClr val="FF0000"/>
                          </a:solidFill>
                          <a:effectLst/>
                        </a:rPr>
                        <a:t>）</a:t>
                      </a:r>
                      <a:endParaRPr lang="zh-CN" altLang="en-US" sz="1100" b="1" i="0" u="none" strike="noStrike" dirty="0">
                        <a:solidFill>
                          <a:srgbClr val="FF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b="1" u="none" strike="noStrike" dirty="0">
                          <a:effectLst/>
                        </a:rPr>
                        <a:t>192.30 </a:t>
                      </a:r>
                      <a:endParaRPr lang="en-US" altLang="zh-CN" sz="1100" b="1"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513.10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b="1" u="none" strike="noStrike" dirty="0">
                          <a:effectLst/>
                        </a:rPr>
                        <a:t>1254.30 </a:t>
                      </a:r>
                      <a:endParaRPr lang="en-US" altLang="zh-CN" sz="1100" b="1"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5260.60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b="1" u="none" strike="noStrike" dirty="0">
                          <a:effectLst/>
                        </a:rPr>
                        <a:t>1969.30 </a:t>
                      </a:r>
                      <a:endParaRPr lang="en-US" altLang="zh-CN" sz="1100" b="1"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12784.20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extLst>
                  <a:ext uri="{0D108BD9-81ED-4DB2-BD59-A6C34878D82A}">
                    <a16:rowId xmlns:a16="http://schemas.microsoft.com/office/drawing/2014/main" val="800454462"/>
                  </a:ext>
                </a:extLst>
              </a:tr>
              <a:tr h="176707">
                <a:tc vMerge="1">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vMerge="1">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sz="1100" u="none" strike="noStrike">
                          <a:effectLst/>
                        </a:rPr>
                        <a:t>Q3C</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b="1" u="none" strike="noStrike" dirty="0">
                          <a:effectLst/>
                        </a:rPr>
                        <a:t>2489.60 </a:t>
                      </a:r>
                      <a:endParaRPr lang="en-US" altLang="zh-CN" sz="1100" b="1"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511.20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b="1" u="none" strike="noStrike" dirty="0">
                          <a:effectLst/>
                        </a:rPr>
                        <a:t>19595.30</a:t>
                      </a:r>
                      <a:endParaRPr lang="en-US" altLang="zh-CN" sz="1100" b="1"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5114.20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b="1" u="none" strike="noStrike" dirty="0">
                          <a:effectLst/>
                        </a:rPr>
                        <a:t>44356.45 </a:t>
                      </a:r>
                      <a:endParaRPr lang="en-US" altLang="zh-CN" sz="1100" b="1"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10231.90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extLst>
                  <a:ext uri="{0D108BD9-81ED-4DB2-BD59-A6C34878D82A}">
                    <a16:rowId xmlns:a16="http://schemas.microsoft.com/office/drawing/2014/main" val="2337429540"/>
                  </a:ext>
                </a:extLst>
              </a:tr>
              <a:tr h="176707">
                <a:tc vMerge="1">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vMerge="1">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sz="1100" u="none" strike="noStrike">
                          <a:effectLst/>
                        </a:rPr>
                        <a:t>HEALPix</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b="1" u="none" strike="noStrike" dirty="0">
                          <a:effectLst/>
                        </a:rPr>
                        <a:t>3999.37 </a:t>
                      </a:r>
                      <a:endParaRPr lang="en-US" altLang="zh-CN" sz="1100" b="1"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513.00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b="1" u="none" strike="noStrike" dirty="0">
                          <a:effectLst/>
                        </a:rPr>
                        <a:t>25099.17 </a:t>
                      </a:r>
                      <a:endParaRPr lang="en-US" altLang="zh-CN" sz="1100" b="1"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5113.20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b="1" u="none" strike="noStrike" dirty="0">
                          <a:effectLst/>
                        </a:rPr>
                        <a:t>68081.07 </a:t>
                      </a:r>
                      <a:endParaRPr lang="en-US" altLang="zh-CN" sz="1100" b="1"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10232.20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extLst>
                  <a:ext uri="{0D108BD9-81ED-4DB2-BD59-A6C34878D82A}">
                    <a16:rowId xmlns:a16="http://schemas.microsoft.com/office/drawing/2014/main" val="2191812143"/>
                  </a:ext>
                </a:extLst>
              </a:tr>
              <a:tr h="176707">
                <a:tc rowSpan="3">
                  <a:txBody>
                    <a:bodyPr/>
                    <a:lstStyle/>
                    <a:p>
                      <a:pPr algn="ctr" fontAlgn="ctr"/>
                      <a:r>
                        <a:rPr lang="en-US" sz="1100" u="none" strike="noStrike" dirty="0">
                          <a:effectLst/>
                        </a:rPr>
                        <a:t>FIRST</a:t>
                      </a:r>
                      <a:endParaRPr 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rowSpan="3">
                  <a:txBody>
                    <a:bodyPr/>
                    <a:lstStyle/>
                    <a:p>
                      <a:pPr algn="ctr" fontAlgn="ctr"/>
                      <a:r>
                        <a:rPr lang="en-US" altLang="zh-CN" sz="1100" u="none" strike="noStrike" dirty="0">
                          <a:effectLst/>
                        </a:rPr>
                        <a:t>946,432</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sz="1100" u="none" strike="noStrike">
                          <a:effectLst/>
                        </a:rPr>
                        <a:t>MOCTree</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69.50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221.30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391.60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635.60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691.60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1763.80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extLst>
                  <a:ext uri="{0D108BD9-81ED-4DB2-BD59-A6C34878D82A}">
                    <a16:rowId xmlns:a16="http://schemas.microsoft.com/office/drawing/2014/main" val="3306206504"/>
                  </a:ext>
                </a:extLst>
              </a:tr>
              <a:tr h="176707">
                <a:tc vMerge="1">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vMerge="1">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sz="1100" u="none" strike="noStrike">
                          <a:effectLst/>
                        </a:rPr>
                        <a:t>Q3C</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dirty="0">
                          <a:effectLst/>
                        </a:rPr>
                        <a:t>77.10 </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220.10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593.10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634.70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1659.20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1762.30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extLst>
                  <a:ext uri="{0D108BD9-81ED-4DB2-BD59-A6C34878D82A}">
                    <a16:rowId xmlns:a16="http://schemas.microsoft.com/office/drawing/2014/main" val="3029012518"/>
                  </a:ext>
                </a:extLst>
              </a:tr>
              <a:tr h="176707">
                <a:tc vMerge="1">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vMerge="1">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sz="1100" u="none" strike="noStrike">
                          <a:effectLst/>
                        </a:rPr>
                        <a:t>HEALPix</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89.90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221.30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688.30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635.40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1871.20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1762.90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extLst>
                  <a:ext uri="{0D108BD9-81ED-4DB2-BD59-A6C34878D82A}">
                    <a16:rowId xmlns:a16="http://schemas.microsoft.com/office/drawing/2014/main" val="1529090503"/>
                  </a:ext>
                </a:extLst>
              </a:tr>
              <a:tr h="176707">
                <a:tc rowSpan="3">
                  <a:txBody>
                    <a:bodyPr/>
                    <a:lstStyle/>
                    <a:p>
                      <a:pPr algn="ctr" fontAlgn="ctr"/>
                      <a:r>
                        <a:rPr lang="en-US" sz="1100" u="none" strike="noStrike" dirty="0">
                          <a:effectLst/>
                        </a:rPr>
                        <a:t>Chandra</a:t>
                      </a:r>
                      <a:endParaRPr 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rowSpan="3">
                  <a:txBody>
                    <a:bodyPr/>
                    <a:lstStyle/>
                    <a:p>
                      <a:pPr algn="ctr" fontAlgn="ctr"/>
                      <a:r>
                        <a:rPr lang="en-US" altLang="zh-CN" sz="1100" u="none" strike="noStrike" dirty="0">
                          <a:effectLst/>
                        </a:rPr>
                        <a:t>317,167</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sz="1100" u="none" strike="noStrike">
                          <a:effectLst/>
                        </a:rPr>
                        <a:t>MOCTree</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65.30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124.30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139.20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514.30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309.20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783.20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extLst>
                  <a:ext uri="{0D108BD9-81ED-4DB2-BD59-A6C34878D82A}">
                    <a16:rowId xmlns:a16="http://schemas.microsoft.com/office/drawing/2014/main" val="3891014994"/>
                  </a:ext>
                </a:extLst>
              </a:tr>
              <a:tr h="176707">
                <a:tc vMerge="1">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vMerge="1">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sz="1100" u="none" strike="noStrike">
                          <a:effectLst/>
                        </a:rPr>
                        <a:t>Q3C</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77.20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123.60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187.60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515.60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744.10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782.90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extLst>
                  <a:ext uri="{0D108BD9-81ED-4DB2-BD59-A6C34878D82A}">
                    <a16:rowId xmlns:a16="http://schemas.microsoft.com/office/drawing/2014/main" val="26707555"/>
                  </a:ext>
                </a:extLst>
              </a:tr>
              <a:tr h="176707">
                <a:tc vMerge="1">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vMerge="1">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sz="1100" u="none" strike="noStrike">
                          <a:effectLst/>
                        </a:rPr>
                        <a:t>HEALPix</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89.10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122.90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219.10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515.90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831.20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783.60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extLst>
                  <a:ext uri="{0D108BD9-81ED-4DB2-BD59-A6C34878D82A}">
                    <a16:rowId xmlns:a16="http://schemas.microsoft.com/office/drawing/2014/main" val="1761850883"/>
                  </a:ext>
                </a:extLst>
              </a:tr>
              <a:tr h="176707">
                <a:tc rowSpan="3">
                  <a:txBody>
                    <a:bodyPr/>
                    <a:lstStyle/>
                    <a:p>
                      <a:pPr algn="ctr" fontAlgn="ctr"/>
                      <a:r>
                        <a:rPr lang="en-US" sz="1100" u="none" strike="noStrike" dirty="0">
                          <a:effectLst/>
                        </a:rPr>
                        <a:t>XMM</a:t>
                      </a:r>
                      <a:endParaRPr 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rowSpan="3">
                  <a:txBody>
                    <a:bodyPr/>
                    <a:lstStyle/>
                    <a:p>
                      <a:pPr algn="ctr" fontAlgn="ctr"/>
                      <a:r>
                        <a:rPr lang="en-US" altLang="zh-CN" sz="1100" u="none" strike="noStrike" dirty="0">
                          <a:effectLst/>
                        </a:rPr>
                        <a:t>468,440</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sz="1100" u="none" strike="noStrike">
                          <a:effectLst/>
                        </a:rPr>
                        <a:t>MOCTree</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69.20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153.40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183.80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583.40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400.50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892.10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extLst>
                  <a:ext uri="{0D108BD9-81ED-4DB2-BD59-A6C34878D82A}">
                    <a16:rowId xmlns:a16="http://schemas.microsoft.com/office/drawing/2014/main" val="3929806709"/>
                  </a:ext>
                </a:extLst>
              </a:tr>
              <a:tr h="176707">
                <a:tc vMerge="1">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vMerge="1">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sz="1100" u="none" strike="noStrike">
                          <a:effectLst/>
                        </a:rPr>
                        <a:t>Q3C</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77.60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152.20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201.60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582.20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698.20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891.60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extLst>
                  <a:ext uri="{0D108BD9-81ED-4DB2-BD59-A6C34878D82A}">
                    <a16:rowId xmlns:a16="http://schemas.microsoft.com/office/drawing/2014/main" val="1340008129"/>
                  </a:ext>
                </a:extLst>
              </a:tr>
              <a:tr h="176707">
                <a:tc vMerge="1">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vMerge="1">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sz="1100" u="none" strike="noStrike">
                          <a:effectLst/>
                        </a:rPr>
                        <a:t>HEALPix</a:t>
                      </a:r>
                      <a:endParaRPr lang="en-US"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83.40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152.80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239.80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582.60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a:effectLst/>
                        </a:rPr>
                        <a:t>765.20 </a:t>
                      </a:r>
                      <a:endParaRPr lang="en-US" altLang="zh-CN" sz="1100" b="0" i="0" u="none" strike="noStrike">
                        <a:solidFill>
                          <a:srgbClr val="000000"/>
                        </a:solidFill>
                        <a:effectLst/>
                        <a:latin typeface="等线" panose="02010600030101010101" pitchFamily="2" charset="-122"/>
                        <a:ea typeface="等线" panose="02010600030101010101" pitchFamily="2" charset="-122"/>
                      </a:endParaRPr>
                    </a:p>
                  </a:txBody>
                  <a:tcPr marL="9300" marR="9300" marT="9300" marB="0" anchor="ctr"/>
                </a:tc>
                <a:tc>
                  <a:txBody>
                    <a:bodyPr/>
                    <a:lstStyle/>
                    <a:p>
                      <a:pPr algn="ctr" fontAlgn="ctr"/>
                      <a:r>
                        <a:rPr lang="en-US" altLang="zh-CN" sz="1100" u="none" strike="noStrike" dirty="0">
                          <a:effectLst/>
                        </a:rPr>
                        <a:t>892.50 </a:t>
                      </a:r>
                      <a:endParaRPr lang="en-US" altLang="zh-CN" sz="1100" b="0" i="0" u="none" strike="noStrike" dirty="0">
                        <a:solidFill>
                          <a:srgbClr val="000000"/>
                        </a:solidFill>
                        <a:effectLst/>
                        <a:latin typeface="等线" panose="02010600030101010101" pitchFamily="2" charset="-122"/>
                        <a:ea typeface="等线" panose="02010600030101010101" pitchFamily="2" charset="-122"/>
                      </a:endParaRPr>
                    </a:p>
                  </a:txBody>
                  <a:tcPr marL="9300" marR="9300" marT="9300" marB="0" anchor="ctr"/>
                </a:tc>
                <a:extLst>
                  <a:ext uri="{0D108BD9-81ED-4DB2-BD59-A6C34878D82A}">
                    <a16:rowId xmlns:a16="http://schemas.microsoft.com/office/drawing/2014/main" val="880177778"/>
                  </a:ext>
                </a:extLst>
              </a:tr>
            </a:tbl>
          </a:graphicData>
        </a:graphic>
      </p:graphicFrame>
      <p:grpSp>
        <p:nvGrpSpPr>
          <p:cNvPr id="16" name="组合 15">
            <a:extLst>
              <a:ext uri="{FF2B5EF4-FFF2-40B4-BE49-F238E27FC236}">
                <a16:creationId xmlns:a16="http://schemas.microsoft.com/office/drawing/2014/main" id="{BEBCF842-3AF9-47C9-90D9-068452464BF7}"/>
              </a:ext>
            </a:extLst>
          </p:cNvPr>
          <p:cNvGrpSpPr/>
          <p:nvPr/>
        </p:nvGrpSpPr>
        <p:grpSpPr>
          <a:xfrm>
            <a:off x="0" y="2132186"/>
            <a:ext cx="12077700" cy="1584817"/>
            <a:chOff x="620" y="2923689"/>
            <a:chExt cx="12191380" cy="1584817"/>
          </a:xfrm>
        </p:grpSpPr>
        <p:sp>
          <p:nvSpPr>
            <p:cNvPr id="9" name="箭头: 右 8">
              <a:extLst>
                <a:ext uri="{FF2B5EF4-FFF2-40B4-BE49-F238E27FC236}">
                  <a16:creationId xmlns:a16="http://schemas.microsoft.com/office/drawing/2014/main" id="{C1FAE243-CFD8-472E-B3E2-16C5329ABB96}"/>
                </a:ext>
              </a:extLst>
            </p:cNvPr>
            <p:cNvSpPr/>
            <p:nvPr/>
          </p:nvSpPr>
          <p:spPr>
            <a:xfrm>
              <a:off x="856011" y="3429000"/>
              <a:ext cx="228599" cy="560904"/>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A1C99E64-3E15-43E1-8C0C-66746B3A841E}"/>
                </a:ext>
              </a:extLst>
            </p:cNvPr>
            <p:cNvSpPr/>
            <p:nvPr/>
          </p:nvSpPr>
          <p:spPr>
            <a:xfrm>
              <a:off x="1085850" y="3143250"/>
              <a:ext cx="11106150" cy="1095375"/>
            </a:xfrm>
            <a:prstGeom prst="rect">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noFill/>
              </a:endParaRPr>
            </a:p>
          </p:txBody>
        </p:sp>
        <p:sp>
          <p:nvSpPr>
            <p:cNvPr id="14" name="矩形 13">
              <a:extLst>
                <a:ext uri="{FF2B5EF4-FFF2-40B4-BE49-F238E27FC236}">
                  <a16:creationId xmlns:a16="http://schemas.microsoft.com/office/drawing/2014/main" id="{B40088E2-A5DE-44A9-9991-5A08C8B77B17}"/>
                </a:ext>
              </a:extLst>
            </p:cNvPr>
            <p:cNvSpPr/>
            <p:nvPr/>
          </p:nvSpPr>
          <p:spPr>
            <a:xfrm>
              <a:off x="620" y="2923689"/>
              <a:ext cx="854771" cy="158481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dirty="0"/>
                <a:t>十亿级星表优势明显</a:t>
              </a:r>
            </a:p>
          </p:txBody>
        </p:sp>
      </p:grpSp>
      <p:grpSp>
        <p:nvGrpSpPr>
          <p:cNvPr id="19" name="组合 18">
            <a:extLst>
              <a:ext uri="{FF2B5EF4-FFF2-40B4-BE49-F238E27FC236}">
                <a16:creationId xmlns:a16="http://schemas.microsoft.com/office/drawing/2014/main" id="{4DBB29B1-A412-497B-8E09-780A6FA936FE}"/>
              </a:ext>
            </a:extLst>
          </p:cNvPr>
          <p:cNvGrpSpPr/>
          <p:nvPr/>
        </p:nvGrpSpPr>
        <p:grpSpPr>
          <a:xfrm>
            <a:off x="9409461" y="1895061"/>
            <a:ext cx="1847850" cy="4109648"/>
            <a:chOff x="9523761" y="2686564"/>
            <a:chExt cx="1847850" cy="4109648"/>
          </a:xfrm>
        </p:grpSpPr>
        <p:sp>
          <p:nvSpPr>
            <p:cNvPr id="3" name="箭头: 下 2">
              <a:extLst>
                <a:ext uri="{FF2B5EF4-FFF2-40B4-BE49-F238E27FC236}">
                  <a16:creationId xmlns:a16="http://schemas.microsoft.com/office/drawing/2014/main" id="{1A143FE7-D341-4685-AD57-A7F8689795F3}"/>
                </a:ext>
              </a:extLst>
            </p:cNvPr>
            <p:cNvSpPr/>
            <p:nvPr/>
          </p:nvSpPr>
          <p:spPr>
            <a:xfrm rot="10800000">
              <a:off x="10203561" y="5886064"/>
              <a:ext cx="400050" cy="2193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3A998D02-AF34-471D-A4DA-8B76D9FFE0AF}"/>
                </a:ext>
              </a:extLst>
            </p:cNvPr>
            <p:cNvSpPr/>
            <p:nvPr/>
          </p:nvSpPr>
          <p:spPr>
            <a:xfrm>
              <a:off x="9523761" y="6118648"/>
              <a:ext cx="1847850" cy="6775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大天区范围检索有较大优势</a:t>
              </a:r>
            </a:p>
          </p:txBody>
        </p:sp>
        <p:sp>
          <p:nvSpPr>
            <p:cNvPr id="18" name="矩形 17">
              <a:extLst>
                <a:ext uri="{FF2B5EF4-FFF2-40B4-BE49-F238E27FC236}">
                  <a16:creationId xmlns:a16="http://schemas.microsoft.com/office/drawing/2014/main" id="{63E66A6C-81A7-4E8B-9436-577095739FF6}"/>
                </a:ext>
              </a:extLst>
            </p:cNvPr>
            <p:cNvSpPr/>
            <p:nvPr/>
          </p:nvSpPr>
          <p:spPr>
            <a:xfrm>
              <a:off x="9841611" y="2686564"/>
              <a:ext cx="1151479" cy="3199887"/>
            </a:xfrm>
            <a:prstGeom prst="rect">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grpSp>
      <p:sp>
        <p:nvSpPr>
          <p:cNvPr id="21" name="标题 1">
            <a:extLst>
              <a:ext uri="{FF2B5EF4-FFF2-40B4-BE49-F238E27FC236}">
                <a16:creationId xmlns:a16="http://schemas.microsoft.com/office/drawing/2014/main" id="{3DE5EDC9-92A1-470F-8E8F-C918370FAEFE}"/>
              </a:ext>
            </a:extLst>
          </p:cNvPr>
          <p:cNvSpPr>
            <a:spLocks noGrp="1"/>
          </p:cNvSpPr>
          <p:nvPr>
            <p:ph type="title"/>
          </p:nvPr>
        </p:nvSpPr>
        <p:spPr>
          <a:xfrm>
            <a:off x="533400" y="-109310"/>
            <a:ext cx="10515600" cy="1325563"/>
          </a:xfrm>
        </p:spPr>
        <p:txBody>
          <a:body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3.1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海量星表高效检索方法</a:t>
            </a:r>
          </a:p>
        </p:txBody>
      </p:sp>
    </p:spTree>
    <p:extLst>
      <p:ext uri="{BB962C8B-B14F-4D97-AF65-F5344CB8AC3E}">
        <p14:creationId xmlns:p14="http://schemas.microsoft.com/office/powerpoint/2010/main" val="194645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C1B72C21-09C1-453F-AD8F-B70F143F8882}"/>
              </a:ext>
            </a:extLst>
          </p:cNvPr>
          <p:cNvSpPr>
            <a:spLocks noGrp="1"/>
          </p:cNvSpPr>
          <p:nvPr>
            <p:ph type="title"/>
          </p:nvPr>
        </p:nvSpPr>
        <p:spPr>
          <a:xfrm>
            <a:off x="103397" y="-43119"/>
            <a:ext cx="10515600" cy="1073700"/>
          </a:xfrm>
        </p:spPr>
        <p:txBody>
          <a:bodyPr>
            <a:normAutofit/>
          </a:body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3.2</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星表交叉证认及置信度估计</a:t>
            </a:r>
          </a:p>
        </p:txBody>
      </p:sp>
      <p:sp>
        <p:nvSpPr>
          <p:cNvPr id="21" name="矩形 20">
            <a:extLst>
              <a:ext uri="{FF2B5EF4-FFF2-40B4-BE49-F238E27FC236}">
                <a16:creationId xmlns:a16="http://schemas.microsoft.com/office/drawing/2014/main" id="{9BFF88F0-E108-41E4-861E-ABAA655B7FCA}"/>
              </a:ext>
            </a:extLst>
          </p:cNvPr>
          <p:cNvSpPr/>
          <p:nvPr/>
        </p:nvSpPr>
        <p:spPr>
          <a:xfrm>
            <a:off x="1496077" y="1319103"/>
            <a:ext cx="2499216" cy="2191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t>星表</a:t>
            </a:r>
            <a:r>
              <a:rPr lang="en-US" altLang="zh-CN" sz="1600" dirty="0"/>
              <a:t>A</a:t>
            </a:r>
            <a:endParaRPr lang="zh-CN" altLang="en-US" sz="1600" dirty="0"/>
          </a:p>
        </p:txBody>
      </p:sp>
      <p:sp>
        <p:nvSpPr>
          <p:cNvPr id="22" name="矩形 21">
            <a:extLst>
              <a:ext uri="{FF2B5EF4-FFF2-40B4-BE49-F238E27FC236}">
                <a16:creationId xmlns:a16="http://schemas.microsoft.com/office/drawing/2014/main" id="{D985AA59-8C06-4B3A-B2E2-6744BCEF94C2}"/>
              </a:ext>
            </a:extLst>
          </p:cNvPr>
          <p:cNvSpPr/>
          <p:nvPr/>
        </p:nvSpPr>
        <p:spPr>
          <a:xfrm>
            <a:off x="1496076" y="1543061"/>
            <a:ext cx="2499211" cy="64670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zh-CN" sz="1100" dirty="0"/>
              <a:t>X1</a:t>
            </a:r>
          </a:p>
          <a:p>
            <a:pPr algn="ctr"/>
            <a:r>
              <a:rPr lang="en-US" altLang="zh-CN" sz="1100" dirty="0"/>
              <a:t>X2</a:t>
            </a:r>
          </a:p>
          <a:p>
            <a:pPr algn="ctr"/>
            <a:r>
              <a:rPr lang="en-US" altLang="zh-CN" sz="1100" dirty="0"/>
              <a:t>X3</a:t>
            </a:r>
          </a:p>
          <a:p>
            <a:pPr algn="ctr"/>
            <a:r>
              <a:rPr lang="en-US" altLang="zh-CN" sz="1100" dirty="0"/>
              <a:t>……</a:t>
            </a:r>
            <a:endParaRPr lang="zh-CN" altLang="en-US" sz="1400" dirty="0"/>
          </a:p>
        </p:txBody>
      </p:sp>
      <p:sp>
        <p:nvSpPr>
          <p:cNvPr id="23" name="矩形 22">
            <a:extLst>
              <a:ext uri="{FF2B5EF4-FFF2-40B4-BE49-F238E27FC236}">
                <a16:creationId xmlns:a16="http://schemas.microsoft.com/office/drawing/2014/main" id="{32525C56-1220-4CD1-A36D-5A513204C110}"/>
              </a:ext>
            </a:extLst>
          </p:cNvPr>
          <p:cNvSpPr/>
          <p:nvPr/>
        </p:nvSpPr>
        <p:spPr>
          <a:xfrm>
            <a:off x="4918392" y="1312796"/>
            <a:ext cx="2725424" cy="2191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t>星表</a:t>
            </a:r>
            <a:r>
              <a:rPr lang="en-US" altLang="zh-CN" sz="1600" dirty="0"/>
              <a:t>B</a:t>
            </a:r>
            <a:endParaRPr lang="zh-CN" altLang="en-US" sz="1600" dirty="0"/>
          </a:p>
        </p:txBody>
      </p:sp>
      <p:sp>
        <p:nvSpPr>
          <p:cNvPr id="24" name="矩形 23">
            <a:extLst>
              <a:ext uri="{FF2B5EF4-FFF2-40B4-BE49-F238E27FC236}">
                <a16:creationId xmlns:a16="http://schemas.microsoft.com/office/drawing/2014/main" id="{ED49D6FB-A455-47F8-A463-9E69B96F5458}"/>
              </a:ext>
            </a:extLst>
          </p:cNvPr>
          <p:cNvSpPr/>
          <p:nvPr/>
        </p:nvSpPr>
        <p:spPr>
          <a:xfrm>
            <a:off x="4918391" y="1539544"/>
            <a:ext cx="2725419" cy="64670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zh-CN" sz="1100" dirty="0"/>
              <a:t>b1</a:t>
            </a:r>
          </a:p>
          <a:p>
            <a:pPr algn="ctr"/>
            <a:r>
              <a:rPr lang="en-US" altLang="zh-CN" sz="1100" dirty="0"/>
              <a:t>b2</a:t>
            </a:r>
          </a:p>
          <a:p>
            <a:pPr algn="ctr"/>
            <a:r>
              <a:rPr lang="en-US" altLang="zh-CN" sz="1100" dirty="0"/>
              <a:t>b3</a:t>
            </a:r>
          </a:p>
          <a:p>
            <a:pPr algn="ctr"/>
            <a:r>
              <a:rPr lang="en-US" altLang="zh-CN" sz="1100" dirty="0"/>
              <a:t>……</a:t>
            </a:r>
            <a:endParaRPr lang="zh-CN" altLang="en-US" sz="1400" dirty="0"/>
          </a:p>
        </p:txBody>
      </p:sp>
      <p:sp>
        <p:nvSpPr>
          <p:cNvPr id="25" name="矩形 24">
            <a:extLst>
              <a:ext uri="{FF2B5EF4-FFF2-40B4-BE49-F238E27FC236}">
                <a16:creationId xmlns:a16="http://schemas.microsoft.com/office/drawing/2014/main" id="{9A1F2512-704F-4329-9265-CEA000292EFD}"/>
              </a:ext>
            </a:extLst>
          </p:cNvPr>
          <p:cNvSpPr/>
          <p:nvPr/>
        </p:nvSpPr>
        <p:spPr>
          <a:xfrm>
            <a:off x="8495918" y="1328264"/>
            <a:ext cx="2647535" cy="21911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600" dirty="0"/>
              <a:t>星表</a:t>
            </a:r>
            <a:r>
              <a:rPr lang="en-US" altLang="zh-CN" sz="1600" dirty="0"/>
              <a:t>C</a:t>
            </a:r>
            <a:endParaRPr lang="zh-CN" altLang="en-US" sz="1600" dirty="0"/>
          </a:p>
        </p:txBody>
      </p:sp>
      <p:sp>
        <p:nvSpPr>
          <p:cNvPr id="26" name="矩形 25">
            <a:extLst>
              <a:ext uri="{FF2B5EF4-FFF2-40B4-BE49-F238E27FC236}">
                <a16:creationId xmlns:a16="http://schemas.microsoft.com/office/drawing/2014/main" id="{4DC72E43-6915-4DAF-9196-EFA23AD38B93}"/>
              </a:ext>
            </a:extLst>
          </p:cNvPr>
          <p:cNvSpPr/>
          <p:nvPr/>
        </p:nvSpPr>
        <p:spPr>
          <a:xfrm>
            <a:off x="8495918" y="1552222"/>
            <a:ext cx="2647531" cy="64670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zh-CN" sz="1050" dirty="0"/>
              <a:t>c1</a:t>
            </a:r>
          </a:p>
          <a:p>
            <a:pPr algn="ctr"/>
            <a:r>
              <a:rPr lang="en-US" altLang="zh-CN" sz="1050" dirty="0"/>
              <a:t>c2</a:t>
            </a:r>
          </a:p>
          <a:p>
            <a:pPr algn="ctr"/>
            <a:r>
              <a:rPr lang="en-US" altLang="zh-CN" sz="1050" dirty="0"/>
              <a:t>c3</a:t>
            </a:r>
          </a:p>
          <a:p>
            <a:pPr algn="ctr"/>
            <a:r>
              <a:rPr lang="en-US" altLang="zh-CN" sz="1050" dirty="0"/>
              <a:t>……</a:t>
            </a:r>
            <a:endParaRPr lang="zh-CN" altLang="en-US" sz="1050" dirty="0"/>
          </a:p>
        </p:txBody>
      </p:sp>
      <p:sp>
        <p:nvSpPr>
          <p:cNvPr id="27" name="矩形 26">
            <a:extLst>
              <a:ext uri="{FF2B5EF4-FFF2-40B4-BE49-F238E27FC236}">
                <a16:creationId xmlns:a16="http://schemas.microsoft.com/office/drawing/2014/main" id="{7663A093-441E-453A-B0C8-EA359038454A}"/>
              </a:ext>
            </a:extLst>
          </p:cNvPr>
          <p:cNvSpPr/>
          <p:nvPr/>
        </p:nvSpPr>
        <p:spPr>
          <a:xfrm>
            <a:off x="1450296" y="2459208"/>
            <a:ext cx="4799411" cy="284464"/>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400" b="1" dirty="0"/>
              <a:t>基于</a:t>
            </a:r>
            <a:r>
              <a:rPr lang="en-US" altLang="zh-CN" sz="1400" b="1" dirty="0"/>
              <a:t>MOC-Tree</a:t>
            </a:r>
            <a:r>
              <a:rPr lang="zh-CN" altLang="en-US" sz="1400" b="1" dirty="0"/>
              <a:t>的空间位置匹配</a:t>
            </a:r>
          </a:p>
        </p:txBody>
      </p:sp>
      <p:sp>
        <p:nvSpPr>
          <p:cNvPr id="28" name="矩形 27">
            <a:extLst>
              <a:ext uri="{FF2B5EF4-FFF2-40B4-BE49-F238E27FC236}">
                <a16:creationId xmlns:a16="http://schemas.microsoft.com/office/drawing/2014/main" id="{04E7C3C5-689D-4919-AD4D-05C50E6A3AF8}"/>
              </a:ext>
            </a:extLst>
          </p:cNvPr>
          <p:cNvSpPr/>
          <p:nvPr/>
        </p:nvSpPr>
        <p:spPr>
          <a:xfrm>
            <a:off x="1450296" y="2753433"/>
            <a:ext cx="4796096" cy="132733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cxnSp>
        <p:nvCxnSpPr>
          <p:cNvPr id="29" name="连接符: 肘形 28">
            <a:extLst>
              <a:ext uri="{FF2B5EF4-FFF2-40B4-BE49-F238E27FC236}">
                <a16:creationId xmlns:a16="http://schemas.microsoft.com/office/drawing/2014/main" id="{6F4D8F48-5E66-49D8-A1FB-E3214F44EAB2}"/>
              </a:ext>
            </a:extLst>
          </p:cNvPr>
          <p:cNvCxnSpPr>
            <a:cxnSpLocks/>
            <a:stCxn id="22" idx="2"/>
            <a:endCxn id="27" idx="0"/>
          </p:cNvCxnSpPr>
          <p:nvPr/>
        </p:nvCxnSpPr>
        <p:spPr>
          <a:xfrm rot="16200000" flipH="1">
            <a:off x="3163123" y="1772329"/>
            <a:ext cx="269438" cy="1104320"/>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连接符: 肘形 29">
            <a:extLst>
              <a:ext uri="{FF2B5EF4-FFF2-40B4-BE49-F238E27FC236}">
                <a16:creationId xmlns:a16="http://schemas.microsoft.com/office/drawing/2014/main" id="{7FC8C9CB-30F6-4DC7-B074-983C6F21D6DF}"/>
              </a:ext>
            </a:extLst>
          </p:cNvPr>
          <p:cNvCxnSpPr>
            <a:cxnSpLocks/>
            <a:stCxn id="24" idx="2"/>
            <a:endCxn id="27" idx="0"/>
          </p:cNvCxnSpPr>
          <p:nvPr/>
        </p:nvCxnSpPr>
        <p:spPr>
          <a:xfrm rot="5400000">
            <a:off x="4929074" y="1107181"/>
            <a:ext cx="272956" cy="2431099"/>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连接符: 肘形 30">
            <a:extLst>
              <a:ext uri="{FF2B5EF4-FFF2-40B4-BE49-F238E27FC236}">
                <a16:creationId xmlns:a16="http://schemas.microsoft.com/office/drawing/2014/main" id="{A197E2DD-E8E7-4413-91DB-F1CCE2071995}"/>
              </a:ext>
            </a:extLst>
          </p:cNvPr>
          <p:cNvCxnSpPr>
            <a:cxnSpLocks/>
            <a:stCxn id="26" idx="2"/>
            <a:endCxn id="27" idx="0"/>
          </p:cNvCxnSpPr>
          <p:nvPr/>
        </p:nvCxnSpPr>
        <p:spPr>
          <a:xfrm rot="5400000">
            <a:off x="6704704" y="-655772"/>
            <a:ext cx="260278" cy="5969682"/>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32" name="文本框 31">
            <a:extLst>
              <a:ext uri="{FF2B5EF4-FFF2-40B4-BE49-F238E27FC236}">
                <a16:creationId xmlns:a16="http://schemas.microsoft.com/office/drawing/2014/main" id="{39A102BF-FAAA-4065-89E1-5F2DADEBB9C5}"/>
              </a:ext>
            </a:extLst>
          </p:cNvPr>
          <p:cNvSpPr txBox="1"/>
          <p:nvPr/>
        </p:nvSpPr>
        <p:spPr>
          <a:xfrm>
            <a:off x="3518952" y="2884611"/>
            <a:ext cx="2573778" cy="1077218"/>
          </a:xfrm>
          <a:prstGeom prst="rect">
            <a:avLst/>
          </a:prstGeom>
          <a:noFill/>
        </p:spPr>
        <p:txBody>
          <a:bodyPr wrap="square" rtlCol="0">
            <a:spAutoFit/>
          </a:bodyPr>
          <a:lstStyle/>
          <a:p>
            <a:r>
              <a:rPr lang="zh-CN" altLang="en-US" sz="1600" dirty="0"/>
              <a:t>根据</a:t>
            </a:r>
            <a:r>
              <a:rPr lang="en-US" altLang="zh-CN" sz="1600" dirty="0"/>
              <a:t>MOC-Tree</a:t>
            </a:r>
            <a:r>
              <a:rPr lang="zh-CN" altLang="en-US" sz="1600" dirty="0"/>
              <a:t>索引，将不同星表条目进行空间聚合，并将同一网格中的条目作笛卡尔积</a:t>
            </a:r>
          </a:p>
        </p:txBody>
      </p:sp>
      <p:pic>
        <p:nvPicPr>
          <p:cNvPr id="33" name="图片 32">
            <a:extLst>
              <a:ext uri="{FF2B5EF4-FFF2-40B4-BE49-F238E27FC236}">
                <a16:creationId xmlns:a16="http://schemas.microsoft.com/office/drawing/2014/main" id="{74425A19-A1E2-4AA0-93DF-BC8B3B717B54}"/>
              </a:ext>
            </a:extLst>
          </p:cNvPr>
          <p:cNvPicPr>
            <a:picLocks noChangeAspect="1"/>
          </p:cNvPicPr>
          <p:nvPr/>
        </p:nvPicPr>
        <p:blipFill>
          <a:blip r:embed="rId3"/>
          <a:stretch>
            <a:fillRect/>
          </a:stretch>
        </p:blipFill>
        <p:spPr>
          <a:xfrm>
            <a:off x="1745959" y="2953529"/>
            <a:ext cx="1621736" cy="861261"/>
          </a:xfrm>
          <a:prstGeom prst="rect">
            <a:avLst/>
          </a:prstGeom>
        </p:spPr>
      </p:pic>
      <p:sp>
        <p:nvSpPr>
          <p:cNvPr id="34" name="矩形 33">
            <a:extLst>
              <a:ext uri="{FF2B5EF4-FFF2-40B4-BE49-F238E27FC236}">
                <a16:creationId xmlns:a16="http://schemas.microsoft.com/office/drawing/2014/main" id="{AD999D46-4248-4C48-AA8B-E30C6B74C7EC}"/>
              </a:ext>
            </a:extLst>
          </p:cNvPr>
          <p:cNvSpPr/>
          <p:nvPr/>
        </p:nvSpPr>
        <p:spPr>
          <a:xfrm>
            <a:off x="6664454" y="2457163"/>
            <a:ext cx="4478995" cy="29432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400" b="1" dirty="0"/>
              <a:t>贝叶斯推断计算匹配置信度</a:t>
            </a:r>
          </a:p>
        </p:txBody>
      </p:sp>
      <p:sp>
        <p:nvSpPr>
          <p:cNvPr id="35" name="矩形 34">
            <a:extLst>
              <a:ext uri="{FF2B5EF4-FFF2-40B4-BE49-F238E27FC236}">
                <a16:creationId xmlns:a16="http://schemas.microsoft.com/office/drawing/2014/main" id="{DE0CFE84-5F2F-43BE-922E-1968A51B1340}"/>
              </a:ext>
            </a:extLst>
          </p:cNvPr>
          <p:cNvSpPr/>
          <p:nvPr/>
        </p:nvSpPr>
        <p:spPr>
          <a:xfrm>
            <a:off x="6667750" y="2753434"/>
            <a:ext cx="4478995" cy="132733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pic>
        <p:nvPicPr>
          <p:cNvPr id="36" name="图片 35">
            <a:extLst>
              <a:ext uri="{FF2B5EF4-FFF2-40B4-BE49-F238E27FC236}">
                <a16:creationId xmlns:a16="http://schemas.microsoft.com/office/drawing/2014/main" id="{4C269E1E-5679-48FF-A7AE-E965B8F437D0}"/>
              </a:ext>
            </a:extLst>
          </p:cNvPr>
          <p:cNvPicPr>
            <a:picLocks noChangeAspect="1"/>
          </p:cNvPicPr>
          <p:nvPr/>
        </p:nvPicPr>
        <p:blipFill>
          <a:blip r:embed="rId4"/>
          <a:stretch>
            <a:fillRect/>
          </a:stretch>
        </p:blipFill>
        <p:spPr>
          <a:xfrm>
            <a:off x="6789025" y="2874390"/>
            <a:ext cx="1599120" cy="199311"/>
          </a:xfrm>
          <a:prstGeom prst="rect">
            <a:avLst/>
          </a:prstGeom>
        </p:spPr>
      </p:pic>
      <p:pic>
        <p:nvPicPr>
          <p:cNvPr id="37" name="图片 36">
            <a:extLst>
              <a:ext uri="{FF2B5EF4-FFF2-40B4-BE49-F238E27FC236}">
                <a16:creationId xmlns:a16="http://schemas.microsoft.com/office/drawing/2014/main" id="{66404774-E187-47A8-A0FD-EC75E5A5AA74}"/>
              </a:ext>
            </a:extLst>
          </p:cNvPr>
          <p:cNvPicPr>
            <a:picLocks noChangeAspect="1"/>
          </p:cNvPicPr>
          <p:nvPr/>
        </p:nvPicPr>
        <p:blipFill>
          <a:blip r:embed="rId5"/>
          <a:stretch>
            <a:fillRect/>
          </a:stretch>
        </p:blipFill>
        <p:spPr>
          <a:xfrm>
            <a:off x="6789025" y="3155288"/>
            <a:ext cx="1168426" cy="439328"/>
          </a:xfrm>
          <a:prstGeom prst="rect">
            <a:avLst/>
          </a:prstGeom>
        </p:spPr>
      </p:pic>
      <p:pic>
        <p:nvPicPr>
          <p:cNvPr id="38" name="图片 37">
            <a:extLst>
              <a:ext uri="{FF2B5EF4-FFF2-40B4-BE49-F238E27FC236}">
                <a16:creationId xmlns:a16="http://schemas.microsoft.com/office/drawing/2014/main" id="{1CFB2408-424C-4ABF-B765-0CDD3B5A40BF}"/>
              </a:ext>
            </a:extLst>
          </p:cNvPr>
          <p:cNvPicPr>
            <a:picLocks noChangeAspect="1"/>
          </p:cNvPicPr>
          <p:nvPr/>
        </p:nvPicPr>
        <p:blipFill>
          <a:blip r:embed="rId6"/>
          <a:stretch>
            <a:fillRect/>
          </a:stretch>
        </p:blipFill>
        <p:spPr>
          <a:xfrm>
            <a:off x="6782197" y="3570727"/>
            <a:ext cx="2518860" cy="464111"/>
          </a:xfrm>
          <a:prstGeom prst="rect">
            <a:avLst/>
          </a:prstGeom>
        </p:spPr>
      </p:pic>
      <p:cxnSp>
        <p:nvCxnSpPr>
          <p:cNvPr id="39" name="直接箭头连接符 38">
            <a:extLst>
              <a:ext uri="{FF2B5EF4-FFF2-40B4-BE49-F238E27FC236}">
                <a16:creationId xmlns:a16="http://schemas.microsoft.com/office/drawing/2014/main" id="{A9772345-437D-4648-9440-50C1E2289D26}"/>
              </a:ext>
            </a:extLst>
          </p:cNvPr>
          <p:cNvCxnSpPr>
            <a:cxnSpLocks/>
            <a:stCxn id="28" idx="3"/>
            <a:endCxn id="35" idx="1"/>
          </p:cNvCxnSpPr>
          <p:nvPr/>
        </p:nvCxnSpPr>
        <p:spPr>
          <a:xfrm>
            <a:off x="6246392" y="3417102"/>
            <a:ext cx="421358" cy="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40" name="矩形 39">
            <a:extLst>
              <a:ext uri="{FF2B5EF4-FFF2-40B4-BE49-F238E27FC236}">
                <a16:creationId xmlns:a16="http://schemas.microsoft.com/office/drawing/2014/main" id="{0BE98C98-152E-403F-9A63-09072C7BEB83}"/>
              </a:ext>
            </a:extLst>
          </p:cNvPr>
          <p:cNvSpPr/>
          <p:nvPr/>
        </p:nvSpPr>
        <p:spPr>
          <a:xfrm>
            <a:off x="1450297" y="4362986"/>
            <a:ext cx="4799411" cy="28446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400" dirty="0"/>
              <a:t>交叉证认结果</a:t>
            </a:r>
          </a:p>
        </p:txBody>
      </p:sp>
      <p:graphicFrame>
        <p:nvGraphicFramePr>
          <p:cNvPr id="41" name="表格 69">
            <a:extLst>
              <a:ext uri="{FF2B5EF4-FFF2-40B4-BE49-F238E27FC236}">
                <a16:creationId xmlns:a16="http://schemas.microsoft.com/office/drawing/2014/main" id="{ED16F6EB-9C4D-43A6-B149-2845F77E759A}"/>
              </a:ext>
            </a:extLst>
          </p:cNvPr>
          <p:cNvGraphicFramePr>
            <a:graphicFrameLocks noGrp="1"/>
          </p:cNvGraphicFramePr>
          <p:nvPr>
            <p:extLst>
              <p:ext uri="{D42A27DB-BD31-4B8C-83A1-F6EECF244321}">
                <p14:modId xmlns:p14="http://schemas.microsoft.com/office/powerpoint/2010/main" val="2159677983"/>
              </p:ext>
            </p:extLst>
          </p:nvPr>
        </p:nvGraphicFramePr>
        <p:xfrm>
          <a:off x="1450296" y="4655375"/>
          <a:ext cx="4799415" cy="1524000"/>
        </p:xfrm>
        <a:graphic>
          <a:graphicData uri="http://schemas.openxmlformats.org/drawingml/2006/table">
            <a:tbl>
              <a:tblPr firstRow="1" bandRow="1">
                <a:tableStyleId>{5940675A-B579-460E-94D1-54222C63F5DA}</a:tableStyleId>
              </a:tblPr>
              <a:tblGrid>
                <a:gridCol w="959883">
                  <a:extLst>
                    <a:ext uri="{9D8B030D-6E8A-4147-A177-3AD203B41FA5}">
                      <a16:colId xmlns:a16="http://schemas.microsoft.com/office/drawing/2014/main" val="2482633528"/>
                    </a:ext>
                  </a:extLst>
                </a:gridCol>
                <a:gridCol w="959883">
                  <a:extLst>
                    <a:ext uri="{9D8B030D-6E8A-4147-A177-3AD203B41FA5}">
                      <a16:colId xmlns:a16="http://schemas.microsoft.com/office/drawing/2014/main" val="1065225988"/>
                    </a:ext>
                  </a:extLst>
                </a:gridCol>
                <a:gridCol w="959883">
                  <a:extLst>
                    <a:ext uri="{9D8B030D-6E8A-4147-A177-3AD203B41FA5}">
                      <a16:colId xmlns:a16="http://schemas.microsoft.com/office/drawing/2014/main" val="2210825663"/>
                    </a:ext>
                  </a:extLst>
                </a:gridCol>
                <a:gridCol w="959883">
                  <a:extLst>
                    <a:ext uri="{9D8B030D-6E8A-4147-A177-3AD203B41FA5}">
                      <a16:colId xmlns:a16="http://schemas.microsoft.com/office/drawing/2014/main" val="1383125719"/>
                    </a:ext>
                  </a:extLst>
                </a:gridCol>
                <a:gridCol w="959883">
                  <a:extLst>
                    <a:ext uri="{9D8B030D-6E8A-4147-A177-3AD203B41FA5}">
                      <a16:colId xmlns:a16="http://schemas.microsoft.com/office/drawing/2014/main" val="127057755"/>
                    </a:ext>
                  </a:extLst>
                </a:gridCol>
              </a:tblGrid>
              <a:tr h="280506">
                <a:tc>
                  <a:txBody>
                    <a:bodyPr/>
                    <a:lstStyle/>
                    <a:p>
                      <a:r>
                        <a:rPr lang="zh-CN" altLang="en-US" sz="1400" dirty="0"/>
                        <a:t>星表</a:t>
                      </a:r>
                      <a:r>
                        <a:rPr lang="en-US" altLang="zh-CN" sz="1400" dirty="0"/>
                        <a:t>A ID</a:t>
                      </a:r>
                      <a:endParaRPr lang="zh-CN" altLang="en-US" sz="1400"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zh-CN" altLang="en-US" sz="1400" dirty="0"/>
                        <a:t>星表</a:t>
                      </a:r>
                      <a:r>
                        <a:rPr lang="en-US" altLang="zh-CN" sz="1400" dirty="0"/>
                        <a:t>B ID</a:t>
                      </a:r>
                      <a:endParaRPr lang="zh-CN" altLang="en-US" sz="1400"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zh-CN" altLang="en-US" sz="1400" dirty="0"/>
                        <a:t>星表</a:t>
                      </a:r>
                      <a:r>
                        <a:rPr lang="en-US" altLang="zh-CN" sz="1400" dirty="0"/>
                        <a:t>C ID</a:t>
                      </a:r>
                      <a:endParaRPr lang="zh-CN" altLang="en-US" sz="1400"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altLang="zh-CN" sz="1400" dirty="0"/>
                        <a:t>P_i</a:t>
                      </a:r>
                      <a:endParaRPr lang="zh-CN" altLang="en-US" sz="1400" dirty="0"/>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altLang="zh-CN" sz="1400" dirty="0"/>
                        <a:t>P_any</a:t>
                      </a:r>
                      <a:endParaRPr lang="zh-CN" altLang="en-US" sz="140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36519500"/>
                  </a:ext>
                </a:extLst>
              </a:tr>
              <a:tr h="280506">
                <a:tc>
                  <a:txBody>
                    <a:bodyPr/>
                    <a:lstStyle/>
                    <a:p>
                      <a:r>
                        <a:rPr lang="en-US" altLang="zh-CN" sz="1400" dirty="0"/>
                        <a:t>x1</a:t>
                      </a:r>
                      <a:endParaRPr lang="zh-CN" altLang="en-US" sz="14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400" dirty="0"/>
                        <a:t>b1</a:t>
                      </a:r>
                      <a:endParaRPr lang="zh-CN" altLang="en-US"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400" dirty="0"/>
                        <a:t>C1</a:t>
                      </a:r>
                      <a:endParaRPr lang="zh-CN" altLang="en-US"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400" dirty="0"/>
                        <a:t>34%</a:t>
                      </a:r>
                      <a:endParaRPr lang="zh-CN" altLang="en-US" sz="1400" dirty="0"/>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CN" sz="1400" dirty="0"/>
                        <a:t>90%</a:t>
                      </a:r>
                      <a:endParaRPr lang="zh-CN" altLang="en-US" sz="14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73638660"/>
                  </a:ext>
                </a:extLst>
              </a:tr>
              <a:tr h="280506">
                <a:tc>
                  <a:txBody>
                    <a:bodyPr/>
                    <a:lstStyle/>
                    <a:p>
                      <a:r>
                        <a:rPr lang="en-US" altLang="zh-CN" sz="1400" dirty="0"/>
                        <a:t>x1</a:t>
                      </a:r>
                      <a:endParaRPr lang="zh-CN" altLang="en-US" sz="14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400" dirty="0"/>
                        <a:t>b1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400" dirty="0"/>
                        <a:t>C2</a:t>
                      </a:r>
                      <a:endParaRPr lang="zh-CN" altLang="en-US"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400" dirty="0"/>
                        <a:t>33%</a:t>
                      </a:r>
                      <a:endParaRPr lang="zh-CN" altLang="en-US" sz="1400" dirty="0"/>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400" dirty="0"/>
                        <a:t>90%</a:t>
                      </a:r>
                      <a:endParaRPr lang="zh-CN" altLang="en-US" sz="14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957286"/>
                  </a:ext>
                </a:extLst>
              </a:tr>
              <a:tr h="280506">
                <a:tc>
                  <a:txBody>
                    <a:bodyPr/>
                    <a:lstStyle/>
                    <a:p>
                      <a:r>
                        <a:rPr lang="en-US" altLang="zh-CN" sz="1400" dirty="0"/>
                        <a:t>x1</a:t>
                      </a:r>
                      <a:endParaRPr lang="zh-CN" altLang="en-US" sz="14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400" dirty="0"/>
                        <a:t>b1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400" dirty="0"/>
                        <a:t>none</a:t>
                      </a:r>
                      <a:endParaRPr lang="zh-CN" altLang="en-US" sz="14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400" dirty="0"/>
                        <a:t>13%</a:t>
                      </a:r>
                      <a:endParaRPr lang="zh-CN" altLang="en-US" sz="1400" dirty="0"/>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CN" sz="1400" dirty="0"/>
                        <a:t>90%</a:t>
                      </a:r>
                      <a:endParaRPr lang="zh-CN" altLang="en-US" sz="14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4369105"/>
                  </a:ext>
                </a:extLst>
              </a:tr>
              <a:tr h="280506">
                <a:tc gridSpan="5">
                  <a:txBody>
                    <a:bodyPr/>
                    <a:lstStyle/>
                    <a:p>
                      <a:pPr algn="ctr"/>
                      <a:r>
                        <a:rPr lang="en-US" altLang="zh-CN" sz="1400" dirty="0"/>
                        <a:t>……</a:t>
                      </a:r>
                      <a:endParaRPr lang="zh-CN" alt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ltLang="zh-CN" sz="900" dirty="0"/>
                    </a:p>
                  </a:txBody>
                  <a:tcPr/>
                </a:tc>
                <a:tc hMerge="1">
                  <a:txBody>
                    <a:bodyPr/>
                    <a:lstStyle/>
                    <a:p>
                      <a:endParaRPr lang="zh-CN" altLang="en-US" sz="900" dirty="0"/>
                    </a:p>
                  </a:txBody>
                  <a:tcPr/>
                </a:tc>
                <a:tc hMerge="1">
                  <a:txBody>
                    <a:bodyPr/>
                    <a:lstStyle/>
                    <a:p>
                      <a:endParaRPr lang="zh-CN" altLang="en-US" sz="900" dirty="0"/>
                    </a:p>
                  </a:txBody>
                  <a:tcPr/>
                </a:tc>
                <a:tc hMerge="1">
                  <a:txBody>
                    <a:bodyPr/>
                    <a:lstStyle/>
                    <a:p>
                      <a:pPr algn="ctr"/>
                      <a:endParaRPr lang="zh-CN" altLang="en-US"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7583887"/>
                  </a:ext>
                </a:extLst>
              </a:tr>
            </a:tbl>
          </a:graphicData>
        </a:graphic>
      </p:graphicFrame>
      <p:cxnSp>
        <p:nvCxnSpPr>
          <p:cNvPr id="42" name="直接箭头连接符 41">
            <a:extLst>
              <a:ext uri="{FF2B5EF4-FFF2-40B4-BE49-F238E27FC236}">
                <a16:creationId xmlns:a16="http://schemas.microsoft.com/office/drawing/2014/main" id="{72568710-14C2-4C06-B51F-238D253E1478}"/>
              </a:ext>
            </a:extLst>
          </p:cNvPr>
          <p:cNvCxnSpPr>
            <a:cxnSpLocks/>
          </p:cNvCxnSpPr>
          <p:nvPr/>
        </p:nvCxnSpPr>
        <p:spPr>
          <a:xfrm>
            <a:off x="6293368" y="5231802"/>
            <a:ext cx="418063" cy="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43" name="矩形 42">
            <a:extLst>
              <a:ext uri="{FF2B5EF4-FFF2-40B4-BE49-F238E27FC236}">
                <a16:creationId xmlns:a16="http://schemas.microsoft.com/office/drawing/2014/main" id="{C9DE6E11-B119-40B6-A5D3-79B71E93D308}"/>
              </a:ext>
            </a:extLst>
          </p:cNvPr>
          <p:cNvSpPr/>
          <p:nvPr/>
        </p:nvSpPr>
        <p:spPr>
          <a:xfrm>
            <a:off x="6719492" y="4331092"/>
            <a:ext cx="4473459" cy="28446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sz="1400" dirty="0"/>
              <a:t>多波段融合星表</a:t>
            </a:r>
          </a:p>
        </p:txBody>
      </p:sp>
      <p:graphicFrame>
        <p:nvGraphicFramePr>
          <p:cNvPr id="44" name="表格 69">
            <a:extLst>
              <a:ext uri="{FF2B5EF4-FFF2-40B4-BE49-F238E27FC236}">
                <a16:creationId xmlns:a16="http://schemas.microsoft.com/office/drawing/2014/main" id="{4333BC1C-FA4E-4C2A-B06B-D3D7C36556B5}"/>
              </a:ext>
            </a:extLst>
          </p:cNvPr>
          <p:cNvGraphicFramePr>
            <a:graphicFrameLocks noGrp="1"/>
          </p:cNvGraphicFramePr>
          <p:nvPr>
            <p:extLst>
              <p:ext uri="{D42A27DB-BD31-4B8C-83A1-F6EECF244321}">
                <p14:modId xmlns:p14="http://schemas.microsoft.com/office/powerpoint/2010/main" val="3612222579"/>
              </p:ext>
            </p:extLst>
          </p:nvPr>
        </p:nvGraphicFramePr>
        <p:xfrm>
          <a:off x="6722018" y="4622203"/>
          <a:ext cx="4468408" cy="1645920"/>
        </p:xfrm>
        <a:graphic>
          <a:graphicData uri="http://schemas.openxmlformats.org/drawingml/2006/table">
            <a:tbl>
              <a:tblPr firstRow="1" bandRow="1">
                <a:tableStyleId>{5940675A-B579-460E-94D1-54222C63F5DA}</a:tableStyleId>
              </a:tblPr>
              <a:tblGrid>
                <a:gridCol w="1117102">
                  <a:extLst>
                    <a:ext uri="{9D8B030D-6E8A-4147-A177-3AD203B41FA5}">
                      <a16:colId xmlns:a16="http://schemas.microsoft.com/office/drawing/2014/main" val="2482633528"/>
                    </a:ext>
                  </a:extLst>
                </a:gridCol>
                <a:gridCol w="1117102">
                  <a:extLst>
                    <a:ext uri="{9D8B030D-6E8A-4147-A177-3AD203B41FA5}">
                      <a16:colId xmlns:a16="http://schemas.microsoft.com/office/drawing/2014/main" val="1065225988"/>
                    </a:ext>
                  </a:extLst>
                </a:gridCol>
                <a:gridCol w="1117102">
                  <a:extLst>
                    <a:ext uri="{9D8B030D-6E8A-4147-A177-3AD203B41FA5}">
                      <a16:colId xmlns:a16="http://schemas.microsoft.com/office/drawing/2014/main" val="2210825663"/>
                    </a:ext>
                  </a:extLst>
                </a:gridCol>
                <a:gridCol w="1117102">
                  <a:extLst>
                    <a:ext uri="{9D8B030D-6E8A-4147-A177-3AD203B41FA5}">
                      <a16:colId xmlns:a16="http://schemas.microsoft.com/office/drawing/2014/main" val="1383125719"/>
                    </a:ext>
                  </a:extLst>
                </a:gridCol>
              </a:tblGrid>
              <a:tr h="254000">
                <a:tc>
                  <a:txBody>
                    <a:bodyPr/>
                    <a:lstStyle/>
                    <a:p>
                      <a:r>
                        <a:rPr lang="zh-CN" altLang="en-US" sz="1200" dirty="0"/>
                        <a:t>波段</a:t>
                      </a:r>
                      <a:r>
                        <a:rPr lang="en-US" altLang="zh-CN" sz="1200" dirty="0"/>
                        <a:t>A ID</a:t>
                      </a:r>
                      <a:endParaRPr lang="zh-CN" altLang="en-US" sz="1200"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zh-CN" altLang="en-US" sz="1200" dirty="0"/>
                        <a:t>波段</a:t>
                      </a:r>
                      <a:r>
                        <a:rPr lang="en-US" altLang="zh-CN" sz="1200" dirty="0"/>
                        <a:t>B ID</a:t>
                      </a:r>
                      <a:endParaRPr lang="zh-CN" altLang="en-US" sz="1200"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zh-CN" altLang="en-US" sz="1200" dirty="0"/>
                        <a:t>波段</a:t>
                      </a:r>
                      <a:r>
                        <a:rPr lang="en-US" altLang="zh-CN" sz="1200" dirty="0"/>
                        <a:t>C ID</a:t>
                      </a:r>
                      <a:endParaRPr lang="zh-CN" altLang="en-US" sz="1200"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zh-CN" altLang="en-US" sz="1200" dirty="0"/>
                        <a:t>置信度</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36519500"/>
                  </a:ext>
                </a:extLst>
              </a:tr>
              <a:tr h="254000">
                <a:tc>
                  <a:txBody>
                    <a:bodyPr/>
                    <a:lstStyle/>
                    <a:p>
                      <a:r>
                        <a:rPr lang="en-US" altLang="zh-CN" sz="1200" dirty="0"/>
                        <a:t>x1</a:t>
                      </a:r>
                      <a:endParaRPr lang="zh-CN" altLang="en-US" sz="12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200" dirty="0"/>
                        <a:t>b1</a:t>
                      </a:r>
                      <a:endParaRPr lang="zh-CN" alt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200" dirty="0"/>
                        <a:t>C1</a:t>
                      </a:r>
                      <a:endParaRPr lang="zh-CN" alt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200" dirty="0"/>
                        <a:t>34%</a:t>
                      </a:r>
                      <a:endParaRPr lang="zh-CN" altLang="en-US" sz="12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73638660"/>
                  </a:ext>
                </a:extLst>
              </a:tr>
              <a:tr h="254000">
                <a:tc>
                  <a:txBody>
                    <a:bodyPr/>
                    <a:lstStyle/>
                    <a:p>
                      <a:r>
                        <a:rPr lang="en-US" altLang="zh-CN" sz="1200" dirty="0"/>
                        <a:t>x1</a:t>
                      </a:r>
                      <a:endParaRPr lang="zh-CN" altLang="en-US" sz="12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200" dirty="0"/>
                        <a:t>b1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200" dirty="0"/>
                        <a:t>C2</a:t>
                      </a:r>
                      <a:endParaRPr lang="zh-CN" alt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200" dirty="0"/>
                        <a:t>33%</a:t>
                      </a:r>
                      <a:endParaRPr lang="zh-CN" altLang="en-US" sz="12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11427903"/>
                  </a:ext>
                </a:extLst>
              </a:tr>
              <a:tr h="254000">
                <a:tc>
                  <a:txBody>
                    <a:bodyPr/>
                    <a:lstStyle/>
                    <a:p>
                      <a:r>
                        <a:rPr lang="en-US" altLang="zh-CN" sz="1200" dirty="0"/>
                        <a:t>x2</a:t>
                      </a:r>
                      <a:endParaRPr lang="zh-CN" altLang="en-US" sz="12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200" dirty="0"/>
                        <a:t>b2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200" dirty="0"/>
                        <a:t>none</a:t>
                      </a:r>
                      <a:endParaRPr lang="zh-CN" alt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200" dirty="0"/>
                        <a:t>97%</a:t>
                      </a:r>
                      <a:endParaRPr lang="zh-CN" altLang="en-US" sz="12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957286"/>
                  </a:ext>
                </a:extLst>
              </a:tr>
              <a:tr h="254000">
                <a:tc>
                  <a:txBody>
                    <a:bodyPr/>
                    <a:lstStyle/>
                    <a:p>
                      <a:r>
                        <a:rPr lang="en-US" altLang="zh-CN" sz="1200" dirty="0"/>
                        <a:t>x3</a:t>
                      </a:r>
                      <a:endParaRPr lang="zh-CN" altLang="en-US" sz="12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200" dirty="0"/>
                        <a:t>b3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200" dirty="0"/>
                        <a:t>c3</a:t>
                      </a:r>
                      <a:endParaRPr lang="zh-CN" alt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200" dirty="0"/>
                        <a:t>78%</a:t>
                      </a:r>
                      <a:endParaRPr lang="zh-CN" altLang="en-US" sz="12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4369105"/>
                  </a:ext>
                </a:extLst>
              </a:tr>
              <a:tr h="254000">
                <a:tc gridSpan="4">
                  <a:txBody>
                    <a:bodyPr/>
                    <a:lstStyle/>
                    <a:p>
                      <a:pPr algn="ctr"/>
                      <a:r>
                        <a:rPr lang="en-US" altLang="zh-CN" sz="1200" dirty="0"/>
                        <a:t>……</a:t>
                      </a:r>
                      <a:endParaRPr lang="zh-CN" alt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ltLang="zh-CN" sz="900" dirty="0"/>
                    </a:p>
                  </a:txBody>
                  <a:tcPr/>
                </a:tc>
                <a:tc hMerge="1">
                  <a:txBody>
                    <a:bodyPr/>
                    <a:lstStyle/>
                    <a:p>
                      <a:endParaRPr lang="zh-CN" altLang="en-US" sz="900" dirty="0"/>
                    </a:p>
                  </a:txBody>
                  <a:tcPr/>
                </a:tc>
                <a:tc hMerge="1">
                  <a:txBody>
                    <a:bodyPr/>
                    <a:lstStyle/>
                    <a:p>
                      <a:endParaRPr lang="zh-CN" altLang="en-US" sz="900" dirty="0"/>
                    </a:p>
                  </a:txBody>
                  <a:tcPr/>
                </a:tc>
                <a:extLst>
                  <a:ext uri="{0D108BD9-81ED-4DB2-BD59-A6C34878D82A}">
                    <a16:rowId xmlns:a16="http://schemas.microsoft.com/office/drawing/2014/main" val="2037583887"/>
                  </a:ext>
                </a:extLst>
              </a:tr>
            </a:tbl>
          </a:graphicData>
        </a:graphic>
      </p:graphicFrame>
      <p:cxnSp>
        <p:nvCxnSpPr>
          <p:cNvPr id="45" name="连接符: 肘形 44">
            <a:extLst>
              <a:ext uri="{FF2B5EF4-FFF2-40B4-BE49-F238E27FC236}">
                <a16:creationId xmlns:a16="http://schemas.microsoft.com/office/drawing/2014/main" id="{C0C642D2-0FFB-4E2C-A978-A081202124A0}"/>
              </a:ext>
            </a:extLst>
          </p:cNvPr>
          <p:cNvCxnSpPr>
            <a:cxnSpLocks/>
            <a:stCxn id="35" idx="2"/>
          </p:cNvCxnSpPr>
          <p:nvPr/>
        </p:nvCxnSpPr>
        <p:spPr>
          <a:xfrm rot="5400000">
            <a:off x="6225855" y="1704881"/>
            <a:ext cx="305503" cy="5057284"/>
          </a:xfrm>
          <a:prstGeom prst="bentConnector3">
            <a:avLst/>
          </a:prstGeom>
          <a:ln>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6967468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E25ED38E-A26E-4D29-90A1-4B54ADB669B9}"/>
              </a:ext>
            </a:extLst>
          </p:cNvPr>
          <p:cNvSpPr txBox="1">
            <a:spLocks/>
          </p:cNvSpPr>
          <p:nvPr/>
        </p:nvSpPr>
        <p:spPr>
          <a:xfrm>
            <a:off x="154247" y="-24263"/>
            <a:ext cx="10515600" cy="1073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3.2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星表交叉证认及置信度估计</a:t>
            </a:r>
          </a:p>
        </p:txBody>
      </p:sp>
      <p:graphicFrame>
        <p:nvGraphicFramePr>
          <p:cNvPr id="9" name="表格 12">
            <a:extLst>
              <a:ext uri="{FF2B5EF4-FFF2-40B4-BE49-F238E27FC236}">
                <a16:creationId xmlns:a16="http://schemas.microsoft.com/office/drawing/2014/main" id="{1CF0DED7-78AF-41AB-8A39-B5F4EAC95D70}"/>
              </a:ext>
            </a:extLst>
          </p:cNvPr>
          <p:cNvGraphicFramePr>
            <a:graphicFrameLocks noGrp="1"/>
          </p:cNvGraphicFramePr>
          <p:nvPr>
            <p:extLst>
              <p:ext uri="{D42A27DB-BD31-4B8C-83A1-F6EECF244321}">
                <p14:modId xmlns:p14="http://schemas.microsoft.com/office/powerpoint/2010/main" val="1915996322"/>
              </p:ext>
            </p:extLst>
          </p:nvPr>
        </p:nvGraphicFramePr>
        <p:xfrm>
          <a:off x="3629724" y="3255720"/>
          <a:ext cx="1708485" cy="3302292"/>
        </p:xfrm>
        <a:graphic>
          <a:graphicData uri="http://schemas.openxmlformats.org/drawingml/2006/table">
            <a:tbl>
              <a:tblPr firstRow="1" bandRow="1">
                <a:tableStyleId>{5C22544A-7EE6-4342-B048-85BDC9FD1C3A}</a:tableStyleId>
              </a:tblPr>
              <a:tblGrid>
                <a:gridCol w="681557">
                  <a:extLst>
                    <a:ext uri="{9D8B030D-6E8A-4147-A177-3AD203B41FA5}">
                      <a16:colId xmlns:a16="http://schemas.microsoft.com/office/drawing/2014/main" val="417344048"/>
                    </a:ext>
                  </a:extLst>
                </a:gridCol>
                <a:gridCol w="1026928">
                  <a:extLst>
                    <a:ext uri="{9D8B030D-6E8A-4147-A177-3AD203B41FA5}">
                      <a16:colId xmlns:a16="http://schemas.microsoft.com/office/drawing/2014/main" val="3518054822"/>
                    </a:ext>
                  </a:extLst>
                </a:gridCol>
              </a:tblGrid>
              <a:tr h="284772">
                <a:tc gridSpan="2">
                  <a:txBody>
                    <a:bodyPr/>
                    <a:lstStyle/>
                    <a:p>
                      <a:pPr algn="ctr"/>
                      <a:r>
                        <a:rPr lang="zh-CN" altLang="en-US" sz="1200" dirty="0"/>
                        <a:t>星表</a:t>
                      </a:r>
                      <a:r>
                        <a:rPr lang="en-US" altLang="zh-CN" sz="1200" dirty="0"/>
                        <a:t>A</a:t>
                      </a:r>
                      <a:r>
                        <a:rPr lang="zh-CN" altLang="en-US" sz="1200" dirty="0"/>
                        <a:t>（</a:t>
                      </a:r>
                      <a:r>
                        <a:rPr lang="en-US" altLang="zh-CN" sz="1200" dirty="0"/>
                        <a:t>HEALPix</a:t>
                      </a:r>
                      <a:r>
                        <a:rPr lang="zh-CN" altLang="en-US" sz="1200" dirty="0"/>
                        <a:t>层级</a:t>
                      </a:r>
                      <a:r>
                        <a:rPr lang="en-US" altLang="zh-CN" sz="1200" dirty="0"/>
                        <a:t>3</a:t>
                      </a:r>
                      <a:r>
                        <a:rPr lang="zh-CN" altLang="en-US" sz="1200" dirty="0"/>
                        <a:t>）</a:t>
                      </a:r>
                    </a:p>
                  </a:txBody>
                  <a:tcPr anchor="ctr"/>
                </a:tc>
                <a:tc hMerge="1">
                  <a:txBody>
                    <a:bodyPr/>
                    <a:lstStyle/>
                    <a:p>
                      <a:pPr algn="ctr"/>
                      <a:endParaRPr lang="zh-CN" altLang="en-US" sz="1200" dirty="0"/>
                    </a:p>
                  </a:txBody>
                  <a:tcPr anchor="ctr"/>
                </a:tc>
                <a:extLst>
                  <a:ext uri="{0D108BD9-81ED-4DB2-BD59-A6C34878D82A}">
                    <a16:rowId xmlns:a16="http://schemas.microsoft.com/office/drawing/2014/main" val="1552778086"/>
                  </a:ext>
                </a:extLst>
              </a:tr>
              <a:tr h="180000">
                <a:tc>
                  <a:txBody>
                    <a:bodyPr/>
                    <a:lstStyle/>
                    <a:p>
                      <a:pPr algn="ctr"/>
                      <a:r>
                        <a:rPr lang="en-US" altLang="zh-CN" sz="1200" dirty="0"/>
                        <a:t>Id 1</a:t>
                      </a:r>
                      <a:endParaRPr lang="zh-CN" altLang="en-US" sz="1200" dirty="0"/>
                    </a:p>
                  </a:txBody>
                  <a:tcPr anchor="ctr"/>
                </a:tc>
                <a:tc>
                  <a:txBody>
                    <a:bodyPr/>
                    <a:lstStyle/>
                    <a:p>
                      <a:pPr algn="ctr"/>
                      <a:r>
                        <a:rPr lang="en-US" altLang="zh-CN" sz="1200" dirty="0" err="1"/>
                        <a:t>Hpx</a:t>
                      </a:r>
                      <a:r>
                        <a:rPr lang="en-US" altLang="zh-CN" sz="1200" dirty="0"/>
                        <a:t> 19</a:t>
                      </a:r>
                      <a:endParaRPr lang="zh-CN" altLang="en-US" sz="1200" dirty="0"/>
                    </a:p>
                  </a:txBody>
                  <a:tcPr anchor="ctr"/>
                </a:tc>
                <a:extLst>
                  <a:ext uri="{0D108BD9-81ED-4DB2-BD59-A6C34878D82A}">
                    <a16:rowId xmlns:a16="http://schemas.microsoft.com/office/drawing/2014/main" val="2635528173"/>
                  </a:ext>
                </a:extLst>
              </a:tr>
              <a:tr h="180000">
                <a:tc>
                  <a:txBody>
                    <a:bodyPr/>
                    <a:lstStyle/>
                    <a:p>
                      <a:pPr algn="ctr"/>
                      <a:r>
                        <a:rPr lang="en-US" altLang="zh-CN" sz="1200" dirty="0"/>
                        <a:t>Id 2</a:t>
                      </a:r>
                      <a:endParaRPr lang="zh-CN" altLang="en-US" sz="1200" dirty="0"/>
                    </a:p>
                  </a:txBody>
                  <a:tcPr anchor="ctr"/>
                </a:tc>
                <a:tc>
                  <a:txBody>
                    <a:bodyPr/>
                    <a:lstStyle/>
                    <a:p>
                      <a:pPr algn="ctr"/>
                      <a:r>
                        <a:rPr lang="en-US" altLang="zh-CN" sz="1200" dirty="0" err="1"/>
                        <a:t>Hpx</a:t>
                      </a:r>
                      <a:r>
                        <a:rPr lang="en-US" altLang="zh-CN" sz="1200" dirty="0"/>
                        <a:t> 57</a:t>
                      </a:r>
                      <a:endParaRPr lang="zh-CN" altLang="en-US" sz="1200" dirty="0"/>
                    </a:p>
                  </a:txBody>
                  <a:tcPr anchor="ctr"/>
                </a:tc>
                <a:extLst>
                  <a:ext uri="{0D108BD9-81ED-4DB2-BD59-A6C34878D82A}">
                    <a16:rowId xmlns:a16="http://schemas.microsoft.com/office/drawing/2014/main" val="884031717"/>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Id 3</a:t>
                      </a:r>
                      <a:endParaRPr lang="zh-CN" altLang="en-US" sz="1200" dirty="0"/>
                    </a:p>
                  </a:txBody>
                  <a:tcPr anchor="ctr"/>
                </a:tc>
                <a:tc>
                  <a:txBody>
                    <a:bodyPr/>
                    <a:lstStyle/>
                    <a:p>
                      <a:pPr algn="ctr"/>
                      <a:r>
                        <a:rPr lang="en-US" altLang="zh-CN" sz="1200" dirty="0" err="1"/>
                        <a:t>Hpx</a:t>
                      </a:r>
                      <a:r>
                        <a:rPr lang="en-US" altLang="zh-CN" sz="1200" dirty="0"/>
                        <a:t> 83</a:t>
                      </a:r>
                      <a:endParaRPr lang="zh-CN" altLang="en-US" sz="1200" dirty="0"/>
                    </a:p>
                  </a:txBody>
                  <a:tcPr anchor="ctr"/>
                </a:tc>
                <a:extLst>
                  <a:ext uri="{0D108BD9-81ED-4DB2-BD59-A6C34878D82A}">
                    <a16:rowId xmlns:a16="http://schemas.microsoft.com/office/drawing/2014/main" val="2326802326"/>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Id 4</a:t>
                      </a:r>
                      <a:endParaRPr lang="zh-CN" altLang="en-US" sz="1200" dirty="0"/>
                    </a:p>
                  </a:txBody>
                  <a:tcPr anchor="ctr"/>
                </a:tc>
                <a:tc>
                  <a:txBody>
                    <a:bodyPr/>
                    <a:lstStyle/>
                    <a:p>
                      <a:pPr algn="ctr"/>
                      <a:r>
                        <a:rPr lang="en-US" altLang="zh-CN" sz="1200" dirty="0" err="1"/>
                        <a:t>Hpx</a:t>
                      </a:r>
                      <a:r>
                        <a:rPr lang="en-US" altLang="zh-CN" sz="1200" dirty="0"/>
                        <a:t> 99</a:t>
                      </a:r>
                      <a:endParaRPr lang="zh-CN" altLang="en-US" sz="1200" dirty="0"/>
                    </a:p>
                  </a:txBody>
                  <a:tcPr anchor="ctr"/>
                </a:tc>
                <a:extLst>
                  <a:ext uri="{0D108BD9-81ED-4DB2-BD59-A6C34878D82A}">
                    <a16:rowId xmlns:a16="http://schemas.microsoft.com/office/drawing/2014/main" val="3673614380"/>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Id 5</a:t>
                      </a:r>
                      <a:endParaRPr lang="zh-CN" altLang="en-US" sz="1200" dirty="0"/>
                    </a:p>
                  </a:txBody>
                  <a:tcPr anchor="ctr"/>
                </a:tc>
                <a:tc>
                  <a:txBody>
                    <a:bodyPr/>
                    <a:lstStyle/>
                    <a:p>
                      <a:pPr algn="ctr"/>
                      <a:r>
                        <a:rPr lang="en-US" altLang="zh-CN" sz="1200" dirty="0" err="1"/>
                        <a:t>Hpx</a:t>
                      </a:r>
                      <a:r>
                        <a:rPr lang="en-US" altLang="zh-CN" sz="1200" dirty="0"/>
                        <a:t> 109</a:t>
                      </a:r>
                      <a:endParaRPr lang="zh-CN" altLang="en-US" sz="1200" dirty="0"/>
                    </a:p>
                  </a:txBody>
                  <a:tcPr anchor="ctr"/>
                </a:tc>
                <a:extLst>
                  <a:ext uri="{0D108BD9-81ED-4DB2-BD59-A6C34878D82A}">
                    <a16:rowId xmlns:a16="http://schemas.microsoft.com/office/drawing/2014/main" val="4256323866"/>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Id 6</a:t>
                      </a:r>
                      <a:endParaRPr lang="zh-CN" altLang="en-US" sz="1200" dirty="0"/>
                    </a:p>
                  </a:txBody>
                  <a:tcPr anchor="ctr"/>
                </a:tc>
                <a:tc>
                  <a:txBody>
                    <a:bodyPr/>
                    <a:lstStyle/>
                    <a:p>
                      <a:pPr algn="ctr"/>
                      <a:r>
                        <a:rPr lang="en-US" altLang="zh-CN" sz="1200" dirty="0" err="1"/>
                        <a:t>Hpx</a:t>
                      </a:r>
                      <a:r>
                        <a:rPr lang="en-US" altLang="zh-CN" sz="1200" dirty="0"/>
                        <a:t> 125</a:t>
                      </a:r>
                      <a:endParaRPr lang="zh-CN" altLang="en-US" sz="1200" dirty="0"/>
                    </a:p>
                  </a:txBody>
                  <a:tcPr anchor="ctr"/>
                </a:tc>
                <a:extLst>
                  <a:ext uri="{0D108BD9-81ED-4DB2-BD59-A6C34878D82A}">
                    <a16:rowId xmlns:a16="http://schemas.microsoft.com/office/drawing/2014/main" val="675375895"/>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Id 7</a:t>
                      </a:r>
                      <a:endParaRPr lang="zh-CN" alt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t>Hpx</a:t>
                      </a:r>
                      <a:r>
                        <a:rPr lang="en-US" altLang="zh-CN" sz="1200" dirty="0"/>
                        <a:t> 137</a:t>
                      </a:r>
                      <a:endParaRPr lang="zh-CN" altLang="en-US" sz="1200" dirty="0"/>
                    </a:p>
                  </a:txBody>
                  <a:tcPr anchor="ctr"/>
                </a:tc>
                <a:extLst>
                  <a:ext uri="{0D108BD9-81ED-4DB2-BD59-A6C34878D82A}">
                    <a16:rowId xmlns:a16="http://schemas.microsoft.com/office/drawing/2014/main" val="249051043"/>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Id 8</a:t>
                      </a:r>
                      <a:endParaRPr lang="zh-CN" alt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t>Hpx</a:t>
                      </a:r>
                      <a:r>
                        <a:rPr lang="en-US" altLang="zh-CN" sz="1200" dirty="0"/>
                        <a:t> 145</a:t>
                      </a:r>
                      <a:endParaRPr lang="zh-CN" altLang="en-US" sz="1200" dirty="0"/>
                    </a:p>
                  </a:txBody>
                  <a:tcPr anchor="ctr"/>
                </a:tc>
                <a:extLst>
                  <a:ext uri="{0D108BD9-81ED-4DB2-BD59-A6C34878D82A}">
                    <a16:rowId xmlns:a16="http://schemas.microsoft.com/office/drawing/2014/main" val="3373421865"/>
                  </a:ext>
                </a:extLst>
              </a:tr>
              <a:tr h="2457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Id 9</a:t>
                      </a:r>
                      <a:endParaRPr lang="zh-CN" alt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t>Hpx</a:t>
                      </a:r>
                      <a:r>
                        <a:rPr lang="en-US" altLang="zh-CN" sz="1200" dirty="0"/>
                        <a:t> 189</a:t>
                      </a:r>
                      <a:endParaRPr lang="zh-CN" altLang="en-US" sz="1200" dirty="0"/>
                    </a:p>
                  </a:txBody>
                  <a:tcPr anchor="ctr"/>
                </a:tc>
                <a:extLst>
                  <a:ext uri="{0D108BD9-81ED-4DB2-BD59-A6C34878D82A}">
                    <a16:rowId xmlns:a16="http://schemas.microsoft.com/office/drawing/2014/main" val="1638621549"/>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Id 10</a:t>
                      </a:r>
                      <a:endParaRPr lang="zh-CN" alt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t>Hpx</a:t>
                      </a:r>
                      <a:r>
                        <a:rPr lang="en-US" altLang="zh-CN" sz="1200" dirty="0"/>
                        <a:t> 201</a:t>
                      </a:r>
                      <a:endParaRPr lang="zh-CN" altLang="en-US" sz="1200" dirty="0"/>
                    </a:p>
                  </a:txBody>
                  <a:tcPr anchor="ctr"/>
                </a:tc>
                <a:extLst>
                  <a:ext uri="{0D108BD9-81ED-4DB2-BD59-A6C34878D82A}">
                    <a16:rowId xmlns:a16="http://schemas.microsoft.com/office/drawing/2014/main" val="3624779866"/>
                  </a:ext>
                </a:extLst>
              </a:tr>
              <a:tr h="1800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1" dirty="0"/>
                        <a:t>……</a:t>
                      </a:r>
                      <a:endParaRPr lang="zh-CN" altLang="en-US" sz="1200" b="1" dirty="0"/>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200" dirty="0"/>
                    </a:p>
                  </a:txBody>
                  <a:tcPr anchor="ctr"/>
                </a:tc>
                <a:extLst>
                  <a:ext uri="{0D108BD9-81ED-4DB2-BD59-A6C34878D82A}">
                    <a16:rowId xmlns:a16="http://schemas.microsoft.com/office/drawing/2014/main" val="1707478748"/>
                  </a:ext>
                </a:extLst>
              </a:tr>
            </a:tbl>
          </a:graphicData>
        </a:graphic>
      </p:graphicFrame>
      <p:graphicFrame>
        <p:nvGraphicFramePr>
          <p:cNvPr id="11" name="表格 12">
            <a:extLst>
              <a:ext uri="{FF2B5EF4-FFF2-40B4-BE49-F238E27FC236}">
                <a16:creationId xmlns:a16="http://schemas.microsoft.com/office/drawing/2014/main" id="{91DE7411-6E49-4CFA-B071-F41740817159}"/>
              </a:ext>
            </a:extLst>
          </p:cNvPr>
          <p:cNvGraphicFramePr>
            <a:graphicFrameLocks noGrp="1"/>
          </p:cNvGraphicFramePr>
          <p:nvPr>
            <p:extLst>
              <p:ext uri="{D42A27DB-BD31-4B8C-83A1-F6EECF244321}">
                <p14:modId xmlns:p14="http://schemas.microsoft.com/office/powerpoint/2010/main" val="372060101"/>
              </p:ext>
            </p:extLst>
          </p:nvPr>
        </p:nvGraphicFramePr>
        <p:xfrm>
          <a:off x="476140" y="3255721"/>
          <a:ext cx="1708485" cy="3302292"/>
        </p:xfrm>
        <a:graphic>
          <a:graphicData uri="http://schemas.openxmlformats.org/drawingml/2006/table">
            <a:tbl>
              <a:tblPr firstRow="1" bandRow="1">
                <a:tableStyleId>{5C22544A-7EE6-4342-B048-85BDC9FD1C3A}</a:tableStyleId>
              </a:tblPr>
              <a:tblGrid>
                <a:gridCol w="681557">
                  <a:extLst>
                    <a:ext uri="{9D8B030D-6E8A-4147-A177-3AD203B41FA5}">
                      <a16:colId xmlns:a16="http://schemas.microsoft.com/office/drawing/2014/main" val="417344048"/>
                    </a:ext>
                  </a:extLst>
                </a:gridCol>
                <a:gridCol w="1026928">
                  <a:extLst>
                    <a:ext uri="{9D8B030D-6E8A-4147-A177-3AD203B41FA5}">
                      <a16:colId xmlns:a16="http://schemas.microsoft.com/office/drawing/2014/main" val="3518054822"/>
                    </a:ext>
                  </a:extLst>
                </a:gridCol>
              </a:tblGrid>
              <a:tr h="284772">
                <a:tc gridSpan="2">
                  <a:txBody>
                    <a:bodyPr/>
                    <a:lstStyle/>
                    <a:p>
                      <a:pPr algn="ctr"/>
                      <a:r>
                        <a:rPr lang="zh-CN" altLang="en-US" sz="1200" dirty="0"/>
                        <a:t>星表</a:t>
                      </a:r>
                      <a:r>
                        <a:rPr lang="en-US" altLang="zh-CN" sz="1200" dirty="0"/>
                        <a:t>A</a:t>
                      </a:r>
                      <a:r>
                        <a:rPr lang="zh-CN" altLang="en-US" sz="1200" dirty="0"/>
                        <a:t>（</a:t>
                      </a:r>
                      <a:r>
                        <a:rPr lang="en-US" altLang="zh-CN" sz="1200" dirty="0"/>
                        <a:t>HEALPix</a:t>
                      </a:r>
                      <a:r>
                        <a:rPr lang="zh-CN" altLang="en-US" sz="1200" dirty="0"/>
                        <a:t>层级</a:t>
                      </a:r>
                      <a:r>
                        <a:rPr lang="en-US" altLang="zh-CN" sz="1200" dirty="0"/>
                        <a:t>5</a:t>
                      </a:r>
                      <a:r>
                        <a:rPr lang="zh-CN" altLang="en-US" sz="1200" dirty="0"/>
                        <a:t>）</a:t>
                      </a:r>
                    </a:p>
                  </a:txBody>
                  <a:tcPr anchor="ctr"/>
                </a:tc>
                <a:tc hMerge="1">
                  <a:txBody>
                    <a:bodyPr/>
                    <a:lstStyle/>
                    <a:p>
                      <a:pPr algn="ctr"/>
                      <a:endParaRPr lang="zh-CN" altLang="en-US" sz="1200" dirty="0"/>
                    </a:p>
                  </a:txBody>
                  <a:tcPr anchor="ctr"/>
                </a:tc>
                <a:extLst>
                  <a:ext uri="{0D108BD9-81ED-4DB2-BD59-A6C34878D82A}">
                    <a16:rowId xmlns:a16="http://schemas.microsoft.com/office/drawing/2014/main" val="1552778086"/>
                  </a:ext>
                </a:extLst>
              </a:tr>
              <a:tr h="180000">
                <a:tc>
                  <a:txBody>
                    <a:bodyPr/>
                    <a:lstStyle/>
                    <a:p>
                      <a:pPr algn="ctr"/>
                      <a:r>
                        <a:rPr lang="en-US" altLang="zh-CN" sz="1200" dirty="0"/>
                        <a:t>Id 1</a:t>
                      </a:r>
                      <a:endParaRPr lang="zh-CN" altLang="en-US" sz="1200" dirty="0"/>
                    </a:p>
                  </a:txBody>
                  <a:tcPr anchor="ctr"/>
                </a:tc>
                <a:tc>
                  <a:txBody>
                    <a:bodyPr/>
                    <a:lstStyle/>
                    <a:p>
                      <a:pPr algn="ctr"/>
                      <a:r>
                        <a:rPr lang="en-US" altLang="zh-CN" sz="1200" dirty="0" err="1"/>
                        <a:t>Hpx</a:t>
                      </a:r>
                      <a:r>
                        <a:rPr lang="en-US" altLang="zh-CN" sz="1200" dirty="0"/>
                        <a:t> 2005</a:t>
                      </a:r>
                      <a:endParaRPr lang="zh-CN" altLang="en-US" sz="1200" dirty="0"/>
                    </a:p>
                  </a:txBody>
                  <a:tcPr anchor="ctr"/>
                </a:tc>
                <a:extLst>
                  <a:ext uri="{0D108BD9-81ED-4DB2-BD59-A6C34878D82A}">
                    <a16:rowId xmlns:a16="http://schemas.microsoft.com/office/drawing/2014/main" val="2635528173"/>
                  </a:ext>
                </a:extLst>
              </a:tr>
              <a:tr h="180000">
                <a:tc>
                  <a:txBody>
                    <a:bodyPr/>
                    <a:lstStyle/>
                    <a:p>
                      <a:pPr algn="ctr"/>
                      <a:r>
                        <a:rPr lang="en-US" altLang="zh-CN" sz="1200" dirty="0"/>
                        <a:t>Id 2</a:t>
                      </a:r>
                      <a:endParaRPr lang="zh-CN" altLang="en-US" sz="1200" dirty="0"/>
                    </a:p>
                  </a:txBody>
                  <a:tcPr anchor="ctr"/>
                </a:tc>
                <a:tc>
                  <a:txBody>
                    <a:bodyPr/>
                    <a:lstStyle/>
                    <a:p>
                      <a:pPr algn="ctr"/>
                      <a:r>
                        <a:rPr lang="en-US" altLang="zh-CN" sz="1200" dirty="0" err="1"/>
                        <a:t>Hpx</a:t>
                      </a:r>
                      <a:r>
                        <a:rPr lang="en-US" altLang="zh-CN" sz="1200" dirty="0"/>
                        <a:t> 2019</a:t>
                      </a:r>
                      <a:endParaRPr lang="zh-CN" altLang="en-US" sz="1200" dirty="0"/>
                    </a:p>
                  </a:txBody>
                  <a:tcPr anchor="ctr"/>
                </a:tc>
                <a:extLst>
                  <a:ext uri="{0D108BD9-81ED-4DB2-BD59-A6C34878D82A}">
                    <a16:rowId xmlns:a16="http://schemas.microsoft.com/office/drawing/2014/main" val="884031717"/>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Id 3</a:t>
                      </a:r>
                      <a:endParaRPr lang="zh-CN" altLang="en-US" sz="1200" dirty="0"/>
                    </a:p>
                  </a:txBody>
                  <a:tcPr anchor="ctr"/>
                </a:tc>
                <a:tc>
                  <a:txBody>
                    <a:bodyPr/>
                    <a:lstStyle/>
                    <a:p>
                      <a:pPr algn="ctr"/>
                      <a:r>
                        <a:rPr lang="en-US" altLang="zh-CN" sz="1200" dirty="0" err="1"/>
                        <a:t>Hpx</a:t>
                      </a:r>
                      <a:r>
                        <a:rPr lang="en-US" altLang="zh-CN" sz="1200" dirty="0"/>
                        <a:t> 2037</a:t>
                      </a:r>
                      <a:endParaRPr lang="zh-CN" altLang="en-US" sz="1200" dirty="0"/>
                    </a:p>
                  </a:txBody>
                  <a:tcPr anchor="ctr"/>
                </a:tc>
                <a:extLst>
                  <a:ext uri="{0D108BD9-81ED-4DB2-BD59-A6C34878D82A}">
                    <a16:rowId xmlns:a16="http://schemas.microsoft.com/office/drawing/2014/main" val="2326802326"/>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Id 4</a:t>
                      </a:r>
                      <a:endParaRPr lang="zh-CN" altLang="en-US" sz="1200" dirty="0"/>
                    </a:p>
                  </a:txBody>
                  <a:tcPr anchor="ctr"/>
                </a:tc>
                <a:tc>
                  <a:txBody>
                    <a:bodyPr/>
                    <a:lstStyle/>
                    <a:p>
                      <a:pPr algn="ctr"/>
                      <a:r>
                        <a:rPr lang="en-US" altLang="zh-CN" sz="1200" dirty="0" err="1"/>
                        <a:t>Hpx</a:t>
                      </a:r>
                      <a:r>
                        <a:rPr lang="en-US" altLang="zh-CN" sz="1200" dirty="0"/>
                        <a:t> 2048</a:t>
                      </a:r>
                      <a:endParaRPr lang="zh-CN" altLang="en-US" sz="1200" dirty="0"/>
                    </a:p>
                  </a:txBody>
                  <a:tcPr anchor="ctr"/>
                </a:tc>
                <a:extLst>
                  <a:ext uri="{0D108BD9-81ED-4DB2-BD59-A6C34878D82A}">
                    <a16:rowId xmlns:a16="http://schemas.microsoft.com/office/drawing/2014/main" val="3673614380"/>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Id 5</a:t>
                      </a:r>
                      <a:endParaRPr lang="zh-CN" altLang="en-US" sz="1200" dirty="0"/>
                    </a:p>
                  </a:txBody>
                  <a:tcPr anchor="ctr"/>
                </a:tc>
                <a:tc>
                  <a:txBody>
                    <a:bodyPr/>
                    <a:lstStyle/>
                    <a:p>
                      <a:pPr algn="ctr"/>
                      <a:r>
                        <a:rPr lang="en-US" altLang="zh-CN" sz="1200" dirty="0" err="1"/>
                        <a:t>Hpx</a:t>
                      </a:r>
                      <a:r>
                        <a:rPr lang="en-US" altLang="zh-CN" sz="1200" dirty="0"/>
                        <a:t> 2069</a:t>
                      </a:r>
                      <a:endParaRPr lang="zh-CN" altLang="en-US" sz="1200" dirty="0"/>
                    </a:p>
                  </a:txBody>
                  <a:tcPr anchor="ctr"/>
                </a:tc>
                <a:extLst>
                  <a:ext uri="{0D108BD9-81ED-4DB2-BD59-A6C34878D82A}">
                    <a16:rowId xmlns:a16="http://schemas.microsoft.com/office/drawing/2014/main" val="4256323866"/>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Id 6</a:t>
                      </a:r>
                      <a:endParaRPr lang="zh-CN" altLang="en-US" sz="1200" dirty="0"/>
                    </a:p>
                  </a:txBody>
                  <a:tcPr anchor="ctr"/>
                </a:tc>
                <a:tc>
                  <a:txBody>
                    <a:bodyPr/>
                    <a:lstStyle/>
                    <a:p>
                      <a:pPr algn="ctr"/>
                      <a:r>
                        <a:rPr lang="en-US" altLang="zh-CN" sz="1200" dirty="0" err="1"/>
                        <a:t>Hpx</a:t>
                      </a:r>
                      <a:r>
                        <a:rPr lang="en-US" altLang="zh-CN" sz="1200" dirty="0"/>
                        <a:t> 2101</a:t>
                      </a:r>
                      <a:endParaRPr lang="zh-CN" altLang="en-US" sz="1200" dirty="0"/>
                    </a:p>
                  </a:txBody>
                  <a:tcPr anchor="ctr"/>
                </a:tc>
                <a:extLst>
                  <a:ext uri="{0D108BD9-81ED-4DB2-BD59-A6C34878D82A}">
                    <a16:rowId xmlns:a16="http://schemas.microsoft.com/office/drawing/2014/main" val="675375895"/>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Id 7</a:t>
                      </a:r>
                      <a:endParaRPr lang="zh-CN" alt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t>Hpx</a:t>
                      </a:r>
                      <a:r>
                        <a:rPr lang="en-US" altLang="zh-CN" sz="1200" dirty="0"/>
                        <a:t> 2199</a:t>
                      </a:r>
                      <a:endParaRPr lang="zh-CN" altLang="en-US" sz="1200" dirty="0"/>
                    </a:p>
                  </a:txBody>
                  <a:tcPr anchor="ctr"/>
                </a:tc>
                <a:extLst>
                  <a:ext uri="{0D108BD9-81ED-4DB2-BD59-A6C34878D82A}">
                    <a16:rowId xmlns:a16="http://schemas.microsoft.com/office/drawing/2014/main" val="249051043"/>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Id 8</a:t>
                      </a:r>
                      <a:endParaRPr lang="zh-CN" alt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t>Hpx</a:t>
                      </a:r>
                      <a:r>
                        <a:rPr lang="en-US" altLang="zh-CN" sz="1200" dirty="0"/>
                        <a:t> 2204</a:t>
                      </a:r>
                      <a:endParaRPr lang="zh-CN" altLang="en-US" sz="1200" dirty="0"/>
                    </a:p>
                  </a:txBody>
                  <a:tcPr anchor="ctr"/>
                </a:tc>
                <a:extLst>
                  <a:ext uri="{0D108BD9-81ED-4DB2-BD59-A6C34878D82A}">
                    <a16:rowId xmlns:a16="http://schemas.microsoft.com/office/drawing/2014/main" val="3373421865"/>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Id 9</a:t>
                      </a:r>
                      <a:endParaRPr lang="zh-CN" alt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t>Hpx</a:t>
                      </a:r>
                      <a:r>
                        <a:rPr lang="en-US" altLang="zh-CN" sz="1200" dirty="0"/>
                        <a:t> 2227</a:t>
                      </a:r>
                      <a:endParaRPr lang="zh-CN" altLang="en-US" sz="1200" dirty="0"/>
                    </a:p>
                  </a:txBody>
                  <a:tcPr anchor="ctr"/>
                </a:tc>
                <a:extLst>
                  <a:ext uri="{0D108BD9-81ED-4DB2-BD59-A6C34878D82A}">
                    <a16:rowId xmlns:a16="http://schemas.microsoft.com/office/drawing/2014/main" val="1638621549"/>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Id 10</a:t>
                      </a:r>
                      <a:endParaRPr lang="zh-CN" alt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t>Hpx</a:t>
                      </a:r>
                      <a:r>
                        <a:rPr lang="en-US" altLang="zh-CN" sz="1200" dirty="0"/>
                        <a:t> 2248</a:t>
                      </a:r>
                      <a:endParaRPr lang="zh-CN" altLang="en-US" sz="1200" dirty="0"/>
                    </a:p>
                  </a:txBody>
                  <a:tcPr anchor="ctr"/>
                </a:tc>
                <a:extLst>
                  <a:ext uri="{0D108BD9-81ED-4DB2-BD59-A6C34878D82A}">
                    <a16:rowId xmlns:a16="http://schemas.microsoft.com/office/drawing/2014/main" val="3624779866"/>
                  </a:ext>
                </a:extLst>
              </a:tr>
              <a:tr h="1800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1" dirty="0"/>
                        <a:t>……</a:t>
                      </a:r>
                      <a:endParaRPr lang="zh-CN" altLang="en-US" sz="1200" b="1" dirty="0"/>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200" dirty="0"/>
                    </a:p>
                  </a:txBody>
                  <a:tcPr anchor="ctr"/>
                </a:tc>
                <a:extLst>
                  <a:ext uri="{0D108BD9-81ED-4DB2-BD59-A6C34878D82A}">
                    <a16:rowId xmlns:a16="http://schemas.microsoft.com/office/drawing/2014/main" val="1707478748"/>
                  </a:ext>
                </a:extLst>
              </a:tr>
            </a:tbl>
          </a:graphicData>
        </a:graphic>
      </p:graphicFrame>
      <p:graphicFrame>
        <p:nvGraphicFramePr>
          <p:cNvPr id="13" name="表格 12">
            <a:extLst>
              <a:ext uri="{FF2B5EF4-FFF2-40B4-BE49-F238E27FC236}">
                <a16:creationId xmlns:a16="http://schemas.microsoft.com/office/drawing/2014/main" id="{A06B74F6-A094-47C5-BD68-93B7750DB4E9}"/>
              </a:ext>
            </a:extLst>
          </p:cNvPr>
          <p:cNvGraphicFramePr>
            <a:graphicFrameLocks noGrp="1"/>
          </p:cNvGraphicFramePr>
          <p:nvPr>
            <p:extLst>
              <p:ext uri="{D42A27DB-BD31-4B8C-83A1-F6EECF244321}">
                <p14:modId xmlns:p14="http://schemas.microsoft.com/office/powerpoint/2010/main" val="738530008"/>
              </p:ext>
            </p:extLst>
          </p:nvPr>
        </p:nvGraphicFramePr>
        <p:xfrm>
          <a:off x="7005652" y="3255720"/>
          <a:ext cx="1708485" cy="3302292"/>
        </p:xfrm>
        <a:graphic>
          <a:graphicData uri="http://schemas.openxmlformats.org/drawingml/2006/table">
            <a:tbl>
              <a:tblPr firstRow="1" bandRow="1">
                <a:tableStyleId>{5C22544A-7EE6-4342-B048-85BDC9FD1C3A}</a:tableStyleId>
              </a:tblPr>
              <a:tblGrid>
                <a:gridCol w="681557">
                  <a:extLst>
                    <a:ext uri="{9D8B030D-6E8A-4147-A177-3AD203B41FA5}">
                      <a16:colId xmlns:a16="http://schemas.microsoft.com/office/drawing/2014/main" val="417344048"/>
                    </a:ext>
                  </a:extLst>
                </a:gridCol>
                <a:gridCol w="1026928">
                  <a:extLst>
                    <a:ext uri="{9D8B030D-6E8A-4147-A177-3AD203B41FA5}">
                      <a16:colId xmlns:a16="http://schemas.microsoft.com/office/drawing/2014/main" val="3518054822"/>
                    </a:ext>
                  </a:extLst>
                </a:gridCol>
              </a:tblGrid>
              <a:tr h="284772">
                <a:tc gridSpan="2">
                  <a:txBody>
                    <a:bodyPr/>
                    <a:lstStyle/>
                    <a:p>
                      <a:pPr algn="ctr"/>
                      <a:r>
                        <a:rPr lang="zh-CN" altLang="en-US" sz="1200" dirty="0"/>
                        <a:t>星表</a:t>
                      </a:r>
                      <a:r>
                        <a:rPr lang="en-US" altLang="zh-CN" sz="1200" dirty="0"/>
                        <a:t>B</a:t>
                      </a:r>
                      <a:r>
                        <a:rPr lang="zh-CN" altLang="en-US" sz="1200" dirty="0"/>
                        <a:t>（</a:t>
                      </a:r>
                      <a:r>
                        <a:rPr lang="en-US" altLang="zh-CN" sz="1200" dirty="0"/>
                        <a:t>HEALPix</a:t>
                      </a:r>
                      <a:r>
                        <a:rPr lang="zh-CN" altLang="en-US" sz="1200" dirty="0"/>
                        <a:t>层级</a:t>
                      </a:r>
                      <a:r>
                        <a:rPr lang="en-US" altLang="zh-CN" sz="1200" dirty="0"/>
                        <a:t>3</a:t>
                      </a:r>
                      <a:r>
                        <a:rPr lang="zh-CN" altLang="en-US" sz="1200" dirty="0"/>
                        <a:t>）</a:t>
                      </a:r>
                    </a:p>
                  </a:txBody>
                  <a:tcPr anchor="ctr"/>
                </a:tc>
                <a:tc hMerge="1">
                  <a:txBody>
                    <a:bodyPr/>
                    <a:lstStyle/>
                    <a:p>
                      <a:pPr algn="ctr"/>
                      <a:endParaRPr lang="zh-CN" altLang="en-US" sz="1200" dirty="0"/>
                    </a:p>
                  </a:txBody>
                  <a:tcPr anchor="ctr"/>
                </a:tc>
                <a:extLst>
                  <a:ext uri="{0D108BD9-81ED-4DB2-BD59-A6C34878D82A}">
                    <a16:rowId xmlns:a16="http://schemas.microsoft.com/office/drawing/2014/main" val="1552778086"/>
                  </a:ext>
                </a:extLst>
              </a:tr>
              <a:tr h="180000">
                <a:tc>
                  <a:txBody>
                    <a:bodyPr/>
                    <a:lstStyle/>
                    <a:p>
                      <a:pPr algn="ctr"/>
                      <a:r>
                        <a:rPr lang="en-US" altLang="zh-CN" sz="1200" dirty="0"/>
                        <a:t>Id 1</a:t>
                      </a:r>
                      <a:endParaRPr lang="zh-CN" altLang="en-US" sz="1200" dirty="0"/>
                    </a:p>
                  </a:txBody>
                  <a:tcPr anchor="ctr"/>
                </a:tc>
                <a:tc>
                  <a:txBody>
                    <a:bodyPr/>
                    <a:lstStyle/>
                    <a:p>
                      <a:pPr algn="ctr"/>
                      <a:r>
                        <a:rPr lang="en-US" altLang="zh-CN" sz="1200" dirty="0" err="1"/>
                        <a:t>Hpx</a:t>
                      </a:r>
                      <a:r>
                        <a:rPr lang="en-US" altLang="zh-CN" sz="1200" dirty="0"/>
                        <a:t> 125</a:t>
                      </a:r>
                      <a:endParaRPr lang="zh-CN" altLang="en-US" sz="1200" dirty="0"/>
                    </a:p>
                  </a:txBody>
                  <a:tcPr anchor="ctr"/>
                </a:tc>
                <a:extLst>
                  <a:ext uri="{0D108BD9-81ED-4DB2-BD59-A6C34878D82A}">
                    <a16:rowId xmlns:a16="http://schemas.microsoft.com/office/drawing/2014/main" val="2635528173"/>
                  </a:ext>
                </a:extLst>
              </a:tr>
              <a:tr h="180000">
                <a:tc>
                  <a:txBody>
                    <a:bodyPr/>
                    <a:lstStyle/>
                    <a:p>
                      <a:pPr algn="ctr"/>
                      <a:r>
                        <a:rPr lang="en-US" altLang="zh-CN" sz="1200" dirty="0"/>
                        <a:t>Id 2</a:t>
                      </a:r>
                      <a:endParaRPr lang="zh-CN" altLang="en-US" sz="1200" dirty="0"/>
                    </a:p>
                  </a:txBody>
                  <a:tcPr anchor="ctr"/>
                </a:tc>
                <a:tc>
                  <a:txBody>
                    <a:bodyPr/>
                    <a:lstStyle/>
                    <a:p>
                      <a:pPr algn="ctr"/>
                      <a:r>
                        <a:rPr lang="en-US" altLang="zh-CN" sz="1200" dirty="0" err="1"/>
                        <a:t>Hpx</a:t>
                      </a:r>
                      <a:r>
                        <a:rPr lang="en-US" altLang="zh-CN" sz="1200" dirty="0"/>
                        <a:t> 126</a:t>
                      </a:r>
                      <a:endParaRPr lang="zh-CN" altLang="en-US" sz="1200" dirty="0"/>
                    </a:p>
                  </a:txBody>
                  <a:tcPr anchor="ctr"/>
                </a:tc>
                <a:extLst>
                  <a:ext uri="{0D108BD9-81ED-4DB2-BD59-A6C34878D82A}">
                    <a16:rowId xmlns:a16="http://schemas.microsoft.com/office/drawing/2014/main" val="884031717"/>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Id 3</a:t>
                      </a:r>
                      <a:endParaRPr lang="zh-CN" altLang="en-US" sz="1200" dirty="0"/>
                    </a:p>
                  </a:txBody>
                  <a:tcPr anchor="ctr"/>
                </a:tc>
                <a:tc>
                  <a:txBody>
                    <a:bodyPr/>
                    <a:lstStyle/>
                    <a:p>
                      <a:pPr algn="ctr"/>
                      <a:r>
                        <a:rPr lang="en-US" altLang="zh-CN" sz="1200" dirty="0" err="1"/>
                        <a:t>Hpx</a:t>
                      </a:r>
                      <a:r>
                        <a:rPr lang="en-US" altLang="zh-CN" sz="1200" dirty="0"/>
                        <a:t> 127</a:t>
                      </a:r>
                      <a:endParaRPr lang="zh-CN" altLang="en-US" sz="1200" dirty="0"/>
                    </a:p>
                  </a:txBody>
                  <a:tcPr anchor="ctr"/>
                </a:tc>
                <a:extLst>
                  <a:ext uri="{0D108BD9-81ED-4DB2-BD59-A6C34878D82A}">
                    <a16:rowId xmlns:a16="http://schemas.microsoft.com/office/drawing/2014/main" val="2326802326"/>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Id 4</a:t>
                      </a:r>
                      <a:endParaRPr lang="zh-CN" altLang="en-US" sz="1200" dirty="0"/>
                    </a:p>
                  </a:txBody>
                  <a:tcPr anchor="ctr"/>
                </a:tc>
                <a:tc>
                  <a:txBody>
                    <a:bodyPr/>
                    <a:lstStyle/>
                    <a:p>
                      <a:pPr algn="ctr"/>
                      <a:r>
                        <a:rPr lang="en-US" altLang="zh-CN" sz="1200" dirty="0" err="1"/>
                        <a:t>Hpx</a:t>
                      </a:r>
                      <a:r>
                        <a:rPr lang="en-US" altLang="zh-CN" sz="1200" dirty="0"/>
                        <a:t> 128</a:t>
                      </a:r>
                      <a:endParaRPr lang="zh-CN" altLang="en-US" sz="1200" dirty="0"/>
                    </a:p>
                  </a:txBody>
                  <a:tcPr anchor="ctr"/>
                </a:tc>
                <a:extLst>
                  <a:ext uri="{0D108BD9-81ED-4DB2-BD59-A6C34878D82A}">
                    <a16:rowId xmlns:a16="http://schemas.microsoft.com/office/drawing/2014/main" val="3673614380"/>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Id 5</a:t>
                      </a:r>
                      <a:endParaRPr lang="zh-CN" altLang="en-US" sz="1200" dirty="0"/>
                    </a:p>
                  </a:txBody>
                  <a:tcPr anchor="ctr"/>
                </a:tc>
                <a:tc>
                  <a:txBody>
                    <a:bodyPr/>
                    <a:lstStyle/>
                    <a:p>
                      <a:pPr algn="ctr"/>
                      <a:r>
                        <a:rPr lang="en-US" altLang="zh-CN" sz="1200" dirty="0" err="1"/>
                        <a:t>Hpx</a:t>
                      </a:r>
                      <a:r>
                        <a:rPr lang="en-US" altLang="zh-CN" sz="1200" dirty="0"/>
                        <a:t> 129</a:t>
                      </a:r>
                      <a:endParaRPr lang="zh-CN" altLang="en-US" sz="1200" dirty="0"/>
                    </a:p>
                  </a:txBody>
                  <a:tcPr anchor="ctr"/>
                </a:tc>
                <a:extLst>
                  <a:ext uri="{0D108BD9-81ED-4DB2-BD59-A6C34878D82A}">
                    <a16:rowId xmlns:a16="http://schemas.microsoft.com/office/drawing/2014/main" val="4256323866"/>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Id 6</a:t>
                      </a:r>
                      <a:endParaRPr lang="zh-CN" altLang="en-US" sz="1200" dirty="0"/>
                    </a:p>
                  </a:txBody>
                  <a:tcPr anchor="ctr"/>
                </a:tc>
                <a:tc>
                  <a:txBody>
                    <a:bodyPr/>
                    <a:lstStyle/>
                    <a:p>
                      <a:pPr algn="ctr"/>
                      <a:r>
                        <a:rPr lang="en-US" altLang="zh-CN" sz="1200" dirty="0" err="1"/>
                        <a:t>Hpx</a:t>
                      </a:r>
                      <a:r>
                        <a:rPr lang="en-US" altLang="zh-CN" sz="1200" dirty="0"/>
                        <a:t> 131</a:t>
                      </a:r>
                      <a:endParaRPr lang="zh-CN" altLang="en-US" sz="1200" dirty="0"/>
                    </a:p>
                  </a:txBody>
                  <a:tcPr anchor="ctr"/>
                </a:tc>
                <a:extLst>
                  <a:ext uri="{0D108BD9-81ED-4DB2-BD59-A6C34878D82A}">
                    <a16:rowId xmlns:a16="http://schemas.microsoft.com/office/drawing/2014/main" val="675375895"/>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Id 7</a:t>
                      </a:r>
                      <a:endParaRPr lang="zh-CN" alt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t>Hpx</a:t>
                      </a:r>
                      <a:r>
                        <a:rPr lang="en-US" altLang="zh-CN" sz="1200" dirty="0"/>
                        <a:t> 137</a:t>
                      </a:r>
                      <a:endParaRPr lang="zh-CN" altLang="en-US" sz="1200" dirty="0"/>
                    </a:p>
                  </a:txBody>
                  <a:tcPr anchor="ctr"/>
                </a:tc>
                <a:extLst>
                  <a:ext uri="{0D108BD9-81ED-4DB2-BD59-A6C34878D82A}">
                    <a16:rowId xmlns:a16="http://schemas.microsoft.com/office/drawing/2014/main" val="249051043"/>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Id 8</a:t>
                      </a:r>
                      <a:endParaRPr lang="zh-CN" alt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t>Hpx</a:t>
                      </a:r>
                      <a:r>
                        <a:rPr lang="en-US" altLang="zh-CN" sz="1200" dirty="0"/>
                        <a:t> 137</a:t>
                      </a:r>
                      <a:endParaRPr lang="zh-CN" altLang="en-US" sz="1200" dirty="0"/>
                    </a:p>
                  </a:txBody>
                  <a:tcPr anchor="ctr"/>
                </a:tc>
                <a:extLst>
                  <a:ext uri="{0D108BD9-81ED-4DB2-BD59-A6C34878D82A}">
                    <a16:rowId xmlns:a16="http://schemas.microsoft.com/office/drawing/2014/main" val="3373421865"/>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Id 9</a:t>
                      </a:r>
                      <a:endParaRPr lang="zh-CN" alt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t>Hpx</a:t>
                      </a:r>
                      <a:r>
                        <a:rPr lang="en-US" altLang="zh-CN" sz="1200" dirty="0"/>
                        <a:t> 139</a:t>
                      </a:r>
                      <a:endParaRPr lang="zh-CN" altLang="en-US" sz="1200" dirty="0"/>
                    </a:p>
                  </a:txBody>
                  <a:tcPr anchor="ctr"/>
                </a:tc>
                <a:extLst>
                  <a:ext uri="{0D108BD9-81ED-4DB2-BD59-A6C34878D82A}">
                    <a16:rowId xmlns:a16="http://schemas.microsoft.com/office/drawing/2014/main" val="1638621549"/>
                  </a:ext>
                </a:extLst>
              </a:tr>
              <a:tr h="18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a:t>Id 10</a:t>
                      </a:r>
                      <a:endParaRPr lang="zh-CN" alt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dirty="0" err="1"/>
                        <a:t>Hpx</a:t>
                      </a:r>
                      <a:r>
                        <a:rPr lang="en-US" altLang="zh-CN" sz="1200" dirty="0"/>
                        <a:t> 140</a:t>
                      </a:r>
                      <a:endParaRPr lang="zh-CN" altLang="en-US" sz="1200" dirty="0"/>
                    </a:p>
                  </a:txBody>
                  <a:tcPr anchor="ctr"/>
                </a:tc>
                <a:extLst>
                  <a:ext uri="{0D108BD9-81ED-4DB2-BD59-A6C34878D82A}">
                    <a16:rowId xmlns:a16="http://schemas.microsoft.com/office/drawing/2014/main" val="3624779866"/>
                  </a:ext>
                </a:extLst>
              </a:tr>
              <a:tr h="1800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1" dirty="0"/>
                        <a:t>……</a:t>
                      </a:r>
                      <a:endParaRPr lang="zh-CN" altLang="en-US" sz="1200" b="1" dirty="0"/>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200" dirty="0"/>
                    </a:p>
                  </a:txBody>
                  <a:tcPr anchor="ctr"/>
                </a:tc>
                <a:extLst>
                  <a:ext uri="{0D108BD9-81ED-4DB2-BD59-A6C34878D82A}">
                    <a16:rowId xmlns:a16="http://schemas.microsoft.com/office/drawing/2014/main" val="1707478748"/>
                  </a:ext>
                </a:extLst>
              </a:tr>
            </a:tbl>
          </a:graphicData>
        </a:graphic>
      </p:graphicFrame>
      <p:sp>
        <p:nvSpPr>
          <p:cNvPr id="15" name="箭头: 下 14">
            <a:extLst>
              <a:ext uri="{FF2B5EF4-FFF2-40B4-BE49-F238E27FC236}">
                <a16:creationId xmlns:a16="http://schemas.microsoft.com/office/drawing/2014/main" id="{50A215A6-5592-4341-A1FA-DEECAD3F59EC}"/>
              </a:ext>
            </a:extLst>
          </p:cNvPr>
          <p:cNvSpPr/>
          <p:nvPr/>
        </p:nvSpPr>
        <p:spPr>
          <a:xfrm rot="16200000">
            <a:off x="2756263" y="4521004"/>
            <a:ext cx="298869" cy="10705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143570F8-47BE-4412-943E-502C96E83408}"/>
              </a:ext>
            </a:extLst>
          </p:cNvPr>
          <p:cNvSpPr txBox="1"/>
          <p:nvPr/>
        </p:nvSpPr>
        <p:spPr>
          <a:xfrm>
            <a:off x="2184625" y="4141322"/>
            <a:ext cx="1445099" cy="584775"/>
          </a:xfrm>
          <a:prstGeom prst="rect">
            <a:avLst/>
          </a:prstGeom>
          <a:noFill/>
        </p:spPr>
        <p:txBody>
          <a:bodyPr wrap="square" rtlCol="0">
            <a:spAutoFit/>
          </a:bodyPr>
          <a:lstStyle/>
          <a:p>
            <a:pPr marL="342900" indent="-342900">
              <a:buFont typeface="+mj-ea"/>
              <a:buAutoNum type="circleNumDbPlain"/>
            </a:pPr>
            <a:r>
              <a:rPr lang="en-US" altLang="zh-CN" sz="1600" b="1" dirty="0"/>
              <a:t>HEALPix</a:t>
            </a:r>
            <a:r>
              <a:rPr lang="zh-CN" altLang="en-US" sz="1600" b="1" dirty="0"/>
              <a:t>索引降级</a:t>
            </a:r>
            <a:endParaRPr lang="en-US" altLang="zh-CN" sz="1600" b="1" dirty="0"/>
          </a:p>
        </p:txBody>
      </p:sp>
      <p:sp>
        <p:nvSpPr>
          <p:cNvPr id="19" name="文本框 18">
            <a:extLst>
              <a:ext uri="{FF2B5EF4-FFF2-40B4-BE49-F238E27FC236}">
                <a16:creationId xmlns:a16="http://schemas.microsoft.com/office/drawing/2014/main" id="{336A0027-26CD-42EA-A995-A7145726F76E}"/>
              </a:ext>
            </a:extLst>
          </p:cNvPr>
          <p:cNvSpPr txBox="1"/>
          <p:nvPr/>
        </p:nvSpPr>
        <p:spPr>
          <a:xfrm>
            <a:off x="5398523" y="4356765"/>
            <a:ext cx="1557385" cy="369332"/>
          </a:xfrm>
          <a:prstGeom prst="rect">
            <a:avLst/>
          </a:prstGeom>
          <a:noFill/>
        </p:spPr>
        <p:txBody>
          <a:bodyPr wrap="square" rtlCol="0">
            <a:spAutoFit/>
          </a:bodyPr>
          <a:lstStyle/>
          <a:p>
            <a:pPr marL="342900" indent="-342900">
              <a:buFont typeface="+mj-ea"/>
              <a:buAutoNum type="circleNumDbPlain" startAt="2"/>
            </a:pPr>
            <a:r>
              <a:rPr lang="en-US" altLang="zh-CN" b="1" dirty="0"/>
              <a:t>Left Join</a:t>
            </a:r>
            <a:endParaRPr lang="zh-CN" altLang="en-US" b="1" dirty="0"/>
          </a:p>
        </p:txBody>
      </p:sp>
      <p:graphicFrame>
        <p:nvGraphicFramePr>
          <p:cNvPr id="21" name="表格 12">
            <a:extLst>
              <a:ext uri="{FF2B5EF4-FFF2-40B4-BE49-F238E27FC236}">
                <a16:creationId xmlns:a16="http://schemas.microsoft.com/office/drawing/2014/main" id="{9B5DA8F7-3903-47E5-B5EC-DD93327A4D3D}"/>
              </a:ext>
            </a:extLst>
          </p:cNvPr>
          <p:cNvGraphicFramePr>
            <a:graphicFrameLocks noGrp="1"/>
          </p:cNvGraphicFramePr>
          <p:nvPr>
            <p:extLst>
              <p:ext uri="{D42A27DB-BD31-4B8C-83A1-F6EECF244321}">
                <p14:modId xmlns:p14="http://schemas.microsoft.com/office/powerpoint/2010/main" val="3340438245"/>
              </p:ext>
            </p:extLst>
          </p:nvPr>
        </p:nvGraphicFramePr>
        <p:xfrm>
          <a:off x="10331115" y="4541431"/>
          <a:ext cx="1708485" cy="1554480"/>
        </p:xfrm>
        <a:graphic>
          <a:graphicData uri="http://schemas.openxmlformats.org/drawingml/2006/table">
            <a:tbl>
              <a:tblPr firstRow="1" bandRow="1">
                <a:tableStyleId>{5C22544A-7EE6-4342-B048-85BDC9FD1C3A}</a:tableStyleId>
              </a:tblPr>
              <a:tblGrid>
                <a:gridCol w="681557">
                  <a:extLst>
                    <a:ext uri="{9D8B030D-6E8A-4147-A177-3AD203B41FA5}">
                      <a16:colId xmlns:a16="http://schemas.microsoft.com/office/drawing/2014/main" val="417344048"/>
                    </a:ext>
                  </a:extLst>
                </a:gridCol>
                <a:gridCol w="1026928">
                  <a:extLst>
                    <a:ext uri="{9D8B030D-6E8A-4147-A177-3AD203B41FA5}">
                      <a16:colId xmlns:a16="http://schemas.microsoft.com/office/drawing/2014/main" val="3518054822"/>
                    </a:ext>
                  </a:extLst>
                </a:gridCol>
              </a:tblGrid>
              <a:tr h="284772">
                <a:tc gridSpan="2">
                  <a:txBody>
                    <a:bodyPr/>
                    <a:lstStyle/>
                    <a:p>
                      <a:pPr algn="ctr"/>
                      <a:r>
                        <a:rPr lang="zh-CN" altLang="en-US" sz="1200" dirty="0"/>
                        <a:t>位置匹配结果（</a:t>
                      </a:r>
                      <a:r>
                        <a:rPr lang="en-US" altLang="zh-CN" sz="1200" dirty="0"/>
                        <a:t>HEALPix</a:t>
                      </a:r>
                      <a:r>
                        <a:rPr lang="zh-CN" altLang="en-US" sz="1200" dirty="0"/>
                        <a:t>层级</a:t>
                      </a:r>
                      <a:r>
                        <a:rPr lang="en-US" altLang="zh-CN" sz="1200" dirty="0"/>
                        <a:t>3</a:t>
                      </a:r>
                      <a:r>
                        <a:rPr lang="zh-CN" altLang="en-US" sz="1200" dirty="0"/>
                        <a:t>）</a:t>
                      </a:r>
                    </a:p>
                  </a:txBody>
                  <a:tcPr anchor="ctr"/>
                </a:tc>
                <a:tc hMerge="1">
                  <a:txBody>
                    <a:bodyPr/>
                    <a:lstStyle/>
                    <a:p>
                      <a:pPr algn="ctr"/>
                      <a:endParaRPr lang="zh-CN" altLang="en-US" sz="1200" dirty="0"/>
                    </a:p>
                  </a:txBody>
                  <a:tcPr anchor="ctr"/>
                </a:tc>
                <a:extLst>
                  <a:ext uri="{0D108BD9-81ED-4DB2-BD59-A6C34878D82A}">
                    <a16:rowId xmlns:a16="http://schemas.microsoft.com/office/drawing/2014/main" val="1552778086"/>
                  </a:ext>
                </a:extLst>
              </a:tr>
              <a:tr h="180000">
                <a:tc>
                  <a:txBody>
                    <a:bodyPr/>
                    <a:lstStyle/>
                    <a:p>
                      <a:pPr algn="ctr"/>
                      <a:r>
                        <a:rPr lang="en-US" altLang="zh-CN" sz="1200" dirty="0"/>
                        <a:t>A-Id 6</a:t>
                      </a:r>
                      <a:endParaRPr lang="zh-CN" altLang="en-US" sz="1200" dirty="0"/>
                    </a:p>
                  </a:txBody>
                  <a:tcPr anchor="ctr"/>
                </a:tc>
                <a:tc>
                  <a:txBody>
                    <a:bodyPr/>
                    <a:lstStyle/>
                    <a:p>
                      <a:pPr algn="ctr"/>
                      <a:r>
                        <a:rPr lang="en-US" altLang="zh-CN" sz="1200" dirty="0"/>
                        <a:t>B-id 1</a:t>
                      </a:r>
                      <a:endParaRPr lang="zh-CN" altLang="en-US" sz="1200" dirty="0"/>
                    </a:p>
                  </a:txBody>
                  <a:tcPr anchor="ctr"/>
                </a:tc>
                <a:extLst>
                  <a:ext uri="{0D108BD9-81ED-4DB2-BD59-A6C34878D82A}">
                    <a16:rowId xmlns:a16="http://schemas.microsoft.com/office/drawing/2014/main" val="2635528173"/>
                  </a:ext>
                </a:extLst>
              </a:tr>
              <a:tr h="180000">
                <a:tc>
                  <a:txBody>
                    <a:bodyPr/>
                    <a:lstStyle/>
                    <a:p>
                      <a:pPr algn="ctr"/>
                      <a:r>
                        <a:rPr lang="en-US" altLang="zh-CN" sz="1200" dirty="0"/>
                        <a:t>A-Id 7</a:t>
                      </a:r>
                      <a:endParaRPr lang="zh-CN" altLang="en-US" sz="1200" dirty="0"/>
                    </a:p>
                  </a:txBody>
                  <a:tcPr anchor="ctr"/>
                </a:tc>
                <a:tc>
                  <a:txBody>
                    <a:bodyPr/>
                    <a:lstStyle/>
                    <a:p>
                      <a:pPr algn="ctr"/>
                      <a:r>
                        <a:rPr lang="en-US" altLang="zh-CN" sz="1200" dirty="0"/>
                        <a:t>B-id 7</a:t>
                      </a:r>
                      <a:endParaRPr lang="zh-CN" altLang="en-US" sz="1200" dirty="0"/>
                    </a:p>
                  </a:txBody>
                  <a:tcPr anchor="ctr"/>
                </a:tc>
                <a:extLst>
                  <a:ext uri="{0D108BD9-81ED-4DB2-BD59-A6C34878D82A}">
                    <a16:rowId xmlns:a16="http://schemas.microsoft.com/office/drawing/2014/main" val="884031717"/>
                  </a:ext>
                </a:extLst>
              </a:tr>
              <a:tr h="180000">
                <a:tc>
                  <a:txBody>
                    <a:bodyPr/>
                    <a:lstStyle/>
                    <a:p>
                      <a:pPr algn="ctr"/>
                      <a:r>
                        <a:rPr lang="en-US" altLang="zh-CN" sz="1200" dirty="0"/>
                        <a:t>A-Id 7</a:t>
                      </a:r>
                      <a:endParaRPr lang="zh-CN" altLang="en-US" sz="1200" dirty="0"/>
                    </a:p>
                  </a:txBody>
                  <a:tcPr anchor="ctr"/>
                </a:tc>
                <a:tc>
                  <a:txBody>
                    <a:bodyPr/>
                    <a:lstStyle/>
                    <a:p>
                      <a:pPr algn="ctr"/>
                      <a:r>
                        <a:rPr lang="en-US" altLang="zh-CN" sz="1200" dirty="0"/>
                        <a:t>B-id 8</a:t>
                      </a:r>
                      <a:endParaRPr lang="zh-CN" altLang="en-US" sz="1200" dirty="0"/>
                    </a:p>
                  </a:txBody>
                  <a:tcPr anchor="ctr"/>
                </a:tc>
                <a:extLst>
                  <a:ext uri="{0D108BD9-81ED-4DB2-BD59-A6C34878D82A}">
                    <a16:rowId xmlns:a16="http://schemas.microsoft.com/office/drawing/2014/main" val="2326802326"/>
                  </a:ext>
                </a:extLst>
              </a:tr>
              <a:tr h="1800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b="1" dirty="0"/>
                        <a:t>……</a:t>
                      </a:r>
                      <a:endParaRPr lang="zh-CN" altLang="en-US" sz="1200" b="1" dirty="0"/>
                    </a:p>
                  </a:txBody>
                  <a:tcPr anchor="ct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en-US" sz="1200" dirty="0"/>
                    </a:p>
                  </a:txBody>
                  <a:tcPr anchor="ctr"/>
                </a:tc>
                <a:extLst>
                  <a:ext uri="{0D108BD9-81ED-4DB2-BD59-A6C34878D82A}">
                    <a16:rowId xmlns:a16="http://schemas.microsoft.com/office/drawing/2014/main" val="1707478748"/>
                  </a:ext>
                </a:extLst>
              </a:tr>
            </a:tbl>
          </a:graphicData>
        </a:graphic>
      </p:graphicFrame>
      <p:sp>
        <p:nvSpPr>
          <p:cNvPr id="23" name="文本框 22">
            <a:extLst>
              <a:ext uri="{FF2B5EF4-FFF2-40B4-BE49-F238E27FC236}">
                <a16:creationId xmlns:a16="http://schemas.microsoft.com/office/drawing/2014/main" id="{9B5FD2DF-BE5B-4C3D-990E-D547AD43FB48}"/>
              </a:ext>
            </a:extLst>
          </p:cNvPr>
          <p:cNvSpPr txBox="1"/>
          <p:nvPr/>
        </p:nvSpPr>
        <p:spPr>
          <a:xfrm>
            <a:off x="8923882" y="4356765"/>
            <a:ext cx="1557385" cy="369332"/>
          </a:xfrm>
          <a:prstGeom prst="rect">
            <a:avLst/>
          </a:prstGeom>
          <a:noFill/>
        </p:spPr>
        <p:txBody>
          <a:bodyPr wrap="square" rtlCol="0">
            <a:spAutoFit/>
          </a:bodyPr>
          <a:lstStyle/>
          <a:p>
            <a:pPr marL="342900" indent="-342900">
              <a:buFont typeface="+mj-ea"/>
              <a:buAutoNum type="circleNumDbPlain" startAt="3"/>
            </a:pPr>
            <a:r>
              <a:rPr lang="zh-CN" altLang="en-US" b="1" dirty="0"/>
              <a:t>输出结果</a:t>
            </a:r>
          </a:p>
        </p:txBody>
      </p:sp>
      <p:sp>
        <p:nvSpPr>
          <p:cNvPr id="25" name="箭头: 下 24">
            <a:extLst>
              <a:ext uri="{FF2B5EF4-FFF2-40B4-BE49-F238E27FC236}">
                <a16:creationId xmlns:a16="http://schemas.microsoft.com/office/drawing/2014/main" id="{9D5C3336-5C94-4852-B47E-626D2B81BD33}"/>
              </a:ext>
            </a:extLst>
          </p:cNvPr>
          <p:cNvSpPr/>
          <p:nvPr/>
        </p:nvSpPr>
        <p:spPr>
          <a:xfrm rot="16200000">
            <a:off x="6027782" y="4521004"/>
            <a:ext cx="298869" cy="10705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箭头: 下 26">
            <a:extLst>
              <a:ext uri="{FF2B5EF4-FFF2-40B4-BE49-F238E27FC236}">
                <a16:creationId xmlns:a16="http://schemas.microsoft.com/office/drawing/2014/main" id="{E68A3ED0-A0DE-4D2F-96F7-9D12A2DDDB11}"/>
              </a:ext>
            </a:extLst>
          </p:cNvPr>
          <p:cNvSpPr/>
          <p:nvPr/>
        </p:nvSpPr>
        <p:spPr>
          <a:xfrm rot="16200000">
            <a:off x="9471025" y="4521004"/>
            <a:ext cx="298869" cy="10705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A93D2135-5A02-4044-9627-71A08954D570}"/>
              </a:ext>
            </a:extLst>
          </p:cNvPr>
          <p:cNvSpPr txBox="1"/>
          <p:nvPr/>
        </p:nvSpPr>
        <p:spPr>
          <a:xfrm>
            <a:off x="476140" y="1466394"/>
            <a:ext cx="11715860" cy="153215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600" dirty="0"/>
              <a:t>多星表间的位置匹配可转化为针对空间索引字段的</a:t>
            </a:r>
            <a:r>
              <a:rPr lang="en-US" altLang="zh-CN" sz="1600" dirty="0"/>
              <a:t>Left Join</a:t>
            </a:r>
            <a:r>
              <a:rPr lang="zh-CN" altLang="en-US" sz="1600" dirty="0"/>
              <a:t>联合检索问题。即不同星表中，相同空间索引的条目在空间位置上是匹配的；</a:t>
            </a:r>
            <a:endParaRPr lang="en-US" altLang="zh-CN" sz="1600" dirty="0"/>
          </a:p>
          <a:p>
            <a:pPr marL="285750" indent="-285750">
              <a:lnSpc>
                <a:spcPct val="150000"/>
              </a:lnSpc>
              <a:buFont typeface="Arial" panose="020B0604020202020204" pitchFamily="34" charset="0"/>
              <a:buChar char="•"/>
            </a:pPr>
            <a:r>
              <a:rPr lang="zh-CN" altLang="en-US" sz="1600" dirty="0"/>
              <a:t>不同星表的定位误差不同，其基于天球划分的空间索引所在层级也不同，因此在联合检索时要进行层级归并；</a:t>
            </a:r>
            <a:endParaRPr lang="en-US" altLang="zh-CN" sz="1600" dirty="0"/>
          </a:p>
          <a:p>
            <a:pPr marL="285750" indent="-285750">
              <a:lnSpc>
                <a:spcPct val="150000"/>
              </a:lnSpc>
              <a:buFont typeface="Arial" panose="020B0604020202020204" pitchFamily="34" charset="0"/>
              <a:buChar char="•"/>
            </a:pPr>
            <a:r>
              <a:rPr lang="en-US" altLang="zh-CN" sz="1600" b="1" dirty="0"/>
              <a:t>MOC-Tree</a:t>
            </a:r>
            <a:r>
              <a:rPr lang="zh-CN" altLang="en-US" sz="1600" b="1" dirty="0"/>
              <a:t>索引包含了不同层级的空间位置信息，免去了归并过程。</a:t>
            </a:r>
            <a:endParaRPr lang="en-US" altLang="zh-CN" sz="1600" b="1" dirty="0"/>
          </a:p>
        </p:txBody>
      </p:sp>
      <p:sp>
        <p:nvSpPr>
          <p:cNvPr id="30" name="文本框 29">
            <a:extLst>
              <a:ext uri="{FF2B5EF4-FFF2-40B4-BE49-F238E27FC236}">
                <a16:creationId xmlns:a16="http://schemas.microsoft.com/office/drawing/2014/main" id="{CE59FB5C-AA0C-499E-9B9F-0584F9F279D4}"/>
              </a:ext>
            </a:extLst>
          </p:cNvPr>
          <p:cNvSpPr txBox="1"/>
          <p:nvPr/>
        </p:nvSpPr>
        <p:spPr>
          <a:xfrm>
            <a:off x="380890" y="1097062"/>
            <a:ext cx="5429360" cy="369332"/>
          </a:xfrm>
          <a:prstGeom prst="rect">
            <a:avLst/>
          </a:prstGeom>
          <a:noFill/>
        </p:spPr>
        <p:txBody>
          <a:bodyPr wrap="square" rtlCol="0">
            <a:spAutoFit/>
          </a:bodyPr>
          <a:lstStyle/>
          <a:p>
            <a:r>
              <a:rPr lang="zh-CN" altLang="en-US" b="1" dirty="0">
                <a:effectLst>
                  <a:outerShdw blurRad="38100" dist="38100" dir="2700000" algn="tl">
                    <a:srgbClr val="000000">
                      <a:alpha val="43137"/>
                    </a:srgbClr>
                  </a:outerShdw>
                </a:effectLst>
              </a:rPr>
              <a:t>星表间天体位置匹配</a:t>
            </a:r>
          </a:p>
        </p:txBody>
      </p:sp>
      <p:sp>
        <p:nvSpPr>
          <p:cNvPr id="2" name="禁止符 1">
            <a:extLst>
              <a:ext uri="{FF2B5EF4-FFF2-40B4-BE49-F238E27FC236}">
                <a16:creationId xmlns:a16="http://schemas.microsoft.com/office/drawing/2014/main" id="{939E7F79-065D-4859-B0FE-15285267CABC}"/>
              </a:ext>
            </a:extLst>
          </p:cNvPr>
          <p:cNvSpPr/>
          <p:nvPr/>
        </p:nvSpPr>
        <p:spPr>
          <a:xfrm>
            <a:off x="2349385" y="3859455"/>
            <a:ext cx="1080000" cy="1080000"/>
          </a:xfrm>
          <a:prstGeom prst="noSmoking">
            <a:avLst>
              <a:gd name="adj" fmla="val 1125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51809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4484A18-877E-4F5D-8471-BBA425048C5C}"/>
              </a:ext>
            </a:extLst>
          </p:cNvPr>
          <p:cNvPicPr>
            <a:picLocks noChangeAspect="1"/>
          </p:cNvPicPr>
          <p:nvPr/>
        </p:nvPicPr>
        <p:blipFill>
          <a:blip r:embed="rId3"/>
          <a:stretch>
            <a:fillRect/>
          </a:stretch>
        </p:blipFill>
        <p:spPr>
          <a:xfrm>
            <a:off x="5648094" y="1820519"/>
            <a:ext cx="4304762" cy="809524"/>
          </a:xfrm>
          <a:prstGeom prst="rect">
            <a:avLst/>
          </a:prstGeom>
        </p:spPr>
      </p:pic>
      <p:pic>
        <p:nvPicPr>
          <p:cNvPr id="5" name="图片 4">
            <a:extLst>
              <a:ext uri="{FF2B5EF4-FFF2-40B4-BE49-F238E27FC236}">
                <a16:creationId xmlns:a16="http://schemas.microsoft.com/office/drawing/2014/main" id="{58E62630-B9E2-42BF-840B-749D880FD1AD}"/>
              </a:ext>
            </a:extLst>
          </p:cNvPr>
          <p:cNvPicPr>
            <a:picLocks noChangeAspect="1"/>
          </p:cNvPicPr>
          <p:nvPr/>
        </p:nvPicPr>
        <p:blipFill>
          <a:blip r:embed="rId4"/>
          <a:stretch>
            <a:fillRect/>
          </a:stretch>
        </p:blipFill>
        <p:spPr>
          <a:xfrm>
            <a:off x="2281209" y="2513706"/>
            <a:ext cx="2847619" cy="495238"/>
          </a:xfrm>
          <a:prstGeom prst="rect">
            <a:avLst/>
          </a:prstGeom>
        </p:spPr>
      </p:pic>
      <p:pic>
        <p:nvPicPr>
          <p:cNvPr id="6" name="图片 5">
            <a:extLst>
              <a:ext uri="{FF2B5EF4-FFF2-40B4-BE49-F238E27FC236}">
                <a16:creationId xmlns:a16="http://schemas.microsoft.com/office/drawing/2014/main" id="{67CC6F67-E736-409A-A862-DD2BAC755015}"/>
              </a:ext>
            </a:extLst>
          </p:cNvPr>
          <p:cNvPicPr>
            <a:picLocks noChangeAspect="1"/>
          </p:cNvPicPr>
          <p:nvPr/>
        </p:nvPicPr>
        <p:blipFill>
          <a:blip r:embed="rId5"/>
          <a:stretch>
            <a:fillRect/>
          </a:stretch>
        </p:blipFill>
        <p:spPr>
          <a:xfrm>
            <a:off x="6818692" y="4189778"/>
            <a:ext cx="2817132" cy="950223"/>
          </a:xfrm>
          <a:prstGeom prst="rect">
            <a:avLst/>
          </a:prstGeom>
        </p:spPr>
      </p:pic>
      <p:pic>
        <p:nvPicPr>
          <p:cNvPr id="7" name="图片 6">
            <a:extLst>
              <a:ext uri="{FF2B5EF4-FFF2-40B4-BE49-F238E27FC236}">
                <a16:creationId xmlns:a16="http://schemas.microsoft.com/office/drawing/2014/main" id="{6DC1529C-BEDE-4819-807F-B87CA2977EE5}"/>
              </a:ext>
            </a:extLst>
          </p:cNvPr>
          <p:cNvPicPr>
            <a:picLocks noChangeAspect="1"/>
          </p:cNvPicPr>
          <p:nvPr/>
        </p:nvPicPr>
        <p:blipFill>
          <a:blip r:embed="rId6"/>
          <a:stretch>
            <a:fillRect/>
          </a:stretch>
        </p:blipFill>
        <p:spPr>
          <a:xfrm>
            <a:off x="5575913" y="2991829"/>
            <a:ext cx="4661750" cy="912475"/>
          </a:xfrm>
          <a:prstGeom prst="rect">
            <a:avLst/>
          </a:prstGeom>
        </p:spPr>
      </p:pic>
      <p:sp>
        <p:nvSpPr>
          <p:cNvPr id="8" name="左大括号 7">
            <a:extLst>
              <a:ext uri="{FF2B5EF4-FFF2-40B4-BE49-F238E27FC236}">
                <a16:creationId xmlns:a16="http://schemas.microsoft.com/office/drawing/2014/main" id="{104B3947-925F-495D-B4E7-D1A4325291A2}"/>
              </a:ext>
            </a:extLst>
          </p:cNvPr>
          <p:cNvSpPr/>
          <p:nvPr/>
        </p:nvSpPr>
        <p:spPr>
          <a:xfrm>
            <a:off x="5201009" y="2093082"/>
            <a:ext cx="374904" cy="130759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B8B34746-4447-43B1-B9B8-36E259A1460C}"/>
              </a:ext>
            </a:extLst>
          </p:cNvPr>
          <p:cNvSpPr/>
          <p:nvPr/>
        </p:nvSpPr>
        <p:spPr>
          <a:xfrm>
            <a:off x="10263974" y="1820519"/>
            <a:ext cx="1611034" cy="85922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dirty="0"/>
              <a:t>先验概率</a:t>
            </a:r>
          </a:p>
        </p:txBody>
      </p:sp>
      <p:sp>
        <p:nvSpPr>
          <p:cNvPr id="11" name="矩形 10">
            <a:extLst>
              <a:ext uri="{FF2B5EF4-FFF2-40B4-BE49-F238E27FC236}">
                <a16:creationId xmlns:a16="http://schemas.microsoft.com/office/drawing/2014/main" id="{4F415DA7-F026-4E60-90C7-5F7FBB5FA1D8}"/>
              </a:ext>
            </a:extLst>
          </p:cNvPr>
          <p:cNvSpPr/>
          <p:nvPr/>
        </p:nvSpPr>
        <p:spPr>
          <a:xfrm>
            <a:off x="10263974" y="3057376"/>
            <a:ext cx="1611034" cy="85922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dirty="0"/>
              <a:t>似然函数</a:t>
            </a:r>
          </a:p>
        </p:txBody>
      </p:sp>
      <p:pic>
        <p:nvPicPr>
          <p:cNvPr id="12" name="图片 11">
            <a:extLst>
              <a:ext uri="{FF2B5EF4-FFF2-40B4-BE49-F238E27FC236}">
                <a16:creationId xmlns:a16="http://schemas.microsoft.com/office/drawing/2014/main" id="{111EEDA0-A02C-4976-9DE1-208857110EF5}"/>
              </a:ext>
            </a:extLst>
          </p:cNvPr>
          <p:cNvPicPr>
            <a:picLocks noChangeAspect="1"/>
          </p:cNvPicPr>
          <p:nvPr/>
        </p:nvPicPr>
        <p:blipFill>
          <a:blip r:embed="rId7"/>
          <a:stretch>
            <a:fillRect/>
          </a:stretch>
        </p:blipFill>
        <p:spPr>
          <a:xfrm>
            <a:off x="4139500" y="4207735"/>
            <a:ext cx="2459736" cy="914310"/>
          </a:xfrm>
          <a:prstGeom prst="rect">
            <a:avLst/>
          </a:prstGeom>
        </p:spPr>
      </p:pic>
      <p:sp>
        <p:nvSpPr>
          <p:cNvPr id="14" name="矩形 13">
            <a:extLst>
              <a:ext uri="{FF2B5EF4-FFF2-40B4-BE49-F238E27FC236}">
                <a16:creationId xmlns:a16="http://schemas.microsoft.com/office/drawing/2014/main" id="{80A81A2C-311D-4266-B6BE-71960A5D7CEE}"/>
              </a:ext>
            </a:extLst>
          </p:cNvPr>
          <p:cNvSpPr/>
          <p:nvPr/>
        </p:nvSpPr>
        <p:spPr>
          <a:xfrm>
            <a:off x="4139500" y="5220876"/>
            <a:ext cx="2679192" cy="10100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dirty="0"/>
              <a:t>第</a:t>
            </a:r>
            <a:r>
              <a:rPr lang="en-US" altLang="zh-CN" dirty="0" err="1"/>
              <a:t>i</a:t>
            </a:r>
            <a:r>
              <a:rPr lang="zh-CN" altLang="en-US" dirty="0"/>
              <a:t>组匹配的置信度估计</a:t>
            </a:r>
          </a:p>
        </p:txBody>
      </p:sp>
      <p:sp>
        <p:nvSpPr>
          <p:cNvPr id="15" name="矩形 14">
            <a:extLst>
              <a:ext uri="{FF2B5EF4-FFF2-40B4-BE49-F238E27FC236}">
                <a16:creationId xmlns:a16="http://schemas.microsoft.com/office/drawing/2014/main" id="{0A40473C-FDD8-4622-9B3C-C982EAA80892}"/>
              </a:ext>
            </a:extLst>
          </p:cNvPr>
          <p:cNvSpPr/>
          <p:nvPr/>
        </p:nvSpPr>
        <p:spPr>
          <a:xfrm>
            <a:off x="6956632" y="5220876"/>
            <a:ext cx="2679192" cy="10133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dirty="0"/>
              <a:t>该天体在其它星表中存在对应体的概率</a:t>
            </a:r>
          </a:p>
        </p:txBody>
      </p:sp>
      <p:graphicFrame>
        <p:nvGraphicFramePr>
          <p:cNvPr id="16" name="表格 69">
            <a:extLst>
              <a:ext uri="{FF2B5EF4-FFF2-40B4-BE49-F238E27FC236}">
                <a16:creationId xmlns:a16="http://schemas.microsoft.com/office/drawing/2014/main" id="{30807798-463F-4581-9442-A1AD910FEC53}"/>
              </a:ext>
            </a:extLst>
          </p:cNvPr>
          <p:cNvGraphicFramePr>
            <a:graphicFrameLocks noGrp="1"/>
          </p:cNvGraphicFramePr>
          <p:nvPr>
            <p:extLst>
              <p:ext uri="{D42A27DB-BD31-4B8C-83A1-F6EECF244321}">
                <p14:modId xmlns:p14="http://schemas.microsoft.com/office/powerpoint/2010/main" val="3250284355"/>
              </p:ext>
            </p:extLst>
          </p:nvPr>
        </p:nvGraphicFramePr>
        <p:xfrm>
          <a:off x="125216" y="4207735"/>
          <a:ext cx="3794828" cy="2026454"/>
        </p:xfrm>
        <a:graphic>
          <a:graphicData uri="http://schemas.openxmlformats.org/drawingml/2006/table">
            <a:tbl>
              <a:tblPr firstRow="1" bandRow="1">
                <a:tableStyleId>{5940675A-B579-460E-94D1-54222C63F5DA}</a:tableStyleId>
              </a:tblPr>
              <a:tblGrid>
                <a:gridCol w="841650">
                  <a:extLst>
                    <a:ext uri="{9D8B030D-6E8A-4147-A177-3AD203B41FA5}">
                      <a16:colId xmlns:a16="http://schemas.microsoft.com/office/drawing/2014/main" val="2482633528"/>
                    </a:ext>
                  </a:extLst>
                </a:gridCol>
                <a:gridCol w="801973">
                  <a:extLst>
                    <a:ext uri="{9D8B030D-6E8A-4147-A177-3AD203B41FA5}">
                      <a16:colId xmlns:a16="http://schemas.microsoft.com/office/drawing/2014/main" val="1065225988"/>
                    </a:ext>
                  </a:extLst>
                </a:gridCol>
                <a:gridCol w="715089">
                  <a:extLst>
                    <a:ext uri="{9D8B030D-6E8A-4147-A177-3AD203B41FA5}">
                      <a16:colId xmlns:a16="http://schemas.microsoft.com/office/drawing/2014/main" val="2210825663"/>
                    </a:ext>
                  </a:extLst>
                </a:gridCol>
                <a:gridCol w="718058">
                  <a:extLst>
                    <a:ext uri="{9D8B030D-6E8A-4147-A177-3AD203B41FA5}">
                      <a16:colId xmlns:a16="http://schemas.microsoft.com/office/drawing/2014/main" val="1306649007"/>
                    </a:ext>
                  </a:extLst>
                </a:gridCol>
                <a:gridCol w="718058">
                  <a:extLst>
                    <a:ext uri="{9D8B030D-6E8A-4147-A177-3AD203B41FA5}">
                      <a16:colId xmlns:a16="http://schemas.microsoft.com/office/drawing/2014/main" val="4123598131"/>
                    </a:ext>
                  </a:extLst>
                </a:gridCol>
              </a:tblGrid>
              <a:tr h="738614">
                <a:tc>
                  <a:txBody>
                    <a:bodyPr/>
                    <a:lstStyle/>
                    <a:p>
                      <a:r>
                        <a:rPr lang="zh-CN" altLang="en-US" sz="1100" b="1" dirty="0">
                          <a:latin typeface="Arial" panose="020B0604020202020204" pitchFamily="34" charset="0"/>
                          <a:cs typeface="Arial" panose="020B0604020202020204" pitchFamily="34" charset="0"/>
                        </a:rPr>
                        <a:t>星表</a:t>
                      </a:r>
                      <a:r>
                        <a:rPr lang="en-US" altLang="zh-CN" sz="1100" b="1" dirty="0">
                          <a:latin typeface="Arial" panose="020B0604020202020204" pitchFamily="34" charset="0"/>
                          <a:cs typeface="Arial" panose="020B0604020202020204" pitchFamily="34" charset="0"/>
                        </a:rPr>
                        <a:t>A</a:t>
                      </a:r>
                    </a:p>
                    <a:p>
                      <a:r>
                        <a:rPr lang="en-US" altLang="zh-CN" sz="1100" b="1" dirty="0">
                          <a:latin typeface="Arial" panose="020B0604020202020204" pitchFamily="34" charset="0"/>
                          <a:cs typeface="Arial" panose="020B0604020202020204" pitchFamily="34" charset="0"/>
                        </a:rPr>
                        <a:t>ID</a:t>
                      </a:r>
                      <a:endParaRPr lang="zh-CN" altLang="en-US" sz="11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100" b="1" dirty="0">
                          <a:latin typeface="Arial" panose="020B0604020202020204" pitchFamily="34" charset="0"/>
                          <a:cs typeface="Arial" panose="020B0604020202020204" pitchFamily="34" charset="0"/>
                        </a:rPr>
                        <a:t>星表</a:t>
                      </a:r>
                      <a:r>
                        <a:rPr lang="en-US" altLang="zh-CN" sz="1100" b="1" dirty="0">
                          <a:latin typeface="Arial" panose="020B0604020202020204" pitchFamily="34" charset="0"/>
                          <a:cs typeface="Arial" panose="020B0604020202020204" pitchFamily="34" charset="0"/>
                        </a:rPr>
                        <a:t> B </a:t>
                      </a:r>
                    </a:p>
                    <a:p>
                      <a:r>
                        <a:rPr lang="en-US" altLang="zh-CN" sz="1100" b="1" dirty="0">
                          <a:latin typeface="Arial" panose="020B0604020202020204" pitchFamily="34" charset="0"/>
                          <a:cs typeface="Arial" panose="020B0604020202020204" pitchFamily="34" charset="0"/>
                        </a:rPr>
                        <a:t>ID</a:t>
                      </a:r>
                      <a:endParaRPr lang="zh-CN" altLang="en-US" sz="1100" b="1" dirty="0">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zh-CN" altLang="en-US" sz="1100" b="1" dirty="0">
                          <a:latin typeface="Arial" panose="020B0604020202020204" pitchFamily="34" charset="0"/>
                          <a:cs typeface="Arial" panose="020B0604020202020204" pitchFamily="34" charset="0"/>
                        </a:rPr>
                        <a:t>星表</a:t>
                      </a:r>
                      <a:r>
                        <a:rPr lang="en-US" altLang="zh-CN" sz="1100" b="1" dirty="0">
                          <a:latin typeface="Arial" panose="020B0604020202020204" pitchFamily="34" charset="0"/>
                          <a:cs typeface="Arial" panose="020B0604020202020204" pitchFamily="34" charset="0"/>
                        </a:rPr>
                        <a:t>C ID</a:t>
                      </a:r>
                      <a:endParaRPr lang="zh-CN" altLang="en-US" sz="1100" b="1"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100" b="1" dirty="0" err="1">
                          <a:latin typeface="Arial" panose="020B0604020202020204" pitchFamily="34" charset="0"/>
                          <a:cs typeface="Arial" panose="020B0604020202020204" pitchFamily="34" charset="0"/>
                        </a:rPr>
                        <a:t>P_i</a:t>
                      </a:r>
                      <a:endParaRPr lang="zh-CN" altLang="en-US" sz="1100" b="1"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100" b="1" dirty="0">
                          <a:latin typeface="Arial" panose="020B0604020202020204" pitchFamily="34" charset="0"/>
                          <a:cs typeface="Arial" panose="020B0604020202020204" pitchFamily="34" charset="0"/>
                        </a:rPr>
                        <a:t>P_any</a:t>
                      </a:r>
                      <a:endParaRPr lang="zh-CN" altLang="en-US" sz="1100" b="1"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6519500"/>
                  </a:ext>
                </a:extLst>
              </a:tr>
              <a:tr h="321960">
                <a:tc>
                  <a:txBody>
                    <a:bodyPr/>
                    <a:lstStyle/>
                    <a:p>
                      <a:r>
                        <a:rPr lang="en-US" altLang="zh-CN" sz="1100" b="1" dirty="0">
                          <a:latin typeface="Arial" panose="020B0604020202020204" pitchFamily="34" charset="0"/>
                          <a:cs typeface="Arial" panose="020B0604020202020204" pitchFamily="34" charset="0"/>
                        </a:rPr>
                        <a:t>x1</a:t>
                      </a:r>
                      <a:endParaRPr lang="zh-CN" altLang="en-US" sz="11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altLang="zh-CN" sz="1100" b="1" dirty="0">
                          <a:latin typeface="Arial" panose="020B0604020202020204" pitchFamily="34" charset="0"/>
                          <a:cs typeface="Arial" panose="020B0604020202020204" pitchFamily="34" charset="0"/>
                        </a:rPr>
                        <a:t>b1</a:t>
                      </a:r>
                      <a:endParaRPr lang="zh-CN" altLang="en-US" sz="1100" b="1" dirty="0">
                        <a:latin typeface="Arial" panose="020B0604020202020204" pitchFamily="34" charset="0"/>
                        <a:cs typeface="Arial" panose="020B0604020202020204" pitchFamily="34" charset="0"/>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altLang="zh-CN" sz="1100" b="1" dirty="0">
                          <a:latin typeface="Arial" panose="020B0604020202020204" pitchFamily="34" charset="0"/>
                          <a:cs typeface="Arial" panose="020B0604020202020204" pitchFamily="34" charset="0"/>
                        </a:rPr>
                        <a:t>C1</a:t>
                      </a:r>
                      <a:endParaRPr lang="zh-CN" altLang="en-US" sz="1100" b="1"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altLang="zh-CN" sz="1100" b="1" dirty="0">
                          <a:latin typeface="Arial" panose="020B0604020202020204" pitchFamily="34" charset="0"/>
                          <a:cs typeface="Arial" panose="020B0604020202020204" pitchFamily="34" charset="0"/>
                        </a:rPr>
                        <a:t>34%</a:t>
                      </a:r>
                      <a:endParaRPr lang="zh-CN" altLang="en-US" sz="1100" b="1"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en-US" altLang="zh-CN" sz="1100" b="1" dirty="0">
                          <a:latin typeface="Arial" panose="020B0604020202020204" pitchFamily="34" charset="0"/>
                          <a:cs typeface="Arial" panose="020B0604020202020204" pitchFamily="34" charset="0"/>
                        </a:rPr>
                        <a:t>91%</a:t>
                      </a:r>
                      <a:endParaRPr lang="zh-CN" altLang="en-US" sz="1100" b="1"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73638660"/>
                  </a:ext>
                </a:extLst>
              </a:tr>
              <a:tr h="321960">
                <a:tc>
                  <a:txBody>
                    <a:bodyPr/>
                    <a:lstStyle/>
                    <a:p>
                      <a:r>
                        <a:rPr lang="en-US" altLang="zh-CN" sz="1100" b="1" dirty="0">
                          <a:latin typeface="Arial" panose="020B0604020202020204" pitchFamily="34" charset="0"/>
                          <a:cs typeface="Arial" panose="020B0604020202020204" pitchFamily="34" charset="0"/>
                        </a:rPr>
                        <a:t>x1</a:t>
                      </a:r>
                      <a:endParaRPr lang="zh-CN" altLang="en-US" sz="11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100" b="1" dirty="0">
                          <a:latin typeface="Arial" panose="020B0604020202020204" pitchFamily="34" charset="0"/>
                          <a:cs typeface="Arial" panose="020B0604020202020204" pitchFamily="34" charset="0"/>
                        </a:rPr>
                        <a:t>b1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100" b="1" dirty="0">
                          <a:latin typeface="Arial" panose="020B0604020202020204" pitchFamily="34" charset="0"/>
                          <a:cs typeface="Arial" panose="020B0604020202020204" pitchFamily="34" charset="0"/>
                        </a:rPr>
                        <a:t>C2</a:t>
                      </a:r>
                      <a:endParaRPr lang="zh-CN" altLang="en-US" sz="1100" b="1"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CN" sz="1100" b="1" dirty="0">
                          <a:latin typeface="Arial" panose="020B0604020202020204" pitchFamily="34" charset="0"/>
                          <a:cs typeface="Arial" panose="020B0604020202020204" pitchFamily="34" charset="0"/>
                        </a:rPr>
                        <a:t>33%</a:t>
                      </a:r>
                      <a:endParaRPr lang="zh-CN" altLang="en-US" sz="1100" b="1"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CN" sz="1100" b="1" dirty="0">
                          <a:latin typeface="Arial" panose="020B0604020202020204" pitchFamily="34" charset="0"/>
                          <a:cs typeface="Arial" panose="020B0604020202020204" pitchFamily="34" charset="0"/>
                        </a:rPr>
                        <a:t>91%</a:t>
                      </a:r>
                      <a:endParaRPr lang="zh-CN" altLang="en-US" sz="1100" b="1"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4957286"/>
                  </a:ext>
                </a:extLst>
              </a:tr>
              <a:tr h="321960">
                <a:tc>
                  <a:txBody>
                    <a:bodyPr/>
                    <a:lstStyle/>
                    <a:p>
                      <a:r>
                        <a:rPr lang="en-US" altLang="zh-CN" sz="1100" b="1" dirty="0">
                          <a:latin typeface="Arial" panose="020B0604020202020204" pitchFamily="34" charset="0"/>
                          <a:cs typeface="Arial" panose="020B0604020202020204" pitchFamily="34" charset="0"/>
                        </a:rPr>
                        <a:t>x1</a:t>
                      </a:r>
                      <a:endParaRPr lang="zh-CN" altLang="en-US" sz="1100" b="1"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100" b="1" dirty="0">
                          <a:latin typeface="Arial" panose="020B0604020202020204" pitchFamily="34" charset="0"/>
                          <a:cs typeface="Arial" panose="020B0604020202020204" pitchFamily="34" charset="0"/>
                        </a:rPr>
                        <a:t>b1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100" b="1" dirty="0">
                          <a:latin typeface="Arial" panose="020B0604020202020204" pitchFamily="34" charset="0"/>
                          <a:cs typeface="Arial" panose="020B0604020202020204" pitchFamily="34" charset="0"/>
                        </a:rPr>
                        <a:t>none</a:t>
                      </a:r>
                      <a:endParaRPr lang="zh-CN" altLang="en-US" sz="1100" b="1"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CN" sz="1100" b="1" dirty="0">
                          <a:latin typeface="Arial" panose="020B0604020202020204" pitchFamily="34" charset="0"/>
                          <a:cs typeface="Arial" panose="020B0604020202020204" pitchFamily="34" charset="0"/>
                        </a:rPr>
                        <a:t>13%</a:t>
                      </a:r>
                      <a:endParaRPr lang="zh-CN" altLang="en-US" sz="1100" b="1" dirty="0">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altLang="zh-CN" sz="1100" b="1" dirty="0">
                          <a:latin typeface="Arial" panose="020B0604020202020204" pitchFamily="34" charset="0"/>
                          <a:cs typeface="Arial" panose="020B0604020202020204" pitchFamily="34" charset="0"/>
                        </a:rPr>
                        <a:t>91%</a:t>
                      </a:r>
                      <a:endParaRPr lang="zh-CN" altLang="en-US" sz="1100" b="1" dirty="0">
                        <a:latin typeface="Arial" panose="020B0604020202020204" pitchFamily="34" charset="0"/>
                        <a:cs typeface="Arial" panose="020B060402020202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4369105"/>
                  </a:ext>
                </a:extLst>
              </a:tr>
              <a:tr h="321960">
                <a:tc gridSpan="5">
                  <a:txBody>
                    <a:bodyPr/>
                    <a:lstStyle/>
                    <a:p>
                      <a:pPr algn="ctr"/>
                      <a:r>
                        <a:rPr lang="en-US" altLang="zh-CN" sz="1100" dirty="0"/>
                        <a:t>……</a:t>
                      </a:r>
                      <a:endParaRPr lang="zh-CN"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altLang="zh-CN" sz="900" dirty="0"/>
                    </a:p>
                  </a:txBody>
                  <a:tcPr/>
                </a:tc>
                <a:tc hMerge="1">
                  <a:txBody>
                    <a:bodyPr/>
                    <a:lstStyle/>
                    <a:p>
                      <a:endParaRPr lang="zh-CN" altLang="en-US" sz="900" dirty="0"/>
                    </a:p>
                  </a:txBody>
                  <a:tcPr/>
                </a:tc>
                <a:tc hMerge="1">
                  <a:txBody>
                    <a:bodyPr/>
                    <a:lstStyle/>
                    <a:p>
                      <a:pPr algn="ctr"/>
                      <a:endParaRPr lang="zh-CN"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zh-CN" altLang="en-US" sz="1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7583887"/>
                  </a:ext>
                </a:extLst>
              </a:tr>
            </a:tbl>
          </a:graphicData>
        </a:graphic>
      </p:graphicFrame>
      <p:sp>
        <p:nvSpPr>
          <p:cNvPr id="17" name="矩形 16">
            <a:extLst>
              <a:ext uri="{FF2B5EF4-FFF2-40B4-BE49-F238E27FC236}">
                <a16:creationId xmlns:a16="http://schemas.microsoft.com/office/drawing/2014/main" id="{A1E2BB71-9F76-47D6-B5B7-74CD183D34F7}"/>
              </a:ext>
            </a:extLst>
          </p:cNvPr>
          <p:cNvSpPr/>
          <p:nvPr/>
        </p:nvSpPr>
        <p:spPr>
          <a:xfrm>
            <a:off x="2538188" y="4204487"/>
            <a:ext cx="566928" cy="2026454"/>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AA03320F-2D59-46A6-AE43-3CF6048B2191}"/>
              </a:ext>
            </a:extLst>
          </p:cNvPr>
          <p:cNvSpPr/>
          <p:nvPr/>
        </p:nvSpPr>
        <p:spPr>
          <a:xfrm>
            <a:off x="3105116" y="4204487"/>
            <a:ext cx="814928" cy="2026454"/>
          </a:xfrm>
          <a:prstGeom prst="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13D0BCB9-1DD1-45CF-A8A9-DCB01E1BDBF0}"/>
              </a:ext>
            </a:extLst>
          </p:cNvPr>
          <p:cNvSpPr/>
          <p:nvPr/>
        </p:nvSpPr>
        <p:spPr>
          <a:xfrm>
            <a:off x="5648094" y="1820519"/>
            <a:ext cx="4615880" cy="859225"/>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A8467EC5-737E-4420-9E7F-74A9AB971C8B}"/>
              </a:ext>
            </a:extLst>
          </p:cNvPr>
          <p:cNvSpPr/>
          <p:nvPr/>
        </p:nvSpPr>
        <p:spPr>
          <a:xfrm>
            <a:off x="5648094" y="3057377"/>
            <a:ext cx="4615880" cy="859225"/>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21" name="矩形 20">
            <a:extLst>
              <a:ext uri="{FF2B5EF4-FFF2-40B4-BE49-F238E27FC236}">
                <a16:creationId xmlns:a16="http://schemas.microsoft.com/office/drawing/2014/main" id="{17062B50-DEB6-455D-944C-F4A3C3940188}"/>
              </a:ext>
            </a:extLst>
          </p:cNvPr>
          <p:cNvSpPr/>
          <p:nvPr/>
        </p:nvSpPr>
        <p:spPr>
          <a:xfrm>
            <a:off x="2290344" y="2452247"/>
            <a:ext cx="2838484" cy="632244"/>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09EAF878-BBC0-4324-A7C0-6A9BE0D85269}"/>
              </a:ext>
            </a:extLst>
          </p:cNvPr>
          <p:cNvSpPr/>
          <p:nvPr/>
        </p:nvSpPr>
        <p:spPr>
          <a:xfrm>
            <a:off x="9773764" y="4452079"/>
            <a:ext cx="2248820" cy="18205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zh-CN" altLang="en-US" dirty="0"/>
              <a:t>参考文献</a:t>
            </a:r>
            <a:r>
              <a:rPr lang="en-US" altLang="zh-CN" dirty="0"/>
              <a:t>:</a:t>
            </a:r>
          </a:p>
          <a:p>
            <a:pPr algn="ctr">
              <a:spcAft>
                <a:spcPts val="1200"/>
              </a:spcAft>
            </a:pPr>
            <a:r>
              <a:rPr lang="en-US" altLang="zh-CN" sz="1800" b="0" i="0" u="none" strike="noStrike" baseline="0" dirty="0" err="1">
                <a:solidFill>
                  <a:schemeClr val="bg1"/>
                </a:solidFill>
                <a:latin typeface="Times-Roman"/>
              </a:rPr>
              <a:t>Salvato</a:t>
            </a:r>
            <a:r>
              <a:rPr lang="en-US" altLang="zh-CN" sz="1800" b="0" i="0" u="none" strike="noStrike" baseline="0" dirty="0">
                <a:solidFill>
                  <a:schemeClr val="bg1"/>
                </a:solidFill>
                <a:latin typeface="Times-Roman"/>
              </a:rPr>
              <a:t> M., Buchner J., </a:t>
            </a:r>
            <a:r>
              <a:rPr lang="en-US" altLang="zh-CN" sz="1800" b="0" i="0" u="none" strike="noStrike" baseline="0" dirty="0" err="1">
                <a:solidFill>
                  <a:schemeClr val="bg1"/>
                </a:solidFill>
                <a:latin typeface="Times-Roman"/>
              </a:rPr>
              <a:t>Budavári</a:t>
            </a:r>
            <a:r>
              <a:rPr lang="en-US" altLang="zh-CN" sz="1800" b="0" i="0" u="none" strike="noStrike" baseline="0" dirty="0">
                <a:solidFill>
                  <a:schemeClr val="bg1"/>
                </a:solidFill>
                <a:latin typeface="Times-Roman"/>
              </a:rPr>
              <a:t> T. et al 2018 MNRAS 473 4937</a:t>
            </a:r>
            <a:endParaRPr lang="zh-CN" altLang="en-US" sz="1800" b="0" i="0" u="none" strike="noStrike" baseline="0" dirty="0">
              <a:solidFill>
                <a:schemeClr val="bg1"/>
              </a:solidFill>
              <a:latin typeface="Times-Roman"/>
            </a:endParaRPr>
          </a:p>
        </p:txBody>
      </p:sp>
      <p:sp>
        <p:nvSpPr>
          <p:cNvPr id="23" name="标题 1">
            <a:extLst>
              <a:ext uri="{FF2B5EF4-FFF2-40B4-BE49-F238E27FC236}">
                <a16:creationId xmlns:a16="http://schemas.microsoft.com/office/drawing/2014/main" id="{40DDD66A-7AA9-4679-9120-4D7E67946EF1}"/>
              </a:ext>
            </a:extLst>
          </p:cNvPr>
          <p:cNvSpPr txBox="1">
            <a:spLocks/>
          </p:cNvSpPr>
          <p:nvPr/>
        </p:nvSpPr>
        <p:spPr>
          <a:xfrm>
            <a:off x="154247" y="-24263"/>
            <a:ext cx="10515600" cy="1073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3.2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星表交叉证认及置信度估计</a:t>
            </a:r>
          </a:p>
        </p:txBody>
      </p:sp>
      <p:sp>
        <p:nvSpPr>
          <p:cNvPr id="24" name="矩形 23">
            <a:extLst>
              <a:ext uri="{FF2B5EF4-FFF2-40B4-BE49-F238E27FC236}">
                <a16:creationId xmlns:a16="http://schemas.microsoft.com/office/drawing/2014/main" id="{8B208556-31F4-44E9-BAE0-1A71030C7C17}"/>
              </a:ext>
            </a:extLst>
          </p:cNvPr>
          <p:cNvSpPr/>
          <p:nvPr/>
        </p:nvSpPr>
        <p:spPr>
          <a:xfrm>
            <a:off x="674743" y="2452248"/>
            <a:ext cx="1611034" cy="63224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zh-CN" altLang="en-US" dirty="0"/>
              <a:t>贝叶斯公式</a:t>
            </a:r>
            <a:r>
              <a:rPr lang="en-US" altLang="zh-CN" dirty="0"/>
              <a:t>:</a:t>
            </a:r>
            <a:endParaRPr lang="zh-CN" altLang="en-US" dirty="0"/>
          </a:p>
        </p:txBody>
      </p:sp>
      <p:sp>
        <p:nvSpPr>
          <p:cNvPr id="26" name="文本框 25">
            <a:extLst>
              <a:ext uri="{FF2B5EF4-FFF2-40B4-BE49-F238E27FC236}">
                <a16:creationId xmlns:a16="http://schemas.microsoft.com/office/drawing/2014/main" id="{BDE479A8-B308-4697-8644-2522B013981A}"/>
              </a:ext>
            </a:extLst>
          </p:cNvPr>
          <p:cNvSpPr txBox="1"/>
          <p:nvPr/>
        </p:nvSpPr>
        <p:spPr>
          <a:xfrm>
            <a:off x="43375" y="1178011"/>
            <a:ext cx="6123482" cy="369332"/>
          </a:xfrm>
          <a:prstGeom prst="rect">
            <a:avLst/>
          </a:prstGeom>
          <a:noFill/>
        </p:spPr>
        <p:txBody>
          <a:bodyPr wrap="square">
            <a:spAutoFit/>
          </a:bodyPr>
          <a:lstStyle/>
          <a:p>
            <a:pPr algn="ctr"/>
            <a:r>
              <a:rPr lang="zh-CN" altLang="en-US" dirty="0">
                <a:effectLst>
                  <a:outerShdw blurRad="38100" dist="38100" dir="2700000" algn="tl">
                    <a:srgbClr val="000000">
                      <a:alpha val="43137"/>
                    </a:srgbClr>
                  </a:outerShdw>
                </a:effectLst>
              </a:rPr>
              <a:t>基于贝叶斯推断对位置匹配的结果进行置信度估计：</a:t>
            </a:r>
          </a:p>
        </p:txBody>
      </p:sp>
    </p:spTree>
    <p:extLst>
      <p:ext uri="{BB962C8B-B14F-4D97-AF65-F5344CB8AC3E}">
        <p14:creationId xmlns:p14="http://schemas.microsoft.com/office/powerpoint/2010/main" val="142033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21B7677E-1204-47FB-AEFC-8BDACCDDE9AB}"/>
              </a:ext>
            </a:extLst>
          </p:cNvPr>
          <p:cNvSpPr>
            <a:spLocks noGrp="1"/>
          </p:cNvSpPr>
          <p:nvPr>
            <p:ph type="title"/>
          </p:nvPr>
        </p:nvSpPr>
        <p:spPr>
          <a:xfrm>
            <a:off x="63556" y="122008"/>
            <a:ext cx="6319476" cy="1073700"/>
          </a:xfrm>
        </p:spPr>
        <p:txBody>
          <a:bodyPr>
            <a:normAutofit fontScale="90000"/>
          </a:body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3.3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异构多波段图像的高效组织、检索及可视化</a:t>
            </a:r>
          </a:p>
        </p:txBody>
      </p:sp>
      <p:grpSp>
        <p:nvGrpSpPr>
          <p:cNvPr id="8" name="组合 7">
            <a:extLst>
              <a:ext uri="{FF2B5EF4-FFF2-40B4-BE49-F238E27FC236}">
                <a16:creationId xmlns:a16="http://schemas.microsoft.com/office/drawing/2014/main" id="{3FDC7764-BC9C-4506-B6E2-E59D8A9A8F93}"/>
              </a:ext>
            </a:extLst>
          </p:cNvPr>
          <p:cNvGrpSpPr/>
          <p:nvPr/>
        </p:nvGrpSpPr>
        <p:grpSpPr>
          <a:xfrm>
            <a:off x="3881031" y="1429867"/>
            <a:ext cx="7910919" cy="4813951"/>
            <a:chOff x="985342" y="710724"/>
            <a:chExt cx="6634774" cy="4099339"/>
          </a:xfrm>
        </p:grpSpPr>
        <p:pic>
          <p:nvPicPr>
            <p:cNvPr id="9" name="图片 8">
              <a:extLst>
                <a:ext uri="{FF2B5EF4-FFF2-40B4-BE49-F238E27FC236}">
                  <a16:creationId xmlns:a16="http://schemas.microsoft.com/office/drawing/2014/main" id="{E4A1A42F-0E18-4C47-9DB1-4DF6DB126825}"/>
                </a:ext>
              </a:extLst>
            </p:cNvPr>
            <p:cNvPicPr>
              <a:picLocks noChangeAspect="1"/>
            </p:cNvPicPr>
            <p:nvPr/>
          </p:nvPicPr>
          <p:blipFill rotWithShape="1">
            <a:blip r:embed="rId3"/>
            <a:srcRect l="3419"/>
            <a:stretch/>
          </p:blipFill>
          <p:spPr>
            <a:xfrm>
              <a:off x="1549657" y="1046834"/>
              <a:ext cx="550961" cy="529722"/>
            </a:xfrm>
            <a:prstGeom prst="rect">
              <a:avLst/>
            </a:prstGeom>
          </p:spPr>
        </p:pic>
        <p:cxnSp>
          <p:nvCxnSpPr>
            <p:cNvPr id="10" name="直接箭头连接符 9">
              <a:extLst>
                <a:ext uri="{FF2B5EF4-FFF2-40B4-BE49-F238E27FC236}">
                  <a16:creationId xmlns:a16="http://schemas.microsoft.com/office/drawing/2014/main" id="{DCDB8E22-25C0-4502-B1E1-E418B835C1F5}"/>
                </a:ext>
              </a:extLst>
            </p:cNvPr>
            <p:cNvCxnSpPr>
              <a:cxnSpLocks/>
              <a:stCxn id="9" idx="3"/>
              <a:endCxn id="11" idx="1"/>
            </p:cNvCxnSpPr>
            <p:nvPr/>
          </p:nvCxnSpPr>
          <p:spPr>
            <a:xfrm>
              <a:off x="2100618" y="1311695"/>
              <a:ext cx="33251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流程图: 预定义过程 10">
              <a:extLst>
                <a:ext uri="{FF2B5EF4-FFF2-40B4-BE49-F238E27FC236}">
                  <a16:creationId xmlns:a16="http://schemas.microsoft.com/office/drawing/2014/main" id="{ED039BB2-512A-445B-B011-0BC171778D5A}"/>
                </a:ext>
              </a:extLst>
            </p:cNvPr>
            <p:cNvSpPr/>
            <p:nvPr/>
          </p:nvSpPr>
          <p:spPr>
            <a:xfrm>
              <a:off x="2433133" y="1116206"/>
              <a:ext cx="580729" cy="390977"/>
            </a:xfrm>
            <a:prstGeom prst="flowChartPredefinedProces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1600" dirty="0"/>
                <a:t>Fits</a:t>
              </a:r>
              <a:endParaRPr lang="zh-CN" altLang="en-US" sz="1600" dirty="0"/>
            </a:p>
          </p:txBody>
        </p:sp>
        <p:sp>
          <p:nvSpPr>
            <p:cNvPr id="12" name="文本框 11">
              <a:extLst>
                <a:ext uri="{FF2B5EF4-FFF2-40B4-BE49-F238E27FC236}">
                  <a16:creationId xmlns:a16="http://schemas.microsoft.com/office/drawing/2014/main" id="{1FC0BBD2-B22D-4C84-A4B4-E5B9CFC1D1C4}"/>
                </a:ext>
              </a:extLst>
            </p:cNvPr>
            <p:cNvSpPr txBox="1"/>
            <p:nvPr/>
          </p:nvSpPr>
          <p:spPr>
            <a:xfrm>
              <a:off x="1438795" y="1552363"/>
              <a:ext cx="860937" cy="288297"/>
            </a:xfrm>
            <a:prstGeom prst="rect">
              <a:avLst/>
            </a:prstGeom>
            <a:noFill/>
          </p:spPr>
          <p:txBody>
            <a:bodyPr wrap="square" rtlCol="0">
              <a:spAutoFit/>
            </a:bodyPr>
            <a:lstStyle>
              <a:defPPr>
                <a:defRPr lang="zh-CN"/>
              </a:defPPr>
              <a:lvl1pPr>
                <a:defRPr sz="1000"/>
              </a:lvl1pPr>
            </a:lstStyle>
            <a:p>
              <a:r>
                <a:rPr lang="zh-CN" altLang="en-US" sz="1600" dirty="0"/>
                <a:t>观测设施</a:t>
              </a:r>
            </a:p>
          </p:txBody>
        </p:sp>
        <p:sp>
          <p:nvSpPr>
            <p:cNvPr id="13" name="文本框 12">
              <a:extLst>
                <a:ext uri="{FF2B5EF4-FFF2-40B4-BE49-F238E27FC236}">
                  <a16:creationId xmlns:a16="http://schemas.microsoft.com/office/drawing/2014/main" id="{32BD6088-A68D-40F4-8B07-F78ABBBE1EB4}"/>
                </a:ext>
              </a:extLst>
            </p:cNvPr>
            <p:cNvSpPr txBox="1"/>
            <p:nvPr/>
          </p:nvSpPr>
          <p:spPr>
            <a:xfrm>
              <a:off x="2468160" y="1506996"/>
              <a:ext cx="696510" cy="497967"/>
            </a:xfrm>
            <a:prstGeom prst="rect">
              <a:avLst/>
            </a:prstGeom>
            <a:noFill/>
          </p:spPr>
          <p:txBody>
            <a:bodyPr wrap="square" rtlCol="0">
              <a:spAutoFit/>
            </a:bodyPr>
            <a:lstStyle>
              <a:defPPr>
                <a:defRPr lang="zh-CN"/>
              </a:defPPr>
              <a:lvl1pPr>
                <a:defRPr sz="1000"/>
              </a:lvl1pPr>
            </a:lstStyle>
            <a:p>
              <a:r>
                <a:rPr lang="zh-CN" altLang="en-US" sz="1600" dirty="0"/>
                <a:t>原始观测数据</a:t>
              </a:r>
            </a:p>
          </p:txBody>
        </p:sp>
        <p:cxnSp>
          <p:nvCxnSpPr>
            <p:cNvPr id="14" name="直接箭头连接符 13">
              <a:extLst>
                <a:ext uri="{FF2B5EF4-FFF2-40B4-BE49-F238E27FC236}">
                  <a16:creationId xmlns:a16="http://schemas.microsoft.com/office/drawing/2014/main" id="{FD89C44C-47E0-4058-835D-186237C90786}"/>
                </a:ext>
              </a:extLst>
            </p:cNvPr>
            <p:cNvCxnSpPr>
              <a:cxnSpLocks/>
              <a:stCxn id="11" idx="3"/>
              <a:endCxn id="15" idx="1"/>
            </p:cNvCxnSpPr>
            <p:nvPr/>
          </p:nvCxnSpPr>
          <p:spPr>
            <a:xfrm>
              <a:off x="3013862" y="1311695"/>
              <a:ext cx="58698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流程图: 预定义过程 14">
              <a:extLst>
                <a:ext uri="{FF2B5EF4-FFF2-40B4-BE49-F238E27FC236}">
                  <a16:creationId xmlns:a16="http://schemas.microsoft.com/office/drawing/2014/main" id="{0E2182F2-E6EE-46C4-AB98-4AEA8B0A5014}"/>
                </a:ext>
              </a:extLst>
            </p:cNvPr>
            <p:cNvSpPr/>
            <p:nvPr/>
          </p:nvSpPr>
          <p:spPr>
            <a:xfrm>
              <a:off x="3600844" y="1116206"/>
              <a:ext cx="593342" cy="390977"/>
            </a:xfrm>
            <a:prstGeom prst="flowChartPredefinedProcess">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CN" sz="1600" dirty="0"/>
                <a:t>Fits</a:t>
              </a:r>
              <a:endParaRPr lang="zh-CN" altLang="en-US" sz="1600" dirty="0"/>
            </a:p>
          </p:txBody>
        </p:sp>
        <p:sp>
          <p:nvSpPr>
            <p:cNvPr id="16" name="文本框 15">
              <a:extLst>
                <a:ext uri="{FF2B5EF4-FFF2-40B4-BE49-F238E27FC236}">
                  <a16:creationId xmlns:a16="http://schemas.microsoft.com/office/drawing/2014/main" id="{4BE130B3-5D67-40EE-836F-DBD69EAABDF9}"/>
                </a:ext>
              </a:extLst>
            </p:cNvPr>
            <p:cNvSpPr txBox="1"/>
            <p:nvPr/>
          </p:nvSpPr>
          <p:spPr>
            <a:xfrm>
              <a:off x="3512585" y="1493586"/>
              <a:ext cx="883622" cy="288297"/>
            </a:xfrm>
            <a:prstGeom prst="rect">
              <a:avLst/>
            </a:prstGeom>
            <a:noFill/>
          </p:spPr>
          <p:txBody>
            <a:bodyPr wrap="square" rtlCol="0">
              <a:spAutoFit/>
            </a:bodyPr>
            <a:lstStyle>
              <a:defPPr>
                <a:defRPr lang="zh-CN"/>
              </a:defPPr>
              <a:lvl1pPr>
                <a:defRPr sz="1000"/>
              </a:lvl1pPr>
            </a:lstStyle>
            <a:p>
              <a:r>
                <a:rPr lang="zh-CN" altLang="en-US" sz="1600" dirty="0"/>
                <a:t>产品图像</a:t>
              </a:r>
            </a:p>
          </p:txBody>
        </p:sp>
        <p:sp>
          <p:nvSpPr>
            <p:cNvPr id="17" name="文本框 16">
              <a:extLst>
                <a:ext uri="{FF2B5EF4-FFF2-40B4-BE49-F238E27FC236}">
                  <a16:creationId xmlns:a16="http://schemas.microsoft.com/office/drawing/2014/main" id="{9B0898CE-A8F8-4C38-85AF-994F4BF346E2}"/>
                </a:ext>
              </a:extLst>
            </p:cNvPr>
            <p:cNvSpPr txBox="1"/>
            <p:nvPr/>
          </p:nvSpPr>
          <p:spPr>
            <a:xfrm>
              <a:off x="2936469" y="710724"/>
              <a:ext cx="786247" cy="445550"/>
            </a:xfrm>
            <a:prstGeom prst="rect">
              <a:avLst/>
            </a:prstGeom>
            <a:noFill/>
          </p:spPr>
          <p:txBody>
            <a:bodyPr wrap="square" rtlCol="0">
              <a:spAutoFit/>
            </a:bodyPr>
            <a:lstStyle/>
            <a:p>
              <a:r>
                <a:rPr lang="zh-CN" altLang="en-US" sz="1400" dirty="0"/>
                <a:t>位置矫正，添加</a:t>
              </a:r>
              <a:r>
                <a:rPr lang="en-US" altLang="zh-CN" sz="1400" dirty="0"/>
                <a:t>WCS</a:t>
              </a:r>
              <a:endParaRPr lang="zh-CN" altLang="en-US" sz="2000" dirty="0"/>
            </a:p>
          </p:txBody>
        </p:sp>
        <p:sp>
          <p:nvSpPr>
            <p:cNvPr id="18" name="流程图: 磁盘 17">
              <a:extLst>
                <a:ext uri="{FF2B5EF4-FFF2-40B4-BE49-F238E27FC236}">
                  <a16:creationId xmlns:a16="http://schemas.microsoft.com/office/drawing/2014/main" id="{93652275-EE62-4889-9360-B75F30F43185}"/>
                </a:ext>
              </a:extLst>
            </p:cNvPr>
            <p:cNvSpPr/>
            <p:nvPr/>
          </p:nvSpPr>
          <p:spPr>
            <a:xfrm>
              <a:off x="4885891" y="1122137"/>
              <a:ext cx="649540" cy="369332"/>
            </a:xfrm>
            <a:prstGeom prst="flowChartMagneticDisk">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2400" dirty="0"/>
            </a:p>
          </p:txBody>
        </p:sp>
        <p:cxnSp>
          <p:nvCxnSpPr>
            <p:cNvPr id="19" name="直接箭头连接符 18">
              <a:extLst>
                <a:ext uri="{FF2B5EF4-FFF2-40B4-BE49-F238E27FC236}">
                  <a16:creationId xmlns:a16="http://schemas.microsoft.com/office/drawing/2014/main" id="{1D86A08B-FC37-4FFA-B5D3-5CACEFCEE887}"/>
                </a:ext>
              </a:extLst>
            </p:cNvPr>
            <p:cNvCxnSpPr>
              <a:cxnSpLocks/>
              <a:stCxn id="15" idx="3"/>
              <a:endCxn id="18" idx="2"/>
            </p:cNvCxnSpPr>
            <p:nvPr/>
          </p:nvCxnSpPr>
          <p:spPr>
            <a:xfrm flipV="1">
              <a:off x="4194186" y="1306802"/>
              <a:ext cx="691705" cy="48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9CF6F6C2-17CF-4BB4-86A2-18DF055B220C}"/>
                </a:ext>
              </a:extLst>
            </p:cNvPr>
            <p:cNvSpPr txBox="1"/>
            <p:nvPr/>
          </p:nvSpPr>
          <p:spPr>
            <a:xfrm>
              <a:off x="4866824" y="1508626"/>
              <a:ext cx="886247" cy="288297"/>
            </a:xfrm>
            <a:prstGeom prst="rect">
              <a:avLst/>
            </a:prstGeom>
            <a:noFill/>
          </p:spPr>
          <p:txBody>
            <a:bodyPr wrap="square" rtlCol="0">
              <a:spAutoFit/>
            </a:bodyPr>
            <a:lstStyle/>
            <a:p>
              <a:r>
                <a:rPr lang="zh-CN" altLang="en-US" sz="1600" dirty="0"/>
                <a:t>元数据库</a:t>
              </a:r>
            </a:p>
          </p:txBody>
        </p:sp>
        <p:sp>
          <p:nvSpPr>
            <p:cNvPr id="21" name="文本框 20">
              <a:extLst>
                <a:ext uri="{FF2B5EF4-FFF2-40B4-BE49-F238E27FC236}">
                  <a16:creationId xmlns:a16="http://schemas.microsoft.com/office/drawing/2014/main" id="{5243A1ED-8E68-4C57-847C-672680F9BD30}"/>
                </a:ext>
              </a:extLst>
            </p:cNvPr>
            <p:cNvSpPr txBox="1"/>
            <p:nvPr/>
          </p:nvSpPr>
          <p:spPr>
            <a:xfrm>
              <a:off x="4152635" y="719157"/>
              <a:ext cx="756498" cy="445550"/>
            </a:xfrm>
            <a:prstGeom prst="rect">
              <a:avLst/>
            </a:prstGeom>
            <a:noFill/>
          </p:spPr>
          <p:txBody>
            <a:bodyPr wrap="square" rtlCol="0">
              <a:spAutoFit/>
            </a:bodyPr>
            <a:lstStyle/>
            <a:p>
              <a:r>
                <a:rPr lang="zh-CN" altLang="en-US" sz="1400" dirty="0"/>
                <a:t>观测数据基本信息</a:t>
              </a:r>
            </a:p>
          </p:txBody>
        </p:sp>
        <p:cxnSp>
          <p:nvCxnSpPr>
            <p:cNvPr id="22" name="直接箭头连接符 21">
              <a:extLst>
                <a:ext uri="{FF2B5EF4-FFF2-40B4-BE49-F238E27FC236}">
                  <a16:creationId xmlns:a16="http://schemas.microsoft.com/office/drawing/2014/main" id="{A45A2BE2-F7B6-4F10-A094-E94C80B2D9C6}"/>
                </a:ext>
              </a:extLst>
            </p:cNvPr>
            <p:cNvCxnSpPr>
              <a:cxnSpLocks/>
            </p:cNvCxnSpPr>
            <p:nvPr/>
          </p:nvCxnSpPr>
          <p:spPr>
            <a:xfrm>
              <a:off x="3876325" y="1781883"/>
              <a:ext cx="0" cy="5135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矩形 22">
              <a:extLst>
                <a:ext uri="{FF2B5EF4-FFF2-40B4-BE49-F238E27FC236}">
                  <a16:creationId xmlns:a16="http://schemas.microsoft.com/office/drawing/2014/main" id="{C5F0455D-8BF4-4333-8BB8-08D5C9A7717E}"/>
                </a:ext>
              </a:extLst>
            </p:cNvPr>
            <p:cNvSpPr/>
            <p:nvPr/>
          </p:nvSpPr>
          <p:spPr>
            <a:xfrm>
              <a:off x="1500877" y="2287445"/>
              <a:ext cx="2761613" cy="660482"/>
            </a:xfrm>
            <a:prstGeom prst="rect">
              <a:avLst/>
            </a:prstGeom>
            <a:ln>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sz="2400"/>
            </a:p>
          </p:txBody>
        </p:sp>
        <p:sp>
          <p:nvSpPr>
            <p:cNvPr id="24" name="文本框 23">
              <a:extLst>
                <a:ext uri="{FF2B5EF4-FFF2-40B4-BE49-F238E27FC236}">
                  <a16:creationId xmlns:a16="http://schemas.microsoft.com/office/drawing/2014/main" id="{CB78EA9B-394D-4A8A-BE3C-57495CE1EDA0}"/>
                </a:ext>
              </a:extLst>
            </p:cNvPr>
            <p:cNvSpPr txBox="1"/>
            <p:nvPr/>
          </p:nvSpPr>
          <p:spPr>
            <a:xfrm>
              <a:off x="2336802" y="2015269"/>
              <a:ext cx="1686726" cy="314506"/>
            </a:xfrm>
            <a:prstGeom prst="rect">
              <a:avLst/>
            </a:prstGeom>
            <a:noFill/>
          </p:spPr>
          <p:txBody>
            <a:bodyPr wrap="square" rtlCol="0">
              <a:spAutoFit/>
            </a:bodyPr>
            <a:lstStyle/>
            <a:p>
              <a:r>
                <a:rPr lang="en-US" altLang="zh-CN" dirty="0"/>
                <a:t>HiPS</a:t>
              </a:r>
              <a:r>
                <a:rPr lang="zh-CN" altLang="en-US" dirty="0"/>
                <a:t>处理</a:t>
              </a:r>
            </a:p>
          </p:txBody>
        </p:sp>
        <p:sp>
          <p:nvSpPr>
            <p:cNvPr id="25" name="矩形: 圆角 24">
              <a:extLst>
                <a:ext uri="{FF2B5EF4-FFF2-40B4-BE49-F238E27FC236}">
                  <a16:creationId xmlns:a16="http://schemas.microsoft.com/office/drawing/2014/main" id="{750EC76B-A764-4CC1-81C1-CE77F49ECD06}"/>
                </a:ext>
              </a:extLst>
            </p:cNvPr>
            <p:cNvSpPr/>
            <p:nvPr/>
          </p:nvSpPr>
          <p:spPr>
            <a:xfrm>
              <a:off x="3373821" y="2427061"/>
              <a:ext cx="776114" cy="3652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投影转换</a:t>
              </a:r>
            </a:p>
          </p:txBody>
        </p:sp>
        <p:sp>
          <p:nvSpPr>
            <p:cNvPr id="26" name="矩形: 圆角 25">
              <a:extLst>
                <a:ext uri="{FF2B5EF4-FFF2-40B4-BE49-F238E27FC236}">
                  <a16:creationId xmlns:a16="http://schemas.microsoft.com/office/drawing/2014/main" id="{855C985F-AADC-4756-B6A0-4CACC71391F3}"/>
                </a:ext>
              </a:extLst>
            </p:cNvPr>
            <p:cNvSpPr/>
            <p:nvPr/>
          </p:nvSpPr>
          <p:spPr>
            <a:xfrm>
              <a:off x="2505241" y="2425341"/>
              <a:ext cx="776115" cy="3652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层次网格切分</a:t>
              </a:r>
            </a:p>
          </p:txBody>
        </p:sp>
        <p:sp>
          <p:nvSpPr>
            <p:cNvPr id="27" name="矩形: 圆角 26">
              <a:extLst>
                <a:ext uri="{FF2B5EF4-FFF2-40B4-BE49-F238E27FC236}">
                  <a16:creationId xmlns:a16="http://schemas.microsoft.com/office/drawing/2014/main" id="{7AD5311F-6025-43C5-9FC9-B9526513CC2D}"/>
                </a:ext>
              </a:extLst>
            </p:cNvPr>
            <p:cNvSpPr/>
            <p:nvPr/>
          </p:nvSpPr>
          <p:spPr>
            <a:xfrm>
              <a:off x="1605131" y="2425341"/>
              <a:ext cx="776115" cy="36527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t>HEALPix</a:t>
              </a:r>
              <a:r>
                <a:rPr lang="zh-CN" altLang="en-US" sz="1400" dirty="0"/>
                <a:t>编号</a:t>
              </a:r>
            </a:p>
          </p:txBody>
        </p:sp>
        <p:sp>
          <p:nvSpPr>
            <p:cNvPr id="28" name="箭头: 下 27">
              <a:extLst>
                <a:ext uri="{FF2B5EF4-FFF2-40B4-BE49-F238E27FC236}">
                  <a16:creationId xmlns:a16="http://schemas.microsoft.com/office/drawing/2014/main" id="{65810F40-BB68-44A5-8242-661D3FCBC35D}"/>
                </a:ext>
              </a:extLst>
            </p:cNvPr>
            <p:cNvSpPr/>
            <p:nvPr/>
          </p:nvSpPr>
          <p:spPr>
            <a:xfrm>
              <a:off x="2654913" y="3014367"/>
              <a:ext cx="428822" cy="1702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29" name="组合 28">
              <a:extLst>
                <a:ext uri="{FF2B5EF4-FFF2-40B4-BE49-F238E27FC236}">
                  <a16:creationId xmlns:a16="http://schemas.microsoft.com/office/drawing/2014/main" id="{2A388B84-DEA7-4D0B-B396-973200C30B5C}"/>
                </a:ext>
              </a:extLst>
            </p:cNvPr>
            <p:cNvGrpSpPr/>
            <p:nvPr/>
          </p:nvGrpSpPr>
          <p:grpSpPr>
            <a:xfrm>
              <a:off x="1459717" y="3428492"/>
              <a:ext cx="1434809" cy="981583"/>
              <a:chOff x="1459717" y="3428492"/>
              <a:chExt cx="1434809" cy="981583"/>
            </a:xfrm>
          </p:grpSpPr>
          <p:pic>
            <p:nvPicPr>
              <p:cNvPr id="43" name="图片 42">
                <a:extLst>
                  <a:ext uri="{FF2B5EF4-FFF2-40B4-BE49-F238E27FC236}">
                    <a16:creationId xmlns:a16="http://schemas.microsoft.com/office/drawing/2014/main" id="{26473DAE-91D8-45E0-B1E3-878E6D9E2BDF}"/>
                  </a:ext>
                </a:extLst>
              </p:cNvPr>
              <p:cNvPicPr>
                <a:picLocks noChangeAspect="1"/>
              </p:cNvPicPr>
              <p:nvPr/>
            </p:nvPicPr>
            <p:blipFill rotWithShape="1">
              <a:blip r:embed="rId4"/>
              <a:srcRect b="887"/>
              <a:stretch/>
            </p:blipFill>
            <p:spPr>
              <a:xfrm>
                <a:off x="1459717" y="3428492"/>
                <a:ext cx="978276" cy="981583"/>
              </a:xfrm>
              <a:prstGeom prst="rect">
                <a:avLst/>
              </a:prstGeom>
            </p:spPr>
          </p:pic>
          <p:cxnSp>
            <p:nvCxnSpPr>
              <p:cNvPr id="44" name="直接连接符 43">
                <a:extLst>
                  <a:ext uri="{FF2B5EF4-FFF2-40B4-BE49-F238E27FC236}">
                    <a16:creationId xmlns:a16="http://schemas.microsoft.com/office/drawing/2014/main" id="{771580D0-927F-4493-97F1-F73BFDE6E9B6}"/>
                  </a:ext>
                </a:extLst>
              </p:cNvPr>
              <p:cNvCxnSpPr>
                <a:cxnSpLocks/>
              </p:cNvCxnSpPr>
              <p:nvPr/>
            </p:nvCxnSpPr>
            <p:spPr>
              <a:xfrm>
                <a:off x="2314741" y="3883819"/>
                <a:ext cx="533234" cy="15275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F3A1CFFE-9574-49FE-8D35-57C5FE531DEC}"/>
                  </a:ext>
                </a:extLst>
              </p:cNvPr>
              <p:cNvCxnSpPr>
                <a:cxnSpLocks/>
              </p:cNvCxnSpPr>
              <p:nvPr/>
            </p:nvCxnSpPr>
            <p:spPr>
              <a:xfrm>
                <a:off x="2232025" y="3984625"/>
                <a:ext cx="443543" cy="382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FEE64A5E-1809-44FB-8936-A8285ED5D9F0}"/>
                  </a:ext>
                </a:extLst>
              </p:cNvPr>
              <p:cNvCxnSpPr>
                <a:cxnSpLocks/>
              </p:cNvCxnSpPr>
              <p:nvPr/>
            </p:nvCxnSpPr>
            <p:spPr>
              <a:xfrm>
                <a:off x="2232025" y="3860040"/>
                <a:ext cx="362609" cy="247616"/>
              </a:xfrm>
              <a:prstGeom prst="line">
                <a:avLst/>
              </a:prstGeom>
            </p:spPr>
            <p:style>
              <a:lnRef idx="1">
                <a:schemeClr val="accent1"/>
              </a:lnRef>
              <a:fillRef idx="0">
                <a:schemeClr val="accent1"/>
              </a:fillRef>
              <a:effectRef idx="0">
                <a:schemeClr val="accent1"/>
              </a:effectRef>
              <a:fontRef idx="minor">
                <a:schemeClr val="tx1"/>
              </a:fontRef>
            </p:style>
          </p:cxnSp>
          <p:pic>
            <p:nvPicPr>
              <p:cNvPr id="47" name="图片 46">
                <a:extLst>
                  <a:ext uri="{FF2B5EF4-FFF2-40B4-BE49-F238E27FC236}">
                    <a16:creationId xmlns:a16="http://schemas.microsoft.com/office/drawing/2014/main" id="{15C9F62C-2C10-404A-91A1-5E15E16EF511}"/>
                  </a:ext>
                </a:extLst>
              </p:cNvPr>
              <p:cNvPicPr>
                <a:picLocks noChangeAspect="1"/>
              </p:cNvPicPr>
              <p:nvPr/>
            </p:nvPicPr>
            <p:blipFill>
              <a:blip r:embed="rId5"/>
              <a:stretch>
                <a:fillRect/>
              </a:stretch>
            </p:blipFill>
            <p:spPr>
              <a:xfrm rot="4441858">
                <a:off x="2626945" y="4067557"/>
                <a:ext cx="266792" cy="268370"/>
              </a:xfrm>
              <a:prstGeom prst="rect">
                <a:avLst/>
              </a:prstGeom>
            </p:spPr>
          </p:pic>
        </p:grpSp>
        <p:pic>
          <p:nvPicPr>
            <p:cNvPr id="30" name="图片 29">
              <a:extLst>
                <a:ext uri="{FF2B5EF4-FFF2-40B4-BE49-F238E27FC236}">
                  <a16:creationId xmlns:a16="http://schemas.microsoft.com/office/drawing/2014/main" id="{652A5C8A-9488-4049-963D-E4C529AD4B30}"/>
                </a:ext>
              </a:extLst>
            </p:cNvPr>
            <p:cNvPicPr>
              <a:picLocks noChangeAspect="1"/>
            </p:cNvPicPr>
            <p:nvPr/>
          </p:nvPicPr>
          <p:blipFill>
            <a:blip r:embed="rId6"/>
            <a:stretch>
              <a:fillRect/>
            </a:stretch>
          </p:blipFill>
          <p:spPr>
            <a:xfrm>
              <a:off x="3248691" y="3288056"/>
              <a:ext cx="901244" cy="1181877"/>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31" name="图片 30">
              <a:extLst>
                <a:ext uri="{FF2B5EF4-FFF2-40B4-BE49-F238E27FC236}">
                  <a16:creationId xmlns:a16="http://schemas.microsoft.com/office/drawing/2014/main" id="{BE66C7EE-0BA1-467D-9193-816DAA67C226}"/>
                </a:ext>
              </a:extLst>
            </p:cNvPr>
            <p:cNvPicPr>
              <a:picLocks noChangeAspect="1"/>
            </p:cNvPicPr>
            <p:nvPr/>
          </p:nvPicPr>
          <p:blipFill>
            <a:blip r:embed="rId7"/>
            <a:stretch>
              <a:fillRect/>
            </a:stretch>
          </p:blipFill>
          <p:spPr>
            <a:xfrm>
              <a:off x="4992426" y="2446428"/>
              <a:ext cx="525277" cy="834127"/>
            </a:xfrm>
            <a:prstGeom prst="rect">
              <a:avLst/>
            </a:prstGeom>
          </p:spPr>
        </p:pic>
        <p:sp>
          <p:nvSpPr>
            <p:cNvPr id="32" name="文本框 31">
              <a:extLst>
                <a:ext uri="{FF2B5EF4-FFF2-40B4-BE49-F238E27FC236}">
                  <a16:creationId xmlns:a16="http://schemas.microsoft.com/office/drawing/2014/main" id="{07EA09CA-1428-4750-A161-F20A5DFB0181}"/>
                </a:ext>
              </a:extLst>
            </p:cNvPr>
            <p:cNvSpPr txBox="1"/>
            <p:nvPr/>
          </p:nvSpPr>
          <p:spPr>
            <a:xfrm>
              <a:off x="4803992" y="3323724"/>
              <a:ext cx="968911" cy="262089"/>
            </a:xfrm>
            <a:prstGeom prst="rect">
              <a:avLst/>
            </a:prstGeom>
            <a:noFill/>
          </p:spPr>
          <p:txBody>
            <a:bodyPr wrap="square" rtlCol="0">
              <a:spAutoFit/>
            </a:bodyPr>
            <a:lstStyle>
              <a:defPPr>
                <a:defRPr lang="zh-CN"/>
              </a:defPPr>
              <a:lvl1pPr>
                <a:defRPr sz="1000"/>
              </a:lvl1pPr>
            </a:lstStyle>
            <a:p>
              <a:r>
                <a:rPr lang="en-US" altLang="zh-CN" sz="1400" dirty="0"/>
                <a:t>Web Server</a:t>
              </a:r>
              <a:endParaRPr lang="zh-CN" altLang="en-US" sz="1400" dirty="0"/>
            </a:p>
          </p:txBody>
        </p:sp>
        <p:sp>
          <p:nvSpPr>
            <p:cNvPr id="33" name="文本框 32">
              <a:extLst>
                <a:ext uri="{FF2B5EF4-FFF2-40B4-BE49-F238E27FC236}">
                  <a16:creationId xmlns:a16="http://schemas.microsoft.com/office/drawing/2014/main" id="{F02BB1D9-8CEA-47D9-B2B6-51456A9494A1}"/>
                </a:ext>
              </a:extLst>
            </p:cNvPr>
            <p:cNvSpPr txBox="1"/>
            <p:nvPr/>
          </p:nvSpPr>
          <p:spPr>
            <a:xfrm>
              <a:off x="3181643" y="4547974"/>
              <a:ext cx="1112696" cy="262089"/>
            </a:xfrm>
            <a:prstGeom prst="rect">
              <a:avLst/>
            </a:prstGeom>
            <a:noFill/>
          </p:spPr>
          <p:txBody>
            <a:bodyPr wrap="square" rtlCol="0">
              <a:spAutoFit/>
            </a:bodyPr>
            <a:lstStyle/>
            <a:p>
              <a:r>
                <a:rPr lang="zh-CN" altLang="en-US" sz="1400" dirty="0"/>
                <a:t>分层文件存储</a:t>
              </a:r>
            </a:p>
          </p:txBody>
        </p:sp>
        <p:sp>
          <p:nvSpPr>
            <p:cNvPr id="34" name="文本框 33">
              <a:extLst>
                <a:ext uri="{FF2B5EF4-FFF2-40B4-BE49-F238E27FC236}">
                  <a16:creationId xmlns:a16="http://schemas.microsoft.com/office/drawing/2014/main" id="{AD5CF871-CBD1-47A8-85D6-61C8665F31F1}"/>
                </a:ext>
              </a:extLst>
            </p:cNvPr>
            <p:cNvSpPr txBox="1"/>
            <p:nvPr/>
          </p:nvSpPr>
          <p:spPr>
            <a:xfrm>
              <a:off x="985342" y="4491492"/>
              <a:ext cx="2098392" cy="262089"/>
            </a:xfrm>
            <a:prstGeom prst="rect">
              <a:avLst/>
            </a:prstGeom>
            <a:noFill/>
          </p:spPr>
          <p:txBody>
            <a:bodyPr wrap="square" rtlCol="0">
              <a:spAutoFit/>
            </a:bodyPr>
            <a:lstStyle/>
            <a:p>
              <a:r>
                <a:rPr lang="zh-CN" altLang="en-US" sz="1400" dirty="0"/>
                <a:t>基于天球网格划分的图像切片</a:t>
              </a:r>
            </a:p>
          </p:txBody>
        </p:sp>
        <p:cxnSp>
          <p:nvCxnSpPr>
            <p:cNvPr id="35" name="连接符: 曲线 34">
              <a:extLst>
                <a:ext uri="{FF2B5EF4-FFF2-40B4-BE49-F238E27FC236}">
                  <a16:creationId xmlns:a16="http://schemas.microsoft.com/office/drawing/2014/main" id="{AC2DB718-E6A6-4F5D-ADC6-4F3DA1B1587E}"/>
                </a:ext>
              </a:extLst>
            </p:cNvPr>
            <p:cNvCxnSpPr>
              <a:stCxn id="30" idx="3"/>
              <a:endCxn id="31" idx="1"/>
            </p:cNvCxnSpPr>
            <p:nvPr/>
          </p:nvCxnSpPr>
          <p:spPr>
            <a:xfrm flipV="1">
              <a:off x="4149935" y="2863492"/>
              <a:ext cx="842491" cy="101550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B20CFE90-B7D0-4D3A-B9C9-29AEA259D893}"/>
                </a:ext>
              </a:extLst>
            </p:cNvPr>
            <p:cNvSpPr txBox="1"/>
            <p:nvPr/>
          </p:nvSpPr>
          <p:spPr>
            <a:xfrm>
              <a:off x="4235928" y="3099500"/>
              <a:ext cx="1472626" cy="262089"/>
            </a:xfrm>
            <a:prstGeom prst="rect">
              <a:avLst/>
            </a:prstGeom>
            <a:noFill/>
          </p:spPr>
          <p:txBody>
            <a:bodyPr wrap="square" rtlCol="0">
              <a:spAutoFit/>
            </a:bodyPr>
            <a:lstStyle>
              <a:defPPr>
                <a:defRPr lang="zh-CN"/>
              </a:defPPr>
              <a:lvl1pPr>
                <a:defRPr sz="1000"/>
              </a:lvl1pPr>
            </a:lstStyle>
            <a:p>
              <a:r>
                <a:rPr lang="en-US" altLang="zh-CN" sz="1400" dirty="0"/>
                <a:t>Web</a:t>
              </a:r>
              <a:r>
                <a:rPr lang="zh-CN" altLang="en-US" sz="1400" dirty="0"/>
                <a:t>发布</a:t>
              </a:r>
            </a:p>
          </p:txBody>
        </p:sp>
        <p:cxnSp>
          <p:nvCxnSpPr>
            <p:cNvPr id="37" name="直接箭头连接符 36">
              <a:extLst>
                <a:ext uri="{FF2B5EF4-FFF2-40B4-BE49-F238E27FC236}">
                  <a16:creationId xmlns:a16="http://schemas.microsoft.com/office/drawing/2014/main" id="{74004F40-D0B9-4B8A-9A84-414051325749}"/>
                </a:ext>
              </a:extLst>
            </p:cNvPr>
            <p:cNvCxnSpPr>
              <a:cxnSpLocks/>
              <a:stCxn id="31" idx="0"/>
            </p:cNvCxnSpPr>
            <p:nvPr/>
          </p:nvCxnSpPr>
          <p:spPr>
            <a:xfrm flipV="1">
              <a:off x="5255065" y="1814432"/>
              <a:ext cx="0" cy="6319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509949D3-EF58-489F-AF30-2C2446412E0C}"/>
                </a:ext>
              </a:extLst>
            </p:cNvPr>
            <p:cNvSpPr txBox="1"/>
            <p:nvPr/>
          </p:nvSpPr>
          <p:spPr>
            <a:xfrm>
              <a:off x="5258002" y="1880598"/>
              <a:ext cx="495072" cy="497967"/>
            </a:xfrm>
            <a:prstGeom prst="rect">
              <a:avLst/>
            </a:prstGeom>
            <a:noFill/>
          </p:spPr>
          <p:txBody>
            <a:bodyPr wrap="square" rtlCol="0">
              <a:spAutoFit/>
            </a:bodyPr>
            <a:lstStyle>
              <a:defPPr>
                <a:defRPr lang="zh-CN"/>
              </a:defPPr>
              <a:lvl1pPr>
                <a:defRPr sz="1000"/>
              </a:lvl1pPr>
            </a:lstStyle>
            <a:p>
              <a:r>
                <a:rPr lang="zh-CN" altLang="en-US" sz="1600" dirty="0"/>
                <a:t>数据检索</a:t>
              </a:r>
            </a:p>
          </p:txBody>
        </p:sp>
        <p:pic>
          <p:nvPicPr>
            <p:cNvPr id="39" name="图片 38">
              <a:extLst>
                <a:ext uri="{FF2B5EF4-FFF2-40B4-BE49-F238E27FC236}">
                  <a16:creationId xmlns:a16="http://schemas.microsoft.com/office/drawing/2014/main" id="{F99B45BF-3A7A-49EE-8F60-5397A456345F}"/>
                </a:ext>
              </a:extLst>
            </p:cNvPr>
            <p:cNvPicPr>
              <a:picLocks noChangeAspect="1"/>
            </p:cNvPicPr>
            <p:nvPr/>
          </p:nvPicPr>
          <p:blipFill>
            <a:blip r:embed="rId8"/>
            <a:stretch>
              <a:fillRect/>
            </a:stretch>
          </p:blipFill>
          <p:spPr>
            <a:xfrm>
              <a:off x="6035600" y="1880598"/>
              <a:ext cx="1315192" cy="720872"/>
            </a:xfrm>
            <a:prstGeom prst="rect">
              <a:avLst/>
            </a:prstGeom>
          </p:spPr>
        </p:pic>
        <p:pic>
          <p:nvPicPr>
            <p:cNvPr id="40" name="图片 39">
              <a:extLst>
                <a:ext uri="{FF2B5EF4-FFF2-40B4-BE49-F238E27FC236}">
                  <a16:creationId xmlns:a16="http://schemas.microsoft.com/office/drawing/2014/main" id="{E3B78997-4F44-49D7-A0A8-4582F3728973}"/>
                </a:ext>
              </a:extLst>
            </p:cNvPr>
            <p:cNvPicPr>
              <a:picLocks noChangeAspect="1"/>
            </p:cNvPicPr>
            <p:nvPr/>
          </p:nvPicPr>
          <p:blipFill rotWithShape="1">
            <a:blip r:embed="rId9"/>
            <a:srcRect t="2803"/>
            <a:stretch/>
          </p:blipFill>
          <p:spPr>
            <a:xfrm>
              <a:off x="6035600" y="2739819"/>
              <a:ext cx="1315196" cy="746267"/>
            </a:xfrm>
            <a:prstGeom prst="rect">
              <a:avLst/>
            </a:prstGeom>
          </p:spPr>
        </p:pic>
        <p:sp>
          <p:nvSpPr>
            <p:cNvPr id="41" name="箭头: 下 40">
              <a:extLst>
                <a:ext uri="{FF2B5EF4-FFF2-40B4-BE49-F238E27FC236}">
                  <a16:creationId xmlns:a16="http://schemas.microsoft.com/office/drawing/2014/main" id="{FEA87644-7EA4-4ED5-9F29-4A7354C655AD}"/>
                </a:ext>
              </a:extLst>
            </p:cNvPr>
            <p:cNvSpPr/>
            <p:nvPr/>
          </p:nvSpPr>
          <p:spPr>
            <a:xfrm rot="16200000">
              <a:off x="5550618" y="2577031"/>
              <a:ext cx="428822" cy="17026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2" name="文本框 41">
              <a:extLst>
                <a:ext uri="{FF2B5EF4-FFF2-40B4-BE49-F238E27FC236}">
                  <a16:creationId xmlns:a16="http://schemas.microsoft.com/office/drawing/2014/main" id="{6275D799-D865-4657-9319-80177A350E1C}"/>
                </a:ext>
              </a:extLst>
            </p:cNvPr>
            <p:cNvSpPr txBox="1"/>
            <p:nvPr/>
          </p:nvSpPr>
          <p:spPr>
            <a:xfrm>
              <a:off x="5977869" y="3527776"/>
              <a:ext cx="1642247" cy="222775"/>
            </a:xfrm>
            <a:prstGeom prst="rect">
              <a:avLst/>
            </a:prstGeom>
            <a:noFill/>
          </p:spPr>
          <p:txBody>
            <a:bodyPr wrap="square" rtlCol="0">
              <a:spAutoFit/>
            </a:bodyPr>
            <a:lstStyle>
              <a:defPPr>
                <a:defRPr lang="zh-CN"/>
              </a:defPPr>
              <a:lvl1pPr>
                <a:defRPr sz="1000"/>
              </a:lvl1pPr>
            </a:lstStyle>
            <a:p>
              <a:r>
                <a:rPr lang="zh-CN" altLang="en-US" sz="1100" dirty="0"/>
                <a:t>客户端数据浏览、检索</a:t>
              </a:r>
            </a:p>
          </p:txBody>
        </p:sp>
      </p:grpSp>
      <p:sp>
        <p:nvSpPr>
          <p:cNvPr id="48" name="文本框 47">
            <a:extLst>
              <a:ext uri="{FF2B5EF4-FFF2-40B4-BE49-F238E27FC236}">
                <a16:creationId xmlns:a16="http://schemas.microsoft.com/office/drawing/2014/main" id="{86298EDE-A549-49C3-AA1C-34CD4BB0521F}"/>
              </a:ext>
            </a:extLst>
          </p:cNvPr>
          <p:cNvSpPr txBox="1"/>
          <p:nvPr/>
        </p:nvSpPr>
        <p:spPr>
          <a:xfrm>
            <a:off x="385177" y="1684990"/>
            <a:ext cx="3598289" cy="923330"/>
          </a:xfrm>
          <a:prstGeom prst="rect">
            <a:avLst/>
          </a:prstGeom>
          <a:noFill/>
        </p:spPr>
        <p:txBody>
          <a:bodyPr wrap="square" rtlCol="0">
            <a:spAutoFit/>
          </a:bodyPr>
          <a:lstStyle/>
          <a:p>
            <a:pPr algn="just"/>
            <a:r>
              <a:rPr lang="en-US" altLang="zh-CN" dirty="0">
                <a:latin typeface="Times New Roman" panose="02020603050405020304" pitchFamily="18" charset="0"/>
                <a:ea typeface="Microsoft YaHei Light" panose="020B0502040204020203" pitchFamily="34" charset="-122"/>
                <a:cs typeface="Times New Roman" panose="02020603050405020304" pitchFamily="18" charset="0"/>
              </a:rPr>
              <a:t>IVOA HiPS</a:t>
            </a:r>
            <a:r>
              <a:rPr lang="zh-CN" altLang="en-US" dirty="0">
                <a:latin typeface="Times New Roman" panose="02020603050405020304" pitchFamily="18" charset="0"/>
                <a:ea typeface="Microsoft YaHei Light" panose="020B0502040204020203" pitchFamily="34" charset="-122"/>
                <a:cs typeface="Times New Roman" panose="02020603050405020304" pitchFamily="18" charset="0"/>
              </a:rPr>
              <a:t>标准，为实现异构多波段图像数据的高效组织、检索及可视化提供了思路</a:t>
            </a:r>
          </a:p>
        </p:txBody>
      </p:sp>
      <p:pic>
        <p:nvPicPr>
          <p:cNvPr id="2" name="图片 1">
            <a:extLst>
              <a:ext uri="{FF2B5EF4-FFF2-40B4-BE49-F238E27FC236}">
                <a16:creationId xmlns:a16="http://schemas.microsoft.com/office/drawing/2014/main" id="{EE4FC9E9-0DDD-4E56-9C83-7CE4974154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0294" y="2888175"/>
            <a:ext cx="2815747" cy="1487652"/>
          </a:xfrm>
          <a:prstGeom prst="rect">
            <a:avLst/>
          </a:prstGeom>
        </p:spPr>
      </p:pic>
      <p:pic>
        <p:nvPicPr>
          <p:cNvPr id="3" name="图片 2">
            <a:extLst>
              <a:ext uri="{FF2B5EF4-FFF2-40B4-BE49-F238E27FC236}">
                <a16:creationId xmlns:a16="http://schemas.microsoft.com/office/drawing/2014/main" id="{770E0E52-839B-428D-8253-D65A14A9A7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1503" y="4607574"/>
            <a:ext cx="2834549" cy="1553212"/>
          </a:xfrm>
          <a:prstGeom prst="rect">
            <a:avLst/>
          </a:prstGeom>
        </p:spPr>
      </p:pic>
      <p:sp>
        <p:nvSpPr>
          <p:cNvPr id="51" name="矩形 50">
            <a:extLst>
              <a:ext uri="{FF2B5EF4-FFF2-40B4-BE49-F238E27FC236}">
                <a16:creationId xmlns:a16="http://schemas.microsoft.com/office/drawing/2014/main" id="{834869AA-6CB7-4126-9EFC-C04DB21202FC}"/>
              </a:ext>
            </a:extLst>
          </p:cNvPr>
          <p:cNvSpPr/>
          <p:nvPr/>
        </p:nvSpPr>
        <p:spPr>
          <a:xfrm>
            <a:off x="385177" y="1610550"/>
            <a:ext cx="3584840" cy="1073700"/>
          </a:xfrm>
          <a:prstGeom prst="rect">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noFill/>
            </a:endParaRPr>
          </a:p>
        </p:txBody>
      </p:sp>
    </p:spTree>
    <p:extLst>
      <p:ext uri="{BB962C8B-B14F-4D97-AF65-F5344CB8AC3E}">
        <p14:creationId xmlns:p14="http://schemas.microsoft.com/office/powerpoint/2010/main" val="2810557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DFEBC3-6AB3-49AD-B577-25A869EB7199}"/>
              </a:ext>
            </a:extLst>
          </p:cNvPr>
          <p:cNvSpPr>
            <a:spLocks noGrp="1"/>
          </p:cNvSpPr>
          <p:nvPr>
            <p:ph type="title"/>
          </p:nvPr>
        </p:nvSpPr>
        <p:spPr/>
        <p:txBody>
          <a:bodyPr/>
          <a:lstStyle/>
          <a:p>
            <a:r>
              <a:rPr lang="zh-CN" altLang="en-US" b="1" dirty="0">
                <a:ln w="0"/>
                <a:solidFill>
                  <a:schemeClr val="accent1"/>
                </a:solidFill>
                <a:effectLst>
                  <a:outerShdw blurRad="38100" dist="25400" dir="5400000" algn="ctr" rotWithShape="0">
                    <a:srgbClr val="6E747A">
                      <a:alpha val="43000"/>
                    </a:srgbClr>
                  </a:outerShdw>
                </a:effectLst>
              </a:rPr>
              <a:t>提纲</a:t>
            </a:r>
          </a:p>
        </p:txBody>
      </p:sp>
      <p:sp>
        <p:nvSpPr>
          <p:cNvPr id="3" name="内容占位符 2">
            <a:extLst>
              <a:ext uri="{FF2B5EF4-FFF2-40B4-BE49-F238E27FC236}">
                <a16:creationId xmlns:a16="http://schemas.microsoft.com/office/drawing/2014/main" id="{42F2D897-525D-4AC6-B11C-F181C01F7F18}"/>
              </a:ext>
            </a:extLst>
          </p:cNvPr>
          <p:cNvSpPr>
            <a:spLocks noGrp="1"/>
          </p:cNvSpPr>
          <p:nvPr>
            <p:ph idx="1"/>
          </p:nvPr>
        </p:nvSpPr>
        <p:spPr/>
        <p:txBody>
          <a:bodyPr/>
          <a:lstStyle/>
          <a:p>
            <a:pPr marL="514350" indent="-514350">
              <a:spcAft>
                <a:spcPts val="1200"/>
              </a:spcAft>
              <a:buFont typeface="+mj-lt"/>
              <a:buAutoNum type="arabicPeriod"/>
            </a:pPr>
            <a:r>
              <a:rPr lang="zh-CN" altLang="en-US" dirty="0"/>
              <a:t>研究背景</a:t>
            </a:r>
            <a:endParaRPr lang="en-US" altLang="zh-CN" dirty="0"/>
          </a:p>
          <a:p>
            <a:pPr marL="514350" indent="-514350">
              <a:spcAft>
                <a:spcPts val="1200"/>
              </a:spcAft>
              <a:buFont typeface="+mj-lt"/>
              <a:buAutoNum type="arabicPeriod"/>
            </a:pPr>
            <a:r>
              <a:rPr lang="zh-CN" altLang="en-US" dirty="0"/>
              <a:t>研究内容</a:t>
            </a:r>
            <a:endParaRPr lang="en-US" altLang="zh-CN" dirty="0"/>
          </a:p>
          <a:p>
            <a:pPr marL="514350" indent="-514350">
              <a:spcAft>
                <a:spcPts val="1200"/>
              </a:spcAft>
              <a:buFont typeface="+mj-lt"/>
              <a:buAutoNum type="arabicPeriod"/>
            </a:pPr>
            <a:r>
              <a:rPr lang="zh-CN" altLang="en-US" dirty="0"/>
              <a:t>研究总结</a:t>
            </a:r>
            <a:endParaRPr lang="en-US" altLang="zh-CN" dirty="0"/>
          </a:p>
          <a:p>
            <a:pPr marL="514350" indent="-514350">
              <a:spcAft>
                <a:spcPts val="1200"/>
              </a:spcAft>
              <a:buFont typeface="+mj-lt"/>
              <a:buAutoNum type="arabicPeriod"/>
            </a:pPr>
            <a:r>
              <a:rPr lang="zh-CN" altLang="en-US" dirty="0"/>
              <a:t>未来展望</a:t>
            </a:r>
            <a:endParaRPr lang="en-US" altLang="zh-CN" dirty="0"/>
          </a:p>
        </p:txBody>
      </p:sp>
    </p:spTree>
    <p:extLst>
      <p:ext uri="{BB962C8B-B14F-4D97-AF65-F5344CB8AC3E}">
        <p14:creationId xmlns:p14="http://schemas.microsoft.com/office/powerpoint/2010/main" val="39397149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a:extLst>
              <a:ext uri="{FF2B5EF4-FFF2-40B4-BE49-F238E27FC236}">
                <a16:creationId xmlns:a16="http://schemas.microsoft.com/office/drawing/2014/main" id="{EB2577D0-3BA2-4473-A92B-039292156DD8}"/>
              </a:ext>
            </a:extLst>
          </p:cNvPr>
          <p:cNvSpPr txBox="1"/>
          <p:nvPr/>
        </p:nvSpPr>
        <p:spPr>
          <a:xfrm>
            <a:off x="347933" y="1541599"/>
            <a:ext cx="7355152" cy="369332"/>
          </a:xfrm>
          <a:prstGeom prst="rect">
            <a:avLst/>
          </a:prstGeom>
          <a:noFill/>
        </p:spPr>
        <p:txBody>
          <a:bodyPr wrap="square" rtlCol="0">
            <a:spAutoFit/>
          </a:bodyPr>
          <a:lstStyle/>
          <a:p>
            <a:r>
              <a:rPr lang="zh-CN" altLang="en-US" dirty="0"/>
              <a:t>针对原始图像数据转换至</a:t>
            </a:r>
            <a:r>
              <a:rPr lang="en-US" altLang="zh-CN" dirty="0"/>
              <a:t> HiPS</a:t>
            </a:r>
            <a:r>
              <a:rPr lang="zh-CN" altLang="en-US" dirty="0"/>
              <a:t>标准数据集效率较低的问题开展研究：</a:t>
            </a:r>
          </a:p>
        </p:txBody>
      </p:sp>
      <p:pic>
        <p:nvPicPr>
          <p:cNvPr id="10" name="图片 9">
            <a:extLst>
              <a:ext uri="{FF2B5EF4-FFF2-40B4-BE49-F238E27FC236}">
                <a16:creationId xmlns:a16="http://schemas.microsoft.com/office/drawing/2014/main" id="{266B7684-8827-4501-938C-6C772AA641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281" y="2067890"/>
            <a:ext cx="3841912" cy="3928735"/>
          </a:xfrm>
          <a:prstGeom prst="rect">
            <a:avLst/>
          </a:prstGeom>
        </p:spPr>
      </p:pic>
      <p:pic>
        <p:nvPicPr>
          <p:cNvPr id="12" name="图片 11">
            <a:extLst>
              <a:ext uri="{FF2B5EF4-FFF2-40B4-BE49-F238E27FC236}">
                <a16:creationId xmlns:a16="http://schemas.microsoft.com/office/drawing/2014/main" id="{AC498830-ABA6-4DEA-832B-732D8335DC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4115" y="2013824"/>
            <a:ext cx="7355153" cy="3902394"/>
          </a:xfrm>
          <a:prstGeom prst="rect">
            <a:avLst/>
          </a:prstGeom>
        </p:spPr>
      </p:pic>
      <p:sp>
        <p:nvSpPr>
          <p:cNvPr id="13" name="文本框 12">
            <a:extLst>
              <a:ext uri="{FF2B5EF4-FFF2-40B4-BE49-F238E27FC236}">
                <a16:creationId xmlns:a16="http://schemas.microsoft.com/office/drawing/2014/main" id="{83DB98FF-1DC1-483D-854B-527A959D1430}"/>
              </a:ext>
            </a:extLst>
          </p:cNvPr>
          <p:cNvSpPr txBox="1"/>
          <p:nvPr/>
        </p:nvSpPr>
        <p:spPr>
          <a:xfrm>
            <a:off x="347933" y="6180892"/>
            <a:ext cx="4318608" cy="369332"/>
          </a:xfrm>
          <a:prstGeom prst="rect">
            <a:avLst/>
          </a:prstGeom>
          <a:noFill/>
        </p:spPr>
        <p:txBody>
          <a:bodyPr wrap="square" rtlCol="0">
            <a:spAutoFit/>
          </a:bodyPr>
          <a:lstStyle/>
          <a:p>
            <a:pPr algn="ctr"/>
            <a:r>
              <a:rPr lang="zh-CN" altLang="en-US" dirty="0">
                <a:solidFill>
                  <a:srgbClr val="000000"/>
                </a:solidFill>
                <a:latin typeface="微软雅黑" panose="020B0503020204020204" pitchFamily="34" charset="-122"/>
                <a:ea typeface="微软雅黑" panose="020B0503020204020204" pitchFamily="34" charset="-122"/>
              </a:rPr>
              <a:t>基于像素并行写入的转换方法流程</a:t>
            </a:r>
          </a:p>
        </p:txBody>
      </p:sp>
      <p:sp>
        <p:nvSpPr>
          <p:cNvPr id="11" name="标题 1">
            <a:extLst>
              <a:ext uri="{FF2B5EF4-FFF2-40B4-BE49-F238E27FC236}">
                <a16:creationId xmlns:a16="http://schemas.microsoft.com/office/drawing/2014/main" id="{FBD647CF-5D72-4E37-BA30-6D14978186F1}"/>
              </a:ext>
            </a:extLst>
          </p:cNvPr>
          <p:cNvSpPr>
            <a:spLocks noGrp="1"/>
          </p:cNvSpPr>
          <p:nvPr>
            <p:ph type="title"/>
          </p:nvPr>
        </p:nvSpPr>
        <p:spPr>
          <a:xfrm>
            <a:off x="347933" y="203225"/>
            <a:ext cx="6421167" cy="1073700"/>
          </a:xfrm>
        </p:spPr>
        <p:txBody>
          <a:bodyPr>
            <a:normAutofit fontScale="90000"/>
          </a:body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3.3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异构多波段图像的高效组织、检索及可视化</a:t>
            </a:r>
          </a:p>
        </p:txBody>
      </p:sp>
      <p:sp>
        <p:nvSpPr>
          <p:cNvPr id="7" name="文本框 6">
            <a:extLst>
              <a:ext uri="{FF2B5EF4-FFF2-40B4-BE49-F238E27FC236}">
                <a16:creationId xmlns:a16="http://schemas.microsoft.com/office/drawing/2014/main" id="{918A4246-4915-43F6-9DB6-8B2B9C1CE3ED}"/>
              </a:ext>
            </a:extLst>
          </p:cNvPr>
          <p:cNvSpPr txBox="1"/>
          <p:nvPr/>
        </p:nvSpPr>
        <p:spPr>
          <a:xfrm>
            <a:off x="6349392" y="6180892"/>
            <a:ext cx="4318608" cy="338554"/>
          </a:xfrm>
          <a:prstGeom prst="rect">
            <a:avLst/>
          </a:prstGeom>
          <a:noFill/>
        </p:spPr>
        <p:txBody>
          <a:bodyPr wrap="square" rtlCol="0">
            <a:spAutoFit/>
          </a:bodyPr>
          <a:lstStyle/>
          <a:p>
            <a:pPr algn="ctr"/>
            <a:r>
              <a:rPr lang="zh-CN" altLang="en-US" sz="1600" b="0" i="0" u="none" strike="noStrike" baseline="0" dirty="0">
                <a:solidFill>
                  <a:srgbClr val="000000"/>
                </a:solidFill>
                <a:latin typeface="微软雅黑" panose="020B0503020204020204" pitchFamily="34" charset="-122"/>
                <a:ea typeface="微软雅黑" panose="020B0503020204020204" pitchFamily="34" charset="-122"/>
              </a:rPr>
              <a:t>基于</a:t>
            </a:r>
            <a:r>
              <a:rPr lang="en-US" altLang="zh-CN" sz="1600" b="0" i="0" u="none" strike="noStrike" baseline="0" dirty="0">
                <a:solidFill>
                  <a:srgbClr val="000000"/>
                </a:solidFill>
                <a:latin typeface="微软雅黑" panose="020B0503020204020204" pitchFamily="34" charset="-122"/>
                <a:ea typeface="微软雅黑" panose="020B0503020204020204" pitchFamily="34" charset="-122"/>
              </a:rPr>
              <a:t>Spark</a:t>
            </a:r>
            <a:r>
              <a:rPr lang="zh-CN" altLang="en-US" sz="1600" b="0" i="0" u="none" strike="noStrike" baseline="0" dirty="0">
                <a:solidFill>
                  <a:srgbClr val="000000"/>
                </a:solidFill>
                <a:latin typeface="微软雅黑" panose="020B0503020204020204" pitchFamily="34" charset="-122"/>
                <a:ea typeface="微软雅黑" panose="020B0503020204020204" pitchFamily="34" charset="-122"/>
              </a:rPr>
              <a:t>内存运算实现像素并行写入方法</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746325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a:extLst>
              <a:ext uri="{FF2B5EF4-FFF2-40B4-BE49-F238E27FC236}">
                <a16:creationId xmlns:a16="http://schemas.microsoft.com/office/drawing/2014/main" id="{B1863729-2DAA-4897-B013-6BAB99B16739}"/>
              </a:ext>
            </a:extLst>
          </p:cNvPr>
          <p:cNvSpPr/>
          <p:nvPr/>
        </p:nvSpPr>
        <p:spPr>
          <a:xfrm>
            <a:off x="398171" y="1907867"/>
            <a:ext cx="3771900" cy="203479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579CB617-75B9-433C-9BF2-C372635265CA}"/>
              </a:ext>
            </a:extLst>
          </p:cNvPr>
          <p:cNvSpPr txBox="1"/>
          <p:nvPr/>
        </p:nvSpPr>
        <p:spPr>
          <a:xfrm>
            <a:off x="703261" y="1345533"/>
            <a:ext cx="5038725" cy="369332"/>
          </a:xfrm>
          <a:prstGeom prst="rect">
            <a:avLst/>
          </a:prstGeom>
          <a:noFill/>
        </p:spPr>
        <p:txBody>
          <a:bodyPr wrap="square" rtlCol="0">
            <a:spAutoFit/>
          </a:bodyPr>
          <a:lstStyle/>
          <a:p>
            <a:r>
              <a:rPr lang="zh-CN" altLang="en-US" b="1" dirty="0">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效率测试</a:t>
            </a:r>
            <a:r>
              <a:rPr lang="zh-CN" altLang="en-US" dirty="0"/>
              <a:t>：</a:t>
            </a:r>
          </a:p>
        </p:txBody>
      </p:sp>
      <p:graphicFrame>
        <p:nvGraphicFramePr>
          <p:cNvPr id="9" name="表格 9">
            <a:extLst>
              <a:ext uri="{FF2B5EF4-FFF2-40B4-BE49-F238E27FC236}">
                <a16:creationId xmlns:a16="http://schemas.microsoft.com/office/drawing/2014/main" id="{CC737E74-F2A6-45ED-AF96-82EE52387C64}"/>
              </a:ext>
            </a:extLst>
          </p:cNvPr>
          <p:cNvGraphicFramePr>
            <a:graphicFrameLocks noGrp="1"/>
          </p:cNvGraphicFramePr>
          <p:nvPr>
            <p:extLst>
              <p:ext uri="{D42A27DB-BD31-4B8C-83A1-F6EECF244321}">
                <p14:modId xmlns:p14="http://schemas.microsoft.com/office/powerpoint/2010/main" val="2722667688"/>
              </p:ext>
            </p:extLst>
          </p:nvPr>
        </p:nvGraphicFramePr>
        <p:xfrm>
          <a:off x="7532946" y="4513398"/>
          <a:ext cx="4300280" cy="2225040"/>
        </p:xfrm>
        <a:graphic>
          <a:graphicData uri="http://schemas.openxmlformats.org/drawingml/2006/table">
            <a:tbl>
              <a:tblPr firstRow="1" bandRow="1">
                <a:tableStyleId>{5C22544A-7EE6-4342-B048-85BDC9FD1C3A}</a:tableStyleId>
              </a:tblPr>
              <a:tblGrid>
                <a:gridCol w="2150140">
                  <a:extLst>
                    <a:ext uri="{9D8B030D-6E8A-4147-A177-3AD203B41FA5}">
                      <a16:colId xmlns:a16="http://schemas.microsoft.com/office/drawing/2014/main" val="1656830781"/>
                    </a:ext>
                  </a:extLst>
                </a:gridCol>
                <a:gridCol w="2150140">
                  <a:extLst>
                    <a:ext uri="{9D8B030D-6E8A-4147-A177-3AD203B41FA5}">
                      <a16:colId xmlns:a16="http://schemas.microsoft.com/office/drawing/2014/main" val="1532215447"/>
                    </a:ext>
                  </a:extLst>
                </a:gridCol>
              </a:tblGrid>
              <a:tr h="370840">
                <a:tc>
                  <a:txBody>
                    <a:bodyPr/>
                    <a:lstStyle/>
                    <a:p>
                      <a:r>
                        <a:rPr lang="zh-CN" altLang="en-US" dirty="0"/>
                        <a:t>类型</a:t>
                      </a:r>
                    </a:p>
                  </a:txBody>
                  <a:tcPr/>
                </a:tc>
                <a:tc>
                  <a:txBody>
                    <a:bodyPr/>
                    <a:lstStyle/>
                    <a:p>
                      <a:r>
                        <a:rPr lang="zh-CN" altLang="en-US" dirty="0"/>
                        <a:t>详情</a:t>
                      </a:r>
                    </a:p>
                  </a:txBody>
                  <a:tcPr/>
                </a:tc>
                <a:extLst>
                  <a:ext uri="{0D108BD9-81ED-4DB2-BD59-A6C34878D82A}">
                    <a16:rowId xmlns:a16="http://schemas.microsoft.com/office/drawing/2014/main" val="2239129981"/>
                  </a:ext>
                </a:extLst>
              </a:tr>
              <a:tr h="370840">
                <a:tc>
                  <a:txBody>
                    <a:bodyPr/>
                    <a:lstStyle/>
                    <a:p>
                      <a:r>
                        <a:rPr lang="zh-CN" altLang="en-US" dirty="0"/>
                        <a:t>节点数</a:t>
                      </a:r>
                    </a:p>
                  </a:txBody>
                  <a:tcPr/>
                </a:tc>
                <a:tc>
                  <a:txBody>
                    <a:bodyPr/>
                    <a:lstStyle/>
                    <a:p>
                      <a:r>
                        <a:rPr lang="en-US" altLang="zh-CN" dirty="0"/>
                        <a:t>9</a:t>
                      </a:r>
                      <a:r>
                        <a:rPr lang="zh-CN" altLang="en-US" dirty="0"/>
                        <a:t>个</a:t>
                      </a:r>
                    </a:p>
                  </a:txBody>
                  <a:tcPr/>
                </a:tc>
                <a:extLst>
                  <a:ext uri="{0D108BD9-81ED-4DB2-BD59-A6C34878D82A}">
                    <a16:rowId xmlns:a16="http://schemas.microsoft.com/office/drawing/2014/main" val="3670310647"/>
                  </a:ext>
                </a:extLst>
              </a:tr>
              <a:tr h="370840">
                <a:tc>
                  <a:txBody>
                    <a:bodyPr/>
                    <a:lstStyle/>
                    <a:p>
                      <a:r>
                        <a:rPr lang="zh-CN" altLang="en-US" dirty="0"/>
                        <a:t>节点</a:t>
                      </a:r>
                      <a:r>
                        <a:rPr lang="en-US" altLang="zh-CN" dirty="0"/>
                        <a:t>CPU</a:t>
                      </a:r>
                      <a:endParaRPr lang="zh-CN" altLang="en-US" dirty="0"/>
                    </a:p>
                  </a:txBody>
                  <a:tcPr/>
                </a:tc>
                <a:tc>
                  <a:txBody>
                    <a:bodyPr/>
                    <a:lstStyle/>
                    <a:p>
                      <a:r>
                        <a:rPr lang="en-US" altLang="zh-CN" dirty="0"/>
                        <a:t>1 x 3.0GHz</a:t>
                      </a:r>
                      <a:endParaRPr lang="zh-CN" altLang="en-US" dirty="0"/>
                    </a:p>
                  </a:txBody>
                  <a:tcPr/>
                </a:tc>
                <a:extLst>
                  <a:ext uri="{0D108BD9-81ED-4DB2-BD59-A6C34878D82A}">
                    <a16:rowId xmlns:a16="http://schemas.microsoft.com/office/drawing/2014/main" val="1694959082"/>
                  </a:ext>
                </a:extLst>
              </a:tr>
              <a:tr h="370840">
                <a:tc>
                  <a:txBody>
                    <a:bodyPr/>
                    <a:lstStyle/>
                    <a:p>
                      <a:r>
                        <a:rPr lang="zh-CN" altLang="en-US" dirty="0"/>
                        <a:t>节点逻辑核数</a:t>
                      </a:r>
                    </a:p>
                  </a:txBody>
                  <a:tcPr/>
                </a:tc>
                <a:tc>
                  <a:txBody>
                    <a:bodyPr/>
                    <a:lstStyle/>
                    <a:p>
                      <a:r>
                        <a:rPr lang="en-US" altLang="zh-CN" dirty="0"/>
                        <a:t>4</a:t>
                      </a:r>
                      <a:r>
                        <a:rPr lang="zh-CN" altLang="en-US" dirty="0"/>
                        <a:t>核</a:t>
                      </a:r>
                    </a:p>
                  </a:txBody>
                  <a:tcPr/>
                </a:tc>
                <a:extLst>
                  <a:ext uri="{0D108BD9-81ED-4DB2-BD59-A6C34878D82A}">
                    <a16:rowId xmlns:a16="http://schemas.microsoft.com/office/drawing/2014/main" val="3694396343"/>
                  </a:ext>
                </a:extLst>
              </a:tr>
              <a:tr h="370840">
                <a:tc>
                  <a:txBody>
                    <a:bodyPr/>
                    <a:lstStyle/>
                    <a:p>
                      <a:r>
                        <a:rPr lang="zh-CN" altLang="en-US" dirty="0"/>
                        <a:t>节点内存</a:t>
                      </a:r>
                    </a:p>
                  </a:txBody>
                  <a:tcPr/>
                </a:tc>
                <a:tc>
                  <a:txBody>
                    <a:bodyPr/>
                    <a:lstStyle/>
                    <a:p>
                      <a:r>
                        <a:rPr lang="en-US" altLang="zh-CN" dirty="0"/>
                        <a:t>8GB</a:t>
                      </a:r>
                      <a:endParaRPr lang="zh-CN" altLang="en-US" dirty="0"/>
                    </a:p>
                  </a:txBody>
                  <a:tcPr/>
                </a:tc>
                <a:extLst>
                  <a:ext uri="{0D108BD9-81ED-4DB2-BD59-A6C34878D82A}">
                    <a16:rowId xmlns:a16="http://schemas.microsoft.com/office/drawing/2014/main" val="898111189"/>
                  </a:ext>
                </a:extLst>
              </a:tr>
              <a:tr h="370840">
                <a:tc>
                  <a:txBody>
                    <a:bodyPr/>
                    <a:lstStyle/>
                    <a:p>
                      <a:r>
                        <a:rPr lang="en-US" altLang="zh-CN" dirty="0"/>
                        <a:t>Spark</a:t>
                      </a:r>
                      <a:r>
                        <a:rPr lang="zh-CN" altLang="en-US" dirty="0"/>
                        <a:t>版本</a:t>
                      </a:r>
                    </a:p>
                  </a:txBody>
                  <a:tcPr/>
                </a:tc>
                <a:tc>
                  <a:txBody>
                    <a:bodyPr/>
                    <a:lstStyle/>
                    <a:p>
                      <a:r>
                        <a:rPr lang="en-US" altLang="zh-CN" dirty="0"/>
                        <a:t>2.2.0</a:t>
                      </a:r>
                      <a:endParaRPr lang="zh-CN" altLang="en-US" dirty="0"/>
                    </a:p>
                  </a:txBody>
                  <a:tcPr/>
                </a:tc>
                <a:extLst>
                  <a:ext uri="{0D108BD9-81ED-4DB2-BD59-A6C34878D82A}">
                    <a16:rowId xmlns:a16="http://schemas.microsoft.com/office/drawing/2014/main" val="2412307210"/>
                  </a:ext>
                </a:extLst>
              </a:tr>
            </a:tbl>
          </a:graphicData>
        </a:graphic>
      </p:graphicFrame>
      <p:graphicFrame>
        <p:nvGraphicFramePr>
          <p:cNvPr id="11" name="表格 9">
            <a:extLst>
              <a:ext uri="{FF2B5EF4-FFF2-40B4-BE49-F238E27FC236}">
                <a16:creationId xmlns:a16="http://schemas.microsoft.com/office/drawing/2014/main" id="{849FC704-5D91-4256-A2A2-A8CB3BFDB067}"/>
              </a:ext>
            </a:extLst>
          </p:cNvPr>
          <p:cNvGraphicFramePr>
            <a:graphicFrameLocks noGrp="1"/>
          </p:cNvGraphicFramePr>
          <p:nvPr>
            <p:extLst>
              <p:ext uri="{D42A27DB-BD31-4B8C-83A1-F6EECF244321}">
                <p14:modId xmlns:p14="http://schemas.microsoft.com/office/powerpoint/2010/main" val="1272397472"/>
              </p:ext>
            </p:extLst>
          </p:nvPr>
        </p:nvGraphicFramePr>
        <p:xfrm>
          <a:off x="398171" y="4560388"/>
          <a:ext cx="4244976" cy="1483360"/>
        </p:xfrm>
        <a:graphic>
          <a:graphicData uri="http://schemas.openxmlformats.org/drawingml/2006/table">
            <a:tbl>
              <a:tblPr firstRow="1" bandRow="1">
                <a:tableStyleId>{5C22544A-7EE6-4342-B048-85BDC9FD1C3A}</a:tableStyleId>
              </a:tblPr>
              <a:tblGrid>
                <a:gridCol w="2122488">
                  <a:extLst>
                    <a:ext uri="{9D8B030D-6E8A-4147-A177-3AD203B41FA5}">
                      <a16:colId xmlns:a16="http://schemas.microsoft.com/office/drawing/2014/main" val="1656830781"/>
                    </a:ext>
                  </a:extLst>
                </a:gridCol>
                <a:gridCol w="2122488">
                  <a:extLst>
                    <a:ext uri="{9D8B030D-6E8A-4147-A177-3AD203B41FA5}">
                      <a16:colId xmlns:a16="http://schemas.microsoft.com/office/drawing/2014/main" val="1532215447"/>
                    </a:ext>
                  </a:extLst>
                </a:gridCol>
              </a:tblGrid>
              <a:tr h="370840">
                <a:tc>
                  <a:txBody>
                    <a:bodyPr/>
                    <a:lstStyle/>
                    <a:p>
                      <a:r>
                        <a:rPr lang="zh-CN" altLang="en-US" dirty="0"/>
                        <a:t>类型</a:t>
                      </a:r>
                    </a:p>
                  </a:txBody>
                  <a:tcPr/>
                </a:tc>
                <a:tc>
                  <a:txBody>
                    <a:bodyPr/>
                    <a:lstStyle/>
                    <a:p>
                      <a:r>
                        <a:rPr lang="zh-CN" altLang="en-US" dirty="0"/>
                        <a:t>详情</a:t>
                      </a:r>
                    </a:p>
                  </a:txBody>
                  <a:tcPr/>
                </a:tc>
                <a:extLst>
                  <a:ext uri="{0D108BD9-81ED-4DB2-BD59-A6C34878D82A}">
                    <a16:rowId xmlns:a16="http://schemas.microsoft.com/office/drawing/2014/main" val="2239129981"/>
                  </a:ext>
                </a:extLst>
              </a:tr>
              <a:tr h="370840">
                <a:tc>
                  <a:txBody>
                    <a:bodyPr/>
                    <a:lstStyle/>
                    <a:p>
                      <a:r>
                        <a:rPr lang="en-US" altLang="zh-CN" dirty="0"/>
                        <a:t>CPU</a:t>
                      </a:r>
                      <a:endParaRPr lang="zh-CN" altLang="en-US" dirty="0"/>
                    </a:p>
                  </a:txBody>
                  <a:tcPr/>
                </a:tc>
                <a:tc>
                  <a:txBody>
                    <a:bodyPr/>
                    <a:lstStyle/>
                    <a:p>
                      <a:r>
                        <a:rPr lang="en-US" altLang="zh-CN" dirty="0"/>
                        <a:t>3.0GHz</a:t>
                      </a:r>
                      <a:endParaRPr lang="zh-CN" altLang="en-US" dirty="0"/>
                    </a:p>
                  </a:txBody>
                  <a:tcPr/>
                </a:tc>
                <a:extLst>
                  <a:ext uri="{0D108BD9-81ED-4DB2-BD59-A6C34878D82A}">
                    <a16:rowId xmlns:a16="http://schemas.microsoft.com/office/drawing/2014/main" val="1694959082"/>
                  </a:ext>
                </a:extLst>
              </a:tr>
              <a:tr h="370840">
                <a:tc>
                  <a:txBody>
                    <a:bodyPr/>
                    <a:lstStyle/>
                    <a:p>
                      <a:r>
                        <a:rPr lang="zh-CN" altLang="en-US" dirty="0"/>
                        <a:t>逻辑核数</a:t>
                      </a:r>
                    </a:p>
                  </a:txBody>
                  <a:tcPr/>
                </a:tc>
                <a:tc>
                  <a:txBody>
                    <a:bodyPr/>
                    <a:lstStyle/>
                    <a:p>
                      <a:r>
                        <a:rPr lang="en-US" altLang="zh-CN" dirty="0"/>
                        <a:t>4</a:t>
                      </a:r>
                      <a:r>
                        <a:rPr lang="zh-CN" altLang="en-US" dirty="0"/>
                        <a:t>核</a:t>
                      </a:r>
                    </a:p>
                  </a:txBody>
                  <a:tcPr/>
                </a:tc>
                <a:extLst>
                  <a:ext uri="{0D108BD9-81ED-4DB2-BD59-A6C34878D82A}">
                    <a16:rowId xmlns:a16="http://schemas.microsoft.com/office/drawing/2014/main" val="3694396343"/>
                  </a:ext>
                </a:extLst>
              </a:tr>
              <a:tr h="370840">
                <a:tc>
                  <a:txBody>
                    <a:bodyPr/>
                    <a:lstStyle/>
                    <a:p>
                      <a:r>
                        <a:rPr lang="zh-CN" altLang="en-US" dirty="0"/>
                        <a:t>内存</a:t>
                      </a:r>
                    </a:p>
                  </a:txBody>
                  <a:tcPr/>
                </a:tc>
                <a:tc>
                  <a:txBody>
                    <a:bodyPr/>
                    <a:lstStyle/>
                    <a:p>
                      <a:r>
                        <a:rPr lang="en-US" altLang="zh-CN" dirty="0"/>
                        <a:t>64GB</a:t>
                      </a:r>
                      <a:endParaRPr lang="zh-CN" altLang="en-US" dirty="0"/>
                    </a:p>
                  </a:txBody>
                  <a:tcPr/>
                </a:tc>
                <a:extLst>
                  <a:ext uri="{0D108BD9-81ED-4DB2-BD59-A6C34878D82A}">
                    <a16:rowId xmlns:a16="http://schemas.microsoft.com/office/drawing/2014/main" val="898111189"/>
                  </a:ext>
                </a:extLst>
              </a:tr>
            </a:tbl>
          </a:graphicData>
        </a:graphic>
      </p:graphicFrame>
      <p:sp>
        <p:nvSpPr>
          <p:cNvPr id="12" name="文本框 11">
            <a:extLst>
              <a:ext uri="{FF2B5EF4-FFF2-40B4-BE49-F238E27FC236}">
                <a16:creationId xmlns:a16="http://schemas.microsoft.com/office/drawing/2014/main" id="{B0644B3A-7D68-4CAC-8DC3-76BF7E6F4AAF}"/>
              </a:ext>
            </a:extLst>
          </p:cNvPr>
          <p:cNvSpPr txBox="1"/>
          <p:nvPr/>
        </p:nvSpPr>
        <p:spPr>
          <a:xfrm>
            <a:off x="912521" y="4135668"/>
            <a:ext cx="2867025" cy="369332"/>
          </a:xfrm>
          <a:prstGeom prst="rect">
            <a:avLst/>
          </a:prstGeom>
          <a:noFill/>
        </p:spPr>
        <p:txBody>
          <a:bodyPr wrap="square" rtlCol="0">
            <a:spAutoFit/>
          </a:bodyPr>
          <a:lstStyle/>
          <a:p>
            <a:r>
              <a:rPr lang="en-US" altLang="zh-CN" dirty="0" err="1"/>
              <a:t>HiPSGen</a:t>
            </a:r>
            <a:r>
              <a:rPr lang="zh-CN" altLang="en-US" dirty="0"/>
              <a:t> 运行服务器配置</a:t>
            </a:r>
          </a:p>
        </p:txBody>
      </p:sp>
      <p:sp>
        <p:nvSpPr>
          <p:cNvPr id="14" name="文本框 13">
            <a:extLst>
              <a:ext uri="{FF2B5EF4-FFF2-40B4-BE49-F238E27FC236}">
                <a16:creationId xmlns:a16="http://schemas.microsoft.com/office/drawing/2014/main" id="{391F1CD1-0F28-45B1-9F78-A77811059570}"/>
              </a:ext>
            </a:extLst>
          </p:cNvPr>
          <p:cNvSpPr txBox="1"/>
          <p:nvPr/>
        </p:nvSpPr>
        <p:spPr>
          <a:xfrm>
            <a:off x="7466271" y="4151275"/>
            <a:ext cx="2867025" cy="369332"/>
          </a:xfrm>
          <a:prstGeom prst="rect">
            <a:avLst/>
          </a:prstGeom>
          <a:noFill/>
        </p:spPr>
        <p:txBody>
          <a:bodyPr wrap="square" rtlCol="0">
            <a:spAutoFit/>
          </a:bodyPr>
          <a:lstStyle/>
          <a:p>
            <a:r>
              <a:rPr lang="en-US" altLang="zh-CN" dirty="0"/>
              <a:t>Spark</a:t>
            </a:r>
            <a:r>
              <a:rPr lang="zh-CN" altLang="en-US" dirty="0"/>
              <a:t>集群配置</a:t>
            </a:r>
          </a:p>
        </p:txBody>
      </p:sp>
      <p:sp>
        <p:nvSpPr>
          <p:cNvPr id="15" name="文本框 14">
            <a:extLst>
              <a:ext uri="{FF2B5EF4-FFF2-40B4-BE49-F238E27FC236}">
                <a16:creationId xmlns:a16="http://schemas.microsoft.com/office/drawing/2014/main" id="{385E8E85-4999-4D78-997F-5603CD27C9FB}"/>
              </a:ext>
            </a:extLst>
          </p:cNvPr>
          <p:cNvSpPr txBox="1"/>
          <p:nvPr/>
        </p:nvSpPr>
        <p:spPr>
          <a:xfrm>
            <a:off x="477286" y="2114578"/>
            <a:ext cx="3439807" cy="1754326"/>
          </a:xfrm>
          <a:prstGeom prst="rect">
            <a:avLst/>
          </a:prstGeom>
          <a:noFill/>
        </p:spPr>
        <p:txBody>
          <a:bodyPr wrap="square" rtlCol="0">
            <a:spAutoFit/>
          </a:bodyPr>
          <a:lstStyle/>
          <a:p>
            <a:r>
              <a:rPr lang="zh-CN" altLang="en-US" dirty="0"/>
              <a:t>测试数据：</a:t>
            </a:r>
            <a:endParaRPr lang="en-US" altLang="zh-CN" dirty="0"/>
          </a:p>
          <a:p>
            <a:endParaRPr lang="en-US" altLang="zh-CN" dirty="0"/>
          </a:p>
          <a:p>
            <a:r>
              <a:rPr lang="zh-CN" altLang="en-US" dirty="0"/>
              <a:t>嫦娥</a:t>
            </a:r>
            <a:r>
              <a:rPr lang="en-US" altLang="zh-CN" dirty="0"/>
              <a:t>2</a:t>
            </a:r>
            <a:r>
              <a:rPr lang="zh-CN" altLang="en-US" dirty="0"/>
              <a:t>号</a:t>
            </a:r>
            <a:r>
              <a:rPr lang="en-US" altLang="zh-CN" dirty="0"/>
              <a:t>7m</a:t>
            </a:r>
            <a:r>
              <a:rPr lang="zh-CN" altLang="en-US" dirty="0"/>
              <a:t>分辨率正射影像</a:t>
            </a:r>
            <a:endParaRPr lang="en-US" altLang="zh-CN" dirty="0"/>
          </a:p>
          <a:p>
            <a:r>
              <a:rPr lang="zh-CN" altLang="en-US" dirty="0"/>
              <a:t>总数据量</a:t>
            </a:r>
            <a:r>
              <a:rPr lang="en-US" altLang="zh-CN" dirty="0"/>
              <a:t>747.9GB</a:t>
            </a:r>
            <a:r>
              <a:rPr lang="zh-CN" altLang="en-US" dirty="0"/>
              <a:t>，</a:t>
            </a:r>
            <a:r>
              <a:rPr lang="en-US" altLang="zh-CN" dirty="0"/>
              <a:t>844</a:t>
            </a:r>
            <a:r>
              <a:rPr lang="zh-CN" altLang="en-US" dirty="0"/>
              <a:t>个分幅</a:t>
            </a:r>
            <a:endParaRPr lang="en-US" altLang="zh-CN" dirty="0"/>
          </a:p>
          <a:p>
            <a:r>
              <a:rPr lang="zh-CN" altLang="en-US" dirty="0"/>
              <a:t>每幅数据在</a:t>
            </a:r>
            <a:r>
              <a:rPr lang="en-US" altLang="zh-CN" dirty="0"/>
              <a:t>1GB</a:t>
            </a:r>
            <a:r>
              <a:rPr lang="zh-CN" altLang="en-US" dirty="0"/>
              <a:t>左右</a:t>
            </a:r>
            <a:endParaRPr lang="en-US" altLang="zh-CN" dirty="0"/>
          </a:p>
          <a:p>
            <a:r>
              <a:rPr lang="zh-CN" altLang="en-US" dirty="0"/>
              <a:t>数据格式：</a:t>
            </a:r>
            <a:r>
              <a:rPr lang="en-US" altLang="zh-CN" dirty="0"/>
              <a:t>Tiff</a:t>
            </a:r>
            <a:r>
              <a:rPr lang="zh-CN" altLang="en-US" dirty="0"/>
              <a:t>、</a:t>
            </a:r>
            <a:r>
              <a:rPr lang="en-US" altLang="zh-CN" dirty="0" err="1"/>
              <a:t>Prj</a:t>
            </a:r>
            <a:endParaRPr lang="zh-CN" altLang="en-US" dirty="0"/>
          </a:p>
        </p:txBody>
      </p:sp>
      <p:pic>
        <p:nvPicPr>
          <p:cNvPr id="17" name="图片 16">
            <a:extLst>
              <a:ext uri="{FF2B5EF4-FFF2-40B4-BE49-F238E27FC236}">
                <a16:creationId xmlns:a16="http://schemas.microsoft.com/office/drawing/2014/main" id="{7A6065E1-F8A9-461C-9160-ABF32632180E}"/>
              </a:ext>
            </a:extLst>
          </p:cNvPr>
          <p:cNvPicPr>
            <a:picLocks noChangeAspect="1"/>
          </p:cNvPicPr>
          <p:nvPr/>
        </p:nvPicPr>
        <p:blipFill>
          <a:blip r:embed="rId3"/>
          <a:stretch>
            <a:fillRect/>
          </a:stretch>
        </p:blipFill>
        <p:spPr>
          <a:xfrm>
            <a:off x="9972912" y="1907867"/>
            <a:ext cx="2047583" cy="2034799"/>
          </a:xfrm>
          <a:prstGeom prst="rect">
            <a:avLst/>
          </a:prstGeom>
        </p:spPr>
      </p:pic>
      <p:pic>
        <p:nvPicPr>
          <p:cNvPr id="19" name="图片 18">
            <a:extLst>
              <a:ext uri="{FF2B5EF4-FFF2-40B4-BE49-F238E27FC236}">
                <a16:creationId xmlns:a16="http://schemas.microsoft.com/office/drawing/2014/main" id="{8E80CB35-2D2A-4ADC-9D5D-93BC49DD4641}"/>
              </a:ext>
            </a:extLst>
          </p:cNvPr>
          <p:cNvPicPr>
            <a:picLocks noChangeAspect="1"/>
          </p:cNvPicPr>
          <p:nvPr/>
        </p:nvPicPr>
        <p:blipFill>
          <a:blip r:embed="rId4"/>
          <a:stretch>
            <a:fillRect/>
          </a:stretch>
        </p:blipFill>
        <p:spPr>
          <a:xfrm>
            <a:off x="6292357" y="1907867"/>
            <a:ext cx="3680555" cy="2034799"/>
          </a:xfrm>
          <a:prstGeom prst="rect">
            <a:avLst/>
          </a:prstGeom>
        </p:spPr>
      </p:pic>
      <p:pic>
        <p:nvPicPr>
          <p:cNvPr id="21" name="图片 20">
            <a:extLst>
              <a:ext uri="{FF2B5EF4-FFF2-40B4-BE49-F238E27FC236}">
                <a16:creationId xmlns:a16="http://schemas.microsoft.com/office/drawing/2014/main" id="{D398AD11-B9AC-43B8-B415-C2DB250BCB14}"/>
              </a:ext>
            </a:extLst>
          </p:cNvPr>
          <p:cNvPicPr>
            <a:picLocks noChangeAspect="1"/>
          </p:cNvPicPr>
          <p:nvPr/>
        </p:nvPicPr>
        <p:blipFill>
          <a:blip r:embed="rId5"/>
          <a:stretch>
            <a:fillRect/>
          </a:stretch>
        </p:blipFill>
        <p:spPr>
          <a:xfrm>
            <a:off x="4244773" y="1907867"/>
            <a:ext cx="2047584" cy="2034799"/>
          </a:xfrm>
          <a:prstGeom prst="rect">
            <a:avLst/>
          </a:prstGeom>
        </p:spPr>
      </p:pic>
      <p:sp>
        <p:nvSpPr>
          <p:cNvPr id="22" name="箭头: 右 21">
            <a:extLst>
              <a:ext uri="{FF2B5EF4-FFF2-40B4-BE49-F238E27FC236}">
                <a16:creationId xmlns:a16="http://schemas.microsoft.com/office/drawing/2014/main" id="{FCDA2FDC-E770-461B-86EC-F4DEC89D064A}"/>
              </a:ext>
            </a:extLst>
          </p:cNvPr>
          <p:cNvSpPr/>
          <p:nvPr/>
        </p:nvSpPr>
        <p:spPr>
          <a:xfrm>
            <a:off x="4659912" y="5025208"/>
            <a:ext cx="306388" cy="647700"/>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24" name="箭头: 右 23">
            <a:extLst>
              <a:ext uri="{FF2B5EF4-FFF2-40B4-BE49-F238E27FC236}">
                <a16:creationId xmlns:a16="http://schemas.microsoft.com/office/drawing/2014/main" id="{8152EC92-53E3-43BB-BDA8-0B78CA51E345}"/>
              </a:ext>
            </a:extLst>
          </p:cNvPr>
          <p:cNvSpPr/>
          <p:nvPr/>
        </p:nvSpPr>
        <p:spPr>
          <a:xfrm rot="10800000">
            <a:off x="7226558" y="5025208"/>
            <a:ext cx="306388" cy="647700"/>
          </a:xfrm>
          <a:prstGeom prst="right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id="{FF0C8E91-EFC7-4C44-9BA6-E1466170BFCF}"/>
              </a:ext>
            </a:extLst>
          </p:cNvPr>
          <p:cNvSpPr txBox="1"/>
          <p:nvPr/>
        </p:nvSpPr>
        <p:spPr>
          <a:xfrm>
            <a:off x="4954719" y="5145359"/>
            <a:ext cx="1028956" cy="461665"/>
          </a:xfrm>
          <a:prstGeom prst="rect">
            <a:avLst/>
          </a:prstGeom>
          <a:noFill/>
        </p:spPr>
        <p:txBody>
          <a:bodyPr wrap="square" rtlCol="0">
            <a:spAutoFit/>
          </a:bodyPr>
          <a:lstStyle/>
          <a:p>
            <a:r>
              <a:rPr lang="en-US" altLang="zh-CN" sz="2400" b="1" dirty="0">
                <a:ln w="22225">
                  <a:solidFill>
                    <a:schemeClr val="accent2"/>
                  </a:solidFill>
                  <a:prstDash val="solid"/>
                </a:ln>
                <a:solidFill>
                  <a:schemeClr val="accent2">
                    <a:lumMod val="40000"/>
                    <a:lumOff val="60000"/>
                  </a:schemeClr>
                </a:solidFill>
              </a:rPr>
              <a:t>152h</a:t>
            </a:r>
            <a:endParaRPr lang="zh-CN" altLang="en-US" sz="2400" b="1" dirty="0">
              <a:ln w="22225">
                <a:solidFill>
                  <a:schemeClr val="accent2"/>
                </a:solidFill>
                <a:prstDash val="solid"/>
              </a:ln>
              <a:solidFill>
                <a:schemeClr val="accent2">
                  <a:lumMod val="40000"/>
                  <a:lumOff val="60000"/>
                </a:schemeClr>
              </a:solidFill>
            </a:endParaRPr>
          </a:p>
        </p:txBody>
      </p:sp>
      <p:sp>
        <p:nvSpPr>
          <p:cNvPr id="28" name="文本框 27">
            <a:extLst>
              <a:ext uri="{FF2B5EF4-FFF2-40B4-BE49-F238E27FC236}">
                <a16:creationId xmlns:a16="http://schemas.microsoft.com/office/drawing/2014/main" id="{22E90CD3-766F-4C45-A511-41F916C0047E}"/>
              </a:ext>
            </a:extLst>
          </p:cNvPr>
          <p:cNvSpPr txBox="1"/>
          <p:nvPr/>
        </p:nvSpPr>
        <p:spPr>
          <a:xfrm>
            <a:off x="6278482" y="5150736"/>
            <a:ext cx="1028956" cy="461665"/>
          </a:xfrm>
          <a:prstGeom prst="rect">
            <a:avLst/>
          </a:prstGeom>
          <a:noFill/>
        </p:spPr>
        <p:txBody>
          <a:bodyPr wrap="square" rtlCol="0">
            <a:spAutoFit/>
          </a:bodyPr>
          <a:lstStyle/>
          <a:p>
            <a:r>
              <a:rPr lang="en-US" altLang="zh-CN" sz="2400" b="1" dirty="0">
                <a:ln w="0"/>
                <a:solidFill>
                  <a:schemeClr val="accent1"/>
                </a:solidFill>
                <a:effectLst>
                  <a:outerShdw blurRad="38100" dist="25400" dir="5400000" algn="ctr" rotWithShape="0">
                    <a:srgbClr val="6E747A">
                      <a:alpha val="43000"/>
                    </a:srgbClr>
                  </a:outerShdw>
                </a:effectLst>
              </a:rPr>
              <a:t>~4.5h</a:t>
            </a:r>
            <a:endParaRPr lang="zh-CN" altLang="en-US" sz="2400" b="1" dirty="0">
              <a:ln w="0"/>
              <a:solidFill>
                <a:schemeClr val="accent1"/>
              </a:solidFill>
              <a:effectLst>
                <a:outerShdw blurRad="38100" dist="25400" dir="5400000" algn="ctr" rotWithShape="0">
                  <a:srgbClr val="6E747A">
                    <a:alpha val="43000"/>
                  </a:srgbClr>
                </a:outerShdw>
              </a:effectLst>
            </a:endParaRPr>
          </a:p>
        </p:txBody>
      </p:sp>
      <p:sp>
        <p:nvSpPr>
          <p:cNvPr id="20" name="标题 1">
            <a:extLst>
              <a:ext uri="{FF2B5EF4-FFF2-40B4-BE49-F238E27FC236}">
                <a16:creationId xmlns:a16="http://schemas.microsoft.com/office/drawing/2014/main" id="{E13AAF6C-934C-4175-9091-3959C042A07B}"/>
              </a:ext>
            </a:extLst>
          </p:cNvPr>
          <p:cNvSpPr txBox="1">
            <a:spLocks/>
          </p:cNvSpPr>
          <p:nvPr/>
        </p:nvSpPr>
        <p:spPr>
          <a:xfrm>
            <a:off x="63555" y="122008"/>
            <a:ext cx="6946845" cy="1073700"/>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3.3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异构多波段图像的高效组织、检索及可视化</a:t>
            </a:r>
          </a:p>
        </p:txBody>
      </p:sp>
    </p:spTree>
    <p:extLst>
      <p:ext uri="{BB962C8B-B14F-4D97-AF65-F5344CB8AC3E}">
        <p14:creationId xmlns:p14="http://schemas.microsoft.com/office/powerpoint/2010/main" val="1912730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904AD2A8-94E1-4321-9A2F-526E3F6779F3}"/>
              </a:ext>
            </a:extLst>
          </p:cNvPr>
          <p:cNvSpPr>
            <a:spLocks noGrp="1"/>
          </p:cNvSpPr>
          <p:nvPr>
            <p:ph idx="1"/>
          </p:nvPr>
        </p:nvSpPr>
        <p:spPr>
          <a:xfrm>
            <a:off x="373565" y="1284058"/>
            <a:ext cx="10515600" cy="403225"/>
          </a:xfrm>
        </p:spPr>
        <p:txBody>
          <a:bodyPr>
            <a:normAutofit/>
          </a:bodyPr>
          <a:lstStyle/>
          <a:p>
            <a:r>
              <a:rPr lang="zh-CN" altLang="en-US" sz="2000" b="1" dirty="0">
                <a:effectLst>
                  <a:outerShdw blurRad="38100" dist="38100" dir="2700000" algn="tl">
                    <a:srgbClr val="000000">
                      <a:alpha val="43137"/>
                    </a:srgbClr>
                  </a:outerShdw>
                </a:effectLst>
              </a:rPr>
              <a:t>万维望远镜中实现</a:t>
            </a:r>
            <a:r>
              <a:rPr lang="en-US" altLang="zh-CN" sz="2000" b="1" dirty="0">
                <a:effectLst>
                  <a:outerShdw blurRad="38100" dist="38100" dir="2700000" algn="tl">
                    <a:srgbClr val="000000">
                      <a:alpha val="43137"/>
                    </a:srgbClr>
                  </a:outerShdw>
                </a:effectLst>
              </a:rPr>
              <a:t>HiPS</a:t>
            </a:r>
            <a:r>
              <a:rPr lang="zh-CN" altLang="en-US" sz="2000" b="1" dirty="0">
                <a:effectLst>
                  <a:outerShdw blurRad="38100" dist="38100" dir="2700000" algn="tl">
                    <a:srgbClr val="000000">
                      <a:alpha val="43137"/>
                    </a:srgbClr>
                  </a:outerShdw>
                </a:effectLst>
              </a:rPr>
              <a:t>标准数据集的加载与可视化</a:t>
            </a:r>
          </a:p>
        </p:txBody>
      </p:sp>
      <p:pic>
        <p:nvPicPr>
          <p:cNvPr id="13" name="图片 12">
            <a:extLst>
              <a:ext uri="{FF2B5EF4-FFF2-40B4-BE49-F238E27FC236}">
                <a16:creationId xmlns:a16="http://schemas.microsoft.com/office/drawing/2014/main" id="{43675BF8-7F09-4999-A8F4-1D3811E03571}"/>
              </a:ext>
            </a:extLst>
          </p:cNvPr>
          <p:cNvPicPr>
            <a:picLocks noChangeAspect="1"/>
          </p:cNvPicPr>
          <p:nvPr/>
        </p:nvPicPr>
        <p:blipFill>
          <a:blip r:embed="rId2"/>
          <a:stretch>
            <a:fillRect/>
          </a:stretch>
        </p:blipFill>
        <p:spPr>
          <a:xfrm>
            <a:off x="6796673" y="1558375"/>
            <a:ext cx="5395327" cy="3120189"/>
          </a:xfrm>
          <a:prstGeom prst="rect">
            <a:avLst/>
          </a:prstGeom>
        </p:spPr>
      </p:pic>
      <p:pic>
        <p:nvPicPr>
          <p:cNvPr id="15" name="图片 14">
            <a:extLst>
              <a:ext uri="{FF2B5EF4-FFF2-40B4-BE49-F238E27FC236}">
                <a16:creationId xmlns:a16="http://schemas.microsoft.com/office/drawing/2014/main" id="{1CC2621E-E8D2-4050-9D5C-24B70217A972}"/>
              </a:ext>
            </a:extLst>
          </p:cNvPr>
          <p:cNvPicPr>
            <a:picLocks noChangeAspect="1"/>
          </p:cNvPicPr>
          <p:nvPr/>
        </p:nvPicPr>
        <p:blipFill>
          <a:blip r:embed="rId3"/>
          <a:stretch>
            <a:fillRect/>
          </a:stretch>
        </p:blipFill>
        <p:spPr>
          <a:xfrm>
            <a:off x="38699" y="4651738"/>
            <a:ext cx="3892113" cy="21569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图片 16">
            <a:extLst>
              <a:ext uri="{FF2B5EF4-FFF2-40B4-BE49-F238E27FC236}">
                <a16:creationId xmlns:a16="http://schemas.microsoft.com/office/drawing/2014/main" id="{3AA32265-55FE-47D0-854E-DCD549A73845}"/>
              </a:ext>
            </a:extLst>
          </p:cNvPr>
          <p:cNvPicPr>
            <a:picLocks noChangeAspect="1"/>
          </p:cNvPicPr>
          <p:nvPr/>
        </p:nvPicPr>
        <p:blipFill>
          <a:blip r:embed="rId4"/>
          <a:stretch>
            <a:fillRect/>
          </a:stretch>
        </p:blipFill>
        <p:spPr>
          <a:xfrm>
            <a:off x="6457950" y="4607364"/>
            <a:ext cx="2776417" cy="2250635"/>
          </a:xfrm>
          <a:prstGeom prst="rect">
            <a:avLst/>
          </a:prstGeom>
        </p:spPr>
      </p:pic>
      <p:pic>
        <p:nvPicPr>
          <p:cNvPr id="19" name="图片 18">
            <a:extLst>
              <a:ext uri="{FF2B5EF4-FFF2-40B4-BE49-F238E27FC236}">
                <a16:creationId xmlns:a16="http://schemas.microsoft.com/office/drawing/2014/main" id="{B4320DA8-03D7-4F51-807A-F27129E50F76}"/>
              </a:ext>
            </a:extLst>
          </p:cNvPr>
          <p:cNvPicPr>
            <a:picLocks noChangeAspect="1"/>
          </p:cNvPicPr>
          <p:nvPr/>
        </p:nvPicPr>
        <p:blipFill>
          <a:blip r:embed="rId5"/>
          <a:stretch>
            <a:fillRect/>
          </a:stretch>
        </p:blipFill>
        <p:spPr>
          <a:xfrm>
            <a:off x="3333751" y="4620306"/>
            <a:ext cx="3232224" cy="2237693"/>
          </a:xfrm>
          <a:prstGeom prst="rect">
            <a:avLst/>
          </a:prstGeom>
        </p:spPr>
      </p:pic>
      <p:pic>
        <p:nvPicPr>
          <p:cNvPr id="21" name="图片 20">
            <a:extLst>
              <a:ext uri="{FF2B5EF4-FFF2-40B4-BE49-F238E27FC236}">
                <a16:creationId xmlns:a16="http://schemas.microsoft.com/office/drawing/2014/main" id="{50D13D61-E5AA-446A-AA39-F1B8947AC603}"/>
              </a:ext>
            </a:extLst>
          </p:cNvPr>
          <p:cNvPicPr>
            <a:picLocks noChangeAspect="1"/>
          </p:cNvPicPr>
          <p:nvPr/>
        </p:nvPicPr>
        <p:blipFill rotWithShape="1">
          <a:blip r:embed="rId6"/>
          <a:srcRect l="15365" r="5736"/>
          <a:stretch/>
        </p:blipFill>
        <p:spPr>
          <a:xfrm>
            <a:off x="9201137" y="4640476"/>
            <a:ext cx="2990863" cy="2228783"/>
          </a:xfrm>
          <a:prstGeom prst="rect">
            <a:avLst/>
          </a:prstGeom>
        </p:spPr>
      </p:pic>
      <p:sp>
        <p:nvSpPr>
          <p:cNvPr id="22" name="文本框 21">
            <a:extLst>
              <a:ext uri="{FF2B5EF4-FFF2-40B4-BE49-F238E27FC236}">
                <a16:creationId xmlns:a16="http://schemas.microsoft.com/office/drawing/2014/main" id="{A5AC39CB-A2E7-46A2-BCDA-6F4602DF28DE}"/>
              </a:ext>
            </a:extLst>
          </p:cNvPr>
          <p:cNvSpPr txBox="1"/>
          <p:nvPr/>
        </p:nvSpPr>
        <p:spPr>
          <a:xfrm>
            <a:off x="697415" y="1681207"/>
            <a:ext cx="4933950" cy="3139321"/>
          </a:xfrm>
          <a:prstGeom prst="rect">
            <a:avLst/>
          </a:prstGeom>
          <a:noFill/>
        </p:spPr>
        <p:txBody>
          <a:bodyPr wrap="square" rtlCol="0">
            <a:spAutoFit/>
          </a:bodyPr>
          <a:lstStyle/>
          <a:p>
            <a:pPr marL="285750" indent="-285750">
              <a:buFont typeface="Arial" panose="020B0604020202020204" pitchFamily="34" charset="0"/>
              <a:buChar char="•"/>
            </a:pPr>
            <a:r>
              <a:rPr lang="zh-CN" altLang="en-US" sz="2000" dirty="0"/>
              <a:t>天文科学数据可视化软件平台</a:t>
            </a:r>
            <a:endParaRPr lang="en-US" altLang="zh-CN" sz="2000" dirty="0"/>
          </a:p>
          <a:p>
            <a:pPr marL="285750" indent="-285750">
              <a:buFont typeface="Arial" panose="020B0604020202020204" pitchFamily="34" charset="0"/>
              <a:buChar char="•"/>
            </a:pPr>
            <a:r>
              <a:rPr lang="zh-CN" altLang="en-US" sz="2000" dirty="0"/>
              <a:t>微软研究院于</a:t>
            </a:r>
            <a:r>
              <a:rPr lang="en-US" altLang="zh-CN" sz="2000" dirty="0"/>
              <a:t>2008</a:t>
            </a:r>
            <a:r>
              <a:rPr lang="zh-CN" altLang="en-US" sz="2000" dirty="0"/>
              <a:t>年开发，并于</a:t>
            </a:r>
            <a:r>
              <a:rPr lang="en-US" altLang="zh-CN" sz="2000" dirty="0"/>
              <a:t>2015</a:t>
            </a:r>
            <a:r>
              <a:rPr lang="zh-CN" altLang="en-US" sz="2000" dirty="0"/>
              <a:t>年开源贡献给天文社区，由</a:t>
            </a:r>
            <a:r>
              <a:rPr lang="en-US" altLang="zh-CN" sz="2000" dirty="0"/>
              <a:t>AAS</a:t>
            </a:r>
            <a:r>
              <a:rPr lang="zh-CN" altLang="en-US" sz="2000" dirty="0"/>
              <a:t>负责维护和推广</a:t>
            </a:r>
            <a:endParaRPr lang="en-US" altLang="zh-CN" sz="2000" dirty="0"/>
          </a:p>
          <a:p>
            <a:pPr marL="285750" indent="-285750">
              <a:buFont typeface="Arial" panose="020B0604020202020204" pitchFamily="34" charset="0"/>
              <a:buChar char="•"/>
            </a:pPr>
            <a:r>
              <a:rPr lang="zh-CN" altLang="en-US" sz="2000" dirty="0"/>
              <a:t>广泛用于天文科学数据可视化、天文科普教育</a:t>
            </a:r>
            <a:endParaRPr lang="en-US" altLang="zh-CN" sz="2000" dirty="0"/>
          </a:p>
          <a:p>
            <a:pPr marL="285750" indent="-285750">
              <a:buFont typeface="Arial" panose="020B0604020202020204" pitchFamily="34" charset="0"/>
              <a:buChar char="•"/>
            </a:pPr>
            <a:r>
              <a:rPr lang="zh-CN" altLang="en-US" sz="2000" dirty="0"/>
              <a:t>中文版本由</a:t>
            </a:r>
            <a:r>
              <a:rPr lang="en-US" altLang="zh-CN" sz="2000" dirty="0"/>
              <a:t>China-VO</a:t>
            </a:r>
            <a:r>
              <a:rPr lang="zh-CN" altLang="en-US" sz="2000" dirty="0"/>
              <a:t>团队维护</a:t>
            </a:r>
            <a:endParaRPr lang="en-US" altLang="zh-CN" sz="2000" dirty="0"/>
          </a:p>
          <a:p>
            <a:pPr marL="285750" indent="-285750">
              <a:buFont typeface="Arial" panose="020B0604020202020204" pitchFamily="34" charset="0"/>
              <a:buChar char="•"/>
            </a:pPr>
            <a:r>
              <a:rPr lang="zh-CN" altLang="en-US" sz="2000" dirty="0"/>
              <a:t>数据组织及可视化标准为</a:t>
            </a:r>
            <a:r>
              <a:rPr lang="en-US" altLang="zh-CN" sz="2000" dirty="0"/>
              <a:t>TOAST</a:t>
            </a:r>
            <a:r>
              <a:rPr lang="zh-CN" altLang="en-US" sz="2000" dirty="0"/>
              <a:t>，不支持</a:t>
            </a:r>
            <a:r>
              <a:rPr lang="en-US" altLang="zh-CN" sz="2000" dirty="0"/>
              <a:t>HiPS</a:t>
            </a:r>
            <a:r>
              <a:rPr lang="zh-CN" altLang="en-US" sz="2000" dirty="0"/>
              <a:t>标准</a:t>
            </a:r>
            <a:endParaRPr lang="en-US" altLang="zh-CN" sz="2000" dirty="0"/>
          </a:p>
          <a:p>
            <a:endParaRPr lang="zh-CN" altLang="en-US" dirty="0"/>
          </a:p>
        </p:txBody>
      </p:sp>
      <p:sp>
        <p:nvSpPr>
          <p:cNvPr id="14" name="标题 1">
            <a:extLst>
              <a:ext uri="{FF2B5EF4-FFF2-40B4-BE49-F238E27FC236}">
                <a16:creationId xmlns:a16="http://schemas.microsoft.com/office/drawing/2014/main" id="{19C03DF8-A948-4651-8085-B40D266230E3}"/>
              </a:ext>
            </a:extLst>
          </p:cNvPr>
          <p:cNvSpPr>
            <a:spLocks noGrp="1"/>
          </p:cNvSpPr>
          <p:nvPr>
            <p:ph type="title"/>
          </p:nvPr>
        </p:nvSpPr>
        <p:spPr>
          <a:xfrm>
            <a:off x="63555" y="122008"/>
            <a:ext cx="6235645" cy="1073700"/>
          </a:xfrm>
        </p:spPr>
        <p:txBody>
          <a:bodyPr>
            <a:normAutofit fontScale="90000"/>
          </a:body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3.3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异构多波段图像的高效组织、检索及可视化</a:t>
            </a:r>
          </a:p>
        </p:txBody>
      </p:sp>
    </p:spTree>
    <p:extLst>
      <p:ext uri="{BB962C8B-B14F-4D97-AF65-F5344CB8AC3E}">
        <p14:creationId xmlns:p14="http://schemas.microsoft.com/office/powerpoint/2010/main" val="42884159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内容占位符 2">
            <a:extLst>
              <a:ext uri="{FF2B5EF4-FFF2-40B4-BE49-F238E27FC236}">
                <a16:creationId xmlns:a16="http://schemas.microsoft.com/office/drawing/2014/main" id="{BDCBEA01-3572-4C8E-921F-4FFA98983903}"/>
              </a:ext>
            </a:extLst>
          </p:cNvPr>
          <p:cNvSpPr txBox="1">
            <a:spLocks/>
          </p:cNvSpPr>
          <p:nvPr/>
        </p:nvSpPr>
        <p:spPr>
          <a:xfrm>
            <a:off x="192891" y="1129920"/>
            <a:ext cx="10515600" cy="403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b="1" dirty="0">
                <a:effectLst>
                  <a:outerShdw blurRad="38100" dist="38100" dir="2700000" algn="tl">
                    <a:srgbClr val="000000">
                      <a:alpha val="43137"/>
                    </a:srgbClr>
                  </a:outerShdw>
                </a:effectLst>
              </a:rPr>
              <a:t>三维虚拟场景中</a:t>
            </a:r>
            <a:r>
              <a:rPr lang="en-US" altLang="zh-CN" sz="2000" b="1" dirty="0">
                <a:effectLst>
                  <a:outerShdw blurRad="38100" dist="38100" dir="2700000" algn="tl">
                    <a:srgbClr val="000000">
                      <a:alpha val="43137"/>
                    </a:srgbClr>
                  </a:outerShdw>
                </a:effectLst>
              </a:rPr>
              <a:t>HEALPix</a:t>
            </a:r>
            <a:r>
              <a:rPr lang="zh-CN" altLang="en-US" sz="2000" b="1" dirty="0">
                <a:effectLst>
                  <a:outerShdw blurRad="38100" dist="38100" dir="2700000" algn="tl">
                    <a:srgbClr val="000000">
                      <a:alpha val="43137"/>
                    </a:srgbClr>
                  </a:outerShdw>
                </a:effectLst>
              </a:rPr>
              <a:t>多层级网格的绘制</a:t>
            </a:r>
          </a:p>
        </p:txBody>
      </p:sp>
      <p:pic>
        <p:nvPicPr>
          <p:cNvPr id="7" name="图片 6">
            <a:extLst>
              <a:ext uri="{FF2B5EF4-FFF2-40B4-BE49-F238E27FC236}">
                <a16:creationId xmlns:a16="http://schemas.microsoft.com/office/drawing/2014/main" id="{DF654E05-3D87-4B60-A452-6408AFBD50B2}"/>
              </a:ext>
            </a:extLst>
          </p:cNvPr>
          <p:cNvPicPr>
            <a:picLocks noChangeAspect="1"/>
          </p:cNvPicPr>
          <p:nvPr/>
        </p:nvPicPr>
        <p:blipFill>
          <a:blip r:embed="rId3"/>
          <a:stretch>
            <a:fillRect/>
          </a:stretch>
        </p:blipFill>
        <p:spPr>
          <a:xfrm>
            <a:off x="321137" y="4051137"/>
            <a:ext cx="2647950" cy="2684855"/>
          </a:xfrm>
          <a:prstGeom prst="rect">
            <a:avLst/>
          </a:prstGeom>
        </p:spPr>
      </p:pic>
      <p:pic>
        <p:nvPicPr>
          <p:cNvPr id="8" name="图片 7">
            <a:extLst>
              <a:ext uri="{FF2B5EF4-FFF2-40B4-BE49-F238E27FC236}">
                <a16:creationId xmlns:a16="http://schemas.microsoft.com/office/drawing/2014/main" id="{ED2D1C44-4E48-4503-9897-83EF039B3A78}"/>
              </a:ext>
            </a:extLst>
          </p:cNvPr>
          <p:cNvPicPr>
            <a:picLocks noChangeAspect="1"/>
          </p:cNvPicPr>
          <p:nvPr/>
        </p:nvPicPr>
        <p:blipFill>
          <a:blip r:embed="rId4"/>
          <a:stretch>
            <a:fillRect/>
          </a:stretch>
        </p:blipFill>
        <p:spPr>
          <a:xfrm>
            <a:off x="2859172" y="4325802"/>
            <a:ext cx="4525215" cy="2153430"/>
          </a:xfrm>
          <a:prstGeom prst="rect">
            <a:avLst/>
          </a:prstGeom>
        </p:spPr>
      </p:pic>
      <p:pic>
        <p:nvPicPr>
          <p:cNvPr id="12" name="图片 11">
            <a:extLst>
              <a:ext uri="{FF2B5EF4-FFF2-40B4-BE49-F238E27FC236}">
                <a16:creationId xmlns:a16="http://schemas.microsoft.com/office/drawing/2014/main" id="{AD3BA837-7B61-4042-813C-0CF5B4D08598}"/>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739280" y="1684040"/>
            <a:ext cx="4443195" cy="2330941"/>
          </a:xfrm>
          <a:prstGeom prst="rect">
            <a:avLst/>
          </a:prstGeom>
        </p:spPr>
      </p:pic>
      <p:pic>
        <p:nvPicPr>
          <p:cNvPr id="14" name="图片 13">
            <a:extLst>
              <a:ext uri="{FF2B5EF4-FFF2-40B4-BE49-F238E27FC236}">
                <a16:creationId xmlns:a16="http://schemas.microsoft.com/office/drawing/2014/main" id="{9D7D81F7-F70D-4372-BF42-C48EF09C12CB}"/>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755627" y="4371421"/>
            <a:ext cx="4436373" cy="2264160"/>
          </a:xfrm>
          <a:prstGeom prst="rect">
            <a:avLst/>
          </a:prstGeom>
        </p:spPr>
      </p:pic>
      <p:sp>
        <p:nvSpPr>
          <p:cNvPr id="13" name="标题 1">
            <a:extLst>
              <a:ext uri="{FF2B5EF4-FFF2-40B4-BE49-F238E27FC236}">
                <a16:creationId xmlns:a16="http://schemas.microsoft.com/office/drawing/2014/main" id="{97FB0B53-5A43-491B-80F6-0433D6D3FA7A}"/>
              </a:ext>
            </a:extLst>
          </p:cNvPr>
          <p:cNvSpPr>
            <a:spLocks noGrp="1"/>
          </p:cNvSpPr>
          <p:nvPr>
            <p:ph type="title"/>
          </p:nvPr>
        </p:nvSpPr>
        <p:spPr>
          <a:xfrm>
            <a:off x="63555" y="122008"/>
            <a:ext cx="6464245" cy="1073700"/>
          </a:xfrm>
        </p:spPr>
        <p:txBody>
          <a:bodyPr>
            <a:normAutofit fontScale="90000"/>
          </a:body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3.3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异构多波段图像的高效组织、检索及可视化</a:t>
            </a:r>
          </a:p>
        </p:txBody>
      </p:sp>
      <p:pic>
        <p:nvPicPr>
          <p:cNvPr id="15" name="图片 14">
            <a:extLst>
              <a:ext uri="{FF2B5EF4-FFF2-40B4-BE49-F238E27FC236}">
                <a16:creationId xmlns:a16="http://schemas.microsoft.com/office/drawing/2014/main" id="{48322DF3-00B4-4BC3-8C85-4C3097725378}"/>
              </a:ext>
            </a:extLst>
          </p:cNvPr>
          <p:cNvPicPr>
            <a:picLocks noChangeAspect="1"/>
          </p:cNvPicPr>
          <p:nvPr/>
        </p:nvPicPr>
        <p:blipFill>
          <a:blip r:embed="rId9"/>
          <a:stretch>
            <a:fillRect/>
          </a:stretch>
        </p:blipFill>
        <p:spPr>
          <a:xfrm>
            <a:off x="4290162" y="1437901"/>
            <a:ext cx="3395426" cy="1599356"/>
          </a:xfrm>
          <a:prstGeom prst="rect">
            <a:avLst/>
          </a:prstGeom>
        </p:spPr>
      </p:pic>
      <p:pic>
        <p:nvPicPr>
          <p:cNvPr id="16" name="图片 15">
            <a:extLst>
              <a:ext uri="{FF2B5EF4-FFF2-40B4-BE49-F238E27FC236}">
                <a16:creationId xmlns:a16="http://schemas.microsoft.com/office/drawing/2014/main" id="{9062DDC4-CCD0-48BF-8F18-200857B04911}"/>
              </a:ext>
            </a:extLst>
          </p:cNvPr>
          <p:cNvPicPr>
            <a:picLocks noChangeAspect="1"/>
          </p:cNvPicPr>
          <p:nvPr/>
        </p:nvPicPr>
        <p:blipFill>
          <a:blip r:embed="rId10"/>
          <a:stretch>
            <a:fillRect/>
          </a:stretch>
        </p:blipFill>
        <p:spPr>
          <a:xfrm>
            <a:off x="5044371" y="2896579"/>
            <a:ext cx="2340016" cy="1292131"/>
          </a:xfrm>
          <a:prstGeom prst="rect">
            <a:avLst/>
          </a:prstGeom>
        </p:spPr>
      </p:pic>
      <p:pic>
        <p:nvPicPr>
          <p:cNvPr id="2" name="图片 1">
            <a:extLst>
              <a:ext uri="{FF2B5EF4-FFF2-40B4-BE49-F238E27FC236}">
                <a16:creationId xmlns:a16="http://schemas.microsoft.com/office/drawing/2014/main" id="{857A0506-8A8B-431F-9800-232E6630C2C6}"/>
              </a:ext>
            </a:extLst>
          </p:cNvPr>
          <p:cNvPicPr>
            <a:picLocks noChangeAspect="1"/>
          </p:cNvPicPr>
          <p:nvPr/>
        </p:nvPicPr>
        <p:blipFill>
          <a:blip r:embed="rId11"/>
          <a:stretch>
            <a:fillRect/>
          </a:stretch>
        </p:blipFill>
        <p:spPr>
          <a:xfrm>
            <a:off x="192891" y="1702224"/>
            <a:ext cx="4043579" cy="2294571"/>
          </a:xfrm>
          <a:prstGeom prst="rect">
            <a:avLst/>
          </a:prstGeom>
        </p:spPr>
      </p:pic>
    </p:spTree>
    <p:extLst>
      <p:ext uri="{BB962C8B-B14F-4D97-AF65-F5344CB8AC3E}">
        <p14:creationId xmlns:p14="http://schemas.microsoft.com/office/powerpoint/2010/main" val="3631322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A360CF1E-E1BC-49C8-9CC8-2C677211DF4B}"/>
              </a:ext>
            </a:extLst>
          </p:cNvPr>
          <p:cNvGrpSpPr/>
          <p:nvPr/>
        </p:nvGrpSpPr>
        <p:grpSpPr>
          <a:xfrm>
            <a:off x="3015929" y="1515316"/>
            <a:ext cx="4019871" cy="1993200"/>
            <a:chOff x="637273" y="4186522"/>
            <a:chExt cx="5082180" cy="2671477"/>
          </a:xfrm>
        </p:grpSpPr>
        <p:pic>
          <p:nvPicPr>
            <p:cNvPr id="5" name="图片 4">
              <a:extLst>
                <a:ext uri="{FF2B5EF4-FFF2-40B4-BE49-F238E27FC236}">
                  <a16:creationId xmlns:a16="http://schemas.microsoft.com/office/drawing/2014/main" id="{1F0DCFD8-F64D-493D-9FDA-BFB0D8670BC8}"/>
                </a:ext>
              </a:extLst>
            </p:cNvPr>
            <p:cNvPicPr>
              <a:picLocks noChangeAspect="1"/>
            </p:cNvPicPr>
            <p:nvPr/>
          </p:nvPicPr>
          <p:blipFill rotWithShape="1">
            <a:blip r:embed="rId3"/>
            <a:srcRect r="5046" b="3759"/>
            <a:stretch/>
          </p:blipFill>
          <p:spPr>
            <a:xfrm>
              <a:off x="637273" y="4186522"/>
              <a:ext cx="5082180" cy="2671477"/>
            </a:xfrm>
            <a:prstGeom prst="rect">
              <a:avLst/>
            </a:prstGeom>
          </p:spPr>
        </p:pic>
        <p:pic>
          <p:nvPicPr>
            <p:cNvPr id="6" name="图片 5">
              <a:extLst>
                <a:ext uri="{FF2B5EF4-FFF2-40B4-BE49-F238E27FC236}">
                  <a16:creationId xmlns:a16="http://schemas.microsoft.com/office/drawing/2014/main" id="{D195AA86-1729-4ECE-8650-3536E4DDB1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1291" y="4665105"/>
              <a:ext cx="1714309" cy="1714309"/>
            </a:xfrm>
            <a:prstGeom prst="rect">
              <a:avLst/>
            </a:prstGeom>
          </p:spPr>
        </p:pic>
      </p:grpSp>
      <p:pic>
        <p:nvPicPr>
          <p:cNvPr id="12" name="图片 11">
            <a:extLst>
              <a:ext uri="{FF2B5EF4-FFF2-40B4-BE49-F238E27FC236}">
                <a16:creationId xmlns:a16="http://schemas.microsoft.com/office/drawing/2014/main" id="{E12BA0C8-50E4-4BB4-B4DC-2768E9CDBE9E}"/>
              </a:ext>
            </a:extLst>
          </p:cNvPr>
          <p:cNvPicPr>
            <a:picLocks noChangeAspect="1"/>
          </p:cNvPicPr>
          <p:nvPr/>
        </p:nvPicPr>
        <p:blipFill>
          <a:blip r:embed="rId5"/>
          <a:stretch>
            <a:fillRect/>
          </a:stretch>
        </p:blipFill>
        <p:spPr>
          <a:xfrm>
            <a:off x="7896226" y="1584004"/>
            <a:ext cx="3577250" cy="1986714"/>
          </a:xfrm>
          <a:prstGeom prst="rect">
            <a:avLst/>
          </a:prstGeom>
        </p:spPr>
      </p:pic>
      <p:sp>
        <p:nvSpPr>
          <p:cNvPr id="16" name="内容占位符 2">
            <a:extLst>
              <a:ext uri="{FF2B5EF4-FFF2-40B4-BE49-F238E27FC236}">
                <a16:creationId xmlns:a16="http://schemas.microsoft.com/office/drawing/2014/main" id="{598EC199-01F5-4A74-B97E-547BC721DD5D}"/>
              </a:ext>
            </a:extLst>
          </p:cNvPr>
          <p:cNvSpPr txBox="1">
            <a:spLocks/>
          </p:cNvSpPr>
          <p:nvPr/>
        </p:nvSpPr>
        <p:spPr>
          <a:xfrm>
            <a:off x="504825" y="1218029"/>
            <a:ext cx="10515600" cy="403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b="1" dirty="0">
                <a:effectLst>
                  <a:outerShdw blurRad="38100" dist="38100" dir="2700000" algn="tl">
                    <a:srgbClr val="000000">
                      <a:alpha val="43137"/>
                    </a:srgbClr>
                  </a:outerShdw>
                </a:effectLst>
              </a:rPr>
              <a:t>层次细节模型与视场剔除</a:t>
            </a:r>
          </a:p>
        </p:txBody>
      </p:sp>
      <p:pic>
        <p:nvPicPr>
          <p:cNvPr id="19" name="图片 18">
            <a:extLst>
              <a:ext uri="{FF2B5EF4-FFF2-40B4-BE49-F238E27FC236}">
                <a16:creationId xmlns:a16="http://schemas.microsoft.com/office/drawing/2014/main" id="{C1934BCC-40A3-4254-826F-2336492ECC31}"/>
              </a:ext>
            </a:extLst>
          </p:cNvPr>
          <p:cNvPicPr>
            <a:picLocks noChangeAspect="1"/>
          </p:cNvPicPr>
          <p:nvPr/>
        </p:nvPicPr>
        <p:blipFill rotWithShape="1">
          <a:blip r:embed="rId6"/>
          <a:srcRect t="7106"/>
          <a:stretch/>
        </p:blipFill>
        <p:spPr>
          <a:xfrm>
            <a:off x="718525" y="1696718"/>
            <a:ext cx="2112932" cy="1811798"/>
          </a:xfrm>
          <a:prstGeom prst="rect">
            <a:avLst/>
          </a:prstGeom>
        </p:spPr>
      </p:pic>
      <p:sp>
        <p:nvSpPr>
          <p:cNvPr id="20" name="文本框 19">
            <a:extLst>
              <a:ext uri="{FF2B5EF4-FFF2-40B4-BE49-F238E27FC236}">
                <a16:creationId xmlns:a16="http://schemas.microsoft.com/office/drawing/2014/main" id="{766B1CD7-B71C-4426-8AA1-A995787C068F}"/>
              </a:ext>
            </a:extLst>
          </p:cNvPr>
          <p:cNvSpPr txBox="1"/>
          <p:nvPr/>
        </p:nvSpPr>
        <p:spPr>
          <a:xfrm>
            <a:off x="1225227" y="3571846"/>
            <a:ext cx="1606230" cy="369332"/>
          </a:xfrm>
          <a:prstGeom prst="rect">
            <a:avLst/>
          </a:prstGeom>
          <a:noFill/>
        </p:spPr>
        <p:txBody>
          <a:bodyPr wrap="square" rtlCol="0">
            <a:spAutoFit/>
          </a:bodyPr>
          <a:lstStyle/>
          <a:p>
            <a:pPr algn="ctr"/>
            <a:r>
              <a:rPr lang="zh-CN" altLang="en-US" dirty="0"/>
              <a:t>层次细节模型</a:t>
            </a:r>
          </a:p>
        </p:txBody>
      </p:sp>
      <p:sp>
        <p:nvSpPr>
          <p:cNvPr id="22" name="文本框 21">
            <a:extLst>
              <a:ext uri="{FF2B5EF4-FFF2-40B4-BE49-F238E27FC236}">
                <a16:creationId xmlns:a16="http://schemas.microsoft.com/office/drawing/2014/main" id="{2A7AF783-E9A9-41EF-8A88-3A30D8092E64}"/>
              </a:ext>
            </a:extLst>
          </p:cNvPr>
          <p:cNvSpPr txBox="1"/>
          <p:nvPr/>
        </p:nvSpPr>
        <p:spPr>
          <a:xfrm>
            <a:off x="4865550" y="3531151"/>
            <a:ext cx="1207294" cy="369332"/>
          </a:xfrm>
          <a:prstGeom prst="rect">
            <a:avLst/>
          </a:prstGeom>
          <a:noFill/>
        </p:spPr>
        <p:txBody>
          <a:bodyPr wrap="square" rtlCol="0">
            <a:spAutoFit/>
          </a:bodyPr>
          <a:lstStyle/>
          <a:p>
            <a:pPr algn="ctr"/>
            <a:r>
              <a:rPr lang="zh-CN" altLang="en-US" dirty="0"/>
              <a:t>视场剔除</a:t>
            </a:r>
          </a:p>
        </p:txBody>
      </p:sp>
      <p:sp>
        <p:nvSpPr>
          <p:cNvPr id="24" name="文本框 23">
            <a:extLst>
              <a:ext uri="{FF2B5EF4-FFF2-40B4-BE49-F238E27FC236}">
                <a16:creationId xmlns:a16="http://schemas.microsoft.com/office/drawing/2014/main" id="{245E4255-AB86-4D4D-AF2B-E97D711ABA6E}"/>
              </a:ext>
            </a:extLst>
          </p:cNvPr>
          <p:cNvSpPr txBox="1"/>
          <p:nvPr/>
        </p:nvSpPr>
        <p:spPr>
          <a:xfrm>
            <a:off x="8348662" y="3607241"/>
            <a:ext cx="3009900" cy="369332"/>
          </a:xfrm>
          <a:prstGeom prst="rect">
            <a:avLst/>
          </a:prstGeom>
          <a:noFill/>
        </p:spPr>
        <p:txBody>
          <a:bodyPr wrap="square" rtlCol="0">
            <a:spAutoFit/>
          </a:bodyPr>
          <a:lstStyle/>
          <a:p>
            <a:r>
              <a:rPr lang="zh-CN" altLang="en-US" dirty="0"/>
              <a:t>随视场的数据加载及可视化</a:t>
            </a:r>
          </a:p>
        </p:txBody>
      </p:sp>
      <p:sp>
        <p:nvSpPr>
          <p:cNvPr id="25" name="箭头: 右 24">
            <a:extLst>
              <a:ext uri="{FF2B5EF4-FFF2-40B4-BE49-F238E27FC236}">
                <a16:creationId xmlns:a16="http://schemas.microsoft.com/office/drawing/2014/main" id="{60F721C2-E5D7-4D54-8721-A88533ADA3AA}"/>
              </a:ext>
            </a:extLst>
          </p:cNvPr>
          <p:cNvSpPr/>
          <p:nvPr/>
        </p:nvSpPr>
        <p:spPr>
          <a:xfrm>
            <a:off x="7134225" y="2247900"/>
            <a:ext cx="390525" cy="6381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内容占位符 2">
            <a:extLst>
              <a:ext uri="{FF2B5EF4-FFF2-40B4-BE49-F238E27FC236}">
                <a16:creationId xmlns:a16="http://schemas.microsoft.com/office/drawing/2014/main" id="{6140C6F9-F029-4643-8C55-9B154DE0ACBB}"/>
              </a:ext>
            </a:extLst>
          </p:cNvPr>
          <p:cNvSpPr txBox="1">
            <a:spLocks/>
          </p:cNvSpPr>
          <p:nvPr/>
        </p:nvSpPr>
        <p:spPr>
          <a:xfrm>
            <a:off x="211397" y="4215089"/>
            <a:ext cx="10515600" cy="403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b="1" dirty="0">
                <a:effectLst>
                  <a:outerShdw blurRad="38100" dist="38100" dir="2700000" algn="tl">
                    <a:srgbClr val="000000">
                      <a:alpha val="43137"/>
                    </a:srgbClr>
                  </a:outerShdw>
                </a:effectLst>
              </a:rPr>
              <a:t>可视化效果</a:t>
            </a:r>
          </a:p>
        </p:txBody>
      </p:sp>
      <p:pic>
        <p:nvPicPr>
          <p:cNvPr id="39" name="图片 38">
            <a:extLst>
              <a:ext uri="{FF2B5EF4-FFF2-40B4-BE49-F238E27FC236}">
                <a16:creationId xmlns:a16="http://schemas.microsoft.com/office/drawing/2014/main" id="{7A2B4281-F1C7-473C-A4BD-DD99D5F2BB9B}"/>
              </a:ext>
            </a:extLst>
          </p:cNvPr>
          <p:cNvPicPr>
            <a:picLocks noChangeAspect="1"/>
          </p:cNvPicPr>
          <p:nvPr/>
        </p:nvPicPr>
        <p:blipFill>
          <a:blip r:embed="rId7"/>
          <a:stretch>
            <a:fillRect/>
          </a:stretch>
        </p:blipFill>
        <p:spPr>
          <a:xfrm>
            <a:off x="37940" y="4638272"/>
            <a:ext cx="4083050" cy="2267622"/>
          </a:xfrm>
          <a:prstGeom prst="rect">
            <a:avLst/>
          </a:prstGeom>
        </p:spPr>
      </p:pic>
      <p:pic>
        <p:nvPicPr>
          <p:cNvPr id="41" name="图片 40">
            <a:extLst>
              <a:ext uri="{FF2B5EF4-FFF2-40B4-BE49-F238E27FC236}">
                <a16:creationId xmlns:a16="http://schemas.microsoft.com/office/drawing/2014/main" id="{F76405C3-D302-4BB9-91F4-C7CB43F1C92A}"/>
              </a:ext>
            </a:extLst>
          </p:cNvPr>
          <p:cNvPicPr>
            <a:picLocks noChangeAspect="1"/>
          </p:cNvPicPr>
          <p:nvPr/>
        </p:nvPicPr>
        <p:blipFill>
          <a:blip r:embed="rId8"/>
          <a:stretch>
            <a:fillRect/>
          </a:stretch>
        </p:blipFill>
        <p:spPr>
          <a:xfrm>
            <a:off x="4120990" y="4638272"/>
            <a:ext cx="4083050" cy="2267623"/>
          </a:xfrm>
          <a:prstGeom prst="rect">
            <a:avLst/>
          </a:prstGeom>
        </p:spPr>
      </p:pic>
      <p:sp>
        <p:nvSpPr>
          <p:cNvPr id="42" name="文本框 41">
            <a:extLst>
              <a:ext uri="{FF2B5EF4-FFF2-40B4-BE49-F238E27FC236}">
                <a16:creationId xmlns:a16="http://schemas.microsoft.com/office/drawing/2014/main" id="{9ADB7ACC-AD4B-4AD9-8E0C-9203C0FDD8BF}"/>
              </a:ext>
            </a:extLst>
          </p:cNvPr>
          <p:cNvSpPr txBox="1"/>
          <p:nvPr/>
        </p:nvSpPr>
        <p:spPr>
          <a:xfrm>
            <a:off x="4429781" y="6186916"/>
            <a:ext cx="3286126" cy="923330"/>
          </a:xfrm>
          <a:prstGeom prst="rect">
            <a:avLst/>
          </a:prstGeom>
          <a:noFill/>
        </p:spPr>
        <p:txBody>
          <a:bodyPr wrap="square" rtlCol="0">
            <a:spAutoFit/>
          </a:bodyPr>
          <a:lstStyle/>
          <a:p>
            <a:pPr lvl="1"/>
            <a:r>
              <a:rPr lang="zh-CN" altLang="en-US" dirty="0">
                <a:solidFill>
                  <a:srgbClr val="FF0000"/>
                </a:solidFill>
              </a:rPr>
              <a:t>费米伽玛射线空间望远镜</a:t>
            </a:r>
            <a:endParaRPr lang="en-US" altLang="zh-CN" dirty="0">
              <a:solidFill>
                <a:srgbClr val="FF0000"/>
              </a:solidFill>
            </a:endParaRPr>
          </a:p>
          <a:p>
            <a:pPr marL="457200" lvl="1" indent="0">
              <a:buNone/>
            </a:pPr>
            <a:r>
              <a:rPr lang="zh-CN" altLang="en-US" dirty="0">
                <a:solidFill>
                  <a:srgbClr val="FF0000"/>
                </a:solidFill>
              </a:rPr>
              <a:t>（</a:t>
            </a:r>
            <a:r>
              <a:rPr lang="en-US" altLang="zh-CN" dirty="0">
                <a:solidFill>
                  <a:srgbClr val="FF0000"/>
                </a:solidFill>
              </a:rPr>
              <a:t>5</a:t>
            </a:r>
            <a:r>
              <a:rPr lang="zh-CN" altLang="en-US" dirty="0">
                <a:solidFill>
                  <a:srgbClr val="FF0000"/>
                </a:solidFill>
              </a:rPr>
              <a:t>个能段的合成密度图）</a:t>
            </a:r>
            <a:endParaRPr lang="en-US" altLang="zh-CN" dirty="0">
              <a:solidFill>
                <a:srgbClr val="FF0000"/>
              </a:solidFill>
            </a:endParaRPr>
          </a:p>
          <a:p>
            <a:endParaRPr lang="zh-CN" altLang="en-US" dirty="0"/>
          </a:p>
        </p:txBody>
      </p:sp>
      <p:sp>
        <p:nvSpPr>
          <p:cNvPr id="43" name="文本框 42">
            <a:extLst>
              <a:ext uri="{FF2B5EF4-FFF2-40B4-BE49-F238E27FC236}">
                <a16:creationId xmlns:a16="http://schemas.microsoft.com/office/drawing/2014/main" id="{28ACD700-B932-4A0B-A2D0-4EDF87A7D4EA}"/>
              </a:ext>
            </a:extLst>
          </p:cNvPr>
          <p:cNvSpPr txBox="1"/>
          <p:nvPr/>
        </p:nvSpPr>
        <p:spPr>
          <a:xfrm>
            <a:off x="718525" y="6294790"/>
            <a:ext cx="3446511" cy="369332"/>
          </a:xfrm>
          <a:prstGeom prst="rect">
            <a:avLst/>
          </a:prstGeom>
          <a:noFill/>
        </p:spPr>
        <p:txBody>
          <a:bodyPr wrap="square" rtlCol="0">
            <a:spAutoFit/>
          </a:bodyPr>
          <a:lstStyle/>
          <a:p>
            <a:r>
              <a:rPr lang="en-US" altLang="zh-CN" b="1" dirty="0">
                <a:solidFill>
                  <a:srgbClr val="FF0000"/>
                </a:solidFill>
              </a:rPr>
              <a:t>Color Flux Map for Gaia DR2</a:t>
            </a:r>
            <a:endParaRPr lang="zh-CN" altLang="en-US" b="1" dirty="0"/>
          </a:p>
        </p:txBody>
      </p:sp>
      <p:pic>
        <p:nvPicPr>
          <p:cNvPr id="45" name="图片 44">
            <a:extLst>
              <a:ext uri="{FF2B5EF4-FFF2-40B4-BE49-F238E27FC236}">
                <a16:creationId xmlns:a16="http://schemas.microsoft.com/office/drawing/2014/main" id="{6DAA5B1E-CACB-4475-8978-E341DF8B0ED8}"/>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204040" y="4638272"/>
            <a:ext cx="3948570" cy="2240798"/>
          </a:xfrm>
          <a:prstGeom prst="rect">
            <a:avLst/>
          </a:prstGeom>
        </p:spPr>
      </p:pic>
      <p:sp>
        <p:nvSpPr>
          <p:cNvPr id="47" name="文本框 46">
            <a:extLst>
              <a:ext uri="{FF2B5EF4-FFF2-40B4-BE49-F238E27FC236}">
                <a16:creationId xmlns:a16="http://schemas.microsoft.com/office/drawing/2014/main" id="{AD4EAB00-0161-481D-8C0A-DBCC8D1F0787}"/>
              </a:ext>
            </a:extLst>
          </p:cNvPr>
          <p:cNvSpPr txBox="1"/>
          <p:nvPr/>
        </p:nvSpPr>
        <p:spPr>
          <a:xfrm>
            <a:off x="8776799" y="6404401"/>
            <a:ext cx="3022157" cy="646331"/>
          </a:xfrm>
          <a:prstGeom prst="rect">
            <a:avLst/>
          </a:prstGeom>
          <a:noFill/>
        </p:spPr>
        <p:txBody>
          <a:bodyPr wrap="square" rtlCol="0">
            <a:spAutoFit/>
          </a:bodyPr>
          <a:lstStyle/>
          <a:p>
            <a:pPr lvl="1"/>
            <a:r>
              <a:rPr lang="en-US" altLang="zh-CN" dirty="0">
                <a:solidFill>
                  <a:srgbClr val="FF0000"/>
                </a:solidFill>
              </a:rPr>
              <a:t>GW170817</a:t>
            </a:r>
            <a:r>
              <a:rPr lang="zh-CN" altLang="en-US" dirty="0">
                <a:solidFill>
                  <a:srgbClr val="FF0000"/>
                </a:solidFill>
              </a:rPr>
              <a:t>定位天区</a:t>
            </a:r>
            <a:endParaRPr lang="en-US" altLang="zh-CN" dirty="0">
              <a:solidFill>
                <a:srgbClr val="FF0000"/>
              </a:solidFill>
            </a:endParaRPr>
          </a:p>
          <a:p>
            <a:endParaRPr lang="zh-CN" altLang="en-US" dirty="0"/>
          </a:p>
        </p:txBody>
      </p:sp>
      <p:sp>
        <p:nvSpPr>
          <p:cNvPr id="21" name="标题 1">
            <a:extLst>
              <a:ext uri="{FF2B5EF4-FFF2-40B4-BE49-F238E27FC236}">
                <a16:creationId xmlns:a16="http://schemas.microsoft.com/office/drawing/2014/main" id="{39F16B6E-006B-4EF7-A448-DDC8390EF822}"/>
              </a:ext>
            </a:extLst>
          </p:cNvPr>
          <p:cNvSpPr>
            <a:spLocks noGrp="1"/>
          </p:cNvSpPr>
          <p:nvPr>
            <p:ph type="title"/>
          </p:nvPr>
        </p:nvSpPr>
        <p:spPr>
          <a:xfrm>
            <a:off x="63556" y="122008"/>
            <a:ext cx="6134044" cy="1073700"/>
          </a:xfrm>
        </p:spPr>
        <p:txBody>
          <a:bodyPr>
            <a:normAutofit fontScale="90000"/>
          </a:body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3.3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异构多波段图像的高效组织、检索及可视化</a:t>
            </a:r>
          </a:p>
        </p:txBody>
      </p:sp>
    </p:spTree>
    <p:extLst>
      <p:ext uri="{BB962C8B-B14F-4D97-AF65-F5344CB8AC3E}">
        <p14:creationId xmlns:p14="http://schemas.microsoft.com/office/powerpoint/2010/main" val="122314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a:extLst>
              <a:ext uri="{FF2B5EF4-FFF2-40B4-BE49-F238E27FC236}">
                <a16:creationId xmlns:a16="http://schemas.microsoft.com/office/drawing/2014/main" id="{305F1F79-44BF-4583-8349-5B7BFC17AE25}"/>
              </a:ext>
            </a:extLst>
          </p:cNvPr>
          <p:cNvSpPr txBox="1">
            <a:spLocks/>
          </p:cNvSpPr>
          <p:nvPr/>
        </p:nvSpPr>
        <p:spPr>
          <a:xfrm>
            <a:off x="581025" y="978181"/>
            <a:ext cx="10515600" cy="4032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b="1" dirty="0">
                <a:effectLst>
                  <a:outerShdw blurRad="38100" dist="38100" dir="2700000" algn="tl">
                    <a:srgbClr val="000000">
                      <a:alpha val="43137"/>
                    </a:srgbClr>
                  </a:outerShdw>
                </a:effectLst>
              </a:rPr>
              <a:t>HiPS</a:t>
            </a:r>
            <a:r>
              <a:rPr lang="zh-CN" altLang="en-US" sz="2000" b="1" dirty="0">
                <a:effectLst>
                  <a:outerShdw blurRad="38100" dist="38100" dir="2700000" algn="tl">
                    <a:srgbClr val="000000">
                      <a:alpha val="43137"/>
                    </a:srgbClr>
                  </a:outerShdw>
                </a:effectLst>
              </a:rPr>
              <a:t>标准数据集与万维望远镜原生数据渲染效率对比</a:t>
            </a:r>
          </a:p>
        </p:txBody>
      </p:sp>
      <p:pic>
        <p:nvPicPr>
          <p:cNvPr id="8" name="图片 7">
            <a:extLst>
              <a:ext uri="{FF2B5EF4-FFF2-40B4-BE49-F238E27FC236}">
                <a16:creationId xmlns:a16="http://schemas.microsoft.com/office/drawing/2014/main" id="{9F852601-795A-468D-B843-401C110632D4}"/>
              </a:ext>
            </a:extLst>
          </p:cNvPr>
          <p:cNvPicPr>
            <a:picLocks noChangeAspect="1"/>
          </p:cNvPicPr>
          <p:nvPr/>
        </p:nvPicPr>
        <p:blipFill>
          <a:blip r:embed="rId2"/>
          <a:stretch>
            <a:fillRect/>
          </a:stretch>
        </p:blipFill>
        <p:spPr>
          <a:xfrm>
            <a:off x="1174854" y="2290006"/>
            <a:ext cx="9651791" cy="4476487"/>
          </a:xfrm>
          <a:prstGeom prst="rect">
            <a:avLst/>
          </a:prstGeom>
        </p:spPr>
      </p:pic>
      <p:sp>
        <p:nvSpPr>
          <p:cNvPr id="9" name="矩形 8">
            <a:extLst>
              <a:ext uri="{FF2B5EF4-FFF2-40B4-BE49-F238E27FC236}">
                <a16:creationId xmlns:a16="http://schemas.microsoft.com/office/drawing/2014/main" id="{9775BAE7-FB3A-4DC7-B6A5-B594508C90BD}"/>
              </a:ext>
            </a:extLst>
          </p:cNvPr>
          <p:cNvSpPr/>
          <p:nvPr/>
        </p:nvSpPr>
        <p:spPr>
          <a:xfrm>
            <a:off x="1162050" y="1381407"/>
            <a:ext cx="9782175" cy="7712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6</a:t>
            </a:r>
            <a:r>
              <a:rPr lang="zh-CN" altLang="en-US" dirty="0"/>
              <a:t>组数据，分别包含</a:t>
            </a:r>
            <a:r>
              <a:rPr lang="en-US" altLang="zh-CN" dirty="0"/>
              <a:t>HiPS</a:t>
            </a:r>
            <a:r>
              <a:rPr lang="zh-CN" altLang="en-US" dirty="0"/>
              <a:t>标准数据集和</a:t>
            </a:r>
            <a:r>
              <a:rPr lang="en-US" altLang="zh-CN" dirty="0"/>
              <a:t>WWT</a:t>
            </a:r>
            <a:r>
              <a:rPr lang="zh-CN" altLang="en-US" dirty="0"/>
              <a:t>原生数据集（</a:t>
            </a:r>
            <a:r>
              <a:rPr lang="en-US" altLang="zh-CN" dirty="0"/>
              <a:t>TOAST</a:t>
            </a:r>
            <a:r>
              <a:rPr lang="zh-CN" altLang="en-US" dirty="0"/>
              <a:t>）。结果证明，在相同图像切分分辨率下，</a:t>
            </a:r>
            <a:r>
              <a:rPr lang="en-US" altLang="zh-CN" dirty="0"/>
              <a:t>HiPS </a:t>
            </a:r>
            <a:r>
              <a:rPr lang="zh-CN" altLang="en-US" dirty="0"/>
              <a:t>标准数据集在渲染时的内存消耗及加载速度上均有优势。</a:t>
            </a:r>
          </a:p>
        </p:txBody>
      </p:sp>
      <p:sp>
        <p:nvSpPr>
          <p:cNvPr id="10" name="标题 1">
            <a:extLst>
              <a:ext uri="{FF2B5EF4-FFF2-40B4-BE49-F238E27FC236}">
                <a16:creationId xmlns:a16="http://schemas.microsoft.com/office/drawing/2014/main" id="{73C74C93-E47C-4060-8FF7-6CF721218AA7}"/>
              </a:ext>
            </a:extLst>
          </p:cNvPr>
          <p:cNvSpPr>
            <a:spLocks noGrp="1"/>
          </p:cNvSpPr>
          <p:nvPr>
            <p:ph type="title"/>
          </p:nvPr>
        </p:nvSpPr>
        <p:spPr>
          <a:xfrm>
            <a:off x="14333" y="0"/>
            <a:ext cx="6424567" cy="1073700"/>
          </a:xfrm>
        </p:spPr>
        <p:txBody>
          <a:bodyPr>
            <a:normAutofit fontScale="90000"/>
          </a:body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3.3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异构多波段图像的高效组织、检索及可视化</a:t>
            </a:r>
          </a:p>
        </p:txBody>
      </p:sp>
    </p:spTree>
    <p:extLst>
      <p:ext uri="{BB962C8B-B14F-4D97-AF65-F5344CB8AC3E}">
        <p14:creationId xmlns:p14="http://schemas.microsoft.com/office/powerpoint/2010/main" val="10646274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41CCB5A9-A7F1-470E-9801-82ADE30A8263}"/>
              </a:ext>
            </a:extLst>
          </p:cNvPr>
          <p:cNvSpPr txBox="1">
            <a:spLocks/>
          </p:cNvSpPr>
          <p:nvPr/>
        </p:nvSpPr>
        <p:spPr>
          <a:xfrm>
            <a:off x="211397" y="-43055"/>
            <a:ext cx="10515600" cy="1073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3.4 EP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暂现源判别及多波段证认</a:t>
            </a:r>
          </a:p>
        </p:txBody>
      </p:sp>
      <p:sp>
        <p:nvSpPr>
          <p:cNvPr id="8" name="矩形 7">
            <a:extLst>
              <a:ext uri="{FF2B5EF4-FFF2-40B4-BE49-F238E27FC236}">
                <a16:creationId xmlns:a16="http://schemas.microsoft.com/office/drawing/2014/main" id="{91DE16F4-AB8C-4AC0-8DA7-8BB616B1BD23}"/>
              </a:ext>
            </a:extLst>
          </p:cNvPr>
          <p:cNvSpPr/>
          <p:nvPr/>
        </p:nvSpPr>
        <p:spPr>
          <a:xfrm>
            <a:off x="451032" y="954739"/>
            <a:ext cx="5333487" cy="95887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ltLang="zh-CN" dirty="0"/>
              <a:t>WXT</a:t>
            </a:r>
            <a:r>
              <a:rPr lang="zh-CN" altLang="en-US" dirty="0"/>
              <a:t>宽视场</a:t>
            </a:r>
            <a:r>
              <a:rPr lang="en-US" altLang="zh-CN" dirty="0"/>
              <a:t>X</a:t>
            </a:r>
            <a:r>
              <a:rPr lang="zh-CN" altLang="en-US" dirty="0"/>
              <a:t>射线望远镜采用了龙虾眼结构，视场达</a:t>
            </a:r>
            <a:r>
              <a:rPr lang="en-US" altLang="zh-CN" dirty="0"/>
              <a:t>3600</a:t>
            </a:r>
            <a:r>
              <a:rPr lang="zh-CN" altLang="en-US" dirty="0"/>
              <a:t>平方度，</a:t>
            </a:r>
            <a:r>
              <a:rPr kumimoji="1" lang="zh-CN" altLang="en-US" dirty="0"/>
              <a:t>大视场监测，角分级定位</a:t>
            </a:r>
            <a:endParaRPr lang="zh-CN" altLang="en-US" dirty="0"/>
          </a:p>
        </p:txBody>
      </p:sp>
      <p:grpSp>
        <p:nvGrpSpPr>
          <p:cNvPr id="9" name="组合 8">
            <a:extLst>
              <a:ext uri="{FF2B5EF4-FFF2-40B4-BE49-F238E27FC236}">
                <a16:creationId xmlns:a16="http://schemas.microsoft.com/office/drawing/2014/main" id="{8FF58103-5156-4CDF-B749-F50F3E537FC7}"/>
              </a:ext>
            </a:extLst>
          </p:cNvPr>
          <p:cNvGrpSpPr/>
          <p:nvPr/>
        </p:nvGrpSpPr>
        <p:grpSpPr>
          <a:xfrm>
            <a:off x="458580" y="1844536"/>
            <a:ext cx="5865134" cy="4886465"/>
            <a:chOff x="3841386" y="3286439"/>
            <a:chExt cx="4908534" cy="3346546"/>
          </a:xfrm>
        </p:grpSpPr>
        <p:pic>
          <p:nvPicPr>
            <p:cNvPr id="10" name="图片 9">
              <a:extLst>
                <a:ext uri="{FF2B5EF4-FFF2-40B4-BE49-F238E27FC236}">
                  <a16:creationId xmlns:a16="http://schemas.microsoft.com/office/drawing/2014/main" id="{55304BB6-7AEB-4F32-9C29-968D8B91AE1A}"/>
                </a:ext>
              </a:extLst>
            </p:cNvPr>
            <p:cNvPicPr>
              <a:picLocks noChangeAspect="1"/>
            </p:cNvPicPr>
            <p:nvPr/>
          </p:nvPicPr>
          <p:blipFill>
            <a:blip r:embed="rId2"/>
            <a:stretch>
              <a:fillRect/>
            </a:stretch>
          </p:blipFill>
          <p:spPr>
            <a:xfrm>
              <a:off x="3841386" y="3315322"/>
              <a:ext cx="4463598" cy="3317663"/>
            </a:xfrm>
            <a:prstGeom prst="rect">
              <a:avLst/>
            </a:prstGeom>
          </p:spPr>
        </p:pic>
        <p:pic>
          <p:nvPicPr>
            <p:cNvPr id="11" name="Picture 4">
              <a:extLst>
                <a:ext uri="{FF2B5EF4-FFF2-40B4-BE49-F238E27FC236}">
                  <a16:creationId xmlns:a16="http://schemas.microsoft.com/office/drawing/2014/main" id="{6F3C981F-9A44-4F63-A1F3-FAA6A959289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58484" y="5743208"/>
              <a:ext cx="1028700" cy="74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32">
              <a:extLst>
                <a:ext uri="{FF2B5EF4-FFF2-40B4-BE49-F238E27FC236}">
                  <a16:creationId xmlns:a16="http://schemas.microsoft.com/office/drawing/2014/main" id="{B7E83A8C-ED42-42BD-BA2F-E6A1B1E75008}"/>
                </a:ext>
              </a:extLst>
            </p:cNvPr>
            <p:cNvSpPr txBox="1"/>
            <p:nvPr/>
          </p:nvSpPr>
          <p:spPr>
            <a:xfrm>
              <a:off x="4221942" y="4921530"/>
              <a:ext cx="926723" cy="350494"/>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Arial" charset="0"/>
                  <a:ea typeface="宋体" charset="0"/>
                  <a:cs typeface="宋体" charset="0"/>
                </a:defRPr>
              </a:lvl1pPr>
              <a:lvl2pPr marL="457200" algn="l" rtl="0" fontAlgn="base">
                <a:spcBef>
                  <a:spcPct val="0"/>
                </a:spcBef>
                <a:spcAft>
                  <a:spcPct val="0"/>
                </a:spcAft>
                <a:defRPr kern="1200">
                  <a:solidFill>
                    <a:schemeClr val="tx1"/>
                  </a:solidFill>
                  <a:latin typeface="Arial" charset="0"/>
                  <a:ea typeface="宋体" charset="0"/>
                  <a:cs typeface="宋体" charset="0"/>
                </a:defRPr>
              </a:lvl2pPr>
              <a:lvl3pPr marL="914400" algn="l" rtl="0" fontAlgn="base">
                <a:spcBef>
                  <a:spcPct val="0"/>
                </a:spcBef>
                <a:spcAft>
                  <a:spcPct val="0"/>
                </a:spcAft>
                <a:defRPr kern="1200">
                  <a:solidFill>
                    <a:schemeClr val="tx1"/>
                  </a:solidFill>
                  <a:latin typeface="Arial" charset="0"/>
                  <a:ea typeface="宋体" charset="0"/>
                  <a:cs typeface="宋体" charset="0"/>
                </a:defRPr>
              </a:lvl3pPr>
              <a:lvl4pPr marL="1371600" algn="l" rtl="0" fontAlgn="base">
                <a:spcBef>
                  <a:spcPct val="0"/>
                </a:spcBef>
                <a:spcAft>
                  <a:spcPct val="0"/>
                </a:spcAft>
                <a:defRPr kern="1200">
                  <a:solidFill>
                    <a:schemeClr val="tx1"/>
                  </a:solidFill>
                  <a:latin typeface="Arial" charset="0"/>
                  <a:ea typeface="宋体" charset="0"/>
                  <a:cs typeface="宋体" charset="0"/>
                </a:defRPr>
              </a:lvl4pPr>
              <a:lvl5pPr marL="1828800" algn="l" rtl="0" fontAlgn="base">
                <a:spcBef>
                  <a:spcPct val="0"/>
                </a:spcBef>
                <a:spcAft>
                  <a:spcPct val="0"/>
                </a:spcAft>
                <a:defRPr kern="1200">
                  <a:solidFill>
                    <a:schemeClr val="tx1"/>
                  </a:solidFill>
                  <a:latin typeface="Arial" charset="0"/>
                  <a:ea typeface="宋体" charset="0"/>
                  <a:cs typeface="宋体" charset="0"/>
                </a:defRPr>
              </a:lvl5pPr>
              <a:lvl6pPr marL="2286000" algn="l" defTabSz="457200" rtl="0" eaLnBrk="1" latinLnBrk="0" hangingPunct="1">
                <a:defRPr kern="1200">
                  <a:solidFill>
                    <a:schemeClr val="tx1"/>
                  </a:solidFill>
                  <a:latin typeface="Arial" charset="0"/>
                  <a:ea typeface="宋体" charset="0"/>
                  <a:cs typeface="宋体" charset="0"/>
                </a:defRPr>
              </a:lvl6pPr>
              <a:lvl7pPr marL="2743200" algn="l" defTabSz="457200" rtl="0" eaLnBrk="1" latinLnBrk="0" hangingPunct="1">
                <a:defRPr kern="1200">
                  <a:solidFill>
                    <a:schemeClr val="tx1"/>
                  </a:solidFill>
                  <a:latin typeface="Arial" charset="0"/>
                  <a:ea typeface="宋体" charset="0"/>
                  <a:cs typeface="宋体" charset="0"/>
                </a:defRPr>
              </a:lvl7pPr>
              <a:lvl8pPr marL="3200400" algn="l" defTabSz="457200" rtl="0" eaLnBrk="1" latinLnBrk="0" hangingPunct="1">
                <a:defRPr kern="1200">
                  <a:solidFill>
                    <a:schemeClr val="tx1"/>
                  </a:solidFill>
                  <a:latin typeface="Arial" charset="0"/>
                  <a:ea typeface="宋体" charset="0"/>
                  <a:cs typeface="宋体" charset="0"/>
                </a:defRPr>
              </a:lvl8pPr>
              <a:lvl9pPr marL="3657600" algn="l" defTabSz="457200" rtl="0" eaLnBrk="1" latinLnBrk="0" hangingPunct="1">
                <a:defRPr kern="1200">
                  <a:solidFill>
                    <a:schemeClr val="tx1"/>
                  </a:solidFill>
                  <a:latin typeface="Arial" charset="0"/>
                  <a:ea typeface="宋体" charset="0"/>
                  <a:cs typeface="宋体" charset="0"/>
                </a:defRPr>
              </a:lvl9pPr>
            </a:lstStyle>
            <a:p>
              <a:pPr fontAlgn="auto">
                <a:spcBef>
                  <a:spcPts val="0"/>
                </a:spcBef>
                <a:spcAft>
                  <a:spcPts val="0"/>
                </a:spcAft>
              </a:pPr>
              <a:r>
                <a:rPr lang="zh-CN" altLang="en-US" sz="1400" dirty="0">
                  <a:solidFill>
                    <a:srgbClr val="FFFFFF"/>
                  </a:solidFill>
                  <a:latin typeface="Candara"/>
                  <a:ea typeface="华文楷体"/>
                  <a:cs typeface="+mn-cs"/>
                </a:rPr>
                <a:t>引力波</a:t>
              </a:r>
            </a:p>
          </p:txBody>
        </p:sp>
        <p:sp>
          <p:nvSpPr>
            <p:cNvPr id="13" name="文本框 33">
              <a:extLst>
                <a:ext uri="{FF2B5EF4-FFF2-40B4-BE49-F238E27FC236}">
                  <a16:creationId xmlns:a16="http://schemas.microsoft.com/office/drawing/2014/main" id="{58FB3F76-9FC7-46D4-8E19-F850946B289C}"/>
                </a:ext>
              </a:extLst>
            </p:cNvPr>
            <p:cNvSpPr txBox="1"/>
            <p:nvPr/>
          </p:nvSpPr>
          <p:spPr>
            <a:xfrm rot="1787519">
              <a:off x="6224418" y="4477124"/>
              <a:ext cx="787986" cy="350494"/>
            </a:xfrm>
            <a:prstGeom prst="rect">
              <a:avLst/>
            </a:prstGeom>
            <a:noFill/>
          </p:spPr>
          <p:txBody>
            <a:bodyPr wrap="none" rtlCol="0">
              <a:spAutoFit/>
            </a:bodyPr>
            <a:lstStyle>
              <a:defPPr>
                <a:defRPr lang="zh-CN"/>
              </a:defPPr>
              <a:lvl1pPr algn="l" rtl="0" fontAlgn="base">
                <a:spcBef>
                  <a:spcPct val="0"/>
                </a:spcBef>
                <a:spcAft>
                  <a:spcPct val="0"/>
                </a:spcAft>
                <a:defRPr kern="1200">
                  <a:solidFill>
                    <a:schemeClr val="tx1"/>
                  </a:solidFill>
                  <a:latin typeface="Arial" charset="0"/>
                  <a:ea typeface="宋体" charset="0"/>
                  <a:cs typeface="宋体" charset="0"/>
                </a:defRPr>
              </a:lvl1pPr>
              <a:lvl2pPr marL="457200" algn="l" rtl="0" fontAlgn="base">
                <a:spcBef>
                  <a:spcPct val="0"/>
                </a:spcBef>
                <a:spcAft>
                  <a:spcPct val="0"/>
                </a:spcAft>
                <a:defRPr kern="1200">
                  <a:solidFill>
                    <a:schemeClr val="tx1"/>
                  </a:solidFill>
                  <a:latin typeface="Arial" charset="0"/>
                  <a:ea typeface="宋体" charset="0"/>
                  <a:cs typeface="宋体" charset="0"/>
                </a:defRPr>
              </a:lvl2pPr>
              <a:lvl3pPr marL="914400" algn="l" rtl="0" fontAlgn="base">
                <a:spcBef>
                  <a:spcPct val="0"/>
                </a:spcBef>
                <a:spcAft>
                  <a:spcPct val="0"/>
                </a:spcAft>
                <a:defRPr kern="1200">
                  <a:solidFill>
                    <a:schemeClr val="tx1"/>
                  </a:solidFill>
                  <a:latin typeface="Arial" charset="0"/>
                  <a:ea typeface="宋体" charset="0"/>
                  <a:cs typeface="宋体" charset="0"/>
                </a:defRPr>
              </a:lvl3pPr>
              <a:lvl4pPr marL="1371600" algn="l" rtl="0" fontAlgn="base">
                <a:spcBef>
                  <a:spcPct val="0"/>
                </a:spcBef>
                <a:spcAft>
                  <a:spcPct val="0"/>
                </a:spcAft>
                <a:defRPr kern="1200">
                  <a:solidFill>
                    <a:schemeClr val="tx1"/>
                  </a:solidFill>
                  <a:latin typeface="Arial" charset="0"/>
                  <a:ea typeface="宋体" charset="0"/>
                  <a:cs typeface="宋体" charset="0"/>
                </a:defRPr>
              </a:lvl4pPr>
              <a:lvl5pPr marL="1828800" algn="l" rtl="0" fontAlgn="base">
                <a:spcBef>
                  <a:spcPct val="0"/>
                </a:spcBef>
                <a:spcAft>
                  <a:spcPct val="0"/>
                </a:spcAft>
                <a:defRPr kern="1200">
                  <a:solidFill>
                    <a:schemeClr val="tx1"/>
                  </a:solidFill>
                  <a:latin typeface="Arial" charset="0"/>
                  <a:ea typeface="宋体" charset="0"/>
                  <a:cs typeface="宋体" charset="0"/>
                </a:defRPr>
              </a:lvl5pPr>
              <a:lvl6pPr marL="2286000" algn="l" defTabSz="457200" rtl="0" eaLnBrk="1" latinLnBrk="0" hangingPunct="1">
                <a:defRPr kern="1200">
                  <a:solidFill>
                    <a:schemeClr val="tx1"/>
                  </a:solidFill>
                  <a:latin typeface="Arial" charset="0"/>
                  <a:ea typeface="宋体" charset="0"/>
                  <a:cs typeface="宋体" charset="0"/>
                </a:defRPr>
              </a:lvl6pPr>
              <a:lvl7pPr marL="2743200" algn="l" defTabSz="457200" rtl="0" eaLnBrk="1" latinLnBrk="0" hangingPunct="1">
                <a:defRPr kern="1200">
                  <a:solidFill>
                    <a:schemeClr val="tx1"/>
                  </a:solidFill>
                  <a:latin typeface="Arial" charset="0"/>
                  <a:ea typeface="宋体" charset="0"/>
                  <a:cs typeface="宋体" charset="0"/>
                </a:defRPr>
              </a:lvl7pPr>
              <a:lvl8pPr marL="3200400" algn="l" defTabSz="457200" rtl="0" eaLnBrk="1" latinLnBrk="0" hangingPunct="1">
                <a:defRPr kern="1200">
                  <a:solidFill>
                    <a:schemeClr val="tx1"/>
                  </a:solidFill>
                  <a:latin typeface="Arial" charset="0"/>
                  <a:ea typeface="宋体" charset="0"/>
                  <a:cs typeface="宋体" charset="0"/>
                </a:defRPr>
              </a:lvl8pPr>
              <a:lvl9pPr marL="3657600" algn="l" defTabSz="457200" rtl="0" eaLnBrk="1" latinLnBrk="0" hangingPunct="1">
                <a:defRPr kern="1200">
                  <a:solidFill>
                    <a:schemeClr val="tx1"/>
                  </a:solidFill>
                  <a:latin typeface="Arial" charset="0"/>
                  <a:ea typeface="宋体" charset="0"/>
                  <a:cs typeface="宋体" charset="0"/>
                </a:defRPr>
              </a:lvl9pPr>
            </a:lstStyle>
            <a:p>
              <a:pPr fontAlgn="auto">
                <a:spcBef>
                  <a:spcPts val="0"/>
                </a:spcBef>
                <a:spcAft>
                  <a:spcPts val="0"/>
                </a:spcAft>
              </a:pPr>
              <a:r>
                <a:rPr lang="en-US" altLang="zh-CN" sz="1400" dirty="0">
                  <a:solidFill>
                    <a:schemeClr val="bg1"/>
                  </a:solidFill>
                  <a:latin typeface="Candara"/>
                  <a:ea typeface="华文楷体"/>
                  <a:cs typeface="+mn-cs"/>
                </a:rPr>
                <a:t>X</a:t>
              </a:r>
              <a:r>
                <a:rPr lang="zh-CN" altLang="en-US" sz="1400" dirty="0">
                  <a:solidFill>
                    <a:schemeClr val="bg1"/>
                  </a:solidFill>
                  <a:latin typeface="Candara"/>
                  <a:ea typeface="华文楷体"/>
                  <a:cs typeface="+mn-cs"/>
                </a:rPr>
                <a:t>射线</a:t>
              </a:r>
            </a:p>
          </p:txBody>
        </p:sp>
        <p:pic>
          <p:nvPicPr>
            <p:cNvPr id="14" name="图片 13">
              <a:extLst>
                <a:ext uri="{FF2B5EF4-FFF2-40B4-BE49-F238E27FC236}">
                  <a16:creationId xmlns:a16="http://schemas.microsoft.com/office/drawing/2014/main" id="{6E3DD60A-A468-4D7D-AC7C-799B473E7233}"/>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rot="12197949">
              <a:off x="6870405" y="5081234"/>
              <a:ext cx="1879515" cy="915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6">
              <a:extLst>
                <a:ext uri="{FF2B5EF4-FFF2-40B4-BE49-F238E27FC236}">
                  <a16:creationId xmlns:a16="http://schemas.microsoft.com/office/drawing/2014/main" id="{B5595439-1CD6-4436-A30B-4D3FF0004A7D}"/>
                </a:ext>
              </a:extLst>
            </p:cNvPr>
            <p:cNvPicPr>
              <a:picLocks noChangeAspect="1"/>
            </p:cNvPicPr>
            <p:nvPr/>
          </p:nvPicPr>
          <p:blipFill>
            <a:blip r:embed="rId5"/>
            <a:srcRect/>
            <a:stretch>
              <a:fillRect/>
            </a:stretch>
          </p:blipFill>
          <p:spPr bwMode="auto">
            <a:xfrm>
              <a:off x="4279084" y="3315322"/>
              <a:ext cx="1496848" cy="1260850"/>
            </a:xfrm>
            <a:prstGeom prst="rect">
              <a:avLst/>
            </a:prstGeom>
            <a:ln>
              <a:noFill/>
            </a:ln>
            <a:effectLst>
              <a:outerShdw blurRad="292100" dist="139700" dir="2700000" algn="tl" rotWithShape="0">
                <a:srgbClr val="333333">
                  <a:alpha val="65000"/>
                </a:srgbClr>
              </a:outerShdw>
            </a:effectLst>
          </p:spPr>
        </p:pic>
        <p:sp>
          <p:nvSpPr>
            <p:cNvPr id="16" name="流程图: 联系 1">
              <a:extLst>
                <a:ext uri="{FF2B5EF4-FFF2-40B4-BE49-F238E27FC236}">
                  <a16:creationId xmlns:a16="http://schemas.microsoft.com/office/drawing/2014/main" id="{18E0E603-86D9-46F1-9467-0705542148A5}"/>
                </a:ext>
              </a:extLst>
            </p:cNvPr>
            <p:cNvSpPr/>
            <p:nvPr/>
          </p:nvSpPr>
          <p:spPr>
            <a:xfrm rot="4721196">
              <a:off x="4537676" y="3294511"/>
              <a:ext cx="900565" cy="1524637"/>
            </a:xfrm>
            <a:prstGeom prst="flowChartConnector">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defRPr/>
              </a:pPr>
              <a:endParaRPr kumimoji="0" lang="zh-CN" altLang="en-US" sz="1800" dirty="0">
                <a:solidFill>
                  <a:srgbClr val="FFFFFF"/>
                </a:solidFill>
                <a:latin typeface="Calibri" charset="0"/>
                <a:ea typeface="宋体" charset="0"/>
                <a:cs typeface="宋体" charset="0"/>
              </a:endParaRPr>
            </a:p>
          </p:txBody>
        </p:sp>
        <p:pic>
          <p:nvPicPr>
            <p:cNvPr id="17" name="Picture 3">
              <a:extLst>
                <a:ext uri="{FF2B5EF4-FFF2-40B4-BE49-F238E27FC236}">
                  <a16:creationId xmlns:a16="http://schemas.microsoft.com/office/drawing/2014/main" id="{596BFAD9-E693-41A8-B631-8FAA6F2D042E}"/>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880104" y="5866728"/>
              <a:ext cx="977102" cy="70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右箭头 37">
              <a:extLst>
                <a:ext uri="{FF2B5EF4-FFF2-40B4-BE49-F238E27FC236}">
                  <a16:creationId xmlns:a16="http://schemas.microsoft.com/office/drawing/2014/main" id="{CDEA0E46-4131-4ECB-899A-8B6A011E394E}"/>
                </a:ext>
              </a:extLst>
            </p:cNvPr>
            <p:cNvSpPr/>
            <p:nvPr/>
          </p:nvSpPr>
          <p:spPr>
            <a:xfrm rot="1694969">
              <a:off x="5185346" y="4615634"/>
              <a:ext cx="2138337" cy="64556"/>
            </a:xfrm>
            <a:prstGeom prst="rightArrow">
              <a:avLst/>
            </a:prstGeom>
            <a:gradFill flip="none" rotWithShape="1">
              <a:gsLst>
                <a:gs pos="0">
                  <a:schemeClr val="accent2">
                    <a:tint val="0"/>
                    <a:alpha val="69000"/>
                  </a:schemeClr>
                </a:gs>
                <a:gs pos="44000">
                  <a:schemeClr val="accent2">
                    <a:tint val="60000"/>
                    <a:satMod val="120000"/>
                    <a:alpha val="69000"/>
                  </a:schemeClr>
                </a:gs>
                <a:gs pos="100000">
                  <a:schemeClr val="accent2">
                    <a:tint val="90000"/>
                    <a:lumMod val="90000"/>
                    <a:alpha val="69000"/>
                  </a:schemeClr>
                </a:gs>
              </a:gsLst>
              <a:lin ang="5400000" scaled="0"/>
              <a:tileRect/>
            </a:gradFill>
          </p:spPr>
          <p:style>
            <a:lnRef idx="1">
              <a:schemeClr val="accent2"/>
            </a:lnRef>
            <a:fillRef idx="2">
              <a:schemeClr val="accent2"/>
            </a:fillRef>
            <a:effectRef idx="1">
              <a:schemeClr val="accent2"/>
            </a:effectRef>
            <a:fontRef idx="minor">
              <a:schemeClr val="dk1"/>
            </a:fontRef>
          </p:style>
          <p:txBody>
            <a:bodyPr rtlCol="0" anchor="ctr"/>
            <a:lstStyle>
              <a:defPPr>
                <a:defRPr lang="zh-CN"/>
              </a:defPPr>
              <a:lvl1pPr algn="l" rtl="0" fontAlgn="base">
                <a:spcBef>
                  <a:spcPct val="0"/>
                </a:spcBef>
                <a:spcAft>
                  <a:spcPct val="0"/>
                </a:spcAft>
                <a:defRPr kern="1200">
                  <a:solidFill>
                    <a:schemeClr val="dk1"/>
                  </a:solidFill>
                  <a:latin typeface="+mn-lt"/>
                  <a:ea typeface="+mn-ea"/>
                  <a:cs typeface="+mn-cs"/>
                </a:defRPr>
              </a:lvl1pPr>
              <a:lvl2pPr marL="457200" algn="l" rtl="0" fontAlgn="base">
                <a:spcBef>
                  <a:spcPct val="0"/>
                </a:spcBef>
                <a:spcAft>
                  <a:spcPct val="0"/>
                </a:spcAft>
                <a:defRPr kern="1200">
                  <a:solidFill>
                    <a:schemeClr val="dk1"/>
                  </a:solidFill>
                  <a:latin typeface="+mn-lt"/>
                  <a:ea typeface="+mn-ea"/>
                  <a:cs typeface="+mn-cs"/>
                </a:defRPr>
              </a:lvl2pPr>
              <a:lvl3pPr marL="914400" algn="l" rtl="0" fontAlgn="base">
                <a:spcBef>
                  <a:spcPct val="0"/>
                </a:spcBef>
                <a:spcAft>
                  <a:spcPct val="0"/>
                </a:spcAft>
                <a:defRPr kern="1200">
                  <a:solidFill>
                    <a:schemeClr val="dk1"/>
                  </a:solidFill>
                  <a:latin typeface="+mn-lt"/>
                  <a:ea typeface="+mn-ea"/>
                  <a:cs typeface="+mn-cs"/>
                </a:defRPr>
              </a:lvl3pPr>
              <a:lvl4pPr marL="1371600" algn="l" rtl="0" fontAlgn="base">
                <a:spcBef>
                  <a:spcPct val="0"/>
                </a:spcBef>
                <a:spcAft>
                  <a:spcPct val="0"/>
                </a:spcAft>
                <a:defRPr kern="1200">
                  <a:solidFill>
                    <a:schemeClr val="dk1"/>
                  </a:solidFill>
                  <a:latin typeface="+mn-lt"/>
                  <a:ea typeface="+mn-ea"/>
                  <a:cs typeface="+mn-cs"/>
                </a:defRPr>
              </a:lvl4pPr>
              <a:lvl5pPr marL="1828800" algn="l" rtl="0" fontAlgn="base">
                <a:spcBef>
                  <a:spcPct val="0"/>
                </a:spcBef>
                <a:spcAft>
                  <a:spcPct val="0"/>
                </a:spcAft>
                <a:defRPr kern="1200">
                  <a:solidFill>
                    <a:schemeClr val="dk1"/>
                  </a:solidFill>
                  <a:latin typeface="+mn-lt"/>
                  <a:ea typeface="+mn-ea"/>
                  <a:cs typeface="+mn-cs"/>
                </a:defRPr>
              </a:lvl5pPr>
              <a:lvl6pPr marL="2286000" algn="l" defTabSz="457200" rtl="0" eaLnBrk="1" latinLnBrk="0" hangingPunct="1">
                <a:defRPr kern="1200">
                  <a:solidFill>
                    <a:schemeClr val="dk1"/>
                  </a:solidFill>
                  <a:latin typeface="+mn-lt"/>
                  <a:ea typeface="+mn-ea"/>
                  <a:cs typeface="+mn-cs"/>
                </a:defRPr>
              </a:lvl6pPr>
              <a:lvl7pPr marL="2743200" algn="l" defTabSz="457200" rtl="0" eaLnBrk="1" latinLnBrk="0" hangingPunct="1">
                <a:defRPr kern="1200">
                  <a:solidFill>
                    <a:schemeClr val="dk1"/>
                  </a:solidFill>
                  <a:latin typeface="+mn-lt"/>
                  <a:ea typeface="+mn-ea"/>
                  <a:cs typeface="+mn-cs"/>
                </a:defRPr>
              </a:lvl7pPr>
              <a:lvl8pPr marL="3200400" algn="l" defTabSz="457200" rtl="0" eaLnBrk="1" latinLnBrk="0" hangingPunct="1">
                <a:defRPr kern="1200">
                  <a:solidFill>
                    <a:schemeClr val="dk1"/>
                  </a:solidFill>
                  <a:latin typeface="+mn-lt"/>
                  <a:ea typeface="+mn-ea"/>
                  <a:cs typeface="+mn-cs"/>
                </a:defRPr>
              </a:lvl8pPr>
              <a:lvl9pPr marL="3657600" algn="l" defTabSz="457200" rtl="0" eaLnBrk="1" latinLnBrk="0" hangingPunct="1">
                <a:defRPr kern="1200">
                  <a:solidFill>
                    <a:schemeClr val="dk1"/>
                  </a:solidFill>
                  <a:latin typeface="+mn-lt"/>
                  <a:ea typeface="+mn-ea"/>
                  <a:cs typeface="+mn-cs"/>
                </a:defRPr>
              </a:lvl9pPr>
            </a:lstStyle>
            <a:p>
              <a:pPr algn="ctr"/>
              <a:endParaRPr kumimoji="1" lang="zh-CN" altLang="en-US"/>
            </a:p>
          </p:txBody>
        </p:sp>
        <p:sp>
          <p:nvSpPr>
            <p:cNvPr id="19" name="矩形 18">
              <a:extLst>
                <a:ext uri="{FF2B5EF4-FFF2-40B4-BE49-F238E27FC236}">
                  <a16:creationId xmlns:a16="http://schemas.microsoft.com/office/drawing/2014/main" id="{C300889C-5A1F-496D-A272-87ABC54187D7}"/>
                </a:ext>
              </a:extLst>
            </p:cNvPr>
            <p:cNvSpPr/>
            <p:nvPr/>
          </p:nvSpPr>
          <p:spPr>
            <a:xfrm>
              <a:off x="3960025" y="3286439"/>
              <a:ext cx="2131991" cy="385543"/>
            </a:xfrm>
            <a:prstGeom prst="rect">
              <a:avLst/>
            </a:prstGeom>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charset="0"/>
                  <a:cs typeface="宋体" charset="0"/>
                </a:defRPr>
              </a:lvl1pPr>
              <a:lvl2pPr marL="457200" algn="l" rtl="0" fontAlgn="base">
                <a:spcBef>
                  <a:spcPct val="0"/>
                </a:spcBef>
                <a:spcAft>
                  <a:spcPct val="0"/>
                </a:spcAft>
                <a:defRPr kern="1200">
                  <a:solidFill>
                    <a:schemeClr val="tx1"/>
                  </a:solidFill>
                  <a:latin typeface="Arial" charset="0"/>
                  <a:ea typeface="宋体" charset="0"/>
                  <a:cs typeface="宋体" charset="0"/>
                </a:defRPr>
              </a:lvl2pPr>
              <a:lvl3pPr marL="914400" algn="l" rtl="0" fontAlgn="base">
                <a:spcBef>
                  <a:spcPct val="0"/>
                </a:spcBef>
                <a:spcAft>
                  <a:spcPct val="0"/>
                </a:spcAft>
                <a:defRPr kern="1200">
                  <a:solidFill>
                    <a:schemeClr val="tx1"/>
                  </a:solidFill>
                  <a:latin typeface="Arial" charset="0"/>
                  <a:ea typeface="宋体" charset="0"/>
                  <a:cs typeface="宋体" charset="0"/>
                </a:defRPr>
              </a:lvl3pPr>
              <a:lvl4pPr marL="1371600" algn="l" rtl="0" fontAlgn="base">
                <a:spcBef>
                  <a:spcPct val="0"/>
                </a:spcBef>
                <a:spcAft>
                  <a:spcPct val="0"/>
                </a:spcAft>
                <a:defRPr kern="1200">
                  <a:solidFill>
                    <a:schemeClr val="tx1"/>
                  </a:solidFill>
                  <a:latin typeface="Arial" charset="0"/>
                  <a:ea typeface="宋体" charset="0"/>
                  <a:cs typeface="宋体" charset="0"/>
                </a:defRPr>
              </a:lvl4pPr>
              <a:lvl5pPr marL="1828800" algn="l" rtl="0" fontAlgn="base">
                <a:spcBef>
                  <a:spcPct val="0"/>
                </a:spcBef>
                <a:spcAft>
                  <a:spcPct val="0"/>
                </a:spcAft>
                <a:defRPr kern="1200">
                  <a:solidFill>
                    <a:schemeClr val="tx1"/>
                  </a:solidFill>
                  <a:latin typeface="Arial" charset="0"/>
                  <a:ea typeface="宋体" charset="0"/>
                  <a:cs typeface="宋体" charset="0"/>
                </a:defRPr>
              </a:lvl5pPr>
              <a:lvl6pPr marL="2286000" algn="l" defTabSz="457200" rtl="0" eaLnBrk="1" latinLnBrk="0" hangingPunct="1">
                <a:defRPr kern="1200">
                  <a:solidFill>
                    <a:schemeClr val="tx1"/>
                  </a:solidFill>
                  <a:latin typeface="Arial" charset="0"/>
                  <a:ea typeface="宋体" charset="0"/>
                  <a:cs typeface="宋体" charset="0"/>
                </a:defRPr>
              </a:lvl6pPr>
              <a:lvl7pPr marL="2743200" algn="l" defTabSz="457200" rtl="0" eaLnBrk="1" latinLnBrk="0" hangingPunct="1">
                <a:defRPr kern="1200">
                  <a:solidFill>
                    <a:schemeClr val="tx1"/>
                  </a:solidFill>
                  <a:latin typeface="Arial" charset="0"/>
                  <a:ea typeface="宋体" charset="0"/>
                  <a:cs typeface="宋体" charset="0"/>
                </a:defRPr>
              </a:lvl7pPr>
              <a:lvl8pPr marL="3200400" algn="l" defTabSz="457200" rtl="0" eaLnBrk="1" latinLnBrk="0" hangingPunct="1">
                <a:defRPr kern="1200">
                  <a:solidFill>
                    <a:schemeClr val="tx1"/>
                  </a:solidFill>
                  <a:latin typeface="Arial" charset="0"/>
                  <a:ea typeface="宋体" charset="0"/>
                  <a:cs typeface="宋体" charset="0"/>
                </a:defRPr>
              </a:lvl8pPr>
              <a:lvl9pPr marL="3657600" algn="l" defTabSz="457200" rtl="0" eaLnBrk="1" latinLnBrk="0" hangingPunct="1">
                <a:defRPr kern="1200">
                  <a:solidFill>
                    <a:schemeClr val="tx1"/>
                  </a:solidFill>
                  <a:latin typeface="Arial" charset="0"/>
                  <a:ea typeface="宋体" charset="0"/>
                  <a:cs typeface="宋体" charset="0"/>
                </a:defRPr>
              </a:lvl9pPr>
            </a:lstStyle>
            <a:p>
              <a:r>
                <a:rPr lang="en-US" altLang="zh-CN" sz="1600" dirty="0">
                  <a:solidFill>
                    <a:schemeClr val="bg1"/>
                  </a:solidFill>
                </a:rPr>
                <a:t>~</a:t>
              </a:r>
              <a:r>
                <a:rPr lang="en-US" altLang="zh-CN" sz="1600" dirty="0">
                  <a:solidFill>
                    <a:schemeClr val="bg1"/>
                  </a:solidFill>
                  <a:latin typeface="Calibri" charset="0"/>
                  <a:ea typeface="华文楷体" charset="0"/>
                  <a:cs typeface="华文楷体" charset="0"/>
                </a:rPr>
                <a:t>10</a:t>
              </a:r>
              <a:r>
                <a:rPr lang="zh-CN" altLang="en-US" sz="1600" dirty="0">
                  <a:solidFill>
                    <a:schemeClr val="bg1"/>
                  </a:solidFill>
                  <a:latin typeface="Calibri" charset="0"/>
                  <a:ea typeface="华文楷体" charset="0"/>
                  <a:cs typeface="华文楷体" charset="0"/>
                </a:rPr>
                <a:t>到几百平方度</a:t>
              </a:r>
              <a:endParaRPr lang="zh-CN" altLang="en-US" sz="1600" dirty="0">
                <a:solidFill>
                  <a:schemeClr val="bg1"/>
                </a:solidFill>
              </a:endParaRPr>
            </a:p>
          </p:txBody>
        </p:sp>
        <p:sp>
          <p:nvSpPr>
            <p:cNvPr id="20" name="矩形 19">
              <a:extLst>
                <a:ext uri="{FF2B5EF4-FFF2-40B4-BE49-F238E27FC236}">
                  <a16:creationId xmlns:a16="http://schemas.microsoft.com/office/drawing/2014/main" id="{82738DA1-06D1-4072-BECA-42EB7F51E444}"/>
                </a:ext>
              </a:extLst>
            </p:cNvPr>
            <p:cNvSpPr/>
            <p:nvPr/>
          </p:nvSpPr>
          <p:spPr>
            <a:xfrm>
              <a:off x="6257679" y="3764862"/>
              <a:ext cx="2053623" cy="595839"/>
            </a:xfrm>
            <a:prstGeom prst="rect">
              <a:avLst/>
            </a:prstGeom>
          </p:spPr>
          <p:txBody>
            <a:bodyPr wrap="none">
              <a:spAutoFit/>
            </a:bodyPr>
            <a:lstStyle>
              <a:defPPr>
                <a:defRPr lang="zh-CN"/>
              </a:defPPr>
              <a:lvl1pPr algn="l" rtl="0" fontAlgn="base">
                <a:spcBef>
                  <a:spcPct val="0"/>
                </a:spcBef>
                <a:spcAft>
                  <a:spcPct val="0"/>
                </a:spcAft>
                <a:defRPr kern="1200">
                  <a:solidFill>
                    <a:schemeClr val="tx1"/>
                  </a:solidFill>
                  <a:latin typeface="Arial" charset="0"/>
                  <a:ea typeface="宋体" charset="0"/>
                  <a:cs typeface="宋体" charset="0"/>
                </a:defRPr>
              </a:lvl1pPr>
              <a:lvl2pPr marL="457200" algn="l" rtl="0" fontAlgn="base">
                <a:spcBef>
                  <a:spcPct val="0"/>
                </a:spcBef>
                <a:spcAft>
                  <a:spcPct val="0"/>
                </a:spcAft>
                <a:defRPr kern="1200">
                  <a:solidFill>
                    <a:schemeClr val="tx1"/>
                  </a:solidFill>
                  <a:latin typeface="Arial" charset="0"/>
                  <a:ea typeface="宋体" charset="0"/>
                  <a:cs typeface="宋体" charset="0"/>
                </a:defRPr>
              </a:lvl2pPr>
              <a:lvl3pPr marL="914400" algn="l" rtl="0" fontAlgn="base">
                <a:spcBef>
                  <a:spcPct val="0"/>
                </a:spcBef>
                <a:spcAft>
                  <a:spcPct val="0"/>
                </a:spcAft>
                <a:defRPr kern="1200">
                  <a:solidFill>
                    <a:schemeClr val="tx1"/>
                  </a:solidFill>
                  <a:latin typeface="Arial" charset="0"/>
                  <a:ea typeface="宋体" charset="0"/>
                  <a:cs typeface="宋体" charset="0"/>
                </a:defRPr>
              </a:lvl3pPr>
              <a:lvl4pPr marL="1371600" algn="l" rtl="0" fontAlgn="base">
                <a:spcBef>
                  <a:spcPct val="0"/>
                </a:spcBef>
                <a:spcAft>
                  <a:spcPct val="0"/>
                </a:spcAft>
                <a:defRPr kern="1200">
                  <a:solidFill>
                    <a:schemeClr val="tx1"/>
                  </a:solidFill>
                  <a:latin typeface="Arial" charset="0"/>
                  <a:ea typeface="宋体" charset="0"/>
                  <a:cs typeface="宋体" charset="0"/>
                </a:defRPr>
              </a:lvl4pPr>
              <a:lvl5pPr marL="1828800" algn="l" rtl="0" fontAlgn="base">
                <a:spcBef>
                  <a:spcPct val="0"/>
                </a:spcBef>
                <a:spcAft>
                  <a:spcPct val="0"/>
                </a:spcAft>
                <a:defRPr kern="1200">
                  <a:solidFill>
                    <a:schemeClr val="tx1"/>
                  </a:solidFill>
                  <a:latin typeface="Arial" charset="0"/>
                  <a:ea typeface="宋体" charset="0"/>
                  <a:cs typeface="宋体" charset="0"/>
                </a:defRPr>
              </a:lvl5pPr>
              <a:lvl6pPr marL="2286000" algn="l" defTabSz="457200" rtl="0" eaLnBrk="1" latinLnBrk="0" hangingPunct="1">
                <a:defRPr kern="1200">
                  <a:solidFill>
                    <a:schemeClr val="tx1"/>
                  </a:solidFill>
                  <a:latin typeface="Arial" charset="0"/>
                  <a:ea typeface="宋体" charset="0"/>
                  <a:cs typeface="宋体" charset="0"/>
                </a:defRPr>
              </a:lvl6pPr>
              <a:lvl7pPr marL="2743200" algn="l" defTabSz="457200" rtl="0" eaLnBrk="1" latinLnBrk="0" hangingPunct="1">
                <a:defRPr kern="1200">
                  <a:solidFill>
                    <a:schemeClr val="tx1"/>
                  </a:solidFill>
                  <a:latin typeface="Arial" charset="0"/>
                  <a:ea typeface="宋体" charset="0"/>
                  <a:cs typeface="宋体" charset="0"/>
                </a:defRPr>
              </a:lvl7pPr>
              <a:lvl8pPr marL="3200400" algn="l" defTabSz="457200" rtl="0" eaLnBrk="1" latinLnBrk="0" hangingPunct="1">
                <a:defRPr kern="1200">
                  <a:solidFill>
                    <a:schemeClr val="tx1"/>
                  </a:solidFill>
                  <a:latin typeface="Arial" charset="0"/>
                  <a:ea typeface="宋体" charset="0"/>
                  <a:cs typeface="宋体" charset="0"/>
                </a:defRPr>
              </a:lvl8pPr>
              <a:lvl9pPr marL="3657600" algn="l" defTabSz="457200" rtl="0" eaLnBrk="1" latinLnBrk="0" hangingPunct="1">
                <a:defRPr kern="1200">
                  <a:solidFill>
                    <a:schemeClr val="tx1"/>
                  </a:solidFill>
                  <a:latin typeface="Arial" charset="0"/>
                  <a:ea typeface="宋体" charset="0"/>
                  <a:cs typeface="宋体" charset="0"/>
                </a:defRPr>
              </a:lvl9pPr>
            </a:lstStyle>
            <a:p>
              <a:r>
                <a:rPr lang="zh-CN" altLang="en-US" sz="1400" dirty="0">
                  <a:solidFill>
                    <a:schemeClr val="bg1"/>
                  </a:solidFill>
                  <a:latin typeface="Calibri" charset="0"/>
                  <a:ea typeface="华文楷体" charset="0"/>
                  <a:cs typeface="华文楷体" charset="0"/>
                </a:rPr>
                <a:t>视场完全覆盖</a:t>
              </a:r>
              <a:endParaRPr lang="en-US" altLang="zh-CN" sz="1400" dirty="0">
                <a:solidFill>
                  <a:schemeClr val="bg1"/>
                </a:solidFill>
                <a:latin typeface="Calibri" charset="0"/>
                <a:ea typeface="华文楷体" charset="0"/>
                <a:cs typeface="华文楷体" charset="0"/>
              </a:endParaRPr>
            </a:p>
            <a:p>
              <a:r>
                <a:rPr lang="zh-CN" altLang="en-US" sz="1400" dirty="0">
                  <a:solidFill>
                    <a:schemeClr val="bg1"/>
                  </a:solidFill>
                  <a:latin typeface="Calibri" charset="0"/>
                  <a:ea typeface="华文楷体" charset="0"/>
                  <a:cs typeface="华文楷体" charset="0"/>
                </a:rPr>
                <a:t>精度</a:t>
              </a:r>
              <a:r>
                <a:rPr lang="en-US" altLang="zh-CN" sz="1400" dirty="0">
                  <a:solidFill>
                    <a:schemeClr val="bg1"/>
                  </a:solidFill>
                  <a:latin typeface="Calibri" charset="0"/>
                  <a:ea typeface="华文楷体" charset="0"/>
                  <a:cs typeface="华文楷体" charset="0"/>
                </a:rPr>
                <a:t>~10</a:t>
              </a:r>
              <a:r>
                <a:rPr lang="zh-CN" altLang="en-US" sz="1400" dirty="0">
                  <a:solidFill>
                    <a:schemeClr val="bg1"/>
                  </a:solidFill>
                  <a:latin typeface="Calibri" charset="0"/>
                  <a:ea typeface="华文楷体" charset="0"/>
                  <a:cs typeface="华文楷体" charset="0"/>
                </a:rPr>
                <a:t>角秒</a:t>
              </a:r>
              <a:r>
                <a:rPr lang="en-US" altLang="zh-CN" sz="1400" dirty="0">
                  <a:solidFill>
                    <a:schemeClr val="bg1"/>
                  </a:solidFill>
                  <a:latin typeface="Calibri" charset="0"/>
                  <a:ea typeface="华文楷体" charset="0"/>
                  <a:cs typeface="华文楷体" charset="0"/>
                </a:rPr>
                <a:t>-1</a:t>
              </a:r>
              <a:r>
                <a:rPr lang="zh-CN" altLang="en-US" sz="1400" dirty="0">
                  <a:solidFill>
                    <a:schemeClr val="bg1"/>
                  </a:solidFill>
                  <a:latin typeface="Calibri" charset="0"/>
                  <a:ea typeface="华文楷体" charset="0"/>
                  <a:cs typeface="华文楷体" charset="0"/>
                </a:rPr>
                <a:t>角分</a:t>
              </a:r>
              <a:endParaRPr lang="zh-CN" altLang="en-US" sz="1400" dirty="0">
                <a:solidFill>
                  <a:schemeClr val="bg1"/>
                </a:solidFill>
              </a:endParaRPr>
            </a:p>
          </p:txBody>
        </p:sp>
        <p:sp>
          <p:nvSpPr>
            <p:cNvPr id="21" name="文本框 4">
              <a:extLst>
                <a:ext uri="{FF2B5EF4-FFF2-40B4-BE49-F238E27FC236}">
                  <a16:creationId xmlns:a16="http://schemas.microsoft.com/office/drawing/2014/main" id="{5F43AE39-C52C-46AC-BA74-6F322CAD3E44}"/>
                </a:ext>
              </a:extLst>
            </p:cNvPr>
            <p:cNvSpPr txBox="1"/>
            <p:nvPr/>
          </p:nvSpPr>
          <p:spPr>
            <a:xfrm>
              <a:off x="4647384" y="5683844"/>
              <a:ext cx="968233" cy="350494"/>
            </a:xfrm>
            <a:prstGeom prst="rect">
              <a:avLst/>
            </a:prstGeom>
            <a:noFill/>
          </p:spPr>
          <p:txBody>
            <a:bodyPr wrap="none" rtlCol="0">
              <a:spAutoFit/>
            </a:bodyPr>
            <a:lstStyle>
              <a:defPPr>
                <a:defRPr lang="zh-CN"/>
              </a:defPPr>
              <a:lvl1pPr algn="l" rtl="0" fontAlgn="base">
                <a:spcBef>
                  <a:spcPct val="0"/>
                </a:spcBef>
                <a:spcAft>
                  <a:spcPct val="0"/>
                </a:spcAft>
                <a:defRPr kern="1200">
                  <a:solidFill>
                    <a:schemeClr val="tx1"/>
                  </a:solidFill>
                  <a:latin typeface="Arial" charset="0"/>
                  <a:ea typeface="宋体" charset="0"/>
                  <a:cs typeface="宋体" charset="0"/>
                </a:defRPr>
              </a:lvl1pPr>
              <a:lvl2pPr marL="457200" algn="l" rtl="0" fontAlgn="base">
                <a:spcBef>
                  <a:spcPct val="0"/>
                </a:spcBef>
                <a:spcAft>
                  <a:spcPct val="0"/>
                </a:spcAft>
                <a:defRPr kern="1200">
                  <a:solidFill>
                    <a:schemeClr val="tx1"/>
                  </a:solidFill>
                  <a:latin typeface="Arial" charset="0"/>
                  <a:ea typeface="宋体" charset="0"/>
                  <a:cs typeface="宋体" charset="0"/>
                </a:defRPr>
              </a:lvl2pPr>
              <a:lvl3pPr marL="914400" algn="l" rtl="0" fontAlgn="base">
                <a:spcBef>
                  <a:spcPct val="0"/>
                </a:spcBef>
                <a:spcAft>
                  <a:spcPct val="0"/>
                </a:spcAft>
                <a:defRPr kern="1200">
                  <a:solidFill>
                    <a:schemeClr val="tx1"/>
                  </a:solidFill>
                  <a:latin typeface="Arial" charset="0"/>
                  <a:ea typeface="宋体" charset="0"/>
                  <a:cs typeface="宋体" charset="0"/>
                </a:defRPr>
              </a:lvl3pPr>
              <a:lvl4pPr marL="1371600" algn="l" rtl="0" fontAlgn="base">
                <a:spcBef>
                  <a:spcPct val="0"/>
                </a:spcBef>
                <a:spcAft>
                  <a:spcPct val="0"/>
                </a:spcAft>
                <a:defRPr kern="1200">
                  <a:solidFill>
                    <a:schemeClr val="tx1"/>
                  </a:solidFill>
                  <a:latin typeface="Arial" charset="0"/>
                  <a:ea typeface="宋体" charset="0"/>
                  <a:cs typeface="宋体" charset="0"/>
                </a:defRPr>
              </a:lvl4pPr>
              <a:lvl5pPr marL="1828800" algn="l" rtl="0" fontAlgn="base">
                <a:spcBef>
                  <a:spcPct val="0"/>
                </a:spcBef>
                <a:spcAft>
                  <a:spcPct val="0"/>
                </a:spcAft>
                <a:defRPr kern="1200">
                  <a:solidFill>
                    <a:schemeClr val="tx1"/>
                  </a:solidFill>
                  <a:latin typeface="Arial" charset="0"/>
                  <a:ea typeface="宋体" charset="0"/>
                  <a:cs typeface="宋体" charset="0"/>
                </a:defRPr>
              </a:lvl5pPr>
              <a:lvl6pPr marL="2286000" algn="l" defTabSz="457200" rtl="0" eaLnBrk="1" latinLnBrk="0" hangingPunct="1">
                <a:defRPr kern="1200">
                  <a:solidFill>
                    <a:schemeClr val="tx1"/>
                  </a:solidFill>
                  <a:latin typeface="Arial" charset="0"/>
                  <a:ea typeface="宋体" charset="0"/>
                  <a:cs typeface="宋体" charset="0"/>
                </a:defRPr>
              </a:lvl6pPr>
              <a:lvl7pPr marL="2743200" algn="l" defTabSz="457200" rtl="0" eaLnBrk="1" latinLnBrk="0" hangingPunct="1">
                <a:defRPr kern="1200">
                  <a:solidFill>
                    <a:schemeClr val="tx1"/>
                  </a:solidFill>
                  <a:latin typeface="Arial" charset="0"/>
                  <a:ea typeface="宋体" charset="0"/>
                  <a:cs typeface="宋体" charset="0"/>
                </a:defRPr>
              </a:lvl7pPr>
              <a:lvl8pPr marL="3200400" algn="l" defTabSz="457200" rtl="0" eaLnBrk="1" latinLnBrk="0" hangingPunct="1">
                <a:defRPr kern="1200">
                  <a:solidFill>
                    <a:schemeClr val="tx1"/>
                  </a:solidFill>
                  <a:latin typeface="Arial" charset="0"/>
                  <a:ea typeface="宋体" charset="0"/>
                  <a:cs typeface="宋体" charset="0"/>
                </a:defRPr>
              </a:lvl8pPr>
              <a:lvl9pPr marL="3657600" algn="l" defTabSz="457200" rtl="0" eaLnBrk="1" latinLnBrk="0" hangingPunct="1">
                <a:defRPr kern="1200">
                  <a:solidFill>
                    <a:schemeClr val="tx1"/>
                  </a:solidFill>
                  <a:latin typeface="Arial" charset="0"/>
                  <a:ea typeface="宋体" charset="0"/>
                  <a:cs typeface="宋体" charset="0"/>
                </a:defRPr>
              </a:lvl9pPr>
            </a:lstStyle>
            <a:p>
              <a:r>
                <a:rPr kumimoji="1" lang="en-US" altLang="zh-CN" sz="1400" dirty="0">
                  <a:solidFill>
                    <a:schemeClr val="bg1"/>
                  </a:solidFill>
                </a:rPr>
                <a:t>A-LIGO</a:t>
              </a:r>
              <a:endParaRPr kumimoji="1" lang="zh-CN" altLang="en-US" sz="1400" dirty="0">
                <a:solidFill>
                  <a:schemeClr val="bg1"/>
                </a:solidFill>
              </a:endParaRPr>
            </a:p>
          </p:txBody>
        </p:sp>
        <p:sp>
          <p:nvSpPr>
            <p:cNvPr id="22" name="文本框 19">
              <a:extLst>
                <a:ext uri="{FF2B5EF4-FFF2-40B4-BE49-F238E27FC236}">
                  <a16:creationId xmlns:a16="http://schemas.microsoft.com/office/drawing/2014/main" id="{1A4F5A6C-8550-4141-8438-9CA7C92615FB}"/>
                </a:ext>
              </a:extLst>
            </p:cNvPr>
            <p:cNvSpPr txBox="1"/>
            <p:nvPr/>
          </p:nvSpPr>
          <p:spPr>
            <a:xfrm>
              <a:off x="5900567" y="5848521"/>
              <a:ext cx="1152396" cy="350494"/>
            </a:xfrm>
            <a:prstGeom prst="rect">
              <a:avLst/>
            </a:prstGeom>
            <a:noFill/>
          </p:spPr>
          <p:txBody>
            <a:bodyPr wrap="none" rtlCol="0">
              <a:spAutoFit/>
            </a:bodyPr>
            <a:lstStyle>
              <a:defPPr>
                <a:defRPr lang="zh-CN"/>
              </a:defPPr>
              <a:lvl1pPr algn="l" rtl="0" fontAlgn="base">
                <a:spcBef>
                  <a:spcPct val="0"/>
                </a:spcBef>
                <a:spcAft>
                  <a:spcPct val="0"/>
                </a:spcAft>
                <a:defRPr kern="1200">
                  <a:solidFill>
                    <a:schemeClr val="tx1"/>
                  </a:solidFill>
                  <a:latin typeface="Arial" charset="0"/>
                  <a:ea typeface="宋体" charset="0"/>
                  <a:cs typeface="宋体" charset="0"/>
                </a:defRPr>
              </a:lvl1pPr>
              <a:lvl2pPr marL="457200" algn="l" rtl="0" fontAlgn="base">
                <a:spcBef>
                  <a:spcPct val="0"/>
                </a:spcBef>
                <a:spcAft>
                  <a:spcPct val="0"/>
                </a:spcAft>
                <a:defRPr kern="1200">
                  <a:solidFill>
                    <a:schemeClr val="tx1"/>
                  </a:solidFill>
                  <a:latin typeface="Arial" charset="0"/>
                  <a:ea typeface="宋体" charset="0"/>
                  <a:cs typeface="宋体" charset="0"/>
                </a:defRPr>
              </a:lvl2pPr>
              <a:lvl3pPr marL="914400" algn="l" rtl="0" fontAlgn="base">
                <a:spcBef>
                  <a:spcPct val="0"/>
                </a:spcBef>
                <a:spcAft>
                  <a:spcPct val="0"/>
                </a:spcAft>
                <a:defRPr kern="1200">
                  <a:solidFill>
                    <a:schemeClr val="tx1"/>
                  </a:solidFill>
                  <a:latin typeface="Arial" charset="0"/>
                  <a:ea typeface="宋体" charset="0"/>
                  <a:cs typeface="宋体" charset="0"/>
                </a:defRPr>
              </a:lvl3pPr>
              <a:lvl4pPr marL="1371600" algn="l" rtl="0" fontAlgn="base">
                <a:spcBef>
                  <a:spcPct val="0"/>
                </a:spcBef>
                <a:spcAft>
                  <a:spcPct val="0"/>
                </a:spcAft>
                <a:defRPr kern="1200">
                  <a:solidFill>
                    <a:schemeClr val="tx1"/>
                  </a:solidFill>
                  <a:latin typeface="Arial" charset="0"/>
                  <a:ea typeface="宋体" charset="0"/>
                  <a:cs typeface="宋体" charset="0"/>
                </a:defRPr>
              </a:lvl4pPr>
              <a:lvl5pPr marL="1828800" algn="l" rtl="0" fontAlgn="base">
                <a:spcBef>
                  <a:spcPct val="0"/>
                </a:spcBef>
                <a:spcAft>
                  <a:spcPct val="0"/>
                </a:spcAft>
                <a:defRPr kern="1200">
                  <a:solidFill>
                    <a:schemeClr val="tx1"/>
                  </a:solidFill>
                  <a:latin typeface="Arial" charset="0"/>
                  <a:ea typeface="宋体" charset="0"/>
                  <a:cs typeface="宋体" charset="0"/>
                </a:defRPr>
              </a:lvl5pPr>
              <a:lvl6pPr marL="2286000" algn="l" defTabSz="457200" rtl="0" eaLnBrk="1" latinLnBrk="0" hangingPunct="1">
                <a:defRPr kern="1200">
                  <a:solidFill>
                    <a:schemeClr val="tx1"/>
                  </a:solidFill>
                  <a:latin typeface="Arial" charset="0"/>
                  <a:ea typeface="宋体" charset="0"/>
                  <a:cs typeface="宋体" charset="0"/>
                </a:defRPr>
              </a:lvl6pPr>
              <a:lvl7pPr marL="2743200" algn="l" defTabSz="457200" rtl="0" eaLnBrk="1" latinLnBrk="0" hangingPunct="1">
                <a:defRPr kern="1200">
                  <a:solidFill>
                    <a:schemeClr val="tx1"/>
                  </a:solidFill>
                  <a:latin typeface="Arial" charset="0"/>
                  <a:ea typeface="宋体" charset="0"/>
                  <a:cs typeface="宋体" charset="0"/>
                </a:defRPr>
              </a:lvl7pPr>
              <a:lvl8pPr marL="3200400" algn="l" defTabSz="457200" rtl="0" eaLnBrk="1" latinLnBrk="0" hangingPunct="1">
                <a:defRPr kern="1200">
                  <a:solidFill>
                    <a:schemeClr val="tx1"/>
                  </a:solidFill>
                  <a:latin typeface="Arial" charset="0"/>
                  <a:ea typeface="宋体" charset="0"/>
                  <a:cs typeface="宋体" charset="0"/>
                </a:defRPr>
              </a:lvl8pPr>
              <a:lvl9pPr marL="3657600" algn="l" defTabSz="457200" rtl="0" eaLnBrk="1" latinLnBrk="0" hangingPunct="1">
                <a:defRPr kern="1200">
                  <a:solidFill>
                    <a:schemeClr val="tx1"/>
                  </a:solidFill>
                  <a:latin typeface="Arial" charset="0"/>
                  <a:ea typeface="宋体" charset="0"/>
                  <a:cs typeface="宋体" charset="0"/>
                </a:defRPr>
              </a:lvl9pPr>
            </a:lstStyle>
            <a:p>
              <a:r>
                <a:rPr kumimoji="1" lang="en-US" altLang="zh-CN" sz="1400" dirty="0">
                  <a:solidFill>
                    <a:schemeClr val="bg1"/>
                  </a:solidFill>
                </a:rPr>
                <a:t>A-VIRGO</a:t>
              </a:r>
              <a:endParaRPr kumimoji="1" lang="zh-CN" altLang="en-US" sz="1400" dirty="0">
                <a:solidFill>
                  <a:schemeClr val="bg1"/>
                </a:solidFill>
              </a:endParaRPr>
            </a:p>
          </p:txBody>
        </p:sp>
      </p:grpSp>
      <p:sp>
        <p:nvSpPr>
          <p:cNvPr id="23" name="箭头: 右 22">
            <a:extLst>
              <a:ext uri="{FF2B5EF4-FFF2-40B4-BE49-F238E27FC236}">
                <a16:creationId xmlns:a16="http://schemas.microsoft.com/office/drawing/2014/main" id="{C6A14F24-1355-451B-AFB3-DDDEADA5DD8D}"/>
              </a:ext>
            </a:extLst>
          </p:cNvPr>
          <p:cNvSpPr/>
          <p:nvPr/>
        </p:nvSpPr>
        <p:spPr>
          <a:xfrm>
            <a:off x="5910086" y="3475053"/>
            <a:ext cx="694522" cy="490781"/>
          </a:xfrm>
          <a:prstGeom prst="righ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B680A820-0D2D-4D37-8BDB-03E5811FAFB7}"/>
              </a:ext>
            </a:extLst>
          </p:cNvPr>
          <p:cNvSpPr/>
          <p:nvPr/>
        </p:nvSpPr>
        <p:spPr>
          <a:xfrm>
            <a:off x="8183881" y="1485424"/>
            <a:ext cx="2045445" cy="4164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a:t>WXT</a:t>
            </a:r>
            <a:r>
              <a:rPr lang="zh-CN" altLang="en-US" dirty="0"/>
              <a:t>观测图像</a:t>
            </a:r>
          </a:p>
        </p:txBody>
      </p:sp>
      <p:sp>
        <p:nvSpPr>
          <p:cNvPr id="25" name="箭头: 下 24">
            <a:extLst>
              <a:ext uri="{FF2B5EF4-FFF2-40B4-BE49-F238E27FC236}">
                <a16:creationId xmlns:a16="http://schemas.microsoft.com/office/drawing/2014/main" id="{F33505C7-0C3C-4D77-B55B-466178917057}"/>
              </a:ext>
            </a:extLst>
          </p:cNvPr>
          <p:cNvSpPr/>
          <p:nvPr/>
        </p:nvSpPr>
        <p:spPr>
          <a:xfrm>
            <a:off x="9012837" y="2647299"/>
            <a:ext cx="406865" cy="323903"/>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2800"/>
          </a:p>
        </p:txBody>
      </p:sp>
      <p:sp>
        <p:nvSpPr>
          <p:cNvPr id="27" name="矩形: 圆角 26">
            <a:extLst>
              <a:ext uri="{FF2B5EF4-FFF2-40B4-BE49-F238E27FC236}">
                <a16:creationId xmlns:a16="http://schemas.microsoft.com/office/drawing/2014/main" id="{EC6FF545-66E6-4874-88A2-48A7E24DE3DC}"/>
              </a:ext>
            </a:extLst>
          </p:cNvPr>
          <p:cNvSpPr/>
          <p:nvPr/>
        </p:nvSpPr>
        <p:spPr>
          <a:xfrm>
            <a:off x="6820710" y="2994199"/>
            <a:ext cx="5050114" cy="1772637"/>
          </a:xfrm>
          <a:prstGeom prst="roundRect">
            <a:avLst/>
          </a:prstGeom>
          <a:ln>
            <a:prstDash val="dash"/>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sz="2800"/>
          </a:p>
        </p:txBody>
      </p:sp>
      <p:sp>
        <p:nvSpPr>
          <p:cNvPr id="29" name="流程图: 多文档 28">
            <a:extLst>
              <a:ext uri="{FF2B5EF4-FFF2-40B4-BE49-F238E27FC236}">
                <a16:creationId xmlns:a16="http://schemas.microsoft.com/office/drawing/2014/main" id="{BD5C45C3-6630-45C6-BC88-13733A6B8ECB}"/>
              </a:ext>
            </a:extLst>
          </p:cNvPr>
          <p:cNvSpPr/>
          <p:nvPr/>
        </p:nvSpPr>
        <p:spPr>
          <a:xfrm>
            <a:off x="9748865" y="3617862"/>
            <a:ext cx="1782058" cy="1041383"/>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多波段参考数据库</a:t>
            </a:r>
          </a:p>
        </p:txBody>
      </p:sp>
      <p:sp>
        <p:nvSpPr>
          <p:cNvPr id="38" name="箭头: 下 37">
            <a:extLst>
              <a:ext uri="{FF2B5EF4-FFF2-40B4-BE49-F238E27FC236}">
                <a16:creationId xmlns:a16="http://schemas.microsoft.com/office/drawing/2014/main" id="{6B57BB35-41D4-4B89-89EE-3AFDBE7461E2}"/>
              </a:ext>
            </a:extLst>
          </p:cNvPr>
          <p:cNvSpPr/>
          <p:nvPr/>
        </p:nvSpPr>
        <p:spPr>
          <a:xfrm>
            <a:off x="8850480" y="4745350"/>
            <a:ext cx="387532" cy="221593"/>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2800"/>
          </a:p>
        </p:txBody>
      </p:sp>
      <p:graphicFrame>
        <p:nvGraphicFramePr>
          <p:cNvPr id="39" name="表格 69">
            <a:extLst>
              <a:ext uri="{FF2B5EF4-FFF2-40B4-BE49-F238E27FC236}">
                <a16:creationId xmlns:a16="http://schemas.microsoft.com/office/drawing/2014/main" id="{DF5A9F3E-FC69-407D-8CE6-DB28A8A7FB72}"/>
              </a:ext>
            </a:extLst>
          </p:cNvPr>
          <p:cNvGraphicFramePr>
            <a:graphicFrameLocks noGrp="1"/>
          </p:cNvGraphicFramePr>
          <p:nvPr>
            <p:extLst>
              <p:ext uri="{D42A27DB-BD31-4B8C-83A1-F6EECF244321}">
                <p14:modId xmlns:p14="http://schemas.microsoft.com/office/powerpoint/2010/main" val="1870404506"/>
              </p:ext>
            </p:extLst>
          </p:nvPr>
        </p:nvGraphicFramePr>
        <p:xfrm>
          <a:off x="6503522" y="5039490"/>
          <a:ext cx="3136832" cy="822960"/>
        </p:xfrm>
        <a:graphic>
          <a:graphicData uri="http://schemas.openxmlformats.org/drawingml/2006/table">
            <a:tbl>
              <a:tblPr firstRow="1" bandRow="1">
                <a:tableStyleId>{5940675A-B579-460E-94D1-54222C63F5DA}</a:tableStyleId>
              </a:tblPr>
              <a:tblGrid>
                <a:gridCol w="784208">
                  <a:extLst>
                    <a:ext uri="{9D8B030D-6E8A-4147-A177-3AD203B41FA5}">
                      <a16:colId xmlns:a16="http://schemas.microsoft.com/office/drawing/2014/main" val="2482633528"/>
                    </a:ext>
                  </a:extLst>
                </a:gridCol>
                <a:gridCol w="784208">
                  <a:extLst>
                    <a:ext uri="{9D8B030D-6E8A-4147-A177-3AD203B41FA5}">
                      <a16:colId xmlns:a16="http://schemas.microsoft.com/office/drawing/2014/main" val="1065225988"/>
                    </a:ext>
                  </a:extLst>
                </a:gridCol>
                <a:gridCol w="784208">
                  <a:extLst>
                    <a:ext uri="{9D8B030D-6E8A-4147-A177-3AD203B41FA5}">
                      <a16:colId xmlns:a16="http://schemas.microsoft.com/office/drawing/2014/main" val="2210825663"/>
                    </a:ext>
                  </a:extLst>
                </a:gridCol>
                <a:gridCol w="784208">
                  <a:extLst>
                    <a:ext uri="{9D8B030D-6E8A-4147-A177-3AD203B41FA5}">
                      <a16:colId xmlns:a16="http://schemas.microsoft.com/office/drawing/2014/main" val="1383125719"/>
                    </a:ext>
                  </a:extLst>
                </a:gridCol>
              </a:tblGrid>
              <a:tr h="263828">
                <a:tc>
                  <a:txBody>
                    <a:bodyPr/>
                    <a:lstStyle/>
                    <a:p>
                      <a:r>
                        <a:rPr lang="zh-CN" altLang="en-US" sz="1200" dirty="0"/>
                        <a:t>波段</a:t>
                      </a:r>
                      <a:r>
                        <a:rPr lang="en-US" altLang="zh-CN" sz="1200" dirty="0"/>
                        <a:t>A ID</a:t>
                      </a:r>
                      <a:endParaRPr lang="zh-CN" altLang="en-US" sz="1200"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zh-CN" altLang="en-US" sz="1200" dirty="0"/>
                        <a:t>波段</a:t>
                      </a:r>
                      <a:r>
                        <a:rPr lang="en-US" altLang="zh-CN" sz="1200" dirty="0"/>
                        <a:t>B ID</a:t>
                      </a:r>
                      <a:endParaRPr lang="zh-CN" altLang="en-US" sz="1200"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zh-CN" altLang="en-US" sz="1200" dirty="0"/>
                        <a:t>波段</a:t>
                      </a:r>
                      <a:r>
                        <a:rPr lang="en-US" altLang="zh-CN" sz="1200" dirty="0"/>
                        <a:t>C ID</a:t>
                      </a:r>
                      <a:endParaRPr lang="zh-CN" altLang="en-US" sz="1200" dirty="0"/>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r>
                        <a:rPr lang="zh-CN" altLang="en-US" sz="1200" dirty="0"/>
                        <a:t>置信度</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36519500"/>
                  </a:ext>
                </a:extLst>
              </a:tr>
              <a:tr h="263828">
                <a:tc>
                  <a:txBody>
                    <a:bodyPr/>
                    <a:lstStyle/>
                    <a:p>
                      <a:r>
                        <a:rPr lang="en-US" altLang="zh-CN" sz="1200" dirty="0"/>
                        <a:t>x1</a:t>
                      </a:r>
                      <a:endParaRPr lang="zh-CN" altLang="en-US" sz="1200" dirty="0"/>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200" dirty="0"/>
                        <a:t>b1</a:t>
                      </a:r>
                      <a:endParaRPr lang="zh-CN" alt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200" dirty="0"/>
                        <a:t>c1</a:t>
                      </a:r>
                      <a:endParaRPr lang="zh-CN" altLang="en-US" sz="12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altLang="zh-CN" sz="1200" dirty="0"/>
                        <a:t>87%</a:t>
                      </a:r>
                      <a:endParaRPr lang="zh-CN" altLang="en-US" sz="1200" dirty="0"/>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73638660"/>
                  </a:ext>
                </a:extLst>
              </a:tr>
              <a:tr h="263828">
                <a:tc>
                  <a:txBody>
                    <a:bodyPr/>
                    <a:lstStyle/>
                    <a:p>
                      <a:r>
                        <a:rPr lang="en-US" altLang="zh-CN" sz="1200" dirty="0"/>
                        <a:t>x1</a:t>
                      </a:r>
                      <a:endParaRPr lang="zh-CN" altLang="en-US" sz="1200" dirty="0"/>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200" dirty="0"/>
                        <a:t>b1</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200" dirty="0"/>
                        <a:t>c2</a:t>
                      </a:r>
                      <a:endParaRPr lang="zh-CN" altLang="en-US" sz="1200" dirty="0"/>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200" dirty="0"/>
                        <a:t>3%</a:t>
                      </a:r>
                      <a:endParaRPr lang="zh-CN" altLang="en-US" sz="1200" dirty="0"/>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1427903"/>
                  </a:ext>
                </a:extLst>
              </a:tr>
            </a:tbl>
          </a:graphicData>
        </a:graphic>
      </p:graphicFrame>
      <p:sp>
        <p:nvSpPr>
          <p:cNvPr id="40" name="十字形 39">
            <a:extLst>
              <a:ext uri="{FF2B5EF4-FFF2-40B4-BE49-F238E27FC236}">
                <a16:creationId xmlns:a16="http://schemas.microsoft.com/office/drawing/2014/main" id="{9B5F9CF7-A910-4B05-B34A-AD64F7A1085A}"/>
              </a:ext>
            </a:extLst>
          </p:cNvPr>
          <p:cNvSpPr/>
          <p:nvPr/>
        </p:nvSpPr>
        <p:spPr>
          <a:xfrm>
            <a:off x="9770757" y="5221811"/>
            <a:ext cx="215970" cy="268626"/>
          </a:xfrm>
          <a:prstGeom prst="plus">
            <a:avLst>
              <a:gd name="adj" fmla="val 423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pic>
        <p:nvPicPr>
          <p:cNvPr id="41" name="图片 40">
            <a:extLst>
              <a:ext uri="{FF2B5EF4-FFF2-40B4-BE49-F238E27FC236}">
                <a16:creationId xmlns:a16="http://schemas.microsoft.com/office/drawing/2014/main" id="{F6DFA96C-942E-4064-8A65-DD1AD718A88B}"/>
              </a:ext>
            </a:extLst>
          </p:cNvPr>
          <p:cNvPicPr>
            <a:picLocks noChangeAspect="1"/>
          </p:cNvPicPr>
          <p:nvPr/>
        </p:nvPicPr>
        <p:blipFill>
          <a:blip r:embed="rId7"/>
          <a:stretch>
            <a:fillRect/>
          </a:stretch>
        </p:blipFill>
        <p:spPr>
          <a:xfrm>
            <a:off x="10079044" y="4750248"/>
            <a:ext cx="1654376" cy="1106637"/>
          </a:xfrm>
          <a:prstGeom prst="rect">
            <a:avLst/>
          </a:prstGeom>
        </p:spPr>
      </p:pic>
      <p:sp>
        <p:nvSpPr>
          <p:cNvPr id="42" name="文本框 41">
            <a:extLst>
              <a:ext uri="{FF2B5EF4-FFF2-40B4-BE49-F238E27FC236}">
                <a16:creationId xmlns:a16="http://schemas.microsoft.com/office/drawing/2014/main" id="{0CF23A21-1ECC-4345-A76C-ABAC00BFC280}"/>
              </a:ext>
            </a:extLst>
          </p:cNvPr>
          <p:cNvSpPr txBox="1"/>
          <p:nvPr/>
        </p:nvSpPr>
        <p:spPr>
          <a:xfrm>
            <a:off x="6945931" y="5856885"/>
            <a:ext cx="2430400" cy="369332"/>
          </a:xfrm>
          <a:prstGeom prst="rect">
            <a:avLst/>
          </a:prstGeom>
          <a:noFill/>
        </p:spPr>
        <p:txBody>
          <a:bodyPr wrap="square" rtlCol="0">
            <a:spAutoFit/>
          </a:bodyPr>
          <a:lstStyle/>
          <a:p>
            <a:r>
              <a:rPr lang="zh-CN" altLang="en-US" dirty="0"/>
              <a:t>多波段交叉证认结果</a:t>
            </a:r>
          </a:p>
        </p:txBody>
      </p:sp>
      <p:sp>
        <p:nvSpPr>
          <p:cNvPr id="43" name="文本框 42">
            <a:extLst>
              <a:ext uri="{FF2B5EF4-FFF2-40B4-BE49-F238E27FC236}">
                <a16:creationId xmlns:a16="http://schemas.microsoft.com/office/drawing/2014/main" id="{46128754-30C1-47FC-B746-198802F9EF12}"/>
              </a:ext>
            </a:extLst>
          </p:cNvPr>
          <p:cNvSpPr txBox="1"/>
          <p:nvPr/>
        </p:nvSpPr>
        <p:spPr>
          <a:xfrm>
            <a:off x="9801866" y="5871033"/>
            <a:ext cx="2241968" cy="369332"/>
          </a:xfrm>
          <a:prstGeom prst="rect">
            <a:avLst/>
          </a:prstGeom>
          <a:noFill/>
        </p:spPr>
        <p:txBody>
          <a:bodyPr wrap="square" rtlCol="0">
            <a:spAutoFit/>
          </a:bodyPr>
          <a:lstStyle/>
          <a:p>
            <a:r>
              <a:rPr lang="zh-CN" altLang="en-US" dirty="0"/>
              <a:t>多波段图像辅助证认</a:t>
            </a:r>
          </a:p>
        </p:txBody>
      </p:sp>
      <p:sp>
        <p:nvSpPr>
          <p:cNvPr id="57" name="箭头: 下 56">
            <a:extLst>
              <a:ext uri="{FF2B5EF4-FFF2-40B4-BE49-F238E27FC236}">
                <a16:creationId xmlns:a16="http://schemas.microsoft.com/office/drawing/2014/main" id="{42A7DFFD-DA53-421F-9C6B-BBC8E1881617}"/>
              </a:ext>
            </a:extLst>
          </p:cNvPr>
          <p:cNvSpPr/>
          <p:nvPr/>
        </p:nvSpPr>
        <p:spPr>
          <a:xfrm>
            <a:off x="9012837" y="1901888"/>
            <a:ext cx="387532" cy="303619"/>
          </a:xfrm>
          <a:prstGeom prst="down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2800"/>
          </a:p>
        </p:txBody>
      </p:sp>
      <p:sp>
        <p:nvSpPr>
          <p:cNvPr id="59" name="矩形 58">
            <a:extLst>
              <a:ext uri="{FF2B5EF4-FFF2-40B4-BE49-F238E27FC236}">
                <a16:creationId xmlns:a16="http://schemas.microsoft.com/office/drawing/2014/main" id="{1EA79673-F712-4DAE-B4C1-A36237A6EE0A}"/>
              </a:ext>
            </a:extLst>
          </p:cNvPr>
          <p:cNvSpPr/>
          <p:nvPr/>
        </p:nvSpPr>
        <p:spPr>
          <a:xfrm>
            <a:off x="8215289" y="2223079"/>
            <a:ext cx="2045445" cy="4164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dirty="0"/>
              <a:t>WXT</a:t>
            </a:r>
            <a:r>
              <a:rPr lang="zh-CN" altLang="en-US" dirty="0"/>
              <a:t>观测源表</a:t>
            </a:r>
          </a:p>
        </p:txBody>
      </p:sp>
      <p:sp>
        <p:nvSpPr>
          <p:cNvPr id="63" name="流程图: 文档 62">
            <a:extLst>
              <a:ext uri="{FF2B5EF4-FFF2-40B4-BE49-F238E27FC236}">
                <a16:creationId xmlns:a16="http://schemas.microsoft.com/office/drawing/2014/main" id="{CA76BDF4-13BD-4E8C-ADEA-FF63FA3DD733}"/>
              </a:ext>
            </a:extLst>
          </p:cNvPr>
          <p:cNvSpPr/>
          <p:nvPr/>
        </p:nvSpPr>
        <p:spPr>
          <a:xfrm>
            <a:off x="7083911" y="3593308"/>
            <a:ext cx="1789427" cy="1041382"/>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全天</a:t>
            </a:r>
            <a:r>
              <a:rPr lang="en-US" altLang="zh-CN" dirty="0"/>
              <a:t>X</a:t>
            </a:r>
            <a:r>
              <a:rPr lang="zh-CN" altLang="en-US" dirty="0"/>
              <a:t>射线源表</a:t>
            </a:r>
          </a:p>
        </p:txBody>
      </p:sp>
      <p:sp>
        <p:nvSpPr>
          <p:cNvPr id="64" name="文本框 63">
            <a:extLst>
              <a:ext uri="{FF2B5EF4-FFF2-40B4-BE49-F238E27FC236}">
                <a16:creationId xmlns:a16="http://schemas.microsoft.com/office/drawing/2014/main" id="{AF1CDFA8-18B9-4A74-98C3-61EF0AA59CF4}"/>
              </a:ext>
            </a:extLst>
          </p:cNvPr>
          <p:cNvSpPr txBox="1"/>
          <p:nvPr/>
        </p:nvSpPr>
        <p:spPr>
          <a:xfrm>
            <a:off x="7309086" y="3209700"/>
            <a:ext cx="1747235" cy="369332"/>
          </a:xfrm>
          <a:prstGeom prst="rect">
            <a:avLst/>
          </a:prstGeom>
          <a:noFill/>
        </p:spPr>
        <p:txBody>
          <a:bodyPr wrap="square" rtlCol="0">
            <a:spAutoFit/>
          </a:bodyPr>
          <a:lstStyle/>
          <a:p>
            <a:r>
              <a:rPr lang="zh-CN" altLang="en-US" dirty="0"/>
              <a:t>暂现源判别</a:t>
            </a:r>
          </a:p>
        </p:txBody>
      </p:sp>
      <p:sp>
        <p:nvSpPr>
          <p:cNvPr id="66" name="文本框 65">
            <a:extLst>
              <a:ext uri="{FF2B5EF4-FFF2-40B4-BE49-F238E27FC236}">
                <a16:creationId xmlns:a16="http://schemas.microsoft.com/office/drawing/2014/main" id="{CEDC2ED6-5CE6-4AC7-85F1-91C2CDD02F75}"/>
              </a:ext>
            </a:extLst>
          </p:cNvPr>
          <p:cNvSpPr txBox="1"/>
          <p:nvPr/>
        </p:nvSpPr>
        <p:spPr>
          <a:xfrm>
            <a:off x="9770757" y="3192863"/>
            <a:ext cx="2048596" cy="369332"/>
          </a:xfrm>
          <a:prstGeom prst="rect">
            <a:avLst/>
          </a:prstGeom>
          <a:noFill/>
        </p:spPr>
        <p:txBody>
          <a:bodyPr wrap="square" rtlCol="0">
            <a:spAutoFit/>
          </a:bodyPr>
          <a:lstStyle/>
          <a:p>
            <a:r>
              <a:rPr lang="zh-CN" altLang="en-US" dirty="0"/>
              <a:t>多波段交叉证认</a:t>
            </a:r>
          </a:p>
        </p:txBody>
      </p:sp>
    </p:spTree>
    <p:extLst>
      <p:ext uri="{BB962C8B-B14F-4D97-AF65-F5344CB8AC3E}">
        <p14:creationId xmlns:p14="http://schemas.microsoft.com/office/powerpoint/2010/main" val="3049037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BE2ED22A-8982-4BA1-99F6-A4EFD6C6C2E2}"/>
              </a:ext>
            </a:extLst>
          </p:cNvPr>
          <p:cNvSpPr txBox="1"/>
          <p:nvPr/>
        </p:nvSpPr>
        <p:spPr>
          <a:xfrm>
            <a:off x="288925" y="910781"/>
            <a:ext cx="6276975" cy="670953"/>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pPr>
            <a:r>
              <a:rPr lang="en-US" altLang="zh-CN" sz="2400" b="1" dirty="0">
                <a:effectLst>
                  <a:outerShdw blurRad="38100" dist="38100" dir="2700000" algn="tl">
                    <a:srgbClr val="000000">
                      <a:alpha val="43137"/>
                    </a:srgbClr>
                  </a:outerShdw>
                </a:effectLst>
              </a:rPr>
              <a:t>EP WXT </a:t>
            </a:r>
            <a:r>
              <a:rPr lang="zh-CN" altLang="en-US" sz="2400" b="1" dirty="0">
                <a:effectLst>
                  <a:outerShdw blurRad="38100" dist="38100" dir="2700000" algn="tl">
                    <a:srgbClr val="000000">
                      <a:alpha val="43137"/>
                    </a:srgbClr>
                  </a:outerShdw>
                </a:effectLst>
              </a:rPr>
              <a:t>暂现源判别</a:t>
            </a:r>
          </a:p>
          <a:p>
            <a:endParaRPr lang="zh-CN" altLang="en-US" sz="1600" dirty="0"/>
          </a:p>
        </p:txBody>
      </p:sp>
      <p:pic>
        <p:nvPicPr>
          <p:cNvPr id="11" name="图片 10">
            <a:extLst>
              <a:ext uri="{FF2B5EF4-FFF2-40B4-BE49-F238E27FC236}">
                <a16:creationId xmlns:a16="http://schemas.microsoft.com/office/drawing/2014/main" id="{9C2805DD-8643-4453-B434-27E8A0EADBC8}"/>
              </a:ext>
            </a:extLst>
          </p:cNvPr>
          <p:cNvPicPr>
            <a:picLocks noChangeAspect="1"/>
          </p:cNvPicPr>
          <p:nvPr/>
        </p:nvPicPr>
        <p:blipFill>
          <a:blip r:embed="rId2"/>
          <a:stretch>
            <a:fillRect/>
          </a:stretch>
        </p:blipFill>
        <p:spPr>
          <a:xfrm>
            <a:off x="6565900" y="1492990"/>
            <a:ext cx="5394850" cy="5222215"/>
          </a:xfrm>
          <a:prstGeom prst="rect">
            <a:avLst/>
          </a:prstGeom>
        </p:spPr>
      </p:pic>
      <p:sp>
        <p:nvSpPr>
          <p:cNvPr id="13" name="矩形 12">
            <a:extLst>
              <a:ext uri="{FF2B5EF4-FFF2-40B4-BE49-F238E27FC236}">
                <a16:creationId xmlns:a16="http://schemas.microsoft.com/office/drawing/2014/main" id="{67A28CB5-CFBA-4D6A-B3FD-DB0557ADB252}"/>
              </a:ext>
            </a:extLst>
          </p:cNvPr>
          <p:cNvSpPr/>
          <p:nvPr/>
        </p:nvSpPr>
        <p:spPr>
          <a:xfrm>
            <a:off x="231250" y="4931267"/>
            <a:ext cx="6118750" cy="178393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285750" indent="-285750" algn="l">
              <a:spcAft>
                <a:spcPts val="1200"/>
              </a:spcAft>
              <a:buFont typeface="Arial" panose="020B0604020202020204" pitchFamily="34" charset="0"/>
              <a:buChar char="•"/>
            </a:pPr>
            <a:r>
              <a:rPr lang="zh-CN" altLang="en-US" b="0" i="0"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由于已知</a:t>
            </a:r>
            <a:r>
              <a:rPr lang="en-US" altLang="zh-CN" b="0" i="0"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X</a:t>
            </a:r>
            <a:r>
              <a:rPr lang="zh-CN" altLang="en-US" b="0" i="0"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射线源表的数据条目并不多，不需要对其进行分表存储，仅需构建空间索引即可实现高效检索</a:t>
            </a:r>
            <a:endParaRPr lang="en-US" altLang="zh-CN" b="0" i="0"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endParaRPr>
          </a:p>
          <a:p>
            <a:pPr marL="285750" indent="-285750" algn="l">
              <a:spcAft>
                <a:spcPts val="1200"/>
              </a:spcAft>
              <a:buFont typeface="Arial" panose="020B0604020202020204" pitchFamily="34" charset="0"/>
              <a:buChar char="•"/>
            </a:pPr>
            <a:r>
              <a:rPr lang="zh-CN" altLang="en-US" b="0" i="0"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将观测源的位置和</a:t>
            </a:r>
            <a:r>
              <a:rPr lang="en-US" altLang="zh-CN" b="0" i="0"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WXT </a:t>
            </a:r>
            <a:r>
              <a:rPr lang="zh-CN" altLang="en-US" b="0" i="0"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观测误差范围（约</a:t>
            </a:r>
            <a:r>
              <a:rPr lang="en-US" altLang="zh-CN" b="0" i="0"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1</a:t>
            </a:r>
            <a:r>
              <a:rPr lang="zh-CN" altLang="en-US" b="0" i="0"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角分）作为输入检索已知源表，若检索结果为空，或</a:t>
            </a:r>
            <a:r>
              <a:rPr lang="en-US" altLang="zh-CN" b="0" i="0"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P</a:t>
            </a:r>
            <a:r>
              <a:rPr lang="zh-CN" altLang="en-US" b="0" i="0" u="none" strike="noStrike" baseline="-2500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𝑎</a:t>
            </a:r>
            <a:r>
              <a:rPr lang="en-US" altLang="zh-CN" b="0" i="0" u="none" strike="noStrike" baseline="-25000" dirty="0" err="1">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ny</a:t>
            </a:r>
            <a:r>
              <a:rPr lang="zh-CN" altLang="en-US" b="0" i="0"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 值小于</a:t>
            </a:r>
            <a:r>
              <a:rPr lang="en-US" altLang="zh-CN" b="0" i="0"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30%</a:t>
            </a:r>
            <a:r>
              <a:rPr lang="zh-CN" altLang="en-US" b="0" i="0" u="none" strike="noStrike" baseline="0" dirty="0">
                <a:solidFill>
                  <a:srgbClr val="000000"/>
                </a:solidFill>
                <a:latin typeface="Times New Roman" panose="02020603050405020304" pitchFamily="18" charset="0"/>
                <a:ea typeface="Microsoft YaHei Light" panose="020B0502040204020203" pitchFamily="34" charset="-122"/>
                <a:cs typeface="Times New Roman" panose="02020603050405020304" pitchFamily="18" charset="0"/>
              </a:rPr>
              <a:t>，则认为该观测源为暂现源</a:t>
            </a:r>
            <a:endParaRPr lang="zh-CN" altLang="en-US" dirty="0">
              <a:latin typeface="Times New Roman" panose="02020603050405020304" pitchFamily="18" charset="0"/>
              <a:ea typeface="Microsoft YaHei Light" panose="020B0502040204020203" pitchFamily="34" charset="-122"/>
              <a:cs typeface="Times New Roman" panose="02020603050405020304" pitchFamily="18" charset="0"/>
            </a:endParaRPr>
          </a:p>
        </p:txBody>
      </p:sp>
      <p:sp>
        <p:nvSpPr>
          <p:cNvPr id="2" name="标题 1">
            <a:extLst>
              <a:ext uri="{FF2B5EF4-FFF2-40B4-BE49-F238E27FC236}">
                <a16:creationId xmlns:a16="http://schemas.microsoft.com/office/drawing/2014/main" id="{CB7E425D-E9CA-4D22-A23A-1D23CC9F6040}"/>
              </a:ext>
            </a:extLst>
          </p:cNvPr>
          <p:cNvSpPr txBox="1">
            <a:spLocks/>
          </p:cNvSpPr>
          <p:nvPr/>
        </p:nvSpPr>
        <p:spPr>
          <a:xfrm>
            <a:off x="211397" y="-43055"/>
            <a:ext cx="10515600" cy="1073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3.4 EP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暂现源判别及多波段证认</a:t>
            </a:r>
          </a:p>
        </p:txBody>
      </p:sp>
      <p:graphicFrame>
        <p:nvGraphicFramePr>
          <p:cNvPr id="3" name="表格 2">
            <a:extLst>
              <a:ext uri="{FF2B5EF4-FFF2-40B4-BE49-F238E27FC236}">
                <a16:creationId xmlns:a16="http://schemas.microsoft.com/office/drawing/2014/main" id="{4BDD6C54-048F-4A6C-AEBD-437BF910E9C9}"/>
              </a:ext>
            </a:extLst>
          </p:cNvPr>
          <p:cNvGraphicFramePr>
            <a:graphicFrameLocks noGrp="1"/>
          </p:cNvGraphicFramePr>
          <p:nvPr>
            <p:extLst>
              <p:ext uri="{D42A27DB-BD31-4B8C-83A1-F6EECF244321}">
                <p14:modId xmlns:p14="http://schemas.microsoft.com/office/powerpoint/2010/main" val="3489540190"/>
              </p:ext>
            </p:extLst>
          </p:nvPr>
        </p:nvGraphicFramePr>
        <p:xfrm>
          <a:off x="368300" y="1492990"/>
          <a:ext cx="5883210" cy="3234095"/>
        </p:xfrm>
        <a:graphic>
          <a:graphicData uri="http://schemas.openxmlformats.org/drawingml/2006/table">
            <a:tbl>
              <a:tblPr firstRow="1" bandRow="1">
                <a:tableStyleId>{5C22544A-7EE6-4342-B048-85BDC9FD1C3A}</a:tableStyleId>
              </a:tblPr>
              <a:tblGrid>
                <a:gridCol w="4128889">
                  <a:extLst>
                    <a:ext uri="{9D8B030D-6E8A-4147-A177-3AD203B41FA5}">
                      <a16:colId xmlns:a16="http://schemas.microsoft.com/office/drawing/2014/main" val="3414121957"/>
                    </a:ext>
                  </a:extLst>
                </a:gridCol>
                <a:gridCol w="1754321">
                  <a:extLst>
                    <a:ext uri="{9D8B030D-6E8A-4147-A177-3AD203B41FA5}">
                      <a16:colId xmlns:a16="http://schemas.microsoft.com/office/drawing/2014/main" val="1199989570"/>
                    </a:ext>
                  </a:extLst>
                </a:gridCol>
              </a:tblGrid>
              <a:tr h="357609">
                <a:tc>
                  <a:txBody>
                    <a:bodyPr/>
                    <a:lstStyle/>
                    <a:p>
                      <a:r>
                        <a:rPr lang="en-US" altLang="zh-CN" sz="1600" b="1" dirty="0"/>
                        <a:t>X</a:t>
                      </a:r>
                      <a:r>
                        <a:rPr lang="zh-CN" altLang="en-US" sz="1600" b="1" dirty="0"/>
                        <a:t>射线星表名称</a:t>
                      </a:r>
                    </a:p>
                  </a:txBody>
                  <a:tcPr/>
                </a:tc>
                <a:tc>
                  <a:txBody>
                    <a:bodyPr/>
                    <a:lstStyle/>
                    <a:p>
                      <a:r>
                        <a:rPr lang="zh-CN" altLang="en-US" sz="1600" b="1" dirty="0"/>
                        <a:t>天体数目</a:t>
                      </a:r>
                    </a:p>
                  </a:txBody>
                  <a:tcPr/>
                </a:tc>
                <a:extLst>
                  <a:ext uri="{0D108BD9-81ED-4DB2-BD59-A6C34878D82A}">
                    <a16:rowId xmlns:a16="http://schemas.microsoft.com/office/drawing/2014/main" val="609765085"/>
                  </a:ext>
                </a:extLst>
              </a:tr>
              <a:tr h="357609">
                <a:tc>
                  <a:txBody>
                    <a:bodyPr/>
                    <a:lstStyle/>
                    <a:p>
                      <a:r>
                        <a:rPr lang="en-US" altLang="zh-CN" sz="1600" b="1" dirty="0"/>
                        <a:t>3XMM DR6 Source Catalogue</a:t>
                      </a:r>
                      <a:endParaRPr lang="zh-CN" altLang="en-US" sz="1600" b="1" dirty="0"/>
                    </a:p>
                  </a:txBody>
                  <a:tcPr/>
                </a:tc>
                <a:tc>
                  <a:txBody>
                    <a:bodyPr/>
                    <a:lstStyle/>
                    <a:p>
                      <a:r>
                        <a:rPr lang="en-US" altLang="zh-CN" sz="1600" b="1" dirty="0"/>
                        <a:t>468,440</a:t>
                      </a:r>
                      <a:endParaRPr lang="zh-CN" altLang="en-US" sz="1600" b="1" dirty="0"/>
                    </a:p>
                  </a:txBody>
                  <a:tcPr/>
                </a:tc>
                <a:extLst>
                  <a:ext uri="{0D108BD9-81ED-4DB2-BD59-A6C34878D82A}">
                    <a16:rowId xmlns:a16="http://schemas.microsoft.com/office/drawing/2014/main" val="4207756580"/>
                  </a:ext>
                </a:extLst>
              </a:tr>
              <a:tr h="357609">
                <a:tc>
                  <a:txBody>
                    <a:bodyPr/>
                    <a:lstStyle/>
                    <a:p>
                      <a:r>
                        <a:rPr lang="en-US" altLang="zh-CN" sz="1600" b="1" dirty="0"/>
                        <a:t>Chandra Source Catalogue 2.0</a:t>
                      </a:r>
                      <a:endParaRPr lang="zh-CN" altLang="en-US" sz="1600" b="1" dirty="0"/>
                    </a:p>
                  </a:txBody>
                  <a:tcPr/>
                </a:tc>
                <a:tc>
                  <a:txBody>
                    <a:bodyPr/>
                    <a:lstStyle/>
                    <a:p>
                      <a:r>
                        <a:rPr lang="en-US" altLang="zh-CN" sz="1600" b="1" dirty="0"/>
                        <a:t>317,167 </a:t>
                      </a:r>
                      <a:endParaRPr lang="zh-CN" altLang="en-US" sz="1600" b="1" dirty="0"/>
                    </a:p>
                  </a:txBody>
                  <a:tcPr/>
                </a:tc>
                <a:extLst>
                  <a:ext uri="{0D108BD9-81ED-4DB2-BD59-A6C34878D82A}">
                    <a16:rowId xmlns:a16="http://schemas.microsoft.com/office/drawing/2014/main" val="3101992785"/>
                  </a:ext>
                </a:extLst>
              </a:tr>
              <a:tr h="395537">
                <a:tc>
                  <a:txBody>
                    <a:bodyPr/>
                    <a:lstStyle/>
                    <a:p>
                      <a:r>
                        <a:rPr lang="en-US" altLang="zh-CN" sz="1600" b="1" dirty="0"/>
                        <a:t>The Second ROSAT All-Sky Survey Point Source Catalog</a:t>
                      </a:r>
                      <a:endParaRPr lang="zh-CN" altLang="en-US" sz="1600" b="1" dirty="0"/>
                    </a:p>
                  </a:txBody>
                  <a:tcPr/>
                </a:tc>
                <a:tc>
                  <a:txBody>
                    <a:bodyPr/>
                    <a:lstStyle/>
                    <a:p>
                      <a:r>
                        <a:rPr lang="en-US" altLang="zh-CN" sz="1600" b="1" i="0" kern="1200" dirty="0">
                          <a:solidFill>
                            <a:schemeClr val="dk1"/>
                          </a:solidFill>
                          <a:effectLst/>
                          <a:latin typeface="+mn-lt"/>
                          <a:ea typeface="+mn-ea"/>
                          <a:cs typeface="+mn-cs"/>
                        </a:rPr>
                        <a:t>135,000</a:t>
                      </a:r>
                      <a:endParaRPr lang="zh-CN" altLang="en-US" sz="1600" b="1" dirty="0"/>
                    </a:p>
                  </a:txBody>
                  <a:tcPr/>
                </a:tc>
                <a:extLst>
                  <a:ext uri="{0D108BD9-81ED-4DB2-BD59-A6C34878D82A}">
                    <a16:rowId xmlns:a16="http://schemas.microsoft.com/office/drawing/2014/main" val="1796846587"/>
                  </a:ext>
                </a:extLst>
              </a:tr>
              <a:tr h="395537">
                <a:tc>
                  <a:txBody>
                    <a:bodyPr/>
                    <a:lstStyle/>
                    <a:p>
                      <a:r>
                        <a:rPr lang="en-US" altLang="zh-CN" sz="1600" b="1" dirty="0"/>
                        <a:t>ROSAT PSPC WGA Sources</a:t>
                      </a:r>
                      <a:endParaRPr lang="zh-CN" altLang="en-US" sz="1600" b="1" dirty="0"/>
                    </a:p>
                  </a:txBody>
                  <a:tcPr/>
                </a:tc>
                <a:tc>
                  <a:txBody>
                    <a:bodyPr/>
                    <a:lstStyle/>
                    <a:p>
                      <a:r>
                        <a:rPr lang="en-US" altLang="zh-CN" sz="1600" b="1" i="0" kern="1200" dirty="0">
                          <a:solidFill>
                            <a:schemeClr val="dk1"/>
                          </a:solidFill>
                          <a:effectLst/>
                          <a:latin typeface="+mn-lt"/>
                          <a:ea typeface="+mn-ea"/>
                          <a:cs typeface="+mn-cs"/>
                        </a:rPr>
                        <a:t>84,000</a:t>
                      </a:r>
                      <a:endParaRPr lang="zh-CN" altLang="en-US" sz="1600" b="1" dirty="0"/>
                    </a:p>
                  </a:txBody>
                  <a:tcPr/>
                </a:tc>
                <a:extLst>
                  <a:ext uri="{0D108BD9-81ED-4DB2-BD59-A6C34878D82A}">
                    <a16:rowId xmlns:a16="http://schemas.microsoft.com/office/drawing/2014/main" val="3869546816"/>
                  </a:ext>
                </a:extLst>
              </a:tr>
              <a:tr h="395537">
                <a:tc>
                  <a:txBody>
                    <a:bodyPr/>
                    <a:lstStyle/>
                    <a:p>
                      <a:r>
                        <a:rPr lang="en-US" altLang="zh-CN" sz="1600" b="1" dirty="0"/>
                        <a:t>Swift-BAT 105-Month Hard X-ray Survey</a:t>
                      </a:r>
                      <a:endParaRPr lang="zh-CN" altLang="en-US" sz="1600" b="1" dirty="0"/>
                    </a:p>
                  </a:txBody>
                  <a:tcPr/>
                </a:tc>
                <a:tc>
                  <a:txBody>
                    <a:bodyPr/>
                    <a:lstStyle/>
                    <a:p>
                      <a:r>
                        <a:rPr lang="en-US" altLang="zh-CN" sz="1600" b="1" dirty="0"/>
                        <a:t>1,632</a:t>
                      </a:r>
                      <a:endParaRPr lang="zh-CN" altLang="en-US" sz="1600" b="1" dirty="0"/>
                    </a:p>
                  </a:txBody>
                  <a:tcPr/>
                </a:tc>
                <a:extLst>
                  <a:ext uri="{0D108BD9-81ED-4DB2-BD59-A6C34878D82A}">
                    <a16:rowId xmlns:a16="http://schemas.microsoft.com/office/drawing/2014/main" val="879942491"/>
                  </a:ext>
                </a:extLst>
              </a:tr>
              <a:tr h="395537">
                <a:tc>
                  <a:txBody>
                    <a:bodyPr/>
                    <a:lstStyle/>
                    <a:p>
                      <a:r>
                        <a:rPr lang="en-US" altLang="zh-CN" sz="1600" b="1" i="0" kern="1200" dirty="0">
                          <a:solidFill>
                            <a:schemeClr val="dk1"/>
                          </a:solidFill>
                          <a:effectLst/>
                          <a:latin typeface="+mn-lt"/>
                          <a:ea typeface="+mn-ea"/>
                          <a:cs typeface="+mn-cs"/>
                        </a:rPr>
                        <a:t>Swift-XRT point source</a:t>
                      </a:r>
                      <a:endParaRPr lang="zh-CN" altLang="en-US" sz="1600" b="1" dirty="0"/>
                    </a:p>
                  </a:txBody>
                  <a:tcPr/>
                </a:tc>
                <a:tc>
                  <a:txBody>
                    <a:bodyPr/>
                    <a:lstStyle/>
                    <a:p>
                      <a:r>
                        <a:rPr lang="en-US" altLang="zh-CN" sz="1600" b="1" i="0" kern="1200" dirty="0">
                          <a:solidFill>
                            <a:schemeClr val="dk1"/>
                          </a:solidFill>
                          <a:effectLst/>
                          <a:latin typeface="+mn-lt"/>
                          <a:ea typeface="+mn-ea"/>
                          <a:cs typeface="+mn-cs"/>
                        </a:rPr>
                        <a:t>151,524</a:t>
                      </a:r>
                      <a:endParaRPr lang="zh-CN" altLang="en-US" sz="1600" b="1" dirty="0"/>
                    </a:p>
                  </a:txBody>
                  <a:tcPr/>
                </a:tc>
                <a:extLst>
                  <a:ext uri="{0D108BD9-81ED-4DB2-BD59-A6C34878D82A}">
                    <a16:rowId xmlns:a16="http://schemas.microsoft.com/office/drawing/2014/main" val="2987122022"/>
                  </a:ext>
                </a:extLst>
              </a:tr>
              <a:tr h="395537">
                <a:tc>
                  <a:txBody>
                    <a:bodyPr/>
                    <a:lstStyle/>
                    <a:p>
                      <a:r>
                        <a:rPr lang="en-US" altLang="zh-CN" sz="1600" b="1" i="0" kern="1200" dirty="0">
                          <a:solidFill>
                            <a:schemeClr val="dk1"/>
                          </a:solidFill>
                          <a:effectLst/>
                          <a:latin typeface="+mn-lt"/>
                          <a:ea typeface="+mn-ea"/>
                          <a:cs typeface="+mn-cs"/>
                        </a:rPr>
                        <a:t>MAXI Master Catalog</a:t>
                      </a:r>
                    </a:p>
                  </a:txBody>
                  <a:tcPr/>
                </a:tc>
                <a:tc>
                  <a:txBody>
                    <a:bodyPr/>
                    <a:lstStyle/>
                    <a:p>
                      <a:r>
                        <a:rPr lang="en-US" altLang="zh-CN" sz="1600" b="1" dirty="0"/>
                        <a:t>338</a:t>
                      </a:r>
                      <a:endParaRPr lang="zh-CN" altLang="en-US" sz="1600" b="1" dirty="0"/>
                    </a:p>
                  </a:txBody>
                  <a:tcPr/>
                </a:tc>
                <a:extLst>
                  <a:ext uri="{0D108BD9-81ED-4DB2-BD59-A6C34878D82A}">
                    <a16:rowId xmlns:a16="http://schemas.microsoft.com/office/drawing/2014/main" val="3595155102"/>
                  </a:ext>
                </a:extLst>
              </a:tr>
            </a:tbl>
          </a:graphicData>
        </a:graphic>
      </p:graphicFrame>
    </p:spTree>
    <p:extLst>
      <p:ext uri="{BB962C8B-B14F-4D97-AF65-F5344CB8AC3E}">
        <p14:creationId xmlns:p14="http://schemas.microsoft.com/office/powerpoint/2010/main" val="1104786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矩形 298">
            <a:extLst>
              <a:ext uri="{FF2B5EF4-FFF2-40B4-BE49-F238E27FC236}">
                <a16:creationId xmlns:a16="http://schemas.microsoft.com/office/drawing/2014/main" id="{9716C9B1-5CB7-4116-9CC0-6D5C83F64B98}"/>
              </a:ext>
            </a:extLst>
          </p:cNvPr>
          <p:cNvSpPr/>
          <p:nvPr/>
        </p:nvSpPr>
        <p:spPr>
          <a:xfrm>
            <a:off x="257319" y="1909810"/>
            <a:ext cx="3720203" cy="424765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82" name="矩形 81">
            <a:extLst>
              <a:ext uri="{FF2B5EF4-FFF2-40B4-BE49-F238E27FC236}">
                <a16:creationId xmlns:a16="http://schemas.microsoft.com/office/drawing/2014/main" id="{2C609080-911D-4482-9B4C-70775798D07E}"/>
              </a:ext>
            </a:extLst>
          </p:cNvPr>
          <p:cNvSpPr/>
          <p:nvPr/>
        </p:nvSpPr>
        <p:spPr>
          <a:xfrm>
            <a:off x="4494154" y="5087016"/>
            <a:ext cx="1033200" cy="23336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defPPr>
              <a:defRPr lang="zh-CN"/>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zh-CN" altLang="en-US" sz="1600" dirty="0"/>
              <a:t>射电</a:t>
            </a:r>
          </a:p>
        </p:txBody>
      </p:sp>
      <p:sp>
        <p:nvSpPr>
          <p:cNvPr id="84" name="矩形 83">
            <a:extLst>
              <a:ext uri="{FF2B5EF4-FFF2-40B4-BE49-F238E27FC236}">
                <a16:creationId xmlns:a16="http://schemas.microsoft.com/office/drawing/2014/main" id="{4A3C0E7F-E0CF-4925-AAC2-95C198C082A1}"/>
              </a:ext>
            </a:extLst>
          </p:cNvPr>
          <p:cNvSpPr/>
          <p:nvPr/>
        </p:nvSpPr>
        <p:spPr>
          <a:xfrm>
            <a:off x="7736770" y="5058024"/>
            <a:ext cx="1033663" cy="23336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defPPr>
              <a:defRPr lang="zh-CN"/>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altLang="zh-CN" sz="1600" dirty="0"/>
              <a:t>X-Ray</a:t>
            </a:r>
            <a:endParaRPr lang="zh-CN" altLang="en-US" sz="1600" dirty="0"/>
          </a:p>
        </p:txBody>
      </p:sp>
      <p:sp>
        <p:nvSpPr>
          <p:cNvPr id="85" name="矩形 84">
            <a:extLst>
              <a:ext uri="{FF2B5EF4-FFF2-40B4-BE49-F238E27FC236}">
                <a16:creationId xmlns:a16="http://schemas.microsoft.com/office/drawing/2014/main" id="{21732F53-09C7-4F9F-BC9C-87EFA3AB3E0B}"/>
              </a:ext>
            </a:extLst>
          </p:cNvPr>
          <p:cNvSpPr/>
          <p:nvPr/>
        </p:nvSpPr>
        <p:spPr>
          <a:xfrm>
            <a:off x="9371607" y="5058024"/>
            <a:ext cx="947686" cy="23336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defPPr>
              <a:defRPr lang="zh-CN"/>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altLang="zh-CN" sz="1600" dirty="0"/>
              <a:t>γ-Ray</a:t>
            </a:r>
            <a:endParaRPr lang="zh-CN" altLang="en-US" sz="1600" dirty="0"/>
          </a:p>
        </p:txBody>
      </p:sp>
      <p:sp>
        <p:nvSpPr>
          <p:cNvPr id="86" name="矩形 85">
            <a:extLst>
              <a:ext uri="{FF2B5EF4-FFF2-40B4-BE49-F238E27FC236}">
                <a16:creationId xmlns:a16="http://schemas.microsoft.com/office/drawing/2014/main" id="{0ED84758-6175-4BE2-AFBD-CCEEE16E627C}"/>
              </a:ext>
            </a:extLst>
          </p:cNvPr>
          <p:cNvSpPr/>
          <p:nvPr/>
        </p:nvSpPr>
        <p:spPr>
          <a:xfrm>
            <a:off x="4494122" y="5329007"/>
            <a:ext cx="1033200" cy="28455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sz="1400" dirty="0">
                <a:ln w="0"/>
                <a:solidFill>
                  <a:schemeClr val="tx1"/>
                </a:solidFill>
                <a:effectLst>
                  <a:outerShdw blurRad="38100" dist="19050" dir="2700000" algn="tl" rotWithShape="0">
                    <a:schemeClr val="dk1">
                      <a:alpha val="40000"/>
                    </a:schemeClr>
                  </a:outerShdw>
                </a:effectLst>
              </a:rPr>
              <a:t>FIRST</a:t>
            </a:r>
            <a:endParaRPr lang="zh-CN" altLang="en-US" sz="1400" dirty="0">
              <a:ln w="0"/>
              <a:solidFill>
                <a:schemeClr val="tx1"/>
              </a:solidFill>
              <a:effectLst>
                <a:outerShdw blurRad="38100" dist="19050" dir="2700000" algn="tl" rotWithShape="0">
                  <a:schemeClr val="dk1">
                    <a:alpha val="40000"/>
                  </a:schemeClr>
                </a:outerShdw>
              </a:effectLst>
            </a:endParaRPr>
          </a:p>
        </p:txBody>
      </p:sp>
      <p:sp>
        <p:nvSpPr>
          <p:cNvPr id="87" name="矩形 86">
            <a:extLst>
              <a:ext uri="{FF2B5EF4-FFF2-40B4-BE49-F238E27FC236}">
                <a16:creationId xmlns:a16="http://schemas.microsoft.com/office/drawing/2014/main" id="{BC2FD69E-BB15-43EC-A8F7-75DCA8CDAC6E}"/>
              </a:ext>
            </a:extLst>
          </p:cNvPr>
          <p:cNvSpPr/>
          <p:nvPr/>
        </p:nvSpPr>
        <p:spPr>
          <a:xfrm>
            <a:off x="5797614" y="5297781"/>
            <a:ext cx="1500798" cy="28101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sz="1400" dirty="0">
                <a:ln w="0"/>
                <a:solidFill>
                  <a:schemeClr val="tx1"/>
                </a:solidFill>
                <a:effectLst>
                  <a:outerShdw blurRad="38100" dist="19050" dir="2700000" algn="tl" rotWithShape="0">
                    <a:schemeClr val="dk1">
                      <a:alpha val="40000"/>
                    </a:schemeClr>
                  </a:outerShdw>
                </a:effectLst>
              </a:rPr>
              <a:t>SDSS</a:t>
            </a:r>
            <a:endParaRPr lang="zh-CN" altLang="en-US" sz="1400" dirty="0">
              <a:ln w="0"/>
              <a:solidFill>
                <a:schemeClr val="tx1"/>
              </a:solidFill>
              <a:effectLst>
                <a:outerShdw blurRad="38100" dist="19050" dir="2700000" algn="tl" rotWithShape="0">
                  <a:schemeClr val="dk1">
                    <a:alpha val="40000"/>
                  </a:schemeClr>
                </a:outerShdw>
              </a:effectLst>
            </a:endParaRPr>
          </a:p>
        </p:txBody>
      </p:sp>
      <p:sp>
        <p:nvSpPr>
          <p:cNvPr id="88" name="矩形 87">
            <a:extLst>
              <a:ext uri="{FF2B5EF4-FFF2-40B4-BE49-F238E27FC236}">
                <a16:creationId xmlns:a16="http://schemas.microsoft.com/office/drawing/2014/main" id="{C30A101D-FA87-4A65-A8E8-C8F4AC304AF2}"/>
              </a:ext>
            </a:extLst>
          </p:cNvPr>
          <p:cNvSpPr/>
          <p:nvPr/>
        </p:nvSpPr>
        <p:spPr>
          <a:xfrm>
            <a:off x="7731977" y="5297158"/>
            <a:ext cx="1033569" cy="303924"/>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sz="1400" dirty="0">
                <a:ln w="0"/>
                <a:solidFill>
                  <a:schemeClr val="tx1"/>
                </a:solidFill>
                <a:effectLst>
                  <a:outerShdw blurRad="38100" dist="19050" dir="2700000" algn="tl" rotWithShape="0">
                    <a:schemeClr val="dk1">
                      <a:alpha val="40000"/>
                    </a:schemeClr>
                  </a:outerShdw>
                </a:effectLst>
              </a:rPr>
              <a:t>Chandra </a:t>
            </a:r>
            <a:endParaRPr lang="zh-CN" altLang="en-US" sz="1400" dirty="0">
              <a:ln w="0"/>
              <a:solidFill>
                <a:schemeClr val="tx1"/>
              </a:solidFill>
              <a:effectLst>
                <a:outerShdw blurRad="38100" dist="19050" dir="2700000" algn="tl" rotWithShape="0">
                  <a:schemeClr val="dk1">
                    <a:alpha val="40000"/>
                  </a:schemeClr>
                </a:outerShdw>
              </a:effectLst>
            </a:endParaRPr>
          </a:p>
        </p:txBody>
      </p:sp>
      <p:sp>
        <p:nvSpPr>
          <p:cNvPr id="89" name="矩形 88">
            <a:extLst>
              <a:ext uri="{FF2B5EF4-FFF2-40B4-BE49-F238E27FC236}">
                <a16:creationId xmlns:a16="http://schemas.microsoft.com/office/drawing/2014/main" id="{0FCE7731-C1DC-4671-A20A-D75B5FBA440B}"/>
              </a:ext>
            </a:extLst>
          </p:cNvPr>
          <p:cNvSpPr/>
          <p:nvPr/>
        </p:nvSpPr>
        <p:spPr>
          <a:xfrm>
            <a:off x="9367485" y="5291388"/>
            <a:ext cx="941080" cy="301963"/>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sz="1400" dirty="0">
                <a:ln w="0"/>
                <a:solidFill>
                  <a:schemeClr val="tx1"/>
                </a:solidFill>
                <a:effectLst>
                  <a:outerShdw blurRad="38100" dist="19050" dir="2700000" algn="tl" rotWithShape="0">
                    <a:schemeClr val="dk1">
                      <a:alpha val="40000"/>
                    </a:schemeClr>
                  </a:outerShdw>
                </a:effectLst>
              </a:rPr>
              <a:t>Fermi </a:t>
            </a:r>
            <a:endParaRPr lang="zh-CN" altLang="en-US" sz="1400" dirty="0">
              <a:ln w="0"/>
              <a:solidFill>
                <a:schemeClr val="tx1"/>
              </a:solidFill>
              <a:effectLst>
                <a:outerShdw blurRad="38100" dist="19050" dir="2700000" algn="tl" rotWithShape="0">
                  <a:schemeClr val="dk1">
                    <a:alpha val="40000"/>
                  </a:schemeClr>
                </a:outerShdw>
              </a:effectLst>
            </a:endParaRPr>
          </a:p>
        </p:txBody>
      </p:sp>
      <p:sp>
        <p:nvSpPr>
          <p:cNvPr id="90" name="矩形 89">
            <a:extLst>
              <a:ext uri="{FF2B5EF4-FFF2-40B4-BE49-F238E27FC236}">
                <a16:creationId xmlns:a16="http://schemas.microsoft.com/office/drawing/2014/main" id="{F6861AF2-8C91-4B87-B50E-DEA30A598618}"/>
              </a:ext>
            </a:extLst>
          </p:cNvPr>
          <p:cNvSpPr/>
          <p:nvPr/>
        </p:nvSpPr>
        <p:spPr>
          <a:xfrm>
            <a:off x="10974542" y="5098735"/>
            <a:ext cx="941080" cy="233364"/>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defPPr>
              <a:defRPr lang="zh-CN"/>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altLang="zh-CN" sz="1400" dirty="0"/>
              <a:t>GW</a:t>
            </a:r>
            <a:endParaRPr lang="zh-CN" altLang="en-US" sz="1400" dirty="0"/>
          </a:p>
        </p:txBody>
      </p:sp>
      <p:sp>
        <p:nvSpPr>
          <p:cNvPr id="91" name="矩形 90">
            <a:extLst>
              <a:ext uri="{FF2B5EF4-FFF2-40B4-BE49-F238E27FC236}">
                <a16:creationId xmlns:a16="http://schemas.microsoft.com/office/drawing/2014/main" id="{12151274-33EF-4A06-9210-A885BDF5006D}"/>
              </a:ext>
            </a:extLst>
          </p:cNvPr>
          <p:cNvSpPr/>
          <p:nvPr/>
        </p:nvSpPr>
        <p:spPr>
          <a:xfrm>
            <a:off x="10974542" y="5326581"/>
            <a:ext cx="941080" cy="301963"/>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CN" altLang="en-US" sz="1200" dirty="0">
                <a:ln w="0"/>
                <a:solidFill>
                  <a:schemeClr val="tx1"/>
                </a:solidFill>
                <a:effectLst>
                  <a:outerShdw blurRad="38100" dist="19050" dir="2700000" algn="tl" rotWithShape="0">
                    <a:schemeClr val="dk1">
                      <a:alpha val="40000"/>
                    </a:schemeClr>
                  </a:outerShdw>
                </a:effectLst>
              </a:rPr>
              <a:t>定位数据</a:t>
            </a:r>
          </a:p>
        </p:txBody>
      </p:sp>
      <p:sp>
        <p:nvSpPr>
          <p:cNvPr id="92" name="流程图: 文档 91">
            <a:extLst>
              <a:ext uri="{FF2B5EF4-FFF2-40B4-BE49-F238E27FC236}">
                <a16:creationId xmlns:a16="http://schemas.microsoft.com/office/drawing/2014/main" id="{F4CC3789-C247-487C-9930-BCDA8D0ECE5E}"/>
              </a:ext>
            </a:extLst>
          </p:cNvPr>
          <p:cNvSpPr/>
          <p:nvPr/>
        </p:nvSpPr>
        <p:spPr>
          <a:xfrm>
            <a:off x="4535943" y="4500858"/>
            <a:ext cx="936000" cy="432000"/>
          </a:xfrm>
          <a:prstGeom prst="flowChartDocumen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CSV</a:t>
            </a:r>
            <a:endParaRPr lang="zh-CN" altLang="en-US" dirty="0"/>
          </a:p>
        </p:txBody>
      </p:sp>
      <p:sp>
        <p:nvSpPr>
          <p:cNvPr id="93" name="流程图: 文档 92">
            <a:extLst>
              <a:ext uri="{FF2B5EF4-FFF2-40B4-BE49-F238E27FC236}">
                <a16:creationId xmlns:a16="http://schemas.microsoft.com/office/drawing/2014/main" id="{7CD08CE3-2A6D-4A33-ADBE-89BF3A6C28F9}"/>
              </a:ext>
            </a:extLst>
          </p:cNvPr>
          <p:cNvSpPr/>
          <p:nvPr/>
        </p:nvSpPr>
        <p:spPr>
          <a:xfrm>
            <a:off x="7786517" y="4500858"/>
            <a:ext cx="936000" cy="432000"/>
          </a:xfrm>
          <a:prstGeom prst="flowChartDocumen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CSV</a:t>
            </a:r>
            <a:endParaRPr lang="zh-CN" altLang="en-US" dirty="0"/>
          </a:p>
        </p:txBody>
      </p:sp>
      <p:sp>
        <p:nvSpPr>
          <p:cNvPr id="94" name="流程图: 文档 93">
            <a:extLst>
              <a:ext uri="{FF2B5EF4-FFF2-40B4-BE49-F238E27FC236}">
                <a16:creationId xmlns:a16="http://schemas.microsoft.com/office/drawing/2014/main" id="{9129C598-FBFF-4BEF-84B6-4F2DBE4904B8}"/>
              </a:ext>
            </a:extLst>
          </p:cNvPr>
          <p:cNvSpPr/>
          <p:nvPr/>
        </p:nvSpPr>
        <p:spPr>
          <a:xfrm>
            <a:off x="9355102" y="4471640"/>
            <a:ext cx="936000" cy="432000"/>
          </a:xfrm>
          <a:prstGeom prst="flowChartDocumen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CSV</a:t>
            </a:r>
            <a:endParaRPr lang="zh-CN" altLang="en-US" dirty="0"/>
          </a:p>
        </p:txBody>
      </p:sp>
      <p:sp>
        <p:nvSpPr>
          <p:cNvPr id="95" name="流程图: 文档 94">
            <a:extLst>
              <a:ext uri="{FF2B5EF4-FFF2-40B4-BE49-F238E27FC236}">
                <a16:creationId xmlns:a16="http://schemas.microsoft.com/office/drawing/2014/main" id="{6DDADC1C-BC62-4B6B-A690-EA1EE7C99D5B}"/>
              </a:ext>
            </a:extLst>
          </p:cNvPr>
          <p:cNvSpPr/>
          <p:nvPr/>
        </p:nvSpPr>
        <p:spPr>
          <a:xfrm>
            <a:off x="10974542" y="4483619"/>
            <a:ext cx="936000" cy="432000"/>
          </a:xfrm>
          <a:prstGeom prst="flowChartDocumen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FITS</a:t>
            </a:r>
            <a:endParaRPr lang="zh-CN" altLang="en-US" dirty="0"/>
          </a:p>
        </p:txBody>
      </p:sp>
      <p:sp>
        <p:nvSpPr>
          <p:cNvPr id="96" name="流程图: 文档 95">
            <a:extLst>
              <a:ext uri="{FF2B5EF4-FFF2-40B4-BE49-F238E27FC236}">
                <a16:creationId xmlns:a16="http://schemas.microsoft.com/office/drawing/2014/main" id="{9682567C-1FB4-40AC-90D1-311B7910C1FC}"/>
              </a:ext>
            </a:extLst>
          </p:cNvPr>
          <p:cNvSpPr/>
          <p:nvPr/>
        </p:nvSpPr>
        <p:spPr>
          <a:xfrm>
            <a:off x="6075424" y="4491546"/>
            <a:ext cx="936000" cy="432000"/>
          </a:xfrm>
          <a:prstGeom prst="flowChartDocumen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dirty="0"/>
              <a:t>CSV</a:t>
            </a:r>
            <a:endParaRPr lang="zh-CN" altLang="en-US" dirty="0"/>
          </a:p>
        </p:txBody>
      </p:sp>
      <p:sp>
        <p:nvSpPr>
          <p:cNvPr id="97" name="矩形 96">
            <a:extLst>
              <a:ext uri="{FF2B5EF4-FFF2-40B4-BE49-F238E27FC236}">
                <a16:creationId xmlns:a16="http://schemas.microsoft.com/office/drawing/2014/main" id="{D51F5BCA-56D4-4EFA-BE6A-DD0FF2FEA69B}"/>
              </a:ext>
            </a:extLst>
          </p:cNvPr>
          <p:cNvSpPr/>
          <p:nvPr/>
        </p:nvSpPr>
        <p:spPr>
          <a:xfrm>
            <a:off x="4507713" y="3969465"/>
            <a:ext cx="1040960" cy="30751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defPPr>
              <a:defRPr lang="zh-CN"/>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altLang="zh-CN" sz="1200" dirty="0"/>
              <a:t>Load Merge</a:t>
            </a:r>
            <a:endParaRPr lang="zh-CN" altLang="en-US" sz="1200" dirty="0"/>
          </a:p>
        </p:txBody>
      </p:sp>
      <p:sp>
        <p:nvSpPr>
          <p:cNvPr id="98" name="矩形 97">
            <a:extLst>
              <a:ext uri="{FF2B5EF4-FFF2-40B4-BE49-F238E27FC236}">
                <a16:creationId xmlns:a16="http://schemas.microsoft.com/office/drawing/2014/main" id="{4EFBC6D8-52B1-41E1-8DE5-04DB89C9FBA0}"/>
              </a:ext>
            </a:extLst>
          </p:cNvPr>
          <p:cNvSpPr/>
          <p:nvPr/>
        </p:nvSpPr>
        <p:spPr>
          <a:xfrm>
            <a:off x="6158786" y="3972283"/>
            <a:ext cx="984502" cy="30751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defPPr>
              <a:defRPr lang="zh-CN"/>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altLang="zh-CN" sz="1200" dirty="0"/>
              <a:t>Load Merge</a:t>
            </a:r>
            <a:endParaRPr lang="zh-CN" altLang="en-US" sz="1200" dirty="0"/>
          </a:p>
        </p:txBody>
      </p:sp>
      <p:sp>
        <p:nvSpPr>
          <p:cNvPr id="99" name="矩形 98">
            <a:extLst>
              <a:ext uri="{FF2B5EF4-FFF2-40B4-BE49-F238E27FC236}">
                <a16:creationId xmlns:a16="http://schemas.microsoft.com/office/drawing/2014/main" id="{35D1961E-7E2E-4564-BB3A-FA73AEC89753}"/>
              </a:ext>
            </a:extLst>
          </p:cNvPr>
          <p:cNvSpPr/>
          <p:nvPr/>
        </p:nvSpPr>
        <p:spPr>
          <a:xfrm>
            <a:off x="7730700" y="3992188"/>
            <a:ext cx="984502" cy="30751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defPPr>
              <a:defRPr lang="zh-CN"/>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altLang="zh-CN" sz="1200" dirty="0"/>
              <a:t>Load Merge</a:t>
            </a:r>
            <a:endParaRPr lang="zh-CN" altLang="en-US" sz="1200" dirty="0"/>
          </a:p>
        </p:txBody>
      </p:sp>
      <p:sp>
        <p:nvSpPr>
          <p:cNvPr id="100" name="矩形 99">
            <a:extLst>
              <a:ext uri="{FF2B5EF4-FFF2-40B4-BE49-F238E27FC236}">
                <a16:creationId xmlns:a16="http://schemas.microsoft.com/office/drawing/2014/main" id="{093EE186-F695-4349-BBA5-3D4FFEF9C7B6}"/>
              </a:ext>
            </a:extLst>
          </p:cNvPr>
          <p:cNvSpPr/>
          <p:nvPr/>
        </p:nvSpPr>
        <p:spPr>
          <a:xfrm>
            <a:off x="9334791" y="3992188"/>
            <a:ext cx="984502" cy="30751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defPPr>
              <a:defRPr lang="zh-CN"/>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altLang="zh-CN" sz="1200" dirty="0"/>
              <a:t>Load Merge</a:t>
            </a:r>
            <a:endParaRPr lang="zh-CN" altLang="en-US" sz="1200" dirty="0"/>
          </a:p>
        </p:txBody>
      </p:sp>
      <p:sp>
        <p:nvSpPr>
          <p:cNvPr id="101" name="矩形 100">
            <a:extLst>
              <a:ext uri="{FF2B5EF4-FFF2-40B4-BE49-F238E27FC236}">
                <a16:creationId xmlns:a16="http://schemas.microsoft.com/office/drawing/2014/main" id="{4C439886-7470-466A-9A0B-4AF583BD2050}"/>
              </a:ext>
            </a:extLst>
          </p:cNvPr>
          <p:cNvSpPr/>
          <p:nvPr/>
        </p:nvSpPr>
        <p:spPr>
          <a:xfrm>
            <a:off x="10950179" y="3969464"/>
            <a:ext cx="984502" cy="307519"/>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defPPr>
              <a:defRPr lang="zh-CN"/>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en-US" altLang="zh-CN" sz="1200" dirty="0"/>
              <a:t>Load Merge</a:t>
            </a:r>
            <a:endParaRPr lang="zh-CN" altLang="en-US" sz="1200" dirty="0"/>
          </a:p>
        </p:txBody>
      </p:sp>
      <p:sp>
        <p:nvSpPr>
          <p:cNvPr id="127" name="矩形 126">
            <a:extLst>
              <a:ext uri="{FF2B5EF4-FFF2-40B4-BE49-F238E27FC236}">
                <a16:creationId xmlns:a16="http://schemas.microsoft.com/office/drawing/2014/main" id="{E0F282DE-C0FD-40F4-9FE4-25F2D6282601}"/>
              </a:ext>
            </a:extLst>
          </p:cNvPr>
          <p:cNvSpPr/>
          <p:nvPr/>
        </p:nvSpPr>
        <p:spPr>
          <a:xfrm>
            <a:off x="4356101" y="1600899"/>
            <a:ext cx="7721600" cy="99401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defPPr>
              <a:defRPr lang="zh-CN"/>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zh-CN" altLang="en-US" sz="1050" dirty="0"/>
          </a:p>
        </p:txBody>
      </p:sp>
      <p:sp>
        <p:nvSpPr>
          <p:cNvPr id="128" name="矩形: 圆角 127">
            <a:extLst>
              <a:ext uri="{FF2B5EF4-FFF2-40B4-BE49-F238E27FC236}">
                <a16:creationId xmlns:a16="http://schemas.microsoft.com/office/drawing/2014/main" id="{8843BB4C-A307-4E98-9F4D-727D1941F12C}"/>
              </a:ext>
            </a:extLst>
          </p:cNvPr>
          <p:cNvSpPr/>
          <p:nvPr/>
        </p:nvSpPr>
        <p:spPr>
          <a:xfrm>
            <a:off x="4483673" y="1910005"/>
            <a:ext cx="1795257" cy="565173"/>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CN" altLang="en-US" sz="1600" b="0" dirty="0">
                <a:solidFill>
                  <a:schemeClr val="tx1"/>
                </a:solidFill>
                <a:effectLst/>
                <a:latin typeface="Consolas" panose="020B0609020204030204" pitchFamily="49" charset="0"/>
              </a:rPr>
              <a:t>天体坐标</a:t>
            </a:r>
            <a:r>
              <a:rPr lang="en-US" altLang="zh-CN" sz="1600" b="0" dirty="0">
                <a:solidFill>
                  <a:schemeClr val="tx1"/>
                </a:solidFill>
                <a:effectLst/>
                <a:latin typeface="Consolas" panose="020B0609020204030204" pitchFamily="49" charset="0"/>
              </a:rPr>
              <a:t>-</a:t>
            </a:r>
            <a:r>
              <a:rPr lang="en-US" altLang="zh-CN" sz="1600" b="0" dirty="0" err="1">
                <a:solidFill>
                  <a:schemeClr val="tx1"/>
                </a:solidFill>
                <a:effectLst/>
                <a:latin typeface="Consolas" panose="020B0609020204030204" pitchFamily="49" charset="0"/>
              </a:rPr>
              <a:t>MOCTree</a:t>
            </a:r>
            <a:r>
              <a:rPr lang="zh-CN" altLang="en-US" sz="1600" b="0" dirty="0">
                <a:solidFill>
                  <a:schemeClr val="tx1"/>
                </a:solidFill>
                <a:effectLst/>
                <a:latin typeface="Consolas" panose="020B0609020204030204" pitchFamily="49" charset="0"/>
              </a:rPr>
              <a:t>编码</a:t>
            </a:r>
          </a:p>
        </p:txBody>
      </p:sp>
      <p:sp>
        <p:nvSpPr>
          <p:cNvPr id="129" name="矩形: 圆角 128">
            <a:extLst>
              <a:ext uri="{FF2B5EF4-FFF2-40B4-BE49-F238E27FC236}">
                <a16:creationId xmlns:a16="http://schemas.microsoft.com/office/drawing/2014/main" id="{18C9D23A-9606-4F98-8FB4-5FAAF766ED50}"/>
              </a:ext>
            </a:extLst>
          </p:cNvPr>
          <p:cNvSpPr/>
          <p:nvPr/>
        </p:nvSpPr>
        <p:spPr>
          <a:xfrm>
            <a:off x="6340524" y="1899256"/>
            <a:ext cx="1795257" cy="565173"/>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CN" altLang="en-US" sz="1600" dirty="0">
                <a:solidFill>
                  <a:schemeClr val="tx1"/>
                </a:solidFill>
                <a:latin typeface="Consolas" panose="020B0609020204030204" pitchFamily="49" charset="0"/>
              </a:rPr>
              <a:t>检索区域</a:t>
            </a:r>
            <a:r>
              <a:rPr lang="en-US" altLang="zh-CN" sz="1600" dirty="0">
                <a:solidFill>
                  <a:schemeClr val="tx1"/>
                </a:solidFill>
                <a:latin typeface="Consolas" panose="020B0609020204030204" pitchFamily="49" charset="0"/>
              </a:rPr>
              <a:t>-</a:t>
            </a:r>
            <a:r>
              <a:rPr lang="en-US" altLang="zh-CN" sz="1600" dirty="0" err="1">
                <a:solidFill>
                  <a:schemeClr val="tx1"/>
                </a:solidFill>
                <a:latin typeface="Consolas" panose="020B0609020204030204" pitchFamily="49" charset="0"/>
              </a:rPr>
              <a:t>MOCTree</a:t>
            </a:r>
            <a:endParaRPr lang="zh-CN" altLang="en-US" sz="1600" dirty="0">
              <a:solidFill>
                <a:schemeClr val="tx1"/>
              </a:solidFill>
              <a:latin typeface="Consolas" panose="020B0609020204030204" pitchFamily="49" charset="0"/>
            </a:endParaRPr>
          </a:p>
        </p:txBody>
      </p:sp>
      <p:sp>
        <p:nvSpPr>
          <p:cNvPr id="130" name="文本框 49">
            <a:extLst>
              <a:ext uri="{FF2B5EF4-FFF2-40B4-BE49-F238E27FC236}">
                <a16:creationId xmlns:a16="http://schemas.microsoft.com/office/drawing/2014/main" id="{B6ED73AE-27E3-4934-B08F-269A4D24EE91}"/>
              </a:ext>
            </a:extLst>
          </p:cNvPr>
          <p:cNvSpPr txBox="1"/>
          <p:nvPr/>
        </p:nvSpPr>
        <p:spPr>
          <a:xfrm>
            <a:off x="7661058" y="1591059"/>
            <a:ext cx="1527749" cy="307777"/>
          </a:xfrm>
          <a:prstGeom prst="rect">
            <a:avLst/>
          </a:prstGeom>
          <a:noFill/>
        </p:spPr>
        <p:txBody>
          <a:bodyPr wrap="square" rtlCol="0">
            <a:spAutoFit/>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400" dirty="0"/>
              <a:t>PostgreSQL</a:t>
            </a:r>
            <a:endParaRPr lang="zh-CN" altLang="en-US" sz="1050" dirty="0"/>
          </a:p>
        </p:txBody>
      </p:sp>
      <p:sp>
        <p:nvSpPr>
          <p:cNvPr id="131" name="矩形: 圆角 130">
            <a:extLst>
              <a:ext uri="{FF2B5EF4-FFF2-40B4-BE49-F238E27FC236}">
                <a16:creationId xmlns:a16="http://schemas.microsoft.com/office/drawing/2014/main" id="{2491E37E-B4EE-4C81-93C3-47AEAE053F63}"/>
              </a:ext>
            </a:extLst>
          </p:cNvPr>
          <p:cNvSpPr/>
          <p:nvPr/>
        </p:nvSpPr>
        <p:spPr>
          <a:xfrm>
            <a:off x="8219351" y="1898579"/>
            <a:ext cx="1795257" cy="565173"/>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CN" altLang="en-US" sz="1600" dirty="0">
                <a:solidFill>
                  <a:schemeClr val="tx1"/>
                </a:solidFill>
                <a:latin typeface="Consolas" panose="020B0609020204030204" pitchFamily="49" charset="0"/>
              </a:rPr>
              <a:t>扩展索引接口</a:t>
            </a:r>
          </a:p>
        </p:txBody>
      </p:sp>
      <p:sp>
        <p:nvSpPr>
          <p:cNvPr id="132" name="矩形: 圆角 131">
            <a:extLst>
              <a:ext uri="{FF2B5EF4-FFF2-40B4-BE49-F238E27FC236}">
                <a16:creationId xmlns:a16="http://schemas.microsoft.com/office/drawing/2014/main" id="{4AE77B58-CD8E-4B53-BC9D-36ECF77A1F27}"/>
              </a:ext>
            </a:extLst>
          </p:cNvPr>
          <p:cNvSpPr/>
          <p:nvPr/>
        </p:nvSpPr>
        <p:spPr>
          <a:xfrm>
            <a:off x="10139424" y="1909810"/>
            <a:ext cx="1795257" cy="565173"/>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zh-CN" altLang="en-US" sz="1600" dirty="0">
                <a:solidFill>
                  <a:schemeClr val="tx1"/>
                </a:solidFill>
                <a:latin typeface="Consolas" panose="020B0609020204030204" pitchFamily="49" charset="0"/>
              </a:rPr>
              <a:t>分表分区映射</a:t>
            </a:r>
          </a:p>
        </p:txBody>
      </p:sp>
      <p:cxnSp>
        <p:nvCxnSpPr>
          <p:cNvPr id="133" name="直接箭头连接符 132">
            <a:extLst>
              <a:ext uri="{FF2B5EF4-FFF2-40B4-BE49-F238E27FC236}">
                <a16:creationId xmlns:a16="http://schemas.microsoft.com/office/drawing/2014/main" id="{89F37D40-C101-4399-AFBB-88EB410547B6}"/>
              </a:ext>
            </a:extLst>
          </p:cNvPr>
          <p:cNvCxnSpPr>
            <a:cxnSpLocks/>
            <a:stCxn id="82" idx="0"/>
            <a:endCxn id="92" idx="2"/>
          </p:cNvCxnSpPr>
          <p:nvPr/>
        </p:nvCxnSpPr>
        <p:spPr>
          <a:xfrm flipH="1" flipV="1">
            <a:off x="5003943" y="4904298"/>
            <a:ext cx="6811" cy="1827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5" name="直接箭头连接符 134">
            <a:extLst>
              <a:ext uri="{FF2B5EF4-FFF2-40B4-BE49-F238E27FC236}">
                <a16:creationId xmlns:a16="http://schemas.microsoft.com/office/drawing/2014/main" id="{46420DD6-F319-4F9D-A255-F80EE8942BFA}"/>
              </a:ext>
            </a:extLst>
          </p:cNvPr>
          <p:cNvCxnSpPr>
            <a:cxnSpLocks/>
            <a:stCxn id="84" idx="0"/>
            <a:endCxn id="93" idx="2"/>
          </p:cNvCxnSpPr>
          <p:nvPr/>
        </p:nvCxnSpPr>
        <p:spPr>
          <a:xfrm flipV="1">
            <a:off x="8253602" y="4904298"/>
            <a:ext cx="915" cy="1537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6" name="直接箭头连接符 135">
            <a:extLst>
              <a:ext uri="{FF2B5EF4-FFF2-40B4-BE49-F238E27FC236}">
                <a16:creationId xmlns:a16="http://schemas.microsoft.com/office/drawing/2014/main" id="{482D5C23-3AEB-4CB3-9112-0043FE80783D}"/>
              </a:ext>
            </a:extLst>
          </p:cNvPr>
          <p:cNvCxnSpPr>
            <a:cxnSpLocks/>
            <a:stCxn id="85" idx="0"/>
            <a:endCxn id="94" idx="2"/>
          </p:cNvCxnSpPr>
          <p:nvPr/>
        </p:nvCxnSpPr>
        <p:spPr>
          <a:xfrm flipH="1" flipV="1">
            <a:off x="9823102" y="4875080"/>
            <a:ext cx="22348" cy="182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7" name="直接箭头连接符 136">
            <a:extLst>
              <a:ext uri="{FF2B5EF4-FFF2-40B4-BE49-F238E27FC236}">
                <a16:creationId xmlns:a16="http://schemas.microsoft.com/office/drawing/2014/main" id="{A3823D2A-188A-4934-B69D-AF083B6E8151}"/>
              </a:ext>
            </a:extLst>
          </p:cNvPr>
          <p:cNvCxnSpPr>
            <a:cxnSpLocks/>
            <a:stCxn id="90" idx="0"/>
            <a:endCxn id="95" idx="2"/>
          </p:cNvCxnSpPr>
          <p:nvPr/>
        </p:nvCxnSpPr>
        <p:spPr>
          <a:xfrm flipH="1" flipV="1">
            <a:off x="11442542" y="4887059"/>
            <a:ext cx="2540" cy="211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8" name="连接符: 曲线 137">
            <a:extLst>
              <a:ext uri="{FF2B5EF4-FFF2-40B4-BE49-F238E27FC236}">
                <a16:creationId xmlns:a16="http://schemas.microsoft.com/office/drawing/2014/main" id="{71A34B56-6B0F-4317-A01B-7A571C787EED}"/>
              </a:ext>
            </a:extLst>
          </p:cNvPr>
          <p:cNvCxnSpPr>
            <a:cxnSpLocks/>
            <a:stCxn id="92" idx="0"/>
            <a:endCxn id="99" idx="2"/>
          </p:cNvCxnSpPr>
          <p:nvPr/>
        </p:nvCxnSpPr>
        <p:spPr>
          <a:xfrm rot="5400000" flipH="1" flipV="1">
            <a:off x="6512872" y="2790779"/>
            <a:ext cx="201151" cy="3219008"/>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9" name="连接符: 曲线 138">
            <a:extLst>
              <a:ext uri="{FF2B5EF4-FFF2-40B4-BE49-F238E27FC236}">
                <a16:creationId xmlns:a16="http://schemas.microsoft.com/office/drawing/2014/main" id="{BBD695ED-A770-4571-935F-5EE539CD548E}"/>
              </a:ext>
            </a:extLst>
          </p:cNvPr>
          <p:cNvCxnSpPr>
            <a:cxnSpLocks/>
            <a:stCxn id="93" idx="0"/>
            <a:endCxn id="100" idx="2"/>
          </p:cNvCxnSpPr>
          <p:nvPr/>
        </p:nvCxnSpPr>
        <p:spPr>
          <a:xfrm rot="5400000" flipH="1" flipV="1">
            <a:off x="8940204" y="3614021"/>
            <a:ext cx="201151" cy="157252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0" name="连接符: 曲线 139">
            <a:extLst>
              <a:ext uri="{FF2B5EF4-FFF2-40B4-BE49-F238E27FC236}">
                <a16:creationId xmlns:a16="http://schemas.microsoft.com/office/drawing/2014/main" id="{FE89DB1A-9AF8-4DCD-B7E1-A415644D03BA}"/>
              </a:ext>
            </a:extLst>
          </p:cNvPr>
          <p:cNvCxnSpPr>
            <a:cxnSpLocks/>
            <a:stCxn id="94" idx="0"/>
            <a:endCxn id="98" idx="2"/>
          </p:cNvCxnSpPr>
          <p:nvPr/>
        </p:nvCxnSpPr>
        <p:spPr>
          <a:xfrm rot="16200000" flipV="1">
            <a:off x="8141151" y="2789688"/>
            <a:ext cx="191838" cy="3172065"/>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1" name="连接符: 曲线 140">
            <a:extLst>
              <a:ext uri="{FF2B5EF4-FFF2-40B4-BE49-F238E27FC236}">
                <a16:creationId xmlns:a16="http://schemas.microsoft.com/office/drawing/2014/main" id="{B88E01C6-F821-43A9-848A-AB051CBCADCF}"/>
              </a:ext>
            </a:extLst>
          </p:cNvPr>
          <p:cNvCxnSpPr>
            <a:cxnSpLocks/>
            <a:stCxn id="96" idx="0"/>
            <a:endCxn id="97" idx="2"/>
          </p:cNvCxnSpPr>
          <p:nvPr/>
        </p:nvCxnSpPr>
        <p:spPr>
          <a:xfrm rot="16200000" flipV="1">
            <a:off x="5678528" y="3626649"/>
            <a:ext cx="214562" cy="151523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2" name="连接符: 曲线 141">
            <a:extLst>
              <a:ext uri="{FF2B5EF4-FFF2-40B4-BE49-F238E27FC236}">
                <a16:creationId xmlns:a16="http://schemas.microsoft.com/office/drawing/2014/main" id="{D5281EC9-139C-40B7-BCE1-DB089FE487AA}"/>
              </a:ext>
            </a:extLst>
          </p:cNvPr>
          <p:cNvCxnSpPr>
            <a:cxnSpLocks/>
            <a:stCxn id="95" idx="0"/>
            <a:endCxn id="101" idx="2"/>
          </p:cNvCxnSpPr>
          <p:nvPr/>
        </p:nvCxnSpPr>
        <p:spPr>
          <a:xfrm rot="16200000" flipV="1">
            <a:off x="11339168" y="4380245"/>
            <a:ext cx="206636" cy="11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225" name="组合 224">
            <a:extLst>
              <a:ext uri="{FF2B5EF4-FFF2-40B4-BE49-F238E27FC236}">
                <a16:creationId xmlns:a16="http://schemas.microsoft.com/office/drawing/2014/main" id="{328CB709-A9BA-4BF3-9487-D65F339B2823}"/>
              </a:ext>
            </a:extLst>
          </p:cNvPr>
          <p:cNvGrpSpPr/>
          <p:nvPr/>
        </p:nvGrpSpPr>
        <p:grpSpPr>
          <a:xfrm>
            <a:off x="4364688" y="2675969"/>
            <a:ext cx="1339558" cy="1293622"/>
            <a:chOff x="3437470" y="2776997"/>
            <a:chExt cx="1339558" cy="1293622"/>
          </a:xfrm>
        </p:grpSpPr>
        <p:sp>
          <p:nvSpPr>
            <p:cNvPr id="102" name="矩形: 圆角 101">
              <a:extLst>
                <a:ext uri="{FF2B5EF4-FFF2-40B4-BE49-F238E27FC236}">
                  <a16:creationId xmlns:a16="http://schemas.microsoft.com/office/drawing/2014/main" id="{37607FBC-46A3-41BE-94D3-18EE48779258}"/>
                </a:ext>
              </a:extLst>
            </p:cNvPr>
            <p:cNvSpPr/>
            <p:nvPr/>
          </p:nvSpPr>
          <p:spPr>
            <a:xfrm>
              <a:off x="3437470" y="2794177"/>
              <a:ext cx="1339558" cy="11210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defPPr>
                <a:defRPr lang="zh-CN"/>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zh-CN" altLang="en-US" sz="1050"/>
            </a:p>
          </p:txBody>
        </p:sp>
        <p:sp>
          <p:nvSpPr>
            <p:cNvPr id="103" name="流程图: 磁盘 102">
              <a:extLst>
                <a:ext uri="{FF2B5EF4-FFF2-40B4-BE49-F238E27FC236}">
                  <a16:creationId xmlns:a16="http://schemas.microsoft.com/office/drawing/2014/main" id="{D98FC5BB-E5F6-47BB-A4C5-EF1692C54403}"/>
                </a:ext>
              </a:extLst>
            </p:cNvPr>
            <p:cNvSpPr/>
            <p:nvPr/>
          </p:nvSpPr>
          <p:spPr>
            <a:xfrm>
              <a:off x="3527597" y="3103173"/>
              <a:ext cx="497201" cy="720273"/>
            </a:xfrm>
            <a:prstGeom prst="flowChartMagneticDisk">
              <a:avLst/>
            </a:prstGeom>
            <a:ln w="6350"/>
            <a:effectLst/>
          </p:spPr>
          <p:style>
            <a:lnRef idx="3">
              <a:schemeClr val="lt1"/>
            </a:lnRef>
            <a:fillRef idx="1">
              <a:schemeClr val="accent5"/>
            </a:fillRef>
            <a:effectRef idx="1">
              <a:schemeClr val="accent5"/>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050"/>
            </a:p>
          </p:txBody>
        </p:sp>
        <p:sp>
          <p:nvSpPr>
            <p:cNvPr id="104" name="流程图: 磁盘 103">
              <a:extLst>
                <a:ext uri="{FF2B5EF4-FFF2-40B4-BE49-F238E27FC236}">
                  <a16:creationId xmlns:a16="http://schemas.microsoft.com/office/drawing/2014/main" id="{506DD078-70EE-4404-833C-6A47847E1067}"/>
                </a:ext>
              </a:extLst>
            </p:cNvPr>
            <p:cNvSpPr/>
            <p:nvPr/>
          </p:nvSpPr>
          <p:spPr>
            <a:xfrm>
              <a:off x="3882256" y="3095336"/>
              <a:ext cx="497201" cy="720273"/>
            </a:xfrm>
            <a:prstGeom prst="flowChartMagneticDisk">
              <a:avLst/>
            </a:prstGeom>
            <a:ln w="6350"/>
            <a:effectLst/>
          </p:spPr>
          <p:style>
            <a:lnRef idx="3">
              <a:schemeClr val="lt1"/>
            </a:lnRef>
            <a:fillRef idx="1">
              <a:schemeClr val="accent5"/>
            </a:fillRef>
            <a:effectRef idx="1">
              <a:schemeClr val="accent5"/>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050"/>
            </a:p>
          </p:txBody>
        </p:sp>
        <p:sp>
          <p:nvSpPr>
            <p:cNvPr id="105" name="流程图: 磁盘 104">
              <a:extLst>
                <a:ext uri="{FF2B5EF4-FFF2-40B4-BE49-F238E27FC236}">
                  <a16:creationId xmlns:a16="http://schemas.microsoft.com/office/drawing/2014/main" id="{311D084A-4FB1-44DB-9C5B-D4334392FA3F}"/>
                </a:ext>
              </a:extLst>
            </p:cNvPr>
            <p:cNvSpPr/>
            <p:nvPr/>
          </p:nvSpPr>
          <p:spPr>
            <a:xfrm>
              <a:off x="4187405" y="3098483"/>
              <a:ext cx="497201" cy="720273"/>
            </a:xfrm>
            <a:prstGeom prst="flowChartMagneticDisk">
              <a:avLst/>
            </a:prstGeom>
            <a:ln w="6350"/>
            <a:effectLst/>
          </p:spPr>
          <p:style>
            <a:lnRef idx="3">
              <a:schemeClr val="lt1"/>
            </a:lnRef>
            <a:fillRef idx="1">
              <a:schemeClr val="accent5"/>
            </a:fillRef>
            <a:effectRef idx="1">
              <a:schemeClr val="accent5"/>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050"/>
            </a:p>
          </p:txBody>
        </p:sp>
        <p:sp>
          <p:nvSpPr>
            <p:cNvPr id="106" name="文本框 94">
              <a:extLst>
                <a:ext uri="{FF2B5EF4-FFF2-40B4-BE49-F238E27FC236}">
                  <a16:creationId xmlns:a16="http://schemas.microsoft.com/office/drawing/2014/main" id="{D0EF88FD-3EE3-43B2-8EF2-E47C90373D4D}"/>
                </a:ext>
              </a:extLst>
            </p:cNvPr>
            <p:cNvSpPr txBox="1"/>
            <p:nvPr/>
          </p:nvSpPr>
          <p:spPr>
            <a:xfrm>
              <a:off x="3580495" y="2776997"/>
              <a:ext cx="1155226" cy="307777"/>
            </a:xfrm>
            <a:prstGeom prst="rect">
              <a:avLst/>
            </a:prstGeom>
            <a:noFill/>
          </p:spPr>
          <p:txBody>
            <a:bodyPr wrap="square" rtlCol="0">
              <a:spAutoFit/>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400" dirty="0"/>
                <a:t>DB </a:t>
              </a:r>
              <a:r>
                <a:rPr lang="en-US" altLang="zh-CN" sz="1400" dirty="0" err="1"/>
                <a:t>Sharding</a:t>
              </a:r>
              <a:endParaRPr lang="zh-CN" altLang="en-US" sz="1400" dirty="0"/>
            </a:p>
          </p:txBody>
        </p:sp>
        <p:sp>
          <p:nvSpPr>
            <p:cNvPr id="143" name="箭头: 右 142">
              <a:extLst>
                <a:ext uri="{FF2B5EF4-FFF2-40B4-BE49-F238E27FC236}">
                  <a16:creationId xmlns:a16="http://schemas.microsoft.com/office/drawing/2014/main" id="{05E2569C-8785-4A50-881B-83858497FCD4}"/>
                </a:ext>
              </a:extLst>
            </p:cNvPr>
            <p:cNvSpPr/>
            <p:nvPr/>
          </p:nvSpPr>
          <p:spPr>
            <a:xfrm rot="16200000">
              <a:off x="3986555" y="3594344"/>
              <a:ext cx="237219" cy="715332"/>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050"/>
            </a:p>
          </p:txBody>
        </p:sp>
      </p:grpSp>
      <p:sp>
        <p:nvSpPr>
          <p:cNvPr id="148" name="箭头: 右 147">
            <a:extLst>
              <a:ext uri="{FF2B5EF4-FFF2-40B4-BE49-F238E27FC236}">
                <a16:creationId xmlns:a16="http://schemas.microsoft.com/office/drawing/2014/main" id="{495454BD-7A0F-4C17-A0EB-0ACA3044F76A}"/>
              </a:ext>
            </a:extLst>
          </p:cNvPr>
          <p:cNvSpPr/>
          <p:nvPr/>
        </p:nvSpPr>
        <p:spPr>
          <a:xfrm rot="16200000">
            <a:off x="8133712" y="2305804"/>
            <a:ext cx="199294" cy="597599"/>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050"/>
          </a:p>
        </p:txBody>
      </p:sp>
      <p:sp>
        <p:nvSpPr>
          <p:cNvPr id="149" name="矩形 148">
            <a:extLst>
              <a:ext uri="{FF2B5EF4-FFF2-40B4-BE49-F238E27FC236}">
                <a16:creationId xmlns:a16="http://schemas.microsoft.com/office/drawing/2014/main" id="{D981F437-4566-4D24-9981-AE2018DF546C}"/>
              </a:ext>
            </a:extLst>
          </p:cNvPr>
          <p:cNvSpPr/>
          <p:nvPr/>
        </p:nvSpPr>
        <p:spPr>
          <a:xfrm>
            <a:off x="6356117" y="1081067"/>
            <a:ext cx="1452394" cy="402844"/>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sz="1600" dirty="0">
                <a:solidFill>
                  <a:schemeClr val="tx1"/>
                </a:solidFill>
              </a:rPr>
              <a:t>API</a:t>
            </a:r>
            <a:endParaRPr lang="zh-CN" altLang="en-US" sz="1600" dirty="0">
              <a:solidFill>
                <a:schemeClr val="tx1"/>
              </a:solidFill>
            </a:endParaRPr>
          </a:p>
        </p:txBody>
      </p:sp>
      <p:sp>
        <p:nvSpPr>
          <p:cNvPr id="150" name="矩形 149">
            <a:extLst>
              <a:ext uri="{FF2B5EF4-FFF2-40B4-BE49-F238E27FC236}">
                <a16:creationId xmlns:a16="http://schemas.microsoft.com/office/drawing/2014/main" id="{05141487-3421-4275-A915-A68CA3B5687C}"/>
              </a:ext>
            </a:extLst>
          </p:cNvPr>
          <p:cNvSpPr/>
          <p:nvPr/>
        </p:nvSpPr>
        <p:spPr>
          <a:xfrm>
            <a:off x="8342345" y="1081067"/>
            <a:ext cx="1451780" cy="393257"/>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sz="1600" dirty="0">
                <a:solidFill>
                  <a:schemeClr val="tx1"/>
                </a:solidFill>
              </a:rPr>
              <a:t>Web UI</a:t>
            </a:r>
            <a:endParaRPr lang="zh-CN" altLang="en-US" sz="1600" dirty="0">
              <a:solidFill>
                <a:schemeClr val="tx1"/>
              </a:solidFill>
            </a:endParaRPr>
          </a:p>
        </p:txBody>
      </p:sp>
      <p:sp>
        <p:nvSpPr>
          <p:cNvPr id="151" name="矩形 150">
            <a:extLst>
              <a:ext uri="{FF2B5EF4-FFF2-40B4-BE49-F238E27FC236}">
                <a16:creationId xmlns:a16="http://schemas.microsoft.com/office/drawing/2014/main" id="{7CA009CE-6324-4A0F-A23A-A52CA475D27D}"/>
              </a:ext>
            </a:extLst>
          </p:cNvPr>
          <p:cNvSpPr/>
          <p:nvPr/>
        </p:nvSpPr>
        <p:spPr>
          <a:xfrm>
            <a:off x="9371607" y="5611227"/>
            <a:ext cx="941080" cy="316993"/>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sz="1400" dirty="0">
                <a:ln w="0"/>
                <a:solidFill>
                  <a:schemeClr val="tx1"/>
                </a:solidFill>
                <a:effectLst>
                  <a:outerShdw blurRad="38100" dist="19050" dir="2700000" algn="tl" rotWithShape="0">
                    <a:schemeClr val="dk1">
                      <a:alpha val="40000"/>
                    </a:schemeClr>
                  </a:outerShdw>
                </a:effectLst>
              </a:rPr>
              <a:t>Swift/BAT </a:t>
            </a:r>
            <a:endParaRPr lang="zh-CN" altLang="en-US" sz="1400" dirty="0">
              <a:ln w="0"/>
              <a:solidFill>
                <a:schemeClr val="tx1"/>
              </a:solidFill>
              <a:effectLst>
                <a:outerShdw blurRad="38100" dist="19050" dir="2700000" algn="tl" rotWithShape="0">
                  <a:schemeClr val="dk1">
                    <a:alpha val="40000"/>
                  </a:schemeClr>
                </a:outerShdw>
              </a:effectLst>
            </a:endParaRPr>
          </a:p>
        </p:txBody>
      </p:sp>
      <p:sp>
        <p:nvSpPr>
          <p:cNvPr id="152" name="矩形 151">
            <a:extLst>
              <a:ext uri="{FF2B5EF4-FFF2-40B4-BE49-F238E27FC236}">
                <a16:creationId xmlns:a16="http://schemas.microsoft.com/office/drawing/2014/main" id="{2681D958-DC1C-4676-8DDA-FF99BF2DB358}"/>
              </a:ext>
            </a:extLst>
          </p:cNvPr>
          <p:cNvSpPr/>
          <p:nvPr/>
        </p:nvSpPr>
        <p:spPr>
          <a:xfrm>
            <a:off x="7731977" y="5612977"/>
            <a:ext cx="1033569" cy="303924"/>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sz="1400" dirty="0">
                <a:ln w="0"/>
                <a:solidFill>
                  <a:schemeClr val="tx1"/>
                </a:solidFill>
                <a:effectLst>
                  <a:outerShdw blurRad="38100" dist="19050" dir="2700000" algn="tl" rotWithShape="0">
                    <a:schemeClr val="dk1">
                      <a:alpha val="40000"/>
                    </a:schemeClr>
                  </a:outerShdw>
                </a:effectLst>
              </a:rPr>
              <a:t>ROAST</a:t>
            </a:r>
            <a:endParaRPr lang="zh-CN" altLang="en-US" sz="1400" dirty="0">
              <a:ln w="0"/>
              <a:solidFill>
                <a:schemeClr val="tx1"/>
              </a:solidFill>
              <a:effectLst>
                <a:outerShdw blurRad="38100" dist="19050" dir="2700000" algn="tl" rotWithShape="0">
                  <a:schemeClr val="dk1">
                    <a:alpha val="40000"/>
                  </a:schemeClr>
                </a:outerShdw>
              </a:effectLst>
            </a:endParaRPr>
          </a:p>
        </p:txBody>
      </p:sp>
      <p:sp>
        <p:nvSpPr>
          <p:cNvPr id="153" name="矩形 152">
            <a:extLst>
              <a:ext uri="{FF2B5EF4-FFF2-40B4-BE49-F238E27FC236}">
                <a16:creationId xmlns:a16="http://schemas.microsoft.com/office/drawing/2014/main" id="{F63758F3-0F12-4F67-8581-02DA83734986}"/>
              </a:ext>
            </a:extLst>
          </p:cNvPr>
          <p:cNvSpPr/>
          <p:nvPr/>
        </p:nvSpPr>
        <p:spPr>
          <a:xfrm>
            <a:off x="7731977" y="5928796"/>
            <a:ext cx="1033569" cy="303925"/>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sz="1400" dirty="0">
                <a:ln w="0"/>
                <a:solidFill>
                  <a:schemeClr val="tx1"/>
                </a:solidFill>
                <a:effectLst>
                  <a:outerShdw blurRad="38100" dist="19050" dir="2700000" algn="tl" rotWithShape="0">
                    <a:schemeClr val="dk1">
                      <a:alpha val="40000"/>
                    </a:schemeClr>
                  </a:outerShdw>
                </a:effectLst>
              </a:rPr>
              <a:t>XMM</a:t>
            </a:r>
            <a:endParaRPr lang="zh-CN" altLang="en-US" sz="1400" dirty="0">
              <a:ln w="0"/>
              <a:solidFill>
                <a:schemeClr val="tx1"/>
              </a:solidFill>
              <a:effectLst>
                <a:outerShdw blurRad="38100" dist="19050" dir="2700000" algn="tl" rotWithShape="0">
                  <a:schemeClr val="dk1">
                    <a:alpha val="40000"/>
                  </a:schemeClr>
                </a:outerShdw>
              </a:effectLst>
            </a:endParaRPr>
          </a:p>
        </p:txBody>
      </p:sp>
      <p:sp>
        <p:nvSpPr>
          <p:cNvPr id="154" name="矩形 153">
            <a:extLst>
              <a:ext uri="{FF2B5EF4-FFF2-40B4-BE49-F238E27FC236}">
                <a16:creationId xmlns:a16="http://schemas.microsoft.com/office/drawing/2014/main" id="{812F1687-A558-413C-B059-0EB09797B1F4}"/>
              </a:ext>
            </a:extLst>
          </p:cNvPr>
          <p:cNvSpPr/>
          <p:nvPr/>
        </p:nvSpPr>
        <p:spPr>
          <a:xfrm>
            <a:off x="7731977" y="6244616"/>
            <a:ext cx="1033569" cy="303925"/>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sz="1400" dirty="0">
                <a:ln w="0"/>
                <a:solidFill>
                  <a:schemeClr val="tx1"/>
                </a:solidFill>
                <a:effectLst>
                  <a:outerShdw blurRad="38100" dist="19050" dir="2700000" algn="tl" rotWithShape="0">
                    <a:schemeClr val="dk1">
                      <a:alpha val="40000"/>
                    </a:schemeClr>
                  </a:outerShdw>
                </a:effectLst>
              </a:rPr>
              <a:t>Swift</a:t>
            </a:r>
            <a:endParaRPr lang="zh-CN" altLang="en-US" sz="1400" dirty="0">
              <a:ln w="0"/>
              <a:solidFill>
                <a:schemeClr val="tx1"/>
              </a:solidFill>
              <a:effectLst>
                <a:outerShdw blurRad="38100" dist="19050" dir="2700000" algn="tl" rotWithShape="0">
                  <a:schemeClr val="dk1">
                    <a:alpha val="40000"/>
                  </a:schemeClr>
                </a:outerShdw>
              </a:effectLst>
            </a:endParaRPr>
          </a:p>
        </p:txBody>
      </p:sp>
      <p:sp>
        <p:nvSpPr>
          <p:cNvPr id="155" name="矩形 154">
            <a:extLst>
              <a:ext uri="{FF2B5EF4-FFF2-40B4-BE49-F238E27FC236}">
                <a16:creationId xmlns:a16="http://schemas.microsoft.com/office/drawing/2014/main" id="{4670BED6-8F7B-4744-AE1B-D639C4A931D2}"/>
              </a:ext>
            </a:extLst>
          </p:cNvPr>
          <p:cNvSpPr/>
          <p:nvPr/>
        </p:nvSpPr>
        <p:spPr>
          <a:xfrm>
            <a:off x="5797614" y="5587115"/>
            <a:ext cx="1500798" cy="28101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sz="1400" dirty="0">
                <a:ln w="0"/>
                <a:solidFill>
                  <a:schemeClr val="tx1"/>
                </a:solidFill>
                <a:effectLst>
                  <a:outerShdw blurRad="38100" dist="19050" dir="2700000" algn="tl" rotWithShape="0">
                    <a:schemeClr val="dk1">
                      <a:alpha val="40000"/>
                    </a:schemeClr>
                  </a:outerShdw>
                </a:effectLst>
              </a:rPr>
              <a:t>Gaia</a:t>
            </a:r>
            <a:endParaRPr lang="zh-CN" altLang="en-US" sz="1400" dirty="0">
              <a:ln w="0"/>
              <a:solidFill>
                <a:schemeClr val="tx1"/>
              </a:solidFill>
              <a:effectLst>
                <a:outerShdw blurRad="38100" dist="19050" dir="2700000" algn="tl" rotWithShape="0">
                  <a:schemeClr val="dk1">
                    <a:alpha val="40000"/>
                  </a:schemeClr>
                </a:outerShdw>
              </a:effectLst>
            </a:endParaRPr>
          </a:p>
        </p:txBody>
      </p:sp>
      <p:sp>
        <p:nvSpPr>
          <p:cNvPr id="158" name="矩形 157">
            <a:extLst>
              <a:ext uri="{FF2B5EF4-FFF2-40B4-BE49-F238E27FC236}">
                <a16:creationId xmlns:a16="http://schemas.microsoft.com/office/drawing/2014/main" id="{85390D95-C34C-486B-99EA-DC786005C1B3}"/>
              </a:ext>
            </a:extLst>
          </p:cNvPr>
          <p:cNvSpPr/>
          <p:nvPr/>
        </p:nvSpPr>
        <p:spPr>
          <a:xfrm>
            <a:off x="5797614" y="6165783"/>
            <a:ext cx="1500798" cy="28101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sz="1400" dirty="0">
                <a:ln w="0"/>
                <a:solidFill>
                  <a:schemeClr val="tx1"/>
                </a:solidFill>
                <a:effectLst>
                  <a:outerShdw blurRad="38100" dist="19050" dir="2700000" algn="tl" rotWithShape="0">
                    <a:schemeClr val="dk1">
                      <a:alpha val="40000"/>
                    </a:schemeClr>
                  </a:outerShdw>
                </a:effectLst>
              </a:rPr>
              <a:t>2MASS</a:t>
            </a:r>
          </a:p>
        </p:txBody>
      </p:sp>
      <p:sp>
        <p:nvSpPr>
          <p:cNvPr id="159" name="矩形 158">
            <a:extLst>
              <a:ext uri="{FF2B5EF4-FFF2-40B4-BE49-F238E27FC236}">
                <a16:creationId xmlns:a16="http://schemas.microsoft.com/office/drawing/2014/main" id="{072A0CF8-5C00-4E26-BFBB-4F5A73B96DDD}"/>
              </a:ext>
            </a:extLst>
          </p:cNvPr>
          <p:cNvSpPr/>
          <p:nvPr/>
        </p:nvSpPr>
        <p:spPr>
          <a:xfrm>
            <a:off x="5797614" y="6455118"/>
            <a:ext cx="1500798" cy="28101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sz="1400" dirty="0">
                <a:ln w="0"/>
                <a:solidFill>
                  <a:schemeClr val="tx1"/>
                </a:solidFill>
                <a:effectLst>
                  <a:outerShdw blurRad="38100" dist="19050" dir="2700000" algn="tl" rotWithShape="0">
                    <a:schemeClr val="dk1">
                      <a:alpha val="40000"/>
                    </a:schemeClr>
                  </a:outerShdw>
                </a:effectLst>
              </a:rPr>
              <a:t>GALEX</a:t>
            </a:r>
          </a:p>
        </p:txBody>
      </p:sp>
      <p:sp>
        <p:nvSpPr>
          <p:cNvPr id="163" name="文本框 162">
            <a:extLst>
              <a:ext uri="{FF2B5EF4-FFF2-40B4-BE49-F238E27FC236}">
                <a16:creationId xmlns:a16="http://schemas.microsoft.com/office/drawing/2014/main" id="{A9F36B21-B27F-4899-A795-5E1CBD103286}"/>
              </a:ext>
            </a:extLst>
          </p:cNvPr>
          <p:cNvSpPr txBox="1"/>
          <p:nvPr/>
        </p:nvSpPr>
        <p:spPr>
          <a:xfrm>
            <a:off x="336472" y="962003"/>
            <a:ext cx="4338244" cy="480131"/>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pPr>
            <a:r>
              <a:rPr lang="zh-CN" altLang="en-US" sz="2800" b="1" dirty="0">
                <a:effectLst>
                  <a:outerShdw blurRad="38100" dist="38100" dir="2700000" algn="tl">
                    <a:srgbClr val="000000">
                      <a:alpha val="43137"/>
                    </a:srgbClr>
                  </a:outerShdw>
                </a:effectLst>
              </a:rPr>
              <a:t>暂现源多波段参考数据库</a:t>
            </a:r>
            <a:endParaRPr lang="zh-CN" altLang="en-US" dirty="0"/>
          </a:p>
        </p:txBody>
      </p:sp>
      <p:grpSp>
        <p:nvGrpSpPr>
          <p:cNvPr id="226" name="组合 225">
            <a:extLst>
              <a:ext uri="{FF2B5EF4-FFF2-40B4-BE49-F238E27FC236}">
                <a16:creationId xmlns:a16="http://schemas.microsoft.com/office/drawing/2014/main" id="{9527AE31-4102-4C72-B1FE-8BFE22F2864C}"/>
              </a:ext>
            </a:extLst>
          </p:cNvPr>
          <p:cNvGrpSpPr/>
          <p:nvPr/>
        </p:nvGrpSpPr>
        <p:grpSpPr>
          <a:xfrm>
            <a:off x="5968379" y="2688522"/>
            <a:ext cx="1339558" cy="1293622"/>
            <a:chOff x="4947355" y="2790122"/>
            <a:chExt cx="1339558" cy="1293622"/>
          </a:xfrm>
        </p:grpSpPr>
        <p:sp>
          <p:nvSpPr>
            <p:cNvPr id="165" name="矩形: 圆角 164">
              <a:extLst>
                <a:ext uri="{FF2B5EF4-FFF2-40B4-BE49-F238E27FC236}">
                  <a16:creationId xmlns:a16="http://schemas.microsoft.com/office/drawing/2014/main" id="{DE5F3D56-98D4-40BB-9A0F-AD3AF7EE58C6}"/>
                </a:ext>
              </a:extLst>
            </p:cNvPr>
            <p:cNvSpPr/>
            <p:nvPr/>
          </p:nvSpPr>
          <p:spPr>
            <a:xfrm>
              <a:off x="4947355" y="2807302"/>
              <a:ext cx="1339558" cy="11210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defPPr>
                <a:defRPr lang="zh-CN"/>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zh-CN" altLang="en-US" sz="1050"/>
            </a:p>
          </p:txBody>
        </p:sp>
        <p:sp>
          <p:nvSpPr>
            <p:cNvPr id="167" name="流程图: 磁盘 166">
              <a:extLst>
                <a:ext uri="{FF2B5EF4-FFF2-40B4-BE49-F238E27FC236}">
                  <a16:creationId xmlns:a16="http://schemas.microsoft.com/office/drawing/2014/main" id="{4694FD2C-7573-4276-BD79-3282DE2D1BE1}"/>
                </a:ext>
              </a:extLst>
            </p:cNvPr>
            <p:cNvSpPr/>
            <p:nvPr/>
          </p:nvSpPr>
          <p:spPr>
            <a:xfrm>
              <a:off x="5037482" y="3116298"/>
              <a:ext cx="497201" cy="720273"/>
            </a:xfrm>
            <a:prstGeom prst="flowChartMagneticDisk">
              <a:avLst/>
            </a:prstGeom>
            <a:ln w="6350"/>
            <a:effectLst/>
          </p:spPr>
          <p:style>
            <a:lnRef idx="3">
              <a:schemeClr val="lt1"/>
            </a:lnRef>
            <a:fillRef idx="1">
              <a:schemeClr val="accent5"/>
            </a:fillRef>
            <a:effectRef idx="1">
              <a:schemeClr val="accent5"/>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050"/>
            </a:p>
          </p:txBody>
        </p:sp>
        <p:sp>
          <p:nvSpPr>
            <p:cNvPr id="169" name="流程图: 磁盘 168">
              <a:extLst>
                <a:ext uri="{FF2B5EF4-FFF2-40B4-BE49-F238E27FC236}">
                  <a16:creationId xmlns:a16="http://schemas.microsoft.com/office/drawing/2014/main" id="{B1E299DC-FC16-4349-91F9-95EB389EC7BE}"/>
                </a:ext>
              </a:extLst>
            </p:cNvPr>
            <p:cNvSpPr/>
            <p:nvPr/>
          </p:nvSpPr>
          <p:spPr>
            <a:xfrm>
              <a:off x="5392141" y="3108461"/>
              <a:ext cx="497201" cy="720273"/>
            </a:xfrm>
            <a:prstGeom prst="flowChartMagneticDisk">
              <a:avLst/>
            </a:prstGeom>
            <a:ln w="6350"/>
            <a:effectLst/>
          </p:spPr>
          <p:style>
            <a:lnRef idx="3">
              <a:schemeClr val="lt1"/>
            </a:lnRef>
            <a:fillRef idx="1">
              <a:schemeClr val="accent5"/>
            </a:fillRef>
            <a:effectRef idx="1">
              <a:schemeClr val="accent5"/>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050"/>
            </a:p>
          </p:txBody>
        </p:sp>
        <p:sp>
          <p:nvSpPr>
            <p:cNvPr id="171" name="流程图: 磁盘 170">
              <a:extLst>
                <a:ext uri="{FF2B5EF4-FFF2-40B4-BE49-F238E27FC236}">
                  <a16:creationId xmlns:a16="http://schemas.microsoft.com/office/drawing/2014/main" id="{5279DDC5-6201-4344-BC51-5A9680231255}"/>
                </a:ext>
              </a:extLst>
            </p:cNvPr>
            <p:cNvSpPr/>
            <p:nvPr/>
          </p:nvSpPr>
          <p:spPr>
            <a:xfrm>
              <a:off x="5697290" y="3111608"/>
              <a:ext cx="497201" cy="720273"/>
            </a:xfrm>
            <a:prstGeom prst="flowChartMagneticDisk">
              <a:avLst/>
            </a:prstGeom>
            <a:ln w="6350"/>
            <a:effectLst/>
          </p:spPr>
          <p:style>
            <a:lnRef idx="3">
              <a:schemeClr val="lt1"/>
            </a:lnRef>
            <a:fillRef idx="1">
              <a:schemeClr val="accent5"/>
            </a:fillRef>
            <a:effectRef idx="1">
              <a:schemeClr val="accent5"/>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050"/>
            </a:p>
          </p:txBody>
        </p:sp>
        <p:sp>
          <p:nvSpPr>
            <p:cNvPr id="173" name="文本框 94">
              <a:extLst>
                <a:ext uri="{FF2B5EF4-FFF2-40B4-BE49-F238E27FC236}">
                  <a16:creationId xmlns:a16="http://schemas.microsoft.com/office/drawing/2014/main" id="{387514FE-2FE2-44E6-983C-797837C0D5B7}"/>
                </a:ext>
              </a:extLst>
            </p:cNvPr>
            <p:cNvSpPr txBox="1"/>
            <p:nvPr/>
          </p:nvSpPr>
          <p:spPr>
            <a:xfrm>
              <a:off x="5090380" y="2790122"/>
              <a:ext cx="1155226" cy="307777"/>
            </a:xfrm>
            <a:prstGeom prst="rect">
              <a:avLst/>
            </a:prstGeom>
            <a:noFill/>
          </p:spPr>
          <p:txBody>
            <a:bodyPr wrap="square" rtlCol="0">
              <a:spAutoFit/>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400" dirty="0"/>
                <a:t>DB </a:t>
              </a:r>
              <a:r>
                <a:rPr lang="en-US" altLang="zh-CN" sz="1400" dirty="0" err="1"/>
                <a:t>Sharding</a:t>
              </a:r>
              <a:endParaRPr lang="zh-CN" altLang="en-US" sz="1400" dirty="0"/>
            </a:p>
          </p:txBody>
        </p:sp>
        <p:sp>
          <p:nvSpPr>
            <p:cNvPr id="175" name="箭头: 右 174">
              <a:extLst>
                <a:ext uri="{FF2B5EF4-FFF2-40B4-BE49-F238E27FC236}">
                  <a16:creationId xmlns:a16="http://schemas.microsoft.com/office/drawing/2014/main" id="{BDCB5E6B-6615-4CBB-964E-EBD13CDAD121}"/>
                </a:ext>
              </a:extLst>
            </p:cNvPr>
            <p:cNvSpPr/>
            <p:nvPr/>
          </p:nvSpPr>
          <p:spPr>
            <a:xfrm rot="16200000">
              <a:off x="5496440" y="3607469"/>
              <a:ext cx="237219" cy="715332"/>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050"/>
            </a:p>
          </p:txBody>
        </p:sp>
      </p:grpSp>
      <p:grpSp>
        <p:nvGrpSpPr>
          <p:cNvPr id="227" name="组合 226">
            <a:extLst>
              <a:ext uri="{FF2B5EF4-FFF2-40B4-BE49-F238E27FC236}">
                <a16:creationId xmlns:a16="http://schemas.microsoft.com/office/drawing/2014/main" id="{9B85C648-904D-453A-BD35-363F47286AAF}"/>
              </a:ext>
            </a:extLst>
          </p:cNvPr>
          <p:cNvGrpSpPr/>
          <p:nvPr/>
        </p:nvGrpSpPr>
        <p:grpSpPr>
          <a:xfrm>
            <a:off x="7572070" y="2700103"/>
            <a:ext cx="1339558" cy="1293622"/>
            <a:chOff x="6458131" y="2801703"/>
            <a:chExt cx="1339558" cy="1293622"/>
          </a:xfrm>
        </p:grpSpPr>
        <p:sp>
          <p:nvSpPr>
            <p:cNvPr id="177" name="矩形: 圆角 176">
              <a:extLst>
                <a:ext uri="{FF2B5EF4-FFF2-40B4-BE49-F238E27FC236}">
                  <a16:creationId xmlns:a16="http://schemas.microsoft.com/office/drawing/2014/main" id="{258CD513-DBCD-46CE-ABBD-D3682B576C22}"/>
                </a:ext>
              </a:extLst>
            </p:cNvPr>
            <p:cNvSpPr/>
            <p:nvPr/>
          </p:nvSpPr>
          <p:spPr>
            <a:xfrm>
              <a:off x="6458131" y="2818883"/>
              <a:ext cx="1339558" cy="11210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defPPr>
                <a:defRPr lang="zh-CN"/>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zh-CN" altLang="en-US" sz="1050"/>
            </a:p>
          </p:txBody>
        </p:sp>
        <p:sp>
          <p:nvSpPr>
            <p:cNvPr id="179" name="流程图: 磁盘 178">
              <a:extLst>
                <a:ext uri="{FF2B5EF4-FFF2-40B4-BE49-F238E27FC236}">
                  <a16:creationId xmlns:a16="http://schemas.microsoft.com/office/drawing/2014/main" id="{0D50C880-6DFC-4120-956E-D41AFAA71EA1}"/>
                </a:ext>
              </a:extLst>
            </p:cNvPr>
            <p:cNvSpPr/>
            <p:nvPr/>
          </p:nvSpPr>
          <p:spPr>
            <a:xfrm>
              <a:off x="6548258" y="3127879"/>
              <a:ext cx="497201" cy="720273"/>
            </a:xfrm>
            <a:prstGeom prst="flowChartMagneticDisk">
              <a:avLst/>
            </a:prstGeom>
            <a:ln w="6350"/>
            <a:effectLst/>
          </p:spPr>
          <p:style>
            <a:lnRef idx="3">
              <a:schemeClr val="lt1"/>
            </a:lnRef>
            <a:fillRef idx="1">
              <a:schemeClr val="accent5"/>
            </a:fillRef>
            <a:effectRef idx="1">
              <a:schemeClr val="accent5"/>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050"/>
            </a:p>
          </p:txBody>
        </p:sp>
        <p:sp>
          <p:nvSpPr>
            <p:cNvPr id="181" name="流程图: 磁盘 180">
              <a:extLst>
                <a:ext uri="{FF2B5EF4-FFF2-40B4-BE49-F238E27FC236}">
                  <a16:creationId xmlns:a16="http://schemas.microsoft.com/office/drawing/2014/main" id="{A5D42264-6BB0-4663-9B55-6DE12309C2FC}"/>
                </a:ext>
              </a:extLst>
            </p:cNvPr>
            <p:cNvSpPr/>
            <p:nvPr/>
          </p:nvSpPr>
          <p:spPr>
            <a:xfrm>
              <a:off x="6902917" y="3120042"/>
              <a:ext cx="497201" cy="720273"/>
            </a:xfrm>
            <a:prstGeom prst="flowChartMagneticDisk">
              <a:avLst/>
            </a:prstGeom>
            <a:ln w="6350"/>
            <a:effectLst/>
          </p:spPr>
          <p:style>
            <a:lnRef idx="3">
              <a:schemeClr val="lt1"/>
            </a:lnRef>
            <a:fillRef idx="1">
              <a:schemeClr val="accent5"/>
            </a:fillRef>
            <a:effectRef idx="1">
              <a:schemeClr val="accent5"/>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050"/>
            </a:p>
          </p:txBody>
        </p:sp>
        <p:sp>
          <p:nvSpPr>
            <p:cNvPr id="183" name="流程图: 磁盘 182">
              <a:extLst>
                <a:ext uri="{FF2B5EF4-FFF2-40B4-BE49-F238E27FC236}">
                  <a16:creationId xmlns:a16="http://schemas.microsoft.com/office/drawing/2014/main" id="{908E7352-2DEF-4835-BF79-929553C199B1}"/>
                </a:ext>
              </a:extLst>
            </p:cNvPr>
            <p:cNvSpPr/>
            <p:nvPr/>
          </p:nvSpPr>
          <p:spPr>
            <a:xfrm>
              <a:off x="7208066" y="3123189"/>
              <a:ext cx="497201" cy="720273"/>
            </a:xfrm>
            <a:prstGeom prst="flowChartMagneticDisk">
              <a:avLst/>
            </a:prstGeom>
            <a:ln w="6350"/>
            <a:effectLst/>
          </p:spPr>
          <p:style>
            <a:lnRef idx="3">
              <a:schemeClr val="lt1"/>
            </a:lnRef>
            <a:fillRef idx="1">
              <a:schemeClr val="accent5"/>
            </a:fillRef>
            <a:effectRef idx="1">
              <a:schemeClr val="accent5"/>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050"/>
            </a:p>
          </p:txBody>
        </p:sp>
        <p:sp>
          <p:nvSpPr>
            <p:cNvPr id="185" name="文本框 94">
              <a:extLst>
                <a:ext uri="{FF2B5EF4-FFF2-40B4-BE49-F238E27FC236}">
                  <a16:creationId xmlns:a16="http://schemas.microsoft.com/office/drawing/2014/main" id="{2E9AC462-90F4-4ACC-9156-00662AD765CD}"/>
                </a:ext>
              </a:extLst>
            </p:cNvPr>
            <p:cNvSpPr txBox="1"/>
            <p:nvPr/>
          </p:nvSpPr>
          <p:spPr>
            <a:xfrm>
              <a:off x="6601156" y="2801703"/>
              <a:ext cx="1155226" cy="307777"/>
            </a:xfrm>
            <a:prstGeom prst="rect">
              <a:avLst/>
            </a:prstGeom>
            <a:noFill/>
          </p:spPr>
          <p:txBody>
            <a:bodyPr wrap="square" rtlCol="0">
              <a:spAutoFit/>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400" dirty="0"/>
                <a:t>DB </a:t>
              </a:r>
              <a:r>
                <a:rPr lang="en-US" altLang="zh-CN" sz="1400" dirty="0" err="1"/>
                <a:t>Sharding</a:t>
              </a:r>
              <a:endParaRPr lang="zh-CN" altLang="en-US" sz="1400" dirty="0"/>
            </a:p>
          </p:txBody>
        </p:sp>
        <p:sp>
          <p:nvSpPr>
            <p:cNvPr id="187" name="箭头: 右 186">
              <a:extLst>
                <a:ext uri="{FF2B5EF4-FFF2-40B4-BE49-F238E27FC236}">
                  <a16:creationId xmlns:a16="http://schemas.microsoft.com/office/drawing/2014/main" id="{974E2489-0AA2-4E6D-8EAD-975211834631}"/>
                </a:ext>
              </a:extLst>
            </p:cNvPr>
            <p:cNvSpPr/>
            <p:nvPr/>
          </p:nvSpPr>
          <p:spPr>
            <a:xfrm rot="16200000">
              <a:off x="7007216" y="3619050"/>
              <a:ext cx="237219" cy="715332"/>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050"/>
            </a:p>
          </p:txBody>
        </p:sp>
      </p:grpSp>
      <p:grpSp>
        <p:nvGrpSpPr>
          <p:cNvPr id="228" name="组合 227">
            <a:extLst>
              <a:ext uri="{FF2B5EF4-FFF2-40B4-BE49-F238E27FC236}">
                <a16:creationId xmlns:a16="http://schemas.microsoft.com/office/drawing/2014/main" id="{150065E1-2E44-4C7E-9E06-521008418629}"/>
              </a:ext>
            </a:extLst>
          </p:cNvPr>
          <p:cNvGrpSpPr/>
          <p:nvPr/>
        </p:nvGrpSpPr>
        <p:grpSpPr>
          <a:xfrm>
            <a:off x="9175761" y="2700103"/>
            <a:ext cx="1339558" cy="1293622"/>
            <a:chOff x="7970504" y="2801703"/>
            <a:chExt cx="1339558" cy="1293622"/>
          </a:xfrm>
        </p:grpSpPr>
        <p:sp>
          <p:nvSpPr>
            <p:cNvPr id="189" name="矩形: 圆角 188">
              <a:extLst>
                <a:ext uri="{FF2B5EF4-FFF2-40B4-BE49-F238E27FC236}">
                  <a16:creationId xmlns:a16="http://schemas.microsoft.com/office/drawing/2014/main" id="{0AC22741-B2F3-4894-83C8-0052A6BEB770}"/>
                </a:ext>
              </a:extLst>
            </p:cNvPr>
            <p:cNvSpPr/>
            <p:nvPr/>
          </p:nvSpPr>
          <p:spPr>
            <a:xfrm>
              <a:off x="7970504" y="2818883"/>
              <a:ext cx="1339558" cy="11210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defPPr>
                <a:defRPr lang="zh-CN"/>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zh-CN" altLang="en-US" sz="1050"/>
            </a:p>
          </p:txBody>
        </p:sp>
        <p:sp>
          <p:nvSpPr>
            <p:cNvPr id="191" name="流程图: 磁盘 190">
              <a:extLst>
                <a:ext uri="{FF2B5EF4-FFF2-40B4-BE49-F238E27FC236}">
                  <a16:creationId xmlns:a16="http://schemas.microsoft.com/office/drawing/2014/main" id="{9EE06176-BC77-4337-93D0-E9B31E198BFA}"/>
                </a:ext>
              </a:extLst>
            </p:cNvPr>
            <p:cNvSpPr/>
            <p:nvPr/>
          </p:nvSpPr>
          <p:spPr>
            <a:xfrm>
              <a:off x="8060631" y="3127879"/>
              <a:ext cx="497201" cy="720273"/>
            </a:xfrm>
            <a:prstGeom prst="flowChartMagneticDisk">
              <a:avLst/>
            </a:prstGeom>
            <a:ln w="6350"/>
            <a:effectLst/>
          </p:spPr>
          <p:style>
            <a:lnRef idx="3">
              <a:schemeClr val="lt1"/>
            </a:lnRef>
            <a:fillRef idx="1">
              <a:schemeClr val="accent5"/>
            </a:fillRef>
            <a:effectRef idx="1">
              <a:schemeClr val="accent5"/>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050"/>
            </a:p>
          </p:txBody>
        </p:sp>
        <p:sp>
          <p:nvSpPr>
            <p:cNvPr id="193" name="流程图: 磁盘 192">
              <a:extLst>
                <a:ext uri="{FF2B5EF4-FFF2-40B4-BE49-F238E27FC236}">
                  <a16:creationId xmlns:a16="http://schemas.microsoft.com/office/drawing/2014/main" id="{21DC115D-E2E1-4F77-952A-818520EE8301}"/>
                </a:ext>
              </a:extLst>
            </p:cNvPr>
            <p:cNvSpPr/>
            <p:nvPr/>
          </p:nvSpPr>
          <p:spPr>
            <a:xfrm>
              <a:off x="8415290" y="3120042"/>
              <a:ext cx="497201" cy="720273"/>
            </a:xfrm>
            <a:prstGeom prst="flowChartMagneticDisk">
              <a:avLst/>
            </a:prstGeom>
            <a:ln w="6350"/>
            <a:effectLst/>
          </p:spPr>
          <p:style>
            <a:lnRef idx="3">
              <a:schemeClr val="lt1"/>
            </a:lnRef>
            <a:fillRef idx="1">
              <a:schemeClr val="accent5"/>
            </a:fillRef>
            <a:effectRef idx="1">
              <a:schemeClr val="accent5"/>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050"/>
            </a:p>
          </p:txBody>
        </p:sp>
        <p:sp>
          <p:nvSpPr>
            <p:cNvPr id="195" name="流程图: 磁盘 194">
              <a:extLst>
                <a:ext uri="{FF2B5EF4-FFF2-40B4-BE49-F238E27FC236}">
                  <a16:creationId xmlns:a16="http://schemas.microsoft.com/office/drawing/2014/main" id="{E8499508-7F44-4707-8E66-45158954515C}"/>
                </a:ext>
              </a:extLst>
            </p:cNvPr>
            <p:cNvSpPr/>
            <p:nvPr/>
          </p:nvSpPr>
          <p:spPr>
            <a:xfrm>
              <a:off x="8720439" y="3123189"/>
              <a:ext cx="497201" cy="720273"/>
            </a:xfrm>
            <a:prstGeom prst="flowChartMagneticDisk">
              <a:avLst/>
            </a:prstGeom>
            <a:ln w="6350"/>
            <a:effectLst/>
          </p:spPr>
          <p:style>
            <a:lnRef idx="3">
              <a:schemeClr val="lt1"/>
            </a:lnRef>
            <a:fillRef idx="1">
              <a:schemeClr val="accent5"/>
            </a:fillRef>
            <a:effectRef idx="1">
              <a:schemeClr val="accent5"/>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050"/>
            </a:p>
          </p:txBody>
        </p:sp>
        <p:sp>
          <p:nvSpPr>
            <p:cNvPr id="197" name="文本框 94">
              <a:extLst>
                <a:ext uri="{FF2B5EF4-FFF2-40B4-BE49-F238E27FC236}">
                  <a16:creationId xmlns:a16="http://schemas.microsoft.com/office/drawing/2014/main" id="{9ECAA8E8-3E29-43F7-A0A8-B69021D4775B}"/>
                </a:ext>
              </a:extLst>
            </p:cNvPr>
            <p:cNvSpPr txBox="1"/>
            <p:nvPr/>
          </p:nvSpPr>
          <p:spPr>
            <a:xfrm>
              <a:off x="8113529" y="2801703"/>
              <a:ext cx="1155226" cy="307777"/>
            </a:xfrm>
            <a:prstGeom prst="rect">
              <a:avLst/>
            </a:prstGeom>
            <a:noFill/>
          </p:spPr>
          <p:txBody>
            <a:bodyPr wrap="square" rtlCol="0">
              <a:spAutoFit/>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400" dirty="0"/>
                <a:t>DB </a:t>
              </a:r>
              <a:r>
                <a:rPr lang="en-US" altLang="zh-CN" sz="1400" dirty="0" err="1"/>
                <a:t>Sharding</a:t>
              </a:r>
              <a:endParaRPr lang="zh-CN" altLang="en-US" sz="1400" dirty="0"/>
            </a:p>
          </p:txBody>
        </p:sp>
        <p:sp>
          <p:nvSpPr>
            <p:cNvPr id="199" name="箭头: 右 198">
              <a:extLst>
                <a:ext uri="{FF2B5EF4-FFF2-40B4-BE49-F238E27FC236}">
                  <a16:creationId xmlns:a16="http://schemas.microsoft.com/office/drawing/2014/main" id="{D93E0E6E-FA46-4095-8FF7-45B4655F2E6A}"/>
                </a:ext>
              </a:extLst>
            </p:cNvPr>
            <p:cNvSpPr/>
            <p:nvPr/>
          </p:nvSpPr>
          <p:spPr>
            <a:xfrm rot="16200000">
              <a:off x="8519589" y="3619050"/>
              <a:ext cx="237219" cy="715332"/>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050"/>
            </a:p>
          </p:txBody>
        </p:sp>
      </p:grpSp>
      <p:grpSp>
        <p:nvGrpSpPr>
          <p:cNvPr id="224" name="组合 223">
            <a:extLst>
              <a:ext uri="{FF2B5EF4-FFF2-40B4-BE49-F238E27FC236}">
                <a16:creationId xmlns:a16="http://schemas.microsoft.com/office/drawing/2014/main" id="{6B169285-5647-423D-BF7B-4E1576152140}"/>
              </a:ext>
            </a:extLst>
          </p:cNvPr>
          <p:cNvGrpSpPr/>
          <p:nvPr/>
        </p:nvGrpSpPr>
        <p:grpSpPr>
          <a:xfrm>
            <a:off x="10779450" y="2711905"/>
            <a:ext cx="1339558" cy="1293622"/>
            <a:chOff x="9953950" y="2813505"/>
            <a:chExt cx="1339558" cy="1293622"/>
          </a:xfrm>
        </p:grpSpPr>
        <p:sp>
          <p:nvSpPr>
            <p:cNvPr id="213" name="矩形: 圆角 212">
              <a:extLst>
                <a:ext uri="{FF2B5EF4-FFF2-40B4-BE49-F238E27FC236}">
                  <a16:creationId xmlns:a16="http://schemas.microsoft.com/office/drawing/2014/main" id="{F5397F2A-4F3E-4BCF-80DF-6A0B8BFDD7B5}"/>
                </a:ext>
              </a:extLst>
            </p:cNvPr>
            <p:cNvSpPr/>
            <p:nvPr/>
          </p:nvSpPr>
          <p:spPr>
            <a:xfrm>
              <a:off x="9953950" y="2830685"/>
              <a:ext cx="1339558" cy="112108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defPPr>
                <a:defRPr lang="zh-CN"/>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endParaRPr lang="zh-CN" altLang="en-US" sz="1050"/>
            </a:p>
          </p:txBody>
        </p:sp>
        <p:sp>
          <p:nvSpPr>
            <p:cNvPr id="215" name="流程图: 磁盘 214">
              <a:extLst>
                <a:ext uri="{FF2B5EF4-FFF2-40B4-BE49-F238E27FC236}">
                  <a16:creationId xmlns:a16="http://schemas.microsoft.com/office/drawing/2014/main" id="{FEFC99E5-FF26-4787-A77B-F70A4AC5F3B8}"/>
                </a:ext>
              </a:extLst>
            </p:cNvPr>
            <p:cNvSpPr/>
            <p:nvPr/>
          </p:nvSpPr>
          <p:spPr>
            <a:xfrm>
              <a:off x="10044077" y="3139681"/>
              <a:ext cx="497201" cy="720273"/>
            </a:xfrm>
            <a:prstGeom prst="flowChartMagneticDisk">
              <a:avLst/>
            </a:prstGeom>
            <a:ln w="6350"/>
            <a:effectLst/>
          </p:spPr>
          <p:style>
            <a:lnRef idx="3">
              <a:schemeClr val="lt1"/>
            </a:lnRef>
            <a:fillRef idx="1">
              <a:schemeClr val="accent5"/>
            </a:fillRef>
            <a:effectRef idx="1">
              <a:schemeClr val="accent5"/>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050"/>
            </a:p>
          </p:txBody>
        </p:sp>
        <p:sp>
          <p:nvSpPr>
            <p:cNvPr id="217" name="流程图: 磁盘 216">
              <a:extLst>
                <a:ext uri="{FF2B5EF4-FFF2-40B4-BE49-F238E27FC236}">
                  <a16:creationId xmlns:a16="http://schemas.microsoft.com/office/drawing/2014/main" id="{03D58D37-0532-47DA-9DA9-9623404C970B}"/>
                </a:ext>
              </a:extLst>
            </p:cNvPr>
            <p:cNvSpPr/>
            <p:nvPr/>
          </p:nvSpPr>
          <p:spPr>
            <a:xfrm>
              <a:off x="10398736" y="3131844"/>
              <a:ext cx="497201" cy="720273"/>
            </a:xfrm>
            <a:prstGeom prst="flowChartMagneticDisk">
              <a:avLst/>
            </a:prstGeom>
            <a:ln w="6350"/>
            <a:effectLst/>
          </p:spPr>
          <p:style>
            <a:lnRef idx="3">
              <a:schemeClr val="lt1"/>
            </a:lnRef>
            <a:fillRef idx="1">
              <a:schemeClr val="accent5"/>
            </a:fillRef>
            <a:effectRef idx="1">
              <a:schemeClr val="accent5"/>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050"/>
            </a:p>
          </p:txBody>
        </p:sp>
        <p:sp>
          <p:nvSpPr>
            <p:cNvPr id="219" name="流程图: 磁盘 218">
              <a:extLst>
                <a:ext uri="{FF2B5EF4-FFF2-40B4-BE49-F238E27FC236}">
                  <a16:creationId xmlns:a16="http://schemas.microsoft.com/office/drawing/2014/main" id="{C51327C2-2809-42EF-857D-85D5DE86A807}"/>
                </a:ext>
              </a:extLst>
            </p:cNvPr>
            <p:cNvSpPr/>
            <p:nvPr/>
          </p:nvSpPr>
          <p:spPr>
            <a:xfrm>
              <a:off x="10703885" y="3134991"/>
              <a:ext cx="497201" cy="720273"/>
            </a:xfrm>
            <a:prstGeom prst="flowChartMagneticDisk">
              <a:avLst/>
            </a:prstGeom>
            <a:ln w="6350"/>
            <a:effectLst/>
          </p:spPr>
          <p:style>
            <a:lnRef idx="3">
              <a:schemeClr val="lt1"/>
            </a:lnRef>
            <a:fillRef idx="1">
              <a:schemeClr val="accent5"/>
            </a:fillRef>
            <a:effectRef idx="1">
              <a:schemeClr val="accent5"/>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050"/>
            </a:p>
          </p:txBody>
        </p:sp>
        <p:sp>
          <p:nvSpPr>
            <p:cNvPr id="221" name="文本框 94">
              <a:extLst>
                <a:ext uri="{FF2B5EF4-FFF2-40B4-BE49-F238E27FC236}">
                  <a16:creationId xmlns:a16="http://schemas.microsoft.com/office/drawing/2014/main" id="{5C647839-30FD-4E72-960B-D1183D0BB558}"/>
                </a:ext>
              </a:extLst>
            </p:cNvPr>
            <p:cNvSpPr txBox="1"/>
            <p:nvPr/>
          </p:nvSpPr>
          <p:spPr>
            <a:xfrm>
              <a:off x="10096975" y="2813505"/>
              <a:ext cx="1155226" cy="307777"/>
            </a:xfrm>
            <a:prstGeom prst="rect">
              <a:avLst/>
            </a:prstGeom>
            <a:noFill/>
          </p:spPr>
          <p:txBody>
            <a:bodyPr wrap="square" rtlCol="0">
              <a:spAutoFit/>
            </a:bodyPr>
            <a:ls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400" dirty="0"/>
                <a:t>DB </a:t>
              </a:r>
              <a:r>
                <a:rPr lang="en-US" altLang="zh-CN" sz="1400" dirty="0" err="1"/>
                <a:t>Sharding</a:t>
              </a:r>
              <a:endParaRPr lang="zh-CN" altLang="en-US" sz="1400" dirty="0"/>
            </a:p>
          </p:txBody>
        </p:sp>
        <p:sp>
          <p:nvSpPr>
            <p:cNvPr id="223" name="箭头: 右 222">
              <a:extLst>
                <a:ext uri="{FF2B5EF4-FFF2-40B4-BE49-F238E27FC236}">
                  <a16:creationId xmlns:a16="http://schemas.microsoft.com/office/drawing/2014/main" id="{821B8EDC-5F08-4FDE-984A-5074246E6291}"/>
                </a:ext>
              </a:extLst>
            </p:cNvPr>
            <p:cNvSpPr/>
            <p:nvPr/>
          </p:nvSpPr>
          <p:spPr>
            <a:xfrm rot="16200000">
              <a:off x="10503035" y="3630852"/>
              <a:ext cx="237219" cy="715332"/>
            </a:xfrm>
            <a:prstGeom prst="rightArrow">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sz="1050"/>
            </a:p>
          </p:txBody>
        </p:sp>
      </p:grpSp>
      <p:sp>
        <p:nvSpPr>
          <p:cNvPr id="273" name="矩形 272">
            <a:extLst>
              <a:ext uri="{FF2B5EF4-FFF2-40B4-BE49-F238E27FC236}">
                <a16:creationId xmlns:a16="http://schemas.microsoft.com/office/drawing/2014/main" id="{40B24E3A-3511-4AC3-938A-B12CB37F5B57}"/>
              </a:ext>
            </a:extLst>
          </p:cNvPr>
          <p:cNvSpPr/>
          <p:nvPr/>
        </p:nvSpPr>
        <p:spPr>
          <a:xfrm>
            <a:off x="5797614" y="5076724"/>
            <a:ext cx="1500798" cy="214663"/>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defPPr>
              <a:defRPr lang="zh-CN"/>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zh-CN" altLang="en-US" sz="1400" dirty="0"/>
              <a:t>红外</a:t>
            </a:r>
            <a:r>
              <a:rPr lang="en-US" altLang="zh-CN" sz="1400" dirty="0"/>
              <a:t>/</a:t>
            </a:r>
            <a:r>
              <a:rPr lang="zh-CN" altLang="en-US" sz="1400" dirty="0"/>
              <a:t>光学</a:t>
            </a:r>
            <a:r>
              <a:rPr lang="en-US" altLang="zh-CN" sz="1400" dirty="0"/>
              <a:t>/</a:t>
            </a:r>
            <a:r>
              <a:rPr lang="zh-CN" altLang="en-US" sz="1400" dirty="0"/>
              <a:t>紫外</a:t>
            </a:r>
          </a:p>
        </p:txBody>
      </p:sp>
      <p:cxnSp>
        <p:nvCxnSpPr>
          <p:cNvPr id="291" name="直接箭头连接符 290">
            <a:extLst>
              <a:ext uri="{FF2B5EF4-FFF2-40B4-BE49-F238E27FC236}">
                <a16:creationId xmlns:a16="http://schemas.microsoft.com/office/drawing/2014/main" id="{6709510C-50F6-4EE1-8552-08DCAD8498D5}"/>
              </a:ext>
            </a:extLst>
          </p:cNvPr>
          <p:cNvCxnSpPr>
            <a:cxnSpLocks/>
            <a:stCxn id="273" idx="0"/>
            <a:endCxn id="96" idx="2"/>
          </p:cNvCxnSpPr>
          <p:nvPr/>
        </p:nvCxnSpPr>
        <p:spPr>
          <a:xfrm flipH="1" flipV="1">
            <a:off x="6543424" y="4894986"/>
            <a:ext cx="4589" cy="1817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8" name="文本框 297">
            <a:extLst>
              <a:ext uri="{FF2B5EF4-FFF2-40B4-BE49-F238E27FC236}">
                <a16:creationId xmlns:a16="http://schemas.microsoft.com/office/drawing/2014/main" id="{F26095AB-286A-46C8-B7A4-AAB8604B3EEE}"/>
              </a:ext>
            </a:extLst>
          </p:cNvPr>
          <p:cNvSpPr txBox="1"/>
          <p:nvPr/>
        </p:nvSpPr>
        <p:spPr>
          <a:xfrm>
            <a:off x="257319" y="2046636"/>
            <a:ext cx="3553363" cy="3970318"/>
          </a:xfrm>
          <a:prstGeom prst="rect">
            <a:avLst/>
          </a:prstGeom>
          <a:noFill/>
        </p:spPr>
        <p:txBody>
          <a:bodyPr wrap="square" rtlCol="0">
            <a:spAutoFit/>
          </a:bodyPr>
          <a:lstStyle/>
          <a:p>
            <a:pPr marL="285750" indent="-285750">
              <a:buFont typeface="Arial" panose="020B0604020202020204" pitchFamily="34" charset="0"/>
              <a:buChar char="•"/>
            </a:pPr>
            <a:r>
              <a:rPr lang="zh-CN" altLang="en-US" dirty="0"/>
              <a:t>集成本研究的主要关键技术</a:t>
            </a:r>
            <a:endParaRPr lang="en-US" altLang="zh-CN" dirty="0"/>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zh-CN" altLang="en-US" dirty="0"/>
              <a:t>提供在线</a:t>
            </a:r>
            <a:r>
              <a:rPr lang="en-US" altLang="zh-CN" dirty="0" err="1"/>
              <a:t>WebUI</a:t>
            </a:r>
            <a:r>
              <a:rPr lang="zh-CN" altLang="en-US" dirty="0"/>
              <a:t>和</a:t>
            </a:r>
            <a:r>
              <a:rPr lang="en-US" altLang="zh-CN" dirty="0"/>
              <a:t>API</a:t>
            </a:r>
            <a:r>
              <a:rPr lang="zh-CN" altLang="en-US" dirty="0"/>
              <a:t>，可供</a:t>
            </a:r>
            <a:r>
              <a:rPr lang="en-US" altLang="zh-CN" dirty="0"/>
              <a:t>EP</a:t>
            </a:r>
            <a:r>
              <a:rPr lang="zh-CN" altLang="en-US" dirty="0"/>
              <a:t>数据处理</a:t>
            </a:r>
            <a:r>
              <a:rPr lang="en-US" altLang="zh-CN" dirty="0"/>
              <a:t>pipeline</a:t>
            </a:r>
            <a:r>
              <a:rPr lang="zh-CN" altLang="en-US" dirty="0"/>
              <a:t>调用，也可供</a:t>
            </a:r>
            <a:r>
              <a:rPr lang="en-US" altLang="zh-CN" dirty="0"/>
              <a:t>EP</a:t>
            </a:r>
            <a:r>
              <a:rPr lang="zh-CN" altLang="en-US" dirty="0"/>
              <a:t>科学用户在线使用</a:t>
            </a:r>
            <a:endParaRPr lang="en-US" altLang="zh-CN" dirty="0"/>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zh-CN" altLang="en-US" dirty="0"/>
              <a:t>基于</a:t>
            </a:r>
            <a:r>
              <a:rPr lang="en-US" altLang="zh-CN" dirty="0"/>
              <a:t>EP WXT</a:t>
            </a:r>
            <a:r>
              <a:rPr lang="zh-CN" altLang="en-US" dirty="0"/>
              <a:t>模拟数据实测，完成一组</a:t>
            </a:r>
            <a:r>
              <a:rPr lang="en-US" altLang="zh-CN" dirty="0"/>
              <a:t>50 </a:t>
            </a:r>
            <a:r>
              <a:rPr lang="zh-CN" altLang="en-US" dirty="0"/>
              <a:t>个暂现源在各个波段对应体搜索时间小于</a:t>
            </a:r>
            <a:r>
              <a:rPr lang="en-US" altLang="zh-CN" dirty="0"/>
              <a:t>500ms</a:t>
            </a:r>
            <a:r>
              <a:rPr lang="zh-CN" altLang="en-US" dirty="0"/>
              <a:t>，完成交叉证认置信度估计的时间小于</a:t>
            </a:r>
            <a:r>
              <a:rPr lang="en-US" altLang="zh-CN" dirty="0"/>
              <a:t>30s</a:t>
            </a:r>
          </a:p>
          <a:p>
            <a:pPr marL="285750" indent="-285750">
              <a:buFont typeface="Arial" panose="020B0604020202020204" pitchFamily="34" charset="0"/>
              <a:buChar char="•"/>
            </a:pPr>
            <a:endParaRPr lang="en-US" altLang="zh-CN" dirty="0"/>
          </a:p>
          <a:p>
            <a:pPr marL="285750" indent="-285750">
              <a:buFont typeface="Arial" panose="020B0604020202020204" pitchFamily="34" charset="0"/>
              <a:buChar char="•"/>
            </a:pPr>
            <a:r>
              <a:rPr lang="zh-CN" altLang="en-US" dirty="0"/>
              <a:t>良好的可拓展性，可兼容未来发布的多波段星表</a:t>
            </a:r>
            <a:endParaRPr lang="en-US" altLang="zh-CN" dirty="0"/>
          </a:p>
        </p:txBody>
      </p:sp>
      <p:sp>
        <p:nvSpPr>
          <p:cNvPr id="2" name="标题 1">
            <a:extLst>
              <a:ext uri="{FF2B5EF4-FFF2-40B4-BE49-F238E27FC236}">
                <a16:creationId xmlns:a16="http://schemas.microsoft.com/office/drawing/2014/main" id="{7224DB0D-0E86-44DA-A71E-C85F15298D17}"/>
              </a:ext>
            </a:extLst>
          </p:cNvPr>
          <p:cNvSpPr txBox="1">
            <a:spLocks/>
          </p:cNvSpPr>
          <p:nvPr/>
        </p:nvSpPr>
        <p:spPr>
          <a:xfrm>
            <a:off x="211397" y="-43055"/>
            <a:ext cx="10515600" cy="1073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3.4 EP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暂现源判别及多波段证认</a:t>
            </a:r>
          </a:p>
        </p:txBody>
      </p:sp>
      <p:sp>
        <p:nvSpPr>
          <p:cNvPr id="107" name="矩形 106">
            <a:extLst>
              <a:ext uri="{FF2B5EF4-FFF2-40B4-BE49-F238E27FC236}">
                <a16:creationId xmlns:a16="http://schemas.microsoft.com/office/drawing/2014/main" id="{7B8E865F-B3D9-4E4F-8518-E08BA666CC99}"/>
              </a:ext>
            </a:extLst>
          </p:cNvPr>
          <p:cNvSpPr/>
          <p:nvPr/>
        </p:nvSpPr>
        <p:spPr>
          <a:xfrm>
            <a:off x="5794272" y="5876449"/>
            <a:ext cx="1500798" cy="281011"/>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defPPr>
              <a:defRPr lang="zh-CN"/>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en-US" altLang="zh-CN" sz="1400" dirty="0">
                <a:ln w="0"/>
                <a:solidFill>
                  <a:schemeClr val="tx1"/>
                </a:solidFill>
                <a:effectLst>
                  <a:outerShdw blurRad="38100" dist="19050" dir="2700000" algn="tl" rotWithShape="0">
                    <a:schemeClr val="dk1">
                      <a:alpha val="40000"/>
                    </a:schemeClr>
                  </a:outerShdw>
                </a:effectLst>
              </a:rPr>
              <a:t>Pan-STARRS</a:t>
            </a:r>
            <a:endParaRPr lang="zh-CN" altLang="en-US" sz="14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57694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D86E2E3F-629D-4891-96D5-2AD101970F0F}"/>
              </a:ext>
            </a:extLst>
          </p:cNvPr>
          <p:cNvGrpSpPr/>
          <p:nvPr/>
        </p:nvGrpSpPr>
        <p:grpSpPr>
          <a:xfrm>
            <a:off x="4453144" y="647700"/>
            <a:ext cx="7370556" cy="6038789"/>
            <a:chOff x="3237901" y="990666"/>
            <a:chExt cx="5460067" cy="5528843"/>
          </a:xfrm>
        </p:grpSpPr>
        <p:pic>
          <p:nvPicPr>
            <p:cNvPr id="7" name="图片 6">
              <a:extLst>
                <a:ext uri="{FF2B5EF4-FFF2-40B4-BE49-F238E27FC236}">
                  <a16:creationId xmlns:a16="http://schemas.microsoft.com/office/drawing/2014/main" id="{48805077-080D-4874-9221-4F94CF629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046" y="990666"/>
              <a:ext cx="2743699" cy="2762511"/>
            </a:xfrm>
            <a:prstGeom prst="rect">
              <a:avLst/>
            </a:prstGeom>
          </p:spPr>
        </p:pic>
        <p:pic>
          <p:nvPicPr>
            <p:cNvPr id="8" name="图片 7">
              <a:extLst>
                <a:ext uri="{FF2B5EF4-FFF2-40B4-BE49-F238E27FC236}">
                  <a16:creationId xmlns:a16="http://schemas.microsoft.com/office/drawing/2014/main" id="{BA7CFFD2-60AF-42F9-BCC9-C5933150B19F}"/>
                </a:ext>
              </a:extLst>
            </p:cNvPr>
            <p:cNvPicPr>
              <a:picLocks noChangeAspect="1"/>
            </p:cNvPicPr>
            <p:nvPr/>
          </p:nvPicPr>
          <p:blipFill>
            <a:blip r:embed="rId4"/>
            <a:stretch>
              <a:fillRect/>
            </a:stretch>
          </p:blipFill>
          <p:spPr>
            <a:xfrm>
              <a:off x="5954046" y="3756999"/>
              <a:ext cx="2743922" cy="2762510"/>
            </a:xfrm>
            <a:prstGeom prst="rect">
              <a:avLst/>
            </a:prstGeom>
          </p:spPr>
        </p:pic>
        <p:sp>
          <p:nvSpPr>
            <p:cNvPr id="10" name="矩形 9">
              <a:extLst>
                <a:ext uri="{FF2B5EF4-FFF2-40B4-BE49-F238E27FC236}">
                  <a16:creationId xmlns:a16="http://schemas.microsoft.com/office/drawing/2014/main" id="{7E0F2BD2-BB60-4E10-8662-93F67ECEC082}"/>
                </a:ext>
              </a:extLst>
            </p:cNvPr>
            <p:cNvSpPr/>
            <p:nvPr/>
          </p:nvSpPr>
          <p:spPr>
            <a:xfrm>
              <a:off x="3237901" y="4270867"/>
              <a:ext cx="1017782" cy="76647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dirty="0">
                  <a:solidFill>
                    <a:schemeClr val="bg1"/>
                  </a:solidFill>
                  <a:latin typeface="微软雅黑 Light" panose="020B0502040204020203" pitchFamily="34" charset="-122"/>
                  <a:ea typeface="微软雅黑 Light" panose="020B0502040204020203" pitchFamily="34" charset="-122"/>
                </a:rPr>
                <a:t>以暂现源为核心的</a:t>
              </a:r>
              <a:r>
                <a:rPr lang="en-US" altLang="zh-CN" sz="1600" dirty="0">
                  <a:solidFill>
                    <a:schemeClr val="bg1"/>
                  </a:solidFill>
                  <a:latin typeface="微软雅黑 Light" panose="020B0502040204020203" pitchFamily="34" charset="-122"/>
                  <a:ea typeface="微软雅黑 Light" panose="020B0502040204020203" pitchFamily="34" charset="-122"/>
                </a:rPr>
                <a:t>EP</a:t>
              </a:r>
              <a:r>
                <a:rPr lang="zh-CN" altLang="en-US" sz="1600" dirty="0">
                  <a:solidFill>
                    <a:schemeClr val="bg1"/>
                  </a:solidFill>
                  <a:latin typeface="微软雅黑 Light" panose="020B0502040204020203" pitchFamily="34" charset="-122"/>
                  <a:ea typeface="微软雅黑 Light" panose="020B0502040204020203" pitchFamily="34" charset="-122"/>
                </a:rPr>
                <a:t>数据展示</a:t>
              </a:r>
              <a:endParaRPr lang="en-US" altLang="zh-CN" sz="1600" dirty="0">
                <a:solidFill>
                  <a:schemeClr val="bg1"/>
                </a:solidFill>
                <a:latin typeface="微软雅黑 Light" panose="020B0502040204020203" pitchFamily="34" charset="-122"/>
                <a:ea typeface="微软雅黑 Light" panose="020B0502040204020203" pitchFamily="34" charset="-122"/>
              </a:endParaRPr>
            </a:p>
          </p:txBody>
        </p:sp>
        <p:sp>
          <p:nvSpPr>
            <p:cNvPr id="11" name="矩形 10">
              <a:extLst>
                <a:ext uri="{FF2B5EF4-FFF2-40B4-BE49-F238E27FC236}">
                  <a16:creationId xmlns:a16="http://schemas.microsoft.com/office/drawing/2014/main" id="{94FBB9C6-B942-4D2E-AA32-6DD33A999081}"/>
                </a:ext>
              </a:extLst>
            </p:cNvPr>
            <p:cNvSpPr/>
            <p:nvPr/>
          </p:nvSpPr>
          <p:spPr>
            <a:xfrm>
              <a:off x="4605502" y="1500213"/>
              <a:ext cx="901369" cy="46307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dirty="0">
                  <a:solidFill>
                    <a:schemeClr val="bg1"/>
                  </a:solidFill>
                  <a:latin typeface="微软雅黑 Light" panose="020B0502040204020203" pitchFamily="34" charset="-122"/>
                  <a:ea typeface="微软雅黑 Light" panose="020B0502040204020203" pitchFamily="34" charset="-122"/>
                </a:rPr>
                <a:t>快视数据</a:t>
              </a:r>
              <a:endParaRPr lang="en-US" altLang="zh-CN" sz="1600" dirty="0">
                <a:solidFill>
                  <a:schemeClr val="bg1"/>
                </a:solidFill>
                <a:latin typeface="微软雅黑 Light" panose="020B0502040204020203" pitchFamily="34" charset="-122"/>
                <a:ea typeface="微软雅黑 Light" panose="020B0502040204020203" pitchFamily="34" charset="-122"/>
              </a:endParaRPr>
            </a:p>
          </p:txBody>
        </p:sp>
        <p:sp>
          <p:nvSpPr>
            <p:cNvPr id="12" name="矩形 11">
              <a:extLst>
                <a:ext uri="{FF2B5EF4-FFF2-40B4-BE49-F238E27FC236}">
                  <a16:creationId xmlns:a16="http://schemas.microsoft.com/office/drawing/2014/main" id="{F50834C1-95FD-4BE1-AE24-5D9262CE5DBD}"/>
                </a:ext>
              </a:extLst>
            </p:cNvPr>
            <p:cNvSpPr/>
            <p:nvPr/>
          </p:nvSpPr>
          <p:spPr>
            <a:xfrm>
              <a:off x="4605501" y="2204397"/>
              <a:ext cx="901369" cy="46307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dirty="0">
                  <a:solidFill>
                    <a:schemeClr val="bg1"/>
                  </a:solidFill>
                  <a:latin typeface="微软雅黑 Light" panose="020B0502040204020203" pitchFamily="34" charset="-122"/>
                  <a:ea typeface="微软雅黑 Light" panose="020B0502040204020203" pitchFamily="34" charset="-122"/>
                </a:rPr>
                <a:t>能谱数据</a:t>
              </a:r>
              <a:endParaRPr lang="en-US" altLang="zh-CN" sz="1600" dirty="0">
                <a:solidFill>
                  <a:schemeClr val="bg1"/>
                </a:solidFill>
                <a:latin typeface="微软雅黑 Light" panose="020B0502040204020203" pitchFamily="34" charset="-122"/>
                <a:ea typeface="微软雅黑 Light" panose="020B0502040204020203" pitchFamily="34" charset="-122"/>
              </a:endParaRPr>
            </a:p>
          </p:txBody>
        </p:sp>
        <p:sp>
          <p:nvSpPr>
            <p:cNvPr id="13" name="矩形 12">
              <a:extLst>
                <a:ext uri="{FF2B5EF4-FFF2-40B4-BE49-F238E27FC236}">
                  <a16:creationId xmlns:a16="http://schemas.microsoft.com/office/drawing/2014/main" id="{3BB1B22C-BC48-4702-AEE8-7F2CA54594CC}"/>
                </a:ext>
              </a:extLst>
            </p:cNvPr>
            <p:cNvSpPr/>
            <p:nvPr/>
          </p:nvSpPr>
          <p:spPr>
            <a:xfrm>
              <a:off x="4614290" y="2898329"/>
              <a:ext cx="901369" cy="46307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dirty="0">
                  <a:solidFill>
                    <a:schemeClr val="bg1"/>
                  </a:solidFill>
                  <a:latin typeface="微软雅黑 Light" panose="020B0502040204020203" pitchFamily="34" charset="-122"/>
                  <a:ea typeface="微软雅黑 Light" panose="020B0502040204020203" pitchFamily="34" charset="-122"/>
                </a:rPr>
                <a:t>光变数据</a:t>
              </a:r>
              <a:endParaRPr lang="en-US" altLang="zh-CN" sz="1600" dirty="0">
                <a:solidFill>
                  <a:schemeClr val="bg1"/>
                </a:solidFill>
                <a:latin typeface="微软雅黑 Light" panose="020B0502040204020203" pitchFamily="34" charset="-122"/>
                <a:ea typeface="微软雅黑 Light" panose="020B0502040204020203" pitchFamily="34" charset="-122"/>
              </a:endParaRPr>
            </a:p>
          </p:txBody>
        </p:sp>
        <p:sp>
          <p:nvSpPr>
            <p:cNvPr id="14" name="矩形 13">
              <a:extLst>
                <a:ext uri="{FF2B5EF4-FFF2-40B4-BE49-F238E27FC236}">
                  <a16:creationId xmlns:a16="http://schemas.microsoft.com/office/drawing/2014/main" id="{DA12F400-A12F-45BF-9206-359A76BA9033}"/>
                </a:ext>
              </a:extLst>
            </p:cNvPr>
            <p:cNvSpPr/>
            <p:nvPr/>
          </p:nvSpPr>
          <p:spPr>
            <a:xfrm>
              <a:off x="4616482" y="3637416"/>
              <a:ext cx="901369" cy="46307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dirty="0">
                  <a:solidFill>
                    <a:schemeClr val="bg1"/>
                  </a:solidFill>
                  <a:latin typeface="微软雅黑 Light" panose="020B0502040204020203" pitchFamily="34" charset="-122"/>
                  <a:ea typeface="微软雅黑 Light" panose="020B0502040204020203" pitchFamily="34" charset="-122"/>
                </a:rPr>
                <a:t>图像数据</a:t>
              </a:r>
              <a:endParaRPr lang="en-US" altLang="zh-CN" sz="1600" dirty="0">
                <a:solidFill>
                  <a:schemeClr val="bg1"/>
                </a:solidFill>
                <a:latin typeface="微软雅黑 Light" panose="020B0502040204020203" pitchFamily="34" charset="-122"/>
                <a:ea typeface="微软雅黑 Light" panose="020B0502040204020203" pitchFamily="34" charset="-122"/>
              </a:endParaRPr>
            </a:p>
          </p:txBody>
        </p:sp>
        <p:sp>
          <p:nvSpPr>
            <p:cNvPr id="15" name="矩形 14">
              <a:extLst>
                <a:ext uri="{FF2B5EF4-FFF2-40B4-BE49-F238E27FC236}">
                  <a16:creationId xmlns:a16="http://schemas.microsoft.com/office/drawing/2014/main" id="{D374C41C-C0CA-4443-8EEB-52CF75042EC3}"/>
                </a:ext>
              </a:extLst>
            </p:cNvPr>
            <p:cNvSpPr/>
            <p:nvPr/>
          </p:nvSpPr>
          <p:spPr>
            <a:xfrm>
              <a:off x="4616482" y="4335955"/>
              <a:ext cx="901369" cy="46307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dirty="0">
                  <a:solidFill>
                    <a:schemeClr val="bg1"/>
                  </a:solidFill>
                  <a:latin typeface="微软雅黑 Light" panose="020B0502040204020203" pitchFamily="34" charset="-122"/>
                  <a:ea typeface="微软雅黑 Light" panose="020B0502040204020203" pitchFamily="34" charset="-122"/>
                </a:rPr>
                <a:t>定标数据</a:t>
              </a:r>
              <a:endParaRPr lang="en-US" altLang="zh-CN" sz="1600" dirty="0">
                <a:solidFill>
                  <a:schemeClr val="bg1"/>
                </a:solidFill>
                <a:latin typeface="微软雅黑 Light" panose="020B0502040204020203" pitchFamily="34" charset="-122"/>
                <a:ea typeface="微软雅黑 Light" panose="020B0502040204020203" pitchFamily="34" charset="-122"/>
              </a:endParaRPr>
            </a:p>
          </p:txBody>
        </p:sp>
        <p:sp>
          <p:nvSpPr>
            <p:cNvPr id="16" name="矩形 15">
              <a:extLst>
                <a:ext uri="{FF2B5EF4-FFF2-40B4-BE49-F238E27FC236}">
                  <a16:creationId xmlns:a16="http://schemas.microsoft.com/office/drawing/2014/main" id="{676CFCF3-56D9-42AE-AEB2-766B9A36C609}"/>
                </a:ext>
              </a:extLst>
            </p:cNvPr>
            <p:cNvSpPr/>
            <p:nvPr/>
          </p:nvSpPr>
          <p:spPr>
            <a:xfrm>
              <a:off x="4609345" y="5034494"/>
              <a:ext cx="901369" cy="46307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dirty="0">
                  <a:solidFill>
                    <a:schemeClr val="bg1"/>
                  </a:solidFill>
                  <a:latin typeface="微软雅黑 Light" panose="020B0502040204020203" pitchFamily="34" charset="-122"/>
                  <a:ea typeface="微软雅黑 Light" panose="020B0502040204020203" pitchFamily="34" charset="-122"/>
                </a:rPr>
                <a:t>多波段融合数据</a:t>
              </a:r>
              <a:endParaRPr lang="en-US" altLang="zh-CN" sz="1600" dirty="0">
                <a:solidFill>
                  <a:schemeClr val="bg1"/>
                </a:solidFill>
                <a:latin typeface="微软雅黑 Light" panose="020B0502040204020203" pitchFamily="34" charset="-122"/>
                <a:ea typeface="微软雅黑 Light" panose="020B0502040204020203" pitchFamily="34" charset="-122"/>
              </a:endParaRPr>
            </a:p>
          </p:txBody>
        </p:sp>
        <p:sp>
          <p:nvSpPr>
            <p:cNvPr id="17" name="矩形 16">
              <a:extLst>
                <a:ext uri="{FF2B5EF4-FFF2-40B4-BE49-F238E27FC236}">
                  <a16:creationId xmlns:a16="http://schemas.microsoft.com/office/drawing/2014/main" id="{FD30FE10-F334-4C9A-A857-0ED63CEB2817}"/>
                </a:ext>
              </a:extLst>
            </p:cNvPr>
            <p:cNvSpPr/>
            <p:nvPr/>
          </p:nvSpPr>
          <p:spPr>
            <a:xfrm>
              <a:off x="4632670" y="5728426"/>
              <a:ext cx="901369" cy="46307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zh-CN" altLang="en-US" sz="1600" dirty="0">
                  <a:solidFill>
                    <a:schemeClr val="bg1"/>
                  </a:solidFill>
                  <a:latin typeface="微软雅黑 Light" panose="020B0502040204020203" pitchFamily="34" charset="-122"/>
                  <a:ea typeface="微软雅黑 Light" panose="020B0502040204020203" pitchFamily="34" charset="-122"/>
                </a:rPr>
                <a:t>质量数据</a:t>
              </a:r>
              <a:endParaRPr lang="en-US" altLang="zh-CN" sz="1600" dirty="0">
                <a:solidFill>
                  <a:schemeClr val="bg1"/>
                </a:solidFill>
                <a:latin typeface="微软雅黑 Light" panose="020B0502040204020203" pitchFamily="34" charset="-122"/>
                <a:ea typeface="微软雅黑 Light" panose="020B0502040204020203" pitchFamily="34" charset="-122"/>
              </a:endParaRPr>
            </a:p>
          </p:txBody>
        </p:sp>
        <p:sp>
          <p:nvSpPr>
            <p:cNvPr id="18" name="左大括号 17">
              <a:extLst>
                <a:ext uri="{FF2B5EF4-FFF2-40B4-BE49-F238E27FC236}">
                  <a16:creationId xmlns:a16="http://schemas.microsoft.com/office/drawing/2014/main" id="{2CFC6ED4-DF5C-4F82-915D-B18747244C98}"/>
                </a:ext>
              </a:extLst>
            </p:cNvPr>
            <p:cNvSpPr/>
            <p:nvPr/>
          </p:nvSpPr>
          <p:spPr bwMode="auto">
            <a:xfrm>
              <a:off x="4205355" y="1731749"/>
              <a:ext cx="366645" cy="4364251"/>
            </a:xfrm>
            <a:prstGeom prst="leftBrace">
              <a:avLst>
                <a:gd name="adj1" fmla="val 8333"/>
                <a:gd name="adj2" fmla="val 67177"/>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a:ln>
                  <a:noFill/>
                </a:ln>
                <a:solidFill>
                  <a:schemeClr val="tx1"/>
                </a:solidFill>
                <a:effectLst/>
                <a:latin typeface="Arial" pitchFamily="34" charset="0"/>
                <a:ea typeface="宋体" pitchFamily="2" charset="-122"/>
              </a:endParaRPr>
            </a:p>
          </p:txBody>
        </p:sp>
      </p:grpSp>
      <p:sp>
        <p:nvSpPr>
          <p:cNvPr id="20" name="文本框 19">
            <a:extLst>
              <a:ext uri="{FF2B5EF4-FFF2-40B4-BE49-F238E27FC236}">
                <a16:creationId xmlns:a16="http://schemas.microsoft.com/office/drawing/2014/main" id="{0427361D-30E7-4617-A256-47A2109D9C47}"/>
              </a:ext>
            </a:extLst>
          </p:cNvPr>
          <p:cNvSpPr txBox="1"/>
          <p:nvPr/>
        </p:nvSpPr>
        <p:spPr>
          <a:xfrm>
            <a:off x="173297" y="886042"/>
            <a:ext cx="5397500" cy="480131"/>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pPr>
            <a:r>
              <a:rPr lang="zh-CN" altLang="en-US" sz="2800" b="1" dirty="0">
                <a:effectLst>
                  <a:outerShdw blurRad="38100" dist="38100" dir="2700000" algn="tl">
                    <a:srgbClr val="000000">
                      <a:alpha val="43137"/>
                    </a:srgbClr>
                  </a:outerShdw>
                </a:effectLst>
              </a:rPr>
              <a:t>暂现源多波段交叉证认及可视化</a:t>
            </a:r>
            <a:endParaRPr lang="zh-CN" altLang="en-US" dirty="0"/>
          </a:p>
        </p:txBody>
      </p:sp>
      <p:pic>
        <p:nvPicPr>
          <p:cNvPr id="21" name="图片 20">
            <a:extLst>
              <a:ext uri="{FF2B5EF4-FFF2-40B4-BE49-F238E27FC236}">
                <a16:creationId xmlns:a16="http://schemas.microsoft.com/office/drawing/2014/main" id="{002250B8-EAC0-4529-9909-C0A161F71D0D}"/>
              </a:ext>
            </a:extLst>
          </p:cNvPr>
          <p:cNvPicPr>
            <a:picLocks noChangeAspect="1"/>
          </p:cNvPicPr>
          <p:nvPr/>
        </p:nvPicPr>
        <p:blipFill>
          <a:blip r:embed="rId5"/>
          <a:stretch>
            <a:fillRect/>
          </a:stretch>
        </p:blipFill>
        <p:spPr>
          <a:xfrm>
            <a:off x="487538" y="1457135"/>
            <a:ext cx="3896519" cy="5340249"/>
          </a:xfrm>
          <a:prstGeom prst="rect">
            <a:avLst/>
          </a:prstGeom>
        </p:spPr>
      </p:pic>
      <p:sp>
        <p:nvSpPr>
          <p:cNvPr id="2" name="标题 1">
            <a:extLst>
              <a:ext uri="{FF2B5EF4-FFF2-40B4-BE49-F238E27FC236}">
                <a16:creationId xmlns:a16="http://schemas.microsoft.com/office/drawing/2014/main" id="{19AFD607-4F1E-4CCC-8535-67FC50866276}"/>
              </a:ext>
            </a:extLst>
          </p:cNvPr>
          <p:cNvSpPr txBox="1">
            <a:spLocks/>
          </p:cNvSpPr>
          <p:nvPr/>
        </p:nvSpPr>
        <p:spPr>
          <a:xfrm>
            <a:off x="211397" y="-43055"/>
            <a:ext cx="10515600" cy="1073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3.4 EP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暂现源判别及多波段证认</a:t>
            </a:r>
          </a:p>
        </p:txBody>
      </p:sp>
    </p:spTree>
    <p:extLst>
      <p:ext uri="{BB962C8B-B14F-4D97-AF65-F5344CB8AC3E}">
        <p14:creationId xmlns:p14="http://schemas.microsoft.com/office/powerpoint/2010/main" val="1495262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512A84-F045-4F4A-B796-B6934E88AC8E}"/>
              </a:ext>
            </a:extLst>
          </p:cNvPr>
          <p:cNvSpPr>
            <a:spLocks noGrp="1"/>
          </p:cNvSpPr>
          <p:nvPr>
            <p:ph type="title"/>
          </p:nvPr>
        </p:nvSpPr>
        <p:spPr>
          <a:xfrm>
            <a:off x="533400" y="-109310"/>
            <a:ext cx="10515600" cy="1325563"/>
          </a:xfrm>
        </p:spPr>
        <p:txBody>
          <a:bodyPr/>
          <a:lstStyle/>
          <a:p>
            <a:r>
              <a:rPr lang="en-US" altLang="zh-CN"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1.</a:t>
            </a:r>
            <a:r>
              <a:rPr lang="zh-CN" altLang="en-US"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研究背景</a:t>
            </a:r>
          </a:p>
        </p:txBody>
      </p:sp>
      <p:pic>
        <p:nvPicPr>
          <p:cNvPr id="12" name="图片 11">
            <a:extLst>
              <a:ext uri="{FF2B5EF4-FFF2-40B4-BE49-F238E27FC236}">
                <a16:creationId xmlns:a16="http://schemas.microsoft.com/office/drawing/2014/main" id="{35D388C0-9326-4747-8DDC-C4F31605AC70}"/>
              </a:ext>
            </a:extLst>
          </p:cNvPr>
          <p:cNvPicPr>
            <a:picLocks noChangeAspect="1"/>
          </p:cNvPicPr>
          <p:nvPr/>
        </p:nvPicPr>
        <p:blipFill>
          <a:blip r:embed="rId3"/>
          <a:stretch>
            <a:fillRect/>
          </a:stretch>
        </p:blipFill>
        <p:spPr>
          <a:xfrm>
            <a:off x="924384" y="1049125"/>
            <a:ext cx="4082744" cy="2662238"/>
          </a:xfrm>
          <a:prstGeom prst="rect">
            <a:avLst/>
          </a:prstGeom>
          <a:ln>
            <a:noFill/>
          </a:ln>
          <a:effectLst>
            <a:outerShdw blurRad="190500" algn="tl" rotWithShape="0">
              <a:srgbClr val="000000">
                <a:alpha val="70000"/>
              </a:srgbClr>
            </a:outerShdw>
          </a:effectLst>
        </p:spPr>
      </p:pic>
      <p:graphicFrame>
        <p:nvGraphicFramePr>
          <p:cNvPr id="3" name="表格 12">
            <a:extLst>
              <a:ext uri="{FF2B5EF4-FFF2-40B4-BE49-F238E27FC236}">
                <a16:creationId xmlns:a16="http://schemas.microsoft.com/office/drawing/2014/main" id="{7A96ADED-D8F5-4B06-AF7D-5F1E5B9B3AFC}"/>
              </a:ext>
            </a:extLst>
          </p:cNvPr>
          <p:cNvGraphicFramePr>
            <a:graphicFrameLocks noGrp="1"/>
          </p:cNvGraphicFramePr>
          <p:nvPr>
            <p:extLst>
              <p:ext uri="{D42A27DB-BD31-4B8C-83A1-F6EECF244321}">
                <p14:modId xmlns:p14="http://schemas.microsoft.com/office/powerpoint/2010/main" val="224546542"/>
              </p:ext>
            </p:extLst>
          </p:nvPr>
        </p:nvGraphicFramePr>
        <p:xfrm>
          <a:off x="968528" y="4091000"/>
          <a:ext cx="10080472" cy="2565400"/>
        </p:xfrm>
        <a:graphic>
          <a:graphicData uri="http://schemas.openxmlformats.org/drawingml/2006/table">
            <a:tbl>
              <a:tblPr firstRow="1" bandRow="1">
                <a:tableStyleId>{6E25E649-3F16-4E02-A733-19D2CDBF48F0}</a:tableStyleId>
              </a:tblPr>
              <a:tblGrid>
                <a:gridCol w="2520118">
                  <a:extLst>
                    <a:ext uri="{9D8B030D-6E8A-4147-A177-3AD203B41FA5}">
                      <a16:colId xmlns:a16="http://schemas.microsoft.com/office/drawing/2014/main" val="3515755698"/>
                    </a:ext>
                  </a:extLst>
                </a:gridCol>
                <a:gridCol w="2520118">
                  <a:extLst>
                    <a:ext uri="{9D8B030D-6E8A-4147-A177-3AD203B41FA5}">
                      <a16:colId xmlns:a16="http://schemas.microsoft.com/office/drawing/2014/main" val="2394943975"/>
                    </a:ext>
                  </a:extLst>
                </a:gridCol>
                <a:gridCol w="2520118">
                  <a:extLst>
                    <a:ext uri="{9D8B030D-6E8A-4147-A177-3AD203B41FA5}">
                      <a16:colId xmlns:a16="http://schemas.microsoft.com/office/drawing/2014/main" val="1140632972"/>
                    </a:ext>
                  </a:extLst>
                </a:gridCol>
                <a:gridCol w="2520118">
                  <a:extLst>
                    <a:ext uri="{9D8B030D-6E8A-4147-A177-3AD203B41FA5}">
                      <a16:colId xmlns:a16="http://schemas.microsoft.com/office/drawing/2014/main" val="2677387522"/>
                    </a:ext>
                  </a:extLst>
                </a:gridCol>
              </a:tblGrid>
              <a:tr h="0">
                <a:tc>
                  <a:txBody>
                    <a:bodyPr/>
                    <a:lstStyle/>
                    <a:p>
                      <a:r>
                        <a:rPr lang="zh-CN" altLang="en-US" sz="1800" dirty="0">
                          <a:latin typeface="Microsoft YaHei Light" panose="020B0502040204020203" pitchFamily="34" charset="-122"/>
                          <a:ea typeface="Microsoft YaHei Light" panose="020B0502040204020203" pitchFamily="34" charset="-122"/>
                        </a:rPr>
                        <a:t>项目名称</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dirty="0">
                          <a:latin typeface="Microsoft YaHei Light" panose="020B0502040204020203" pitchFamily="34" charset="-122"/>
                          <a:ea typeface="Microsoft YaHei Light" panose="020B0502040204020203" pitchFamily="34" charset="-122"/>
                        </a:rPr>
                        <a:t>波段</a:t>
                      </a:r>
                    </a:p>
                  </a:txBody>
                  <a:tcPr/>
                </a:tc>
                <a:tc>
                  <a:txBody>
                    <a:bodyPr/>
                    <a:lstStyle/>
                    <a:p>
                      <a:r>
                        <a:rPr lang="zh-CN" altLang="en-US" sz="1800" dirty="0">
                          <a:latin typeface="Microsoft YaHei Light" panose="020B0502040204020203" pitchFamily="34" charset="-122"/>
                          <a:ea typeface="Microsoft YaHei Light" panose="020B0502040204020203" pitchFamily="34" charset="-122"/>
                        </a:rPr>
                        <a:t>日新增数据量</a:t>
                      </a:r>
                    </a:p>
                  </a:txBody>
                  <a:tcPr/>
                </a:tc>
                <a:tc>
                  <a:txBody>
                    <a:bodyPr/>
                    <a:lstStyle/>
                    <a:p>
                      <a:r>
                        <a:rPr lang="zh-CN" altLang="en-US" sz="1800" dirty="0">
                          <a:latin typeface="Microsoft YaHei Light" panose="020B0502040204020203" pitchFamily="34" charset="-122"/>
                          <a:ea typeface="Microsoft YaHei Light" panose="020B0502040204020203" pitchFamily="34" charset="-122"/>
                        </a:rPr>
                        <a:t>年新增数据量</a:t>
                      </a:r>
                    </a:p>
                  </a:txBody>
                  <a:tcPr/>
                </a:tc>
                <a:extLst>
                  <a:ext uri="{0D108BD9-81ED-4DB2-BD59-A6C34878D82A}">
                    <a16:rowId xmlns:a16="http://schemas.microsoft.com/office/drawing/2014/main" val="1669510711"/>
                  </a:ext>
                </a:extLst>
              </a:tr>
              <a:tr h="156604">
                <a:tc>
                  <a:txBody>
                    <a:bodyPr/>
                    <a:lstStyle/>
                    <a:p>
                      <a:r>
                        <a:rPr lang="en-US" altLang="zh-CN" sz="1800" dirty="0">
                          <a:latin typeface="Microsoft YaHei Light" panose="020B0502040204020203" pitchFamily="34" charset="-122"/>
                          <a:ea typeface="Microsoft YaHei Light" panose="020B0502040204020203" pitchFamily="34" charset="-122"/>
                        </a:rPr>
                        <a:t>FAST</a:t>
                      </a:r>
                      <a:endParaRPr lang="zh-CN" altLang="en-US" sz="1800" dirty="0">
                        <a:latin typeface="Microsoft YaHei Light" panose="020B0502040204020203" pitchFamily="34" charset="-122"/>
                        <a:ea typeface="Microsoft YaHei Light" panose="020B0502040204020203"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800" dirty="0">
                          <a:latin typeface="Microsoft YaHei Light" panose="020B0502040204020203" pitchFamily="34" charset="-122"/>
                          <a:ea typeface="Microsoft YaHei Light" panose="020B0502040204020203" pitchFamily="34" charset="-122"/>
                        </a:rPr>
                        <a:t>射电</a:t>
                      </a:r>
                    </a:p>
                  </a:txBody>
                  <a:tcPr/>
                </a:tc>
                <a:tc>
                  <a:txBody>
                    <a:bodyPr/>
                    <a:lstStyle/>
                    <a:p>
                      <a:r>
                        <a:rPr lang="en-US" altLang="zh-CN" sz="1800" dirty="0">
                          <a:latin typeface="Microsoft YaHei Light" panose="020B0502040204020203" pitchFamily="34" charset="-122"/>
                          <a:ea typeface="Microsoft YaHei Light" panose="020B0502040204020203" pitchFamily="34" charset="-122"/>
                        </a:rPr>
                        <a:t>~15TB</a:t>
                      </a:r>
                      <a:endParaRPr lang="zh-CN" altLang="en-US" sz="1800" dirty="0">
                        <a:latin typeface="Microsoft YaHei Light" panose="020B0502040204020203" pitchFamily="34" charset="-122"/>
                        <a:ea typeface="Microsoft YaHei Light" panose="020B0502040204020203" pitchFamily="34" charset="-122"/>
                      </a:endParaRPr>
                    </a:p>
                  </a:txBody>
                  <a:tcPr/>
                </a:tc>
                <a:tc>
                  <a:txBody>
                    <a:bodyPr/>
                    <a:lstStyle/>
                    <a:p>
                      <a:r>
                        <a:rPr lang="en-US" altLang="zh-CN" sz="1800" dirty="0">
                          <a:latin typeface="Microsoft YaHei Light" panose="020B0502040204020203" pitchFamily="34" charset="-122"/>
                          <a:ea typeface="Microsoft YaHei Light" panose="020B0502040204020203" pitchFamily="34" charset="-122"/>
                        </a:rPr>
                        <a:t>~5PB</a:t>
                      </a:r>
                      <a:endParaRPr lang="zh-CN" altLang="en-US" sz="1800" dirty="0">
                        <a:latin typeface="Microsoft YaHei Light" panose="020B0502040204020203" pitchFamily="34" charset="-122"/>
                        <a:ea typeface="Microsoft YaHei Light" panose="020B0502040204020203" pitchFamily="34" charset="-122"/>
                      </a:endParaRPr>
                    </a:p>
                  </a:txBody>
                  <a:tcPr/>
                </a:tc>
                <a:extLst>
                  <a:ext uri="{0D108BD9-81ED-4DB2-BD59-A6C34878D82A}">
                    <a16:rowId xmlns:a16="http://schemas.microsoft.com/office/drawing/2014/main" val="3398445921"/>
                  </a:ext>
                </a:extLst>
              </a:tr>
              <a:tr h="279575">
                <a:tc>
                  <a:txBody>
                    <a:bodyPr/>
                    <a:lstStyle/>
                    <a:p>
                      <a:r>
                        <a:rPr lang="en-US" altLang="zh-CN" sz="1800" dirty="0">
                          <a:latin typeface="Microsoft YaHei Light" panose="020B0502040204020203" pitchFamily="34" charset="-122"/>
                          <a:ea typeface="Microsoft YaHei Light" panose="020B0502040204020203" pitchFamily="34" charset="-122"/>
                        </a:rPr>
                        <a:t>EP</a:t>
                      </a:r>
                      <a:endParaRPr lang="zh-CN" altLang="en-US" sz="1800" dirty="0">
                        <a:latin typeface="Microsoft YaHei Light" panose="020B0502040204020203" pitchFamily="34" charset="-122"/>
                        <a:ea typeface="Microsoft YaHei Light" panose="020B0502040204020203" pitchFamily="34" charset="-122"/>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800" dirty="0">
                          <a:latin typeface="Microsoft YaHei Light" panose="020B0502040204020203" pitchFamily="34" charset="-122"/>
                          <a:ea typeface="Microsoft YaHei Light" panose="020B0502040204020203" pitchFamily="34" charset="-122"/>
                        </a:rPr>
                        <a:t>X-Ray</a:t>
                      </a:r>
                      <a:endParaRPr lang="zh-CN" altLang="en-US" sz="1800" dirty="0">
                        <a:latin typeface="Microsoft YaHei Light" panose="020B0502040204020203" pitchFamily="34" charset="-122"/>
                        <a:ea typeface="Microsoft YaHei Light" panose="020B0502040204020203" pitchFamily="34" charset="-122"/>
                      </a:endParaRPr>
                    </a:p>
                  </a:txBody>
                  <a:tcPr/>
                </a:tc>
                <a:tc>
                  <a:txBody>
                    <a:bodyPr/>
                    <a:lstStyle/>
                    <a:p>
                      <a:r>
                        <a:rPr lang="en-US" altLang="zh-CN" sz="1800" dirty="0">
                          <a:latin typeface="Microsoft YaHei Light" panose="020B0502040204020203" pitchFamily="34" charset="-122"/>
                          <a:ea typeface="Microsoft YaHei Light" panose="020B0502040204020203" pitchFamily="34" charset="-122"/>
                        </a:rPr>
                        <a:t>~17GB</a:t>
                      </a:r>
                      <a:endParaRPr lang="zh-CN" altLang="en-US" sz="1800" dirty="0">
                        <a:latin typeface="Microsoft YaHei Light" panose="020B0502040204020203" pitchFamily="34" charset="-122"/>
                        <a:ea typeface="Microsoft YaHei Light" panose="020B0502040204020203" pitchFamily="34" charset="-122"/>
                      </a:endParaRPr>
                    </a:p>
                  </a:txBody>
                  <a:tcPr/>
                </a:tc>
                <a:tc>
                  <a:txBody>
                    <a:bodyPr/>
                    <a:lstStyle/>
                    <a:p>
                      <a:r>
                        <a:rPr lang="en-US" altLang="zh-CN" sz="1800" dirty="0">
                          <a:latin typeface="Microsoft YaHei Light" panose="020B0502040204020203" pitchFamily="34" charset="-122"/>
                          <a:ea typeface="Microsoft YaHei Light" panose="020B0502040204020203" pitchFamily="34" charset="-122"/>
                        </a:rPr>
                        <a:t>~5TB</a:t>
                      </a:r>
                      <a:endParaRPr lang="zh-CN" altLang="en-US" sz="1800" dirty="0">
                        <a:latin typeface="Microsoft YaHei Light" panose="020B0502040204020203" pitchFamily="34" charset="-122"/>
                        <a:ea typeface="Microsoft YaHei Light" panose="020B0502040204020203" pitchFamily="34" charset="-122"/>
                      </a:endParaRPr>
                    </a:p>
                  </a:txBody>
                  <a:tcPr/>
                </a:tc>
                <a:extLst>
                  <a:ext uri="{0D108BD9-81ED-4DB2-BD59-A6C34878D82A}">
                    <a16:rowId xmlns:a16="http://schemas.microsoft.com/office/drawing/2014/main" val="3652858289"/>
                  </a:ext>
                </a:extLst>
              </a:tr>
              <a:tr h="195493">
                <a:tc>
                  <a:txBody>
                    <a:bodyPr/>
                    <a:lstStyle/>
                    <a:p>
                      <a:r>
                        <a:rPr lang="en-US" altLang="zh-CN" sz="1800" dirty="0">
                          <a:latin typeface="Microsoft YaHei Light" panose="020B0502040204020203" pitchFamily="34" charset="-122"/>
                          <a:ea typeface="Microsoft YaHei Light" panose="020B0502040204020203" pitchFamily="34" charset="-122"/>
                        </a:rPr>
                        <a:t>LAMOST</a:t>
                      </a:r>
                      <a:endParaRPr lang="zh-CN" altLang="en-US" sz="1800" dirty="0">
                        <a:latin typeface="Microsoft YaHei Light" panose="020B0502040204020203" pitchFamily="34" charset="-122"/>
                        <a:ea typeface="Microsoft YaHei Light" panose="020B0502040204020203" pitchFamily="34" charset="-122"/>
                      </a:endParaRPr>
                    </a:p>
                  </a:txBody>
                  <a:tcPr/>
                </a:tc>
                <a:tc>
                  <a:txBody>
                    <a:bodyPr/>
                    <a:lstStyle/>
                    <a:p>
                      <a:r>
                        <a:rPr lang="zh-CN" altLang="en-US" sz="1800" dirty="0">
                          <a:latin typeface="Microsoft YaHei Light" panose="020B0502040204020203" pitchFamily="34" charset="-122"/>
                          <a:ea typeface="Microsoft YaHei Light" panose="020B0502040204020203" pitchFamily="34" charset="-122"/>
                        </a:rPr>
                        <a:t>光学</a:t>
                      </a:r>
                    </a:p>
                  </a:txBody>
                  <a:tcPr/>
                </a:tc>
                <a:tc>
                  <a:txBody>
                    <a:bodyPr/>
                    <a:lstStyle/>
                    <a:p>
                      <a:r>
                        <a:rPr lang="en-US" altLang="zh-CN" sz="1800" dirty="0">
                          <a:latin typeface="Microsoft YaHei Light" panose="020B0502040204020203" pitchFamily="34" charset="-122"/>
                          <a:ea typeface="Microsoft YaHei Light" panose="020B0502040204020203" pitchFamily="34" charset="-122"/>
                        </a:rPr>
                        <a:t>~22GB</a:t>
                      </a:r>
                      <a:endParaRPr lang="zh-CN" altLang="en-US" sz="1800" dirty="0">
                        <a:latin typeface="Microsoft YaHei Light" panose="020B0502040204020203" pitchFamily="34" charset="-122"/>
                        <a:ea typeface="Microsoft YaHei Light" panose="020B0502040204020203" pitchFamily="34" charset="-122"/>
                      </a:endParaRPr>
                    </a:p>
                  </a:txBody>
                  <a:tcPr/>
                </a:tc>
                <a:tc>
                  <a:txBody>
                    <a:bodyPr/>
                    <a:lstStyle/>
                    <a:p>
                      <a:r>
                        <a:rPr lang="en-US" altLang="zh-CN" sz="1800" dirty="0">
                          <a:latin typeface="Microsoft YaHei Light" panose="020B0502040204020203" pitchFamily="34" charset="-122"/>
                          <a:ea typeface="Microsoft YaHei Light" panose="020B0502040204020203" pitchFamily="34" charset="-122"/>
                        </a:rPr>
                        <a:t>~8TB</a:t>
                      </a:r>
                      <a:endParaRPr lang="zh-CN" altLang="en-US" sz="1800" dirty="0">
                        <a:latin typeface="Microsoft YaHei Light" panose="020B0502040204020203" pitchFamily="34" charset="-122"/>
                        <a:ea typeface="Microsoft YaHei Light" panose="020B0502040204020203" pitchFamily="34" charset="-122"/>
                      </a:endParaRPr>
                    </a:p>
                  </a:txBody>
                  <a:tcPr/>
                </a:tc>
                <a:extLst>
                  <a:ext uri="{0D108BD9-81ED-4DB2-BD59-A6C34878D82A}">
                    <a16:rowId xmlns:a16="http://schemas.microsoft.com/office/drawing/2014/main" val="925322378"/>
                  </a:ext>
                </a:extLst>
              </a:tr>
              <a:tr h="154502">
                <a:tc>
                  <a:txBody>
                    <a:bodyPr/>
                    <a:lstStyle/>
                    <a:p>
                      <a:r>
                        <a:rPr lang="zh-CN" altLang="en-US" sz="1800" dirty="0">
                          <a:latin typeface="Microsoft YaHei Light" panose="020B0502040204020203" pitchFamily="34" charset="-122"/>
                          <a:ea typeface="Microsoft YaHei Light" panose="020B0502040204020203" pitchFamily="34" charset="-122"/>
                        </a:rPr>
                        <a:t>空间站望远镜</a:t>
                      </a:r>
                    </a:p>
                  </a:txBody>
                  <a:tcPr/>
                </a:tc>
                <a:tc>
                  <a:txBody>
                    <a:bodyPr/>
                    <a:lstStyle/>
                    <a:p>
                      <a:r>
                        <a:rPr lang="zh-CN" altLang="en-US" sz="1800" dirty="0">
                          <a:latin typeface="Microsoft YaHei Light" panose="020B0502040204020203" pitchFamily="34" charset="-122"/>
                          <a:ea typeface="Microsoft YaHei Light" panose="020B0502040204020203" pitchFamily="34" charset="-122"/>
                        </a:rPr>
                        <a:t>光学</a:t>
                      </a:r>
                    </a:p>
                  </a:txBody>
                  <a:tcPr/>
                </a:tc>
                <a:tc>
                  <a:txBody>
                    <a:bodyPr/>
                    <a:lstStyle/>
                    <a:p>
                      <a:r>
                        <a:rPr lang="en-US" altLang="zh-CN" sz="1800" dirty="0">
                          <a:latin typeface="Microsoft YaHei Light" panose="020B0502040204020203" pitchFamily="34" charset="-122"/>
                          <a:ea typeface="Microsoft YaHei Light" panose="020B0502040204020203" pitchFamily="34" charset="-122"/>
                        </a:rPr>
                        <a:t>~1TB</a:t>
                      </a:r>
                      <a:endParaRPr lang="zh-CN" altLang="en-US" sz="1800" dirty="0">
                        <a:latin typeface="Microsoft YaHei Light" panose="020B0502040204020203" pitchFamily="34" charset="-122"/>
                        <a:ea typeface="Microsoft YaHei Light" panose="020B0502040204020203" pitchFamily="34" charset="-122"/>
                      </a:endParaRPr>
                    </a:p>
                  </a:txBody>
                  <a:tcPr/>
                </a:tc>
                <a:tc>
                  <a:txBody>
                    <a:bodyPr/>
                    <a:lstStyle/>
                    <a:p>
                      <a:r>
                        <a:rPr lang="en-US" altLang="zh-CN" sz="1800" dirty="0">
                          <a:latin typeface="Microsoft YaHei Light" panose="020B0502040204020203" pitchFamily="34" charset="-122"/>
                          <a:ea typeface="Microsoft YaHei Light" panose="020B0502040204020203" pitchFamily="34" charset="-122"/>
                        </a:rPr>
                        <a:t>~360TB</a:t>
                      </a:r>
                      <a:endParaRPr lang="zh-CN" altLang="en-US" sz="1800" dirty="0">
                        <a:latin typeface="Microsoft YaHei Light" panose="020B0502040204020203" pitchFamily="34" charset="-122"/>
                        <a:ea typeface="Microsoft YaHei Light" panose="020B0502040204020203" pitchFamily="34" charset="-122"/>
                      </a:endParaRPr>
                    </a:p>
                  </a:txBody>
                  <a:tcPr/>
                </a:tc>
                <a:extLst>
                  <a:ext uri="{0D108BD9-81ED-4DB2-BD59-A6C34878D82A}">
                    <a16:rowId xmlns:a16="http://schemas.microsoft.com/office/drawing/2014/main" val="30390320"/>
                  </a:ext>
                </a:extLst>
              </a:tr>
              <a:tr h="138737">
                <a:tc>
                  <a:txBody>
                    <a:bodyPr/>
                    <a:lstStyle/>
                    <a:p>
                      <a:r>
                        <a:rPr lang="en-US" altLang="zh-CN" sz="1800" dirty="0">
                          <a:latin typeface="Microsoft YaHei Light" panose="020B0502040204020203" pitchFamily="34" charset="-122"/>
                          <a:ea typeface="Microsoft YaHei Light" panose="020B0502040204020203" pitchFamily="34" charset="-122"/>
                        </a:rPr>
                        <a:t>GWAC/SVOM</a:t>
                      </a:r>
                      <a:endParaRPr lang="zh-CN" altLang="en-US" sz="1800" dirty="0">
                        <a:latin typeface="Microsoft YaHei Light" panose="020B0502040204020203" pitchFamily="34" charset="-122"/>
                        <a:ea typeface="Microsoft YaHei Light" panose="020B0502040204020203" pitchFamily="34" charset="-122"/>
                      </a:endParaRPr>
                    </a:p>
                  </a:txBody>
                  <a:tcPr/>
                </a:tc>
                <a:tc>
                  <a:txBody>
                    <a:bodyPr/>
                    <a:lstStyle/>
                    <a:p>
                      <a:r>
                        <a:rPr lang="zh-CN" altLang="en-US" sz="1800" dirty="0">
                          <a:latin typeface="Microsoft YaHei Light" panose="020B0502040204020203" pitchFamily="34" charset="-122"/>
                          <a:ea typeface="Microsoft YaHei Light" panose="020B0502040204020203" pitchFamily="34" charset="-122"/>
                        </a:rPr>
                        <a:t>光学</a:t>
                      </a:r>
                      <a:r>
                        <a:rPr lang="en-US" altLang="zh-CN" sz="1800" dirty="0">
                          <a:latin typeface="Microsoft YaHei Light" panose="020B0502040204020203" pitchFamily="34" charset="-122"/>
                          <a:ea typeface="Microsoft YaHei Light" panose="020B0502040204020203" pitchFamily="34" charset="-122"/>
                        </a:rPr>
                        <a:t>/X-Ray</a:t>
                      </a:r>
                      <a:r>
                        <a:rPr lang="zh-CN" altLang="en-US" sz="1800" dirty="0">
                          <a:latin typeface="Microsoft YaHei Light" panose="020B0502040204020203" pitchFamily="34" charset="-122"/>
                          <a:ea typeface="Microsoft YaHei Light" panose="020B0502040204020203" pitchFamily="34" charset="-122"/>
                        </a:rPr>
                        <a:t>、</a:t>
                      </a:r>
                      <a:r>
                        <a:rPr lang="en-US" altLang="zh-CN" sz="1800" dirty="0">
                          <a:latin typeface="Microsoft YaHei Light" panose="020B0502040204020203" pitchFamily="34" charset="-122"/>
                          <a:ea typeface="Microsoft YaHei Light" panose="020B0502040204020203" pitchFamily="34" charset="-122"/>
                        </a:rPr>
                        <a:t>γ-Ray</a:t>
                      </a:r>
                      <a:endParaRPr lang="zh-CN" altLang="en-US" sz="1800" dirty="0">
                        <a:latin typeface="Microsoft YaHei Light" panose="020B0502040204020203" pitchFamily="34" charset="-122"/>
                        <a:ea typeface="Microsoft YaHei Light" panose="020B0502040204020203" pitchFamily="34" charset="-122"/>
                      </a:endParaRPr>
                    </a:p>
                  </a:txBody>
                  <a:tcPr/>
                </a:tc>
                <a:tc>
                  <a:txBody>
                    <a:bodyPr/>
                    <a:lstStyle/>
                    <a:p>
                      <a:r>
                        <a:rPr lang="en-US" altLang="zh-CN" sz="1800" dirty="0">
                          <a:latin typeface="Microsoft YaHei Light" panose="020B0502040204020203" pitchFamily="34" charset="-122"/>
                          <a:ea typeface="Microsoft YaHei Light" panose="020B0502040204020203" pitchFamily="34" charset="-122"/>
                        </a:rPr>
                        <a:t>~4.9TB</a:t>
                      </a:r>
                    </a:p>
                  </a:txBody>
                  <a:tcPr/>
                </a:tc>
                <a:tc>
                  <a:txBody>
                    <a:bodyPr/>
                    <a:lstStyle/>
                    <a:p>
                      <a:r>
                        <a:rPr lang="en-US" altLang="zh-CN" sz="1800" dirty="0">
                          <a:latin typeface="Microsoft YaHei Light" panose="020B0502040204020203" pitchFamily="34" charset="-122"/>
                          <a:ea typeface="Microsoft YaHei Light" panose="020B0502040204020203" pitchFamily="34" charset="-122"/>
                        </a:rPr>
                        <a:t>~1.74PB</a:t>
                      </a:r>
                      <a:endParaRPr lang="zh-CN" altLang="en-US" sz="1800" dirty="0">
                        <a:latin typeface="Microsoft YaHei Light" panose="020B0502040204020203" pitchFamily="34" charset="-122"/>
                        <a:ea typeface="Microsoft YaHei Light" panose="020B0502040204020203" pitchFamily="34" charset="-122"/>
                      </a:endParaRPr>
                    </a:p>
                  </a:txBody>
                  <a:tcPr/>
                </a:tc>
                <a:extLst>
                  <a:ext uri="{0D108BD9-81ED-4DB2-BD59-A6C34878D82A}">
                    <a16:rowId xmlns:a16="http://schemas.microsoft.com/office/drawing/2014/main" val="2014640372"/>
                  </a:ext>
                </a:extLst>
              </a:tr>
              <a:tr h="370840">
                <a:tc>
                  <a:txBody>
                    <a:bodyPr/>
                    <a:lstStyle/>
                    <a:p>
                      <a:r>
                        <a:rPr lang="zh-CN" altLang="en-US" sz="1800" dirty="0">
                          <a:latin typeface="Microsoft YaHei Light" panose="020B0502040204020203" pitchFamily="34" charset="-122"/>
                          <a:ea typeface="Microsoft YaHei Light" panose="020B0502040204020203" pitchFamily="34" charset="-122"/>
                        </a:rPr>
                        <a:t>天籁计划</a:t>
                      </a:r>
                    </a:p>
                  </a:txBody>
                  <a:tcPr/>
                </a:tc>
                <a:tc>
                  <a:txBody>
                    <a:bodyPr/>
                    <a:lstStyle/>
                    <a:p>
                      <a:r>
                        <a:rPr lang="zh-CN" altLang="en-US" sz="1800" dirty="0">
                          <a:latin typeface="Microsoft YaHei Light" panose="020B0502040204020203" pitchFamily="34" charset="-122"/>
                          <a:ea typeface="Microsoft YaHei Light" panose="020B0502040204020203" pitchFamily="34" charset="-122"/>
                        </a:rPr>
                        <a:t>射电</a:t>
                      </a:r>
                    </a:p>
                  </a:txBody>
                  <a:tcPr/>
                </a:tc>
                <a:tc>
                  <a:txBody>
                    <a:bodyPr/>
                    <a:lstStyle/>
                    <a:p>
                      <a:r>
                        <a:rPr lang="en-US" altLang="zh-CN" sz="1800" dirty="0">
                          <a:latin typeface="Microsoft YaHei Light" panose="020B0502040204020203" pitchFamily="34" charset="-122"/>
                          <a:ea typeface="Microsoft YaHei Light" panose="020B0502040204020203" pitchFamily="34" charset="-122"/>
                        </a:rPr>
                        <a:t>~4TB</a:t>
                      </a:r>
                      <a:endParaRPr lang="zh-CN" altLang="en-US" sz="1800" dirty="0">
                        <a:latin typeface="Microsoft YaHei Light" panose="020B0502040204020203" pitchFamily="34" charset="-122"/>
                        <a:ea typeface="Microsoft YaHei Light" panose="020B0502040204020203" pitchFamily="34" charset="-122"/>
                      </a:endParaRPr>
                    </a:p>
                  </a:txBody>
                  <a:tcPr/>
                </a:tc>
                <a:tc>
                  <a:txBody>
                    <a:bodyPr/>
                    <a:lstStyle/>
                    <a:p>
                      <a:r>
                        <a:rPr lang="en-US" altLang="zh-CN" sz="1800" dirty="0">
                          <a:latin typeface="Microsoft YaHei Light" panose="020B0502040204020203" pitchFamily="34" charset="-122"/>
                          <a:ea typeface="Microsoft YaHei Light" panose="020B0502040204020203" pitchFamily="34" charset="-122"/>
                        </a:rPr>
                        <a:t>~1.5PB</a:t>
                      </a:r>
                      <a:endParaRPr lang="zh-CN" altLang="en-US" sz="1800" dirty="0">
                        <a:latin typeface="Microsoft YaHei Light" panose="020B0502040204020203" pitchFamily="34" charset="-122"/>
                        <a:ea typeface="Microsoft YaHei Light" panose="020B0502040204020203" pitchFamily="34" charset="-122"/>
                      </a:endParaRPr>
                    </a:p>
                  </a:txBody>
                  <a:tcPr/>
                </a:tc>
                <a:extLst>
                  <a:ext uri="{0D108BD9-81ED-4DB2-BD59-A6C34878D82A}">
                    <a16:rowId xmlns:a16="http://schemas.microsoft.com/office/drawing/2014/main" val="667930800"/>
                  </a:ext>
                </a:extLst>
              </a:tr>
            </a:tbl>
          </a:graphicData>
        </a:graphic>
      </p:graphicFrame>
      <p:pic>
        <p:nvPicPr>
          <p:cNvPr id="6" name="图片 5">
            <a:extLst>
              <a:ext uri="{FF2B5EF4-FFF2-40B4-BE49-F238E27FC236}">
                <a16:creationId xmlns:a16="http://schemas.microsoft.com/office/drawing/2014/main" id="{1C340A99-CDDA-4452-841A-33297E59E80C}"/>
              </a:ext>
            </a:extLst>
          </p:cNvPr>
          <p:cNvPicPr>
            <a:picLocks noChangeAspect="1"/>
          </p:cNvPicPr>
          <p:nvPr/>
        </p:nvPicPr>
        <p:blipFill>
          <a:blip r:embed="rId4"/>
          <a:stretch>
            <a:fillRect/>
          </a:stretch>
        </p:blipFill>
        <p:spPr>
          <a:xfrm>
            <a:off x="5898630" y="1019146"/>
            <a:ext cx="5150370" cy="2767168"/>
          </a:xfrm>
          <a:prstGeom prst="rect">
            <a:avLst/>
          </a:prstGeom>
        </p:spPr>
      </p:pic>
    </p:spTree>
    <p:extLst>
      <p:ext uri="{BB962C8B-B14F-4D97-AF65-F5344CB8AC3E}">
        <p14:creationId xmlns:p14="http://schemas.microsoft.com/office/powerpoint/2010/main" val="2538140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AC29EDBB-55D9-43C9-B560-DE619D287E99}"/>
              </a:ext>
            </a:extLst>
          </p:cNvPr>
          <p:cNvSpPr txBox="1">
            <a:spLocks/>
          </p:cNvSpPr>
          <p:nvPr/>
        </p:nvSpPr>
        <p:spPr>
          <a:xfrm>
            <a:off x="146050" y="82614"/>
            <a:ext cx="10515600" cy="1073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3.5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引力波电磁对应体高效搜寻</a:t>
            </a:r>
          </a:p>
        </p:txBody>
      </p:sp>
      <p:sp>
        <p:nvSpPr>
          <p:cNvPr id="17" name="矩形 16">
            <a:extLst>
              <a:ext uri="{FF2B5EF4-FFF2-40B4-BE49-F238E27FC236}">
                <a16:creationId xmlns:a16="http://schemas.microsoft.com/office/drawing/2014/main" id="{24A38658-33D6-4158-B25B-CB3B4944C938}"/>
              </a:ext>
            </a:extLst>
          </p:cNvPr>
          <p:cNvSpPr/>
          <p:nvPr/>
        </p:nvSpPr>
        <p:spPr>
          <a:xfrm>
            <a:off x="528400" y="5391061"/>
            <a:ext cx="5161617" cy="71818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CN" altLang="en-US" sz="2000" dirty="0"/>
              <a:t>引力波事件后随观测</a:t>
            </a:r>
            <a:r>
              <a:rPr lang="zh-CN" altLang="en-US" sz="2000" b="1" dirty="0">
                <a:effectLst>
                  <a:outerShdw blurRad="38100" dist="38100" dir="2700000" algn="tl">
                    <a:srgbClr val="000000">
                      <a:alpha val="43137"/>
                    </a:srgbClr>
                  </a:outerShdw>
                </a:effectLst>
              </a:rPr>
              <a:t>规划及暂现源证认系统</a:t>
            </a:r>
          </a:p>
        </p:txBody>
      </p:sp>
      <p:sp>
        <p:nvSpPr>
          <p:cNvPr id="19" name="矩形 18">
            <a:extLst>
              <a:ext uri="{FF2B5EF4-FFF2-40B4-BE49-F238E27FC236}">
                <a16:creationId xmlns:a16="http://schemas.microsoft.com/office/drawing/2014/main" id="{7CBE1247-52A0-4694-85D3-0A435F2B53A9}"/>
              </a:ext>
            </a:extLst>
          </p:cNvPr>
          <p:cNvSpPr/>
          <p:nvPr/>
        </p:nvSpPr>
        <p:spPr>
          <a:xfrm>
            <a:off x="7617040" y="5382389"/>
            <a:ext cx="3831746" cy="72685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CN" altLang="en-US" sz="2000" dirty="0"/>
              <a:t>引力波事件后随观测</a:t>
            </a:r>
            <a:r>
              <a:rPr lang="zh-CN" altLang="en-US" sz="2000" b="1" dirty="0">
                <a:effectLst>
                  <a:outerShdw blurRad="38100" dist="38100" dir="2700000" algn="tl">
                    <a:srgbClr val="000000">
                      <a:alpha val="43137"/>
                    </a:srgbClr>
                  </a:outerShdw>
                </a:effectLst>
              </a:rPr>
              <a:t>数据库</a:t>
            </a:r>
          </a:p>
        </p:txBody>
      </p:sp>
      <p:sp>
        <p:nvSpPr>
          <p:cNvPr id="22" name="文本框 21">
            <a:extLst>
              <a:ext uri="{FF2B5EF4-FFF2-40B4-BE49-F238E27FC236}">
                <a16:creationId xmlns:a16="http://schemas.microsoft.com/office/drawing/2014/main" id="{DD042A15-2488-407C-BB7C-82CF48DB19F4}"/>
              </a:ext>
            </a:extLst>
          </p:cNvPr>
          <p:cNvSpPr txBox="1"/>
          <p:nvPr/>
        </p:nvSpPr>
        <p:spPr>
          <a:xfrm>
            <a:off x="736600" y="1385701"/>
            <a:ext cx="9952297" cy="1015663"/>
          </a:xfrm>
          <a:prstGeom prst="rect">
            <a:avLst/>
          </a:prstGeom>
          <a:noFill/>
        </p:spPr>
        <p:txBody>
          <a:bodyPr wrap="square" rtlCol="0">
            <a:spAutoFit/>
          </a:bodyPr>
          <a:lstStyle/>
          <a:p>
            <a:r>
              <a:rPr lang="zh-CN" altLang="en-US" sz="2400" b="1" dirty="0"/>
              <a:t>目标：</a:t>
            </a:r>
            <a:endParaRPr lang="en-US" altLang="zh-CN" sz="2400" b="1" dirty="0"/>
          </a:p>
          <a:p>
            <a:endParaRPr lang="en-US" altLang="zh-CN" dirty="0"/>
          </a:p>
          <a:p>
            <a:r>
              <a:rPr lang="zh-CN" altLang="en-US" dirty="0"/>
              <a:t>对引力波定位天区中的星系进行筛选，并给出观测优先级，支持地面观测网络的快速后随观测</a:t>
            </a:r>
          </a:p>
        </p:txBody>
      </p:sp>
      <p:sp>
        <p:nvSpPr>
          <p:cNvPr id="24" name="文本框 23">
            <a:extLst>
              <a:ext uri="{FF2B5EF4-FFF2-40B4-BE49-F238E27FC236}">
                <a16:creationId xmlns:a16="http://schemas.microsoft.com/office/drawing/2014/main" id="{5D370404-C304-4F0A-B640-A1747A8DA3E6}"/>
              </a:ext>
            </a:extLst>
          </p:cNvPr>
          <p:cNvSpPr txBox="1"/>
          <p:nvPr/>
        </p:nvSpPr>
        <p:spPr>
          <a:xfrm>
            <a:off x="736600" y="2790668"/>
            <a:ext cx="9334500" cy="1665969"/>
          </a:xfrm>
          <a:prstGeom prst="rect">
            <a:avLst/>
          </a:prstGeom>
          <a:noFill/>
        </p:spPr>
        <p:txBody>
          <a:bodyPr wrap="square" rtlCol="0">
            <a:spAutoFit/>
          </a:bodyPr>
          <a:lstStyle/>
          <a:p>
            <a:r>
              <a:rPr lang="zh-CN" altLang="en-US" sz="2400" b="1" dirty="0"/>
              <a:t>主要问题：</a:t>
            </a:r>
            <a:endParaRPr lang="en-US" altLang="zh-CN" sz="2400" b="1" dirty="0"/>
          </a:p>
          <a:p>
            <a:pPr marL="342900" indent="-342900">
              <a:lnSpc>
                <a:spcPct val="150000"/>
              </a:lnSpc>
              <a:buFont typeface="+mj-lt"/>
              <a:buAutoNum type="arabicPeriod"/>
            </a:pPr>
            <a:r>
              <a:rPr lang="zh-CN" altLang="en-US" dirty="0"/>
              <a:t>如何高效获取引力波定位天区（</a:t>
            </a:r>
            <a:r>
              <a:rPr lang="en-US" altLang="zh-CN" dirty="0"/>
              <a:t>100-1000</a:t>
            </a:r>
            <a:r>
              <a:rPr lang="zh-CN" altLang="en-US" dirty="0"/>
              <a:t>平方度）中包含的星系？</a:t>
            </a:r>
            <a:endParaRPr lang="en-US" altLang="zh-CN" dirty="0"/>
          </a:p>
          <a:p>
            <a:pPr marL="342900" indent="-342900">
              <a:lnSpc>
                <a:spcPct val="150000"/>
              </a:lnSpc>
              <a:buFont typeface="+mj-lt"/>
              <a:buAutoNum type="arabicPeriod"/>
            </a:pPr>
            <a:r>
              <a:rPr lang="zh-CN" altLang="en-US" dirty="0"/>
              <a:t>如何对筛选出的星系制定观测优先级？</a:t>
            </a:r>
            <a:endParaRPr lang="en-US" altLang="zh-CN" dirty="0"/>
          </a:p>
          <a:p>
            <a:pPr marL="342900" indent="-342900">
              <a:lnSpc>
                <a:spcPct val="150000"/>
              </a:lnSpc>
              <a:buFont typeface="+mj-lt"/>
              <a:buAutoNum type="arabicPeriod"/>
            </a:pPr>
            <a:r>
              <a:rPr lang="zh-CN" altLang="en-US" dirty="0"/>
              <a:t>如何从观测数据中快速证认引力波电磁对应体候选体？</a:t>
            </a:r>
          </a:p>
        </p:txBody>
      </p:sp>
      <p:sp>
        <p:nvSpPr>
          <p:cNvPr id="2" name="矩形 1">
            <a:extLst>
              <a:ext uri="{FF2B5EF4-FFF2-40B4-BE49-F238E27FC236}">
                <a16:creationId xmlns:a16="http://schemas.microsoft.com/office/drawing/2014/main" id="{4C58780E-C8F6-424C-A86C-023E03D35002}"/>
              </a:ext>
            </a:extLst>
          </p:cNvPr>
          <p:cNvSpPr/>
          <p:nvPr/>
        </p:nvSpPr>
        <p:spPr>
          <a:xfrm>
            <a:off x="5690017" y="5382389"/>
            <a:ext cx="1927023" cy="7268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effectLst>
                  <a:outerShdw blurRad="38100" dist="38100" dir="2700000" algn="tl">
                    <a:srgbClr val="000000">
                      <a:alpha val="43137"/>
                    </a:srgbClr>
                  </a:outerShdw>
                </a:effectLst>
              </a:rPr>
              <a:t>GWOPS</a:t>
            </a:r>
            <a:endParaRPr lang="zh-CN" alt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0606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B6AC5BE4-F5EE-4670-9613-79299EC74A10}"/>
              </a:ext>
            </a:extLst>
          </p:cNvPr>
          <p:cNvSpPr txBox="1">
            <a:spLocks/>
          </p:cNvSpPr>
          <p:nvPr/>
        </p:nvSpPr>
        <p:spPr>
          <a:xfrm>
            <a:off x="146050" y="82614"/>
            <a:ext cx="10515600" cy="1073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3.5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引力波电磁对应体高效搜寻</a:t>
            </a:r>
          </a:p>
        </p:txBody>
      </p:sp>
      <p:grpSp>
        <p:nvGrpSpPr>
          <p:cNvPr id="8" name="组合 7">
            <a:extLst>
              <a:ext uri="{FF2B5EF4-FFF2-40B4-BE49-F238E27FC236}">
                <a16:creationId xmlns:a16="http://schemas.microsoft.com/office/drawing/2014/main" id="{213B7331-A74E-46E5-8DEC-98A45B7BB043}"/>
              </a:ext>
            </a:extLst>
          </p:cNvPr>
          <p:cNvGrpSpPr/>
          <p:nvPr/>
        </p:nvGrpSpPr>
        <p:grpSpPr>
          <a:xfrm>
            <a:off x="430936" y="1533414"/>
            <a:ext cx="7551544" cy="4954819"/>
            <a:chOff x="2687216" y="577557"/>
            <a:chExt cx="6494592" cy="4442312"/>
          </a:xfrm>
        </p:grpSpPr>
        <p:grpSp>
          <p:nvGrpSpPr>
            <p:cNvPr id="9" name="组合 8">
              <a:extLst>
                <a:ext uri="{FF2B5EF4-FFF2-40B4-BE49-F238E27FC236}">
                  <a16:creationId xmlns:a16="http://schemas.microsoft.com/office/drawing/2014/main" id="{9824A917-AE8F-474C-8A2C-9A40AC1BF281}"/>
                </a:ext>
              </a:extLst>
            </p:cNvPr>
            <p:cNvGrpSpPr/>
            <p:nvPr/>
          </p:nvGrpSpPr>
          <p:grpSpPr>
            <a:xfrm>
              <a:off x="2687216" y="577557"/>
              <a:ext cx="6494592" cy="4442312"/>
              <a:chOff x="2687216" y="577557"/>
              <a:chExt cx="6494592" cy="4442312"/>
            </a:xfrm>
          </p:grpSpPr>
          <p:sp>
            <p:nvSpPr>
              <p:cNvPr id="11" name="矩形: 圆角 10">
                <a:extLst>
                  <a:ext uri="{FF2B5EF4-FFF2-40B4-BE49-F238E27FC236}">
                    <a16:creationId xmlns:a16="http://schemas.microsoft.com/office/drawing/2014/main" id="{5F44760B-D686-422D-A178-CBF90EFCF64B}"/>
                  </a:ext>
                </a:extLst>
              </p:cNvPr>
              <p:cNvSpPr/>
              <p:nvPr/>
            </p:nvSpPr>
            <p:spPr>
              <a:xfrm>
                <a:off x="2687216" y="1203649"/>
                <a:ext cx="2258009" cy="3816220"/>
              </a:xfrm>
              <a:prstGeom prst="roundRect">
                <a:avLst>
                  <a:gd name="adj" fmla="val 9011"/>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dirty="0">
                  <a:ln w="38100">
                    <a:solidFill>
                      <a:schemeClr val="tx1"/>
                    </a:solidFill>
                  </a:ln>
                  <a:latin typeface="Calibri" panose="020F0502020204030204" pitchFamily="34" charset="0"/>
                  <a:cs typeface="Calibri" panose="020F0502020204030204" pitchFamily="34" charset="0"/>
                </a:endParaRPr>
              </a:p>
            </p:txBody>
          </p:sp>
          <p:sp>
            <p:nvSpPr>
              <p:cNvPr id="12" name="矩形: 圆角 11">
                <a:extLst>
                  <a:ext uri="{FF2B5EF4-FFF2-40B4-BE49-F238E27FC236}">
                    <a16:creationId xmlns:a16="http://schemas.microsoft.com/office/drawing/2014/main" id="{0476975A-67F8-4FAD-851C-CE0B0CD3A486}"/>
                  </a:ext>
                </a:extLst>
              </p:cNvPr>
              <p:cNvSpPr/>
              <p:nvPr/>
            </p:nvSpPr>
            <p:spPr>
              <a:xfrm>
                <a:off x="2908817" y="1737242"/>
                <a:ext cx="1821799" cy="49277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dirty="0">
                    <a:latin typeface="Calibri" panose="020F0502020204030204" pitchFamily="34" charset="0"/>
                    <a:cs typeface="Calibri" panose="020F0502020204030204" pitchFamily="34" charset="0"/>
                  </a:rPr>
                  <a:t>解析引力波定位数据</a:t>
                </a:r>
              </a:p>
            </p:txBody>
          </p:sp>
          <p:sp>
            <p:nvSpPr>
              <p:cNvPr id="13" name="矩形: 圆角 12">
                <a:extLst>
                  <a:ext uri="{FF2B5EF4-FFF2-40B4-BE49-F238E27FC236}">
                    <a16:creationId xmlns:a16="http://schemas.microsoft.com/office/drawing/2014/main" id="{0D5A2490-8A34-4343-B130-7F557E8A231F}"/>
                  </a:ext>
                </a:extLst>
              </p:cNvPr>
              <p:cNvSpPr/>
              <p:nvPr/>
            </p:nvSpPr>
            <p:spPr>
              <a:xfrm>
                <a:off x="2915810" y="2497908"/>
                <a:ext cx="1814806" cy="66052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dirty="0">
                    <a:latin typeface="Calibri" panose="020F0502020204030204" pitchFamily="34" charset="0"/>
                    <a:cs typeface="Calibri" panose="020F0502020204030204" pitchFamily="34" charset="0"/>
                  </a:rPr>
                  <a:t>获取引力波定位天区覆盖图</a:t>
                </a:r>
              </a:p>
            </p:txBody>
          </p:sp>
          <p:sp>
            <p:nvSpPr>
              <p:cNvPr id="14" name="矩形: 圆角 13">
                <a:extLst>
                  <a:ext uri="{FF2B5EF4-FFF2-40B4-BE49-F238E27FC236}">
                    <a16:creationId xmlns:a16="http://schemas.microsoft.com/office/drawing/2014/main" id="{604A1040-4769-471E-B5A4-70D79160CF3E}"/>
                  </a:ext>
                </a:extLst>
              </p:cNvPr>
              <p:cNvSpPr/>
              <p:nvPr/>
            </p:nvSpPr>
            <p:spPr>
              <a:xfrm>
                <a:off x="2908817" y="3443848"/>
                <a:ext cx="1821799" cy="54324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dirty="0">
                    <a:latin typeface="Calibri" panose="020F0502020204030204" pitchFamily="34" charset="0"/>
                    <a:cs typeface="Calibri" panose="020F0502020204030204" pitchFamily="34" charset="0"/>
                  </a:rPr>
                  <a:t>筛选宿主星系候选体</a:t>
                </a:r>
              </a:p>
            </p:txBody>
          </p:sp>
          <p:sp>
            <p:nvSpPr>
              <p:cNvPr id="15" name="矩形: 圆角 14">
                <a:extLst>
                  <a:ext uri="{FF2B5EF4-FFF2-40B4-BE49-F238E27FC236}">
                    <a16:creationId xmlns:a16="http://schemas.microsoft.com/office/drawing/2014/main" id="{7028EB97-CBA1-4FFF-AD46-7D8590915E72}"/>
                  </a:ext>
                </a:extLst>
              </p:cNvPr>
              <p:cNvSpPr/>
              <p:nvPr/>
            </p:nvSpPr>
            <p:spPr>
              <a:xfrm>
                <a:off x="6884439" y="1203649"/>
                <a:ext cx="2297369" cy="1685726"/>
              </a:xfrm>
              <a:prstGeom prst="roundRect">
                <a:avLst>
                  <a:gd name="adj" fmla="val 9749"/>
                </a:avLst>
              </a:prstGeom>
              <a:ln w="28575"/>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ln w="38100">
                    <a:solidFill>
                      <a:schemeClr val="tx1"/>
                    </a:solidFill>
                  </a:ln>
                  <a:latin typeface="Calibri" panose="020F0502020204030204" pitchFamily="34" charset="0"/>
                  <a:cs typeface="Calibri" panose="020F0502020204030204" pitchFamily="34" charset="0"/>
                </a:endParaRPr>
              </a:p>
            </p:txBody>
          </p:sp>
          <p:sp>
            <p:nvSpPr>
              <p:cNvPr id="16" name="矩形: 圆角 15">
                <a:extLst>
                  <a:ext uri="{FF2B5EF4-FFF2-40B4-BE49-F238E27FC236}">
                    <a16:creationId xmlns:a16="http://schemas.microsoft.com/office/drawing/2014/main" id="{63C3D530-F68C-4D4E-B71F-A2E0E55C7D60}"/>
                  </a:ext>
                </a:extLst>
              </p:cNvPr>
              <p:cNvSpPr/>
              <p:nvPr/>
            </p:nvSpPr>
            <p:spPr>
              <a:xfrm>
                <a:off x="6874330" y="3144419"/>
                <a:ext cx="2307478" cy="1875450"/>
              </a:xfrm>
              <a:prstGeom prst="roundRect">
                <a:avLst>
                  <a:gd name="adj" fmla="val 8491"/>
                </a:avLst>
              </a:prstGeom>
              <a:ln w="28575"/>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n w="38100">
                    <a:solidFill>
                      <a:schemeClr val="tx1"/>
                    </a:solidFill>
                  </a:ln>
                  <a:latin typeface="Calibri" panose="020F0502020204030204" pitchFamily="34" charset="0"/>
                  <a:cs typeface="Calibri" panose="020F0502020204030204" pitchFamily="34" charset="0"/>
                </a:endParaRPr>
              </a:p>
            </p:txBody>
          </p:sp>
          <p:sp>
            <p:nvSpPr>
              <p:cNvPr id="17" name="流程图: 磁盘 16">
                <a:extLst>
                  <a:ext uri="{FF2B5EF4-FFF2-40B4-BE49-F238E27FC236}">
                    <a16:creationId xmlns:a16="http://schemas.microsoft.com/office/drawing/2014/main" id="{D330E15D-EB3A-433E-BA81-CB29482596AE}"/>
                  </a:ext>
                </a:extLst>
              </p:cNvPr>
              <p:cNvSpPr/>
              <p:nvPr/>
            </p:nvSpPr>
            <p:spPr>
              <a:xfrm>
                <a:off x="5298232" y="1737242"/>
                <a:ext cx="1247190" cy="977779"/>
              </a:xfrm>
              <a:prstGeom prst="flowChartMagneticDisk">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zh-CN" altLang="en-US" b="1" dirty="0">
                    <a:latin typeface="Calibri" panose="020F0502020204030204" pitchFamily="34" charset="0"/>
                    <a:cs typeface="Calibri" panose="020F0502020204030204" pitchFamily="34" charset="0"/>
                  </a:rPr>
                  <a:t>数据库</a:t>
                </a:r>
              </a:p>
            </p:txBody>
          </p:sp>
          <p:sp>
            <p:nvSpPr>
              <p:cNvPr id="18" name="流程图: 预定义过程 17">
                <a:extLst>
                  <a:ext uri="{FF2B5EF4-FFF2-40B4-BE49-F238E27FC236}">
                    <a16:creationId xmlns:a16="http://schemas.microsoft.com/office/drawing/2014/main" id="{191D91FA-94A0-4B41-8235-6E6A2F2B6240}"/>
                  </a:ext>
                </a:extLst>
              </p:cNvPr>
              <p:cNvSpPr/>
              <p:nvPr/>
            </p:nvSpPr>
            <p:spPr>
              <a:xfrm>
                <a:off x="5172660" y="3668548"/>
                <a:ext cx="1566864" cy="941972"/>
              </a:xfrm>
              <a:prstGeom prst="flowChartPredefinedProcess">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b="1" dirty="0">
                    <a:latin typeface="Calibri" panose="020F0502020204030204" pitchFamily="34" charset="0"/>
                    <a:cs typeface="Calibri" panose="020F0502020204030204" pitchFamily="34" charset="0"/>
                  </a:rPr>
                  <a:t>观测设施</a:t>
                </a:r>
              </a:p>
            </p:txBody>
          </p:sp>
          <p:sp>
            <p:nvSpPr>
              <p:cNvPr id="19" name="矩形: 圆角 18">
                <a:extLst>
                  <a:ext uri="{FF2B5EF4-FFF2-40B4-BE49-F238E27FC236}">
                    <a16:creationId xmlns:a16="http://schemas.microsoft.com/office/drawing/2014/main" id="{E7CA2D9B-AE45-486E-A1FB-89625EB10D34}"/>
                  </a:ext>
                </a:extLst>
              </p:cNvPr>
              <p:cNvSpPr/>
              <p:nvPr/>
            </p:nvSpPr>
            <p:spPr>
              <a:xfrm>
                <a:off x="2908817" y="4247176"/>
                <a:ext cx="1821799" cy="66052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dirty="0">
                    <a:latin typeface="Calibri" panose="020F0502020204030204" pitchFamily="34" charset="0"/>
                    <a:cs typeface="Calibri" panose="020F0502020204030204" pitchFamily="34" charset="0"/>
                  </a:rPr>
                  <a:t>通知后随观测</a:t>
                </a:r>
              </a:p>
            </p:txBody>
          </p:sp>
          <p:sp>
            <p:nvSpPr>
              <p:cNvPr id="20" name="文本框 19">
                <a:extLst>
                  <a:ext uri="{FF2B5EF4-FFF2-40B4-BE49-F238E27FC236}">
                    <a16:creationId xmlns:a16="http://schemas.microsoft.com/office/drawing/2014/main" id="{1F556926-CBDC-4DDB-9F72-5C12358A69A0}"/>
                  </a:ext>
                </a:extLst>
              </p:cNvPr>
              <p:cNvSpPr txBox="1"/>
              <p:nvPr/>
            </p:nvSpPr>
            <p:spPr>
              <a:xfrm>
                <a:off x="3060039" y="577557"/>
                <a:ext cx="1736829" cy="331130"/>
              </a:xfrm>
              <a:prstGeom prst="rect">
                <a:avLst/>
              </a:prstGeom>
              <a:noFill/>
            </p:spPr>
            <p:txBody>
              <a:bodyPr wrap="square" rtlCol="0">
                <a:spAutoFit/>
              </a:bodyPr>
              <a:lstStyle/>
              <a:p>
                <a:r>
                  <a:rPr lang="zh-CN" altLang="en-US" dirty="0">
                    <a:latin typeface="Calibri" panose="020F0502020204030204" pitchFamily="34" charset="0"/>
                    <a:cs typeface="Calibri" panose="020F0502020204030204" pitchFamily="34" charset="0"/>
                  </a:rPr>
                  <a:t>引力波事件警报</a:t>
                </a:r>
              </a:p>
            </p:txBody>
          </p:sp>
          <p:sp>
            <p:nvSpPr>
              <p:cNvPr id="21" name="箭头: 右 20">
                <a:extLst>
                  <a:ext uri="{FF2B5EF4-FFF2-40B4-BE49-F238E27FC236}">
                    <a16:creationId xmlns:a16="http://schemas.microsoft.com/office/drawing/2014/main" id="{EC79D1E6-7EF4-431B-B249-D7195E092797}"/>
                  </a:ext>
                </a:extLst>
              </p:cNvPr>
              <p:cNvSpPr/>
              <p:nvPr/>
            </p:nvSpPr>
            <p:spPr>
              <a:xfrm rot="5400000">
                <a:off x="3725573" y="648752"/>
                <a:ext cx="181293" cy="794657"/>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cxnSp>
            <p:nvCxnSpPr>
              <p:cNvPr id="22" name="直接箭头连接符 21">
                <a:extLst>
                  <a:ext uri="{FF2B5EF4-FFF2-40B4-BE49-F238E27FC236}">
                    <a16:creationId xmlns:a16="http://schemas.microsoft.com/office/drawing/2014/main" id="{6CBB9B21-8F3E-4ADC-882D-F81958BED779}"/>
                  </a:ext>
                </a:extLst>
              </p:cNvPr>
              <p:cNvCxnSpPr>
                <a:cxnSpLocks/>
                <a:stCxn id="12" idx="3"/>
                <a:endCxn id="17" idx="2"/>
              </p:cNvCxnSpPr>
              <p:nvPr/>
            </p:nvCxnSpPr>
            <p:spPr>
              <a:xfrm>
                <a:off x="4730616" y="1983629"/>
                <a:ext cx="567616" cy="242503"/>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连接符: 曲线 22">
                <a:extLst>
                  <a:ext uri="{FF2B5EF4-FFF2-40B4-BE49-F238E27FC236}">
                    <a16:creationId xmlns:a16="http://schemas.microsoft.com/office/drawing/2014/main" id="{39ECB258-C419-46E0-82CC-A88464894B5B}"/>
                  </a:ext>
                </a:extLst>
              </p:cNvPr>
              <p:cNvCxnSpPr>
                <a:cxnSpLocks/>
                <a:stCxn id="17" idx="2"/>
                <a:endCxn id="13" idx="3"/>
              </p:cNvCxnSpPr>
              <p:nvPr/>
            </p:nvCxnSpPr>
            <p:spPr>
              <a:xfrm rot="10800000" flipV="1">
                <a:off x="4730616" y="2226131"/>
                <a:ext cx="567616" cy="602037"/>
              </a:xfrm>
              <a:prstGeom prst="curvedConnector3">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接箭头连接符 23">
                <a:extLst>
                  <a:ext uri="{FF2B5EF4-FFF2-40B4-BE49-F238E27FC236}">
                    <a16:creationId xmlns:a16="http://schemas.microsoft.com/office/drawing/2014/main" id="{A156E22E-1E57-4374-8E26-A3910B79282E}"/>
                  </a:ext>
                </a:extLst>
              </p:cNvPr>
              <p:cNvCxnSpPr>
                <a:cxnSpLocks/>
                <a:stCxn id="12" idx="2"/>
                <a:endCxn id="13" idx="0"/>
              </p:cNvCxnSpPr>
              <p:nvPr/>
            </p:nvCxnSpPr>
            <p:spPr>
              <a:xfrm>
                <a:off x="3819717" y="2230016"/>
                <a:ext cx="3496" cy="2678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C8B3574B-D522-47BC-A907-E5D460C62DD2}"/>
                  </a:ext>
                </a:extLst>
              </p:cNvPr>
              <p:cNvCxnSpPr>
                <a:cxnSpLocks/>
                <a:endCxn id="14" idx="0"/>
              </p:cNvCxnSpPr>
              <p:nvPr/>
            </p:nvCxnSpPr>
            <p:spPr>
              <a:xfrm>
                <a:off x="3816220" y="3169886"/>
                <a:ext cx="3497" cy="2739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251A705E-29FE-4327-80B1-56D710AA7BD0}"/>
                  </a:ext>
                </a:extLst>
              </p:cNvPr>
              <p:cNvCxnSpPr>
                <a:cxnSpLocks/>
                <a:stCxn id="14" idx="2"/>
                <a:endCxn id="19" idx="0"/>
              </p:cNvCxnSpPr>
              <p:nvPr/>
            </p:nvCxnSpPr>
            <p:spPr>
              <a:xfrm>
                <a:off x="3819717" y="3987096"/>
                <a:ext cx="0" cy="260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箭头: 上 26">
                <a:extLst>
                  <a:ext uri="{FF2B5EF4-FFF2-40B4-BE49-F238E27FC236}">
                    <a16:creationId xmlns:a16="http://schemas.microsoft.com/office/drawing/2014/main" id="{A32E9B1D-3FF1-46C1-B80A-5B7D9E9D6417}"/>
                  </a:ext>
                </a:extLst>
              </p:cNvPr>
              <p:cNvSpPr/>
              <p:nvPr/>
            </p:nvSpPr>
            <p:spPr>
              <a:xfrm>
                <a:off x="5792170" y="2724539"/>
                <a:ext cx="259313" cy="94400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28" name="文本框 27">
                <a:extLst>
                  <a:ext uri="{FF2B5EF4-FFF2-40B4-BE49-F238E27FC236}">
                    <a16:creationId xmlns:a16="http://schemas.microsoft.com/office/drawing/2014/main" id="{B6FF30D6-EF6F-4F51-985A-8EA0FFE74229}"/>
                  </a:ext>
                </a:extLst>
              </p:cNvPr>
              <p:cNvSpPr txBox="1"/>
              <p:nvPr/>
            </p:nvSpPr>
            <p:spPr>
              <a:xfrm>
                <a:off x="2981562" y="1267223"/>
                <a:ext cx="2191098" cy="331130"/>
              </a:xfrm>
              <a:prstGeom prst="rect">
                <a:avLst/>
              </a:prstGeom>
              <a:noFill/>
            </p:spPr>
            <p:txBody>
              <a:bodyPr wrap="square" rtlCol="0">
                <a:spAutoFit/>
              </a:bodyPr>
              <a:lstStyle/>
              <a:p>
                <a:r>
                  <a:rPr lang="zh-CN" altLang="en-US" b="1" dirty="0">
                    <a:solidFill>
                      <a:schemeClr val="accent1">
                        <a:lumMod val="50000"/>
                      </a:schemeClr>
                    </a:solidFill>
                    <a:latin typeface="Calibri" panose="020F0502020204030204" pitchFamily="34" charset="0"/>
                    <a:cs typeface="Calibri" panose="020F0502020204030204" pitchFamily="34" charset="0"/>
                  </a:rPr>
                  <a:t>宿主星系筛选组件</a:t>
                </a:r>
              </a:p>
            </p:txBody>
          </p:sp>
          <p:sp>
            <p:nvSpPr>
              <p:cNvPr id="29" name="文本框 28">
                <a:extLst>
                  <a:ext uri="{FF2B5EF4-FFF2-40B4-BE49-F238E27FC236}">
                    <a16:creationId xmlns:a16="http://schemas.microsoft.com/office/drawing/2014/main" id="{EE196E2D-8B35-4275-BF2E-10DF7D4C26DF}"/>
                  </a:ext>
                </a:extLst>
              </p:cNvPr>
              <p:cNvSpPr txBox="1"/>
              <p:nvPr/>
            </p:nvSpPr>
            <p:spPr>
              <a:xfrm>
                <a:off x="7227151" y="1234336"/>
                <a:ext cx="1611940" cy="331130"/>
              </a:xfrm>
              <a:prstGeom prst="rect">
                <a:avLst/>
              </a:prstGeom>
              <a:noFill/>
            </p:spPr>
            <p:txBody>
              <a:bodyPr wrap="square" rtlCol="0">
                <a:spAutoFit/>
              </a:bodyPr>
              <a:lstStyle/>
              <a:p>
                <a:r>
                  <a:rPr lang="zh-CN" altLang="en-US" b="1" dirty="0">
                    <a:solidFill>
                      <a:schemeClr val="accent1">
                        <a:lumMod val="50000"/>
                      </a:schemeClr>
                    </a:solidFill>
                    <a:latin typeface="Calibri" panose="020F0502020204030204" pitchFamily="34" charset="0"/>
                    <a:cs typeface="Calibri" panose="020F0502020204030204" pitchFamily="34" charset="0"/>
                  </a:rPr>
                  <a:t>暂现源证认组件</a:t>
                </a:r>
              </a:p>
            </p:txBody>
          </p:sp>
          <p:sp>
            <p:nvSpPr>
              <p:cNvPr id="30" name="文本框 29">
                <a:extLst>
                  <a:ext uri="{FF2B5EF4-FFF2-40B4-BE49-F238E27FC236}">
                    <a16:creationId xmlns:a16="http://schemas.microsoft.com/office/drawing/2014/main" id="{9E400772-E098-4580-9ADE-30CF99C96097}"/>
                  </a:ext>
                </a:extLst>
              </p:cNvPr>
              <p:cNvSpPr txBox="1"/>
              <p:nvPr/>
            </p:nvSpPr>
            <p:spPr>
              <a:xfrm>
                <a:off x="7173978" y="3259723"/>
                <a:ext cx="1718290" cy="331130"/>
              </a:xfrm>
              <a:prstGeom prst="rect">
                <a:avLst/>
              </a:prstGeom>
              <a:noFill/>
            </p:spPr>
            <p:txBody>
              <a:bodyPr wrap="square" rtlCol="0">
                <a:spAutoFit/>
              </a:bodyPr>
              <a:lstStyle/>
              <a:p>
                <a:pPr algn="ctr"/>
                <a:r>
                  <a:rPr lang="zh-CN" altLang="en-US" b="1" dirty="0">
                    <a:solidFill>
                      <a:schemeClr val="accent1">
                        <a:lumMod val="50000"/>
                      </a:schemeClr>
                    </a:solidFill>
                    <a:latin typeface="Calibri" panose="020F0502020204030204" pitchFamily="34" charset="0"/>
                    <a:cs typeface="Calibri" panose="020F0502020204030204" pitchFamily="34" charset="0"/>
                  </a:rPr>
                  <a:t>数据可视化组件</a:t>
                </a:r>
              </a:p>
            </p:txBody>
          </p:sp>
          <p:sp>
            <p:nvSpPr>
              <p:cNvPr id="31" name="矩形: 圆角 30">
                <a:extLst>
                  <a:ext uri="{FF2B5EF4-FFF2-40B4-BE49-F238E27FC236}">
                    <a16:creationId xmlns:a16="http://schemas.microsoft.com/office/drawing/2014/main" id="{E92DE36F-4B2F-4940-A8FF-1F0F164C733D}"/>
                  </a:ext>
                </a:extLst>
              </p:cNvPr>
              <p:cNvSpPr/>
              <p:nvPr/>
            </p:nvSpPr>
            <p:spPr>
              <a:xfrm>
                <a:off x="7028516" y="1641147"/>
                <a:ext cx="1996365" cy="28714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dirty="0">
                    <a:latin typeface="Calibri" panose="020F0502020204030204" pitchFamily="34" charset="0"/>
                    <a:cs typeface="Calibri" panose="020F0502020204030204" pitchFamily="34" charset="0"/>
                  </a:rPr>
                  <a:t>图像相减</a:t>
                </a:r>
              </a:p>
            </p:txBody>
          </p:sp>
          <p:sp>
            <p:nvSpPr>
              <p:cNvPr id="32" name="矩形: 圆角 31">
                <a:extLst>
                  <a:ext uri="{FF2B5EF4-FFF2-40B4-BE49-F238E27FC236}">
                    <a16:creationId xmlns:a16="http://schemas.microsoft.com/office/drawing/2014/main" id="{FE9588FA-74DC-4F0D-8F58-C7029ECF424C}"/>
                  </a:ext>
                </a:extLst>
              </p:cNvPr>
              <p:cNvSpPr/>
              <p:nvPr/>
            </p:nvSpPr>
            <p:spPr>
              <a:xfrm>
                <a:off x="7028516" y="2067538"/>
                <a:ext cx="1996365" cy="28714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dirty="0">
                    <a:latin typeface="Calibri" panose="020F0502020204030204" pitchFamily="34" charset="0"/>
                    <a:cs typeface="Calibri" panose="020F0502020204030204" pitchFamily="34" charset="0"/>
                  </a:rPr>
                  <a:t>暂现源候选体提取</a:t>
                </a:r>
              </a:p>
            </p:txBody>
          </p:sp>
          <p:sp>
            <p:nvSpPr>
              <p:cNvPr id="33" name="矩形: 圆角 32">
                <a:extLst>
                  <a:ext uri="{FF2B5EF4-FFF2-40B4-BE49-F238E27FC236}">
                    <a16:creationId xmlns:a16="http://schemas.microsoft.com/office/drawing/2014/main" id="{46E4AD4B-2ABB-41A3-B49C-449277792985}"/>
                  </a:ext>
                </a:extLst>
              </p:cNvPr>
              <p:cNvSpPr/>
              <p:nvPr/>
            </p:nvSpPr>
            <p:spPr>
              <a:xfrm>
                <a:off x="7028516" y="2493929"/>
                <a:ext cx="1996365" cy="28714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600" dirty="0">
                    <a:latin typeface="Calibri" panose="020F0502020204030204" pitchFamily="34" charset="0"/>
                    <a:cs typeface="Calibri" panose="020F0502020204030204" pitchFamily="34" charset="0"/>
                  </a:rPr>
                  <a:t>暂现源证认</a:t>
                </a:r>
              </a:p>
            </p:txBody>
          </p:sp>
          <p:cxnSp>
            <p:nvCxnSpPr>
              <p:cNvPr id="34" name="连接符: 曲线 33">
                <a:extLst>
                  <a:ext uri="{FF2B5EF4-FFF2-40B4-BE49-F238E27FC236}">
                    <a16:creationId xmlns:a16="http://schemas.microsoft.com/office/drawing/2014/main" id="{693FBE52-7647-4502-B8B2-B8A943A826AA}"/>
                  </a:ext>
                </a:extLst>
              </p:cNvPr>
              <p:cNvCxnSpPr>
                <a:cxnSpLocks/>
                <a:stCxn id="33" idx="1"/>
                <a:endCxn id="17" idx="4"/>
              </p:cNvCxnSpPr>
              <p:nvPr/>
            </p:nvCxnSpPr>
            <p:spPr>
              <a:xfrm rot="10800000">
                <a:off x="6545422" y="2226132"/>
                <a:ext cx="483094" cy="411370"/>
              </a:xfrm>
              <a:prstGeom prst="curvedConnector3">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8A7E6A84-DF7F-4FEC-BDAA-73832D9D36F2}"/>
                  </a:ext>
                </a:extLst>
              </p:cNvPr>
              <p:cNvCxnSpPr>
                <a:cxnSpLocks/>
                <a:stCxn id="31" idx="1"/>
                <a:endCxn id="17" idx="4"/>
              </p:cNvCxnSpPr>
              <p:nvPr/>
            </p:nvCxnSpPr>
            <p:spPr>
              <a:xfrm flipH="1">
                <a:off x="6545422" y="1784720"/>
                <a:ext cx="483094" cy="441412"/>
              </a:xfrm>
              <a:prstGeom prst="straightConnector1">
                <a:avLst/>
              </a:prstGeom>
              <a:ln w="19050">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B9666ABC-6FF4-4E6D-AB0D-BFA5142397AB}"/>
                  </a:ext>
                </a:extLst>
              </p:cNvPr>
              <p:cNvCxnSpPr>
                <a:stCxn id="31" idx="2"/>
                <a:endCxn id="32" idx="0"/>
              </p:cNvCxnSpPr>
              <p:nvPr/>
            </p:nvCxnSpPr>
            <p:spPr>
              <a:xfrm>
                <a:off x="8026699" y="1928293"/>
                <a:ext cx="0" cy="139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4C07AB3A-37AD-4C74-A3FD-16A06DB98134}"/>
                  </a:ext>
                </a:extLst>
              </p:cNvPr>
              <p:cNvCxnSpPr>
                <a:cxnSpLocks/>
                <a:stCxn id="32" idx="2"/>
                <a:endCxn id="33" idx="0"/>
              </p:cNvCxnSpPr>
              <p:nvPr/>
            </p:nvCxnSpPr>
            <p:spPr>
              <a:xfrm>
                <a:off x="8026699" y="2354684"/>
                <a:ext cx="0" cy="1392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箭头: 下 37">
                <a:extLst>
                  <a:ext uri="{FF2B5EF4-FFF2-40B4-BE49-F238E27FC236}">
                    <a16:creationId xmlns:a16="http://schemas.microsoft.com/office/drawing/2014/main" id="{88BA57D1-FD40-4D46-974D-104B25A86CBE}"/>
                  </a:ext>
                </a:extLst>
              </p:cNvPr>
              <p:cNvSpPr/>
              <p:nvPr/>
            </p:nvSpPr>
            <p:spPr>
              <a:xfrm rot="19051473">
                <a:off x="6344578" y="2650064"/>
                <a:ext cx="259313" cy="1039722"/>
              </a:xfrm>
              <a:prstGeom prst="downArrow">
                <a:avLst>
                  <a:gd name="adj1" fmla="val 38111"/>
                  <a:gd name="adj2" fmla="val 50000"/>
                </a:avLst>
              </a:prstGeom>
              <a:ln w="9525">
                <a:prstDash val="solid"/>
              </a:ln>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sp>
            <p:nvSpPr>
              <p:cNvPr id="39" name="文本框 38">
                <a:extLst>
                  <a:ext uri="{FF2B5EF4-FFF2-40B4-BE49-F238E27FC236}">
                    <a16:creationId xmlns:a16="http://schemas.microsoft.com/office/drawing/2014/main" id="{CE669EDF-02DA-40A8-B69E-775010578665}"/>
                  </a:ext>
                </a:extLst>
              </p:cNvPr>
              <p:cNvSpPr txBox="1"/>
              <p:nvPr/>
            </p:nvSpPr>
            <p:spPr>
              <a:xfrm>
                <a:off x="6185906" y="2785654"/>
                <a:ext cx="698533" cy="369332"/>
              </a:xfrm>
              <a:prstGeom prst="rect">
                <a:avLst/>
              </a:prstGeom>
              <a:noFill/>
            </p:spPr>
            <p:txBody>
              <a:bodyPr wrap="square" rtlCol="0">
                <a:spAutoFit/>
              </a:bodyPr>
              <a:lstStyle/>
              <a:p>
                <a:r>
                  <a:rPr lang="en-US" altLang="zh-CN" dirty="0">
                    <a:ln w="0"/>
                    <a:solidFill>
                      <a:schemeClr val="accent5">
                        <a:lumMod val="50000"/>
                      </a:schemeClr>
                    </a:solidFill>
                    <a:effectLst/>
                    <a:latin typeface="Calibri" panose="020F0502020204030204" pitchFamily="34" charset="0"/>
                    <a:cs typeface="Calibri" panose="020F0502020204030204" pitchFamily="34" charset="0"/>
                  </a:rPr>
                  <a:t>HiPS</a:t>
                </a:r>
                <a:endParaRPr lang="zh-CN" altLang="en-US" dirty="0">
                  <a:ln w="0"/>
                  <a:solidFill>
                    <a:schemeClr val="accent5">
                      <a:lumMod val="50000"/>
                    </a:schemeClr>
                  </a:solidFill>
                  <a:effectLst/>
                  <a:latin typeface="Calibri" panose="020F0502020204030204" pitchFamily="34" charset="0"/>
                  <a:cs typeface="Calibri" panose="020F0502020204030204" pitchFamily="34" charset="0"/>
                </a:endParaRPr>
              </a:p>
            </p:txBody>
          </p:sp>
          <p:sp>
            <p:nvSpPr>
              <p:cNvPr id="40" name="文本框 39">
                <a:extLst>
                  <a:ext uri="{FF2B5EF4-FFF2-40B4-BE49-F238E27FC236}">
                    <a16:creationId xmlns:a16="http://schemas.microsoft.com/office/drawing/2014/main" id="{A7FD20E2-8BB3-421C-947B-6E9F52D1B24E}"/>
                  </a:ext>
                </a:extLst>
              </p:cNvPr>
              <p:cNvSpPr txBox="1"/>
              <p:nvPr/>
            </p:nvSpPr>
            <p:spPr>
              <a:xfrm>
                <a:off x="6338693" y="3039955"/>
                <a:ext cx="802428" cy="338554"/>
              </a:xfrm>
              <a:prstGeom prst="rect">
                <a:avLst/>
              </a:prstGeom>
              <a:noFill/>
            </p:spPr>
            <p:txBody>
              <a:bodyPr wrap="square" rtlCol="0">
                <a:spAutoFit/>
              </a:bodyPr>
              <a:lstStyle/>
              <a:p>
                <a:r>
                  <a:rPr lang="en-US" altLang="zh-CN" sz="1600" dirty="0">
                    <a:ln w="0"/>
                    <a:solidFill>
                      <a:schemeClr val="accent5">
                        <a:lumMod val="50000"/>
                      </a:schemeClr>
                    </a:solidFill>
                    <a:effectLst/>
                    <a:latin typeface="Calibri" panose="020F0502020204030204" pitchFamily="34" charset="0"/>
                    <a:cs typeface="Calibri" panose="020F0502020204030204" pitchFamily="34" charset="0"/>
                  </a:rPr>
                  <a:t>SAMP</a:t>
                </a:r>
                <a:endParaRPr lang="zh-CN" altLang="en-US" sz="1600" dirty="0">
                  <a:ln w="0"/>
                  <a:solidFill>
                    <a:schemeClr val="accent5">
                      <a:lumMod val="50000"/>
                    </a:schemeClr>
                  </a:solidFill>
                  <a:effectLst/>
                  <a:latin typeface="Calibri" panose="020F0502020204030204" pitchFamily="34" charset="0"/>
                  <a:cs typeface="Calibri" panose="020F0502020204030204" pitchFamily="34" charset="0"/>
                </a:endParaRPr>
              </a:p>
            </p:txBody>
          </p:sp>
          <p:sp>
            <p:nvSpPr>
              <p:cNvPr id="41" name="矩形: 圆角 40">
                <a:extLst>
                  <a:ext uri="{FF2B5EF4-FFF2-40B4-BE49-F238E27FC236}">
                    <a16:creationId xmlns:a16="http://schemas.microsoft.com/office/drawing/2014/main" id="{2997ED4F-0F35-4D8C-A1E1-B5F6BFA8E1C3}"/>
                  </a:ext>
                </a:extLst>
              </p:cNvPr>
              <p:cNvSpPr/>
              <p:nvPr/>
            </p:nvSpPr>
            <p:spPr>
              <a:xfrm>
                <a:off x="7034940" y="3728982"/>
                <a:ext cx="1996365" cy="33855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400" dirty="0">
                    <a:latin typeface="Calibri" panose="020F0502020204030204" pitchFamily="34" charset="0"/>
                    <a:cs typeface="Calibri" panose="020F0502020204030204" pitchFamily="34" charset="0"/>
                  </a:rPr>
                  <a:t>引力波定位天区</a:t>
                </a:r>
              </a:p>
            </p:txBody>
          </p:sp>
          <p:sp>
            <p:nvSpPr>
              <p:cNvPr id="42" name="矩形: 圆角 41">
                <a:extLst>
                  <a:ext uri="{FF2B5EF4-FFF2-40B4-BE49-F238E27FC236}">
                    <a16:creationId xmlns:a16="http://schemas.microsoft.com/office/drawing/2014/main" id="{9C1389AE-4BC5-461D-B73B-59900839928D}"/>
                  </a:ext>
                </a:extLst>
              </p:cNvPr>
              <p:cNvSpPr/>
              <p:nvPr/>
            </p:nvSpPr>
            <p:spPr>
              <a:xfrm>
                <a:off x="7019389" y="4482822"/>
                <a:ext cx="1996365" cy="33855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400" dirty="0">
                    <a:latin typeface="Calibri" panose="020F0502020204030204" pitchFamily="34" charset="0"/>
                    <a:cs typeface="Calibri" panose="020F0502020204030204" pitchFamily="34" charset="0"/>
                  </a:rPr>
                  <a:t>暂现源数据</a:t>
                </a:r>
              </a:p>
            </p:txBody>
          </p:sp>
        </p:grpSp>
        <p:sp>
          <p:nvSpPr>
            <p:cNvPr id="10" name="箭头: 上 9">
              <a:extLst>
                <a:ext uri="{FF2B5EF4-FFF2-40B4-BE49-F238E27FC236}">
                  <a16:creationId xmlns:a16="http://schemas.microsoft.com/office/drawing/2014/main" id="{65194E6A-75C7-4CF4-816A-02D1D599DB5A}"/>
                </a:ext>
              </a:extLst>
            </p:cNvPr>
            <p:cNvSpPr/>
            <p:nvPr/>
          </p:nvSpPr>
          <p:spPr>
            <a:xfrm rot="2864759">
              <a:off x="4849320" y="3989059"/>
              <a:ext cx="259882" cy="407504"/>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latin typeface="Calibri" panose="020F0502020204030204" pitchFamily="34" charset="0"/>
                <a:cs typeface="Calibri" panose="020F0502020204030204" pitchFamily="34" charset="0"/>
              </a:endParaRPr>
            </a:p>
          </p:txBody>
        </p:sp>
      </p:grpSp>
      <p:sp>
        <p:nvSpPr>
          <p:cNvPr id="44" name="矩形: 圆角 43">
            <a:extLst>
              <a:ext uri="{FF2B5EF4-FFF2-40B4-BE49-F238E27FC236}">
                <a16:creationId xmlns:a16="http://schemas.microsoft.com/office/drawing/2014/main" id="{930AEF5C-4E02-471B-BCAE-70A3998162A6}"/>
              </a:ext>
            </a:extLst>
          </p:cNvPr>
          <p:cNvSpPr/>
          <p:nvPr/>
        </p:nvSpPr>
        <p:spPr>
          <a:xfrm>
            <a:off x="5468142" y="5468821"/>
            <a:ext cx="2321260" cy="37761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1400" dirty="0">
                <a:latin typeface="Calibri" panose="020F0502020204030204" pitchFamily="34" charset="0"/>
                <a:cs typeface="Calibri" panose="020F0502020204030204" pitchFamily="34" charset="0"/>
              </a:rPr>
              <a:t>观测数据</a:t>
            </a:r>
          </a:p>
        </p:txBody>
      </p:sp>
      <p:sp>
        <p:nvSpPr>
          <p:cNvPr id="45" name="文本框 44">
            <a:extLst>
              <a:ext uri="{FF2B5EF4-FFF2-40B4-BE49-F238E27FC236}">
                <a16:creationId xmlns:a16="http://schemas.microsoft.com/office/drawing/2014/main" id="{7A681694-C9B0-46D2-A7D9-6AB4F92B5B51}"/>
              </a:ext>
            </a:extLst>
          </p:cNvPr>
          <p:cNvSpPr txBox="1"/>
          <p:nvPr/>
        </p:nvSpPr>
        <p:spPr>
          <a:xfrm>
            <a:off x="8648700" y="2635297"/>
            <a:ext cx="2671251" cy="2031325"/>
          </a:xfrm>
          <a:prstGeom prst="rect">
            <a:avLst/>
          </a:prstGeom>
          <a:noFill/>
        </p:spPr>
        <p:txBody>
          <a:bodyPr wrap="square" rtlCol="0">
            <a:spAutoFit/>
          </a:bodyPr>
          <a:lstStyle/>
          <a:p>
            <a:r>
              <a:rPr lang="en-US" altLang="zh-CN" dirty="0"/>
              <a:t>GWOPS</a:t>
            </a:r>
            <a:r>
              <a:rPr lang="zh-CN" altLang="en-US" dirty="0"/>
              <a:t>组成</a:t>
            </a:r>
            <a:endParaRPr lang="en-US" altLang="zh-CN" dirty="0"/>
          </a:p>
          <a:p>
            <a:endParaRPr lang="en-US" altLang="zh-CN" dirty="0"/>
          </a:p>
          <a:p>
            <a:pPr marL="342900" indent="-342900">
              <a:buFont typeface="+mj-ea"/>
              <a:buAutoNum type="circleNumDbPlain"/>
            </a:pPr>
            <a:r>
              <a:rPr lang="zh-CN" altLang="en-US" dirty="0"/>
              <a:t>宿主星系筛选组件</a:t>
            </a:r>
            <a:endParaRPr lang="en-US" altLang="zh-CN" dirty="0"/>
          </a:p>
          <a:p>
            <a:pPr marL="342900" indent="-342900">
              <a:buFont typeface="+mj-ea"/>
              <a:buAutoNum type="circleNumDbPlain"/>
            </a:pPr>
            <a:endParaRPr lang="en-US" altLang="zh-CN" dirty="0"/>
          </a:p>
          <a:p>
            <a:pPr marL="342900" indent="-342900">
              <a:buFont typeface="+mj-ea"/>
              <a:buAutoNum type="circleNumDbPlain"/>
            </a:pPr>
            <a:r>
              <a:rPr lang="zh-CN" altLang="en-US" dirty="0"/>
              <a:t>暂现源证认组件</a:t>
            </a:r>
            <a:endParaRPr lang="en-US" altLang="zh-CN" dirty="0"/>
          </a:p>
          <a:p>
            <a:pPr marL="342900" indent="-342900">
              <a:buFont typeface="+mj-ea"/>
              <a:buAutoNum type="circleNumDbPlain"/>
            </a:pPr>
            <a:endParaRPr lang="en-US" altLang="zh-CN" dirty="0"/>
          </a:p>
          <a:p>
            <a:pPr marL="342900" indent="-342900">
              <a:buFont typeface="+mj-ea"/>
              <a:buAutoNum type="circleNumDbPlain"/>
            </a:pPr>
            <a:r>
              <a:rPr lang="zh-CN" altLang="en-US" dirty="0"/>
              <a:t>数据可视化组件</a:t>
            </a:r>
          </a:p>
        </p:txBody>
      </p:sp>
    </p:spTree>
    <p:extLst>
      <p:ext uri="{BB962C8B-B14F-4D97-AF65-F5344CB8AC3E}">
        <p14:creationId xmlns:p14="http://schemas.microsoft.com/office/powerpoint/2010/main" val="2505825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7E8FC2E-1237-416C-8FFC-E0F632E92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25" y="271305"/>
            <a:ext cx="6066675" cy="6109398"/>
          </a:xfrm>
          <a:prstGeom prst="rect">
            <a:avLst/>
          </a:prstGeom>
        </p:spPr>
      </p:pic>
      <p:pic>
        <p:nvPicPr>
          <p:cNvPr id="5" name="图片 4">
            <a:extLst>
              <a:ext uri="{FF2B5EF4-FFF2-40B4-BE49-F238E27FC236}">
                <a16:creationId xmlns:a16="http://schemas.microsoft.com/office/drawing/2014/main" id="{7C74C770-17FA-48C7-9C32-A1668458B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1305"/>
            <a:ext cx="12192000" cy="6176962"/>
          </a:xfrm>
          <a:prstGeom prst="rect">
            <a:avLst/>
          </a:prstGeom>
        </p:spPr>
      </p:pic>
    </p:spTree>
    <p:extLst>
      <p:ext uri="{BB962C8B-B14F-4D97-AF65-F5344CB8AC3E}">
        <p14:creationId xmlns:p14="http://schemas.microsoft.com/office/powerpoint/2010/main" val="154014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9D1A5791-6D09-4A7A-A1DC-D72801F1E3F6}"/>
              </a:ext>
            </a:extLst>
          </p:cNvPr>
          <p:cNvSpPr txBox="1">
            <a:spLocks/>
          </p:cNvSpPr>
          <p:nvPr/>
        </p:nvSpPr>
        <p:spPr>
          <a:xfrm>
            <a:off x="146050" y="82614"/>
            <a:ext cx="10515600" cy="1073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3.5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引力波电磁对应体高效搜寻</a:t>
            </a:r>
          </a:p>
        </p:txBody>
      </p:sp>
      <p:pic>
        <p:nvPicPr>
          <p:cNvPr id="9" name="图片 8">
            <a:extLst>
              <a:ext uri="{FF2B5EF4-FFF2-40B4-BE49-F238E27FC236}">
                <a16:creationId xmlns:a16="http://schemas.microsoft.com/office/drawing/2014/main" id="{0F51872E-2A43-47C1-9C0B-90C9B0988F5C}"/>
              </a:ext>
            </a:extLst>
          </p:cNvPr>
          <p:cNvPicPr>
            <a:picLocks noChangeAspect="1"/>
          </p:cNvPicPr>
          <p:nvPr/>
        </p:nvPicPr>
        <p:blipFill>
          <a:blip r:embed="rId2"/>
          <a:stretch>
            <a:fillRect/>
          </a:stretch>
        </p:blipFill>
        <p:spPr>
          <a:xfrm>
            <a:off x="304173" y="1027807"/>
            <a:ext cx="11753335" cy="2492135"/>
          </a:xfrm>
          <a:prstGeom prst="rect">
            <a:avLst/>
          </a:prstGeom>
        </p:spPr>
      </p:pic>
      <p:sp>
        <p:nvSpPr>
          <p:cNvPr id="11" name="文本框 10">
            <a:extLst>
              <a:ext uri="{FF2B5EF4-FFF2-40B4-BE49-F238E27FC236}">
                <a16:creationId xmlns:a16="http://schemas.microsoft.com/office/drawing/2014/main" id="{1787E0AA-D62F-4C8A-B798-79004E8EB646}"/>
              </a:ext>
            </a:extLst>
          </p:cNvPr>
          <p:cNvSpPr txBox="1"/>
          <p:nvPr/>
        </p:nvSpPr>
        <p:spPr>
          <a:xfrm>
            <a:off x="146050" y="3712255"/>
            <a:ext cx="5829300" cy="281320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zh-CN" sz="2000" dirty="0">
                <a:latin typeface="微软雅黑" panose="020B0503020204020204" pitchFamily="34" charset="-122"/>
                <a:ea typeface="微软雅黑" panose="020B0503020204020204" pitchFamily="34" charset="-122"/>
              </a:rPr>
              <a:t>截止</a:t>
            </a:r>
            <a:r>
              <a:rPr lang="zh-CN" altLang="en-US" sz="2000" dirty="0">
                <a:latin typeface="微软雅黑" panose="020B0503020204020204" pitchFamily="34" charset="-122"/>
                <a:ea typeface="微软雅黑" panose="020B0503020204020204" pitchFamily="34" charset="-122"/>
              </a:rPr>
              <a:t>至</a:t>
            </a:r>
            <a:r>
              <a:rPr lang="x-none" altLang="zh-CN" sz="2000" dirty="0">
                <a:latin typeface="微软雅黑" panose="020B0503020204020204" pitchFamily="34" charset="-122"/>
                <a:ea typeface="微软雅黑" panose="020B0503020204020204" pitchFamily="34" charset="-122"/>
              </a:rPr>
              <a:t>2020</a:t>
            </a:r>
            <a:r>
              <a:rPr lang="zh-CN" altLang="zh-CN" sz="2000" dirty="0">
                <a:latin typeface="微软雅黑" panose="020B0503020204020204" pitchFamily="34" charset="-122"/>
                <a:ea typeface="微软雅黑" panose="020B0503020204020204" pitchFamily="34" charset="-122"/>
              </a:rPr>
              <a:t>年</a:t>
            </a:r>
            <a:r>
              <a:rPr lang="x-none" altLang="zh-CN" sz="2000" dirty="0">
                <a:latin typeface="微软雅黑" panose="020B0503020204020204" pitchFamily="34" charset="-122"/>
                <a:ea typeface="微软雅黑" panose="020B0503020204020204" pitchFamily="34" charset="-122"/>
              </a:rPr>
              <a:t>3</a:t>
            </a:r>
            <a:r>
              <a:rPr lang="zh-CN" altLang="zh-CN" sz="2000" dirty="0">
                <a:latin typeface="微软雅黑" panose="020B0503020204020204" pitchFamily="34" charset="-122"/>
                <a:ea typeface="微软雅黑" panose="020B0503020204020204" pitchFamily="34" charset="-122"/>
              </a:rPr>
              <a:t>月的</a:t>
            </a:r>
            <a:r>
              <a:rPr lang="x-none" altLang="zh-CN" sz="2000" dirty="0">
                <a:latin typeface="微软雅黑" panose="020B0503020204020204" pitchFamily="34" charset="-122"/>
                <a:ea typeface="微软雅黑" panose="020B0503020204020204" pitchFamily="34" charset="-122"/>
              </a:rPr>
              <a:t>53</a:t>
            </a:r>
            <a:r>
              <a:rPr lang="zh-CN" altLang="zh-CN" sz="2000" dirty="0">
                <a:latin typeface="微软雅黑" panose="020B0503020204020204" pitchFamily="34" charset="-122"/>
                <a:ea typeface="微软雅黑" panose="020B0503020204020204" pitchFamily="34" charset="-122"/>
              </a:rPr>
              <a:t>个</a:t>
            </a:r>
            <a:r>
              <a:rPr lang="zh-CN" altLang="en-US" sz="2000" dirty="0">
                <a:latin typeface="微软雅黑" panose="020B0503020204020204" pitchFamily="34" charset="-122"/>
                <a:ea typeface="微软雅黑" panose="020B0503020204020204" pitchFamily="34" charset="-122"/>
              </a:rPr>
              <a:t>引力波</a:t>
            </a:r>
            <a:r>
              <a:rPr lang="zh-CN" altLang="zh-CN" sz="2000" dirty="0">
                <a:latin typeface="微软雅黑" panose="020B0503020204020204" pitchFamily="34" charset="-122"/>
                <a:ea typeface="微软雅黑" panose="020B0503020204020204" pitchFamily="34" charset="-122"/>
              </a:rPr>
              <a:t>事件中，</a:t>
            </a:r>
            <a:r>
              <a:rPr lang="x-none" altLang="zh-CN" sz="2000" dirty="0">
                <a:latin typeface="微软雅黑" panose="020B0503020204020204" pitchFamily="34" charset="-122"/>
                <a:ea typeface="微软雅黑" panose="020B0503020204020204" pitchFamily="34" charset="-122"/>
              </a:rPr>
              <a:t>GWOPS</a:t>
            </a:r>
            <a:r>
              <a:rPr lang="zh-CN" altLang="zh-CN" sz="2000" dirty="0">
                <a:latin typeface="微软雅黑" panose="020B0503020204020204" pitchFamily="34" charset="-122"/>
                <a:ea typeface="微软雅黑" panose="020B0503020204020204" pitchFamily="34" charset="-122"/>
              </a:rPr>
              <a:t>都对事件警报做出了实时的响应，平均在</a:t>
            </a:r>
            <a:r>
              <a:rPr lang="x-none" altLang="zh-CN" sz="2000" dirty="0">
                <a:latin typeface="微软雅黑" panose="020B0503020204020204" pitchFamily="34" charset="-122"/>
                <a:ea typeface="微软雅黑" panose="020B0503020204020204" pitchFamily="34" charset="-122"/>
              </a:rPr>
              <a:t>25s</a:t>
            </a:r>
            <a:r>
              <a:rPr lang="zh-CN" altLang="zh-CN" sz="2000" dirty="0">
                <a:latin typeface="微软雅黑" panose="020B0503020204020204" pitchFamily="34" charset="-122"/>
                <a:ea typeface="微软雅黑" panose="020B0503020204020204" pitchFamily="34" charset="-122"/>
              </a:rPr>
              <a:t>之内完成引力波宿主星系候选体的筛选并提交给望远镜进行观测。</a:t>
            </a:r>
            <a:endParaRPr lang="en-US" altLang="zh-CN" sz="2000" dirty="0">
              <a:latin typeface="微软雅黑" panose="020B0503020204020204" pitchFamily="34" charset="-122"/>
              <a:ea typeface="微软雅黑" panose="020B0503020204020204" pitchFamily="34" charset="-122"/>
            </a:endParaRPr>
          </a:p>
          <a:p>
            <a:pPr marL="285750" indent="-285750">
              <a:lnSpc>
                <a:spcPct val="150000"/>
              </a:lnSpc>
              <a:buFont typeface="Arial" panose="020B0604020202020204" pitchFamily="34" charset="0"/>
              <a:buChar char="•"/>
            </a:pPr>
            <a:r>
              <a:rPr lang="zh-CN" altLang="zh-CN" sz="2000" dirty="0">
                <a:latin typeface="微软雅黑" panose="020B0503020204020204" pitchFamily="34" charset="-122"/>
                <a:ea typeface="微软雅黑" panose="020B0503020204020204" pitchFamily="34" charset="-122"/>
              </a:rPr>
              <a:t>在此期间，共观测了</a:t>
            </a:r>
            <a:r>
              <a:rPr lang="x-none" altLang="zh-CN" sz="2000" dirty="0">
                <a:latin typeface="微软雅黑" panose="020B0503020204020204" pitchFamily="34" charset="-122"/>
                <a:ea typeface="微软雅黑" panose="020B0503020204020204" pitchFamily="34" charset="-122"/>
              </a:rPr>
              <a:t>6133</a:t>
            </a:r>
            <a:r>
              <a:rPr lang="zh-CN" altLang="zh-CN" sz="2000" dirty="0">
                <a:latin typeface="微软雅黑" panose="020B0503020204020204" pitchFamily="34" charset="-122"/>
                <a:ea typeface="微软雅黑" panose="020B0503020204020204" pitchFamily="34" charset="-122"/>
              </a:rPr>
              <a:t>平方度的天区，获取了</a:t>
            </a:r>
            <a:r>
              <a:rPr lang="x-none" altLang="zh-CN" sz="2000" dirty="0">
                <a:latin typeface="微软雅黑" panose="020B0503020204020204" pitchFamily="34" charset="-122"/>
                <a:ea typeface="微软雅黑" panose="020B0503020204020204" pitchFamily="34" charset="-122"/>
              </a:rPr>
              <a:t> 21,172</a:t>
            </a:r>
            <a:r>
              <a:rPr lang="zh-CN" altLang="zh-CN" sz="2000" dirty="0">
                <a:latin typeface="微软雅黑" panose="020B0503020204020204" pitchFamily="34" charset="-122"/>
                <a:ea typeface="微软雅黑" panose="020B0503020204020204" pitchFamily="34" charset="-122"/>
              </a:rPr>
              <a:t>副观测数据。</a:t>
            </a:r>
            <a:endParaRPr lang="zh-CN" altLang="en-US" sz="2000" b="0" i="0" u="none" strike="noStrike" baseline="0" dirty="0">
              <a:solidFill>
                <a:srgbClr val="000000"/>
              </a:solidFill>
              <a:latin typeface="AdvOTf9433e2d"/>
            </a:endParaRPr>
          </a:p>
        </p:txBody>
      </p:sp>
      <p:pic>
        <p:nvPicPr>
          <p:cNvPr id="13" name="图片 12">
            <a:extLst>
              <a:ext uri="{FF2B5EF4-FFF2-40B4-BE49-F238E27FC236}">
                <a16:creationId xmlns:a16="http://schemas.microsoft.com/office/drawing/2014/main" id="{8B059264-71C7-4D16-A7C7-C945B933C30D}"/>
              </a:ext>
            </a:extLst>
          </p:cNvPr>
          <p:cNvPicPr>
            <a:picLocks noChangeAspect="1"/>
          </p:cNvPicPr>
          <p:nvPr/>
        </p:nvPicPr>
        <p:blipFill>
          <a:blip r:embed="rId3"/>
          <a:stretch>
            <a:fillRect/>
          </a:stretch>
        </p:blipFill>
        <p:spPr>
          <a:xfrm>
            <a:off x="6362703" y="3712255"/>
            <a:ext cx="5798344" cy="3102291"/>
          </a:xfrm>
          <a:prstGeom prst="rect">
            <a:avLst/>
          </a:prstGeom>
        </p:spPr>
      </p:pic>
    </p:spTree>
    <p:extLst>
      <p:ext uri="{BB962C8B-B14F-4D97-AF65-F5344CB8AC3E}">
        <p14:creationId xmlns:p14="http://schemas.microsoft.com/office/powerpoint/2010/main" val="4169706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3BE6A2-1BC8-4469-872C-B7FCFFCED80A}"/>
              </a:ext>
            </a:extLst>
          </p:cNvPr>
          <p:cNvSpPr>
            <a:spLocks noGrp="1"/>
          </p:cNvSpPr>
          <p:nvPr>
            <p:ph type="title"/>
          </p:nvPr>
        </p:nvSpPr>
        <p:spPr>
          <a:xfrm>
            <a:off x="393700" y="123825"/>
            <a:ext cx="10515600" cy="1325563"/>
          </a:xfrm>
        </p:spPr>
        <p:txBody>
          <a:bodyPr/>
          <a:lstStyle/>
          <a:p>
            <a:r>
              <a:rPr lang="en-US" altLang="zh-CN"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5 </a:t>
            </a:r>
            <a:r>
              <a:rPr lang="zh-CN" altLang="en-US"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未来展望</a:t>
            </a:r>
          </a:p>
        </p:txBody>
      </p:sp>
      <p:sp>
        <p:nvSpPr>
          <p:cNvPr id="6" name="文本框 5">
            <a:extLst>
              <a:ext uri="{FF2B5EF4-FFF2-40B4-BE49-F238E27FC236}">
                <a16:creationId xmlns:a16="http://schemas.microsoft.com/office/drawing/2014/main" id="{86F421B0-A645-450F-B906-DF5394BD3FB7}"/>
              </a:ext>
            </a:extLst>
          </p:cNvPr>
          <p:cNvSpPr txBox="1"/>
          <p:nvPr/>
        </p:nvSpPr>
        <p:spPr>
          <a:xfrm>
            <a:off x="393700" y="1360488"/>
            <a:ext cx="10960100" cy="4591000"/>
          </a:xfrm>
          <a:prstGeom prst="rect">
            <a:avLst/>
          </a:prstGeom>
          <a:noFill/>
        </p:spPr>
        <p:txBody>
          <a:bodyPr wrap="square" rtlCol="0">
            <a:spAutoFit/>
          </a:bodyPr>
          <a:lstStyle/>
          <a:p>
            <a:pPr marL="457200" indent="-457200">
              <a:lnSpc>
                <a:spcPct val="150000"/>
              </a:lnSpc>
              <a:spcAft>
                <a:spcPts val="600"/>
              </a:spcAft>
              <a:buFont typeface="Wingdings" panose="05000000000000000000" pitchFamily="2" charset="2"/>
              <a:buChar char="Ø"/>
            </a:pPr>
            <a:r>
              <a:rPr lang="zh-CN" altLang="en-US" sz="2600" dirty="0">
                <a:latin typeface="微软雅黑" panose="020B0503020204020204" pitchFamily="34" charset="-122"/>
                <a:ea typeface="微软雅黑" panose="020B0503020204020204" pitchFamily="34" charset="-122"/>
              </a:rPr>
              <a:t>在应用实践中对提出的方法不断进行改进及完善</a:t>
            </a:r>
            <a:endParaRPr lang="en-US" altLang="zh-CN" sz="2600" dirty="0">
              <a:latin typeface="微软雅黑" panose="020B0503020204020204" pitchFamily="34" charset="-122"/>
              <a:ea typeface="微软雅黑" panose="020B0503020204020204" pitchFamily="34" charset="-122"/>
            </a:endParaRPr>
          </a:p>
          <a:p>
            <a:pPr lvl="1" indent="-457200">
              <a:spcBef>
                <a:spcPts val="1000"/>
              </a:spcBef>
              <a:spcAft>
                <a:spcPts val="1200"/>
              </a:spcAft>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rPr>
              <a:t>进一步凝练关键技术，结合</a:t>
            </a:r>
            <a:r>
              <a:rPr lang="en-US" altLang="zh-CN" sz="2400" dirty="0">
                <a:latin typeface="微软雅黑" panose="020B0503020204020204" pitchFamily="34" charset="-122"/>
                <a:ea typeface="微软雅黑" panose="020B0503020204020204" pitchFamily="34" charset="-122"/>
              </a:rPr>
              <a:t>IVOA</a:t>
            </a:r>
            <a:r>
              <a:rPr lang="zh-CN" altLang="en-US" sz="2400" dirty="0">
                <a:latin typeface="微软雅黑" panose="020B0503020204020204" pitchFamily="34" charset="-122"/>
                <a:ea typeface="微软雅黑" panose="020B0503020204020204" pitchFamily="34" charset="-122"/>
              </a:rPr>
              <a:t>针对天文数据可获取性的技术标准，以国家天文科学数据中心为基础平台提供面向天文科研工作者的多波段多信使数据融合在线服务</a:t>
            </a:r>
            <a:endParaRPr lang="en-US" altLang="zh-CN" sz="2400" dirty="0">
              <a:latin typeface="微软雅黑" panose="020B0503020204020204" pitchFamily="34" charset="-122"/>
              <a:ea typeface="微软雅黑" panose="020B0503020204020204" pitchFamily="34" charset="-122"/>
            </a:endParaRPr>
          </a:p>
          <a:p>
            <a:pPr marL="457200" indent="-457200">
              <a:spcAft>
                <a:spcPts val="1200"/>
              </a:spcAft>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rPr>
              <a:t>开放数据融合相应的第三方开发接口，吸引开发人员构建更多应用，以实现资源与技术向服务的快速转换</a:t>
            </a:r>
            <a:endParaRPr lang="en-US" altLang="zh-CN" sz="2400" dirty="0">
              <a:latin typeface="微软雅黑" panose="020B0503020204020204" pitchFamily="34" charset="-122"/>
              <a:ea typeface="微软雅黑" panose="020B0503020204020204" pitchFamily="34" charset="-122"/>
            </a:endParaRPr>
          </a:p>
          <a:p>
            <a:pPr marL="457200" indent="-457200">
              <a:spcAft>
                <a:spcPts val="1200"/>
              </a:spcAft>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rPr>
              <a:t>随着</a:t>
            </a:r>
            <a:r>
              <a:rPr lang="en-US" altLang="zh-CN" sz="2400" dirty="0">
                <a:latin typeface="微软雅黑" panose="020B0503020204020204" pitchFamily="34" charset="-122"/>
                <a:ea typeface="微软雅黑" panose="020B0503020204020204" pitchFamily="34" charset="-122"/>
              </a:rPr>
              <a:t>EP</a:t>
            </a:r>
            <a:r>
              <a:rPr lang="zh-CN" altLang="en-US" sz="2400" dirty="0">
                <a:latin typeface="微软雅黑" panose="020B0503020204020204" pitchFamily="34" charset="-122"/>
                <a:ea typeface="微软雅黑" panose="020B0503020204020204" pitchFamily="34" charset="-122"/>
              </a:rPr>
              <a:t>的发射和</a:t>
            </a:r>
            <a:r>
              <a:rPr lang="zh-CN" altLang="en-US" sz="2400" b="0" i="0" dirty="0">
                <a:solidFill>
                  <a:srgbClr val="000000"/>
                </a:solidFill>
                <a:effectLst/>
                <a:latin typeface="微软雅黑" panose="020B0503020204020204" pitchFamily="34" charset="-122"/>
                <a:ea typeface="微软雅黑" panose="020B0503020204020204" pitchFamily="34" charset="-122"/>
              </a:rPr>
              <a:t>引力波探测的深入，对研究内容在真实科学应用中进行检验和完善</a:t>
            </a:r>
            <a:endParaRPr lang="zh-CN" altLang="en-US" sz="2400" dirty="0">
              <a:latin typeface="微软雅黑" panose="020B0503020204020204" pitchFamily="34" charset="-122"/>
              <a:ea typeface="微软雅黑" panose="020B0503020204020204" pitchFamily="34" charset="-122"/>
            </a:endParaRPr>
          </a:p>
          <a:p>
            <a:endParaRPr lang="en-US" altLang="zh-CN" sz="2400" dirty="0"/>
          </a:p>
          <a:p>
            <a:endParaRPr lang="zh-CN" altLang="en-US" dirty="0"/>
          </a:p>
        </p:txBody>
      </p:sp>
    </p:spTree>
    <p:extLst>
      <p:ext uri="{BB962C8B-B14F-4D97-AF65-F5344CB8AC3E}">
        <p14:creationId xmlns:p14="http://schemas.microsoft.com/office/powerpoint/2010/main" val="17567373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B858A46-B69D-46F2-BF72-AA16E2A4BEFF}"/>
              </a:ext>
            </a:extLst>
          </p:cNvPr>
          <p:cNvSpPr txBox="1"/>
          <p:nvPr/>
        </p:nvSpPr>
        <p:spPr>
          <a:xfrm>
            <a:off x="3392613" y="2828835"/>
            <a:ext cx="5835361" cy="1200329"/>
          </a:xfrm>
          <a:prstGeom prst="rect">
            <a:avLst/>
          </a:prstGeom>
          <a:noFill/>
        </p:spPr>
        <p:txBody>
          <a:bodyPr wrap="square" rtlCol="0">
            <a:spAutoFit/>
          </a:bodyPr>
          <a:lstStyle/>
          <a:p>
            <a:r>
              <a:rPr lang="zh-CN" altLang="en-US" sz="7200" b="1" dirty="0">
                <a:ln w="0"/>
                <a:solidFill>
                  <a:schemeClr val="accent1"/>
                </a:solidFill>
                <a:effectLst>
                  <a:outerShdw blurRad="38100" dist="25400" dir="5400000" algn="ctr" rotWithShape="0">
                    <a:srgbClr val="6E747A">
                      <a:alpha val="43000"/>
                    </a:srgbClr>
                  </a:outerShdw>
                </a:effectLst>
              </a:rPr>
              <a:t>敬请批评指正</a:t>
            </a:r>
            <a:r>
              <a:rPr lang="zh-CN" altLang="en-US" sz="6000" b="1" dirty="0">
                <a:ln w="0"/>
                <a:solidFill>
                  <a:schemeClr val="accent1"/>
                </a:solidFill>
                <a:effectLst>
                  <a:outerShdw blurRad="38100" dist="25400" dir="5400000" algn="ctr" rotWithShape="0">
                    <a:srgbClr val="6E747A">
                      <a:alpha val="43000"/>
                    </a:srgbClr>
                  </a:outerShdw>
                </a:effectLst>
              </a:rPr>
              <a:t>！</a:t>
            </a:r>
          </a:p>
        </p:txBody>
      </p:sp>
    </p:spTree>
    <p:extLst>
      <p:ext uri="{BB962C8B-B14F-4D97-AF65-F5344CB8AC3E}">
        <p14:creationId xmlns:p14="http://schemas.microsoft.com/office/powerpoint/2010/main" val="1147426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45B06076-434C-4632-B0F9-062A864A03E7}"/>
              </a:ext>
            </a:extLst>
          </p:cNvPr>
          <p:cNvSpPr/>
          <p:nvPr/>
        </p:nvSpPr>
        <p:spPr>
          <a:xfrm>
            <a:off x="677858" y="4112449"/>
            <a:ext cx="7606751" cy="2172136"/>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B42B6F5D-B630-4278-8AF6-20F07D5A0AF4}"/>
              </a:ext>
            </a:extLst>
          </p:cNvPr>
          <p:cNvSpPr/>
          <p:nvPr/>
        </p:nvSpPr>
        <p:spPr>
          <a:xfrm>
            <a:off x="677858" y="1401860"/>
            <a:ext cx="7606751" cy="209014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6E3E3347-CA12-47AE-AA80-1E4BC05BE37E}"/>
              </a:ext>
            </a:extLst>
          </p:cNvPr>
          <p:cNvSpPr txBox="1"/>
          <p:nvPr/>
        </p:nvSpPr>
        <p:spPr>
          <a:xfrm>
            <a:off x="4099977" y="3968449"/>
            <a:ext cx="5118652" cy="2277547"/>
          </a:xfrm>
          <a:prstGeom prst="rect">
            <a:avLst/>
          </a:prstGeom>
          <a:noFill/>
        </p:spPr>
        <p:txBody>
          <a:bodyPr wrap="square" rtlCol="0">
            <a:spAutoFit/>
          </a:bodyPr>
          <a:lstStyle/>
          <a:p>
            <a:endParaRPr lang="pt-BR" altLang="zh-CN" sz="1400" b="1" dirty="0"/>
          </a:p>
          <a:p>
            <a:r>
              <a:rPr lang="pt-BR" altLang="zh-CN" sz="1600" b="1" dirty="0"/>
              <a:t>2018 – 2019 run (O3): </a:t>
            </a:r>
          </a:p>
          <a:p>
            <a:pPr lvl="1"/>
            <a:r>
              <a:rPr lang="pt-BR" altLang="zh-CN" sz="1600" dirty="0"/>
              <a:t>aLIGO 120 – 170 Mpc, </a:t>
            </a:r>
          </a:p>
          <a:p>
            <a:pPr lvl="1"/>
            <a:r>
              <a:rPr lang="pt-BR" altLang="zh-CN" sz="1600" dirty="0"/>
              <a:t>AdV 65 – 85 Mpc</a:t>
            </a:r>
            <a:r>
              <a:rPr lang="zh-CN" altLang="en-US" sz="1600" dirty="0"/>
              <a:t>，</a:t>
            </a:r>
            <a:endParaRPr lang="en-US" altLang="zh-CN" sz="1600" dirty="0"/>
          </a:p>
          <a:p>
            <a:pPr lvl="1"/>
            <a:r>
              <a:rPr lang="en-US" altLang="zh-CN" sz="1600" dirty="0"/>
              <a:t>90%</a:t>
            </a:r>
            <a:r>
              <a:rPr lang="zh-CN" altLang="en-US" sz="1600" dirty="0"/>
              <a:t>置信度定位天区：</a:t>
            </a:r>
            <a:r>
              <a:rPr lang="en-US" altLang="zh-CN" sz="1600" dirty="0"/>
              <a:t> 120 – 180</a:t>
            </a:r>
            <a:r>
              <a:rPr lang="zh-CN" altLang="en-US" sz="1600" dirty="0"/>
              <a:t>平方度</a:t>
            </a:r>
            <a:endParaRPr lang="en-US" altLang="zh-CN" sz="1400" dirty="0"/>
          </a:p>
          <a:p>
            <a:r>
              <a:rPr lang="pt-BR" altLang="zh-CN" sz="1600" b="1" dirty="0"/>
              <a:t>2020+ runs:</a:t>
            </a:r>
          </a:p>
          <a:p>
            <a:pPr lvl="1"/>
            <a:r>
              <a:rPr lang="pt-BR" altLang="zh-CN" sz="1600" dirty="0"/>
              <a:t>aLIGO 190 Mpc,</a:t>
            </a:r>
          </a:p>
          <a:p>
            <a:pPr lvl="1"/>
            <a:r>
              <a:rPr lang="pt-BR" altLang="zh-CN" sz="1600" dirty="0"/>
              <a:t>AdV 65 – 125 Mpc</a:t>
            </a:r>
            <a:r>
              <a:rPr lang="en-US" altLang="zh-CN" sz="1600" dirty="0"/>
              <a:t> </a:t>
            </a:r>
          </a:p>
          <a:p>
            <a:r>
              <a:rPr lang="en-US" altLang="zh-CN" sz="1600" dirty="0"/>
              <a:t>        90%</a:t>
            </a:r>
            <a:r>
              <a:rPr lang="zh-CN" altLang="en-US" sz="1600" dirty="0"/>
              <a:t>置信度定位天区：</a:t>
            </a:r>
            <a:r>
              <a:rPr lang="en-US" altLang="zh-CN" sz="1600" dirty="0"/>
              <a:t> 110 – 180</a:t>
            </a:r>
            <a:r>
              <a:rPr lang="zh-CN" altLang="en-US" sz="1600" dirty="0"/>
              <a:t>平方度</a:t>
            </a:r>
            <a:endParaRPr lang="en-US" altLang="zh-CN" sz="1600" baseline="30000" dirty="0"/>
          </a:p>
        </p:txBody>
      </p:sp>
      <p:sp>
        <p:nvSpPr>
          <p:cNvPr id="7" name="矩形 6">
            <a:extLst>
              <a:ext uri="{FF2B5EF4-FFF2-40B4-BE49-F238E27FC236}">
                <a16:creationId xmlns:a16="http://schemas.microsoft.com/office/drawing/2014/main" id="{66A1610E-CD41-4CB5-BC66-3B7951F50CFF}"/>
              </a:ext>
            </a:extLst>
          </p:cNvPr>
          <p:cNvSpPr/>
          <p:nvPr/>
        </p:nvSpPr>
        <p:spPr>
          <a:xfrm>
            <a:off x="8304228" y="4112448"/>
            <a:ext cx="3352173" cy="2172136"/>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342900" indent="-342900">
              <a:buFont typeface="+mj-lt"/>
              <a:buAutoNum type="arabicPeriod"/>
            </a:pPr>
            <a:r>
              <a:rPr lang="zh-CN" altLang="en-US" dirty="0"/>
              <a:t>筛选引力波定位天区中宿主星系候选体</a:t>
            </a:r>
            <a:endParaRPr lang="en-US" altLang="zh-CN" dirty="0"/>
          </a:p>
          <a:p>
            <a:pPr marL="342900" indent="-342900">
              <a:buFont typeface="+mj-lt"/>
              <a:buAutoNum type="arabicPeriod"/>
            </a:pPr>
            <a:r>
              <a:rPr lang="zh-CN" altLang="en-US" dirty="0"/>
              <a:t>宿主星系候选体的观测优先级排序</a:t>
            </a:r>
            <a:endParaRPr lang="en-US" altLang="zh-CN" dirty="0"/>
          </a:p>
          <a:p>
            <a:pPr marL="342900" indent="-342900">
              <a:buFont typeface="+mj-lt"/>
              <a:buAutoNum type="arabicPeriod"/>
            </a:pPr>
            <a:r>
              <a:rPr lang="zh-CN" altLang="en-US" dirty="0"/>
              <a:t>从观测数据中高效证认引力波电磁对应体</a:t>
            </a:r>
            <a:endParaRPr lang="en-US" altLang="zh-CN" dirty="0"/>
          </a:p>
        </p:txBody>
      </p:sp>
      <p:sp>
        <p:nvSpPr>
          <p:cNvPr id="9" name="文本框 8">
            <a:extLst>
              <a:ext uri="{FF2B5EF4-FFF2-40B4-BE49-F238E27FC236}">
                <a16:creationId xmlns:a16="http://schemas.microsoft.com/office/drawing/2014/main" id="{94C23DFF-5D06-4D67-9680-DBC26AC371F8}"/>
              </a:ext>
            </a:extLst>
          </p:cNvPr>
          <p:cNvSpPr txBox="1"/>
          <p:nvPr/>
        </p:nvSpPr>
        <p:spPr>
          <a:xfrm>
            <a:off x="1157707" y="5946634"/>
            <a:ext cx="3083735" cy="307777"/>
          </a:xfrm>
          <a:prstGeom prst="rect">
            <a:avLst/>
          </a:prstGeom>
          <a:noFill/>
        </p:spPr>
        <p:txBody>
          <a:bodyPr wrap="square" rtlCol="0">
            <a:spAutoFit/>
          </a:bodyPr>
          <a:lstStyle/>
          <a:p>
            <a:r>
              <a:rPr lang="zh-CN" altLang="en-US" sz="1400" dirty="0"/>
              <a:t>引力波电磁对应体后随观测</a:t>
            </a:r>
          </a:p>
        </p:txBody>
      </p:sp>
      <p:sp>
        <p:nvSpPr>
          <p:cNvPr id="10" name="文本框 9">
            <a:extLst>
              <a:ext uri="{FF2B5EF4-FFF2-40B4-BE49-F238E27FC236}">
                <a16:creationId xmlns:a16="http://schemas.microsoft.com/office/drawing/2014/main" id="{DA7846A0-DC4E-45B1-A7AC-DFBF30A4C3A8}"/>
              </a:ext>
            </a:extLst>
          </p:cNvPr>
          <p:cNvSpPr txBox="1"/>
          <p:nvPr/>
        </p:nvSpPr>
        <p:spPr>
          <a:xfrm>
            <a:off x="735346" y="3040652"/>
            <a:ext cx="3745887" cy="307777"/>
          </a:xfrm>
          <a:prstGeom prst="rect">
            <a:avLst/>
          </a:prstGeom>
          <a:noFill/>
        </p:spPr>
        <p:txBody>
          <a:bodyPr wrap="square" rtlCol="0">
            <a:spAutoFit/>
          </a:bodyPr>
          <a:lstStyle/>
          <a:p>
            <a:r>
              <a:rPr lang="zh-CN" altLang="en-US" sz="1400" dirty="0"/>
              <a:t>爱因斯坦探针卫星（</a:t>
            </a:r>
            <a:r>
              <a:rPr lang="en-US" altLang="zh-CN" sz="1400" dirty="0"/>
              <a:t>EP</a:t>
            </a:r>
            <a:r>
              <a:rPr lang="zh-CN" altLang="en-US" sz="1400" dirty="0"/>
              <a:t>）</a:t>
            </a:r>
            <a:r>
              <a:rPr lang="en-US" altLang="zh-CN" sz="1400" dirty="0"/>
              <a:t>X</a:t>
            </a:r>
            <a:r>
              <a:rPr lang="zh-CN" altLang="en-US" sz="1400" dirty="0"/>
              <a:t>射线暂现源证认</a:t>
            </a:r>
          </a:p>
        </p:txBody>
      </p:sp>
      <p:sp>
        <p:nvSpPr>
          <p:cNvPr id="12" name="矩形 11">
            <a:extLst>
              <a:ext uri="{FF2B5EF4-FFF2-40B4-BE49-F238E27FC236}">
                <a16:creationId xmlns:a16="http://schemas.microsoft.com/office/drawing/2014/main" id="{5DA223DD-AA48-446C-A6D8-0726E26A56C9}"/>
              </a:ext>
            </a:extLst>
          </p:cNvPr>
          <p:cNvSpPr/>
          <p:nvPr/>
        </p:nvSpPr>
        <p:spPr>
          <a:xfrm>
            <a:off x="8304228" y="1401860"/>
            <a:ext cx="3352174" cy="209014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marL="342900" indent="-342900">
              <a:buFont typeface="+mj-lt"/>
              <a:buAutoNum type="arabicPeriod"/>
            </a:pPr>
            <a:r>
              <a:rPr lang="en-US" altLang="zh-CN" dirty="0"/>
              <a:t>EP</a:t>
            </a:r>
            <a:r>
              <a:rPr lang="zh-CN" altLang="en-US" dirty="0"/>
              <a:t>暂现源的多波段交叉证认</a:t>
            </a:r>
          </a:p>
          <a:p>
            <a:pPr marL="342900" indent="-342900">
              <a:buFont typeface="+mj-lt"/>
              <a:buAutoNum type="arabicPeriod"/>
            </a:pPr>
            <a:r>
              <a:rPr lang="zh-CN" altLang="en-US" dirty="0"/>
              <a:t>多信使事件的</a:t>
            </a:r>
            <a:r>
              <a:rPr lang="en-US" altLang="zh-CN" dirty="0"/>
              <a:t>EP</a:t>
            </a:r>
            <a:r>
              <a:rPr lang="zh-CN" altLang="en-US" dirty="0"/>
              <a:t>观测证认</a:t>
            </a:r>
          </a:p>
          <a:p>
            <a:pPr marL="342900" indent="-342900">
              <a:buFont typeface="+mj-lt"/>
              <a:buAutoNum type="arabicPeriod"/>
            </a:pPr>
            <a:r>
              <a:rPr lang="en-US" altLang="zh-CN" dirty="0"/>
              <a:t>EP</a:t>
            </a:r>
            <a:r>
              <a:rPr lang="zh-CN" altLang="en-US" dirty="0"/>
              <a:t>暂现源多信使观测证认</a:t>
            </a:r>
          </a:p>
        </p:txBody>
      </p:sp>
      <p:sp>
        <p:nvSpPr>
          <p:cNvPr id="13" name="文本框 12">
            <a:extLst>
              <a:ext uri="{FF2B5EF4-FFF2-40B4-BE49-F238E27FC236}">
                <a16:creationId xmlns:a16="http://schemas.microsoft.com/office/drawing/2014/main" id="{DBCADBC0-FD48-4770-871D-CBAD09080088}"/>
              </a:ext>
            </a:extLst>
          </p:cNvPr>
          <p:cNvSpPr txBox="1"/>
          <p:nvPr/>
        </p:nvSpPr>
        <p:spPr>
          <a:xfrm>
            <a:off x="4223056" y="1751558"/>
            <a:ext cx="3745887" cy="1477328"/>
          </a:xfrm>
          <a:prstGeom prst="rect">
            <a:avLst/>
          </a:prstGeom>
          <a:noFill/>
        </p:spPr>
        <p:txBody>
          <a:bodyPr wrap="square" rtlCol="0">
            <a:spAutoFit/>
          </a:bodyPr>
          <a:lstStyle/>
          <a:p>
            <a:r>
              <a:rPr lang="zh-CN" altLang="en-US" dirty="0"/>
              <a:t>时域天文学和高能天体物理领域的</a:t>
            </a:r>
            <a:r>
              <a:rPr lang="zh-CN" altLang="zh-CN" dirty="0"/>
              <a:t>小型</a:t>
            </a:r>
            <a:r>
              <a:rPr lang="zh-CN" altLang="en-US" dirty="0"/>
              <a:t>天文</a:t>
            </a:r>
            <a:r>
              <a:rPr lang="zh-CN" altLang="zh-CN" dirty="0"/>
              <a:t>卫星</a:t>
            </a:r>
            <a:r>
              <a:rPr lang="zh-CN" altLang="en-US" dirty="0"/>
              <a:t>，系统性</a:t>
            </a:r>
            <a:r>
              <a:rPr lang="zh-CN" altLang="zh-CN" dirty="0"/>
              <a:t>发现和探索</a:t>
            </a:r>
            <a:r>
              <a:rPr lang="zh-CN" altLang="en-US" dirty="0">
                <a:sym typeface="黑体" charset="0"/>
              </a:rPr>
              <a:t>宇宙暂现和爆发天体</a:t>
            </a:r>
            <a:r>
              <a:rPr lang="zh-CN" altLang="en-US" dirty="0"/>
              <a:t>、监测天体光变。</a:t>
            </a:r>
            <a:r>
              <a:rPr lang="zh-CN" altLang="zh-CN" dirty="0"/>
              <a:t> </a:t>
            </a:r>
            <a:r>
              <a:rPr lang="zh-CN" altLang="en-US" dirty="0"/>
              <a:t>预计于</a:t>
            </a:r>
            <a:r>
              <a:rPr lang="en-US" altLang="zh-CN" dirty="0"/>
              <a:t>2022</a:t>
            </a:r>
            <a:r>
              <a:rPr lang="zh-CN" altLang="en-US" dirty="0"/>
              <a:t>年发射。</a:t>
            </a:r>
            <a:endParaRPr lang="en-US" altLang="zh-CN" dirty="0"/>
          </a:p>
          <a:p>
            <a:endParaRPr lang="zh-CN" altLang="en-US" dirty="0"/>
          </a:p>
        </p:txBody>
      </p:sp>
      <p:sp>
        <p:nvSpPr>
          <p:cNvPr id="15" name="标题 1">
            <a:extLst>
              <a:ext uri="{FF2B5EF4-FFF2-40B4-BE49-F238E27FC236}">
                <a16:creationId xmlns:a16="http://schemas.microsoft.com/office/drawing/2014/main" id="{17D81E6B-E878-4E65-906C-B85C23761EDA}"/>
              </a:ext>
            </a:extLst>
          </p:cNvPr>
          <p:cNvSpPr txBox="1">
            <a:spLocks/>
          </p:cNvSpPr>
          <p:nvPr/>
        </p:nvSpPr>
        <p:spPr>
          <a:xfrm>
            <a:off x="511800" y="-5919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1.</a:t>
            </a:r>
            <a:r>
              <a:rPr lang="zh-CN" altLang="en-US"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研究背景</a:t>
            </a:r>
          </a:p>
        </p:txBody>
      </p:sp>
      <p:pic>
        <p:nvPicPr>
          <p:cNvPr id="11" name="图片 10">
            <a:extLst>
              <a:ext uri="{FF2B5EF4-FFF2-40B4-BE49-F238E27FC236}">
                <a16:creationId xmlns:a16="http://schemas.microsoft.com/office/drawing/2014/main" id="{A6581EFF-7C8B-4900-BF41-118AB7F43D07}"/>
              </a:ext>
            </a:extLst>
          </p:cNvPr>
          <p:cNvPicPr>
            <a:picLocks noChangeAspect="1"/>
          </p:cNvPicPr>
          <p:nvPr/>
        </p:nvPicPr>
        <p:blipFill rotWithShape="1">
          <a:blip r:embed="rId3"/>
          <a:srcRect t="10500" b="8754"/>
          <a:stretch/>
        </p:blipFill>
        <p:spPr>
          <a:xfrm>
            <a:off x="1278556" y="4277776"/>
            <a:ext cx="2005187" cy="1668858"/>
          </a:xfrm>
          <a:prstGeom prst="rect">
            <a:avLst/>
          </a:prstGeom>
        </p:spPr>
      </p:pic>
      <p:pic>
        <p:nvPicPr>
          <p:cNvPr id="2" name="图片 1">
            <a:extLst>
              <a:ext uri="{FF2B5EF4-FFF2-40B4-BE49-F238E27FC236}">
                <a16:creationId xmlns:a16="http://schemas.microsoft.com/office/drawing/2014/main" id="{A4F652B9-B5AD-4F7E-93C2-CB75289EED8D}"/>
              </a:ext>
            </a:extLst>
          </p:cNvPr>
          <p:cNvPicPr>
            <a:picLocks noChangeAspect="1"/>
          </p:cNvPicPr>
          <p:nvPr/>
        </p:nvPicPr>
        <p:blipFill>
          <a:blip r:embed="rId4"/>
          <a:stretch>
            <a:fillRect/>
          </a:stretch>
        </p:blipFill>
        <p:spPr>
          <a:xfrm>
            <a:off x="1035514" y="1740179"/>
            <a:ext cx="2887374" cy="1270299"/>
          </a:xfrm>
          <a:prstGeom prst="rect">
            <a:avLst/>
          </a:prstGeom>
        </p:spPr>
      </p:pic>
    </p:spTree>
    <p:extLst>
      <p:ext uri="{BB962C8B-B14F-4D97-AF65-F5344CB8AC3E}">
        <p14:creationId xmlns:p14="http://schemas.microsoft.com/office/powerpoint/2010/main" val="3334482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9208E91E-E1FF-4488-87BA-0E941C788B68}"/>
              </a:ext>
            </a:extLst>
          </p:cNvPr>
          <p:cNvSpPr>
            <a:spLocks noGrp="1"/>
          </p:cNvSpPr>
          <p:nvPr>
            <p:ph type="title"/>
          </p:nvPr>
        </p:nvSpPr>
        <p:spPr>
          <a:xfrm>
            <a:off x="340466" y="-102944"/>
            <a:ext cx="10515600" cy="1325563"/>
          </a:xfrm>
        </p:spPr>
        <p:txBody>
          <a:bodyPr/>
          <a:lstStyle/>
          <a:p>
            <a:r>
              <a:rPr lang="en-US" altLang="zh-CN"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1.</a:t>
            </a:r>
            <a:r>
              <a:rPr lang="zh-CN" altLang="en-US"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研究背景</a:t>
            </a:r>
          </a:p>
        </p:txBody>
      </p:sp>
      <p:sp>
        <p:nvSpPr>
          <p:cNvPr id="6" name="矩形 5">
            <a:extLst>
              <a:ext uri="{FF2B5EF4-FFF2-40B4-BE49-F238E27FC236}">
                <a16:creationId xmlns:a16="http://schemas.microsoft.com/office/drawing/2014/main" id="{4737441C-216D-403B-AF7D-CA43B452B941}"/>
              </a:ext>
            </a:extLst>
          </p:cNvPr>
          <p:cNvSpPr/>
          <p:nvPr/>
        </p:nvSpPr>
        <p:spPr>
          <a:xfrm>
            <a:off x="1763411" y="4076598"/>
            <a:ext cx="9036589" cy="31080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zh-CN" altLang="en-US" dirty="0">
                <a:solidFill>
                  <a:schemeClr val="tx1"/>
                </a:solidFill>
                <a:latin typeface="Microsoft YaHei UI Light" panose="020B0502040204020203" pitchFamily="34" charset="-122"/>
                <a:ea typeface="Microsoft YaHei UI Light" panose="020B0502040204020203" pitchFamily="34" charset="-122"/>
              </a:rPr>
              <a:t>多波段、多信使天文数据高效融合</a:t>
            </a:r>
          </a:p>
        </p:txBody>
      </p:sp>
      <p:sp>
        <p:nvSpPr>
          <p:cNvPr id="8" name="矩形 7">
            <a:extLst>
              <a:ext uri="{FF2B5EF4-FFF2-40B4-BE49-F238E27FC236}">
                <a16:creationId xmlns:a16="http://schemas.microsoft.com/office/drawing/2014/main" id="{FF6D98C5-225F-4373-860E-7767812DDAA8}"/>
              </a:ext>
            </a:extLst>
          </p:cNvPr>
          <p:cNvSpPr/>
          <p:nvPr/>
        </p:nvSpPr>
        <p:spPr>
          <a:xfrm>
            <a:off x="1763411" y="5411942"/>
            <a:ext cx="2652468" cy="104559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dirty="0">
                <a:solidFill>
                  <a:schemeClr val="tx1"/>
                </a:solidFill>
                <a:latin typeface="Microsoft YaHei UI Light" panose="020B0502040204020203" pitchFamily="34" charset="-122"/>
                <a:ea typeface="Microsoft YaHei UI Light" panose="020B0502040204020203" pitchFamily="34" charset="-122"/>
              </a:rPr>
              <a:t>海量星表高效检索方法</a:t>
            </a:r>
          </a:p>
        </p:txBody>
      </p:sp>
      <p:sp>
        <p:nvSpPr>
          <p:cNvPr id="10" name="矩形 9">
            <a:extLst>
              <a:ext uri="{FF2B5EF4-FFF2-40B4-BE49-F238E27FC236}">
                <a16:creationId xmlns:a16="http://schemas.microsoft.com/office/drawing/2014/main" id="{1071E13F-E21E-484C-8255-167EB0B9EC80}"/>
              </a:ext>
            </a:extLst>
          </p:cNvPr>
          <p:cNvSpPr/>
          <p:nvPr/>
        </p:nvSpPr>
        <p:spPr>
          <a:xfrm>
            <a:off x="4778028" y="5414582"/>
            <a:ext cx="3012934" cy="104559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dirty="0">
                <a:solidFill>
                  <a:schemeClr val="tx1"/>
                </a:solidFill>
                <a:latin typeface="Microsoft YaHei UI Light" panose="020B0502040204020203" pitchFamily="34" charset="-122"/>
                <a:ea typeface="Microsoft YaHei UI Light" panose="020B0502040204020203" pitchFamily="34" charset="-122"/>
              </a:rPr>
              <a:t>星表交叉证认及置信度估计</a:t>
            </a:r>
          </a:p>
        </p:txBody>
      </p:sp>
      <p:sp>
        <p:nvSpPr>
          <p:cNvPr id="12" name="矩形 11">
            <a:extLst>
              <a:ext uri="{FF2B5EF4-FFF2-40B4-BE49-F238E27FC236}">
                <a16:creationId xmlns:a16="http://schemas.microsoft.com/office/drawing/2014/main" id="{DCA6CF93-9BB9-41E1-8948-F2B30090F07C}"/>
              </a:ext>
            </a:extLst>
          </p:cNvPr>
          <p:cNvSpPr/>
          <p:nvPr/>
        </p:nvSpPr>
        <p:spPr>
          <a:xfrm>
            <a:off x="8147532" y="5402663"/>
            <a:ext cx="2652468" cy="104559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CN" altLang="en-US" dirty="0">
                <a:solidFill>
                  <a:schemeClr val="tx1"/>
                </a:solidFill>
                <a:latin typeface="Microsoft YaHei UI Light" panose="020B0502040204020203" pitchFamily="34" charset="-122"/>
                <a:ea typeface="Microsoft YaHei UI Light" panose="020B0502040204020203" pitchFamily="34" charset="-122"/>
              </a:rPr>
              <a:t>异构多波段图像的高效组织、检索及可视化</a:t>
            </a:r>
          </a:p>
        </p:txBody>
      </p:sp>
      <p:sp>
        <p:nvSpPr>
          <p:cNvPr id="14" name="矩形 13">
            <a:extLst>
              <a:ext uri="{FF2B5EF4-FFF2-40B4-BE49-F238E27FC236}">
                <a16:creationId xmlns:a16="http://schemas.microsoft.com/office/drawing/2014/main" id="{BB5155F5-F4E7-4FE1-BC7D-1E16F5C63E6F}"/>
              </a:ext>
            </a:extLst>
          </p:cNvPr>
          <p:cNvSpPr/>
          <p:nvPr/>
        </p:nvSpPr>
        <p:spPr>
          <a:xfrm>
            <a:off x="1756211" y="1356399"/>
            <a:ext cx="9036589" cy="4065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CN" altLang="en-US" dirty="0">
                <a:solidFill>
                  <a:schemeClr val="tx1"/>
                </a:solidFill>
                <a:latin typeface="Microsoft YaHei UI Light" panose="020B0502040204020203" pitchFamily="34" charset="-122"/>
                <a:ea typeface="Microsoft YaHei UI Light" panose="020B0502040204020203" pitchFamily="34" charset="-122"/>
              </a:rPr>
              <a:t>面向时域天文观测和多信使天文观测的科学应用</a:t>
            </a:r>
          </a:p>
        </p:txBody>
      </p:sp>
      <p:sp>
        <p:nvSpPr>
          <p:cNvPr id="16" name="矩形 15">
            <a:extLst>
              <a:ext uri="{FF2B5EF4-FFF2-40B4-BE49-F238E27FC236}">
                <a16:creationId xmlns:a16="http://schemas.microsoft.com/office/drawing/2014/main" id="{CD25A92C-BC24-40EE-B0D5-FE3359DA3BD4}"/>
              </a:ext>
            </a:extLst>
          </p:cNvPr>
          <p:cNvSpPr/>
          <p:nvPr/>
        </p:nvSpPr>
        <p:spPr>
          <a:xfrm>
            <a:off x="1770611" y="4385764"/>
            <a:ext cx="9029389" cy="6583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AD65D3F9-81F7-405A-BD12-93B286115507}"/>
              </a:ext>
            </a:extLst>
          </p:cNvPr>
          <p:cNvSpPr/>
          <p:nvPr/>
        </p:nvSpPr>
        <p:spPr>
          <a:xfrm>
            <a:off x="1896381" y="4499696"/>
            <a:ext cx="4364961" cy="3843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1600" dirty="0">
                <a:latin typeface="Microsoft YaHei Light" panose="020B0502040204020203" pitchFamily="34" charset="-122"/>
                <a:ea typeface="Microsoft YaHei Light" panose="020B0502040204020203" pitchFamily="34" charset="-122"/>
              </a:rPr>
              <a:t>星表数据：基本物理属性、光变、光谱、能谱</a:t>
            </a:r>
          </a:p>
        </p:txBody>
      </p:sp>
      <p:sp>
        <p:nvSpPr>
          <p:cNvPr id="26" name="矩形 25">
            <a:extLst>
              <a:ext uri="{FF2B5EF4-FFF2-40B4-BE49-F238E27FC236}">
                <a16:creationId xmlns:a16="http://schemas.microsoft.com/office/drawing/2014/main" id="{98873002-E627-46BE-94FB-9CCFA375FE6C}"/>
              </a:ext>
            </a:extLst>
          </p:cNvPr>
          <p:cNvSpPr/>
          <p:nvPr/>
        </p:nvSpPr>
        <p:spPr>
          <a:xfrm>
            <a:off x="6457492" y="4499695"/>
            <a:ext cx="4335308" cy="38431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1600" dirty="0">
                <a:latin typeface="Microsoft YaHei Light" panose="020B0502040204020203" pitchFamily="34" charset="-122"/>
                <a:ea typeface="Microsoft YaHei Light" panose="020B0502040204020203" pitchFamily="34" charset="-122"/>
              </a:rPr>
              <a:t>图像数据：波段、格式、投影、坐标体系异构</a:t>
            </a:r>
          </a:p>
        </p:txBody>
      </p:sp>
      <p:sp>
        <p:nvSpPr>
          <p:cNvPr id="38" name="矩形 37">
            <a:extLst>
              <a:ext uri="{FF2B5EF4-FFF2-40B4-BE49-F238E27FC236}">
                <a16:creationId xmlns:a16="http://schemas.microsoft.com/office/drawing/2014/main" id="{34E58AE9-BA5C-4085-89E9-981A2F9E3AC3}"/>
              </a:ext>
            </a:extLst>
          </p:cNvPr>
          <p:cNvSpPr/>
          <p:nvPr/>
        </p:nvSpPr>
        <p:spPr>
          <a:xfrm>
            <a:off x="1763411" y="1762982"/>
            <a:ext cx="9029389" cy="79038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C18916ED-67A4-4510-A629-2346D32FAB15}"/>
              </a:ext>
            </a:extLst>
          </p:cNvPr>
          <p:cNvSpPr/>
          <p:nvPr/>
        </p:nvSpPr>
        <p:spPr>
          <a:xfrm>
            <a:off x="1920766" y="1933331"/>
            <a:ext cx="4146360" cy="44470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en-US" dirty="0">
                <a:solidFill>
                  <a:schemeClr val="tx1"/>
                </a:solidFill>
                <a:latin typeface="Microsoft YaHei UI Light" panose="020B0502040204020203" pitchFamily="34" charset="-122"/>
                <a:ea typeface="Microsoft YaHei UI Light" panose="020B0502040204020203" pitchFamily="34" charset="-122"/>
              </a:rPr>
              <a:t>多信使事件电磁对应体高效搜寻</a:t>
            </a:r>
          </a:p>
        </p:txBody>
      </p:sp>
      <p:sp>
        <p:nvSpPr>
          <p:cNvPr id="42" name="矩形 41">
            <a:extLst>
              <a:ext uri="{FF2B5EF4-FFF2-40B4-BE49-F238E27FC236}">
                <a16:creationId xmlns:a16="http://schemas.microsoft.com/office/drawing/2014/main" id="{6E0D8A0D-30C9-448F-982A-2B7B06A5E263}"/>
              </a:ext>
            </a:extLst>
          </p:cNvPr>
          <p:cNvSpPr/>
          <p:nvPr/>
        </p:nvSpPr>
        <p:spPr>
          <a:xfrm>
            <a:off x="6457492" y="1934104"/>
            <a:ext cx="4146360" cy="44225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zh-CN" altLang="zh-CN" dirty="0">
                <a:solidFill>
                  <a:schemeClr val="tx1"/>
                </a:solidFill>
                <a:latin typeface="Microsoft YaHei UI Light" panose="020B0502040204020203" pitchFamily="34" charset="-122"/>
                <a:ea typeface="Microsoft YaHei UI Light" panose="020B0502040204020203" pitchFamily="34" charset="-122"/>
              </a:rPr>
              <a:t>爱因斯坦探针卫星</a:t>
            </a:r>
            <a:r>
              <a:rPr lang="zh-CN" altLang="en-US" dirty="0">
                <a:solidFill>
                  <a:schemeClr val="tx1"/>
                </a:solidFill>
                <a:latin typeface="Microsoft YaHei UI Light" panose="020B0502040204020203" pitchFamily="34" charset="-122"/>
                <a:ea typeface="Microsoft YaHei UI Light" panose="020B0502040204020203" pitchFamily="34" charset="-122"/>
              </a:rPr>
              <a:t>暂现源证认</a:t>
            </a:r>
          </a:p>
        </p:txBody>
      </p:sp>
      <p:sp>
        <p:nvSpPr>
          <p:cNvPr id="44" name="箭头: 下 43">
            <a:extLst>
              <a:ext uri="{FF2B5EF4-FFF2-40B4-BE49-F238E27FC236}">
                <a16:creationId xmlns:a16="http://schemas.microsoft.com/office/drawing/2014/main" id="{05E78EC3-D04B-4B83-A221-9E990A5500C0}"/>
              </a:ext>
            </a:extLst>
          </p:cNvPr>
          <p:cNvSpPr/>
          <p:nvPr/>
        </p:nvSpPr>
        <p:spPr>
          <a:xfrm>
            <a:off x="5615639" y="2575174"/>
            <a:ext cx="1207302" cy="236874"/>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p>
        </p:txBody>
      </p:sp>
      <p:sp>
        <p:nvSpPr>
          <p:cNvPr id="48" name="箭头: 下 47">
            <a:extLst>
              <a:ext uri="{FF2B5EF4-FFF2-40B4-BE49-F238E27FC236}">
                <a16:creationId xmlns:a16="http://schemas.microsoft.com/office/drawing/2014/main" id="{B0C66C3B-8482-45B6-8293-0B546CA3E7FC}"/>
              </a:ext>
            </a:extLst>
          </p:cNvPr>
          <p:cNvSpPr/>
          <p:nvPr/>
        </p:nvSpPr>
        <p:spPr>
          <a:xfrm>
            <a:off x="5657691" y="5097521"/>
            <a:ext cx="1207302" cy="236874"/>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p>
        </p:txBody>
      </p:sp>
      <p:sp>
        <p:nvSpPr>
          <p:cNvPr id="50" name="矩形 49">
            <a:extLst>
              <a:ext uri="{FF2B5EF4-FFF2-40B4-BE49-F238E27FC236}">
                <a16:creationId xmlns:a16="http://schemas.microsoft.com/office/drawing/2014/main" id="{91F3A9EB-6908-4D08-918A-316BAE96342F}"/>
              </a:ext>
            </a:extLst>
          </p:cNvPr>
          <p:cNvSpPr/>
          <p:nvPr/>
        </p:nvSpPr>
        <p:spPr>
          <a:xfrm>
            <a:off x="1756211" y="2812048"/>
            <a:ext cx="9036589" cy="31080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zh-CN" altLang="en-US" dirty="0">
                <a:solidFill>
                  <a:schemeClr val="tx1"/>
                </a:solidFill>
                <a:latin typeface="Microsoft YaHei UI Light" panose="020B0502040204020203" pitchFamily="34" charset="-122"/>
                <a:ea typeface="Microsoft YaHei UI Light" panose="020B0502040204020203" pitchFamily="34" charset="-122"/>
              </a:rPr>
              <a:t>核心技术需求</a:t>
            </a:r>
          </a:p>
        </p:txBody>
      </p:sp>
      <p:sp>
        <p:nvSpPr>
          <p:cNvPr id="52" name="矩形 51">
            <a:extLst>
              <a:ext uri="{FF2B5EF4-FFF2-40B4-BE49-F238E27FC236}">
                <a16:creationId xmlns:a16="http://schemas.microsoft.com/office/drawing/2014/main" id="{67C9EBEB-0528-44BA-A7F8-F7D413DBD515}"/>
              </a:ext>
            </a:extLst>
          </p:cNvPr>
          <p:cNvSpPr/>
          <p:nvPr/>
        </p:nvSpPr>
        <p:spPr>
          <a:xfrm>
            <a:off x="1763411" y="3121214"/>
            <a:ext cx="9029389" cy="658316"/>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a:p>
        </p:txBody>
      </p:sp>
      <p:sp>
        <p:nvSpPr>
          <p:cNvPr id="54" name="矩形 53">
            <a:extLst>
              <a:ext uri="{FF2B5EF4-FFF2-40B4-BE49-F238E27FC236}">
                <a16:creationId xmlns:a16="http://schemas.microsoft.com/office/drawing/2014/main" id="{96410BD4-7AEE-4AD6-B2C2-DA9F7E154C1F}"/>
              </a:ext>
            </a:extLst>
          </p:cNvPr>
          <p:cNvSpPr/>
          <p:nvPr/>
        </p:nvSpPr>
        <p:spPr>
          <a:xfrm>
            <a:off x="1896382" y="3239450"/>
            <a:ext cx="2906872" cy="38431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1600" dirty="0">
                <a:latin typeface="Microsoft YaHei Light" panose="020B0502040204020203" pitchFamily="34" charset="-122"/>
                <a:ea typeface="Microsoft YaHei Light" panose="020B0502040204020203" pitchFamily="34" charset="-122"/>
              </a:rPr>
              <a:t>暂现源的实时多波段交叉证认</a:t>
            </a:r>
          </a:p>
        </p:txBody>
      </p:sp>
      <p:sp>
        <p:nvSpPr>
          <p:cNvPr id="56" name="矩形 55">
            <a:extLst>
              <a:ext uri="{FF2B5EF4-FFF2-40B4-BE49-F238E27FC236}">
                <a16:creationId xmlns:a16="http://schemas.microsoft.com/office/drawing/2014/main" id="{79B4AB66-83E3-43E8-BD82-BA4A0ACE2600}"/>
              </a:ext>
            </a:extLst>
          </p:cNvPr>
          <p:cNvSpPr/>
          <p:nvPr/>
        </p:nvSpPr>
        <p:spPr>
          <a:xfrm>
            <a:off x="5222241" y="3239450"/>
            <a:ext cx="2229484" cy="38431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1600" dirty="0">
                <a:latin typeface="Microsoft YaHei Light" panose="020B0502040204020203" pitchFamily="34" charset="-122"/>
                <a:ea typeface="Microsoft YaHei Light" panose="020B0502040204020203" pitchFamily="34" charset="-122"/>
              </a:rPr>
              <a:t>多信使事件的观测证认</a:t>
            </a:r>
          </a:p>
        </p:txBody>
      </p:sp>
      <p:sp>
        <p:nvSpPr>
          <p:cNvPr id="58" name="矩形 57">
            <a:extLst>
              <a:ext uri="{FF2B5EF4-FFF2-40B4-BE49-F238E27FC236}">
                <a16:creationId xmlns:a16="http://schemas.microsoft.com/office/drawing/2014/main" id="{031E1DBF-49D1-4588-A719-B5FD6202613E}"/>
              </a:ext>
            </a:extLst>
          </p:cNvPr>
          <p:cNvSpPr/>
          <p:nvPr/>
        </p:nvSpPr>
        <p:spPr>
          <a:xfrm>
            <a:off x="7870711" y="3254915"/>
            <a:ext cx="2733140" cy="38431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zh-CN" altLang="en-US" sz="1600" b="0" i="0" u="none" strike="noStrike" baseline="0" dirty="0">
                <a:solidFill>
                  <a:srgbClr val="000000"/>
                </a:solidFill>
                <a:latin typeface="Microsoft YaHei Light" panose="020B0502040204020203" pitchFamily="34" charset="-122"/>
                <a:ea typeface="Microsoft YaHei Light" panose="020B0502040204020203" pitchFamily="34" charset="-122"/>
              </a:rPr>
              <a:t>暂现源的多信使观测证认</a:t>
            </a:r>
            <a:endParaRPr lang="zh-CN" altLang="en-US" sz="1600" dirty="0">
              <a:latin typeface="Microsoft YaHei Light" panose="020B0502040204020203" pitchFamily="34" charset="-122"/>
              <a:ea typeface="Microsoft YaHei Light" panose="020B0502040204020203" pitchFamily="34" charset="-122"/>
            </a:endParaRPr>
          </a:p>
        </p:txBody>
      </p:sp>
      <p:sp>
        <p:nvSpPr>
          <p:cNvPr id="68" name="箭头: 下 67">
            <a:extLst>
              <a:ext uri="{FF2B5EF4-FFF2-40B4-BE49-F238E27FC236}">
                <a16:creationId xmlns:a16="http://schemas.microsoft.com/office/drawing/2014/main" id="{B69A09D0-219E-4B9B-B507-BB9051468E4B}"/>
              </a:ext>
            </a:extLst>
          </p:cNvPr>
          <p:cNvSpPr/>
          <p:nvPr/>
        </p:nvSpPr>
        <p:spPr>
          <a:xfrm>
            <a:off x="5624360" y="3815561"/>
            <a:ext cx="1207302" cy="236874"/>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p>
        </p:txBody>
      </p:sp>
      <p:sp>
        <p:nvSpPr>
          <p:cNvPr id="69" name="文本框 68">
            <a:extLst>
              <a:ext uri="{FF2B5EF4-FFF2-40B4-BE49-F238E27FC236}">
                <a16:creationId xmlns:a16="http://schemas.microsoft.com/office/drawing/2014/main" id="{3D4A9004-90D3-4336-86B2-6E3E1EBDCC7C}"/>
              </a:ext>
            </a:extLst>
          </p:cNvPr>
          <p:cNvSpPr txBox="1"/>
          <p:nvPr/>
        </p:nvSpPr>
        <p:spPr>
          <a:xfrm>
            <a:off x="404848" y="1748665"/>
            <a:ext cx="1358563" cy="369332"/>
          </a:xfrm>
          <a:prstGeom prst="rect">
            <a:avLst/>
          </a:prstGeom>
          <a:noFill/>
        </p:spPr>
        <p:txBody>
          <a:bodyPr wrap="square" rtlCol="0">
            <a:spAutoFit/>
          </a:bodyPr>
          <a:lstStyle/>
          <a:p>
            <a:r>
              <a:rPr lang="zh-CN" altLang="en-US" b="1" dirty="0">
                <a:effectLst>
                  <a:outerShdw blurRad="38100" dist="38100" dir="2700000" algn="tl">
                    <a:srgbClr val="000000">
                      <a:alpha val="43137"/>
                    </a:srgbClr>
                  </a:outerShdw>
                </a:effectLst>
              </a:rPr>
              <a:t>应用驱动</a:t>
            </a:r>
          </a:p>
        </p:txBody>
      </p:sp>
      <p:sp>
        <p:nvSpPr>
          <p:cNvPr id="71" name="文本框 70">
            <a:extLst>
              <a:ext uri="{FF2B5EF4-FFF2-40B4-BE49-F238E27FC236}">
                <a16:creationId xmlns:a16="http://schemas.microsoft.com/office/drawing/2014/main" id="{415DA7BA-1030-424A-BF71-B631A5BE89D9}"/>
              </a:ext>
            </a:extLst>
          </p:cNvPr>
          <p:cNvSpPr txBox="1"/>
          <p:nvPr/>
        </p:nvSpPr>
        <p:spPr>
          <a:xfrm>
            <a:off x="404848" y="3147017"/>
            <a:ext cx="1358563" cy="369332"/>
          </a:xfrm>
          <a:prstGeom prst="rect">
            <a:avLst/>
          </a:prstGeom>
          <a:noFill/>
        </p:spPr>
        <p:txBody>
          <a:bodyPr wrap="square" rtlCol="0">
            <a:spAutoFit/>
          </a:bodyPr>
          <a:lstStyle/>
          <a:p>
            <a:r>
              <a:rPr lang="zh-CN" altLang="en-US" b="1" dirty="0">
                <a:effectLst>
                  <a:outerShdw blurRad="38100" dist="38100" dir="2700000" algn="tl">
                    <a:srgbClr val="000000">
                      <a:alpha val="43137"/>
                    </a:srgbClr>
                  </a:outerShdw>
                </a:effectLst>
              </a:rPr>
              <a:t>需求凝练</a:t>
            </a:r>
          </a:p>
        </p:txBody>
      </p:sp>
      <p:sp>
        <p:nvSpPr>
          <p:cNvPr id="73" name="文本框 72">
            <a:extLst>
              <a:ext uri="{FF2B5EF4-FFF2-40B4-BE49-F238E27FC236}">
                <a16:creationId xmlns:a16="http://schemas.microsoft.com/office/drawing/2014/main" id="{B395548A-5B15-4622-9BD1-245847780D7E}"/>
              </a:ext>
            </a:extLst>
          </p:cNvPr>
          <p:cNvSpPr txBox="1"/>
          <p:nvPr/>
        </p:nvSpPr>
        <p:spPr>
          <a:xfrm>
            <a:off x="404848" y="4439218"/>
            <a:ext cx="1358563" cy="369332"/>
          </a:xfrm>
          <a:prstGeom prst="rect">
            <a:avLst/>
          </a:prstGeom>
          <a:noFill/>
        </p:spPr>
        <p:txBody>
          <a:bodyPr wrap="square" rtlCol="0">
            <a:spAutoFit/>
          </a:bodyPr>
          <a:lstStyle/>
          <a:p>
            <a:r>
              <a:rPr lang="zh-CN" altLang="en-US" b="1" dirty="0">
                <a:effectLst>
                  <a:outerShdw blurRad="38100" dist="38100" dir="2700000" algn="tl">
                    <a:srgbClr val="000000">
                      <a:alpha val="43137"/>
                    </a:srgbClr>
                  </a:outerShdw>
                </a:effectLst>
              </a:rPr>
              <a:t>核心目标</a:t>
            </a:r>
          </a:p>
        </p:txBody>
      </p:sp>
      <p:sp>
        <p:nvSpPr>
          <p:cNvPr id="75" name="文本框 74">
            <a:extLst>
              <a:ext uri="{FF2B5EF4-FFF2-40B4-BE49-F238E27FC236}">
                <a16:creationId xmlns:a16="http://schemas.microsoft.com/office/drawing/2014/main" id="{ECF39265-038A-4B60-AC38-0E9F24337E32}"/>
              </a:ext>
            </a:extLst>
          </p:cNvPr>
          <p:cNvSpPr txBox="1"/>
          <p:nvPr/>
        </p:nvSpPr>
        <p:spPr>
          <a:xfrm>
            <a:off x="404848" y="5734445"/>
            <a:ext cx="1358563" cy="369332"/>
          </a:xfrm>
          <a:prstGeom prst="rect">
            <a:avLst/>
          </a:prstGeom>
          <a:noFill/>
        </p:spPr>
        <p:txBody>
          <a:bodyPr wrap="square" rtlCol="0">
            <a:spAutoFit/>
          </a:bodyPr>
          <a:lstStyle/>
          <a:p>
            <a:r>
              <a:rPr lang="zh-CN" altLang="en-US" b="1" dirty="0">
                <a:effectLst>
                  <a:outerShdw blurRad="38100" dist="38100" dir="2700000" algn="tl">
                    <a:srgbClr val="000000">
                      <a:alpha val="43137"/>
                    </a:srgbClr>
                  </a:outerShdw>
                </a:effectLst>
              </a:rPr>
              <a:t>关键技术</a:t>
            </a:r>
          </a:p>
        </p:txBody>
      </p:sp>
      <p:cxnSp>
        <p:nvCxnSpPr>
          <p:cNvPr id="77" name="直接箭头连接符 76">
            <a:extLst>
              <a:ext uri="{FF2B5EF4-FFF2-40B4-BE49-F238E27FC236}">
                <a16:creationId xmlns:a16="http://schemas.microsoft.com/office/drawing/2014/main" id="{4A4B082C-0136-4B90-B6AC-4D75D625C78F}"/>
              </a:ext>
            </a:extLst>
          </p:cNvPr>
          <p:cNvCxnSpPr>
            <a:cxnSpLocks/>
          </p:cNvCxnSpPr>
          <p:nvPr/>
        </p:nvCxnSpPr>
        <p:spPr>
          <a:xfrm>
            <a:off x="950400" y="2325605"/>
            <a:ext cx="0" cy="65681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5" name="直接箭头连接符 84">
            <a:extLst>
              <a:ext uri="{FF2B5EF4-FFF2-40B4-BE49-F238E27FC236}">
                <a16:creationId xmlns:a16="http://schemas.microsoft.com/office/drawing/2014/main" id="{A465BCB8-AC0C-4588-B760-5BB3FA5FE4F2}"/>
              </a:ext>
            </a:extLst>
          </p:cNvPr>
          <p:cNvCxnSpPr>
            <a:cxnSpLocks/>
          </p:cNvCxnSpPr>
          <p:nvPr/>
        </p:nvCxnSpPr>
        <p:spPr>
          <a:xfrm>
            <a:off x="952800" y="3639228"/>
            <a:ext cx="0" cy="65681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6" name="直接箭头连接符 85">
            <a:extLst>
              <a:ext uri="{FF2B5EF4-FFF2-40B4-BE49-F238E27FC236}">
                <a16:creationId xmlns:a16="http://schemas.microsoft.com/office/drawing/2014/main" id="{4132F9FE-2E88-45A8-B694-730DAC8BB6C7}"/>
              </a:ext>
            </a:extLst>
          </p:cNvPr>
          <p:cNvCxnSpPr>
            <a:cxnSpLocks/>
          </p:cNvCxnSpPr>
          <p:nvPr/>
        </p:nvCxnSpPr>
        <p:spPr>
          <a:xfrm>
            <a:off x="950400" y="5042043"/>
            <a:ext cx="0" cy="65681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 name="矩形 1">
            <a:extLst>
              <a:ext uri="{FF2B5EF4-FFF2-40B4-BE49-F238E27FC236}">
                <a16:creationId xmlns:a16="http://schemas.microsoft.com/office/drawing/2014/main" id="{AD6ACCBE-AE3A-40FA-9C70-CE6CACD41F0A}"/>
              </a:ext>
            </a:extLst>
          </p:cNvPr>
          <p:cNvSpPr/>
          <p:nvPr/>
        </p:nvSpPr>
        <p:spPr>
          <a:xfrm>
            <a:off x="11087100" y="1356399"/>
            <a:ext cx="800095" cy="5101137"/>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dirty="0"/>
          </a:p>
        </p:txBody>
      </p:sp>
      <p:sp>
        <p:nvSpPr>
          <p:cNvPr id="3" name="文本框 2">
            <a:extLst>
              <a:ext uri="{FF2B5EF4-FFF2-40B4-BE49-F238E27FC236}">
                <a16:creationId xmlns:a16="http://schemas.microsoft.com/office/drawing/2014/main" id="{B9135CC1-640E-441E-A4F7-D09932C53DEC}"/>
              </a:ext>
            </a:extLst>
          </p:cNvPr>
          <p:cNvSpPr txBox="1"/>
          <p:nvPr/>
        </p:nvSpPr>
        <p:spPr>
          <a:xfrm>
            <a:off x="11263667" y="1593273"/>
            <a:ext cx="461665" cy="4864263"/>
          </a:xfrm>
          <a:prstGeom prst="rect">
            <a:avLst/>
          </a:prstGeom>
          <a:noFill/>
        </p:spPr>
        <p:txBody>
          <a:bodyPr vert="eaVert" wrap="square" rtlCol="0">
            <a:spAutoFit/>
          </a:bodyPr>
          <a:lstStyle/>
          <a:p>
            <a:r>
              <a:rPr lang="zh-CN" altLang="en-US" dirty="0">
                <a:latin typeface="Microsoft YaHei Light" panose="020B0502040204020203" pitchFamily="34" charset="-122"/>
                <a:ea typeface="Microsoft YaHei Light" panose="020B0502040204020203" pitchFamily="34" charset="-122"/>
              </a:rPr>
              <a:t>国家自然科学基金天文联合基金重点项目支持</a:t>
            </a:r>
          </a:p>
        </p:txBody>
      </p:sp>
    </p:spTree>
    <p:extLst>
      <p:ext uri="{BB962C8B-B14F-4D97-AF65-F5344CB8AC3E}">
        <p14:creationId xmlns:p14="http://schemas.microsoft.com/office/powerpoint/2010/main" val="1318105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D057F604-85B8-48A3-8259-C30DEA742FD5}"/>
              </a:ext>
            </a:extLst>
          </p:cNvPr>
          <p:cNvSpPr>
            <a:spLocks noGrp="1"/>
          </p:cNvSpPr>
          <p:nvPr>
            <p:ph idx="1"/>
          </p:nvPr>
        </p:nvSpPr>
        <p:spPr/>
        <p:txBody>
          <a:bodyPr/>
          <a:lstStyle/>
          <a:p>
            <a:pPr marL="514350" indent="-514350">
              <a:lnSpc>
                <a:spcPct val="150000"/>
              </a:lnSpc>
              <a:buFont typeface="+mj-ea"/>
              <a:buAutoNum type="circleNumDbPlain"/>
            </a:pPr>
            <a:r>
              <a:rPr lang="zh-CN" altLang="en-US" b="1" dirty="0">
                <a:solidFill>
                  <a:schemeClr val="tx1"/>
                </a:solidFill>
                <a:latin typeface="Microsoft YaHei UI Light" panose="020B0502040204020203" pitchFamily="34" charset="-122"/>
                <a:ea typeface="Microsoft YaHei UI Light" panose="020B0502040204020203" pitchFamily="34" charset="-122"/>
              </a:rPr>
              <a:t>海量星表高效检索方法</a:t>
            </a:r>
            <a:endParaRPr lang="en-US" altLang="zh-CN" b="1" dirty="0">
              <a:solidFill>
                <a:schemeClr val="tx1"/>
              </a:solidFill>
              <a:latin typeface="Microsoft YaHei UI Light" panose="020B0502040204020203" pitchFamily="34" charset="-122"/>
              <a:ea typeface="Microsoft YaHei UI Light" panose="020B0502040204020203" pitchFamily="34" charset="-122"/>
            </a:endParaRPr>
          </a:p>
          <a:p>
            <a:pPr marL="514350" indent="-514350">
              <a:lnSpc>
                <a:spcPct val="150000"/>
              </a:lnSpc>
              <a:buFont typeface="+mj-ea"/>
              <a:buAutoNum type="circleNumDbPlain"/>
            </a:pPr>
            <a:r>
              <a:rPr lang="zh-CN" altLang="en-US" b="1" dirty="0">
                <a:solidFill>
                  <a:schemeClr val="tx1"/>
                </a:solidFill>
                <a:latin typeface="Microsoft YaHei UI Light" panose="020B0502040204020203" pitchFamily="34" charset="-122"/>
                <a:ea typeface="Microsoft YaHei UI Light" panose="020B0502040204020203" pitchFamily="34" charset="-122"/>
              </a:rPr>
              <a:t>星表交叉证认及置信度计算</a:t>
            </a:r>
            <a:endParaRPr lang="en-US" altLang="zh-CN" b="1" dirty="0">
              <a:solidFill>
                <a:schemeClr val="tx1"/>
              </a:solidFill>
              <a:latin typeface="Microsoft YaHei UI Light" panose="020B0502040204020203" pitchFamily="34" charset="-122"/>
              <a:ea typeface="Microsoft YaHei UI Light" panose="020B0502040204020203" pitchFamily="34" charset="-122"/>
            </a:endParaRPr>
          </a:p>
          <a:p>
            <a:pPr marL="514350" indent="-514350">
              <a:lnSpc>
                <a:spcPct val="150000"/>
              </a:lnSpc>
              <a:buFont typeface="+mj-ea"/>
              <a:buAutoNum type="circleNumDbPlain"/>
            </a:pPr>
            <a:r>
              <a:rPr lang="zh-CN" altLang="en-US" b="1" dirty="0">
                <a:solidFill>
                  <a:schemeClr val="tx1"/>
                </a:solidFill>
                <a:latin typeface="Microsoft YaHei UI Light" panose="020B0502040204020203" pitchFamily="34" charset="-122"/>
                <a:ea typeface="Microsoft YaHei UI Light" panose="020B0502040204020203" pitchFamily="34" charset="-122"/>
              </a:rPr>
              <a:t>异构多波段图像的高效组织、检索及可视化</a:t>
            </a:r>
            <a:endParaRPr lang="en-US" altLang="zh-CN" b="1" dirty="0">
              <a:solidFill>
                <a:schemeClr val="tx1"/>
              </a:solidFill>
              <a:latin typeface="Microsoft YaHei UI Light" panose="020B0502040204020203" pitchFamily="34" charset="-122"/>
              <a:ea typeface="Microsoft YaHei UI Light" panose="020B0502040204020203" pitchFamily="34" charset="-122"/>
            </a:endParaRPr>
          </a:p>
          <a:p>
            <a:pPr marL="514350" indent="-514350">
              <a:lnSpc>
                <a:spcPct val="150000"/>
              </a:lnSpc>
              <a:buFont typeface="+mj-ea"/>
              <a:buAutoNum type="circleNumDbPlain"/>
            </a:pPr>
            <a:r>
              <a:rPr lang="en-US" altLang="zh-CN" b="1" dirty="0">
                <a:solidFill>
                  <a:schemeClr val="tx1"/>
                </a:solidFill>
                <a:latin typeface="Microsoft YaHei UI Light" panose="020B0502040204020203" pitchFamily="34" charset="-122"/>
                <a:ea typeface="Microsoft YaHei UI Light" panose="020B0502040204020203" pitchFamily="34" charset="-122"/>
              </a:rPr>
              <a:t>EP </a:t>
            </a:r>
            <a:r>
              <a:rPr lang="zh-CN" altLang="en-US" b="1" dirty="0">
                <a:solidFill>
                  <a:schemeClr val="tx1"/>
                </a:solidFill>
                <a:latin typeface="Microsoft YaHei UI Light" panose="020B0502040204020203" pitchFamily="34" charset="-122"/>
                <a:ea typeface="Microsoft YaHei UI Light" panose="020B0502040204020203" pitchFamily="34" charset="-122"/>
              </a:rPr>
              <a:t>暂现源判别及多波段证认</a:t>
            </a:r>
            <a:endParaRPr lang="en-US" altLang="zh-CN" b="1" dirty="0">
              <a:solidFill>
                <a:schemeClr val="tx1"/>
              </a:solidFill>
              <a:latin typeface="Microsoft YaHei UI Light" panose="020B0502040204020203" pitchFamily="34" charset="-122"/>
              <a:ea typeface="Microsoft YaHei UI Light" panose="020B0502040204020203" pitchFamily="34" charset="-122"/>
            </a:endParaRPr>
          </a:p>
          <a:p>
            <a:pPr marL="514350" indent="-514350">
              <a:lnSpc>
                <a:spcPct val="150000"/>
              </a:lnSpc>
              <a:buFont typeface="+mj-ea"/>
              <a:buAutoNum type="circleNumDbPlain"/>
            </a:pPr>
            <a:r>
              <a:rPr lang="zh-CN" altLang="en-US" b="1" dirty="0">
                <a:latin typeface="Microsoft YaHei UI Light" panose="020B0502040204020203" pitchFamily="34" charset="-122"/>
                <a:ea typeface="Microsoft YaHei UI Light" panose="020B0502040204020203" pitchFamily="34" charset="-122"/>
              </a:rPr>
              <a:t>引力波电磁对应体高效搜寻</a:t>
            </a:r>
          </a:p>
          <a:p>
            <a:endParaRPr lang="zh-CN" altLang="en-US" b="1" dirty="0">
              <a:solidFill>
                <a:schemeClr val="tx1"/>
              </a:solidFill>
              <a:latin typeface="Microsoft YaHei UI Light" panose="020B0502040204020203" pitchFamily="34" charset="-122"/>
              <a:ea typeface="Microsoft YaHei UI Light" panose="020B0502040204020203" pitchFamily="34" charset="-122"/>
            </a:endParaRPr>
          </a:p>
          <a:p>
            <a:endParaRPr lang="zh-CN" altLang="en-US" b="1" dirty="0">
              <a:latin typeface="Microsoft YaHei UI Light" panose="020B0502040204020203" pitchFamily="34" charset="-122"/>
              <a:ea typeface="Microsoft YaHei UI Light" panose="020B0502040204020203" pitchFamily="34" charset="-122"/>
            </a:endParaRPr>
          </a:p>
          <a:p>
            <a:endParaRPr lang="zh-CN" altLang="en-US" b="1" dirty="0">
              <a:solidFill>
                <a:schemeClr val="tx1"/>
              </a:solidFill>
              <a:latin typeface="Microsoft YaHei UI Light" panose="020B0502040204020203" pitchFamily="34" charset="-122"/>
              <a:ea typeface="Microsoft YaHei UI Light" panose="020B0502040204020203" pitchFamily="34" charset="-122"/>
            </a:endParaRPr>
          </a:p>
          <a:p>
            <a:endParaRPr lang="zh-CN" altLang="en-US" dirty="0"/>
          </a:p>
        </p:txBody>
      </p:sp>
      <p:sp>
        <p:nvSpPr>
          <p:cNvPr id="4" name="标题 1">
            <a:extLst>
              <a:ext uri="{FF2B5EF4-FFF2-40B4-BE49-F238E27FC236}">
                <a16:creationId xmlns:a16="http://schemas.microsoft.com/office/drawing/2014/main" id="{AB7AC88D-F5B8-4250-B171-A95265601ABE}"/>
              </a:ext>
            </a:extLst>
          </p:cNvPr>
          <p:cNvSpPr>
            <a:spLocks noGrp="1"/>
          </p:cNvSpPr>
          <p:nvPr>
            <p:ph type="title"/>
          </p:nvPr>
        </p:nvSpPr>
        <p:spPr>
          <a:xfrm>
            <a:off x="446315" y="297090"/>
            <a:ext cx="10515600" cy="1325563"/>
          </a:xfrm>
        </p:spPr>
        <p:txBody>
          <a:bodyPr/>
          <a:lstStyle/>
          <a:p>
            <a:r>
              <a:rPr lang="en-US" altLang="zh-CN"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2.</a:t>
            </a:r>
            <a:r>
              <a:rPr lang="zh-CN" altLang="en-US"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研究内容</a:t>
            </a:r>
          </a:p>
        </p:txBody>
      </p:sp>
    </p:spTree>
    <p:extLst>
      <p:ext uri="{BB962C8B-B14F-4D97-AF65-F5344CB8AC3E}">
        <p14:creationId xmlns:p14="http://schemas.microsoft.com/office/powerpoint/2010/main" val="3730549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a:extLst>
              <a:ext uri="{FF2B5EF4-FFF2-40B4-BE49-F238E27FC236}">
                <a16:creationId xmlns:a16="http://schemas.microsoft.com/office/drawing/2014/main" id="{0E82345E-0864-4D5F-83A8-FB89AF82599F}"/>
              </a:ext>
            </a:extLst>
          </p:cNvPr>
          <p:cNvSpPr>
            <a:spLocks noGrp="1"/>
          </p:cNvSpPr>
          <p:nvPr>
            <p:ph type="title"/>
          </p:nvPr>
        </p:nvSpPr>
        <p:spPr>
          <a:xfrm>
            <a:off x="496500" y="178505"/>
            <a:ext cx="10515600" cy="1325563"/>
          </a:xfrm>
        </p:spPr>
        <p:txBody>
          <a:bodyPr>
            <a:normAutofit/>
          </a:body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3.1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海量星表高效检索方法</a:t>
            </a:r>
          </a:p>
        </p:txBody>
      </p:sp>
      <p:sp>
        <p:nvSpPr>
          <p:cNvPr id="2" name="流程图: 磁盘 1">
            <a:extLst>
              <a:ext uri="{FF2B5EF4-FFF2-40B4-BE49-F238E27FC236}">
                <a16:creationId xmlns:a16="http://schemas.microsoft.com/office/drawing/2014/main" id="{6A1D4124-3D51-4549-B92A-EB8CBFB13C34}"/>
              </a:ext>
            </a:extLst>
          </p:cNvPr>
          <p:cNvSpPr/>
          <p:nvPr/>
        </p:nvSpPr>
        <p:spPr>
          <a:xfrm>
            <a:off x="1652200" y="1620403"/>
            <a:ext cx="1574800" cy="763495"/>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dirty="0"/>
              <a:t>SDSS DR14</a:t>
            </a:r>
            <a:endParaRPr lang="zh-CN" altLang="en-US" dirty="0"/>
          </a:p>
        </p:txBody>
      </p:sp>
      <p:sp>
        <p:nvSpPr>
          <p:cNvPr id="3" name="流程图: 磁盘 2">
            <a:extLst>
              <a:ext uri="{FF2B5EF4-FFF2-40B4-BE49-F238E27FC236}">
                <a16:creationId xmlns:a16="http://schemas.microsoft.com/office/drawing/2014/main" id="{6D48F142-3142-4DAF-B047-CF6F6213AA86}"/>
              </a:ext>
            </a:extLst>
          </p:cNvPr>
          <p:cNvSpPr/>
          <p:nvPr/>
        </p:nvSpPr>
        <p:spPr>
          <a:xfrm>
            <a:off x="3728647" y="1620403"/>
            <a:ext cx="1574800" cy="763495"/>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dirty="0"/>
              <a:t>2MASS PSC</a:t>
            </a:r>
            <a:endParaRPr lang="zh-CN" altLang="en-US" dirty="0"/>
          </a:p>
        </p:txBody>
      </p:sp>
      <p:sp>
        <p:nvSpPr>
          <p:cNvPr id="5" name="流程图: 磁盘 4">
            <a:extLst>
              <a:ext uri="{FF2B5EF4-FFF2-40B4-BE49-F238E27FC236}">
                <a16:creationId xmlns:a16="http://schemas.microsoft.com/office/drawing/2014/main" id="{8A3CDC6A-21BB-4194-86D7-8A0F078D310B}"/>
              </a:ext>
            </a:extLst>
          </p:cNvPr>
          <p:cNvSpPr/>
          <p:nvPr/>
        </p:nvSpPr>
        <p:spPr>
          <a:xfrm>
            <a:off x="5805095" y="1620405"/>
            <a:ext cx="1574800" cy="763495"/>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dirty="0"/>
              <a:t>FIRST 14</a:t>
            </a:r>
            <a:endParaRPr lang="zh-CN" altLang="en-US" dirty="0"/>
          </a:p>
        </p:txBody>
      </p:sp>
      <p:sp>
        <p:nvSpPr>
          <p:cNvPr id="17" name="文本框 16">
            <a:extLst>
              <a:ext uri="{FF2B5EF4-FFF2-40B4-BE49-F238E27FC236}">
                <a16:creationId xmlns:a16="http://schemas.microsoft.com/office/drawing/2014/main" id="{6D792EE6-58C2-44B5-B641-612F4691DBEE}"/>
              </a:ext>
            </a:extLst>
          </p:cNvPr>
          <p:cNvSpPr txBox="1"/>
          <p:nvPr/>
        </p:nvSpPr>
        <p:spPr>
          <a:xfrm>
            <a:off x="1714199" y="2586814"/>
            <a:ext cx="2038001" cy="369332"/>
          </a:xfrm>
          <a:prstGeom prst="rect">
            <a:avLst/>
          </a:prstGeom>
          <a:noFill/>
        </p:spPr>
        <p:txBody>
          <a:bodyPr wrap="square" rtlCol="0">
            <a:spAutoFit/>
          </a:bodyPr>
          <a:lstStyle/>
          <a:p>
            <a:r>
              <a:rPr lang="en-US" altLang="zh-CN" dirty="0">
                <a:latin typeface="Microsoft YaHei Light" panose="020B0502040204020203" pitchFamily="34" charset="-122"/>
                <a:ea typeface="Microsoft YaHei Light" panose="020B0502040204020203" pitchFamily="34" charset="-122"/>
              </a:rPr>
              <a:t>1,231,051,050</a:t>
            </a:r>
            <a:endParaRPr lang="zh-CN" altLang="en-US" dirty="0">
              <a:latin typeface="Microsoft YaHei Light" panose="020B0502040204020203" pitchFamily="34" charset="-122"/>
              <a:ea typeface="Microsoft YaHei Light" panose="020B0502040204020203" pitchFamily="34" charset="-122"/>
            </a:endParaRPr>
          </a:p>
        </p:txBody>
      </p:sp>
      <p:sp>
        <p:nvSpPr>
          <p:cNvPr id="19" name="文本框 18">
            <a:extLst>
              <a:ext uri="{FF2B5EF4-FFF2-40B4-BE49-F238E27FC236}">
                <a16:creationId xmlns:a16="http://schemas.microsoft.com/office/drawing/2014/main" id="{F2703958-65F7-4EBD-ADE1-9C58CFAF3B7D}"/>
              </a:ext>
            </a:extLst>
          </p:cNvPr>
          <p:cNvSpPr txBox="1"/>
          <p:nvPr/>
        </p:nvSpPr>
        <p:spPr>
          <a:xfrm>
            <a:off x="3814200" y="2586814"/>
            <a:ext cx="2038001" cy="369332"/>
          </a:xfrm>
          <a:prstGeom prst="rect">
            <a:avLst/>
          </a:prstGeom>
          <a:noFill/>
        </p:spPr>
        <p:txBody>
          <a:bodyPr wrap="square" rtlCol="0">
            <a:spAutoFit/>
          </a:bodyPr>
          <a:lstStyle/>
          <a:p>
            <a:r>
              <a:rPr lang="en-US" altLang="zh-CN" dirty="0">
                <a:latin typeface="Microsoft YaHei Light" panose="020B0502040204020203" pitchFamily="34" charset="-122"/>
                <a:ea typeface="Microsoft YaHei Light" panose="020B0502040204020203" pitchFamily="34" charset="-122"/>
              </a:rPr>
              <a:t>470,992,971</a:t>
            </a:r>
            <a:endParaRPr lang="zh-CN" altLang="en-US" dirty="0">
              <a:latin typeface="Microsoft YaHei Light" panose="020B0502040204020203" pitchFamily="34" charset="-122"/>
              <a:ea typeface="Microsoft YaHei Light" panose="020B0502040204020203" pitchFamily="34" charset="-122"/>
            </a:endParaRPr>
          </a:p>
        </p:txBody>
      </p:sp>
      <p:sp>
        <p:nvSpPr>
          <p:cNvPr id="21" name="文本框 20">
            <a:extLst>
              <a:ext uri="{FF2B5EF4-FFF2-40B4-BE49-F238E27FC236}">
                <a16:creationId xmlns:a16="http://schemas.microsoft.com/office/drawing/2014/main" id="{5592C711-D7ED-468A-8DD8-A97BF77AE8DB}"/>
              </a:ext>
            </a:extLst>
          </p:cNvPr>
          <p:cNvSpPr txBox="1"/>
          <p:nvPr/>
        </p:nvSpPr>
        <p:spPr>
          <a:xfrm>
            <a:off x="6157697" y="2591436"/>
            <a:ext cx="1037704" cy="369332"/>
          </a:xfrm>
          <a:prstGeom prst="rect">
            <a:avLst/>
          </a:prstGeom>
          <a:noFill/>
        </p:spPr>
        <p:txBody>
          <a:bodyPr wrap="square" rtlCol="0">
            <a:spAutoFit/>
          </a:bodyPr>
          <a:lstStyle/>
          <a:p>
            <a:r>
              <a:rPr lang="en-US" altLang="zh-CN" dirty="0">
                <a:latin typeface="Microsoft YaHei Light" panose="020B0502040204020203" pitchFamily="34" charset="-122"/>
                <a:ea typeface="Microsoft YaHei Light" panose="020B0502040204020203" pitchFamily="34" charset="-122"/>
              </a:rPr>
              <a:t>946,432</a:t>
            </a:r>
            <a:endParaRPr lang="zh-CN" altLang="en-US" dirty="0">
              <a:latin typeface="Microsoft YaHei Light" panose="020B0502040204020203" pitchFamily="34" charset="-122"/>
              <a:ea typeface="Microsoft YaHei Light" panose="020B0502040204020203" pitchFamily="34" charset="-122"/>
            </a:endParaRPr>
          </a:p>
        </p:txBody>
      </p:sp>
      <p:sp>
        <p:nvSpPr>
          <p:cNvPr id="23" name="文本框 22">
            <a:extLst>
              <a:ext uri="{FF2B5EF4-FFF2-40B4-BE49-F238E27FC236}">
                <a16:creationId xmlns:a16="http://schemas.microsoft.com/office/drawing/2014/main" id="{A5C975D8-31B2-4837-909F-04239BA95456}"/>
              </a:ext>
            </a:extLst>
          </p:cNvPr>
          <p:cNvSpPr txBox="1"/>
          <p:nvPr/>
        </p:nvSpPr>
        <p:spPr>
          <a:xfrm>
            <a:off x="496500" y="2586814"/>
            <a:ext cx="1155700" cy="369332"/>
          </a:xfrm>
          <a:prstGeom prst="rect">
            <a:avLst/>
          </a:prstGeom>
          <a:noFill/>
        </p:spPr>
        <p:txBody>
          <a:bodyPr wrap="square" rtlCol="0">
            <a:spAutoFit/>
          </a:bodyPr>
          <a:lstStyle/>
          <a:p>
            <a:r>
              <a:rPr lang="zh-CN" altLang="en-US" b="1" dirty="0">
                <a:latin typeface="Microsoft YaHei Light" panose="020B0502040204020203" pitchFamily="34" charset="-122"/>
                <a:ea typeface="Microsoft YaHei Light" panose="020B0502040204020203" pitchFamily="34" charset="-122"/>
              </a:rPr>
              <a:t>记录数：</a:t>
            </a:r>
          </a:p>
        </p:txBody>
      </p:sp>
      <p:sp>
        <p:nvSpPr>
          <p:cNvPr id="26" name="文本框 25">
            <a:extLst>
              <a:ext uri="{FF2B5EF4-FFF2-40B4-BE49-F238E27FC236}">
                <a16:creationId xmlns:a16="http://schemas.microsoft.com/office/drawing/2014/main" id="{B218ADF8-C108-4E52-B5D8-BBB8D3915DB4}"/>
              </a:ext>
            </a:extLst>
          </p:cNvPr>
          <p:cNvSpPr txBox="1"/>
          <p:nvPr/>
        </p:nvSpPr>
        <p:spPr>
          <a:xfrm>
            <a:off x="293299" y="3027966"/>
            <a:ext cx="1155700" cy="369332"/>
          </a:xfrm>
          <a:prstGeom prst="rect">
            <a:avLst/>
          </a:prstGeom>
          <a:noFill/>
        </p:spPr>
        <p:txBody>
          <a:bodyPr wrap="square" rtlCol="0">
            <a:spAutoFit/>
          </a:bodyPr>
          <a:lstStyle/>
          <a:p>
            <a:r>
              <a:rPr lang="zh-CN" altLang="en-US" b="1" dirty="0">
                <a:latin typeface="Microsoft YaHei Light" panose="020B0502040204020203" pitchFamily="34" charset="-122"/>
                <a:ea typeface="Microsoft YaHei Light" panose="020B0502040204020203" pitchFamily="34" charset="-122"/>
              </a:rPr>
              <a:t>存储方式：</a:t>
            </a:r>
          </a:p>
        </p:txBody>
      </p:sp>
      <p:sp>
        <p:nvSpPr>
          <p:cNvPr id="28" name="文本框 27">
            <a:extLst>
              <a:ext uri="{FF2B5EF4-FFF2-40B4-BE49-F238E27FC236}">
                <a16:creationId xmlns:a16="http://schemas.microsoft.com/office/drawing/2014/main" id="{2F6DD497-B625-4706-8998-93CC8A9367DE}"/>
              </a:ext>
            </a:extLst>
          </p:cNvPr>
          <p:cNvSpPr txBox="1"/>
          <p:nvPr/>
        </p:nvSpPr>
        <p:spPr>
          <a:xfrm>
            <a:off x="1714199" y="3027966"/>
            <a:ext cx="1620402" cy="369332"/>
          </a:xfrm>
          <a:prstGeom prst="rect">
            <a:avLst/>
          </a:prstGeom>
          <a:noFill/>
        </p:spPr>
        <p:txBody>
          <a:bodyPr wrap="square" rtlCol="0">
            <a:spAutoFit/>
          </a:bodyPr>
          <a:lstStyle/>
          <a:p>
            <a:r>
              <a:rPr lang="zh-CN" altLang="en-US" dirty="0">
                <a:latin typeface="Microsoft YaHei Light" panose="020B0502040204020203" pitchFamily="34" charset="-122"/>
                <a:ea typeface="Microsoft YaHei Light" panose="020B0502040204020203" pitchFamily="34" charset="-122"/>
              </a:rPr>
              <a:t>关系型数据库</a:t>
            </a:r>
          </a:p>
        </p:txBody>
      </p:sp>
      <p:sp>
        <p:nvSpPr>
          <p:cNvPr id="31" name="文本框 30">
            <a:extLst>
              <a:ext uri="{FF2B5EF4-FFF2-40B4-BE49-F238E27FC236}">
                <a16:creationId xmlns:a16="http://schemas.microsoft.com/office/drawing/2014/main" id="{775DDD17-BC63-4F17-8D8E-3069D5875F73}"/>
              </a:ext>
            </a:extLst>
          </p:cNvPr>
          <p:cNvSpPr txBox="1"/>
          <p:nvPr/>
        </p:nvSpPr>
        <p:spPr>
          <a:xfrm>
            <a:off x="293299" y="3441859"/>
            <a:ext cx="1155700" cy="369332"/>
          </a:xfrm>
          <a:prstGeom prst="rect">
            <a:avLst/>
          </a:prstGeom>
          <a:noFill/>
        </p:spPr>
        <p:txBody>
          <a:bodyPr wrap="square" rtlCol="0">
            <a:spAutoFit/>
          </a:bodyPr>
          <a:lstStyle/>
          <a:p>
            <a:r>
              <a:rPr lang="zh-CN" altLang="en-US" b="1" dirty="0">
                <a:latin typeface="Microsoft YaHei Light" panose="020B0502040204020203" pitchFamily="34" charset="-122"/>
                <a:ea typeface="Microsoft YaHei Light" panose="020B0502040204020203" pitchFamily="34" charset="-122"/>
              </a:rPr>
              <a:t>检索方式：</a:t>
            </a:r>
          </a:p>
        </p:txBody>
      </p:sp>
      <p:sp>
        <p:nvSpPr>
          <p:cNvPr id="33" name="文本框 32">
            <a:extLst>
              <a:ext uri="{FF2B5EF4-FFF2-40B4-BE49-F238E27FC236}">
                <a16:creationId xmlns:a16="http://schemas.microsoft.com/office/drawing/2014/main" id="{1628C4E9-B654-4DB3-9448-F4E15C4BC184}"/>
              </a:ext>
            </a:extLst>
          </p:cNvPr>
          <p:cNvSpPr txBox="1"/>
          <p:nvPr/>
        </p:nvSpPr>
        <p:spPr>
          <a:xfrm>
            <a:off x="1714199" y="3474827"/>
            <a:ext cx="4770001" cy="369332"/>
          </a:xfrm>
          <a:prstGeom prst="rect">
            <a:avLst/>
          </a:prstGeom>
          <a:noFill/>
        </p:spPr>
        <p:txBody>
          <a:bodyPr wrap="square" rtlCol="0">
            <a:spAutoFit/>
          </a:bodyPr>
          <a:lstStyle/>
          <a:p>
            <a:r>
              <a:rPr lang="zh-CN" altLang="en-US" b="1" dirty="0">
                <a:solidFill>
                  <a:srgbClr val="FF0000"/>
                </a:solidFill>
                <a:latin typeface="Microsoft YaHei Light" panose="020B0502040204020203" pitchFamily="34" charset="-122"/>
                <a:ea typeface="Microsoft YaHei Light" panose="020B0502040204020203" pitchFamily="34" charset="-122"/>
              </a:rPr>
              <a:t>基于</a:t>
            </a:r>
            <a:r>
              <a:rPr lang="en-US" altLang="zh-CN" b="1" dirty="0">
                <a:solidFill>
                  <a:srgbClr val="FF0000"/>
                </a:solidFill>
                <a:latin typeface="Microsoft YaHei Light" panose="020B0502040204020203" pitchFamily="34" charset="-122"/>
                <a:ea typeface="Microsoft YaHei Light" panose="020B0502040204020203" pitchFamily="34" charset="-122"/>
              </a:rPr>
              <a:t>RA</a:t>
            </a:r>
            <a:r>
              <a:rPr lang="zh-CN" altLang="en-US" b="1" dirty="0">
                <a:solidFill>
                  <a:srgbClr val="FF0000"/>
                </a:solidFill>
                <a:latin typeface="Microsoft YaHei Light" panose="020B0502040204020203" pitchFamily="34" charset="-122"/>
                <a:ea typeface="Microsoft YaHei Light" panose="020B0502040204020203" pitchFamily="34" charset="-122"/>
              </a:rPr>
              <a:t>、</a:t>
            </a:r>
            <a:r>
              <a:rPr lang="en-US" altLang="zh-CN" b="1" dirty="0">
                <a:solidFill>
                  <a:srgbClr val="FF0000"/>
                </a:solidFill>
                <a:latin typeface="Microsoft YaHei Light" panose="020B0502040204020203" pitchFamily="34" charset="-122"/>
                <a:ea typeface="Microsoft YaHei Light" panose="020B0502040204020203" pitchFamily="34" charset="-122"/>
              </a:rPr>
              <a:t>DEC</a:t>
            </a:r>
            <a:r>
              <a:rPr lang="zh-CN" altLang="en-US" b="1" dirty="0">
                <a:solidFill>
                  <a:srgbClr val="FF0000"/>
                </a:solidFill>
                <a:latin typeface="Microsoft YaHei Light" panose="020B0502040204020203" pitchFamily="34" charset="-122"/>
                <a:ea typeface="Microsoft YaHei Light" panose="020B0502040204020203" pitchFamily="34" charset="-122"/>
              </a:rPr>
              <a:t>空间检索</a:t>
            </a:r>
            <a:r>
              <a:rPr lang="zh-CN" altLang="en-US" dirty="0">
                <a:latin typeface="Microsoft YaHei Light" panose="020B0502040204020203" pitchFamily="34" charset="-122"/>
                <a:ea typeface="Microsoft YaHei Light" panose="020B0502040204020203" pitchFamily="34" charset="-122"/>
              </a:rPr>
              <a:t>，字段检索（</a:t>
            </a:r>
            <a:r>
              <a:rPr lang="en-US" altLang="zh-CN" dirty="0">
                <a:latin typeface="Microsoft YaHei Light" panose="020B0502040204020203" pitchFamily="34" charset="-122"/>
                <a:ea typeface="Microsoft YaHei Light" panose="020B0502040204020203" pitchFamily="34" charset="-122"/>
              </a:rPr>
              <a:t>B+</a:t>
            </a:r>
            <a:r>
              <a:rPr lang="zh-CN" altLang="en-US" dirty="0">
                <a:latin typeface="Microsoft YaHei Light" panose="020B0502040204020203" pitchFamily="34" charset="-122"/>
                <a:ea typeface="Microsoft YaHei Light" panose="020B0502040204020203" pitchFamily="34" charset="-122"/>
              </a:rPr>
              <a:t>树）</a:t>
            </a:r>
          </a:p>
        </p:txBody>
      </p:sp>
      <p:sp>
        <p:nvSpPr>
          <p:cNvPr id="35" name="流程图: 磁盘 34">
            <a:extLst>
              <a:ext uri="{FF2B5EF4-FFF2-40B4-BE49-F238E27FC236}">
                <a16:creationId xmlns:a16="http://schemas.microsoft.com/office/drawing/2014/main" id="{136A1234-A8B6-4E0A-A3EF-F6C2F1F3021E}"/>
              </a:ext>
            </a:extLst>
          </p:cNvPr>
          <p:cNvSpPr/>
          <p:nvPr/>
        </p:nvSpPr>
        <p:spPr>
          <a:xfrm>
            <a:off x="7881542" y="1620402"/>
            <a:ext cx="1574800" cy="763495"/>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dirty="0"/>
              <a:t>Chandra CSC 2.0</a:t>
            </a:r>
            <a:endParaRPr lang="zh-CN" altLang="en-US" dirty="0"/>
          </a:p>
        </p:txBody>
      </p:sp>
      <p:sp>
        <p:nvSpPr>
          <p:cNvPr id="37" name="流程图: 磁盘 36">
            <a:extLst>
              <a:ext uri="{FF2B5EF4-FFF2-40B4-BE49-F238E27FC236}">
                <a16:creationId xmlns:a16="http://schemas.microsoft.com/office/drawing/2014/main" id="{8C96EEF0-F146-4799-B4C8-040A599D4439}"/>
              </a:ext>
            </a:extLst>
          </p:cNvPr>
          <p:cNvSpPr/>
          <p:nvPr/>
        </p:nvSpPr>
        <p:spPr>
          <a:xfrm>
            <a:off x="10090650" y="1620402"/>
            <a:ext cx="1574800" cy="763495"/>
          </a:xfrm>
          <a:prstGeom prst="flowChartMagneticDisk">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CN" dirty="0"/>
              <a:t>XMM DR6</a:t>
            </a:r>
            <a:endParaRPr lang="zh-CN" altLang="en-US" dirty="0"/>
          </a:p>
        </p:txBody>
      </p:sp>
      <p:sp>
        <p:nvSpPr>
          <p:cNvPr id="39" name="文本框 38">
            <a:extLst>
              <a:ext uri="{FF2B5EF4-FFF2-40B4-BE49-F238E27FC236}">
                <a16:creationId xmlns:a16="http://schemas.microsoft.com/office/drawing/2014/main" id="{26A5E952-E80A-4B03-B846-5A7365DFE3D0}"/>
              </a:ext>
            </a:extLst>
          </p:cNvPr>
          <p:cNvSpPr txBox="1"/>
          <p:nvPr/>
        </p:nvSpPr>
        <p:spPr>
          <a:xfrm>
            <a:off x="8257697" y="2586814"/>
            <a:ext cx="1037704" cy="369332"/>
          </a:xfrm>
          <a:prstGeom prst="rect">
            <a:avLst/>
          </a:prstGeom>
          <a:noFill/>
        </p:spPr>
        <p:txBody>
          <a:bodyPr wrap="square" rtlCol="0">
            <a:spAutoFit/>
          </a:bodyPr>
          <a:lstStyle/>
          <a:p>
            <a:r>
              <a:rPr lang="en-US" altLang="zh-CN" dirty="0">
                <a:latin typeface="Microsoft YaHei Light" panose="020B0502040204020203" pitchFamily="34" charset="-122"/>
                <a:ea typeface="Microsoft YaHei Light" panose="020B0502040204020203" pitchFamily="34" charset="-122"/>
              </a:rPr>
              <a:t>317,167</a:t>
            </a:r>
            <a:endParaRPr lang="zh-CN" altLang="en-US" dirty="0">
              <a:latin typeface="Microsoft YaHei Light" panose="020B0502040204020203" pitchFamily="34" charset="-122"/>
              <a:ea typeface="Microsoft YaHei Light" panose="020B0502040204020203" pitchFamily="34" charset="-122"/>
            </a:endParaRPr>
          </a:p>
        </p:txBody>
      </p:sp>
      <p:sp>
        <p:nvSpPr>
          <p:cNvPr id="41" name="文本框 40">
            <a:extLst>
              <a:ext uri="{FF2B5EF4-FFF2-40B4-BE49-F238E27FC236}">
                <a16:creationId xmlns:a16="http://schemas.microsoft.com/office/drawing/2014/main" id="{845A0990-3719-485E-8C29-DBC9A1274DDD}"/>
              </a:ext>
            </a:extLst>
          </p:cNvPr>
          <p:cNvSpPr txBox="1"/>
          <p:nvPr/>
        </p:nvSpPr>
        <p:spPr>
          <a:xfrm>
            <a:off x="10454790" y="2567994"/>
            <a:ext cx="1037704" cy="369332"/>
          </a:xfrm>
          <a:prstGeom prst="rect">
            <a:avLst/>
          </a:prstGeom>
          <a:noFill/>
        </p:spPr>
        <p:txBody>
          <a:bodyPr wrap="square" rtlCol="0">
            <a:spAutoFit/>
          </a:bodyPr>
          <a:lstStyle/>
          <a:p>
            <a:r>
              <a:rPr lang="en-US" altLang="zh-CN" dirty="0">
                <a:latin typeface="Microsoft YaHei Light" panose="020B0502040204020203" pitchFamily="34" charset="-122"/>
                <a:ea typeface="Microsoft YaHei Light" panose="020B0502040204020203" pitchFamily="34" charset="-122"/>
              </a:rPr>
              <a:t>468,440</a:t>
            </a:r>
            <a:endParaRPr lang="zh-CN" altLang="en-US" dirty="0">
              <a:latin typeface="Microsoft YaHei Light" panose="020B0502040204020203" pitchFamily="34" charset="-122"/>
              <a:ea typeface="Microsoft YaHei Light" panose="020B0502040204020203" pitchFamily="34" charset="-122"/>
            </a:endParaRPr>
          </a:p>
        </p:txBody>
      </p:sp>
      <p:sp>
        <p:nvSpPr>
          <p:cNvPr id="43" name="文本框 42">
            <a:extLst>
              <a:ext uri="{FF2B5EF4-FFF2-40B4-BE49-F238E27FC236}">
                <a16:creationId xmlns:a16="http://schemas.microsoft.com/office/drawing/2014/main" id="{41EB5947-8580-4656-A183-DC3AB60D0E54}"/>
              </a:ext>
            </a:extLst>
          </p:cNvPr>
          <p:cNvSpPr txBox="1"/>
          <p:nvPr/>
        </p:nvSpPr>
        <p:spPr>
          <a:xfrm>
            <a:off x="3752200" y="3027966"/>
            <a:ext cx="1620402" cy="369332"/>
          </a:xfrm>
          <a:prstGeom prst="rect">
            <a:avLst/>
          </a:prstGeom>
          <a:noFill/>
        </p:spPr>
        <p:txBody>
          <a:bodyPr wrap="square" rtlCol="0">
            <a:spAutoFit/>
          </a:bodyPr>
          <a:lstStyle/>
          <a:p>
            <a:r>
              <a:rPr lang="zh-CN" altLang="en-US" dirty="0">
                <a:latin typeface="Microsoft YaHei Light" panose="020B0502040204020203" pitchFamily="34" charset="-122"/>
                <a:ea typeface="Microsoft YaHei Light" panose="020B0502040204020203" pitchFamily="34" charset="-122"/>
              </a:rPr>
              <a:t>关系型数据库</a:t>
            </a:r>
          </a:p>
        </p:txBody>
      </p:sp>
      <p:sp>
        <p:nvSpPr>
          <p:cNvPr id="45" name="文本框 44">
            <a:extLst>
              <a:ext uri="{FF2B5EF4-FFF2-40B4-BE49-F238E27FC236}">
                <a16:creationId xmlns:a16="http://schemas.microsoft.com/office/drawing/2014/main" id="{37BD2EBD-1B1F-4259-91E6-B4642871E954}"/>
              </a:ext>
            </a:extLst>
          </p:cNvPr>
          <p:cNvSpPr txBox="1"/>
          <p:nvPr/>
        </p:nvSpPr>
        <p:spPr>
          <a:xfrm>
            <a:off x="6157697" y="3027966"/>
            <a:ext cx="1091154" cy="369332"/>
          </a:xfrm>
          <a:prstGeom prst="rect">
            <a:avLst/>
          </a:prstGeom>
          <a:noFill/>
        </p:spPr>
        <p:txBody>
          <a:bodyPr wrap="square" rtlCol="0">
            <a:spAutoFit/>
          </a:bodyPr>
          <a:lstStyle/>
          <a:p>
            <a:r>
              <a:rPr lang="en-US" altLang="zh-CN" dirty="0">
                <a:latin typeface="Microsoft YaHei Light" panose="020B0502040204020203" pitchFamily="34" charset="-122"/>
                <a:ea typeface="Microsoft YaHei Light" panose="020B0502040204020203" pitchFamily="34" charset="-122"/>
              </a:rPr>
              <a:t>FITS</a:t>
            </a:r>
            <a:r>
              <a:rPr lang="zh-CN" altLang="en-US" dirty="0">
                <a:latin typeface="Microsoft YaHei Light" panose="020B0502040204020203" pitchFamily="34" charset="-122"/>
                <a:ea typeface="Microsoft YaHei Light" panose="020B0502040204020203" pitchFamily="34" charset="-122"/>
              </a:rPr>
              <a:t>文件</a:t>
            </a:r>
          </a:p>
        </p:txBody>
      </p:sp>
      <p:sp>
        <p:nvSpPr>
          <p:cNvPr id="47" name="文本框 46">
            <a:extLst>
              <a:ext uri="{FF2B5EF4-FFF2-40B4-BE49-F238E27FC236}">
                <a16:creationId xmlns:a16="http://schemas.microsoft.com/office/drawing/2014/main" id="{1E0EF89D-28B3-4AFA-A300-29A7F4EEED68}"/>
              </a:ext>
            </a:extLst>
          </p:cNvPr>
          <p:cNvSpPr txBox="1"/>
          <p:nvPr/>
        </p:nvSpPr>
        <p:spPr>
          <a:xfrm>
            <a:off x="8197898" y="3027966"/>
            <a:ext cx="1091154" cy="369332"/>
          </a:xfrm>
          <a:prstGeom prst="rect">
            <a:avLst/>
          </a:prstGeom>
          <a:noFill/>
        </p:spPr>
        <p:txBody>
          <a:bodyPr wrap="square" rtlCol="0">
            <a:spAutoFit/>
          </a:bodyPr>
          <a:lstStyle/>
          <a:p>
            <a:r>
              <a:rPr lang="en-US" altLang="zh-CN" dirty="0">
                <a:latin typeface="Microsoft YaHei Light" panose="020B0502040204020203" pitchFamily="34" charset="-122"/>
                <a:ea typeface="Microsoft YaHei Light" panose="020B0502040204020203" pitchFamily="34" charset="-122"/>
              </a:rPr>
              <a:t>CSV</a:t>
            </a:r>
            <a:r>
              <a:rPr lang="zh-CN" altLang="en-US" dirty="0">
                <a:latin typeface="Microsoft YaHei Light" panose="020B0502040204020203" pitchFamily="34" charset="-122"/>
                <a:ea typeface="Microsoft YaHei Light" panose="020B0502040204020203" pitchFamily="34" charset="-122"/>
              </a:rPr>
              <a:t>文件</a:t>
            </a:r>
          </a:p>
        </p:txBody>
      </p:sp>
      <p:sp>
        <p:nvSpPr>
          <p:cNvPr id="49" name="文本框 48">
            <a:extLst>
              <a:ext uri="{FF2B5EF4-FFF2-40B4-BE49-F238E27FC236}">
                <a16:creationId xmlns:a16="http://schemas.microsoft.com/office/drawing/2014/main" id="{DD3F6C71-CABC-483D-BABB-FC46B0C8847D}"/>
              </a:ext>
            </a:extLst>
          </p:cNvPr>
          <p:cNvSpPr txBox="1"/>
          <p:nvPr/>
        </p:nvSpPr>
        <p:spPr>
          <a:xfrm>
            <a:off x="10401340" y="3027966"/>
            <a:ext cx="1091154" cy="369332"/>
          </a:xfrm>
          <a:prstGeom prst="rect">
            <a:avLst/>
          </a:prstGeom>
          <a:noFill/>
        </p:spPr>
        <p:txBody>
          <a:bodyPr wrap="square" rtlCol="0">
            <a:spAutoFit/>
          </a:bodyPr>
          <a:lstStyle/>
          <a:p>
            <a:r>
              <a:rPr lang="en-US" altLang="zh-CN" dirty="0">
                <a:latin typeface="Microsoft YaHei Light" panose="020B0502040204020203" pitchFamily="34" charset="-122"/>
                <a:ea typeface="Microsoft YaHei Light" panose="020B0502040204020203" pitchFamily="34" charset="-122"/>
              </a:rPr>
              <a:t>CSV</a:t>
            </a:r>
            <a:r>
              <a:rPr lang="zh-CN" altLang="en-US" dirty="0">
                <a:latin typeface="Microsoft YaHei Light" panose="020B0502040204020203" pitchFamily="34" charset="-122"/>
                <a:ea typeface="Microsoft YaHei Light" panose="020B0502040204020203" pitchFamily="34" charset="-122"/>
              </a:rPr>
              <a:t>文件</a:t>
            </a:r>
          </a:p>
        </p:txBody>
      </p:sp>
      <p:sp>
        <p:nvSpPr>
          <p:cNvPr id="51" name="文本框 50">
            <a:extLst>
              <a:ext uri="{FF2B5EF4-FFF2-40B4-BE49-F238E27FC236}">
                <a16:creationId xmlns:a16="http://schemas.microsoft.com/office/drawing/2014/main" id="{3EC585AA-241C-41C7-A4CA-0CD716B7E875}"/>
              </a:ext>
            </a:extLst>
          </p:cNvPr>
          <p:cNvSpPr txBox="1"/>
          <p:nvPr/>
        </p:nvSpPr>
        <p:spPr>
          <a:xfrm>
            <a:off x="8197898" y="3489034"/>
            <a:ext cx="3881001" cy="369332"/>
          </a:xfrm>
          <a:prstGeom prst="rect">
            <a:avLst/>
          </a:prstGeom>
          <a:noFill/>
        </p:spPr>
        <p:txBody>
          <a:bodyPr wrap="square" rtlCol="0">
            <a:spAutoFit/>
          </a:bodyPr>
          <a:lstStyle/>
          <a:p>
            <a:r>
              <a:rPr lang="zh-CN" altLang="en-US" dirty="0">
                <a:latin typeface="Microsoft YaHei Light" panose="020B0502040204020203" pitchFamily="34" charset="-122"/>
                <a:ea typeface="Microsoft YaHei Light" panose="020B0502040204020203" pitchFamily="34" charset="-122"/>
              </a:rPr>
              <a:t>文件搜索</a:t>
            </a:r>
          </a:p>
        </p:txBody>
      </p:sp>
      <p:grpSp>
        <p:nvGrpSpPr>
          <p:cNvPr id="68" name="组合 67">
            <a:extLst>
              <a:ext uri="{FF2B5EF4-FFF2-40B4-BE49-F238E27FC236}">
                <a16:creationId xmlns:a16="http://schemas.microsoft.com/office/drawing/2014/main" id="{BE31C92B-BC99-4392-8EF8-4D34BAF4FC30}"/>
              </a:ext>
            </a:extLst>
          </p:cNvPr>
          <p:cNvGrpSpPr/>
          <p:nvPr/>
        </p:nvGrpSpPr>
        <p:grpSpPr>
          <a:xfrm>
            <a:off x="1768220" y="4091033"/>
            <a:ext cx="9009116" cy="2117814"/>
            <a:chOff x="1761020" y="4767833"/>
            <a:chExt cx="9009116" cy="2117814"/>
          </a:xfrm>
        </p:grpSpPr>
        <p:pic>
          <p:nvPicPr>
            <p:cNvPr id="53" name="图片 52">
              <a:extLst>
                <a:ext uri="{FF2B5EF4-FFF2-40B4-BE49-F238E27FC236}">
                  <a16:creationId xmlns:a16="http://schemas.microsoft.com/office/drawing/2014/main" id="{DA04A80F-D0C7-45FE-9FDD-AD1D411CEFED}"/>
                </a:ext>
              </a:extLst>
            </p:cNvPr>
            <p:cNvPicPr>
              <a:picLocks noChangeAspect="1"/>
            </p:cNvPicPr>
            <p:nvPr/>
          </p:nvPicPr>
          <p:blipFill>
            <a:blip r:embed="rId3"/>
            <a:stretch>
              <a:fillRect/>
            </a:stretch>
          </p:blipFill>
          <p:spPr>
            <a:xfrm>
              <a:off x="1761020" y="4782988"/>
              <a:ext cx="1457365" cy="1465286"/>
            </a:xfrm>
            <a:prstGeom prst="rect">
              <a:avLst/>
            </a:prstGeom>
          </p:spPr>
        </p:pic>
        <p:pic>
          <p:nvPicPr>
            <p:cNvPr id="55" name="图片 54">
              <a:extLst>
                <a:ext uri="{FF2B5EF4-FFF2-40B4-BE49-F238E27FC236}">
                  <a16:creationId xmlns:a16="http://schemas.microsoft.com/office/drawing/2014/main" id="{58C36830-CBC5-4EEC-A51E-19F4F6A6F161}"/>
                </a:ext>
              </a:extLst>
            </p:cNvPr>
            <p:cNvPicPr>
              <a:picLocks noChangeAspect="1"/>
            </p:cNvPicPr>
            <p:nvPr/>
          </p:nvPicPr>
          <p:blipFill>
            <a:blip r:embed="rId4"/>
            <a:stretch>
              <a:fillRect/>
            </a:stretch>
          </p:blipFill>
          <p:spPr>
            <a:xfrm>
              <a:off x="4263112" y="4767834"/>
              <a:ext cx="1432722" cy="1465286"/>
            </a:xfrm>
            <a:prstGeom prst="rect">
              <a:avLst/>
            </a:prstGeom>
          </p:spPr>
        </p:pic>
        <p:pic>
          <p:nvPicPr>
            <p:cNvPr id="57" name="图片 56">
              <a:extLst>
                <a:ext uri="{FF2B5EF4-FFF2-40B4-BE49-F238E27FC236}">
                  <a16:creationId xmlns:a16="http://schemas.microsoft.com/office/drawing/2014/main" id="{4A08EB9E-08E8-453D-AE05-E9330EB2028B}"/>
                </a:ext>
              </a:extLst>
            </p:cNvPr>
            <p:cNvPicPr>
              <a:picLocks noChangeAspect="1"/>
            </p:cNvPicPr>
            <p:nvPr/>
          </p:nvPicPr>
          <p:blipFill>
            <a:blip r:embed="rId5"/>
            <a:stretch>
              <a:fillRect/>
            </a:stretch>
          </p:blipFill>
          <p:spPr>
            <a:xfrm>
              <a:off x="6738131" y="4767833"/>
              <a:ext cx="1451719" cy="1465286"/>
            </a:xfrm>
            <a:prstGeom prst="rect">
              <a:avLst/>
            </a:prstGeom>
          </p:spPr>
        </p:pic>
        <p:pic>
          <p:nvPicPr>
            <p:cNvPr id="59" name="图片 58">
              <a:extLst>
                <a:ext uri="{FF2B5EF4-FFF2-40B4-BE49-F238E27FC236}">
                  <a16:creationId xmlns:a16="http://schemas.microsoft.com/office/drawing/2014/main" id="{28EA605B-6397-49AF-808E-A10AF0E933D9}"/>
                </a:ext>
              </a:extLst>
            </p:cNvPr>
            <p:cNvPicPr>
              <a:picLocks noChangeAspect="1"/>
            </p:cNvPicPr>
            <p:nvPr/>
          </p:nvPicPr>
          <p:blipFill>
            <a:blip r:embed="rId6"/>
            <a:stretch>
              <a:fillRect/>
            </a:stretch>
          </p:blipFill>
          <p:spPr>
            <a:xfrm>
              <a:off x="9253269" y="4782987"/>
              <a:ext cx="1459778" cy="1465286"/>
            </a:xfrm>
            <a:prstGeom prst="rect">
              <a:avLst/>
            </a:prstGeom>
          </p:spPr>
        </p:pic>
        <p:sp>
          <p:nvSpPr>
            <p:cNvPr id="61" name="文本框 60">
              <a:extLst>
                <a:ext uri="{FF2B5EF4-FFF2-40B4-BE49-F238E27FC236}">
                  <a16:creationId xmlns:a16="http://schemas.microsoft.com/office/drawing/2014/main" id="{38A0AD80-18B7-48F8-86A8-5F383F7719CA}"/>
                </a:ext>
              </a:extLst>
            </p:cNvPr>
            <p:cNvSpPr txBox="1"/>
            <p:nvPr/>
          </p:nvSpPr>
          <p:spPr>
            <a:xfrm>
              <a:off x="1761020" y="6187136"/>
              <a:ext cx="1485900" cy="646331"/>
            </a:xfrm>
            <a:prstGeom prst="rect">
              <a:avLst/>
            </a:prstGeom>
            <a:noFill/>
          </p:spPr>
          <p:txBody>
            <a:bodyPr wrap="square" rtlCol="0">
              <a:spAutoFit/>
            </a:bodyPr>
            <a:lstStyle/>
            <a:p>
              <a:pPr algn="ctr"/>
              <a:r>
                <a:rPr lang="en-US" altLang="zh-CN" b="1" dirty="0"/>
                <a:t>Zones</a:t>
              </a:r>
            </a:p>
            <a:p>
              <a:pPr algn="ctr"/>
              <a:r>
                <a:rPr lang="zh-CN" altLang="en-US" b="1" dirty="0"/>
                <a:t>条带索引</a:t>
              </a:r>
            </a:p>
          </p:txBody>
        </p:sp>
        <p:sp>
          <p:nvSpPr>
            <p:cNvPr id="63" name="文本框 62">
              <a:extLst>
                <a:ext uri="{FF2B5EF4-FFF2-40B4-BE49-F238E27FC236}">
                  <a16:creationId xmlns:a16="http://schemas.microsoft.com/office/drawing/2014/main" id="{15A5E5D3-0723-442F-A352-D5E2B757F94E}"/>
                </a:ext>
              </a:extLst>
            </p:cNvPr>
            <p:cNvSpPr txBox="1"/>
            <p:nvPr/>
          </p:nvSpPr>
          <p:spPr>
            <a:xfrm>
              <a:off x="4221862" y="6233119"/>
              <a:ext cx="1485900" cy="646331"/>
            </a:xfrm>
            <a:prstGeom prst="rect">
              <a:avLst/>
            </a:prstGeom>
            <a:noFill/>
          </p:spPr>
          <p:txBody>
            <a:bodyPr wrap="square" rtlCol="0">
              <a:spAutoFit/>
            </a:bodyPr>
            <a:lstStyle/>
            <a:p>
              <a:pPr algn="ctr"/>
              <a:r>
                <a:rPr lang="en-US" altLang="zh-CN" b="1" dirty="0"/>
                <a:t>HEALPix</a:t>
              </a:r>
            </a:p>
            <a:p>
              <a:pPr algn="ctr"/>
              <a:r>
                <a:rPr lang="zh-CN" altLang="en-US" b="1" dirty="0"/>
                <a:t>天球划分</a:t>
              </a:r>
              <a:endParaRPr lang="en-US" altLang="zh-CN" b="1" dirty="0"/>
            </a:p>
          </p:txBody>
        </p:sp>
        <p:sp>
          <p:nvSpPr>
            <p:cNvPr id="65" name="文本框 64">
              <a:extLst>
                <a:ext uri="{FF2B5EF4-FFF2-40B4-BE49-F238E27FC236}">
                  <a16:creationId xmlns:a16="http://schemas.microsoft.com/office/drawing/2014/main" id="{C001EF91-2DB2-4FB1-BF3C-D2B0AAFB182F}"/>
                </a:ext>
              </a:extLst>
            </p:cNvPr>
            <p:cNvSpPr txBox="1"/>
            <p:nvPr/>
          </p:nvSpPr>
          <p:spPr>
            <a:xfrm>
              <a:off x="6759253" y="6211669"/>
              <a:ext cx="1485900" cy="646331"/>
            </a:xfrm>
            <a:prstGeom prst="rect">
              <a:avLst/>
            </a:prstGeom>
            <a:noFill/>
          </p:spPr>
          <p:txBody>
            <a:bodyPr wrap="square" rtlCol="0">
              <a:spAutoFit/>
            </a:bodyPr>
            <a:lstStyle/>
            <a:p>
              <a:pPr algn="ctr"/>
              <a:r>
                <a:rPr lang="en-US" altLang="zh-CN" b="1" dirty="0"/>
                <a:t>HTM</a:t>
              </a:r>
            </a:p>
            <a:p>
              <a:pPr algn="ctr"/>
              <a:r>
                <a:rPr lang="zh-CN" altLang="en-US" b="1" dirty="0"/>
                <a:t>天球划分</a:t>
              </a:r>
              <a:endParaRPr lang="en-US" altLang="zh-CN" b="1" dirty="0"/>
            </a:p>
          </p:txBody>
        </p:sp>
        <p:sp>
          <p:nvSpPr>
            <p:cNvPr id="67" name="文本框 66">
              <a:extLst>
                <a:ext uri="{FF2B5EF4-FFF2-40B4-BE49-F238E27FC236}">
                  <a16:creationId xmlns:a16="http://schemas.microsoft.com/office/drawing/2014/main" id="{4498A302-19DA-480E-B2E1-1D604267AC64}"/>
                </a:ext>
              </a:extLst>
            </p:cNvPr>
            <p:cNvSpPr txBox="1"/>
            <p:nvPr/>
          </p:nvSpPr>
          <p:spPr>
            <a:xfrm>
              <a:off x="9213492" y="6239316"/>
              <a:ext cx="1556644" cy="646331"/>
            </a:xfrm>
            <a:prstGeom prst="rect">
              <a:avLst/>
            </a:prstGeom>
            <a:noFill/>
          </p:spPr>
          <p:txBody>
            <a:bodyPr wrap="square" rtlCol="0">
              <a:spAutoFit/>
            </a:bodyPr>
            <a:lstStyle/>
            <a:p>
              <a:pPr algn="ctr"/>
              <a:r>
                <a:rPr lang="en-US" altLang="zh-CN" b="1" dirty="0"/>
                <a:t>Q3C</a:t>
              </a:r>
            </a:p>
            <a:p>
              <a:pPr algn="ctr"/>
              <a:r>
                <a:rPr lang="zh-CN" altLang="en-US" b="1" dirty="0"/>
                <a:t>天球划分</a:t>
              </a:r>
              <a:endParaRPr lang="en-US" altLang="zh-CN" b="1" dirty="0"/>
            </a:p>
          </p:txBody>
        </p:sp>
      </p:grpSp>
    </p:spTree>
    <p:extLst>
      <p:ext uri="{BB962C8B-B14F-4D97-AF65-F5344CB8AC3E}">
        <p14:creationId xmlns:p14="http://schemas.microsoft.com/office/powerpoint/2010/main" val="2027899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矩形 110">
            <a:extLst>
              <a:ext uri="{FF2B5EF4-FFF2-40B4-BE49-F238E27FC236}">
                <a16:creationId xmlns:a16="http://schemas.microsoft.com/office/drawing/2014/main" id="{9DDB0E73-E8EB-4D00-9F48-CD8C5643CD40}"/>
              </a:ext>
            </a:extLst>
          </p:cNvPr>
          <p:cNvSpPr/>
          <p:nvPr/>
        </p:nvSpPr>
        <p:spPr>
          <a:xfrm>
            <a:off x="3291300" y="1634604"/>
            <a:ext cx="8301800" cy="3847572"/>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grpSp>
        <p:nvGrpSpPr>
          <p:cNvPr id="109" name="组合 108">
            <a:extLst>
              <a:ext uri="{FF2B5EF4-FFF2-40B4-BE49-F238E27FC236}">
                <a16:creationId xmlns:a16="http://schemas.microsoft.com/office/drawing/2014/main" id="{74D0DB70-9242-4519-BBFB-3D6871521240}"/>
              </a:ext>
            </a:extLst>
          </p:cNvPr>
          <p:cNvGrpSpPr/>
          <p:nvPr/>
        </p:nvGrpSpPr>
        <p:grpSpPr>
          <a:xfrm>
            <a:off x="414700" y="2305038"/>
            <a:ext cx="2520000" cy="2532364"/>
            <a:chOff x="1227500" y="2537438"/>
            <a:chExt cx="2520000" cy="2532364"/>
          </a:xfrm>
        </p:grpSpPr>
        <p:sp>
          <p:nvSpPr>
            <p:cNvPr id="81" name="椭圆 80">
              <a:extLst>
                <a:ext uri="{FF2B5EF4-FFF2-40B4-BE49-F238E27FC236}">
                  <a16:creationId xmlns:a16="http://schemas.microsoft.com/office/drawing/2014/main" id="{E772A7B6-F4E6-4C0E-A553-02E220D17CE5}"/>
                </a:ext>
              </a:extLst>
            </p:cNvPr>
            <p:cNvSpPr/>
            <p:nvPr/>
          </p:nvSpPr>
          <p:spPr>
            <a:xfrm>
              <a:off x="1227500" y="2537438"/>
              <a:ext cx="2520000" cy="2527852"/>
            </a:xfrm>
            <a:prstGeom prst="ellipse">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grpSp>
          <p:nvGrpSpPr>
            <p:cNvPr id="98" name="组合 97">
              <a:extLst>
                <a:ext uri="{FF2B5EF4-FFF2-40B4-BE49-F238E27FC236}">
                  <a16:creationId xmlns:a16="http://schemas.microsoft.com/office/drawing/2014/main" id="{91110638-BF3C-48F2-A667-56FFBDCC74FE}"/>
                </a:ext>
              </a:extLst>
            </p:cNvPr>
            <p:cNvGrpSpPr/>
            <p:nvPr/>
          </p:nvGrpSpPr>
          <p:grpSpPr>
            <a:xfrm>
              <a:off x="1227500" y="2541950"/>
              <a:ext cx="2520000" cy="2527852"/>
              <a:chOff x="1227500" y="2541950"/>
              <a:chExt cx="2520000" cy="2527852"/>
            </a:xfrm>
          </p:grpSpPr>
          <p:sp>
            <p:nvSpPr>
              <p:cNvPr id="8" name="矩形 7">
                <a:extLst>
                  <a:ext uri="{FF2B5EF4-FFF2-40B4-BE49-F238E27FC236}">
                    <a16:creationId xmlns:a16="http://schemas.microsoft.com/office/drawing/2014/main" id="{03A2BA93-12AE-42B7-9DBD-EADDD64A8783}"/>
                  </a:ext>
                </a:extLst>
              </p:cNvPr>
              <p:cNvSpPr/>
              <p:nvPr/>
            </p:nvSpPr>
            <p:spPr>
              <a:xfrm>
                <a:off x="1587500" y="290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757C27E-46CB-43EE-962C-935A7979A5B4}"/>
                  </a:ext>
                </a:extLst>
              </p:cNvPr>
              <p:cNvSpPr/>
              <p:nvPr/>
            </p:nvSpPr>
            <p:spPr>
              <a:xfrm>
                <a:off x="1947500" y="290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D02A779A-0638-4D78-950A-16DC905BBC90}"/>
                  </a:ext>
                </a:extLst>
              </p:cNvPr>
              <p:cNvSpPr/>
              <p:nvPr/>
            </p:nvSpPr>
            <p:spPr>
              <a:xfrm>
                <a:off x="2307500" y="290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EA17D5C2-92F3-4E9B-AF3C-DF112E1F202A}"/>
                  </a:ext>
                </a:extLst>
              </p:cNvPr>
              <p:cNvSpPr/>
              <p:nvPr/>
            </p:nvSpPr>
            <p:spPr>
              <a:xfrm>
                <a:off x="2667500" y="290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22A8A5A2-0CF0-4E3E-808C-91BFF8FD9F06}"/>
                  </a:ext>
                </a:extLst>
              </p:cNvPr>
              <p:cNvSpPr/>
              <p:nvPr/>
            </p:nvSpPr>
            <p:spPr>
              <a:xfrm>
                <a:off x="3027500" y="290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EC1BAE28-662F-43C0-9408-7679CFD40357}"/>
                  </a:ext>
                </a:extLst>
              </p:cNvPr>
              <p:cNvSpPr/>
              <p:nvPr/>
            </p:nvSpPr>
            <p:spPr>
              <a:xfrm>
                <a:off x="1587500" y="326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84BAA613-070B-4E26-B83B-1651F25DA81D}"/>
                  </a:ext>
                </a:extLst>
              </p:cNvPr>
              <p:cNvSpPr/>
              <p:nvPr/>
            </p:nvSpPr>
            <p:spPr>
              <a:xfrm>
                <a:off x="1947500" y="326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17879538-6971-49B2-85DE-D6A85C69859C}"/>
                  </a:ext>
                </a:extLst>
              </p:cNvPr>
              <p:cNvSpPr/>
              <p:nvPr/>
            </p:nvSpPr>
            <p:spPr>
              <a:xfrm>
                <a:off x="2307500" y="326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24" name="矩形 23">
                <a:extLst>
                  <a:ext uri="{FF2B5EF4-FFF2-40B4-BE49-F238E27FC236}">
                    <a16:creationId xmlns:a16="http://schemas.microsoft.com/office/drawing/2014/main" id="{2234C936-4F1F-48E9-AE9A-0DD8B7F1FF86}"/>
                  </a:ext>
                </a:extLst>
              </p:cNvPr>
              <p:cNvSpPr/>
              <p:nvPr/>
            </p:nvSpPr>
            <p:spPr>
              <a:xfrm>
                <a:off x="2667500" y="326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0AB005CD-3878-401F-8C04-51CAB102F2A7}"/>
                  </a:ext>
                </a:extLst>
              </p:cNvPr>
              <p:cNvSpPr/>
              <p:nvPr/>
            </p:nvSpPr>
            <p:spPr>
              <a:xfrm>
                <a:off x="3027500" y="326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382643DA-974A-463F-B312-153676146B6B}"/>
                  </a:ext>
                </a:extLst>
              </p:cNvPr>
              <p:cNvSpPr/>
              <p:nvPr/>
            </p:nvSpPr>
            <p:spPr>
              <a:xfrm>
                <a:off x="1587500" y="362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452FD1E5-A789-4D0B-8D69-AFDE79702AB8}"/>
                  </a:ext>
                </a:extLst>
              </p:cNvPr>
              <p:cNvSpPr/>
              <p:nvPr/>
            </p:nvSpPr>
            <p:spPr>
              <a:xfrm>
                <a:off x="1947500" y="362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DE19B98A-C6D7-4226-BBB4-CF760BCB1723}"/>
                  </a:ext>
                </a:extLst>
              </p:cNvPr>
              <p:cNvSpPr/>
              <p:nvPr/>
            </p:nvSpPr>
            <p:spPr>
              <a:xfrm>
                <a:off x="2307500" y="362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D1CFB3AA-688A-49E9-B649-DDB43101F27B}"/>
                  </a:ext>
                </a:extLst>
              </p:cNvPr>
              <p:cNvSpPr/>
              <p:nvPr/>
            </p:nvSpPr>
            <p:spPr>
              <a:xfrm>
                <a:off x="2667500" y="362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D8B04043-DF33-40B2-B11D-3567DCF4C188}"/>
                  </a:ext>
                </a:extLst>
              </p:cNvPr>
              <p:cNvSpPr/>
              <p:nvPr/>
            </p:nvSpPr>
            <p:spPr>
              <a:xfrm>
                <a:off x="3027500" y="362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8B9342F2-10AB-440F-B419-7B8443C59145}"/>
                  </a:ext>
                </a:extLst>
              </p:cNvPr>
              <p:cNvSpPr/>
              <p:nvPr/>
            </p:nvSpPr>
            <p:spPr>
              <a:xfrm>
                <a:off x="1587500" y="3990026"/>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40" name="矩形 39">
                <a:extLst>
                  <a:ext uri="{FF2B5EF4-FFF2-40B4-BE49-F238E27FC236}">
                    <a16:creationId xmlns:a16="http://schemas.microsoft.com/office/drawing/2014/main" id="{4F59F11E-AE80-4622-8069-EF520F6F8168}"/>
                  </a:ext>
                </a:extLst>
              </p:cNvPr>
              <p:cNvSpPr/>
              <p:nvPr/>
            </p:nvSpPr>
            <p:spPr>
              <a:xfrm>
                <a:off x="1947500" y="3990026"/>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D2A5D903-56E4-4CCD-857F-33959730DEF0}"/>
                  </a:ext>
                </a:extLst>
              </p:cNvPr>
              <p:cNvSpPr/>
              <p:nvPr/>
            </p:nvSpPr>
            <p:spPr>
              <a:xfrm>
                <a:off x="2307500" y="3990026"/>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44" name="矩形 43">
                <a:extLst>
                  <a:ext uri="{FF2B5EF4-FFF2-40B4-BE49-F238E27FC236}">
                    <a16:creationId xmlns:a16="http://schemas.microsoft.com/office/drawing/2014/main" id="{9FE785D4-FC71-4FCA-984D-40844ABF55E4}"/>
                  </a:ext>
                </a:extLst>
              </p:cNvPr>
              <p:cNvSpPr/>
              <p:nvPr/>
            </p:nvSpPr>
            <p:spPr>
              <a:xfrm>
                <a:off x="2667500" y="3990026"/>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46" name="矩形 45">
                <a:extLst>
                  <a:ext uri="{FF2B5EF4-FFF2-40B4-BE49-F238E27FC236}">
                    <a16:creationId xmlns:a16="http://schemas.microsoft.com/office/drawing/2014/main" id="{7841F295-B843-43EB-AD6A-6A1F866BD94C}"/>
                  </a:ext>
                </a:extLst>
              </p:cNvPr>
              <p:cNvSpPr/>
              <p:nvPr/>
            </p:nvSpPr>
            <p:spPr>
              <a:xfrm>
                <a:off x="3027500" y="3990026"/>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48" name="矩形 47">
                <a:extLst>
                  <a:ext uri="{FF2B5EF4-FFF2-40B4-BE49-F238E27FC236}">
                    <a16:creationId xmlns:a16="http://schemas.microsoft.com/office/drawing/2014/main" id="{CCD775C9-6957-4621-B4D0-9A9BFDCA8BB4}"/>
                  </a:ext>
                </a:extLst>
              </p:cNvPr>
              <p:cNvSpPr/>
              <p:nvPr/>
            </p:nvSpPr>
            <p:spPr>
              <a:xfrm>
                <a:off x="1587500" y="4349914"/>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50" name="矩形 49">
                <a:extLst>
                  <a:ext uri="{FF2B5EF4-FFF2-40B4-BE49-F238E27FC236}">
                    <a16:creationId xmlns:a16="http://schemas.microsoft.com/office/drawing/2014/main" id="{E7738D17-2F40-47CE-9967-A1B4F28CE437}"/>
                  </a:ext>
                </a:extLst>
              </p:cNvPr>
              <p:cNvSpPr/>
              <p:nvPr/>
            </p:nvSpPr>
            <p:spPr>
              <a:xfrm>
                <a:off x="1947500" y="4349914"/>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52" name="矩形 51">
                <a:extLst>
                  <a:ext uri="{FF2B5EF4-FFF2-40B4-BE49-F238E27FC236}">
                    <a16:creationId xmlns:a16="http://schemas.microsoft.com/office/drawing/2014/main" id="{399BF9D8-B7C6-42BC-B3FC-B2C0247C01B0}"/>
                  </a:ext>
                </a:extLst>
              </p:cNvPr>
              <p:cNvSpPr/>
              <p:nvPr/>
            </p:nvSpPr>
            <p:spPr>
              <a:xfrm>
                <a:off x="2307500" y="4349914"/>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54" name="矩形 53">
                <a:extLst>
                  <a:ext uri="{FF2B5EF4-FFF2-40B4-BE49-F238E27FC236}">
                    <a16:creationId xmlns:a16="http://schemas.microsoft.com/office/drawing/2014/main" id="{EE3BB8C3-4EE7-4751-9D82-7F6560D4D140}"/>
                  </a:ext>
                </a:extLst>
              </p:cNvPr>
              <p:cNvSpPr/>
              <p:nvPr/>
            </p:nvSpPr>
            <p:spPr>
              <a:xfrm>
                <a:off x="2667500" y="4349914"/>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56" name="矩形 55">
                <a:extLst>
                  <a:ext uri="{FF2B5EF4-FFF2-40B4-BE49-F238E27FC236}">
                    <a16:creationId xmlns:a16="http://schemas.microsoft.com/office/drawing/2014/main" id="{CDB2AF20-DAFB-4B96-AD4D-3F811D992F62}"/>
                  </a:ext>
                </a:extLst>
              </p:cNvPr>
              <p:cNvSpPr/>
              <p:nvPr/>
            </p:nvSpPr>
            <p:spPr>
              <a:xfrm>
                <a:off x="3027500" y="4349914"/>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58" name="矩形 57">
                <a:extLst>
                  <a:ext uri="{FF2B5EF4-FFF2-40B4-BE49-F238E27FC236}">
                    <a16:creationId xmlns:a16="http://schemas.microsoft.com/office/drawing/2014/main" id="{0DF44809-A861-4516-993A-3634A4E92AB5}"/>
                  </a:ext>
                </a:extLst>
              </p:cNvPr>
              <p:cNvSpPr/>
              <p:nvPr/>
            </p:nvSpPr>
            <p:spPr>
              <a:xfrm>
                <a:off x="1227500" y="326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60" name="矩形 59">
                <a:extLst>
                  <a:ext uri="{FF2B5EF4-FFF2-40B4-BE49-F238E27FC236}">
                    <a16:creationId xmlns:a16="http://schemas.microsoft.com/office/drawing/2014/main" id="{41F74C0C-6887-4D1F-AC1C-632A1348406C}"/>
                  </a:ext>
                </a:extLst>
              </p:cNvPr>
              <p:cNvSpPr/>
              <p:nvPr/>
            </p:nvSpPr>
            <p:spPr>
              <a:xfrm>
                <a:off x="1227500" y="362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62" name="矩形 61">
                <a:extLst>
                  <a:ext uri="{FF2B5EF4-FFF2-40B4-BE49-F238E27FC236}">
                    <a16:creationId xmlns:a16="http://schemas.microsoft.com/office/drawing/2014/main" id="{F7DC8064-5911-4F50-AB54-E7B6D98715A8}"/>
                  </a:ext>
                </a:extLst>
              </p:cNvPr>
              <p:cNvSpPr/>
              <p:nvPr/>
            </p:nvSpPr>
            <p:spPr>
              <a:xfrm>
                <a:off x="1227500" y="3990026"/>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64" name="矩形 63">
                <a:extLst>
                  <a:ext uri="{FF2B5EF4-FFF2-40B4-BE49-F238E27FC236}">
                    <a16:creationId xmlns:a16="http://schemas.microsoft.com/office/drawing/2014/main" id="{642B2AE2-AF96-4CE8-824D-BBDB3EF13BFC}"/>
                  </a:ext>
                </a:extLst>
              </p:cNvPr>
              <p:cNvSpPr/>
              <p:nvPr/>
            </p:nvSpPr>
            <p:spPr>
              <a:xfrm>
                <a:off x="3387500" y="326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66" name="矩形 65">
                <a:extLst>
                  <a:ext uri="{FF2B5EF4-FFF2-40B4-BE49-F238E27FC236}">
                    <a16:creationId xmlns:a16="http://schemas.microsoft.com/office/drawing/2014/main" id="{6BB70076-081F-4497-B95A-B3860AC262E4}"/>
                  </a:ext>
                </a:extLst>
              </p:cNvPr>
              <p:cNvSpPr/>
              <p:nvPr/>
            </p:nvSpPr>
            <p:spPr>
              <a:xfrm>
                <a:off x="3387500" y="362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68" name="矩形 67">
                <a:extLst>
                  <a:ext uri="{FF2B5EF4-FFF2-40B4-BE49-F238E27FC236}">
                    <a16:creationId xmlns:a16="http://schemas.microsoft.com/office/drawing/2014/main" id="{E4C67DB0-9653-461B-ADBD-4DC30394FCBC}"/>
                  </a:ext>
                </a:extLst>
              </p:cNvPr>
              <p:cNvSpPr/>
              <p:nvPr/>
            </p:nvSpPr>
            <p:spPr>
              <a:xfrm>
                <a:off x="3387500" y="3990026"/>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70" name="矩形 69">
                <a:extLst>
                  <a:ext uri="{FF2B5EF4-FFF2-40B4-BE49-F238E27FC236}">
                    <a16:creationId xmlns:a16="http://schemas.microsoft.com/office/drawing/2014/main" id="{59337633-97D9-4EA2-8C27-2F2D83DD195C}"/>
                  </a:ext>
                </a:extLst>
              </p:cNvPr>
              <p:cNvSpPr/>
              <p:nvPr/>
            </p:nvSpPr>
            <p:spPr>
              <a:xfrm>
                <a:off x="1947500" y="254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72" name="矩形 71">
                <a:extLst>
                  <a:ext uri="{FF2B5EF4-FFF2-40B4-BE49-F238E27FC236}">
                    <a16:creationId xmlns:a16="http://schemas.microsoft.com/office/drawing/2014/main" id="{A94C5DE8-DA68-4E77-876A-54D10C6D23FA}"/>
                  </a:ext>
                </a:extLst>
              </p:cNvPr>
              <p:cNvSpPr/>
              <p:nvPr/>
            </p:nvSpPr>
            <p:spPr>
              <a:xfrm>
                <a:off x="2307500" y="254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74" name="矩形 73">
                <a:extLst>
                  <a:ext uri="{FF2B5EF4-FFF2-40B4-BE49-F238E27FC236}">
                    <a16:creationId xmlns:a16="http://schemas.microsoft.com/office/drawing/2014/main" id="{B92D9F15-ADAC-48C4-8583-01C1E4BD3428}"/>
                  </a:ext>
                </a:extLst>
              </p:cNvPr>
              <p:cNvSpPr/>
              <p:nvPr/>
            </p:nvSpPr>
            <p:spPr>
              <a:xfrm>
                <a:off x="2667500" y="25419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76" name="矩形 75">
                <a:extLst>
                  <a:ext uri="{FF2B5EF4-FFF2-40B4-BE49-F238E27FC236}">
                    <a16:creationId xmlns:a16="http://schemas.microsoft.com/office/drawing/2014/main" id="{757D00C6-4605-4527-B7E6-D552F8C5D627}"/>
                  </a:ext>
                </a:extLst>
              </p:cNvPr>
              <p:cNvSpPr/>
              <p:nvPr/>
            </p:nvSpPr>
            <p:spPr>
              <a:xfrm>
                <a:off x="1947500" y="4709802"/>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78" name="矩形 77">
                <a:extLst>
                  <a:ext uri="{FF2B5EF4-FFF2-40B4-BE49-F238E27FC236}">
                    <a16:creationId xmlns:a16="http://schemas.microsoft.com/office/drawing/2014/main" id="{61C5D949-C73A-4BB1-A62A-E02884DA0E27}"/>
                  </a:ext>
                </a:extLst>
              </p:cNvPr>
              <p:cNvSpPr/>
              <p:nvPr/>
            </p:nvSpPr>
            <p:spPr>
              <a:xfrm>
                <a:off x="2307500" y="4709802"/>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80" name="矩形 79">
                <a:extLst>
                  <a:ext uri="{FF2B5EF4-FFF2-40B4-BE49-F238E27FC236}">
                    <a16:creationId xmlns:a16="http://schemas.microsoft.com/office/drawing/2014/main" id="{92BA556F-C48E-48B7-BB27-73526730C66F}"/>
                  </a:ext>
                </a:extLst>
              </p:cNvPr>
              <p:cNvSpPr/>
              <p:nvPr/>
            </p:nvSpPr>
            <p:spPr>
              <a:xfrm>
                <a:off x="2667500" y="4709802"/>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83" name="矩形 82">
                <a:extLst>
                  <a:ext uri="{FF2B5EF4-FFF2-40B4-BE49-F238E27FC236}">
                    <a16:creationId xmlns:a16="http://schemas.microsoft.com/office/drawing/2014/main" id="{B8C25ED4-EFF6-4F62-B21C-F98E24B5A700}"/>
                  </a:ext>
                </a:extLst>
              </p:cNvPr>
              <p:cNvSpPr/>
              <p:nvPr/>
            </p:nvSpPr>
            <p:spPr>
              <a:xfrm>
                <a:off x="3387500" y="4349914"/>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85" name="矩形 84">
                <a:extLst>
                  <a:ext uri="{FF2B5EF4-FFF2-40B4-BE49-F238E27FC236}">
                    <a16:creationId xmlns:a16="http://schemas.microsoft.com/office/drawing/2014/main" id="{D0098425-23E8-48C2-94DF-65867683152A}"/>
                  </a:ext>
                </a:extLst>
              </p:cNvPr>
              <p:cNvSpPr/>
              <p:nvPr/>
            </p:nvSpPr>
            <p:spPr>
              <a:xfrm>
                <a:off x="3027500" y="4705514"/>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87" name="矩形 86">
                <a:extLst>
                  <a:ext uri="{FF2B5EF4-FFF2-40B4-BE49-F238E27FC236}">
                    <a16:creationId xmlns:a16="http://schemas.microsoft.com/office/drawing/2014/main" id="{5A2820C9-112D-4D11-A23F-F7BCA8CC88DC}"/>
                  </a:ext>
                </a:extLst>
              </p:cNvPr>
              <p:cNvSpPr/>
              <p:nvPr/>
            </p:nvSpPr>
            <p:spPr>
              <a:xfrm>
                <a:off x="3387500" y="2905988"/>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89" name="矩形 88">
                <a:extLst>
                  <a:ext uri="{FF2B5EF4-FFF2-40B4-BE49-F238E27FC236}">
                    <a16:creationId xmlns:a16="http://schemas.microsoft.com/office/drawing/2014/main" id="{3B42EE20-D430-47E5-B21D-5C434D14E4B0}"/>
                  </a:ext>
                </a:extLst>
              </p:cNvPr>
              <p:cNvSpPr/>
              <p:nvPr/>
            </p:nvSpPr>
            <p:spPr>
              <a:xfrm>
                <a:off x="3027500" y="2541950"/>
                <a:ext cx="360000" cy="36866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91" name="矩形 90">
                <a:extLst>
                  <a:ext uri="{FF2B5EF4-FFF2-40B4-BE49-F238E27FC236}">
                    <a16:creationId xmlns:a16="http://schemas.microsoft.com/office/drawing/2014/main" id="{EEDCB130-FD7C-4031-A980-AFBE8282E52C}"/>
                  </a:ext>
                </a:extLst>
              </p:cNvPr>
              <p:cNvSpPr/>
              <p:nvPr/>
            </p:nvSpPr>
            <p:spPr>
              <a:xfrm>
                <a:off x="1587500" y="2541950"/>
                <a:ext cx="360000" cy="36807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93" name="矩形 92">
                <a:extLst>
                  <a:ext uri="{FF2B5EF4-FFF2-40B4-BE49-F238E27FC236}">
                    <a16:creationId xmlns:a16="http://schemas.microsoft.com/office/drawing/2014/main" id="{FABA0C4B-BA44-4C1A-9081-322EB672D1B5}"/>
                  </a:ext>
                </a:extLst>
              </p:cNvPr>
              <p:cNvSpPr/>
              <p:nvPr/>
            </p:nvSpPr>
            <p:spPr>
              <a:xfrm>
                <a:off x="1227500" y="2906350"/>
                <a:ext cx="360000" cy="360000"/>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95" name="矩形 94">
                <a:extLst>
                  <a:ext uri="{FF2B5EF4-FFF2-40B4-BE49-F238E27FC236}">
                    <a16:creationId xmlns:a16="http://schemas.microsoft.com/office/drawing/2014/main" id="{E3AA23F7-F70D-4998-BB57-9C4AC86CCBB4}"/>
                  </a:ext>
                </a:extLst>
              </p:cNvPr>
              <p:cNvSpPr/>
              <p:nvPr/>
            </p:nvSpPr>
            <p:spPr>
              <a:xfrm>
                <a:off x="1227500" y="4358102"/>
                <a:ext cx="360000" cy="34741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97" name="矩形 96">
                <a:extLst>
                  <a:ext uri="{FF2B5EF4-FFF2-40B4-BE49-F238E27FC236}">
                    <a16:creationId xmlns:a16="http://schemas.microsoft.com/office/drawing/2014/main" id="{A4325721-E619-470D-B0B1-836EA2D9C010}"/>
                  </a:ext>
                </a:extLst>
              </p:cNvPr>
              <p:cNvSpPr/>
              <p:nvPr/>
            </p:nvSpPr>
            <p:spPr>
              <a:xfrm>
                <a:off x="1584100" y="4705402"/>
                <a:ext cx="360000" cy="359888"/>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grpSp>
        <p:sp>
          <p:nvSpPr>
            <p:cNvPr id="99" name="椭圆 98">
              <a:extLst>
                <a:ext uri="{FF2B5EF4-FFF2-40B4-BE49-F238E27FC236}">
                  <a16:creationId xmlns:a16="http://schemas.microsoft.com/office/drawing/2014/main" id="{FBE6051F-0778-4F45-8544-654B345F0446}"/>
                </a:ext>
              </a:extLst>
            </p:cNvPr>
            <p:cNvSpPr/>
            <p:nvPr/>
          </p:nvSpPr>
          <p:spPr>
            <a:xfrm>
              <a:off x="2070100" y="3081950"/>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a:extLst>
                <a:ext uri="{FF2B5EF4-FFF2-40B4-BE49-F238E27FC236}">
                  <a16:creationId xmlns:a16="http://schemas.microsoft.com/office/drawing/2014/main" id="{E591FB3F-B03F-48CE-B062-1279EC4FC4C7}"/>
                </a:ext>
              </a:extLst>
            </p:cNvPr>
            <p:cNvSpPr/>
            <p:nvPr/>
          </p:nvSpPr>
          <p:spPr>
            <a:xfrm>
              <a:off x="2781300" y="3767750"/>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a:extLst>
                <a:ext uri="{FF2B5EF4-FFF2-40B4-BE49-F238E27FC236}">
                  <a16:creationId xmlns:a16="http://schemas.microsoft.com/office/drawing/2014/main" id="{193F4C97-5484-4886-B5FA-5731B0FDD28F}"/>
                </a:ext>
              </a:extLst>
            </p:cNvPr>
            <p:cNvSpPr/>
            <p:nvPr/>
          </p:nvSpPr>
          <p:spPr>
            <a:xfrm>
              <a:off x="2400300" y="4504350"/>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椭圆 104">
              <a:extLst>
                <a:ext uri="{FF2B5EF4-FFF2-40B4-BE49-F238E27FC236}">
                  <a16:creationId xmlns:a16="http://schemas.microsoft.com/office/drawing/2014/main" id="{021B3C7F-44CA-4CEE-B029-9A8535F1E8BB}"/>
                </a:ext>
              </a:extLst>
            </p:cNvPr>
            <p:cNvSpPr/>
            <p:nvPr/>
          </p:nvSpPr>
          <p:spPr>
            <a:xfrm>
              <a:off x="3581400" y="4542450"/>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a:extLst>
                <a:ext uri="{FF2B5EF4-FFF2-40B4-BE49-F238E27FC236}">
                  <a16:creationId xmlns:a16="http://schemas.microsoft.com/office/drawing/2014/main" id="{09C28F12-8FE9-4CF5-97EC-DD7F2769C2AD}"/>
                </a:ext>
              </a:extLst>
            </p:cNvPr>
            <p:cNvSpPr/>
            <p:nvPr/>
          </p:nvSpPr>
          <p:spPr>
            <a:xfrm>
              <a:off x="2984500" y="2954950"/>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8" name="文本框 107">
            <a:extLst>
              <a:ext uri="{FF2B5EF4-FFF2-40B4-BE49-F238E27FC236}">
                <a16:creationId xmlns:a16="http://schemas.microsoft.com/office/drawing/2014/main" id="{6613913F-3823-4ABB-AB4B-91988DAB444B}"/>
              </a:ext>
            </a:extLst>
          </p:cNvPr>
          <p:cNvSpPr txBox="1"/>
          <p:nvPr/>
        </p:nvSpPr>
        <p:spPr>
          <a:xfrm>
            <a:off x="3454400" y="1750524"/>
            <a:ext cx="8138700" cy="3785652"/>
          </a:xfrm>
          <a:prstGeom prst="rect">
            <a:avLst/>
          </a:prstGeom>
          <a:noFill/>
        </p:spPr>
        <p:txBody>
          <a:bodyPr wrap="square" rtlCol="0">
            <a:spAutoFit/>
          </a:bodyPr>
          <a:lstStyle/>
          <a:p>
            <a:r>
              <a:rPr lang="zh-CN" altLang="en-US" sz="2000" b="1" dirty="0">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基于</a:t>
            </a:r>
            <a:r>
              <a:rPr lang="en-US" altLang="zh-CN" sz="2000" b="1" dirty="0">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HEALPix</a:t>
            </a:r>
            <a:r>
              <a:rPr lang="zh-CN" altLang="en-US" sz="2000" b="1" dirty="0">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索引的空间检索方法：</a:t>
            </a:r>
            <a:endParaRPr lang="en-US" altLang="zh-CN" sz="2000" b="1" dirty="0">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endParaRPr>
          </a:p>
          <a:p>
            <a:endParaRPr lang="en-US" altLang="zh-CN" sz="2000" dirty="0">
              <a:latin typeface="Microsoft YaHei Light" panose="020B0502040204020203" pitchFamily="34" charset="-122"/>
              <a:ea typeface="Microsoft YaHei Light" panose="020B0502040204020203" pitchFamily="34" charset="-122"/>
            </a:endParaRPr>
          </a:p>
          <a:p>
            <a:pPr marL="457200" indent="-457200">
              <a:buFont typeface="+mj-lt"/>
              <a:buAutoNum type="arabicPeriod"/>
            </a:pPr>
            <a:r>
              <a:rPr lang="zh-CN" altLang="en-US" sz="2000" dirty="0">
                <a:latin typeface="Microsoft YaHei Light" panose="020B0502040204020203" pitchFamily="34" charset="-122"/>
                <a:ea typeface="Microsoft YaHei Light" panose="020B0502040204020203" pitchFamily="34" charset="-122"/>
              </a:rPr>
              <a:t>以</a:t>
            </a:r>
            <a:r>
              <a:rPr lang="en-US" altLang="zh-CN" sz="2000" dirty="0">
                <a:latin typeface="Microsoft YaHei Light" panose="020B0502040204020203" pitchFamily="34" charset="-122"/>
                <a:ea typeface="Microsoft YaHei Light" panose="020B0502040204020203" pitchFamily="34" charset="-122"/>
              </a:rPr>
              <a:t>HEALPix</a:t>
            </a:r>
            <a:r>
              <a:rPr lang="zh-CN" altLang="en-US" sz="2000" dirty="0">
                <a:latin typeface="Microsoft YaHei Light" panose="020B0502040204020203" pitchFamily="34" charset="-122"/>
                <a:ea typeface="Microsoft YaHei Light" panose="020B0502040204020203" pitchFamily="34" charset="-122"/>
              </a:rPr>
              <a:t>网格拟合检索区域，如圆盘、多边形</a:t>
            </a:r>
            <a:endParaRPr lang="en-US" altLang="zh-CN" sz="2000" dirty="0">
              <a:latin typeface="Microsoft YaHei Light" panose="020B0502040204020203" pitchFamily="34" charset="-122"/>
              <a:ea typeface="Microsoft YaHei Light" panose="020B0502040204020203" pitchFamily="34" charset="-122"/>
            </a:endParaRPr>
          </a:p>
          <a:p>
            <a:pPr marL="457200" indent="-457200">
              <a:buFont typeface="+mj-lt"/>
              <a:buAutoNum type="arabicPeriod"/>
            </a:pPr>
            <a:r>
              <a:rPr lang="zh-CN" altLang="en-US" sz="2000" dirty="0">
                <a:latin typeface="Microsoft YaHei Light" panose="020B0502040204020203" pitchFamily="34" charset="-122"/>
                <a:ea typeface="Microsoft YaHei Light" panose="020B0502040204020203" pitchFamily="34" charset="-122"/>
              </a:rPr>
              <a:t>将拟合区域的</a:t>
            </a:r>
            <a:r>
              <a:rPr lang="en-US" altLang="zh-CN" sz="2000" dirty="0" err="1">
                <a:latin typeface="Microsoft YaHei Light" panose="020B0502040204020203" pitchFamily="34" charset="-122"/>
                <a:ea typeface="Microsoft YaHei Light" panose="020B0502040204020203" pitchFamily="34" charset="-122"/>
              </a:rPr>
              <a:t>hpx</a:t>
            </a:r>
            <a:r>
              <a:rPr lang="en-US" altLang="zh-CN" sz="2000" dirty="0">
                <a:latin typeface="Microsoft YaHei Light" panose="020B0502040204020203" pitchFamily="34" charset="-122"/>
                <a:ea typeface="Microsoft YaHei Light" panose="020B0502040204020203" pitchFamily="34" charset="-122"/>
              </a:rPr>
              <a:t> id</a:t>
            </a:r>
            <a:r>
              <a:rPr lang="zh-CN" altLang="en-US" sz="2000" dirty="0">
                <a:latin typeface="Microsoft YaHei Light" panose="020B0502040204020203" pitchFamily="34" charset="-122"/>
                <a:ea typeface="Microsoft YaHei Light" panose="020B0502040204020203" pitchFamily="34" charset="-122"/>
              </a:rPr>
              <a:t>与星表中</a:t>
            </a:r>
            <a:r>
              <a:rPr lang="en-US" altLang="zh-CN" sz="2000" dirty="0" err="1">
                <a:latin typeface="Microsoft YaHei Light" panose="020B0502040204020203" pitchFamily="34" charset="-122"/>
                <a:ea typeface="Microsoft YaHei Light" panose="020B0502040204020203" pitchFamily="34" charset="-122"/>
              </a:rPr>
              <a:t>hpx</a:t>
            </a:r>
            <a:r>
              <a:rPr lang="en-US" altLang="zh-CN" sz="2000" dirty="0">
                <a:latin typeface="Microsoft YaHei Light" panose="020B0502040204020203" pitchFamily="34" charset="-122"/>
                <a:ea typeface="Microsoft YaHei Light" panose="020B0502040204020203" pitchFamily="34" charset="-122"/>
              </a:rPr>
              <a:t> id </a:t>
            </a:r>
            <a:r>
              <a:rPr lang="zh-CN" altLang="en-US" sz="2000" dirty="0">
                <a:latin typeface="Microsoft YaHei Light" panose="020B0502040204020203" pitchFamily="34" charset="-122"/>
                <a:ea typeface="Microsoft YaHei Light" panose="020B0502040204020203" pitchFamily="34" charset="-122"/>
              </a:rPr>
              <a:t>进行对比，返回一致的条目</a:t>
            </a:r>
            <a:endParaRPr lang="en-US" altLang="zh-CN" sz="2000" dirty="0">
              <a:latin typeface="Microsoft YaHei Light" panose="020B0502040204020203" pitchFamily="34" charset="-122"/>
              <a:ea typeface="Microsoft YaHei Light" panose="020B0502040204020203" pitchFamily="34" charset="-122"/>
            </a:endParaRPr>
          </a:p>
          <a:p>
            <a:pPr marL="457200" indent="-457200">
              <a:buFont typeface="+mj-lt"/>
              <a:buAutoNum type="arabicPeriod"/>
            </a:pPr>
            <a:r>
              <a:rPr lang="zh-CN" altLang="en-US" sz="2000" dirty="0">
                <a:latin typeface="Microsoft YaHei Light" panose="020B0502040204020203" pitchFamily="34" charset="-122"/>
                <a:ea typeface="Microsoft YaHei Light" panose="020B0502040204020203" pitchFamily="34" charset="-122"/>
              </a:rPr>
              <a:t>进一步计算各条目是否实际落在检索区域中，如左图右下方的天体</a:t>
            </a:r>
            <a:endParaRPr lang="en-US" altLang="zh-CN" sz="2000" dirty="0">
              <a:latin typeface="Microsoft YaHei Light" panose="020B0502040204020203" pitchFamily="34" charset="-122"/>
              <a:ea typeface="Microsoft YaHei Light" panose="020B0502040204020203" pitchFamily="34" charset="-122"/>
            </a:endParaRPr>
          </a:p>
          <a:p>
            <a:pPr marL="342900" indent="-342900">
              <a:buFont typeface="Arial" panose="020B0604020202020204" pitchFamily="34" charset="0"/>
              <a:buChar char="•"/>
            </a:pPr>
            <a:endParaRPr lang="en-US" altLang="zh-CN" sz="2000" dirty="0">
              <a:latin typeface="Microsoft YaHei Light" panose="020B0502040204020203" pitchFamily="34" charset="-122"/>
              <a:ea typeface="Microsoft YaHei Light" panose="020B0502040204020203" pitchFamily="34" charset="-122"/>
            </a:endParaRPr>
          </a:p>
          <a:p>
            <a:r>
              <a:rPr lang="zh-CN" altLang="en-US" sz="2000" b="1" dirty="0">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rPr>
              <a:t>主要缺陷：</a:t>
            </a:r>
            <a:endParaRPr lang="en-US" altLang="zh-CN" sz="2000" b="1" dirty="0">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endParaRPr>
          </a:p>
          <a:p>
            <a:endParaRPr lang="en-US" altLang="zh-CN" sz="2000" b="1" dirty="0">
              <a:effectLst>
                <a:outerShdw blurRad="38100" dist="38100" dir="2700000" algn="tl">
                  <a:srgbClr val="000000">
                    <a:alpha val="43137"/>
                  </a:srgbClr>
                </a:outerShdw>
              </a:effectLst>
              <a:latin typeface="Microsoft YaHei Light" panose="020B0502040204020203" pitchFamily="34" charset="-122"/>
              <a:ea typeface="Microsoft YaHei Light" panose="020B0502040204020203" pitchFamily="34" charset="-122"/>
            </a:endParaRPr>
          </a:p>
          <a:p>
            <a:pPr marL="342900" indent="-342900">
              <a:buFont typeface="Arial" panose="020B0604020202020204" pitchFamily="34" charset="0"/>
              <a:buChar char="•"/>
            </a:pPr>
            <a:r>
              <a:rPr lang="zh-CN" altLang="en-US" sz="2000" dirty="0">
                <a:latin typeface="Microsoft YaHei Light" panose="020B0502040204020203" pitchFamily="34" charset="-122"/>
                <a:ea typeface="Microsoft YaHei Light" panose="020B0502040204020203" pitchFamily="34" charset="-122"/>
              </a:rPr>
              <a:t>需要多次扫描索引，扫描次数与拟合检索区域的网格数相当</a:t>
            </a:r>
            <a:endParaRPr lang="en-US" altLang="zh-CN" sz="2000" dirty="0">
              <a:latin typeface="Microsoft YaHei Light" panose="020B0502040204020203" pitchFamily="34" charset="-122"/>
              <a:ea typeface="Microsoft YaHei Light" panose="020B0502040204020203" pitchFamily="34" charset="-122"/>
            </a:endParaRPr>
          </a:p>
          <a:p>
            <a:pPr marL="342900" indent="-342900">
              <a:buFont typeface="Arial" panose="020B0604020202020204" pitchFamily="34" charset="0"/>
              <a:buChar char="•"/>
            </a:pPr>
            <a:r>
              <a:rPr lang="zh-CN" altLang="en-US" sz="2000" dirty="0">
                <a:latin typeface="Microsoft YaHei Light" panose="020B0502040204020203" pitchFamily="34" charset="-122"/>
                <a:ea typeface="Microsoft YaHei Light" panose="020B0502040204020203" pitchFamily="34" charset="-122"/>
              </a:rPr>
              <a:t>需要额外计算条目与检索区域的覆盖关系</a:t>
            </a:r>
            <a:endParaRPr lang="en-US" altLang="zh-CN" sz="2000" dirty="0">
              <a:latin typeface="Microsoft YaHei Light" panose="020B0502040204020203" pitchFamily="34" charset="-122"/>
              <a:ea typeface="Microsoft YaHei Light" panose="020B0502040204020203" pitchFamily="34" charset="-122"/>
            </a:endParaRPr>
          </a:p>
          <a:p>
            <a:pPr marL="342900" indent="-342900">
              <a:buFont typeface="Arial" panose="020B0604020202020204" pitchFamily="34" charset="0"/>
              <a:buChar char="•"/>
            </a:pPr>
            <a:r>
              <a:rPr lang="zh-CN" altLang="en-US" sz="2000" dirty="0">
                <a:latin typeface="Microsoft YaHei Light" panose="020B0502040204020203" pitchFamily="34" charset="-122"/>
                <a:ea typeface="Microsoft YaHei Light" panose="020B0502040204020203" pitchFamily="34" charset="-122"/>
              </a:rPr>
              <a:t>对于大范围天区检索（如引力波定位天区），将大幅降低检索效率</a:t>
            </a:r>
            <a:endParaRPr lang="en-US" altLang="zh-CN" sz="2000" dirty="0">
              <a:latin typeface="Microsoft YaHei Light" panose="020B0502040204020203" pitchFamily="34" charset="-122"/>
              <a:ea typeface="Microsoft YaHei Light" panose="020B0502040204020203" pitchFamily="34" charset="-122"/>
            </a:endParaRPr>
          </a:p>
          <a:p>
            <a:endParaRPr lang="zh-CN" altLang="en-US" sz="2000" dirty="0">
              <a:latin typeface="Microsoft YaHei Light" panose="020B0502040204020203" pitchFamily="34" charset="-122"/>
              <a:ea typeface="Microsoft YaHei Light" panose="020B0502040204020203" pitchFamily="34" charset="-122"/>
            </a:endParaRPr>
          </a:p>
        </p:txBody>
      </p:sp>
      <p:sp>
        <p:nvSpPr>
          <p:cNvPr id="61" name="标题 1">
            <a:extLst>
              <a:ext uri="{FF2B5EF4-FFF2-40B4-BE49-F238E27FC236}">
                <a16:creationId xmlns:a16="http://schemas.microsoft.com/office/drawing/2014/main" id="{9EF5F43E-D679-435F-8CA2-9348150C82D6}"/>
              </a:ext>
            </a:extLst>
          </p:cNvPr>
          <p:cNvSpPr>
            <a:spLocks noGrp="1"/>
          </p:cNvSpPr>
          <p:nvPr>
            <p:ph type="title"/>
          </p:nvPr>
        </p:nvSpPr>
        <p:spPr>
          <a:xfrm>
            <a:off x="533400" y="-109310"/>
            <a:ext cx="10515600" cy="1325563"/>
          </a:xfrm>
        </p:spPr>
        <p:txBody>
          <a:body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3.1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海量星表高效检索方法</a:t>
            </a:r>
          </a:p>
        </p:txBody>
      </p:sp>
    </p:spTree>
    <p:extLst>
      <p:ext uri="{BB962C8B-B14F-4D97-AF65-F5344CB8AC3E}">
        <p14:creationId xmlns:p14="http://schemas.microsoft.com/office/powerpoint/2010/main" val="2120325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1737A358-0C9E-47D1-A79F-C2055F1110BE}"/>
              </a:ext>
            </a:extLst>
          </p:cNvPr>
          <p:cNvSpPr/>
          <p:nvPr/>
        </p:nvSpPr>
        <p:spPr>
          <a:xfrm>
            <a:off x="1213440" y="4784133"/>
            <a:ext cx="9765119" cy="149066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pic>
        <p:nvPicPr>
          <p:cNvPr id="120" name="图片 119">
            <a:extLst>
              <a:ext uri="{FF2B5EF4-FFF2-40B4-BE49-F238E27FC236}">
                <a16:creationId xmlns:a16="http://schemas.microsoft.com/office/drawing/2014/main" id="{F8D1977A-C7AC-45EA-A0BB-F713008705E6}"/>
              </a:ext>
            </a:extLst>
          </p:cNvPr>
          <p:cNvPicPr>
            <a:picLocks noChangeAspect="1"/>
          </p:cNvPicPr>
          <p:nvPr/>
        </p:nvPicPr>
        <p:blipFill>
          <a:blip r:embed="rId3"/>
          <a:stretch>
            <a:fillRect/>
          </a:stretch>
        </p:blipFill>
        <p:spPr>
          <a:xfrm>
            <a:off x="3472859" y="1931360"/>
            <a:ext cx="7188200" cy="2797739"/>
          </a:xfrm>
          <a:prstGeom prst="rect">
            <a:avLst/>
          </a:prstGeom>
        </p:spPr>
      </p:pic>
      <p:sp>
        <p:nvSpPr>
          <p:cNvPr id="113" name="文本框 112">
            <a:extLst>
              <a:ext uri="{FF2B5EF4-FFF2-40B4-BE49-F238E27FC236}">
                <a16:creationId xmlns:a16="http://schemas.microsoft.com/office/drawing/2014/main" id="{5159F43A-9DE0-46D3-9466-FF7F88930A6F}"/>
              </a:ext>
            </a:extLst>
          </p:cNvPr>
          <p:cNvSpPr txBox="1"/>
          <p:nvPr/>
        </p:nvSpPr>
        <p:spPr>
          <a:xfrm>
            <a:off x="760449" y="1467572"/>
            <a:ext cx="9450110" cy="400110"/>
          </a:xfrm>
          <a:prstGeom prst="rect">
            <a:avLst/>
          </a:prstGeom>
          <a:noFill/>
        </p:spPr>
        <p:txBody>
          <a:bodyPr wrap="square" rtlCol="0">
            <a:spAutoFit/>
          </a:bodyPr>
          <a:lstStyle/>
          <a:p>
            <a:r>
              <a:rPr lang="zh-CN" altLang="en-US" sz="2000" b="1" dirty="0">
                <a:effectLst>
                  <a:outerShdw blurRad="38100" dist="38100" dir="2700000" algn="tl">
                    <a:srgbClr val="000000">
                      <a:alpha val="43137"/>
                    </a:srgbClr>
                  </a:outerShdw>
                </a:effectLst>
              </a:rPr>
              <a:t>基于多层级覆盖天区的空间索引 </a:t>
            </a:r>
            <a:r>
              <a:rPr lang="en-US" altLang="zh-CN" sz="2000" b="1" dirty="0">
                <a:effectLst>
                  <a:outerShdw blurRad="38100" dist="38100" dir="2700000" algn="tl">
                    <a:srgbClr val="000000">
                      <a:alpha val="43137"/>
                    </a:srgbClr>
                  </a:outerShdw>
                </a:effectLst>
              </a:rPr>
              <a:t>MOC-Tree </a:t>
            </a:r>
            <a:r>
              <a:rPr lang="zh-CN" altLang="en-US" sz="2000" b="1" dirty="0">
                <a:effectLst>
                  <a:outerShdw blurRad="38100" dist="38100" dir="2700000" algn="tl">
                    <a:srgbClr val="000000">
                      <a:alpha val="43137"/>
                    </a:srgbClr>
                  </a:outerShdw>
                </a:effectLst>
              </a:rPr>
              <a:t>（</a:t>
            </a:r>
            <a:r>
              <a:rPr lang="en-US" altLang="zh-CN" sz="2000" b="1" dirty="0">
                <a:effectLst>
                  <a:outerShdw blurRad="38100" dist="38100" dir="2700000" algn="tl">
                    <a:srgbClr val="000000">
                      <a:alpha val="43137"/>
                    </a:srgbClr>
                  </a:outerShdw>
                </a:effectLst>
              </a:rPr>
              <a:t>Multi-order Coverage Tree</a:t>
            </a:r>
            <a:r>
              <a:rPr lang="zh-CN" altLang="en-US" sz="2000" b="1" dirty="0">
                <a:effectLst>
                  <a:outerShdw blurRad="38100" dist="38100" dir="2700000" algn="tl">
                    <a:srgbClr val="000000">
                      <a:alpha val="43137"/>
                    </a:srgbClr>
                  </a:outerShdw>
                </a:effectLst>
              </a:rPr>
              <a:t>）：</a:t>
            </a:r>
          </a:p>
        </p:txBody>
      </p:sp>
      <p:pic>
        <p:nvPicPr>
          <p:cNvPr id="115" name="图片 114">
            <a:extLst>
              <a:ext uri="{FF2B5EF4-FFF2-40B4-BE49-F238E27FC236}">
                <a16:creationId xmlns:a16="http://schemas.microsoft.com/office/drawing/2014/main" id="{A3F29582-4F9C-430B-A5C3-7FDB147DF5E7}"/>
              </a:ext>
            </a:extLst>
          </p:cNvPr>
          <p:cNvPicPr>
            <a:picLocks noChangeAspect="1"/>
          </p:cNvPicPr>
          <p:nvPr/>
        </p:nvPicPr>
        <p:blipFill>
          <a:blip r:embed="rId4"/>
          <a:stretch>
            <a:fillRect/>
          </a:stretch>
        </p:blipFill>
        <p:spPr>
          <a:xfrm>
            <a:off x="1213440" y="2301643"/>
            <a:ext cx="2104174" cy="2151999"/>
          </a:xfrm>
          <a:prstGeom prst="rect">
            <a:avLst/>
          </a:prstGeom>
        </p:spPr>
      </p:pic>
      <p:sp>
        <p:nvSpPr>
          <p:cNvPr id="2" name="文本框 1">
            <a:extLst>
              <a:ext uri="{FF2B5EF4-FFF2-40B4-BE49-F238E27FC236}">
                <a16:creationId xmlns:a16="http://schemas.microsoft.com/office/drawing/2014/main" id="{2EADD017-F3E4-455B-8E2C-7A4274EDAB07}"/>
              </a:ext>
            </a:extLst>
          </p:cNvPr>
          <p:cNvSpPr txBox="1"/>
          <p:nvPr/>
        </p:nvSpPr>
        <p:spPr>
          <a:xfrm>
            <a:off x="1992959" y="4894200"/>
            <a:ext cx="8217600" cy="129170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b="1" dirty="0">
                <a:latin typeface="Microsoft YaHei Light" panose="020B0502040204020203" pitchFamily="34" charset="-122"/>
                <a:ea typeface="Microsoft YaHei Light" panose="020B0502040204020203" pitchFamily="34" charset="-122"/>
              </a:rPr>
              <a:t>整个天球是由</a:t>
            </a:r>
            <a:r>
              <a:rPr lang="en-US" altLang="zh-CN" b="1" dirty="0">
                <a:latin typeface="Microsoft YaHei Light" panose="020B0502040204020203" pitchFamily="34" charset="-122"/>
                <a:ea typeface="Microsoft YaHei Light" panose="020B0502040204020203" pitchFamily="34" charset="-122"/>
              </a:rPr>
              <a:t>12</a:t>
            </a:r>
            <a:r>
              <a:rPr lang="zh-CN" altLang="en-US" b="1" dirty="0">
                <a:latin typeface="Microsoft YaHei Light" panose="020B0502040204020203" pitchFamily="34" charset="-122"/>
                <a:ea typeface="Microsoft YaHei Light" panose="020B0502040204020203" pitchFamily="34" charset="-122"/>
              </a:rPr>
              <a:t>颗</a:t>
            </a:r>
            <a:r>
              <a:rPr lang="en-US" altLang="zh-CN" b="1" dirty="0">
                <a:latin typeface="Microsoft YaHei Light" panose="020B0502040204020203" pitchFamily="34" charset="-122"/>
                <a:ea typeface="Microsoft YaHei Light" panose="020B0502040204020203" pitchFamily="34" charset="-122"/>
              </a:rPr>
              <a:t>MOC-Tree</a:t>
            </a:r>
            <a:r>
              <a:rPr lang="zh-CN" altLang="en-US" b="1" dirty="0">
                <a:latin typeface="Microsoft YaHei Light" panose="020B0502040204020203" pitchFamily="34" charset="-122"/>
                <a:ea typeface="Microsoft YaHei Light" panose="020B0502040204020203" pitchFamily="34" charset="-122"/>
              </a:rPr>
              <a:t>构成的森林，对应</a:t>
            </a:r>
            <a:r>
              <a:rPr lang="en-US" altLang="zh-CN" b="1" dirty="0">
                <a:latin typeface="Microsoft YaHei Light" panose="020B0502040204020203" pitchFamily="34" charset="-122"/>
                <a:ea typeface="Microsoft YaHei Light" panose="020B0502040204020203" pitchFamily="34" charset="-122"/>
              </a:rPr>
              <a:t>HEALPix</a:t>
            </a:r>
            <a:r>
              <a:rPr lang="zh-CN" altLang="en-US" b="1" dirty="0">
                <a:latin typeface="Microsoft YaHei Light" panose="020B0502040204020203" pitchFamily="34" charset="-122"/>
                <a:ea typeface="Microsoft YaHei Light" panose="020B0502040204020203" pitchFamily="34" charset="-122"/>
              </a:rPr>
              <a:t>的</a:t>
            </a:r>
            <a:r>
              <a:rPr lang="en-US" altLang="zh-CN" b="1" dirty="0">
                <a:latin typeface="Microsoft YaHei Light" panose="020B0502040204020203" pitchFamily="34" charset="-122"/>
                <a:ea typeface="Microsoft YaHei Light" panose="020B0502040204020203" pitchFamily="34" charset="-122"/>
              </a:rPr>
              <a:t>12</a:t>
            </a:r>
            <a:r>
              <a:rPr lang="zh-CN" altLang="en-US" b="1" dirty="0">
                <a:latin typeface="Microsoft YaHei Light" panose="020B0502040204020203" pitchFamily="34" charset="-122"/>
                <a:ea typeface="Microsoft YaHei Light" panose="020B0502040204020203" pitchFamily="34" charset="-122"/>
              </a:rPr>
              <a:t>个基础天区</a:t>
            </a:r>
            <a:endParaRPr lang="en-US" altLang="zh-CN" b="1" dirty="0">
              <a:latin typeface="Microsoft YaHei Light" panose="020B0502040204020203" pitchFamily="34" charset="-122"/>
              <a:ea typeface="Microsoft YaHei Light" panose="020B0502040204020203" pitchFamily="34" charset="-122"/>
            </a:endParaRPr>
          </a:p>
          <a:p>
            <a:pPr marL="285750" indent="-285750">
              <a:lnSpc>
                <a:spcPct val="150000"/>
              </a:lnSpc>
              <a:buFont typeface="Arial" panose="020B0604020202020204" pitchFamily="34" charset="0"/>
              <a:buChar char="•"/>
            </a:pPr>
            <a:r>
              <a:rPr lang="zh-CN" altLang="en-US" b="1" dirty="0">
                <a:latin typeface="Microsoft YaHei Light" panose="020B0502040204020203" pitchFamily="34" charset="-122"/>
                <a:ea typeface="Microsoft YaHei Light" panose="020B0502040204020203" pitchFamily="34" charset="-122"/>
              </a:rPr>
              <a:t>每棵</a:t>
            </a:r>
            <a:r>
              <a:rPr lang="en-US" altLang="zh-CN" b="1" dirty="0">
                <a:latin typeface="Microsoft YaHei Light" panose="020B0502040204020203" pitchFamily="34" charset="-122"/>
                <a:ea typeface="Microsoft YaHei Light" panose="020B0502040204020203" pitchFamily="34" charset="-122"/>
              </a:rPr>
              <a:t>MOC-Tree</a:t>
            </a:r>
            <a:r>
              <a:rPr lang="zh-CN" altLang="en-US" b="1" dirty="0">
                <a:latin typeface="Microsoft YaHei Light" panose="020B0502040204020203" pitchFamily="34" charset="-122"/>
                <a:ea typeface="Microsoft YaHei Light" panose="020B0502040204020203" pitchFamily="34" charset="-122"/>
              </a:rPr>
              <a:t>记录了对应基础天区内，所有天体从层级</a:t>
            </a:r>
            <a:r>
              <a:rPr lang="en-US" altLang="zh-CN" b="1" dirty="0">
                <a:latin typeface="Microsoft YaHei Light" panose="020B0502040204020203" pitchFamily="34" charset="-122"/>
                <a:ea typeface="Microsoft YaHei Light" panose="020B0502040204020203" pitchFamily="34" charset="-122"/>
              </a:rPr>
              <a:t>0-</a:t>
            </a:r>
            <a:r>
              <a:rPr lang="zh-CN" altLang="en-US" b="1" dirty="0">
                <a:latin typeface="Microsoft YaHei Light" panose="020B0502040204020203" pitchFamily="34" charset="-122"/>
                <a:ea typeface="Microsoft YaHei Light" panose="020B0502040204020203" pitchFamily="34" charset="-122"/>
              </a:rPr>
              <a:t>层级</a:t>
            </a:r>
            <a:r>
              <a:rPr lang="en-US" altLang="zh-CN" b="1" dirty="0">
                <a:latin typeface="Microsoft YaHei Light" panose="020B0502040204020203" pitchFamily="34" charset="-122"/>
                <a:ea typeface="Microsoft YaHei Light" panose="020B0502040204020203" pitchFamily="34" charset="-122"/>
              </a:rPr>
              <a:t>14</a:t>
            </a:r>
            <a:r>
              <a:rPr lang="zh-CN" altLang="en-US" b="1" dirty="0">
                <a:latin typeface="Microsoft YaHei Light" panose="020B0502040204020203" pitchFamily="34" charset="-122"/>
                <a:ea typeface="Microsoft YaHei Light" panose="020B0502040204020203" pitchFamily="34" charset="-122"/>
              </a:rPr>
              <a:t>的相对位置</a:t>
            </a:r>
            <a:endParaRPr lang="en-US" altLang="zh-CN" b="1" dirty="0">
              <a:latin typeface="Microsoft YaHei Light" panose="020B0502040204020203" pitchFamily="34" charset="-122"/>
              <a:ea typeface="Microsoft YaHei Light" panose="020B0502040204020203" pitchFamily="34" charset="-122"/>
            </a:endParaRPr>
          </a:p>
          <a:p>
            <a:pPr marL="285750" indent="-285750">
              <a:lnSpc>
                <a:spcPct val="150000"/>
              </a:lnSpc>
              <a:buFont typeface="Arial" panose="020B0604020202020204" pitchFamily="34" charset="0"/>
              <a:buChar char="•"/>
            </a:pPr>
            <a:r>
              <a:rPr lang="zh-CN" altLang="en-US" b="1" dirty="0">
                <a:latin typeface="Microsoft YaHei Light" panose="020B0502040204020203" pitchFamily="34" charset="-122"/>
                <a:ea typeface="Microsoft YaHei Light" panose="020B0502040204020203" pitchFamily="34" charset="-122"/>
              </a:rPr>
              <a:t>层级</a:t>
            </a:r>
            <a:r>
              <a:rPr lang="en-US" altLang="zh-CN" b="1" dirty="0">
                <a:latin typeface="Microsoft YaHei Light" panose="020B0502040204020203" pitchFamily="34" charset="-122"/>
                <a:ea typeface="Microsoft YaHei Light" panose="020B0502040204020203" pitchFamily="34" charset="-122"/>
              </a:rPr>
              <a:t>14</a:t>
            </a:r>
            <a:r>
              <a:rPr lang="zh-CN" altLang="en-US" b="1" dirty="0">
                <a:latin typeface="Microsoft YaHei Light" panose="020B0502040204020203" pitchFamily="34" charset="-122"/>
                <a:ea typeface="Microsoft YaHei Light" panose="020B0502040204020203" pitchFamily="34" charset="-122"/>
              </a:rPr>
              <a:t>共包含</a:t>
            </a:r>
            <a:r>
              <a:rPr lang="en-US" altLang="zh-CN" b="1" dirty="0">
                <a:latin typeface="Microsoft YaHei Light" panose="020B0502040204020203" pitchFamily="34" charset="-122"/>
                <a:ea typeface="Microsoft YaHei Light" panose="020B0502040204020203" pitchFamily="34" charset="-122"/>
              </a:rPr>
              <a:t>3.22X10</a:t>
            </a:r>
            <a:r>
              <a:rPr lang="en-US" altLang="zh-CN" b="1" baseline="30000" dirty="0">
                <a:latin typeface="Microsoft YaHei Light" panose="020B0502040204020203" pitchFamily="34" charset="-122"/>
                <a:ea typeface="Microsoft YaHei Light" panose="020B0502040204020203" pitchFamily="34" charset="-122"/>
              </a:rPr>
              <a:t>9</a:t>
            </a:r>
            <a:r>
              <a:rPr lang="zh-CN" altLang="en-US" b="1" dirty="0">
                <a:latin typeface="Microsoft YaHei Light" panose="020B0502040204020203" pitchFamily="34" charset="-122"/>
                <a:ea typeface="Microsoft YaHei Light" panose="020B0502040204020203" pitchFamily="34" charset="-122"/>
              </a:rPr>
              <a:t>个网格，分辨率为</a:t>
            </a:r>
            <a:r>
              <a:rPr lang="en-US" altLang="zh-CN" b="1" dirty="0">
                <a:latin typeface="Microsoft YaHei Light" panose="020B0502040204020203" pitchFamily="34" charset="-122"/>
                <a:ea typeface="Microsoft YaHei Light" panose="020B0502040204020203" pitchFamily="34" charset="-122"/>
              </a:rPr>
              <a:t>12.9</a:t>
            </a:r>
            <a:r>
              <a:rPr lang="zh-CN" altLang="en-US" b="1" dirty="0">
                <a:latin typeface="Microsoft YaHei Light" panose="020B0502040204020203" pitchFamily="34" charset="-122"/>
                <a:ea typeface="Microsoft YaHei Light" panose="020B0502040204020203" pitchFamily="34" charset="-122"/>
              </a:rPr>
              <a:t>‘’，适用于十亿级体量的星表</a:t>
            </a:r>
          </a:p>
        </p:txBody>
      </p:sp>
      <p:sp>
        <p:nvSpPr>
          <p:cNvPr id="11" name="标题 1">
            <a:extLst>
              <a:ext uri="{FF2B5EF4-FFF2-40B4-BE49-F238E27FC236}">
                <a16:creationId xmlns:a16="http://schemas.microsoft.com/office/drawing/2014/main" id="{6F244AA1-5635-44BD-89E3-E2EFFFC504E8}"/>
              </a:ext>
            </a:extLst>
          </p:cNvPr>
          <p:cNvSpPr>
            <a:spLocks noGrp="1"/>
          </p:cNvSpPr>
          <p:nvPr>
            <p:ph type="title"/>
          </p:nvPr>
        </p:nvSpPr>
        <p:spPr>
          <a:xfrm>
            <a:off x="533400" y="-109310"/>
            <a:ext cx="10515600" cy="1325563"/>
          </a:xfrm>
        </p:spPr>
        <p:txBody>
          <a:bodyPr/>
          <a:lstStyle/>
          <a:p>
            <a:r>
              <a:rPr lang="en-US" altLang="zh-CN"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3.1 </a:t>
            </a:r>
            <a:r>
              <a:rPr lang="zh-CN" altLang="en-US" sz="3600" b="1" dirty="0">
                <a:ln w="0"/>
                <a:solidFill>
                  <a:schemeClr val="accent1"/>
                </a:solidFill>
                <a:effectLst>
                  <a:outerShdw blurRad="38100" dist="25400" dir="5400000" algn="ctr" rotWithShape="0">
                    <a:srgbClr val="6E747A">
                      <a:alpha val="43000"/>
                    </a:srgbClr>
                  </a:outerShdw>
                </a:effectLst>
                <a:latin typeface="Microsoft YaHei Light" panose="020B0502040204020203" pitchFamily="34" charset="-122"/>
                <a:ea typeface="Microsoft YaHei Light" panose="020B0502040204020203" pitchFamily="34" charset="-122"/>
              </a:rPr>
              <a:t>海量星表高效检索方法</a:t>
            </a:r>
          </a:p>
        </p:txBody>
      </p:sp>
    </p:spTree>
    <p:extLst>
      <p:ext uri="{BB962C8B-B14F-4D97-AF65-F5344CB8AC3E}">
        <p14:creationId xmlns:p14="http://schemas.microsoft.com/office/powerpoint/2010/main" val="65527590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18906</TotalTime>
  <Words>5013</Words>
  <Application>Microsoft Office PowerPoint</Application>
  <PresentationFormat>宽屏</PresentationFormat>
  <Paragraphs>977</Paragraphs>
  <Slides>35</Slides>
  <Notes>25</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35</vt:i4>
      </vt:variant>
    </vt:vector>
  </HeadingPairs>
  <TitlesOfParts>
    <vt:vector size="54" baseType="lpstr">
      <vt:lpstr>AdvOTf9433e2d</vt:lpstr>
      <vt:lpstr>KaiTi</vt:lpstr>
      <vt:lpstr>Microsoft YaHei Light</vt:lpstr>
      <vt:lpstr>Microsoft YaHei UI</vt:lpstr>
      <vt:lpstr>Microsoft YaHei UI Light</vt:lpstr>
      <vt:lpstr>Times-Roman</vt:lpstr>
      <vt:lpstr>等线</vt:lpstr>
      <vt:lpstr>等线 Light</vt:lpstr>
      <vt:lpstr>黑体</vt:lpstr>
      <vt:lpstr>宋体</vt:lpstr>
      <vt:lpstr>微软雅黑</vt:lpstr>
      <vt:lpstr>微软雅黑 Light</vt:lpstr>
      <vt:lpstr>Arial</vt:lpstr>
      <vt:lpstr>Calibri</vt:lpstr>
      <vt:lpstr>Candara</vt:lpstr>
      <vt:lpstr>Consolas</vt:lpstr>
      <vt:lpstr>Times New Roman</vt:lpstr>
      <vt:lpstr>Wingdings</vt:lpstr>
      <vt:lpstr>Office 主题​​</vt:lpstr>
      <vt:lpstr>多波段、多信使天文数据 高效融合</vt:lpstr>
      <vt:lpstr>提纲</vt:lpstr>
      <vt:lpstr>1.研究背景</vt:lpstr>
      <vt:lpstr>PowerPoint 演示文稿</vt:lpstr>
      <vt:lpstr>1.研究背景</vt:lpstr>
      <vt:lpstr>2.研究内容</vt:lpstr>
      <vt:lpstr>3.1 海量星表高效检索方法</vt:lpstr>
      <vt:lpstr>3.1 海量星表高效检索方法</vt:lpstr>
      <vt:lpstr>3.1 海量星表高效检索方法</vt:lpstr>
      <vt:lpstr>3.1 海量星表高效检索方法</vt:lpstr>
      <vt:lpstr>3.1 海量星表高效检索方法</vt:lpstr>
      <vt:lpstr>3.1 海量星表高效检索方法</vt:lpstr>
      <vt:lpstr>3.1 海量星表高效检索方法</vt:lpstr>
      <vt:lpstr>3.1 海量星表高效检索方法</vt:lpstr>
      <vt:lpstr>3.1 海量星表高效检索方法</vt:lpstr>
      <vt:lpstr>3.2星表交叉证认及置信度估计</vt:lpstr>
      <vt:lpstr>PowerPoint 演示文稿</vt:lpstr>
      <vt:lpstr>PowerPoint 演示文稿</vt:lpstr>
      <vt:lpstr>3.3 异构多波段图像的高效组织、检索及可视化</vt:lpstr>
      <vt:lpstr>3.3 异构多波段图像的高效组织、检索及可视化</vt:lpstr>
      <vt:lpstr>PowerPoint 演示文稿</vt:lpstr>
      <vt:lpstr>3.3 异构多波段图像的高效组织、检索及可视化</vt:lpstr>
      <vt:lpstr>3.3 异构多波段图像的高效组织、检索及可视化</vt:lpstr>
      <vt:lpstr>3.3 异构多波段图像的高效组织、检索及可视化</vt:lpstr>
      <vt:lpstr>3.3 异构多波段图像的高效组织、检索及可视化</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5 未来展望</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允飞 许</dc:creator>
  <cp:lastModifiedBy>允飞 许</cp:lastModifiedBy>
  <cp:revision>338</cp:revision>
  <dcterms:created xsi:type="dcterms:W3CDTF">2019-12-17T07:05:46Z</dcterms:created>
  <dcterms:modified xsi:type="dcterms:W3CDTF">2020-11-26T05:24:53Z</dcterms:modified>
</cp:coreProperties>
</file>