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6" r:id="rId6"/>
    <p:sldId id="269" r:id="rId7"/>
    <p:sldId id="270" r:id="rId8"/>
    <p:sldId id="308" r:id="rId9"/>
    <p:sldId id="302" r:id="rId10"/>
    <p:sldId id="301" r:id="rId11"/>
    <p:sldId id="303" r:id="rId12"/>
    <p:sldId id="272" r:id="rId13"/>
    <p:sldId id="300" r:id="rId14"/>
    <p:sldId id="273" r:id="rId15"/>
    <p:sldId id="294" r:id="rId16"/>
    <p:sldId id="295" r:id="rId17"/>
    <p:sldId id="293" r:id="rId18"/>
    <p:sldId id="297" r:id="rId19"/>
    <p:sldId id="298" r:id="rId20"/>
    <p:sldId id="281" r:id="rId21"/>
    <p:sldId id="299" r:id="rId22"/>
    <p:sldId id="305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89388" autoAdjust="0"/>
  </p:normalViewPr>
  <p:slideViewPr>
    <p:cSldViewPr snapToGrid="0">
      <p:cViewPr varScale="1">
        <p:scale>
          <a:sx n="114" d="100"/>
          <a:sy n="114" d="100"/>
        </p:scale>
        <p:origin x="2400" y="168"/>
      </p:cViewPr>
      <p:guideLst/>
    </p:cSldViewPr>
  </p:slideViewPr>
  <p:notesTextViewPr>
    <p:cViewPr>
      <p:scale>
        <a:sx n="185" d="100"/>
        <a:sy n="1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87EF-DDBC-4500-BC41-71AEECD06BAC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7B717-7335-4223-8936-123943C433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84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按传统机器学习，分析完模型性能和结果可信度就点到为止了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1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chemeClr val="bg1"/>
                </a:solidFill>
              </a:rPr>
              <a:t>That means such a classification method heavily relies on optical spectra.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chemeClr val="bg1"/>
                </a:solidFill>
              </a:rPr>
              <a:t>In addition, the traditional classification method requires comparing and identifying each spectrum manually and finally determining which subclass it belongs.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chemeClr val="bg1"/>
                </a:solidFill>
              </a:rPr>
              <a:t>It may cause some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人们总会挑其中几个指标来进行机器学习，但怎么挑指标没有一个统一的规则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6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Evaluating the contribution ----------</a:t>
            </a:r>
            <a:r>
              <a:rPr lang="en-US" altLang="zh-CN" dirty="0">
                <a:sym typeface="Wingdings" panose="05000000000000000000" pitchFamily="2" charset="2"/>
              </a:rPr>
              <a:t> decreasing the dimensions of raw data -&gt; acquiring a new set of data -&gt; dividing it into two sets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Deploy PCA algorithm to BCU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27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35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1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receiver operator characteristic curve</a:t>
            </a: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used to evaluate whether a classifier works good</a:t>
            </a: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smooth the curve is , the less odd to have overfitting circumstance</a:t>
            </a: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smooth at all , it is just a broken line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7B717-7335-4223-8936-123943C433D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8F5A-EC1F-43A5-ABE8-4053FF796671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2A9B-47CB-429F-9C97-58703D43B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48118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徐亦骏 黄伟荣 邓辉 梅盈 王锋   </a:t>
            </a:r>
            <a:endParaRPr lang="en-US" altLang="zh-CN" sz="20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广州大学  天体物理中心</a:t>
            </a:r>
            <a:endParaRPr lang="en-US" altLang="zh-CN" sz="20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  厦门  </a:t>
            </a:r>
            <a:r>
              <a:rPr lang="en-US" altLang="zh-CN" sz="2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2020-11-27</a:t>
            </a:r>
            <a:endParaRPr lang="zh-CN" altLang="en-US" sz="2000" spc="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" y="1408895"/>
            <a:ext cx="9144002" cy="202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spc="300" dirty="0">
                <a:solidFill>
                  <a:schemeClr val="bg1"/>
                </a:solidFill>
              </a:rPr>
              <a:t>结合</a:t>
            </a:r>
            <a:r>
              <a:rPr lang="en-US" altLang="zh-CN" sz="4400" spc="300" dirty="0">
                <a:solidFill>
                  <a:schemeClr val="bg1"/>
                </a:solidFill>
              </a:rPr>
              <a:t>PCA</a:t>
            </a:r>
            <a:r>
              <a:rPr lang="zh-CN" altLang="en-US" sz="4400" spc="300" dirty="0">
                <a:solidFill>
                  <a:schemeClr val="bg1"/>
                </a:solidFill>
              </a:rPr>
              <a:t>方法利用机器学习</a:t>
            </a:r>
            <a:endParaRPr lang="en-US" altLang="zh-CN" sz="4400" spc="3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spc="300" dirty="0">
                <a:solidFill>
                  <a:schemeClr val="bg1"/>
                </a:solidFill>
              </a:rPr>
              <a:t>对</a:t>
            </a:r>
            <a:r>
              <a:rPr lang="en-US" altLang="zh-CN" sz="4400" spc="300" dirty="0">
                <a:solidFill>
                  <a:schemeClr val="bg1"/>
                </a:solidFill>
              </a:rPr>
              <a:t>3FGL</a:t>
            </a:r>
            <a:r>
              <a:rPr lang="zh-CN" altLang="en-US" sz="4400" spc="300" dirty="0">
                <a:solidFill>
                  <a:schemeClr val="bg1"/>
                </a:solidFill>
              </a:rPr>
              <a:t>中的</a:t>
            </a:r>
            <a:r>
              <a:rPr lang="en-US" altLang="zh-CN" sz="4400" spc="300" dirty="0">
                <a:solidFill>
                  <a:schemeClr val="bg1"/>
                </a:solidFill>
              </a:rPr>
              <a:t>BCU</a:t>
            </a:r>
            <a:r>
              <a:rPr lang="zh-CN" altLang="en-US" sz="4400" spc="300" dirty="0">
                <a:solidFill>
                  <a:schemeClr val="bg1"/>
                </a:solidFill>
              </a:rPr>
              <a:t>进行分类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B6D2366D-87D4-2548-9B83-DD347145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前期研究</a:t>
            </a:r>
          </a:p>
        </p:txBody>
      </p:sp>
      <p:cxnSp>
        <p:nvCxnSpPr>
          <p:cNvPr id="10" name="直接连接符 3">
            <a:extLst>
              <a:ext uri="{FF2B5EF4-FFF2-40B4-BE49-F238E27FC236}">
                <a16:creationId xmlns:a16="http://schemas.microsoft.com/office/drawing/2014/main" id="{085C1C2E-0B87-0141-BACC-F61D62C1FEA9}"/>
              </a:ext>
            </a:extLst>
          </p:cNvPr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33902A9C-158C-F24C-893B-3FA559D06BFD}"/>
              </a:ext>
            </a:extLst>
          </p:cNvPr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原始数据和利用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算法生成的新数据（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数据）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B0B4DF-3EAC-6443-8BC3-8E746DE15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" t="2975" r="-179"/>
          <a:stretch/>
        </p:blipFill>
        <p:spPr>
          <a:xfrm>
            <a:off x="1772044" y="4528314"/>
            <a:ext cx="5599912" cy="21530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6A6C05-FFFA-C449-BB81-B3279A3D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44" y="2019138"/>
            <a:ext cx="5599912" cy="23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B6D2366D-87D4-2548-9B83-DD347145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前期研究</a:t>
            </a:r>
          </a:p>
        </p:txBody>
      </p:sp>
      <p:cxnSp>
        <p:nvCxnSpPr>
          <p:cNvPr id="10" name="直接连接符 3">
            <a:extLst>
              <a:ext uri="{FF2B5EF4-FFF2-40B4-BE49-F238E27FC236}">
                <a16:creationId xmlns:a16="http://schemas.microsoft.com/office/drawing/2014/main" id="{085C1C2E-0B87-0141-BACC-F61D62C1FEA9}"/>
              </a:ext>
            </a:extLst>
          </p:cNvPr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33902A9C-158C-F24C-893B-3FA559D06BFD}"/>
              </a:ext>
            </a:extLst>
          </p:cNvPr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 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数据及其流程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B0B4DF-3EAC-6443-8BC3-8E746DE15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" t="2975" r="-179"/>
          <a:stretch/>
        </p:blipFill>
        <p:spPr>
          <a:xfrm>
            <a:off x="1772044" y="2125568"/>
            <a:ext cx="5599912" cy="2153068"/>
          </a:xfrm>
          <a:prstGeom prst="rect">
            <a:avLst/>
          </a:prstGeom>
        </p:spPr>
      </p:pic>
      <p:sp>
        <p:nvSpPr>
          <p:cNvPr id="14" name="圆角矩形 13">
            <a:extLst>
              <a:ext uri="{FF2B5EF4-FFF2-40B4-BE49-F238E27FC236}">
                <a16:creationId xmlns:a16="http://schemas.microsoft.com/office/drawing/2014/main" id="{2705A6AE-2265-2A4A-A04F-CC68199C8203}"/>
              </a:ext>
            </a:extLst>
          </p:cNvPr>
          <p:cNvSpPr/>
          <p:nvPr/>
        </p:nvSpPr>
        <p:spPr>
          <a:xfrm>
            <a:off x="1759432" y="2413869"/>
            <a:ext cx="5599912" cy="707622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BDA4C7B-1F3F-EB47-8253-54C79525C1B5}"/>
              </a:ext>
            </a:extLst>
          </p:cNvPr>
          <p:cNvSpPr/>
          <p:nvPr/>
        </p:nvSpPr>
        <p:spPr>
          <a:xfrm>
            <a:off x="292229" y="4889311"/>
            <a:ext cx="2752627" cy="12325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将</a:t>
            </a:r>
            <a:r>
              <a:rPr lang="en-US" altLang="zh-CN" sz="2000" dirty="0"/>
              <a:t>PCA</a:t>
            </a:r>
            <a:r>
              <a:rPr lang="zh-CN" altLang="en-US" sz="2000" dirty="0"/>
              <a:t>应用于原始数据</a:t>
            </a:r>
            <a:endParaRPr lang="en-US" altLang="zh-CN" sz="2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1DE7CEB-2FC0-5F4B-B9BF-07EA5E1F1707}"/>
              </a:ext>
            </a:extLst>
          </p:cNvPr>
          <p:cNvSpPr/>
          <p:nvPr/>
        </p:nvSpPr>
        <p:spPr>
          <a:xfrm>
            <a:off x="3195686" y="4889311"/>
            <a:ext cx="2752627" cy="12325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选择留下的部分</a:t>
            </a:r>
            <a:endParaRPr lang="en-US" altLang="zh-CN" sz="2000" dirty="0"/>
          </a:p>
          <a:p>
            <a:pPr algn="ctr"/>
            <a:r>
              <a:rPr lang="zh-CN" altLang="en-US" sz="2000" dirty="0"/>
              <a:t>（降维）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FC0FC17-017F-A34E-B186-F479E21FF42A}"/>
              </a:ext>
            </a:extLst>
          </p:cNvPr>
          <p:cNvSpPr/>
          <p:nvPr/>
        </p:nvSpPr>
        <p:spPr>
          <a:xfrm>
            <a:off x="131947" y="4776990"/>
            <a:ext cx="8880104" cy="145719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E5A9DD-4C6B-574E-B1F1-282076E16223}"/>
              </a:ext>
            </a:extLst>
          </p:cNvPr>
          <p:cNvSpPr/>
          <p:nvPr/>
        </p:nvSpPr>
        <p:spPr>
          <a:xfrm>
            <a:off x="6099142" y="4889310"/>
            <a:ext cx="2752627" cy="12325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将逆</a:t>
            </a:r>
            <a:r>
              <a:rPr lang="en-US" altLang="zh-CN" sz="2000" dirty="0"/>
              <a:t>PCA</a:t>
            </a:r>
            <a:r>
              <a:rPr lang="zh-CN" altLang="en-US" sz="2000" dirty="0"/>
              <a:t>应用于保留的数据，得到了新的数据</a:t>
            </a:r>
          </a:p>
        </p:txBody>
      </p:sp>
    </p:spTree>
    <p:extLst>
      <p:ext uri="{BB962C8B-B14F-4D97-AF65-F5344CB8AC3E}">
        <p14:creationId xmlns:p14="http://schemas.microsoft.com/office/powerpoint/2010/main" val="42428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前期研究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调用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前后的正确率和计算耗时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3" y="2257425"/>
            <a:ext cx="7874635" cy="42481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53440" y="5981700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53440" y="5670550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53440" y="5381625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53440" y="4775835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53440" y="3862705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53440" y="3564255"/>
            <a:ext cx="7379970" cy="158115"/>
          </a:xfrm>
          <a:prstGeom prst="round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结果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各模型对每一个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BCU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源的预测结果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1690"/>
            <a:ext cx="9144000" cy="2550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395" y="4904740"/>
            <a:ext cx="5109210" cy="16700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test_ks_9\lbfgs ROC cu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09763"/>
            <a:ext cx="2879479" cy="2160000"/>
          </a:xfrm>
          <a:prstGeom prst="rect">
            <a:avLst/>
          </a:prstGeom>
          <a:noFill/>
        </p:spPr>
      </p:pic>
      <p:pic>
        <p:nvPicPr>
          <p:cNvPr id="8" name="Picture 3" descr="F:\test_ks_9\linear ROC c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9763"/>
            <a:ext cx="2879479" cy="2160000"/>
          </a:xfrm>
          <a:prstGeom prst="rect">
            <a:avLst/>
          </a:prstGeom>
          <a:noFill/>
        </p:spPr>
      </p:pic>
      <p:pic>
        <p:nvPicPr>
          <p:cNvPr id="9" name="Picture 4" descr="F:\test_ks_9\LR ROC cu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522" y="2009763"/>
            <a:ext cx="2879478" cy="2160000"/>
          </a:xfrm>
          <a:prstGeom prst="rect">
            <a:avLst/>
          </a:prstGeom>
          <a:noFill/>
        </p:spPr>
      </p:pic>
      <p:pic>
        <p:nvPicPr>
          <p:cNvPr id="10" name="Picture 5" descr="F:\test_ks_9\DT ROC cu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29" y="4367217"/>
            <a:ext cx="2879479" cy="2160000"/>
          </a:xfrm>
          <a:prstGeom prst="rect">
            <a:avLst/>
          </a:prstGeom>
          <a:noFill/>
        </p:spPr>
      </p:pic>
      <p:pic>
        <p:nvPicPr>
          <p:cNvPr id="11" name="Picture 2" descr="F:\test_ks_9\KNN ROC cur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276" y="4367217"/>
            <a:ext cx="2879479" cy="2160000"/>
          </a:xfrm>
          <a:prstGeom prst="rect">
            <a:avLst/>
          </a:prstGeom>
          <a:noFill/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对模型的评估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各模型的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ROC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曲线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rcRect b="2114"/>
          <a:stretch>
            <a:fillRect/>
          </a:stretch>
        </p:blipFill>
        <p:spPr>
          <a:xfrm>
            <a:off x="0" y="4367530"/>
            <a:ext cx="2879725" cy="21596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对模型的评估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各模型对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BLL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的预测结果的谱指数分布对比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4272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对模型的评估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各模型对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FSRQ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的预测结果的谱指数分布对比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2057400"/>
            <a:ext cx="9144000" cy="445198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对模型的评估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各模型对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overall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的预测结果的谱指数分布对比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" y="2486025"/>
            <a:ext cx="8474710" cy="30587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利用</a:t>
            </a:r>
            <a:r>
              <a:rPr lang="en-US" altLang="zh-CN" b="1" dirty="0">
                <a:solidFill>
                  <a:schemeClr val="bg1"/>
                </a:solidFill>
              </a:rPr>
              <a:t>4FGL</a:t>
            </a:r>
            <a:r>
              <a:rPr lang="zh-CN" altLang="en-US" b="1" dirty="0">
                <a:solidFill>
                  <a:schemeClr val="bg1"/>
                </a:solidFill>
              </a:rPr>
              <a:t>作交叉验证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利用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4FGL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中已经证认的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BCU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源来验证预测结果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4547870"/>
            <a:ext cx="9144000" cy="1896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3295"/>
            <a:ext cx="9144000" cy="1848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利用</a:t>
            </a:r>
            <a:r>
              <a:rPr lang="en-US" altLang="zh-CN" b="1" dirty="0">
                <a:solidFill>
                  <a:schemeClr val="bg1"/>
                </a:solidFill>
              </a:rPr>
              <a:t>4FGL</a:t>
            </a:r>
            <a:r>
              <a:rPr lang="zh-CN" altLang="en-US" b="1" dirty="0">
                <a:solidFill>
                  <a:schemeClr val="bg1"/>
                </a:solidFill>
              </a:rPr>
              <a:t>作交叉验证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将相同的验证方法应用于其他文章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2122805"/>
            <a:ext cx="9144000" cy="44018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目录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8936" y="1825625"/>
            <a:ext cx="726641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背景简介</a:t>
            </a:r>
            <a:r>
              <a:rPr lang="en-US" altLang="zh-CN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运算方法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模型预测的结果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验证评估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讨论及展望</a:t>
            </a:r>
            <a:endParaRPr lang="en-US" altLang="zh-CN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结论</a:t>
            </a:r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735" y="2258060"/>
            <a:ext cx="8265160" cy="3718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方法可以去除弱相关的部分，</a:t>
            </a:r>
            <a:r>
              <a:rPr lang="zh-CN" altLang="en-US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提高正确率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缩短程序的运算时间</a:t>
            </a:r>
            <a:endParaRPr lang="en-US" altLang="zh-CN" dirty="0">
              <a:solidFill>
                <a:srgbClr val="FF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亮点：利用了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4FGL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中的已证认数据来佐证机器学习正确率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3">
            <a:extLst>
              <a:ext uri="{FF2B5EF4-FFF2-40B4-BE49-F238E27FC236}">
                <a16:creationId xmlns:a16="http://schemas.microsoft.com/office/drawing/2014/main" id="{070E617D-5529-1249-B9B3-3C20B7BD1A56}"/>
              </a:ext>
            </a:extLst>
          </p:cNvPr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>
            <a:extLst>
              <a:ext uri="{FF2B5EF4-FFF2-40B4-BE49-F238E27FC236}">
                <a16:creationId xmlns:a16="http://schemas.microsoft.com/office/drawing/2014/main" id="{D78D5068-5BFE-C641-B055-B93B34EA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总结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F75CC4-3EF7-FC4A-8771-140B454B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" y="2171506"/>
            <a:ext cx="7438768" cy="41949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展望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735" y="2258060"/>
            <a:ext cx="8265160" cy="3718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用同样的方法，对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4FGL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BCU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进行分类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overall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中的有了明确分类的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BCU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作为学习数据（相当于扩大样本数），进行二次学习，再去对剩下的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BCU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进行预测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311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CFD1F-EE54-4044-A780-C88FFFCB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3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8000" dirty="0">
                <a:solidFill>
                  <a:schemeClr val="bg1"/>
                </a:solidFill>
              </a:rPr>
              <a:t>欢迎指正</a:t>
            </a:r>
          </a:p>
        </p:txBody>
      </p:sp>
    </p:spTree>
    <p:extLst>
      <p:ext uri="{BB962C8B-B14F-4D97-AF65-F5344CB8AC3E}">
        <p14:creationId xmlns:p14="http://schemas.microsoft.com/office/powerpoint/2010/main" val="363806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408663"/>
            <a:ext cx="8536984" cy="395443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耀变体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Blazars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蝎虎天体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 Lacs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638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个源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平谱射电类星体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FSRQ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448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个源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耀变体候选体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(Blazars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Candidates of Uncertain type)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573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个源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属于耀变体，但不确定是上述的哪一种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628650" y="662021"/>
            <a:ext cx="7886700" cy="73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背景介绍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研究的天体类别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496" y="2497872"/>
            <a:ext cx="7886700" cy="386008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严重依赖光谱信息</a:t>
            </a:r>
            <a:endParaRPr lang="en-US" altLang="zh-CN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依赖于人工证认</a:t>
            </a:r>
            <a:endParaRPr lang="en-US" altLang="zh-CN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很耗时，耗费人力物力</a:t>
            </a:r>
            <a:endParaRPr lang="en-US" altLang="zh-CN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开始转向机器学习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4722994-767E-6040-BEC9-EE4387459157}"/>
              </a:ext>
            </a:extLst>
          </p:cNvPr>
          <p:cNvSpPr txBox="1"/>
          <p:nvPr/>
        </p:nvSpPr>
        <p:spPr>
          <a:xfrm>
            <a:off x="628650" y="662021"/>
            <a:ext cx="7886700" cy="73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背景介绍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接连接符 7">
            <a:extLst>
              <a:ext uri="{FF2B5EF4-FFF2-40B4-BE49-F238E27FC236}">
                <a16:creationId xmlns:a16="http://schemas.microsoft.com/office/drawing/2014/main" id="{BE5DF934-54E2-F54F-A371-9E80DB31C19F}"/>
              </a:ext>
            </a:extLst>
          </p:cNvPr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7C3F786C-0D7E-8D40-BFB5-D2DD28614F9F}"/>
              </a:ext>
            </a:extLst>
          </p:cNvPr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传统方法的问题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185179"/>
            <a:ext cx="8229600" cy="4485012"/>
          </a:xfrm>
        </p:spPr>
        <p:txBody>
          <a:bodyPr>
            <a:normAutofit fontScale="97500"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Vector Machine (SVM)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Decision Tree 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 Layer Perception (MLP)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K-near neighbor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Logistics Regression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 Forest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9548FA0-7496-4746-9BEA-0E27ECB1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方法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接连接符 9">
            <a:extLst>
              <a:ext uri="{FF2B5EF4-FFF2-40B4-BE49-F238E27FC236}">
                <a16:creationId xmlns:a16="http://schemas.microsoft.com/office/drawing/2014/main" id="{8A713F02-542B-F645-953E-7E0B64E18C14}"/>
              </a:ext>
            </a:extLst>
          </p:cNvPr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F48B2B9D-79A8-5543-A02A-D04C38BE0921}"/>
              </a:ext>
            </a:extLst>
          </p:cNvPr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当前常用的机器学习方法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96335" y="2021955"/>
          <a:ext cx="6479999" cy="43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effectLst/>
                        </a:rPr>
                        <a:t>Source_Name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3FGL J0001.2-0748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3FGL J0001.4+2120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effectLst/>
                        </a:rPr>
                        <a:t>···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3FGL J2359.5-2052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effectLst/>
                        </a:rPr>
                        <a:t>Signif_Avg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11.253237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11.350013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6.9364586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effectLst/>
                        </a:rPr>
                        <a:t>Pivot_Energy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1263.8359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310.68167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2371.264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Flux_Density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4.85E-13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2.52E-11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6.06E-14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Flux1000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6.95E-10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2.94E-10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3.37E-10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Energy_Flux100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7.82E-12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8.07E-12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3.75E-12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Signif_Curve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1.9002377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4.4135795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0.1352495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Spectral_Index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2.1493483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2.3051133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2.0176828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PowerLaw_Index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2.1493483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2.7774532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2.0176828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Flux100_300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4.09E-09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1.52E-08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4.57E-09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Flux300_1000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2.08E-09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3.64E-09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5.63E-10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Flux1000_3000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5.22E-10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3.57E-10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1.99E-10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Flux3000_10000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2.11E-10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8.41E-15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5.92E-11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Flux10000_100000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1.01E-11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1.04E-14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5.46E-11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Variability_Index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49.738213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bg1"/>
                          </a:solidFill>
                          <a:effectLst/>
                        </a:rPr>
                        <a:t>130.33633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bg1"/>
                          </a:solidFill>
                          <a:effectLst/>
                        </a:rPr>
                        <a:t>36.292473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CLASS1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solidFill>
                            <a:schemeClr val="bg1"/>
                          </a:solidFill>
                          <a:effectLst/>
                        </a:rPr>
                        <a:t>bll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solidFill>
                            <a:schemeClr val="bg1"/>
                          </a:solidFill>
                          <a:effectLst/>
                        </a:rPr>
                        <a:t>fsrq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</a:rPr>
                        <a:t>···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 err="1">
                          <a:solidFill>
                            <a:schemeClr val="bg1"/>
                          </a:solidFill>
                          <a:effectLst/>
                        </a:rPr>
                        <a:t>bll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左大括号 10"/>
          <p:cNvSpPr/>
          <p:nvPr/>
        </p:nvSpPr>
        <p:spPr>
          <a:xfrm>
            <a:off x="1423450" y="2400299"/>
            <a:ext cx="501650" cy="3579957"/>
          </a:xfrm>
          <a:prstGeom prst="leftBrace">
            <a:avLst>
              <a:gd name="adj1" fmla="val 86814"/>
              <a:gd name="adj2" fmla="val 4858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340900" y="6202508"/>
            <a:ext cx="5842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59800" y="3960244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0450" y="598025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628650" y="560278"/>
            <a:ext cx="7886700" cy="73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背景介绍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28650" y="1292051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1"/>
          <p:cNvSpPr txBox="1"/>
          <p:nvPr/>
        </p:nvSpPr>
        <p:spPr>
          <a:xfrm>
            <a:off x="637528" y="1345317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利用来训练分类模型的数据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3225" y="2933700"/>
            <a:ext cx="7608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PCA + RFE 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0" y="3761740"/>
            <a:ext cx="9140190" cy="52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Principal Components Analysis + Recursive Feature Elimination  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方法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评估指标的贡献度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28650" y="662021"/>
            <a:ext cx="7886700" cy="73177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方法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28650" y="1393794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 txBox="1"/>
          <p:nvPr/>
        </p:nvSpPr>
        <p:spPr>
          <a:xfrm>
            <a:off x="637528" y="1447060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的自动降维结果可视化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106887-8917-9348-B6C3-E5995377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632"/>
            <a:ext cx="9144000" cy="31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0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8650" y="429864"/>
            <a:ext cx="7886700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前期研究</a:t>
            </a:r>
            <a:b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28650" y="1180531"/>
            <a:ext cx="75476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/>
          <p:nvPr/>
        </p:nvSpPr>
        <p:spPr>
          <a:xfrm>
            <a:off x="637528" y="1233797"/>
            <a:ext cx="7886700" cy="52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RFE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和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的评估结果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15024" y="1814571"/>
            <a:ext cx="6513952" cy="1457198"/>
            <a:chOff x="131948" y="1612773"/>
            <a:chExt cx="6513952" cy="1457198"/>
          </a:xfrm>
        </p:grpSpPr>
        <p:sp>
          <p:nvSpPr>
            <p:cNvPr id="7" name="矩形 6"/>
            <p:cNvSpPr/>
            <p:nvPr/>
          </p:nvSpPr>
          <p:spPr>
            <a:xfrm>
              <a:off x="443060" y="1725095"/>
              <a:ext cx="2752627" cy="123255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RFE</a:t>
              </a:r>
              <a:r>
                <a:rPr lang="zh-CN" altLang="en-US" sz="2000" dirty="0"/>
                <a:t>的分析结果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582179" y="1725095"/>
              <a:ext cx="2752627" cy="123255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PCA</a:t>
              </a:r>
              <a:r>
                <a:rPr lang="zh-CN" altLang="en-US" sz="2000" dirty="0"/>
                <a:t>运算后，输出的</a:t>
              </a:r>
              <a:r>
                <a:rPr lang="en-US" altLang="zh-CN" sz="2000" dirty="0"/>
                <a:t>Explained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Variance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948" y="1612773"/>
              <a:ext cx="6513952" cy="1457198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8729B55-AF53-1F49-A165-BE81C61C85A9}"/>
              </a:ext>
            </a:extLst>
          </p:cNvPr>
          <p:cNvGrpSpPr/>
          <p:nvPr/>
        </p:nvGrpSpPr>
        <p:grpSpPr>
          <a:xfrm>
            <a:off x="1037035" y="3715542"/>
            <a:ext cx="3033728" cy="2513454"/>
            <a:chOff x="1227520" y="1494570"/>
            <a:chExt cx="6349943" cy="528583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003D661-1E6B-2144-B0F6-E2FE02A15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16" t="2110" r="11013" b="92682"/>
            <a:stretch/>
          </p:blipFill>
          <p:spPr>
            <a:xfrm>
              <a:off x="1227520" y="1494570"/>
              <a:ext cx="6349943" cy="283780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6CA7BEA-985B-064C-85CB-102F851DF9EF}"/>
                </a:ext>
              </a:extLst>
            </p:cNvPr>
            <p:cNvGrpSpPr/>
            <p:nvPr/>
          </p:nvGrpSpPr>
          <p:grpSpPr>
            <a:xfrm>
              <a:off x="1227520" y="1778350"/>
              <a:ext cx="6349943" cy="5002052"/>
              <a:chOff x="726428" y="1797269"/>
              <a:chExt cx="6349943" cy="5002052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EC7CA361-E2AC-FC4A-916A-2507702A9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190" r="45153"/>
              <a:stretch/>
            </p:blipFill>
            <p:spPr>
              <a:xfrm>
                <a:off x="726428" y="1797269"/>
                <a:ext cx="4228077" cy="5002052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0123301-4AE3-1047-BBAB-48E8424B0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871" t="8190" r="707"/>
              <a:stretch/>
            </p:blipFill>
            <p:spPr>
              <a:xfrm>
                <a:off x="3497770" y="1797269"/>
                <a:ext cx="3578601" cy="5002052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8669E5A-8851-4446-A247-75E634DE14A2}"/>
              </a:ext>
            </a:extLst>
          </p:cNvPr>
          <p:cNvGrpSpPr/>
          <p:nvPr/>
        </p:nvGrpSpPr>
        <p:grpSpPr>
          <a:xfrm>
            <a:off x="5073239" y="3715542"/>
            <a:ext cx="3033728" cy="2513454"/>
            <a:chOff x="2143913" y="2053106"/>
            <a:chExt cx="4856174" cy="4152812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8040835-4164-B449-AA0F-5D286AC7D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75" t="1822" r="9775" b="92398"/>
            <a:stretch/>
          </p:blipFill>
          <p:spPr>
            <a:xfrm>
              <a:off x="2143913" y="2053106"/>
              <a:ext cx="4856174" cy="244891"/>
            </a:xfrm>
            <a:prstGeom prst="rect">
              <a:avLst/>
            </a:prstGeom>
          </p:spPr>
        </p:pic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2E67496-D06E-DD4F-9BE5-E633946F516A}"/>
                </a:ext>
              </a:extLst>
            </p:cNvPr>
            <p:cNvGrpSpPr/>
            <p:nvPr/>
          </p:nvGrpSpPr>
          <p:grpSpPr>
            <a:xfrm>
              <a:off x="2143913" y="2291691"/>
              <a:ext cx="4856174" cy="3914227"/>
              <a:chOff x="2110695" y="1469347"/>
              <a:chExt cx="4856174" cy="3914227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5D2BB6D-00C5-1247-94E9-7E6EB2459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775" t="7626"/>
              <a:stretch/>
            </p:blipFill>
            <p:spPr>
              <a:xfrm>
                <a:off x="3090040" y="1469347"/>
                <a:ext cx="3876829" cy="3914227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048D0D1A-1872-BC42-9A01-152FB7210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626" r="67551"/>
              <a:stretch/>
            </p:blipFill>
            <p:spPr>
              <a:xfrm>
                <a:off x="2110695" y="1469347"/>
                <a:ext cx="1958690" cy="3914227"/>
              </a:xfrm>
              <a:prstGeom prst="rect">
                <a:avLst/>
              </a:prstGeom>
            </p:spPr>
          </p:pic>
        </p:grpSp>
      </p:grp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BE671340-416F-7048-BED0-3B2DD39DE7BF}"/>
              </a:ext>
            </a:extLst>
          </p:cNvPr>
          <p:cNvSpPr/>
          <p:nvPr/>
        </p:nvSpPr>
        <p:spPr>
          <a:xfrm>
            <a:off x="1084003" y="4104014"/>
            <a:ext cx="2932766" cy="85975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F88EE97F-C5A6-324A-878A-F468233FE245}"/>
              </a:ext>
            </a:extLst>
          </p:cNvPr>
          <p:cNvSpPr/>
          <p:nvPr/>
        </p:nvSpPr>
        <p:spPr>
          <a:xfrm>
            <a:off x="5155092" y="4104014"/>
            <a:ext cx="2932766" cy="85975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323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2189</TotalTime>
  <Words>745</Words>
  <Application>Microsoft Macintosh PowerPoint</Application>
  <PresentationFormat>全屏显示(4:3)</PresentationFormat>
  <Paragraphs>178</Paragraphs>
  <Slides>23</Slides>
  <Notes>16</Notes>
  <HiddenSlides>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Calibri Light</vt:lpstr>
      <vt:lpstr>Office 主题​​</vt:lpstr>
      <vt:lpstr>PowerPoint 演示文稿</vt:lpstr>
      <vt:lpstr>目录 </vt:lpstr>
      <vt:lpstr>PowerPoint 演示文稿</vt:lpstr>
      <vt:lpstr>PowerPoint 演示文稿</vt:lpstr>
      <vt:lpstr>方法 </vt:lpstr>
      <vt:lpstr>PowerPoint 演示文稿</vt:lpstr>
      <vt:lpstr>方法 </vt:lpstr>
      <vt:lpstr>方法 </vt:lpstr>
      <vt:lpstr>前期研究  </vt:lpstr>
      <vt:lpstr>前期研究</vt:lpstr>
      <vt:lpstr>前期研究</vt:lpstr>
      <vt:lpstr>前期研究</vt:lpstr>
      <vt:lpstr>结果</vt:lpstr>
      <vt:lpstr>对模型的评估</vt:lpstr>
      <vt:lpstr>对模型的评估</vt:lpstr>
      <vt:lpstr>对模型的评估</vt:lpstr>
      <vt:lpstr>对模型的评估</vt:lpstr>
      <vt:lpstr>利用4FGL作交叉验证</vt:lpstr>
      <vt:lpstr>利用4FGL作交叉验证</vt:lpstr>
      <vt:lpstr>结论 </vt:lpstr>
      <vt:lpstr>总结 </vt:lpstr>
      <vt:lpstr>展望 </vt:lpstr>
      <vt:lpstr>欢迎指正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 BCUs in 3FGL  Utilizing Machine Learning methods </dc:title>
  <dc:creator>徐 亦骏</dc:creator>
  <cp:lastModifiedBy>Xu Yijun</cp:lastModifiedBy>
  <cp:revision>131</cp:revision>
  <dcterms:created xsi:type="dcterms:W3CDTF">2020-11-21T09:58:57Z</dcterms:created>
  <dcterms:modified xsi:type="dcterms:W3CDTF">2020-11-26T00:43:51Z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