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91" r:id="rId5"/>
    <p:sldId id="292" r:id="rId6"/>
    <p:sldId id="274" r:id="rId7"/>
    <p:sldId id="283" r:id="rId8"/>
    <p:sldId id="282" r:id="rId9"/>
    <p:sldId id="277" r:id="rId10"/>
    <p:sldId id="284" r:id="rId11"/>
    <p:sldId id="293" r:id="rId12"/>
    <p:sldId id="279" r:id="rId13"/>
    <p:sldId id="280" r:id="rId14"/>
    <p:sldId id="285" r:id="rId15"/>
    <p:sldId id="286" r:id="rId16"/>
    <p:sldId id="290" r:id="rId17"/>
    <p:sldId id="281" r:id="rId18"/>
    <p:sldId id="287" r:id="rId19"/>
    <p:sldId id="27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88299"/>
  </p:normalViewPr>
  <p:slideViewPr>
    <p:cSldViewPr snapToGrid="0" snapToObjects="1">
      <p:cViewPr varScale="1">
        <p:scale>
          <a:sx n="112" d="100"/>
          <a:sy n="112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05DCA-A925-4A4B-A44B-C106872FA29D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94A7F86-FA19-9F49-A748-4CEC531B7057}">
      <dgm:prSet phldrT="[文本]" custT="1"/>
      <dgm:spPr/>
      <dgm:t>
        <a:bodyPr/>
        <a:lstStyle/>
        <a:p>
          <a:r>
            <a: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Kepler</a:t>
          </a:r>
          <a:r>
            <a: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zh-CN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变星</a:t>
          </a:r>
          <a:endParaRPr lang="zh-CN" alt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F081C-F41A-F844-B4F4-260766990479}" type="parTrans" cxnId="{D6D93D9C-8BDB-4542-9CEE-1E498A80F2D0}">
      <dgm:prSet/>
      <dgm:spPr/>
      <dgm:t>
        <a:bodyPr/>
        <a:lstStyle/>
        <a:p>
          <a:endParaRPr lang="zh-CN" altLang="en-US"/>
        </a:p>
      </dgm:t>
    </dgm:pt>
    <dgm:pt modelId="{E73940CE-C2EB-914F-96D6-F16EC99A8D2D}" type="sibTrans" cxnId="{D6D93D9C-8BDB-4542-9CEE-1E498A80F2D0}">
      <dgm:prSet/>
      <dgm:spPr/>
      <dgm:t>
        <a:bodyPr/>
        <a:lstStyle/>
        <a:p>
          <a:endParaRPr lang="zh-CN" altLang="en-US"/>
        </a:p>
      </dgm:t>
    </dgm:pt>
    <dgm:pt modelId="{A290F060-121D-A44B-948D-5B5EE0230FB6}">
      <dgm:prSet phldrT="[文本]" custT="1"/>
      <dgm:spPr/>
      <dgm:t>
        <a:bodyPr/>
        <a:lstStyle/>
        <a:p>
          <a:r>
            <a: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LAMOST</a:t>
          </a:r>
          <a:r>
            <a: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DR6</a:t>
          </a:r>
          <a:r>
            <a: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低分辨</a:t>
          </a:r>
        </a:p>
      </dgm:t>
    </dgm:pt>
    <dgm:pt modelId="{13F7A57D-F669-0F40-B561-1AC2D84A291F}" type="parTrans" cxnId="{CBE5F498-C657-9341-9B42-28DEE88BEAA2}">
      <dgm:prSet/>
      <dgm:spPr/>
      <dgm:t>
        <a:bodyPr/>
        <a:lstStyle/>
        <a:p>
          <a:endParaRPr lang="zh-CN" altLang="en-US"/>
        </a:p>
      </dgm:t>
    </dgm:pt>
    <dgm:pt modelId="{2C3C00A4-2D10-404B-BC2D-C2BB3912B9E3}" type="sibTrans" cxnId="{CBE5F498-C657-9341-9B42-28DEE88BEAA2}">
      <dgm:prSet/>
      <dgm:spPr/>
      <dgm:t>
        <a:bodyPr/>
        <a:lstStyle/>
        <a:p>
          <a:endParaRPr lang="zh-CN" altLang="en-US"/>
        </a:p>
      </dgm:t>
    </dgm:pt>
    <dgm:pt modelId="{C7B930EA-1965-A54A-9F74-2D928E265457}">
      <dgm:prSet phldrT="[文本]" custT="1"/>
      <dgm:spPr/>
      <dgm:t>
        <a:bodyPr/>
        <a:lstStyle/>
        <a:p>
          <a:r>
            <a: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ZTF</a:t>
          </a:r>
          <a:r>
            <a: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DR2</a:t>
          </a:r>
          <a:r>
            <a: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数据</a:t>
          </a:r>
        </a:p>
      </dgm:t>
    </dgm:pt>
    <dgm:pt modelId="{EDBF6435-FD42-2448-A223-817EABC1D3BE}" type="parTrans" cxnId="{3EF0E155-A8EE-F24E-842F-80DDABAC3157}">
      <dgm:prSet/>
      <dgm:spPr/>
      <dgm:t>
        <a:bodyPr/>
        <a:lstStyle/>
        <a:p>
          <a:endParaRPr lang="zh-CN" altLang="en-US"/>
        </a:p>
      </dgm:t>
    </dgm:pt>
    <dgm:pt modelId="{54BF6A36-CC8C-834F-9B18-BAEDB543B978}" type="sibTrans" cxnId="{3EF0E155-A8EE-F24E-842F-80DDABAC3157}">
      <dgm:prSet/>
      <dgm:spPr/>
      <dgm:t>
        <a:bodyPr/>
        <a:lstStyle/>
        <a:p>
          <a:endParaRPr lang="zh-CN" altLang="en-US"/>
        </a:p>
      </dgm:t>
    </dgm:pt>
    <dgm:pt modelId="{B50F5FA2-6DA9-704C-9D34-EE4518B9842A}" type="pres">
      <dgm:prSet presAssocID="{9B405DCA-A925-4A4B-A44B-C106872FA29D}" presName="compositeShape" presStyleCnt="0">
        <dgm:presLayoutVars>
          <dgm:chMax val="7"/>
          <dgm:dir/>
          <dgm:resizeHandles val="exact"/>
        </dgm:presLayoutVars>
      </dgm:prSet>
      <dgm:spPr/>
    </dgm:pt>
    <dgm:pt modelId="{92F03CD5-FBD7-B542-86C9-76B086CE62FF}" type="pres">
      <dgm:prSet presAssocID="{394A7F86-FA19-9F49-A748-4CEC531B7057}" presName="circ1" presStyleLbl="vennNode1" presStyleIdx="0" presStyleCnt="3"/>
      <dgm:spPr/>
    </dgm:pt>
    <dgm:pt modelId="{5A396D4A-EF72-6D4B-867E-3444468A8E2D}" type="pres">
      <dgm:prSet presAssocID="{394A7F86-FA19-9F49-A748-4CEC531B70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930F2E-046E-F04F-A48F-188C7EB260F2}" type="pres">
      <dgm:prSet presAssocID="{A290F060-121D-A44B-948D-5B5EE0230FB6}" presName="circ2" presStyleLbl="vennNode1" presStyleIdx="1" presStyleCnt="3" custLinFactNeighborX="20875" custLinFactNeighborY="-9828"/>
      <dgm:spPr/>
    </dgm:pt>
    <dgm:pt modelId="{1992C3B7-A25D-3B48-A979-4FDC38319DB9}" type="pres">
      <dgm:prSet presAssocID="{A290F060-121D-A44B-948D-5B5EE0230F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6765ED-AB51-354F-ADC0-A00624C4E465}" type="pres">
      <dgm:prSet presAssocID="{C7B930EA-1965-A54A-9F74-2D928E265457}" presName="circ3" presStyleLbl="vennNode1" presStyleIdx="2" presStyleCnt="3" custLinFactNeighborX="-11484" custLinFactNeighborY="-8275"/>
      <dgm:spPr/>
    </dgm:pt>
    <dgm:pt modelId="{D945E51C-F6D1-904A-8EC3-25A6EEF9FBB0}" type="pres">
      <dgm:prSet presAssocID="{C7B930EA-1965-A54A-9F74-2D928E26545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1C7A004-0C84-264E-BFC5-DE43D9885FB8}" type="presOf" srcId="{9B405DCA-A925-4A4B-A44B-C106872FA29D}" destId="{B50F5FA2-6DA9-704C-9D34-EE4518B9842A}" srcOrd="0" destOrd="0" presId="urn:microsoft.com/office/officeart/2005/8/layout/venn1"/>
    <dgm:cxn modelId="{65425306-5B9F-754D-8A70-F0656DDF486B}" type="presOf" srcId="{C7B930EA-1965-A54A-9F74-2D928E265457}" destId="{E56765ED-AB51-354F-ADC0-A00624C4E465}" srcOrd="0" destOrd="0" presId="urn:microsoft.com/office/officeart/2005/8/layout/venn1"/>
    <dgm:cxn modelId="{3EF0E155-A8EE-F24E-842F-80DDABAC3157}" srcId="{9B405DCA-A925-4A4B-A44B-C106872FA29D}" destId="{C7B930EA-1965-A54A-9F74-2D928E265457}" srcOrd="2" destOrd="0" parTransId="{EDBF6435-FD42-2448-A223-817EABC1D3BE}" sibTransId="{54BF6A36-CC8C-834F-9B18-BAEDB543B978}"/>
    <dgm:cxn modelId="{BA1E3B93-DD5A-C74B-A066-AD6AD6E9BC24}" type="presOf" srcId="{394A7F86-FA19-9F49-A748-4CEC531B7057}" destId="{5A396D4A-EF72-6D4B-867E-3444468A8E2D}" srcOrd="1" destOrd="0" presId="urn:microsoft.com/office/officeart/2005/8/layout/venn1"/>
    <dgm:cxn modelId="{CBE5F498-C657-9341-9B42-28DEE88BEAA2}" srcId="{9B405DCA-A925-4A4B-A44B-C106872FA29D}" destId="{A290F060-121D-A44B-948D-5B5EE0230FB6}" srcOrd="1" destOrd="0" parTransId="{13F7A57D-F669-0F40-B561-1AC2D84A291F}" sibTransId="{2C3C00A4-2D10-404B-BC2D-C2BB3912B9E3}"/>
    <dgm:cxn modelId="{D6D93D9C-8BDB-4542-9CEE-1E498A80F2D0}" srcId="{9B405DCA-A925-4A4B-A44B-C106872FA29D}" destId="{394A7F86-FA19-9F49-A748-4CEC531B7057}" srcOrd="0" destOrd="0" parTransId="{D2FF081C-F41A-F844-B4F4-260766990479}" sibTransId="{E73940CE-C2EB-914F-96D6-F16EC99A8D2D}"/>
    <dgm:cxn modelId="{9A85A4A8-6259-204F-ADC4-8300C2513982}" type="presOf" srcId="{A290F060-121D-A44B-948D-5B5EE0230FB6}" destId="{A9930F2E-046E-F04F-A48F-188C7EB260F2}" srcOrd="0" destOrd="0" presId="urn:microsoft.com/office/officeart/2005/8/layout/venn1"/>
    <dgm:cxn modelId="{35DEEFB3-8F47-7C4D-BBE9-64F2DF7A7F2A}" type="presOf" srcId="{C7B930EA-1965-A54A-9F74-2D928E265457}" destId="{D945E51C-F6D1-904A-8EC3-25A6EEF9FBB0}" srcOrd="1" destOrd="0" presId="urn:microsoft.com/office/officeart/2005/8/layout/venn1"/>
    <dgm:cxn modelId="{0EDDA3C0-98ED-3E4D-9A09-3824EDABB1AD}" type="presOf" srcId="{A290F060-121D-A44B-948D-5B5EE0230FB6}" destId="{1992C3B7-A25D-3B48-A979-4FDC38319DB9}" srcOrd="1" destOrd="0" presId="urn:microsoft.com/office/officeart/2005/8/layout/venn1"/>
    <dgm:cxn modelId="{784658EB-5F14-EA4F-8A9E-3258CCB69703}" type="presOf" srcId="{394A7F86-FA19-9F49-A748-4CEC531B7057}" destId="{92F03CD5-FBD7-B542-86C9-76B086CE62FF}" srcOrd="0" destOrd="0" presId="urn:microsoft.com/office/officeart/2005/8/layout/venn1"/>
    <dgm:cxn modelId="{662FCE39-10C0-1144-BA1D-ECF66E86A72F}" type="presParOf" srcId="{B50F5FA2-6DA9-704C-9D34-EE4518B9842A}" destId="{92F03CD5-FBD7-B542-86C9-76B086CE62FF}" srcOrd="0" destOrd="0" presId="urn:microsoft.com/office/officeart/2005/8/layout/venn1"/>
    <dgm:cxn modelId="{B53789F7-EECC-8E46-8C73-847D19AD4FB6}" type="presParOf" srcId="{B50F5FA2-6DA9-704C-9D34-EE4518B9842A}" destId="{5A396D4A-EF72-6D4B-867E-3444468A8E2D}" srcOrd="1" destOrd="0" presId="urn:microsoft.com/office/officeart/2005/8/layout/venn1"/>
    <dgm:cxn modelId="{A7C0757B-59C8-3E44-AA4B-BA4F208F3E2D}" type="presParOf" srcId="{B50F5FA2-6DA9-704C-9D34-EE4518B9842A}" destId="{A9930F2E-046E-F04F-A48F-188C7EB260F2}" srcOrd="2" destOrd="0" presId="urn:microsoft.com/office/officeart/2005/8/layout/venn1"/>
    <dgm:cxn modelId="{6A8E358F-3BE4-D24C-A075-4D47EC1CACF4}" type="presParOf" srcId="{B50F5FA2-6DA9-704C-9D34-EE4518B9842A}" destId="{1992C3B7-A25D-3B48-A979-4FDC38319DB9}" srcOrd="3" destOrd="0" presId="urn:microsoft.com/office/officeart/2005/8/layout/venn1"/>
    <dgm:cxn modelId="{D2CA5C28-D5EC-FD4C-8317-B8B6E730E3CF}" type="presParOf" srcId="{B50F5FA2-6DA9-704C-9D34-EE4518B9842A}" destId="{E56765ED-AB51-354F-ADC0-A00624C4E465}" srcOrd="4" destOrd="0" presId="urn:microsoft.com/office/officeart/2005/8/layout/venn1"/>
    <dgm:cxn modelId="{5B8260B7-96A0-FD43-AA89-15D260F28D5C}" type="presParOf" srcId="{B50F5FA2-6DA9-704C-9D34-EE4518B9842A}" destId="{D945E51C-F6D1-904A-8EC3-25A6EEF9FBB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03CD5-FBD7-B542-86C9-76B086CE62FF}">
      <dsp:nvSpPr>
        <dsp:cNvPr id="0" name=""/>
        <dsp:cNvSpPr/>
      </dsp:nvSpPr>
      <dsp:spPr>
        <a:xfrm>
          <a:off x="868004" y="32021"/>
          <a:ext cx="1537053" cy="15370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Kepler</a:t>
          </a:r>
          <a:r>
            <a:rPr lang="zh-CN" alt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zh-CN" alt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变星</a:t>
          </a:r>
          <a:endParaRPr lang="zh-CN" alt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2944" y="301006"/>
        <a:ext cx="1127172" cy="691674"/>
      </dsp:txXfrm>
    </dsp:sp>
    <dsp:sp modelId="{A9930F2E-046E-F04F-A48F-188C7EB260F2}">
      <dsp:nvSpPr>
        <dsp:cNvPr id="0" name=""/>
        <dsp:cNvSpPr/>
      </dsp:nvSpPr>
      <dsp:spPr>
        <a:xfrm>
          <a:off x="1736008" y="841618"/>
          <a:ext cx="1537053" cy="15370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LAMOST</a:t>
          </a:r>
          <a:r>
            <a:rPr lang="zh-CN" alt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altLang="zh-CN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DR6</a:t>
          </a:r>
          <a:r>
            <a:rPr lang="zh-CN" alt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低分辨</a:t>
          </a:r>
        </a:p>
      </dsp:txBody>
      <dsp:txXfrm>
        <a:off x="2206090" y="1238691"/>
        <a:ext cx="922232" cy="845379"/>
      </dsp:txXfrm>
    </dsp:sp>
    <dsp:sp modelId="{E56765ED-AB51-354F-ADC0-A00624C4E465}">
      <dsp:nvSpPr>
        <dsp:cNvPr id="0" name=""/>
        <dsp:cNvSpPr/>
      </dsp:nvSpPr>
      <dsp:spPr>
        <a:xfrm>
          <a:off x="136868" y="865489"/>
          <a:ext cx="1537053" cy="15370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ZTF</a:t>
          </a:r>
          <a:r>
            <a:rPr lang="zh-CN" alt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zh-CN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DR2</a:t>
          </a:r>
          <a:r>
            <a:rPr lang="zh-CN" alt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数据</a:t>
          </a:r>
        </a:p>
      </dsp:txBody>
      <dsp:txXfrm>
        <a:off x="281608" y="1262561"/>
        <a:ext cx="922232" cy="845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6A7E-06E5-B74D-AAF6-D14561BE7522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5DFF-4BBA-CE4D-97E8-51FE3DD36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43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各位老师，大家好，我是来自广州大学天体物理中心的许婷婷，很高兴能够有机会在</a:t>
            </a:r>
            <a:r>
              <a:rPr kumimoji="1" lang="en-US" altLang="zh-CN" dirty="0"/>
              <a:t>VO</a:t>
            </a:r>
            <a:r>
              <a:rPr kumimoji="1" lang="zh-CN" altLang="en-US" dirty="0"/>
              <a:t>的会议上分享我们团队最近在做的一点工作。我报告的内容是基于</a:t>
            </a:r>
            <a:r>
              <a:rPr kumimoji="1" lang="en-US" altLang="zh-CN" dirty="0"/>
              <a:t>LAMOST</a:t>
            </a:r>
            <a:r>
              <a:rPr kumimoji="1" lang="zh-CN" altLang="en-US" dirty="0"/>
              <a:t>和</a:t>
            </a:r>
            <a:r>
              <a:rPr kumimoji="1" lang="en-US" altLang="zh-CN" dirty="0"/>
              <a:t>ZTF</a:t>
            </a:r>
            <a:r>
              <a:rPr kumimoji="1" lang="zh-CN" altLang="en-US" dirty="0"/>
              <a:t>两个巡天项目进行变源候选体的识别。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661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577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07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0889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545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4973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974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报告主要包括一下五个方面的内容。。。。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508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变源的识别在天体物理学中是一个基础工作，随着时域巡天项目的快速发展，变星数量急剧增长</a:t>
            </a:r>
            <a:endParaRPr kumimoji="1" lang="en-US" altLang="zh-CN" dirty="0"/>
          </a:p>
          <a:p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大麦哲伦星云（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LMC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光学引力透镜实验室（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OGLE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en-US" altLang="zh-CN" dirty="0"/>
          </a:p>
          <a:p>
            <a:pPr latinLnBrk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全天自动超新星巡天项目（</a:t>
            </a:r>
            <a:r>
              <a:rPr lang="en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ASAS-SN</a:t>
            </a:r>
            <a:r>
              <a:rPr lang="zh-CN" altLang="e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全天自动超新星巡天项目（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All-Sky Automated Survey for Supernovae</a:t>
            </a:r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简称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ASAS-SN</a:t>
            </a:r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是由美国俄亥俄州立大学牵头的国际合作项目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广域红外线巡天探测卫星（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Wide-field Infrared Survey Explorer, WISE</a:t>
            </a:r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的红外线空间望远镜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“小行星地面撞击最后警报系统”（</a:t>
            </a:r>
            <a:r>
              <a:rPr lang="en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Asteroid Terrestrial-impact Last Alert System /ATLAS</a:t>
            </a:r>
            <a:r>
              <a:rPr lang="zh-CN" alt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项目。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0470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第三个方面是国内最近一些相关工作的发表，首先西南天文研究所的老师利用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LAMOST DR4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数据中的重复观测源，根据视向速度的变化与观测误差的关系，估计了恒星为视向速度变源的概率。该成果充分利用了</a:t>
            </a:r>
            <a:r>
              <a:rPr lang="en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LAMOST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海量数据的优势，建立了首个基于低分辨率光谱巡天数据的视向速度变源候选体星表。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850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38200" marR="444500" indent="114300" algn="just">
              <a:lnSpc>
                <a:spcPts val="1220"/>
              </a:lnSpc>
            </a:pPr>
            <a:r>
              <a:rPr lang="zh-CN" alt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第二个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是国台的老师利用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ZTF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时域巡天项目的优势，发布了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万变源星表，并进行了详细的分类与讨论。右图是这些变源在银河坐标中的密度分布。这个密度分布与探测次数的分布很相似，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的变量位于银河系北部平面。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838200" marR="444500" indent="114300" algn="just">
              <a:lnSpc>
                <a:spcPts val="1220"/>
              </a:lnSpc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第三个是结合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LAMOST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ZTF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的优势，发布了短周期变源星表，并新证认出食双星候选体。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838200" marR="444500" indent="114300" algn="just">
              <a:lnSpc>
                <a:spcPts val="1220"/>
              </a:lnSpc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基于以上获得的变源星表，一些后续工作也在不断进行中。。。</a:t>
            </a:r>
            <a:endParaRPr lang="en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005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接下来我简要介绍一下我们这个工作所用的数据。</a:t>
            </a:r>
            <a:endParaRPr kumimoji="1" lang="en-US" altLang="zh-CN" dirty="0"/>
          </a:p>
          <a:p>
            <a:r>
              <a:rPr kumimoji="1" lang="zh-CN" altLang="en-US" dirty="0"/>
              <a:t>首先我们所选用的是</a:t>
            </a:r>
            <a:r>
              <a:rPr kumimoji="1" lang="en-US" altLang="zh-CN" dirty="0"/>
              <a:t>DR6</a:t>
            </a:r>
            <a:r>
              <a:rPr kumimoji="1" lang="zh-CN" altLang="en-US" dirty="0"/>
              <a:t> 低分辨的全部数据，昨天罗老师的报告详细介绍了</a:t>
            </a:r>
            <a:r>
              <a:rPr kumimoji="1" lang="en-US" altLang="zh-CN" dirty="0"/>
              <a:t>LAMOAT</a:t>
            </a:r>
            <a:r>
              <a:rPr kumimoji="1" lang="zh-CN" altLang="en-US" dirty="0"/>
              <a:t>目前的数据发布情况。</a:t>
            </a:r>
            <a:r>
              <a:rPr kumimoji="1" lang="en-US" altLang="zh-CN" dirty="0"/>
              <a:t>LAMOST</a:t>
            </a:r>
            <a:r>
              <a:rPr kumimoji="1" lang="zh-CN" altLang="en-US" dirty="0"/>
              <a:t> 第六年巡天结束后，积累的数据量已经突破千万量级，形成了非常庞大的数据库。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283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第二个是</a:t>
            </a:r>
            <a:r>
              <a:rPr kumimoji="1" lang="en-US" altLang="zh-CN" dirty="0"/>
              <a:t>ZTF</a:t>
            </a:r>
            <a:r>
              <a:rPr kumimoji="1" lang="zh-CN" altLang="en-US" dirty="0"/>
              <a:t>的数据。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ZTF </a:t>
            </a:r>
            <a:r>
              <a:rPr kumimoji="1" lang="zh-CN" altLang="en-US" dirty="0"/>
              <a:t>有较大的视场，提供了一个在北天区检测变星的良好机会。。我们的工作用的是</a:t>
            </a:r>
            <a:r>
              <a:rPr kumimoji="1" lang="en-US" altLang="zh-CN" dirty="0"/>
              <a:t>DR2</a:t>
            </a:r>
            <a:r>
              <a:rPr kumimoji="1" lang="zh-CN" altLang="en-US" dirty="0"/>
              <a:t>的数据。。</a:t>
            </a:r>
            <a:r>
              <a:rPr kumimoji="1" lang="en-US" altLang="zh-CN" dirty="0"/>
              <a:t>2020</a:t>
            </a:r>
            <a:r>
              <a:rPr kumimoji="1" lang="zh-CN" altLang="en-US" dirty="0"/>
              <a:t>年</a:t>
            </a:r>
            <a:r>
              <a:rPr kumimoji="1" lang="en-US" altLang="zh-CN" dirty="0"/>
              <a:t>6</a:t>
            </a:r>
            <a:r>
              <a:rPr kumimoji="1" lang="zh-CN" altLang="en-US" dirty="0"/>
              <a:t>月底已经发布了</a:t>
            </a:r>
            <a:r>
              <a:rPr kumimoji="1" lang="en-US" altLang="zh-CN" dirty="0"/>
              <a:t>DR3</a:t>
            </a:r>
            <a:r>
              <a:rPr kumimoji="1" lang="zh-CN" altLang="en-US" dirty="0"/>
              <a:t>的数据。</a:t>
            </a:r>
            <a:endParaRPr kumimoji="1" lang="en-US" altLang="zh-CN" dirty="0"/>
          </a:p>
          <a:p>
            <a:r>
              <a:rPr kumimoji="1" lang="en-US" altLang="zh-CN" dirty="0"/>
              <a:t>#</a:t>
            </a:r>
            <a:r>
              <a:rPr kumimoji="1" lang="zh-CN" altLang="en-US" dirty="0"/>
              <a:t>每小时扫描超过</a:t>
            </a:r>
            <a:r>
              <a:rPr kumimoji="1" lang="en-US" altLang="zh-CN" dirty="0"/>
              <a:t>3750</a:t>
            </a:r>
            <a:r>
              <a:rPr kumimoji="1" lang="zh-CN" altLang="en-US" dirty="0"/>
              <a:t>平方度，星等极限位</a:t>
            </a:r>
            <a:r>
              <a:rPr kumimoji="1" lang="en-US" altLang="zh-CN" dirty="0"/>
              <a:t>20.5</a:t>
            </a:r>
            <a:r>
              <a:rPr kumimoji="1" lang="zh-CN" altLang="en-US" dirty="0"/>
              <a:t>等，</a:t>
            </a:r>
            <a:r>
              <a:rPr kumimoji="1" lang="en" altLang="zh-CN" dirty="0"/>
              <a:t>ZTF</a:t>
            </a:r>
            <a:r>
              <a:rPr kumimoji="1" lang="zh-CN" altLang="en-US" dirty="0"/>
              <a:t>每晚都能发现年轻的超新星，并搜索罕见的奇异瞬态。对北天（包括银河系平面）的重复成像产生了一个光度变异目录，每年有近</a:t>
            </a:r>
            <a:r>
              <a:rPr kumimoji="1" lang="en-US" altLang="zh-CN" dirty="0"/>
              <a:t>300</a:t>
            </a:r>
            <a:r>
              <a:rPr kumimoji="1" lang="zh-CN" altLang="en-US" dirty="0"/>
              <a:t>次观测，是研究变星、双星、</a:t>
            </a:r>
            <a:r>
              <a:rPr kumimoji="1" lang="en" altLang="zh-CN" dirty="0"/>
              <a:t>AGN</a:t>
            </a:r>
            <a:r>
              <a:rPr kumimoji="1" lang="zh-CN" altLang="en-US" dirty="0"/>
              <a:t>和小行星的理想选择。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662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893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85DFF-4BBA-CE4D-97E8-51FE3DD368B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065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271BA-F94A-F346-B3A3-4CA2A80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8DC59A-CA40-5742-967A-AB4F8BF27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ECDD6E-D5D3-034C-9AF7-B67E8F53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ABBA24-4BBD-3D48-B2A0-C1B53503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C2373D-C5A4-7D4A-B2C9-84113CEE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634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96264-5C25-A24A-902E-331BC590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3FA961-8533-E649-821A-835CDF4A1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7B8CD-5C8D-D443-A82B-15262ED2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1A3EBA-804A-1D44-A1B4-4221F1E9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3FA4C1-513E-1F41-BB45-4B71CD43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993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1D280A-EE9D-E148-94C5-793A8A272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BF4FDE-E60B-6343-84DD-70F3D6C2D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93D28-C5D3-A446-A601-5B751245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C45E51-8AE2-3345-B2CF-7CEE06B3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44CE8E-53CA-DB4A-A320-703283B7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912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3B08B-D60E-C84D-A5DB-B4DC27FF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24AB3B-8D30-414E-A94C-9D6FE74BD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3DDA44-00B9-C54B-A070-B00A045A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7CC630-BE2E-5740-8C3E-DFA8D367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EEB49E-1B31-AD4F-83E8-E99C59A5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196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8C020-21FD-4948-89FE-0254EED5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1F231F-58C5-4744-BD9A-1FC538EC7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16D9A3-4387-0447-AA8D-56199B99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0074A-76AA-A94A-AA58-4000FB60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27F16-8DA2-5049-ACFD-301AAE40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433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3E8FC-E87F-8942-BD55-E1E3F9C6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4E1EF5-2D49-AF47-A4E4-54035D03C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A43216-47C9-1247-824C-E4E2D3CD1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3CCEF4-9852-094D-A60C-DAE1962F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8C7EC3-CEF4-C842-ABF2-97A12EE9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FFEEB1-F767-D943-B6C4-BD84224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8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5DAE5F-848C-B448-B190-97E24BC3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9A7285-8C45-0442-9A8B-9A4BDC226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5373F2-DEFE-2D43-9AD3-08289A96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F7F1AE-77D9-304C-9EC1-622D0497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6A7301-DB08-1246-A3A8-60D13EFE6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0C28935-6235-6C4D-84AB-48ED56CF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29B9E0-6E7A-0E45-A36F-FCF4F6C6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FFCE90-B8E1-4448-9457-74D4B700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33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8A2766-9C30-8F4E-A4EA-792E52BA9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2F2ADB-5D13-BA4C-867D-C2F4D98F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F6ECE9-B750-834A-A357-7EB99C70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213556-15AE-C64F-B7CD-1938B540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14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7362EA-5F7C-424A-A137-12823AF4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9A738D-D2D3-E54A-86A1-ACEE2F4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96B333-2D60-D44E-BA49-D57B1F33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89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78216D-58C0-064A-980B-038B4C74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460408-EA82-D246-BEC0-96EF39293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181159-AE5D-164F-A573-D7F2AD827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0EED3B-6D68-F94C-881C-EA7DFAC0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44B80F-9388-E440-941E-A5264E6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BCF0A8-BA85-B545-A684-56167085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818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A295C6-EFB7-5B49-B75F-F774C720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9C753B-8F7F-C04E-9CB8-F4736CE23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7B2830-D8C2-974F-BC5B-E3A1038DB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977FA-AD39-B246-BF9F-16F35D5F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816174-1D3A-F848-904D-DABC4518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3BCC2A-3575-074E-AB9B-08DDBBE9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868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4C0FF1C-D9BA-F64F-9789-7716A887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A3F8D9-E741-3642-8902-7AADC4C3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F8A96B-F5CC-664B-B7F9-4CAC227A3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3193-2957-5C4A-A01D-FFA9B5B0A4C7}" type="datetimeFigureOut">
              <a:rPr kumimoji="1" lang="zh-CN" altLang="en-US" smtClean="0"/>
              <a:t>2020/11/27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DCA791-8147-F549-8000-244CC246D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911E18-1285-FE49-8208-9033383FD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058A-B934-AF43-980E-400FBFD76D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71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xueshu.baidu.com/s?wd=author%3A%28Nun%2C%20Isadora%29%20&amp;tn=SE_baiduxueshu_c1gjeupa&amp;ie=utf-8&amp;sc_f_para=sc_hilight%3Dpers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A4D81F8F-2BFB-6E49-B983-CF6E20BAC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324" y="4265820"/>
            <a:ext cx="9144000" cy="17890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许婷婷 黄伟荣 王锋 邓辉 梅盈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广州大学天文系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天体物理中心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厦门 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2020.11.27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08E6BAE-8F62-D144-A89C-274276213920}"/>
              </a:ext>
            </a:extLst>
          </p:cNvPr>
          <p:cNvGrpSpPr/>
          <p:nvPr/>
        </p:nvGrpSpPr>
        <p:grpSpPr>
          <a:xfrm>
            <a:off x="1103559" y="315454"/>
            <a:ext cx="2592670" cy="759437"/>
            <a:chOff x="3277819" y="212671"/>
            <a:chExt cx="2592670" cy="75943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0C044D3-C5C4-0841-9250-1DFDA01F7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598825D-3F9B-4043-826D-17F3DB49A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52A5F533-7E92-504F-9139-F0B477DD95E5}"/>
              </a:ext>
            </a:extLst>
          </p:cNvPr>
          <p:cNvSpPr txBox="1">
            <a:spLocks/>
          </p:cNvSpPr>
          <p:nvPr/>
        </p:nvSpPr>
        <p:spPr bwMode="auto">
          <a:xfrm>
            <a:off x="1514482" y="1891173"/>
            <a:ext cx="9163036" cy="1470025"/>
          </a:xfrm>
          <a:prstGeom prst="rect">
            <a:avLst/>
          </a:prstGeom>
          <a:solidFill>
            <a:srgbClr val="1F497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bg1"/>
                </a:solidFill>
                <a:latin typeface="黑体"/>
                <a:ea typeface="黑体"/>
                <a:cs typeface="黑体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Catalog of Variable Stars Identified From LAMOST and ZTF Surveys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5342D90-64C4-AE43-9638-90F90A5F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221896"/>
            <a:ext cx="3332922" cy="464161"/>
          </a:xfrm>
        </p:spPr>
        <p:txBody>
          <a:bodyPr/>
          <a:lstStyle/>
          <a:p>
            <a:r>
              <a:rPr lang="zh-CN" altLang="en-US" dirty="0"/>
              <a:t>虚拟天文台与天文信息学 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</p:spTree>
    <p:extLst>
      <p:ext uri="{BB962C8B-B14F-4D97-AF65-F5344CB8AC3E}">
        <p14:creationId xmlns:p14="http://schemas.microsoft.com/office/powerpoint/2010/main" val="361354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474"/>
            <a:ext cx="4805051" cy="366449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、光变特征的选取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Nun, Isadora</a:t>
            </a:r>
            <a:r>
              <a:rPr lang="es-E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2015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给出了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种判断是否光变的方法，最终选择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种特征作为识别变源的依据：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均值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方差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迭代方差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振幅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pic>
        <p:nvPicPr>
          <p:cNvPr id="8" name="内容占位符 13" descr="手机屏幕截图&#10;&#10;描述已自动生成">
            <a:extLst>
              <a:ext uri="{FF2B5EF4-FFF2-40B4-BE49-F238E27FC236}">
                <a16:creationId xmlns:a16="http://schemas.microsoft.com/office/drawing/2014/main" id="{BC3836E0-2395-AB47-93D6-06EE23C13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88259"/>
            <a:ext cx="4640782" cy="390749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7FDFE98-42AC-6F4B-8F64-4C594D44A482}"/>
              </a:ext>
            </a:extLst>
          </p:cNvPr>
          <p:cNvSpPr txBox="1"/>
          <p:nvPr/>
        </p:nvSpPr>
        <p:spPr>
          <a:xfrm>
            <a:off x="4648200" y="314387"/>
            <a:ext cx="544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变源识别方法</a:t>
            </a:r>
          </a:p>
        </p:txBody>
      </p:sp>
    </p:spTree>
    <p:extLst>
      <p:ext uri="{BB962C8B-B14F-4D97-AF65-F5344CB8AC3E}">
        <p14:creationId xmlns:p14="http://schemas.microsoft.com/office/powerpoint/2010/main" val="323138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512"/>
            <a:ext cx="3525456" cy="70788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、数据集光变特征的分布比较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pic>
        <p:nvPicPr>
          <p:cNvPr id="10" name="图片 9" descr="图表, 直方图&#10;&#10;描述已自动生成">
            <a:extLst>
              <a:ext uri="{FF2B5EF4-FFF2-40B4-BE49-F238E27FC236}">
                <a16:creationId xmlns:a16="http://schemas.microsoft.com/office/drawing/2014/main" id="{DF90E095-3C3E-A245-9593-4E0B1F386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71" y="1884474"/>
            <a:ext cx="11075458" cy="467220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9DAF059-E870-E646-9288-1C995C6D6FAD}"/>
              </a:ext>
            </a:extLst>
          </p:cNvPr>
          <p:cNvSpPr txBox="1"/>
          <p:nvPr/>
        </p:nvSpPr>
        <p:spPr>
          <a:xfrm>
            <a:off x="4739640" y="352869"/>
            <a:ext cx="544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变源识别方法</a:t>
            </a:r>
          </a:p>
        </p:txBody>
      </p:sp>
    </p:spTree>
    <p:extLst>
      <p:ext uri="{BB962C8B-B14F-4D97-AF65-F5344CB8AC3E}">
        <p14:creationId xmlns:p14="http://schemas.microsoft.com/office/powerpoint/2010/main" val="185335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8" name="圆角矩形 7">
            <a:extLst>
              <a:ext uri="{FF2B5EF4-FFF2-40B4-BE49-F238E27FC236}">
                <a16:creationId xmlns:a16="http://schemas.microsoft.com/office/drawing/2014/main" id="{E73E2460-CAFB-4B4D-A728-FCE0FAD7D8D5}"/>
              </a:ext>
            </a:extLst>
          </p:cNvPr>
          <p:cNvSpPr/>
          <p:nvPr/>
        </p:nvSpPr>
        <p:spPr>
          <a:xfrm>
            <a:off x="4775522" y="1226916"/>
            <a:ext cx="2227162" cy="420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总样本</a:t>
            </a: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53ED35AC-E32B-7440-AB95-BA6D8A0BE79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889103" y="1647727"/>
            <a:ext cx="0" cy="470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C849C89E-F5C7-B849-BD6B-72252A80F937}"/>
              </a:ext>
            </a:extLst>
          </p:cNvPr>
          <p:cNvSpPr/>
          <p:nvPr/>
        </p:nvSpPr>
        <p:spPr>
          <a:xfrm>
            <a:off x="4775529" y="2141316"/>
            <a:ext cx="2227155" cy="41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计算光变特征参数</a:t>
            </a: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94C8E8D4-EEFE-1044-864F-0EAC00F723EB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243332" y="2553404"/>
            <a:ext cx="645775" cy="41239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8C3675AF-1A97-C448-9456-7EABE1196FB4}"/>
              </a:ext>
            </a:extLst>
          </p:cNvPr>
          <p:cNvCxnSpPr>
            <a:cxnSpLocks/>
          </p:cNvCxnSpPr>
          <p:nvPr/>
        </p:nvCxnSpPr>
        <p:spPr>
          <a:xfrm>
            <a:off x="5934907" y="2547278"/>
            <a:ext cx="720536" cy="448264"/>
          </a:xfrm>
          <a:prstGeom prst="straightConnector1">
            <a:avLst/>
          </a:prstGeom>
          <a:ln w="412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2964B0DB-086E-5C49-AC58-D61F2B15DD52}"/>
              </a:ext>
            </a:extLst>
          </p:cNvPr>
          <p:cNvSpPr/>
          <p:nvPr/>
        </p:nvSpPr>
        <p:spPr>
          <a:xfrm>
            <a:off x="4431900" y="3027572"/>
            <a:ext cx="1134319" cy="355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训练集</a:t>
            </a: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79E27E89-215F-ED4F-8D96-8FB54ADD077F}"/>
              </a:ext>
            </a:extLst>
          </p:cNvPr>
          <p:cNvSpPr/>
          <p:nvPr/>
        </p:nvSpPr>
        <p:spPr>
          <a:xfrm>
            <a:off x="6282161" y="3023718"/>
            <a:ext cx="1134319" cy="3502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测试集</a:t>
            </a: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BB31A3A6-FE76-B447-8332-05AB22F2FDD9}"/>
              </a:ext>
            </a:extLst>
          </p:cNvPr>
          <p:cNvCxnSpPr>
            <a:cxnSpLocks/>
          </p:cNvCxnSpPr>
          <p:nvPr/>
        </p:nvCxnSpPr>
        <p:spPr>
          <a:xfrm>
            <a:off x="5011838" y="3382659"/>
            <a:ext cx="0" cy="578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6FB41234-86A3-8A45-A015-A708552E7C85}"/>
              </a:ext>
            </a:extLst>
          </p:cNvPr>
          <p:cNvSpPr/>
          <p:nvPr/>
        </p:nvSpPr>
        <p:spPr>
          <a:xfrm>
            <a:off x="3541614" y="4073051"/>
            <a:ext cx="2213172" cy="842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以特征值为中心，在区间段内统计变星的数量</a:t>
            </a:r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A8D13D14-6587-AE49-B43E-B6DAF4BFDFF3}"/>
              </a:ext>
            </a:extLst>
          </p:cNvPr>
          <p:cNvCxnSpPr>
            <a:cxnSpLocks/>
          </p:cNvCxnSpPr>
          <p:nvPr/>
        </p:nvCxnSpPr>
        <p:spPr>
          <a:xfrm>
            <a:off x="5779627" y="4464628"/>
            <a:ext cx="642884" cy="8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49EDEEF7-60B6-4F40-949A-08EC7C79C477}"/>
              </a:ext>
            </a:extLst>
          </p:cNvPr>
          <p:cNvSpPr/>
          <p:nvPr/>
        </p:nvSpPr>
        <p:spPr>
          <a:xfrm>
            <a:off x="6412374" y="4128962"/>
            <a:ext cx="2227155" cy="6713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特征值</a:t>
            </a:r>
            <a:r>
              <a:rPr kumimoji="1" lang="en-US" altLang="zh-CN" dirty="0"/>
              <a:t>—</a:t>
            </a:r>
            <a:r>
              <a:rPr kumimoji="1" lang="zh-CN" altLang="en-US" dirty="0"/>
              <a:t>概率曲线</a:t>
            </a: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D8BBB014-AD3B-A847-B4D9-9AE2499730E7}"/>
              </a:ext>
            </a:extLst>
          </p:cNvPr>
          <p:cNvCxnSpPr>
            <a:cxnSpLocks/>
          </p:cNvCxnSpPr>
          <p:nvPr/>
        </p:nvCxnSpPr>
        <p:spPr>
          <a:xfrm>
            <a:off x="6976642" y="3429000"/>
            <a:ext cx="0" cy="5787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43DF92B5-B9A7-C644-AC42-8282AB0C7A93}"/>
              </a:ext>
            </a:extLst>
          </p:cNvPr>
          <p:cNvCxnSpPr>
            <a:cxnSpLocks/>
          </p:cNvCxnSpPr>
          <p:nvPr/>
        </p:nvCxnSpPr>
        <p:spPr>
          <a:xfrm>
            <a:off x="7369218" y="4800294"/>
            <a:ext cx="0" cy="57873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7102168D-F3E6-3949-99F4-F54BD4B63F16}"/>
              </a:ext>
            </a:extLst>
          </p:cNvPr>
          <p:cNvSpPr/>
          <p:nvPr/>
        </p:nvSpPr>
        <p:spPr>
          <a:xfrm>
            <a:off x="6448303" y="5334942"/>
            <a:ext cx="2012792" cy="8422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测试集中每个特征值对应是变源的概率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384C3D4-7820-9849-B3D4-1BB9B982BD63}"/>
              </a:ext>
            </a:extLst>
          </p:cNvPr>
          <p:cNvSpPr txBox="1"/>
          <p:nvPr/>
        </p:nvSpPr>
        <p:spPr>
          <a:xfrm>
            <a:off x="652623" y="2141316"/>
            <a:ext cx="259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、变源识别过程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BAE4FDA-777F-7245-90E8-625938965DD9}"/>
              </a:ext>
            </a:extLst>
          </p:cNvPr>
          <p:cNvSpPr txBox="1"/>
          <p:nvPr/>
        </p:nvSpPr>
        <p:spPr>
          <a:xfrm>
            <a:off x="4695582" y="188740"/>
            <a:ext cx="544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变源识别方法</a:t>
            </a:r>
          </a:p>
        </p:txBody>
      </p:sp>
    </p:spTree>
    <p:extLst>
      <p:ext uri="{BB962C8B-B14F-4D97-AF65-F5344CB8AC3E}">
        <p14:creationId xmlns:p14="http://schemas.microsoft.com/office/powerpoint/2010/main" val="248598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618"/>
            <a:ext cx="10515600" cy="499634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置信度大于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时，得到的概率曲线及对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变源的识别效果：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A06F8102-C59E-2C41-A688-E1569AE38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69" y="2314938"/>
            <a:ext cx="3827361" cy="2870520"/>
          </a:xfrm>
          <a:prstGeom prst="rect">
            <a:avLst/>
          </a:prstGeom>
        </p:spPr>
      </p:pic>
      <p:pic>
        <p:nvPicPr>
          <p:cNvPr id="13" name="图片 12" descr="图表&#10;&#10;描述已自动生成">
            <a:extLst>
              <a:ext uri="{FF2B5EF4-FFF2-40B4-BE49-F238E27FC236}">
                <a16:creationId xmlns:a16="http://schemas.microsoft.com/office/drawing/2014/main" id="{045A65D4-5F43-0944-8427-2EBA18D8B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877" y="2314938"/>
            <a:ext cx="3827360" cy="2870520"/>
          </a:xfrm>
          <a:prstGeom prst="rect">
            <a:avLst/>
          </a:prstGeom>
        </p:spPr>
      </p:pic>
      <p:pic>
        <p:nvPicPr>
          <p:cNvPr id="15" name="图片 14" descr="图表&#10;&#10;描述已自动生成">
            <a:extLst>
              <a:ext uri="{FF2B5EF4-FFF2-40B4-BE49-F238E27FC236}">
                <a16:creationId xmlns:a16="http://schemas.microsoft.com/office/drawing/2014/main" id="{E7500130-3402-1E45-A7A1-1355431F6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339" y="2314938"/>
            <a:ext cx="4008858" cy="300664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40CD4FE-DF84-4044-9F76-B352D8EB000F}"/>
              </a:ext>
            </a:extLst>
          </p:cNvPr>
          <p:cNvSpPr txBox="1"/>
          <p:nvPr/>
        </p:nvSpPr>
        <p:spPr>
          <a:xfrm>
            <a:off x="4648200" y="314387"/>
            <a:ext cx="544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变源识别方法</a:t>
            </a:r>
          </a:p>
        </p:txBody>
      </p:sp>
    </p:spTree>
    <p:extLst>
      <p:ext uri="{BB962C8B-B14F-4D97-AF65-F5344CB8AC3E}">
        <p14:creationId xmlns:p14="http://schemas.microsoft.com/office/powerpoint/2010/main" val="397063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618"/>
            <a:ext cx="10515600" cy="56773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置信度大于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时，得到的概率曲线及对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变源的识别效果：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pic>
        <p:nvPicPr>
          <p:cNvPr id="10" name="图片 9" descr="图表&#10;&#10;描述已自动生成">
            <a:extLst>
              <a:ext uri="{FF2B5EF4-FFF2-40B4-BE49-F238E27FC236}">
                <a16:creationId xmlns:a16="http://schemas.microsoft.com/office/drawing/2014/main" id="{557008E7-3F4A-3B4C-983A-EC3C6F7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290" y="1714384"/>
            <a:ext cx="3149720" cy="2362290"/>
          </a:xfrm>
          <a:prstGeom prst="rect">
            <a:avLst/>
          </a:prstGeom>
        </p:spPr>
      </p:pic>
      <p:pic>
        <p:nvPicPr>
          <p:cNvPr id="12" name="图片 11" descr="图表&#10;&#10;描述已自动生成">
            <a:extLst>
              <a:ext uri="{FF2B5EF4-FFF2-40B4-BE49-F238E27FC236}">
                <a16:creationId xmlns:a16="http://schemas.microsoft.com/office/drawing/2014/main" id="{F191162E-AEA3-6044-9359-FCB775D8E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192" y="1725958"/>
            <a:ext cx="3149720" cy="2362290"/>
          </a:xfrm>
          <a:prstGeom prst="rect">
            <a:avLst/>
          </a:prstGeom>
        </p:spPr>
      </p:pic>
      <p:pic>
        <p:nvPicPr>
          <p:cNvPr id="16" name="图片 15" descr="图片包含 形状&#10;&#10;描述已自动生成">
            <a:extLst>
              <a:ext uri="{FF2B5EF4-FFF2-40B4-BE49-F238E27FC236}">
                <a16:creationId xmlns:a16="http://schemas.microsoft.com/office/drawing/2014/main" id="{AA9A7B22-1F9E-2F41-90B1-35A942F84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1003" y="1758196"/>
            <a:ext cx="3032888" cy="2274666"/>
          </a:xfrm>
          <a:prstGeom prst="rect">
            <a:avLst/>
          </a:prstGeom>
        </p:spPr>
      </p:pic>
      <p:pic>
        <p:nvPicPr>
          <p:cNvPr id="18" name="图片 17" descr="图表, 直方图&#10;&#10;描述已自动生成">
            <a:extLst>
              <a:ext uri="{FF2B5EF4-FFF2-40B4-BE49-F238E27FC236}">
                <a16:creationId xmlns:a16="http://schemas.microsoft.com/office/drawing/2014/main" id="{81C6788D-6A84-2448-8A76-3B953E6A55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752" y="4196537"/>
            <a:ext cx="3295248" cy="2471436"/>
          </a:xfrm>
          <a:prstGeom prst="rect">
            <a:avLst/>
          </a:prstGeom>
        </p:spPr>
      </p:pic>
      <p:pic>
        <p:nvPicPr>
          <p:cNvPr id="20" name="图片 19" descr="图片包含 图表&#10;&#10;描述已自动生成">
            <a:extLst>
              <a:ext uri="{FF2B5EF4-FFF2-40B4-BE49-F238E27FC236}">
                <a16:creationId xmlns:a16="http://schemas.microsoft.com/office/drawing/2014/main" id="{5ECFB0B0-CAC2-164B-A150-6478D36282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3288" y="4237406"/>
            <a:ext cx="3295248" cy="247143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9ABD10B-6F46-F446-940C-7DF5B3E1F9CF}"/>
              </a:ext>
            </a:extLst>
          </p:cNvPr>
          <p:cNvSpPr txBox="1"/>
          <p:nvPr/>
        </p:nvSpPr>
        <p:spPr>
          <a:xfrm>
            <a:off x="4648200" y="314387"/>
            <a:ext cx="544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变源识别方法</a:t>
            </a:r>
          </a:p>
        </p:txBody>
      </p:sp>
    </p:spTree>
    <p:extLst>
      <p:ext uri="{BB962C8B-B14F-4D97-AF65-F5344CB8AC3E}">
        <p14:creationId xmlns:p14="http://schemas.microsoft.com/office/powerpoint/2010/main" val="396538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80618"/>
            <a:ext cx="11094720" cy="5677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400" dirty="0"/>
              <a:t>5</a:t>
            </a:r>
            <a:r>
              <a:rPr kumimoji="1" lang="zh-CN" altLang="en-US" sz="2400" dirty="0"/>
              <a:t>、方法评估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zh-CN" altLang="en-US" sz="2400" dirty="0"/>
              <a:t>    得到光变特征</a:t>
            </a:r>
            <a:r>
              <a:rPr kumimoji="1" lang="en-US" altLang="zh-CN" sz="2400" dirty="0"/>
              <a:t>-</a:t>
            </a:r>
            <a:r>
              <a:rPr kumimoji="1" lang="zh-CN" altLang="en-US" sz="2400" dirty="0"/>
              <a:t>概率曲线，利用测试集对方法（标准差）进行评估：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pic>
        <p:nvPicPr>
          <p:cNvPr id="8" name="图片 7" descr="图表, 折线图&#10;&#10;描述已自动生成">
            <a:extLst>
              <a:ext uri="{FF2B5EF4-FFF2-40B4-BE49-F238E27FC236}">
                <a16:creationId xmlns:a16="http://schemas.microsoft.com/office/drawing/2014/main" id="{A4082E8F-0897-D94B-925F-436D29D0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974" y="2332057"/>
            <a:ext cx="4300410" cy="3225308"/>
          </a:xfrm>
          <a:prstGeom prst="rect">
            <a:avLst/>
          </a:prstGeom>
        </p:spPr>
      </p:pic>
      <p:pic>
        <p:nvPicPr>
          <p:cNvPr id="14" name="图片 13" descr="图片包含 图表&#10;&#10;描述已自动生成">
            <a:extLst>
              <a:ext uri="{FF2B5EF4-FFF2-40B4-BE49-F238E27FC236}">
                <a16:creationId xmlns:a16="http://schemas.microsoft.com/office/drawing/2014/main" id="{5910F310-56A3-6640-ABEA-77A438A7F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1" y="2452074"/>
            <a:ext cx="4140388" cy="3105291"/>
          </a:xfrm>
          <a:prstGeom prst="rect">
            <a:avLst/>
          </a:prstGeom>
        </p:spPr>
      </p:pic>
      <p:pic>
        <p:nvPicPr>
          <p:cNvPr id="9" name="图片 8" descr="图表, 折线图&#10;&#10;描述已自动生成">
            <a:extLst>
              <a:ext uri="{FF2B5EF4-FFF2-40B4-BE49-F238E27FC236}">
                <a16:creationId xmlns:a16="http://schemas.microsoft.com/office/drawing/2014/main" id="{E5625F63-F83F-3C41-ABF4-92434752A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0667" y="2392065"/>
            <a:ext cx="4140388" cy="31052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2482F8E-FB15-A744-836A-5F73C4C6376F}"/>
              </a:ext>
            </a:extLst>
          </p:cNvPr>
          <p:cNvSpPr txBox="1"/>
          <p:nvPr/>
        </p:nvSpPr>
        <p:spPr>
          <a:xfrm>
            <a:off x="4648200" y="314387"/>
            <a:ext cx="544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变源识别方法</a:t>
            </a:r>
          </a:p>
        </p:txBody>
      </p:sp>
    </p:spTree>
    <p:extLst>
      <p:ext uri="{BB962C8B-B14F-4D97-AF65-F5344CB8AC3E}">
        <p14:creationId xmlns:p14="http://schemas.microsoft.com/office/powerpoint/2010/main" val="338603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4788221" y="381361"/>
            <a:ext cx="344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结果讨论</a:t>
            </a:r>
          </a:p>
        </p:txBody>
      </p:sp>
      <p:pic>
        <p:nvPicPr>
          <p:cNvPr id="14" name="图片 13" descr="图表, 直方图&#10;&#10;描述已自动生成">
            <a:extLst>
              <a:ext uri="{FF2B5EF4-FFF2-40B4-BE49-F238E27FC236}">
                <a16:creationId xmlns:a16="http://schemas.microsoft.com/office/drawing/2014/main" id="{82F4AE3D-E84F-1F42-A839-4678DCD48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340159"/>
            <a:ext cx="10393366" cy="40758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E9587B7-09B8-FB40-97E8-A1CB21433EAE}"/>
              </a:ext>
            </a:extLst>
          </p:cNvPr>
          <p:cNvSpPr txBox="1"/>
          <p:nvPr/>
        </p:nvSpPr>
        <p:spPr>
          <a:xfrm>
            <a:off x="1648624" y="1101630"/>
            <a:ext cx="8718386" cy="11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分类讨论：（</a:t>
            </a:r>
            <a:r>
              <a:rPr kumimoji="1" lang="en-US" altLang="zh-CN" sz="2400" dirty="0"/>
              <a:t>1</a:t>
            </a:r>
            <a:r>
              <a:rPr kumimoji="1" lang="zh-CN" altLang="en-US" sz="2400" dirty="0"/>
              <a:t>）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kumimoji="1" lang="zh-CN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剩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LAMOST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的源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                  （</a:t>
            </a:r>
            <a:r>
              <a:rPr kumimoji="1" lang="en-US" altLang="zh-CN" sz="2400" dirty="0"/>
              <a:t>2</a:t>
            </a:r>
            <a:r>
              <a:rPr kumimoji="1" lang="zh-CN" altLang="en-US" sz="2400" dirty="0"/>
              <a:t>）</a:t>
            </a:r>
            <a:r>
              <a:rPr kumimoji="1"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kumimoji="1"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kumimoji="1" lang="zh-CN" altLang="en-US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1"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1"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kumimoji="1"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剩</a:t>
            </a:r>
            <a:r>
              <a:rPr kumimoji="1"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1"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r>
              <a:rPr kumimoji="1"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LAMOST</a:t>
            </a:r>
            <a:r>
              <a:rPr kumimoji="1"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的源</a:t>
            </a:r>
            <a:endParaRPr kumimoji="1"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F2ACF3F-0385-C845-9471-88552C7FBDF4}"/>
              </a:ext>
            </a:extLst>
          </p:cNvPr>
          <p:cNvGrpSpPr/>
          <p:nvPr/>
        </p:nvGrpSpPr>
        <p:grpSpPr>
          <a:xfrm>
            <a:off x="838200" y="318548"/>
            <a:ext cx="2592670" cy="759437"/>
            <a:chOff x="3277819" y="212671"/>
            <a:chExt cx="2592670" cy="7594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47FA27-DD30-3141-9ACE-6C00642C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C0E92FD-6F1B-C343-A860-534BCA91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00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4" y="1307939"/>
            <a:ext cx="10343173" cy="478003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kumimoji="1" lang="en-US" altLang="zh-C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、当</a:t>
            </a:r>
            <a:r>
              <a:rPr kumimoji="1" lang="en-US" altLang="zh-C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sz="9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kumimoji="1" lang="en-US" altLang="zh-CN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&gt;50</a:t>
            </a:r>
            <a:r>
              <a:rPr kumimoji="1" lang="zh-CN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时：</a:t>
            </a:r>
            <a:endParaRPr kumimoji="1" lang="en-US" altLang="zh-CN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kumimoji="1" lang="zh-CN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1" lang="en-US" altLang="zh-CN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、当</a:t>
            </a: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zh-CN" sz="96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&gt;100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时：</a:t>
            </a:r>
            <a:endParaRPr kumimoji="1" lang="en-US" altLang="zh-CN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endParaRPr kumimoji="1" lang="en-US" altLang="zh-CN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、变源星表包含的参数：</a:t>
            </a:r>
            <a:endParaRPr kumimoji="1" lang="en-US" altLang="zh-CN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LAMOST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9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Obsid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ZTF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9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Epochs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kumimoji="1" lang="zh-CN" altLang="en-US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Magnitude…….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4788221" y="381361"/>
            <a:ext cx="344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结果讨论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990318-040D-EB4F-8EF2-98CD13765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800" y="1912629"/>
            <a:ext cx="8093470" cy="6958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121194D-B500-024B-BEF8-61B5BA482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801" y="3350014"/>
            <a:ext cx="8456540" cy="6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6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2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）结合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LAMOST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ZTF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巡天项目的优势，初步得到了变源星表；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）正在进行中的工作：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方法鲁棒性的检验；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与已知变源星表的交叉；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基于机器学习的变源数据分类；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基于此变源星表的后续更多的数据分析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4531057" y="389745"/>
            <a:ext cx="547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小结与未来的工作</a:t>
            </a:r>
          </a:p>
        </p:txBody>
      </p:sp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9477" y="5993296"/>
            <a:ext cx="3501887" cy="618853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8BBF3EB-63EA-4B4C-88EE-824A09F9686E}"/>
              </a:ext>
            </a:extLst>
          </p:cNvPr>
          <p:cNvSpPr/>
          <p:nvPr/>
        </p:nvSpPr>
        <p:spPr>
          <a:xfrm>
            <a:off x="3110948" y="2892889"/>
            <a:ext cx="63212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感谢大家的聆听与指导</a:t>
            </a:r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7943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95" y="1683970"/>
            <a:ext cx="3824629" cy="42519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研究意义与现状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数据准备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变源识别方法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结果讨论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小结与未来工作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50BAE37-9076-1E4C-AB7E-97A5168EBB98}"/>
              </a:ext>
            </a:extLst>
          </p:cNvPr>
          <p:cNvSpPr txBox="1"/>
          <p:nvPr/>
        </p:nvSpPr>
        <p:spPr>
          <a:xfrm>
            <a:off x="4086223" y="301318"/>
            <a:ext cx="3269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主要内容</a:t>
            </a:r>
          </a:p>
        </p:txBody>
      </p:sp>
    </p:spTree>
    <p:extLst>
      <p:ext uri="{BB962C8B-B14F-4D97-AF65-F5344CB8AC3E}">
        <p14:creationId xmlns:p14="http://schemas.microsoft.com/office/powerpoint/2010/main" val="336111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72" y="3840274"/>
            <a:ext cx="5066040" cy="191508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kumimoji="1"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LMC</a:t>
            </a:r>
            <a:r>
              <a:rPr kumimoji="1"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发布</a:t>
            </a:r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万颗变源星表</a:t>
            </a:r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Alcock</a:t>
            </a:r>
            <a:r>
              <a:rPr lang="en-US" altLang="zh-CN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1993</a:t>
            </a:r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kumimoji="1"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kumimoji="1"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OGLE</a:t>
            </a:r>
            <a:r>
              <a:rPr kumimoji="1"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发布</a:t>
            </a:r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kumimoji="1"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万变源星表 </a:t>
            </a:r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Udalski</a:t>
            </a:r>
            <a:r>
              <a:rPr lang="en-US" altLang="zh-CN" sz="19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 1992</a:t>
            </a:r>
            <a:r>
              <a:rPr lang="zh-CN" altLang="zh-CN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4648200" y="289538"/>
            <a:ext cx="399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研究意义与现状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86C368-859F-5542-BF83-0F5A4B16938D}"/>
              </a:ext>
            </a:extLst>
          </p:cNvPr>
          <p:cNvSpPr txBox="1"/>
          <p:nvPr/>
        </p:nvSpPr>
        <p:spPr>
          <a:xfrm>
            <a:off x="7007311" y="3632632"/>
            <a:ext cx="4275437" cy="225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ASAS—SN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Jayasinghe et al. 2018)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ATLAS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Heinze et al. 2018),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 et al. 2018b)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GAIA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DR2(</a:t>
            </a:r>
            <a:r>
              <a:rPr lang="en-US" altLang="zh-CN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Clementini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2019)</a:t>
            </a:r>
          </a:p>
          <a:p>
            <a:pPr>
              <a:lnSpc>
                <a:spcPct val="160000"/>
              </a:lnSpc>
            </a:pPr>
            <a:r>
              <a:rPr kumimoji="1"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CFAF49-4B7E-6D41-9C37-5943319287B0}"/>
              </a:ext>
            </a:extLst>
          </p:cNvPr>
          <p:cNvSpPr txBox="1"/>
          <p:nvPr/>
        </p:nvSpPr>
        <p:spPr>
          <a:xfrm>
            <a:off x="660175" y="1416988"/>
            <a:ext cx="10463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变源是天体物理学中许多研究工作的基础，近年来变星的数量快速增长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EF3B44A4-1E4F-DA47-AE0A-D75C24D984FC}"/>
              </a:ext>
            </a:extLst>
          </p:cNvPr>
          <p:cNvSpPr/>
          <p:nvPr/>
        </p:nvSpPr>
        <p:spPr>
          <a:xfrm>
            <a:off x="1207088" y="2286895"/>
            <a:ext cx="3931509" cy="920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第一个阶段：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年前</a:t>
            </a:r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21B65BA3-111F-D242-A991-14177ACA88F8}"/>
              </a:ext>
            </a:extLst>
          </p:cNvPr>
          <p:cNvSpPr/>
          <p:nvPr/>
        </p:nvSpPr>
        <p:spPr>
          <a:xfrm>
            <a:off x="6847291" y="2286894"/>
            <a:ext cx="3931509" cy="920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第二个阶段：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年后</a:t>
            </a:r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4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3949398" cy="378258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一些最近的工作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LAMOST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首次发布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万颗恒星的视向速度变源星表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 et al, APJS, 2020)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4648199" y="341590"/>
            <a:ext cx="4340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研究背景与现状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EC089F-A6F4-C147-8761-867CBF86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93" y="1485900"/>
            <a:ext cx="5022438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3B0727-37E6-094B-B4D7-FBB0EF454320}"/>
              </a:ext>
            </a:extLst>
          </p:cNvPr>
          <p:cNvSpPr txBox="1"/>
          <p:nvPr/>
        </p:nvSpPr>
        <p:spPr>
          <a:xfrm>
            <a:off x="6096000" y="5623977"/>
            <a:ext cx="4906262" cy="79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模拟双星样本的周期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振幅联合分布特征。黑色方框标出了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LAMOST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可探测双星。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81" y="2135961"/>
            <a:ext cx="5392119" cy="355955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ZTF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DR2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发布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万颗变源星表（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 et al, 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APJS,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），并进行了分类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60000"/>
              </a:lnSpc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）巡天项目数据交叉获得的星表（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et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al,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APJS,</a:t>
            </a:r>
            <a:r>
              <a:rPr kumimoji="1"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4648200" y="341590"/>
            <a:ext cx="4594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研究背景与现状</a:t>
            </a:r>
          </a:p>
        </p:txBody>
      </p:sp>
      <p:pic>
        <p:nvPicPr>
          <p:cNvPr id="8" name="Drawing 6" descr="IMAGE">
            <a:extLst>
              <a:ext uri="{FF2B5EF4-FFF2-40B4-BE49-F238E27FC236}">
                <a16:creationId xmlns:a16="http://schemas.microsoft.com/office/drawing/2014/main" id="{00BB25E6-949B-DC47-BD78-C8D65C46DB6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369050" y="1788756"/>
            <a:ext cx="4594226" cy="293846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D9BCA05-6AB3-4541-95B1-D69ABA2C1D89}"/>
              </a:ext>
            </a:extLst>
          </p:cNvPr>
          <p:cNvSpPr txBox="1"/>
          <p:nvPr/>
        </p:nvSpPr>
        <p:spPr>
          <a:xfrm>
            <a:off x="6952299" y="4937584"/>
            <a:ext cx="4282753" cy="42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ZTF DR2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分类的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万周期性变源的分布图</a:t>
            </a:r>
          </a:p>
        </p:txBody>
      </p:sp>
    </p:spTree>
    <p:extLst>
      <p:ext uri="{BB962C8B-B14F-4D97-AF65-F5344CB8AC3E}">
        <p14:creationId xmlns:p14="http://schemas.microsoft.com/office/powerpoint/2010/main" val="358948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600"/>
            <a:ext cx="10515600" cy="4351338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LAMOST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DR6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数据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5588000" y="352869"/>
            <a:ext cx="344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数据准备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F1FC14-99E8-8641-9DD1-68BA9F69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38" y="2628162"/>
            <a:ext cx="4524464" cy="26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18EF83D-7E22-EF4C-B7E2-FEF985CB85A1}"/>
              </a:ext>
            </a:extLst>
          </p:cNvPr>
          <p:cNvSpPr txBox="1"/>
          <p:nvPr/>
        </p:nvSpPr>
        <p:spPr>
          <a:xfrm>
            <a:off x="6096000" y="4343961"/>
            <a:ext cx="4756162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4902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个观测天区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1125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万条光谱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EDB36AA-8DED-734B-86BF-87E7080B9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081" y="2651819"/>
            <a:ext cx="5372239" cy="14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0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441"/>
            <a:ext cx="11353800" cy="4965522"/>
          </a:xfrm>
        </p:spPr>
        <p:txBody>
          <a:bodyPr/>
          <a:lstStyle/>
          <a:p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ZTF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DR2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数据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5822950" y="290179"/>
            <a:ext cx="3266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数据准备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48BE66E-7194-9442-A868-5295C13DC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15" y="3721625"/>
            <a:ext cx="6324600" cy="24166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2AC3C8-EDD2-E64C-92E8-A533BD783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944" y="1135234"/>
            <a:ext cx="4100907" cy="24166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DAB1A1-2AA8-444C-B777-52A5B6A5E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398" y="3721625"/>
            <a:ext cx="4333275" cy="25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4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66" y="1489142"/>
            <a:ext cx="11771376" cy="4926847"/>
          </a:xfrm>
        </p:spPr>
        <p:txBody>
          <a:bodyPr/>
          <a:lstStyle/>
          <a:p>
            <a:r>
              <a:rPr kumimoji="1" lang="en-US" altLang="zh-CN" dirty="0"/>
              <a:t>3</a:t>
            </a:r>
            <a:r>
              <a:rPr kumimoji="1" lang="zh-CN" altLang="en-US" dirty="0"/>
              <a:t>、数据交叉</a:t>
            </a: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5319432" y="359080"/>
            <a:ext cx="344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数据准备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6F776567-911E-A64C-959E-D0C7A9D53AF1}"/>
              </a:ext>
            </a:extLst>
          </p:cNvPr>
          <p:cNvGrpSpPr/>
          <p:nvPr/>
        </p:nvGrpSpPr>
        <p:grpSpPr>
          <a:xfrm>
            <a:off x="603625" y="2457423"/>
            <a:ext cx="10984750" cy="3277927"/>
            <a:chOff x="623246" y="2692757"/>
            <a:chExt cx="10984750" cy="327792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1EC0130-BA52-B643-A976-9C6FC5DA0CB6}"/>
                </a:ext>
              </a:extLst>
            </p:cNvPr>
            <p:cNvSpPr txBox="1"/>
            <p:nvPr/>
          </p:nvSpPr>
          <p:spPr>
            <a:xfrm>
              <a:off x="634988" y="2692757"/>
              <a:ext cx="1231900" cy="1200329"/>
            </a:xfrm>
            <a:prstGeom prst="rect">
              <a:avLst/>
            </a:prstGeom>
            <a:noFill/>
            <a:ln w="22225">
              <a:solidFill>
                <a:schemeClr val="tx1">
                  <a:alpha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LAMOST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DR6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低分辨率光谱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991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万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1ED9C73-B041-FC41-963F-02B0C406282C}"/>
                </a:ext>
              </a:extLst>
            </p:cNvPr>
            <p:cNvSpPr txBox="1"/>
            <p:nvPr/>
          </p:nvSpPr>
          <p:spPr>
            <a:xfrm>
              <a:off x="2745789" y="2831256"/>
              <a:ext cx="1231900" cy="923330"/>
            </a:xfrm>
            <a:prstGeom prst="rect">
              <a:avLst/>
            </a:prstGeom>
            <a:noFill/>
            <a:ln w="22225">
              <a:solidFill>
                <a:schemeClr val="tx1">
                  <a:alpha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限制</a:t>
              </a:r>
              <a:r>
                <a:rPr kumimoji="1"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SNRg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后剩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468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万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7218571-2518-E141-9BB0-01C3BD96AC12}"/>
                </a:ext>
              </a:extLst>
            </p:cNvPr>
            <p:cNvSpPr txBox="1"/>
            <p:nvPr/>
          </p:nvSpPr>
          <p:spPr>
            <a:xfrm>
              <a:off x="623246" y="4926818"/>
              <a:ext cx="1231900" cy="369332"/>
            </a:xfrm>
            <a:prstGeom prst="rect">
              <a:avLst/>
            </a:prstGeom>
            <a:noFill/>
            <a:ln w="22225">
              <a:solidFill>
                <a:schemeClr val="tx1">
                  <a:alpha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ZTF DR2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30C6604-DD3B-8B4E-8624-89D456B0D2BB}"/>
                </a:ext>
              </a:extLst>
            </p:cNvPr>
            <p:cNvSpPr txBox="1"/>
            <p:nvPr/>
          </p:nvSpPr>
          <p:spPr>
            <a:xfrm>
              <a:off x="2755412" y="4454797"/>
              <a:ext cx="1289708" cy="1477328"/>
            </a:xfrm>
            <a:prstGeom prst="rect">
              <a:avLst/>
            </a:prstGeom>
            <a:noFill/>
            <a:ln w="22225">
              <a:solidFill>
                <a:schemeClr val="tx1">
                  <a:alpha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856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个文件，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4T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左右数据量，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亿组光变曲线数据</a:t>
              </a:r>
            </a:p>
          </p:txBody>
        </p:sp>
        <p:sp>
          <p:nvSpPr>
            <p:cNvPr id="13" name="右箭头 12">
              <a:extLst>
                <a:ext uri="{FF2B5EF4-FFF2-40B4-BE49-F238E27FC236}">
                  <a16:creationId xmlns:a16="http://schemas.microsoft.com/office/drawing/2014/main" id="{194C6A6A-944E-B24F-9E70-68CA7191E9D4}"/>
                </a:ext>
              </a:extLst>
            </p:cNvPr>
            <p:cNvSpPr/>
            <p:nvPr/>
          </p:nvSpPr>
          <p:spPr>
            <a:xfrm>
              <a:off x="1912682" y="3262724"/>
              <a:ext cx="757366" cy="60394"/>
            </a:xfrm>
            <a:prstGeom prst="rightArrow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右箭头 14">
              <a:extLst>
                <a:ext uri="{FF2B5EF4-FFF2-40B4-BE49-F238E27FC236}">
                  <a16:creationId xmlns:a16="http://schemas.microsoft.com/office/drawing/2014/main" id="{1574756F-0503-284D-A429-3318CFC853D9}"/>
                </a:ext>
              </a:extLst>
            </p:cNvPr>
            <p:cNvSpPr/>
            <p:nvPr/>
          </p:nvSpPr>
          <p:spPr>
            <a:xfrm>
              <a:off x="1873473" y="5069933"/>
              <a:ext cx="796575" cy="64412"/>
            </a:xfrm>
            <a:prstGeom prst="rightArrow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9C6492B-85F9-FA43-814E-A90F92569C6A}"/>
                </a:ext>
              </a:extLst>
            </p:cNvPr>
            <p:cNvSpPr txBox="1"/>
            <p:nvPr/>
          </p:nvSpPr>
          <p:spPr>
            <a:xfrm>
              <a:off x="5014288" y="2830617"/>
              <a:ext cx="1231900" cy="923330"/>
            </a:xfrm>
            <a:prstGeom prst="rect">
              <a:avLst/>
            </a:prstGeom>
            <a:noFill/>
            <a:ln w="22225">
              <a:solidFill>
                <a:schemeClr val="tx1">
                  <a:alpha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468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万光谱对应的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DEC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信息</a:t>
              </a:r>
            </a:p>
          </p:txBody>
        </p:sp>
        <p:sp>
          <p:nvSpPr>
            <p:cNvPr id="19" name="右箭头 18">
              <a:extLst>
                <a:ext uri="{FF2B5EF4-FFF2-40B4-BE49-F238E27FC236}">
                  <a16:creationId xmlns:a16="http://schemas.microsoft.com/office/drawing/2014/main" id="{6F23CBD8-6FB6-0040-B59B-D0C801996F5C}"/>
                </a:ext>
              </a:extLst>
            </p:cNvPr>
            <p:cNvSpPr/>
            <p:nvPr/>
          </p:nvSpPr>
          <p:spPr>
            <a:xfrm>
              <a:off x="3990412" y="3262724"/>
              <a:ext cx="900266" cy="59117"/>
            </a:xfrm>
            <a:prstGeom prst="rightArrow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ABA49C71-8EDD-4D46-B72D-010DA440D1B7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6560180" y="3992485"/>
              <a:ext cx="1181325" cy="1101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82117BF9-50C7-4A49-85D6-27A38A962D1A}"/>
                </a:ext>
              </a:extLst>
            </p:cNvPr>
            <p:cNvCxnSpPr>
              <a:cxnSpLocks/>
              <a:stCxn id="18" idx="3"/>
              <a:endCxn id="27" idx="1"/>
            </p:cNvCxnSpPr>
            <p:nvPr/>
          </p:nvCxnSpPr>
          <p:spPr>
            <a:xfrm>
              <a:off x="6246188" y="3292282"/>
              <a:ext cx="1495317" cy="70020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6F5CC7F-D3D0-BD4B-934E-94A424DFA4D9}"/>
                </a:ext>
              </a:extLst>
            </p:cNvPr>
            <p:cNvSpPr txBox="1"/>
            <p:nvPr/>
          </p:nvSpPr>
          <p:spPr>
            <a:xfrm>
              <a:off x="7741505" y="3530820"/>
              <a:ext cx="1913129" cy="923330"/>
            </a:xfrm>
            <a:prstGeom prst="rect">
              <a:avLst/>
            </a:prstGeom>
            <a:noFill/>
            <a:ln w="22225">
              <a:solidFill>
                <a:schemeClr val="tx1">
                  <a:alpha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筛选得到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209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万有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ZTF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观测的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LAMSOT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的源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DC5AF2D-4D9E-D64C-B13E-ADFB4779A786}"/>
                </a:ext>
              </a:extLst>
            </p:cNvPr>
            <p:cNvSpPr txBox="1"/>
            <p:nvPr/>
          </p:nvSpPr>
          <p:spPr>
            <a:xfrm>
              <a:off x="10394194" y="3530820"/>
              <a:ext cx="1213802" cy="1200329"/>
            </a:xfrm>
            <a:prstGeom prst="rect">
              <a:avLst/>
            </a:prstGeom>
            <a:noFill/>
            <a:ln w="22225">
              <a:solidFill>
                <a:schemeClr val="tx1">
                  <a:alpha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160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万恒星（最终采用源的光变数据）</a:t>
              </a:r>
            </a:p>
          </p:txBody>
        </p:sp>
        <p:cxnSp>
          <p:nvCxnSpPr>
            <p:cNvPr id="30" name="直线箭头连接符 29">
              <a:extLst>
                <a:ext uri="{FF2B5EF4-FFF2-40B4-BE49-F238E27FC236}">
                  <a16:creationId xmlns:a16="http://schemas.microsoft.com/office/drawing/2014/main" id="{94C03244-3C4F-5E48-9AD4-63546C32FC58}"/>
                </a:ext>
              </a:extLst>
            </p:cNvPr>
            <p:cNvCxnSpPr>
              <a:cxnSpLocks/>
            </p:cNvCxnSpPr>
            <p:nvPr/>
          </p:nvCxnSpPr>
          <p:spPr>
            <a:xfrm>
              <a:off x="9654634" y="4130984"/>
              <a:ext cx="739560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右箭头 34">
              <a:extLst>
                <a:ext uri="{FF2B5EF4-FFF2-40B4-BE49-F238E27FC236}">
                  <a16:creationId xmlns:a16="http://schemas.microsoft.com/office/drawing/2014/main" id="{CD971A24-076E-214B-98BB-8FD1ACE0F0D3}"/>
                </a:ext>
              </a:extLst>
            </p:cNvPr>
            <p:cNvSpPr/>
            <p:nvPr/>
          </p:nvSpPr>
          <p:spPr>
            <a:xfrm>
              <a:off x="4051537" y="5134344"/>
              <a:ext cx="755808" cy="45719"/>
            </a:xfrm>
            <a:prstGeom prst="rightArrow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6DAC403-7D2C-AA4A-AD4D-0943B24EE1D2}"/>
                </a:ext>
              </a:extLst>
            </p:cNvPr>
            <p:cNvSpPr txBox="1"/>
            <p:nvPr/>
          </p:nvSpPr>
          <p:spPr>
            <a:xfrm>
              <a:off x="4890678" y="4216358"/>
              <a:ext cx="1669502" cy="1754326"/>
            </a:xfrm>
            <a:prstGeom prst="rect">
              <a:avLst/>
            </a:prstGeom>
            <a:noFill/>
            <a:ln w="22225">
              <a:solidFill>
                <a:schemeClr val="tx1">
                  <a:alpha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）剔除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kumimoji="1" lang="en-US" altLang="zh-CN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&lt;=6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；</a:t>
              </a:r>
              <a:endPara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）剔除质量差的数据（</a:t>
              </a:r>
              <a:r>
                <a:rPr kumimoji="1" lang="en-US" altLang="zh-C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catflags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&gt;32768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83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EAD81-20D7-7949-91AB-F8E316DF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07" y="2070636"/>
            <a:ext cx="5441795" cy="390718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、数据集的构建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）常星数据；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Kepler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变源：共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12151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个周期变源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a-DK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Nielsen et al. A &amp;A ,2013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F25072D-1195-A94B-80B9-20422F00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415989"/>
            <a:ext cx="2895600" cy="365125"/>
          </a:xfrm>
        </p:spPr>
        <p:txBody>
          <a:bodyPr/>
          <a:lstStyle/>
          <a:p>
            <a:r>
              <a:rPr lang="zh-CN" altLang="en-US" dirty="0"/>
              <a:t>虚拟天文台与天文信息学</a:t>
            </a:r>
            <a:r>
              <a:rPr lang="en-US" altLang="zh-CN" dirty="0"/>
              <a:t>2020</a:t>
            </a:r>
            <a:r>
              <a:rPr lang="zh-CN" altLang="en-US" dirty="0"/>
              <a:t>学术年会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D67C95-CFEC-BE49-99F6-D7A889F98F9C}"/>
              </a:ext>
            </a:extLst>
          </p:cNvPr>
          <p:cNvGrpSpPr/>
          <p:nvPr/>
        </p:nvGrpSpPr>
        <p:grpSpPr>
          <a:xfrm>
            <a:off x="838200" y="301318"/>
            <a:ext cx="2592670" cy="759437"/>
            <a:chOff x="3277819" y="212671"/>
            <a:chExt cx="2592670" cy="7594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0D481C-A976-2B49-BCB5-0C4A40F29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19" y="212671"/>
              <a:ext cx="825476" cy="75943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80CE0E-D6D5-4441-8DD1-77B2B3DFF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294" y="227182"/>
              <a:ext cx="1767195" cy="656586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6B4FAA6-3278-7848-9FAE-B86BE31D9B86}"/>
              </a:ext>
            </a:extLst>
          </p:cNvPr>
          <p:cNvSpPr txBox="1"/>
          <p:nvPr/>
        </p:nvSpPr>
        <p:spPr>
          <a:xfrm>
            <a:off x="4648200" y="314387"/>
            <a:ext cx="544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latin typeface="SimHei" panose="02010609060101010101" pitchFamily="49" charset="-122"/>
                <a:ea typeface="SimHei" panose="02010609060101010101" pitchFamily="49" charset="-122"/>
              </a:rPr>
              <a:t>变源识别方法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669E5A8-CF8F-2944-BA23-70C7F3512ED7}"/>
              </a:ext>
            </a:extLst>
          </p:cNvPr>
          <p:cNvGrpSpPr/>
          <p:nvPr/>
        </p:nvGrpSpPr>
        <p:grpSpPr>
          <a:xfrm>
            <a:off x="7017258" y="2154673"/>
            <a:ext cx="4060127" cy="2879004"/>
            <a:chOff x="6724955" y="2831450"/>
            <a:chExt cx="4060127" cy="2879004"/>
          </a:xfrm>
        </p:grpSpPr>
        <p:graphicFrame>
          <p:nvGraphicFramePr>
            <p:cNvPr id="10" name="图示 9">
              <a:extLst>
                <a:ext uri="{FF2B5EF4-FFF2-40B4-BE49-F238E27FC236}">
                  <a16:creationId xmlns:a16="http://schemas.microsoft.com/office/drawing/2014/main" id="{1F51252B-24C0-4D4A-8BDC-04A6C149AE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9834998"/>
                </p:ext>
              </p:extLst>
            </p:nvPr>
          </p:nvGraphicFramePr>
          <p:xfrm>
            <a:off x="7083707" y="3148698"/>
            <a:ext cx="3273062" cy="25617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84F9B51A-50D2-704A-975D-A1C3B6056EF5}"/>
                </a:ext>
              </a:extLst>
            </p:cNvPr>
            <p:cNvCxnSpPr/>
            <p:nvPr/>
          </p:nvCxnSpPr>
          <p:spPr>
            <a:xfrm>
              <a:off x="8021256" y="3925956"/>
              <a:ext cx="0" cy="148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C2EC94DD-7A27-BE40-A84C-0FB5FFFC82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5465" y="3477781"/>
              <a:ext cx="854439" cy="790164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箭头连接符 25">
              <a:extLst>
                <a:ext uri="{FF2B5EF4-FFF2-40B4-BE49-F238E27FC236}">
                  <a16:creationId xmlns:a16="http://schemas.microsoft.com/office/drawing/2014/main" id="{4EED3E3A-FC9A-5046-9F89-0853D31AC8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5590" y="3611301"/>
              <a:ext cx="568359" cy="656643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FCB8AFA-16DE-9045-B413-232AAA7A5D8A}"/>
                </a:ext>
              </a:extLst>
            </p:cNvPr>
            <p:cNvSpPr txBox="1"/>
            <p:nvPr/>
          </p:nvSpPr>
          <p:spPr>
            <a:xfrm>
              <a:off x="6724955" y="2831450"/>
              <a:ext cx="1182878" cy="646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5196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个源重合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F78E5BF-1134-FF4B-ADC0-650F04C26BB8}"/>
                </a:ext>
              </a:extLst>
            </p:cNvPr>
            <p:cNvSpPr txBox="1"/>
            <p:nvPr/>
          </p:nvSpPr>
          <p:spPr>
            <a:xfrm>
              <a:off x="9602205" y="2831450"/>
              <a:ext cx="1182877" cy="646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4426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个源重合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14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1575</Words>
  <Application>Microsoft Macintosh PowerPoint</Application>
  <PresentationFormat>宽屏</PresentationFormat>
  <Paragraphs>147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SimHei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Catalog of Variable Stars Identified From LAMOST and ZTF Surveys </dc:title>
  <dc:creator>Xu Tingting</dc:creator>
  <cp:lastModifiedBy>Xu Tingting</cp:lastModifiedBy>
  <cp:revision>113</cp:revision>
  <dcterms:created xsi:type="dcterms:W3CDTF">2020-11-19T11:44:19Z</dcterms:created>
  <dcterms:modified xsi:type="dcterms:W3CDTF">2020-11-27T00:15:39Z</dcterms:modified>
</cp:coreProperties>
</file>