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3690" r:id="rId1"/>
  </p:sldMasterIdLst>
  <p:notesMasterIdLst>
    <p:notesMasterId r:id="rId26"/>
  </p:notesMasterIdLst>
  <p:handoutMasterIdLst>
    <p:handoutMasterId r:id="rId27"/>
  </p:handoutMasterIdLst>
  <p:sldIdLst>
    <p:sldId id="827" r:id="rId2"/>
    <p:sldId id="828" r:id="rId3"/>
    <p:sldId id="861" r:id="rId4"/>
    <p:sldId id="868" r:id="rId5"/>
    <p:sldId id="867" r:id="rId6"/>
    <p:sldId id="878" r:id="rId7"/>
    <p:sldId id="909" r:id="rId8"/>
    <p:sldId id="897" r:id="rId9"/>
    <p:sldId id="913" r:id="rId10"/>
    <p:sldId id="912" r:id="rId11"/>
    <p:sldId id="895" r:id="rId12"/>
    <p:sldId id="259" r:id="rId13"/>
    <p:sldId id="898" r:id="rId14"/>
    <p:sldId id="908" r:id="rId15"/>
    <p:sldId id="257" r:id="rId16"/>
    <p:sldId id="904" r:id="rId17"/>
    <p:sldId id="896" r:id="rId18"/>
    <p:sldId id="914" r:id="rId19"/>
    <p:sldId id="869" r:id="rId20"/>
    <p:sldId id="905" r:id="rId21"/>
    <p:sldId id="899" r:id="rId22"/>
    <p:sldId id="881" r:id="rId23"/>
    <p:sldId id="882" r:id="rId24"/>
    <p:sldId id="874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chao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66FF"/>
    <a:srgbClr val="CC3300"/>
    <a:srgbClr val="FFCC66"/>
    <a:srgbClr val="6600FF"/>
    <a:srgbClr val="C0C0C0"/>
    <a:srgbClr val="000066"/>
    <a:srgbClr val="FFFF00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811" autoAdjust="0"/>
  </p:normalViewPr>
  <p:slideViewPr>
    <p:cSldViewPr>
      <p:cViewPr varScale="1">
        <p:scale>
          <a:sx n="104" d="100"/>
          <a:sy n="104" d="100"/>
        </p:scale>
        <p:origin x="4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zh-CN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AC77152-9CB0-4C47-AAAE-E2151616705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3487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4B72FD-F5F8-4AC6-91AF-035220B26A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589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6EDE2-F3C8-432C-8AE6-F1BC4728C013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806450"/>
            <a:ext cx="5062538" cy="3797300"/>
          </a:xfrm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798" y="4847227"/>
            <a:ext cx="5211083" cy="4603800"/>
          </a:xfrm>
        </p:spPr>
        <p:txBody>
          <a:bodyPr/>
          <a:lstStyle/>
          <a:p>
            <a:endParaRPr lang="nl-NL" altLang="zh-CN" dirty="0"/>
          </a:p>
        </p:txBody>
      </p:sp>
    </p:spTree>
    <p:extLst>
      <p:ext uri="{BB962C8B-B14F-4D97-AF65-F5344CB8AC3E}">
        <p14:creationId xmlns:p14="http://schemas.microsoft.com/office/powerpoint/2010/main" val="44815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72FD-F5F8-4AC6-91AF-035220B26A3C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791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72FD-F5F8-4AC6-91AF-035220B26A3C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929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72FD-F5F8-4AC6-91AF-035220B26A3C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237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72FD-F5F8-4AC6-91AF-035220B26A3C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24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72FD-F5F8-4AC6-91AF-035220B26A3C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595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72FD-F5F8-4AC6-91AF-035220B26A3C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4739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72FD-F5F8-4AC6-91AF-035220B26A3C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42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72FD-F5F8-4AC6-91AF-035220B26A3C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468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de-DE" altLang="zh-CN"/>
          </a:p>
          <a:p>
            <a:r>
              <a:rPr lang="de-DE" altLang="zh-CN"/>
              <a:t> </a:t>
            </a:r>
            <a:fld id="{2425D7C1-51F7-4A8F-B3DB-3E469E2E1F0D}" type="slidenum">
              <a:rPr lang="de-DE" altLang="zh-CN" smtClean="0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D122CC48-85D8-4079-892F-62A27D5A0C4D}" type="slidenum">
              <a:rPr lang="de-DE" altLang="zh-CN" smtClean="0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061EC3A4-3A9E-4452-8D39-7F5B60C46F36}" type="slidenum">
              <a:rPr lang="de-DE" altLang="zh-CN" smtClean="0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 eaLnBrk="1" hangingPunct="1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0FC0711E-E6EF-4143-B3B1-15A1802C3C6A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4351" name="Picture 1039" descr="nao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20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‹#›</a:t>
            </a:fld>
            <a:endParaRPr lang="de-DE" altLang="zh-CN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pic>
        <p:nvPicPr>
          <p:cNvPr id="8" name="Picture 2" descr="nao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48680"/>
            <a:ext cx="104360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 userDrawn="1"/>
        </p:nvCxnSpPr>
        <p:spPr bwMode="auto">
          <a:xfrm>
            <a:off x="0" y="1124744"/>
            <a:ext cx="8100000" cy="0"/>
          </a:xfrm>
          <a:prstGeom prst="line">
            <a:avLst/>
          </a:prstGeom>
          <a:solidFill>
            <a:schemeClr val="accent1"/>
          </a:solidFill>
          <a:ln w="63500" cap="flat" cmpd="thickThin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42B9F142-3454-490B-A8A9-7847B32A180E}" type="slidenum">
              <a:rPr lang="de-DE" altLang="zh-CN" smtClean="0"/>
              <a:pPr/>
              <a:t>‹#›</a:t>
            </a:fld>
            <a:endParaRPr lang="de-DE" altLang="zh-CN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63C1B588-6B18-4A06-B967-4F7AF0DF9388}" type="slidenum">
              <a:rPr lang="de-DE" altLang="zh-CN" smtClean="0"/>
              <a:pPr/>
              <a:t>‹#›</a:t>
            </a:fld>
            <a:endParaRPr lang="de-DE" altLang="zh-CN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326B75E8-F4D7-4F2C-86CC-139FFA5E6E79}" type="slidenum">
              <a:rPr lang="de-DE" altLang="zh-CN" smtClean="0"/>
              <a:pPr/>
              <a:t>‹#›</a:t>
            </a:fld>
            <a:endParaRPr lang="de-DE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B07A2FF8-7C7B-4AF7-8E17-57BDC759D19F}" type="slidenum">
              <a:rPr lang="de-DE" altLang="zh-CN" smtClean="0"/>
              <a:pPr/>
              <a:t>‹#›</a:t>
            </a:fld>
            <a:endParaRPr lang="de-DE" altLang="zh-CN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35BEF32A-9422-46E5-85BC-B39C5C221EB0}" type="slidenum">
              <a:rPr lang="de-DE" altLang="zh-CN" smtClean="0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105A0587-BF63-4810-BAB6-B4E1D20C66CF}" type="slidenum">
              <a:rPr lang="de-DE" altLang="zh-CN" smtClean="0"/>
              <a:pPr/>
              <a:t>‹#›</a:t>
            </a:fld>
            <a:endParaRPr lang="de-DE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 altLang="zh-CN"/>
          </a:p>
          <a:p>
            <a:r>
              <a:rPr lang="de-DE" altLang="zh-CN"/>
              <a:t> </a:t>
            </a:r>
            <a:fld id="{A1265D60-B6FF-4084-901D-BB4A43DDDCE5}" type="slidenum">
              <a:rPr lang="de-DE" altLang="zh-CN" smtClean="0"/>
              <a:pPr/>
              <a:t>‹#›</a:t>
            </a:fld>
            <a:endParaRPr lang="de-DE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endParaRPr lang="de-DE" altLang="zh-CN"/>
          </a:p>
          <a:p>
            <a:r>
              <a:rPr lang="de-DE" altLang="zh-CN"/>
              <a:t> </a:t>
            </a:r>
            <a:fld id="{2425D7C1-51F7-4A8F-B3DB-3E469E2E1F0D}" type="slidenum">
              <a:rPr lang="de-DE" altLang="zh-CN" smtClean="0"/>
              <a:pPr/>
              <a:t>‹#›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Text Box 2"/>
          <p:cNvSpPr txBox="1">
            <a:spLocks noChangeArrowheads="1"/>
          </p:cNvSpPr>
          <p:nvPr/>
        </p:nvSpPr>
        <p:spPr bwMode="auto">
          <a:xfrm>
            <a:off x="2705515" y="1532697"/>
            <a:ext cx="39326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海量光变线曲线中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3800" y="2394344"/>
            <a:ext cx="4376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异常光变事件的搜索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10" y="3553008"/>
            <a:ext cx="210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行楷" pitchFamily="2" charset="-122"/>
                <a:ea typeface="华文行楷" pitchFamily="2" charset="-122"/>
              </a:rPr>
              <a:t>吴潮、李广伟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7375" y="4705747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latin typeface="华文隶书" pitchFamily="2" charset="-122"/>
                <a:ea typeface="华文隶书" pitchFamily="2" charset="-122"/>
              </a:rPr>
              <a:t>中国科学院国家天文台</a:t>
            </a:r>
            <a:endParaRPr lang="en-US" altLang="zh-CN" sz="2000" dirty="0"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sz="2000" dirty="0">
                <a:latin typeface="华文隶书" pitchFamily="2" charset="-122"/>
                <a:ea typeface="华文隶书" pitchFamily="2" charset="-122"/>
              </a:rPr>
              <a:t>中国人民大学、清华大学、中国科学院计算机网络中心</a:t>
            </a:r>
            <a:endParaRPr lang="en-US" altLang="zh-CN" sz="20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5903" y="4398919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On behalf of  Collaboration Team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6A3467D-0A25-B747-AD3D-28CF607068AD}"/>
              </a:ext>
            </a:extLst>
          </p:cNvPr>
          <p:cNvSpPr txBox="1"/>
          <p:nvPr/>
        </p:nvSpPr>
        <p:spPr>
          <a:xfrm>
            <a:off x="3447683" y="40284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首席科学家</a:t>
            </a:r>
            <a:r>
              <a:rPr kumimoji="1" lang="zh-CN" altLang="en-US" dirty="0"/>
              <a:t>：</a:t>
            </a:r>
            <a:r>
              <a:rPr kumimoji="1" lang="zh-CN" altLang="en-US" dirty="0">
                <a:solidFill>
                  <a:srgbClr val="002060"/>
                </a:solidFill>
              </a:rPr>
              <a:t>魏建彦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10</a:t>
            </a:fld>
            <a:endParaRPr lang="de-DE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7504" y="704214"/>
            <a:ext cx="3384376" cy="406539"/>
          </a:xfrm>
        </p:spPr>
        <p:txBody>
          <a:bodyPr>
            <a:normAutofit fontScale="90000"/>
          </a:bodyPr>
          <a:lstStyle/>
          <a:p>
            <a:r>
              <a:rPr kumimoji="1" lang="zh-CN" altLang="en-US" sz="2400" dirty="0"/>
              <a:t>大数据平台的研究与实现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F2A433-05AC-2A4B-9BCE-EC7079F5CDF8}"/>
              </a:ext>
            </a:extLst>
          </p:cNvPr>
          <p:cNvSpPr txBox="1"/>
          <p:nvPr/>
        </p:nvSpPr>
        <p:spPr>
          <a:xfrm>
            <a:off x="251520" y="12687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zh-CN" altLang="en-US" b="1" dirty="0"/>
              <a:t>早期的研究</a:t>
            </a:r>
            <a:r>
              <a:rPr kumimoji="1" lang="zh-CN" altLang="en-US" dirty="0"/>
              <a:t>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AA5E64-EC32-9342-A854-9950F8DC5533}"/>
              </a:ext>
            </a:extLst>
          </p:cNvPr>
          <p:cNvSpPr txBox="1"/>
          <p:nvPr/>
        </p:nvSpPr>
        <p:spPr>
          <a:xfrm>
            <a:off x="6116679" y="6311134"/>
            <a:ext cx="25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Wan et. al. 2016,PASP,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128,114501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D9DEEC-8814-7345-8E8A-23E1EE076DF3}"/>
              </a:ext>
            </a:extLst>
          </p:cNvPr>
          <p:cNvSpPr txBox="1"/>
          <p:nvPr/>
        </p:nvSpPr>
        <p:spPr>
          <a:xfrm>
            <a:off x="544198" y="4187696"/>
            <a:ext cx="770485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FF0000"/>
                </a:solidFill>
              </a:rPr>
              <a:t>列存储数据库</a:t>
            </a:r>
            <a:r>
              <a:rPr kumimoji="1" lang="en-US" altLang="zh-CN" sz="2400" dirty="0" err="1">
                <a:solidFill>
                  <a:srgbClr val="FF0000"/>
                </a:solidFill>
              </a:rPr>
              <a:t>MonetDB</a:t>
            </a:r>
            <a:r>
              <a:rPr kumimoji="1" lang="zh-CN" altLang="en-US" sz="2400" dirty="0">
                <a:solidFill>
                  <a:srgbClr val="FF0000"/>
                </a:solidFill>
              </a:rPr>
              <a:t>，通过引擎优化化，实现极大提速，</a:t>
            </a:r>
            <a:r>
              <a:rPr kumimoji="1" lang="en-US" altLang="zh-CN" sz="2400" dirty="0">
                <a:solidFill>
                  <a:srgbClr val="FF0000"/>
                </a:solidFill>
              </a:rPr>
              <a:t>3.3s</a:t>
            </a:r>
            <a:r>
              <a:rPr kumimoji="1" lang="zh-CN" altLang="en-US" sz="2400" dirty="0">
                <a:solidFill>
                  <a:srgbClr val="FF0000"/>
                </a:solidFill>
              </a:rPr>
              <a:t>，完全数据的处理。查询速度也实现了极大的优化，相比</a:t>
            </a:r>
            <a:r>
              <a:rPr kumimoji="1" lang="en-US" altLang="zh-CN" sz="2400" dirty="0">
                <a:solidFill>
                  <a:srgbClr val="FF0000"/>
                </a:solidFill>
              </a:rPr>
              <a:t>Postgres</a:t>
            </a:r>
            <a:r>
              <a:rPr kumimoji="1" lang="zh-CN" altLang="en-US" sz="2400" dirty="0">
                <a:solidFill>
                  <a:srgbClr val="FF0000"/>
                </a:solidFill>
              </a:rPr>
              <a:t> 提速近</a:t>
            </a:r>
            <a:r>
              <a:rPr kumimoji="1" lang="en-US" altLang="zh-CN" sz="2400" dirty="0">
                <a:solidFill>
                  <a:srgbClr val="FF0000"/>
                </a:solidFill>
              </a:rPr>
              <a:t>4</a:t>
            </a:r>
            <a:r>
              <a:rPr kumimoji="1" lang="zh-CN" altLang="en-US" sz="2400" dirty="0">
                <a:solidFill>
                  <a:srgbClr val="FF0000"/>
                </a:solidFill>
              </a:rPr>
              <a:t>倍。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DAFDDAE-840F-FA43-BF6D-92CA466B9BA4}"/>
              </a:ext>
            </a:extLst>
          </p:cNvPr>
          <p:cNvGrpSpPr/>
          <p:nvPr/>
        </p:nvGrpSpPr>
        <p:grpSpPr>
          <a:xfrm>
            <a:off x="467544" y="1638092"/>
            <a:ext cx="7776864" cy="2348097"/>
            <a:chOff x="467544" y="1638092"/>
            <a:chExt cx="7776864" cy="23480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0575201-6750-7B46-9BB5-F431A4498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638092"/>
              <a:ext cx="7776864" cy="2348097"/>
            </a:xfrm>
            <a:prstGeom prst="rect">
              <a:avLst/>
            </a:prstGeom>
          </p:spPr>
        </p:pic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90B8DA69-DD8B-994A-B9CA-6C705B946627}"/>
                </a:ext>
              </a:extLst>
            </p:cNvPr>
            <p:cNvCxnSpPr/>
            <p:nvPr/>
          </p:nvCxnSpPr>
          <p:spPr>
            <a:xfrm>
              <a:off x="2051720" y="2780928"/>
              <a:ext cx="115212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0B197C64-8018-834E-9A8B-4BD99B817657}"/>
                </a:ext>
              </a:extLst>
            </p:cNvPr>
            <p:cNvCxnSpPr/>
            <p:nvPr/>
          </p:nvCxnSpPr>
          <p:spPr>
            <a:xfrm>
              <a:off x="467544" y="3573016"/>
              <a:ext cx="23042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B7516797-A257-9942-AE15-F16A7FD2F2DE}"/>
                </a:ext>
              </a:extLst>
            </p:cNvPr>
            <p:cNvCxnSpPr>
              <a:cxnSpLocks/>
            </p:cNvCxnSpPr>
            <p:nvPr/>
          </p:nvCxnSpPr>
          <p:spPr>
            <a:xfrm>
              <a:off x="6116679" y="3212976"/>
              <a:ext cx="21056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332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11</a:t>
            </a:fld>
            <a:endParaRPr lang="de-DE" altLang="zh-CN"/>
          </a:p>
        </p:txBody>
      </p:sp>
      <p:sp>
        <p:nvSpPr>
          <p:cNvPr id="9" name="标题 3">
            <a:extLst>
              <a:ext uri="{FF2B5EF4-FFF2-40B4-BE49-F238E27FC236}">
                <a16:creationId xmlns:a16="http://schemas.microsoft.com/office/drawing/2014/main" id="{D2ABB51C-F93B-7742-8187-B31772C7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04214"/>
            <a:ext cx="3384376" cy="406539"/>
          </a:xfrm>
        </p:spPr>
        <p:txBody>
          <a:bodyPr>
            <a:normAutofit fontScale="90000"/>
          </a:bodyPr>
          <a:lstStyle/>
          <a:p>
            <a:r>
              <a:rPr kumimoji="1" lang="zh-CN" altLang="en-US" sz="2400" dirty="0"/>
              <a:t>大数据平台的研究与实现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0E285A-2F46-7C44-AD2A-4D72657C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95680"/>
            <a:ext cx="3412813" cy="8981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A283E24-F4BB-E947-BFF7-78245A92230D}"/>
              </a:ext>
            </a:extLst>
          </p:cNvPr>
          <p:cNvSpPr txBox="1"/>
          <p:nvPr/>
        </p:nvSpPr>
        <p:spPr>
          <a:xfrm>
            <a:off x="135443" y="134734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AstroServ</a:t>
            </a:r>
            <a:r>
              <a:rPr kumimoji="1" lang="zh-CN" altLang="en-US" dirty="0"/>
              <a:t>系统</a:t>
            </a:r>
            <a:r>
              <a:rPr kumimoji="1" lang="en-US" altLang="zh-CN" dirty="0"/>
              <a:t>:</a:t>
            </a:r>
            <a:endParaRPr kumimoji="1"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B0E75D2-8EDA-5040-A0C4-9DF1254A85ED}"/>
              </a:ext>
            </a:extLst>
          </p:cNvPr>
          <p:cNvSpPr/>
          <p:nvPr/>
        </p:nvSpPr>
        <p:spPr>
          <a:xfrm>
            <a:off x="815639" y="5323248"/>
            <a:ext cx="7668852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解决两大问题：（</a:t>
            </a:r>
            <a:r>
              <a:rPr lang="en-US" altLang="zh-CN" dirty="0"/>
              <a:t>1</a:t>
            </a:r>
            <a:r>
              <a:rPr lang="zh-CN" altLang="en-US" dirty="0"/>
              <a:t>）快速在线挖掘；（</a:t>
            </a:r>
            <a:r>
              <a:rPr lang="en-US" altLang="zh-CN" dirty="0"/>
              <a:t>2</a:t>
            </a:r>
            <a:r>
              <a:rPr lang="zh-CN" altLang="en-US" dirty="0"/>
              <a:t>）大数据的存储；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07FD046-278D-BE48-ADEC-5E145E003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79" y="2139698"/>
            <a:ext cx="8360173" cy="2988762"/>
          </a:xfrm>
          <a:prstGeom prst="rect">
            <a:avLst/>
          </a:prstGeom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103234BE-C4D3-1445-9BBA-81A5BE84BF45}"/>
              </a:ext>
            </a:extLst>
          </p:cNvPr>
          <p:cNvSpPr/>
          <p:nvPr/>
        </p:nvSpPr>
        <p:spPr>
          <a:xfrm>
            <a:off x="3131840" y="6339633"/>
            <a:ext cx="1224136" cy="43343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Redis</a:t>
            </a:r>
            <a:endParaRPr kumimoji="1" lang="zh-CN" altLang="en-US" dirty="0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BE43E3FC-7B96-9D4F-8D0F-D04E232D2E69}"/>
              </a:ext>
            </a:extLst>
          </p:cNvPr>
          <p:cNvSpPr/>
          <p:nvPr/>
        </p:nvSpPr>
        <p:spPr>
          <a:xfrm>
            <a:off x="5724128" y="6326139"/>
            <a:ext cx="1224136" cy="43343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HBase</a:t>
            </a:r>
            <a:endParaRPr kumimoji="1" lang="zh-CN" altLang="en-US" dirty="0"/>
          </a:p>
        </p:txBody>
      </p:sp>
      <p:cxnSp>
        <p:nvCxnSpPr>
          <p:cNvPr id="7" name="曲线连接符 6">
            <a:extLst>
              <a:ext uri="{FF2B5EF4-FFF2-40B4-BE49-F238E27FC236}">
                <a16:creationId xmlns:a16="http://schemas.microsoft.com/office/drawing/2014/main" id="{AD56DDFC-88A5-6149-AB90-0CCDB7934633}"/>
              </a:ext>
            </a:extLst>
          </p:cNvPr>
          <p:cNvCxnSpPr/>
          <p:nvPr/>
        </p:nvCxnSpPr>
        <p:spPr>
          <a:xfrm rot="16200000" flipV="1">
            <a:off x="3344685" y="5926916"/>
            <a:ext cx="546419" cy="252028"/>
          </a:xfrm>
          <a:prstGeom prst="curvedConnector3">
            <a:avLst>
              <a:gd name="adj1" fmla="val 4734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>
            <a:extLst>
              <a:ext uri="{FF2B5EF4-FFF2-40B4-BE49-F238E27FC236}">
                <a16:creationId xmlns:a16="http://schemas.microsoft.com/office/drawing/2014/main" id="{A201D821-17C4-C845-A263-9537E8300BE2}"/>
              </a:ext>
            </a:extLst>
          </p:cNvPr>
          <p:cNvCxnSpPr>
            <a:cxnSpLocks/>
            <a:stCxn id="13" idx="0"/>
          </p:cNvCxnSpPr>
          <p:nvPr/>
        </p:nvCxnSpPr>
        <p:spPr>
          <a:xfrm rot="5400000" flipH="1" flipV="1">
            <a:off x="6189001" y="5926916"/>
            <a:ext cx="546418" cy="252029"/>
          </a:xfrm>
          <a:prstGeom prst="curvedConnector3">
            <a:avLst>
              <a:gd name="adj1" fmla="val 4999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0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210" y="237186"/>
            <a:ext cx="8229600" cy="1143000"/>
          </a:xfrm>
        </p:spPr>
        <p:txBody>
          <a:bodyPr/>
          <a:lstStyle/>
          <a:p>
            <a:r>
              <a:rPr kumimoji="1" lang="en-US" altLang="zh-CN" dirty="0" err="1"/>
              <a:t>AstroServ</a:t>
            </a:r>
            <a:r>
              <a:rPr kumimoji="1" lang="en-US" altLang="zh-CN" dirty="0"/>
              <a:t>-</a:t>
            </a:r>
            <a:r>
              <a:rPr kumimoji="1" lang="zh-CN" altLang="en-US" dirty="0"/>
              <a:t>系统框架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44484" y="1211775"/>
            <a:ext cx="8494716" cy="2981310"/>
            <a:chOff x="-194689" y="1777311"/>
            <a:chExt cx="12334090" cy="431126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2" y="1878275"/>
              <a:ext cx="12140473" cy="4210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59" y="4554033"/>
              <a:ext cx="708813" cy="53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500" y="3247559"/>
              <a:ext cx="690971" cy="576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13"/>
            <p:cNvSpPr txBox="1"/>
            <p:nvPr/>
          </p:nvSpPr>
          <p:spPr>
            <a:xfrm>
              <a:off x="-194689" y="3238035"/>
              <a:ext cx="1060286" cy="553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25" dirty="0">
                  <a:solidFill>
                    <a:prstClr val="black"/>
                  </a:solidFill>
                  <a:latin typeface="Times New Roman" panose="02020603050405020304"/>
                  <a:ea typeface="华文细黑"/>
                  <a:cs typeface="+mn-ea"/>
                  <a:sym typeface="+mn-lt"/>
                </a:rPr>
                <a:t>20</a:t>
              </a:r>
              <a:r>
                <a:rPr lang="zh-CN" altLang="en-US" sz="825" dirty="0">
                  <a:solidFill>
                    <a:prstClr val="black"/>
                  </a:solidFill>
                  <a:latin typeface="Times New Roman" panose="02020603050405020304"/>
                  <a:ea typeface="华文细黑"/>
                  <a:cs typeface="+mn-ea"/>
                  <a:sym typeface="+mn-lt"/>
                </a:rPr>
                <a:t>台</a:t>
              </a:r>
              <a:endParaRPr lang="en-US" altLang="zh-CN" sz="825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25" dirty="0">
                  <a:solidFill>
                    <a:prstClr val="black"/>
                  </a:solidFill>
                  <a:latin typeface="Times New Roman" panose="02020603050405020304"/>
                  <a:ea typeface="华文细黑"/>
                  <a:cs typeface="+mn-ea"/>
                  <a:sym typeface="+mn-lt"/>
                </a:rPr>
                <a:t>服务器</a:t>
              </a:r>
            </a:p>
          </p:txBody>
        </p:sp>
        <p:sp>
          <p:nvSpPr>
            <p:cNvPr id="9" name="data-flow_38784"/>
            <p:cNvSpPr>
              <a:spLocks noChangeAspect="1"/>
            </p:cNvSpPr>
            <p:nvPr/>
          </p:nvSpPr>
          <p:spPr bwMode="auto">
            <a:xfrm rot="5400000">
              <a:off x="525875" y="1748343"/>
              <a:ext cx="551750" cy="609685"/>
            </a:xfrm>
            <a:custGeom>
              <a:avLst/>
              <a:gdLst>
                <a:gd name="connsiteX0" fmla="*/ 345185 w 538829"/>
                <a:gd name="connsiteY0" fmla="*/ 379111 h 595407"/>
                <a:gd name="connsiteX1" fmla="*/ 356181 w 538829"/>
                <a:gd name="connsiteY1" fmla="*/ 381499 h 595407"/>
                <a:gd name="connsiteX2" fmla="*/ 408771 w 538829"/>
                <a:gd name="connsiteY2" fmla="*/ 423516 h 595407"/>
                <a:gd name="connsiteX3" fmla="*/ 410683 w 538829"/>
                <a:gd name="connsiteY3" fmla="*/ 441660 h 595407"/>
                <a:gd name="connsiteX4" fmla="*/ 392516 w 538829"/>
                <a:gd name="connsiteY4" fmla="*/ 444048 h 595407"/>
                <a:gd name="connsiteX5" fmla="*/ 368611 w 538829"/>
                <a:gd name="connsiteY5" fmla="*/ 424949 h 595407"/>
                <a:gd name="connsiteX6" fmla="*/ 394428 w 538829"/>
                <a:gd name="connsiteY6" fmla="*/ 580128 h 595407"/>
                <a:gd name="connsiteX7" fmla="*/ 383910 w 538829"/>
                <a:gd name="connsiteY7" fmla="*/ 595407 h 595407"/>
                <a:gd name="connsiteX8" fmla="*/ 381520 w 538829"/>
                <a:gd name="connsiteY8" fmla="*/ 595407 h 595407"/>
                <a:gd name="connsiteX9" fmla="*/ 368611 w 538829"/>
                <a:gd name="connsiteY9" fmla="*/ 584425 h 595407"/>
                <a:gd name="connsiteX10" fmla="*/ 342794 w 538829"/>
                <a:gd name="connsiteY10" fmla="*/ 428769 h 595407"/>
                <a:gd name="connsiteX11" fmla="*/ 328451 w 538829"/>
                <a:gd name="connsiteY11" fmla="*/ 455030 h 595407"/>
                <a:gd name="connsiteX12" fmla="*/ 316977 w 538829"/>
                <a:gd name="connsiteY12" fmla="*/ 461714 h 595407"/>
                <a:gd name="connsiteX13" fmla="*/ 310762 w 538829"/>
                <a:gd name="connsiteY13" fmla="*/ 460282 h 595407"/>
                <a:gd name="connsiteX14" fmla="*/ 305503 w 538829"/>
                <a:gd name="connsiteY14" fmla="*/ 442615 h 595407"/>
                <a:gd name="connsiteX15" fmla="*/ 336579 w 538829"/>
                <a:gd name="connsiteY15" fmla="*/ 385796 h 595407"/>
                <a:gd name="connsiteX16" fmla="*/ 345185 w 538829"/>
                <a:gd name="connsiteY16" fmla="*/ 379111 h 595407"/>
                <a:gd name="connsiteX17" fmla="*/ 228029 w 538829"/>
                <a:gd name="connsiteY17" fmla="*/ 326602 h 595407"/>
                <a:gd name="connsiteX18" fmla="*/ 236637 w 538829"/>
                <a:gd name="connsiteY18" fmla="*/ 333287 h 595407"/>
                <a:gd name="connsiteX19" fmla="*/ 267718 w 538829"/>
                <a:gd name="connsiteY19" fmla="*/ 390106 h 595407"/>
                <a:gd name="connsiteX20" fmla="*/ 262458 w 538829"/>
                <a:gd name="connsiteY20" fmla="*/ 407773 h 595407"/>
                <a:gd name="connsiteX21" fmla="*/ 256242 w 538829"/>
                <a:gd name="connsiteY21" fmla="*/ 409205 h 595407"/>
                <a:gd name="connsiteX22" fmla="*/ 244766 w 538829"/>
                <a:gd name="connsiteY22" fmla="*/ 402521 h 595407"/>
                <a:gd name="connsiteX23" fmla="*/ 230421 w 538829"/>
                <a:gd name="connsiteY23" fmla="*/ 376260 h 595407"/>
                <a:gd name="connsiteX24" fmla="*/ 204599 w 538829"/>
                <a:gd name="connsiteY24" fmla="*/ 531916 h 595407"/>
                <a:gd name="connsiteX25" fmla="*/ 191689 w 538829"/>
                <a:gd name="connsiteY25" fmla="*/ 542898 h 595407"/>
                <a:gd name="connsiteX26" fmla="*/ 189776 w 538829"/>
                <a:gd name="connsiteY26" fmla="*/ 542421 h 595407"/>
                <a:gd name="connsiteX27" fmla="*/ 178778 w 538829"/>
                <a:gd name="connsiteY27" fmla="*/ 527619 h 595407"/>
                <a:gd name="connsiteX28" fmla="*/ 204599 w 538829"/>
                <a:gd name="connsiteY28" fmla="*/ 372440 h 595407"/>
                <a:gd name="connsiteX29" fmla="*/ 180691 w 538829"/>
                <a:gd name="connsiteY29" fmla="*/ 391061 h 595407"/>
                <a:gd name="connsiteX30" fmla="*/ 162520 w 538829"/>
                <a:gd name="connsiteY30" fmla="*/ 389151 h 595407"/>
                <a:gd name="connsiteX31" fmla="*/ 164433 w 538829"/>
                <a:gd name="connsiteY31" fmla="*/ 371007 h 595407"/>
                <a:gd name="connsiteX32" fmla="*/ 217032 w 538829"/>
                <a:gd name="connsiteY32" fmla="*/ 328990 h 595407"/>
                <a:gd name="connsiteX33" fmla="*/ 228029 w 538829"/>
                <a:gd name="connsiteY33" fmla="*/ 326602 h 595407"/>
                <a:gd name="connsiteX34" fmla="*/ 400157 w 538829"/>
                <a:gd name="connsiteY34" fmla="*/ 180497 h 595407"/>
                <a:gd name="connsiteX35" fmla="*/ 411154 w 538829"/>
                <a:gd name="connsiteY35" fmla="*/ 183362 h 595407"/>
                <a:gd name="connsiteX36" fmla="*/ 463753 w 538829"/>
                <a:gd name="connsiteY36" fmla="*/ 224905 h 595407"/>
                <a:gd name="connsiteX37" fmla="*/ 465666 w 538829"/>
                <a:gd name="connsiteY37" fmla="*/ 243051 h 595407"/>
                <a:gd name="connsiteX38" fmla="*/ 447495 w 538829"/>
                <a:gd name="connsiteY38" fmla="*/ 245439 h 595407"/>
                <a:gd name="connsiteX39" fmla="*/ 423587 w 538829"/>
                <a:gd name="connsiteY39" fmla="*/ 226338 h 595407"/>
                <a:gd name="connsiteX40" fmla="*/ 449408 w 538829"/>
                <a:gd name="connsiteY40" fmla="*/ 381530 h 595407"/>
                <a:gd name="connsiteX41" fmla="*/ 438410 w 538829"/>
                <a:gd name="connsiteY41" fmla="*/ 396810 h 595407"/>
                <a:gd name="connsiteX42" fmla="*/ 436497 w 538829"/>
                <a:gd name="connsiteY42" fmla="*/ 396810 h 595407"/>
                <a:gd name="connsiteX43" fmla="*/ 423587 w 538829"/>
                <a:gd name="connsiteY43" fmla="*/ 385827 h 595407"/>
                <a:gd name="connsiteX44" fmla="*/ 397766 w 538829"/>
                <a:gd name="connsiteY44" fmla="*/ 230158 h 595407"/>
                <a:gd name="connsiteX45" fmla="*/ 383421 w 538829"/>
                <a:gd name="connsiteY45" fmla="*/ 256421 h 595407"/>
                <a:gd name="connsiteX46" fmla="*/ 371945 w 538829"/>
                <a:gd name="connsiteY46" fmla="*/ 263584 h 595407"/>
                <a:gd name="connsiteX47" fmla="*/ 365728 w 538829"/>
                <a:gd name="connsiteY47" fmla="*/ 261674 h 595407"/>
                <a:gd name="connsiteX48" fmla="*/ 360468 w 538829"/>
                <a:gd name="connsiteY48" fmla="*/ 244006 h 595407"/>
                <a:gd name="connsiteX49" fmla="*/ 391549 w 538829"/>
                <a:gd name="connsiteY49" fmla="*/ 187182 h 595407"/>
                <a:gd name="connsiteX50" fmla="*/ 400157 w 538829"/>
                <a:gd name="connsiteY50" fmla="*/ 180497 h 595407"/>
                <a:gd name="connsiteX51" fmla="*/ 163994 w 538829"/>
                <a:gd name="connsiteY51" fmla="*/ 162380 h 595407"/>
                <a:gd name="connsiteX52" fmla="*/ 173078 w 538829"/>
                <a:gd name="connsiteY52" fmla="*/ 169062 h 595407"/>
                <a:gd name="connsiteX53" fmla="*/ 204154 w 538829"/>
                <a:gd name="connsiteY53" fmla="*/ 226344 h 595407"/>
                <a:gd name="connsiteX54" fmla="*/ 198895 w 538829"/>
                <a:gd name="connsiteY54" fmla="*/ 244005 h 595407"/>
                <a:gd name="connsiteX55" fmla="*/ 192680 w 538829"/>
                <a:gd name="connsiteY55" fmla="*/ 245437 h 595407"/>
                <a:gd name="connsiteX56" fmla="*/ 180728 w 538829"/>
                <a:gd name="connsiteY56" fmla="*/ 238755 h 595407"/>
                <a:gd name="connsiteX57" fmla="*/ 166863 w 538829"/>
                <a:gd name="connsiteY57" fmla="*/ 212501 h 595407"/>
                <a:gd name="connsiteX58" fmla="*/ 140568 w 538829"/>
                <a:gd name="connsiteY58" fmla="*/ 368115 h 595407"/>
                <a:gd name="connsiteX59" fmla="*/ 127659 w 538829"/>
                <a:gd name="connsiteY59" fmla="*/ 378616 h 595407"/>
                <a:gd name="connsiteX60" fmla="*/ 125747 w 538829"/>
                <a:gd name="connsiteY60" fmla="*/ 378616 h 595407"/>
                <a:gd name="connsiteX61" fmla="*/ 114751 w 538829"/>
                <a:gd name="connsiteY61" fmla="*/ 363819 h 595407"/>
                <a:gd name="connsiteX62" fmla="*/ 141046 w 538829"/>
                <a:gd name="connsiteY62" fmla="*/ 208205 h 595407"/>
                <a:gd name="connsiteX63" fmla="*/ 117141 w 538829"/>
                <a:gd name="connsiteY63" fmla="*/ 227298 h 595407"/>
                <a:gd name="connsiteX64" fmla="*/ 98496 w 538829"/>
                <a:gd name="connsiteY64" fmla="*/ 225389 h 595407"/>
                <a:gd name="connsiteX65" fmla="*/ 100886 w 538829"/>
                <a:gd name="connsiteY65" fmla="*/ 206773 h 595407"/>
                <a:gd name="connsiteX66" fmla="*/ 153476 w 538829"/>
                <a:gd name="connsiteY66" fmla="*/ 165244 h 595407"/>
                <a:gd name="connsiteX67" fmla="*/ 163994 w 538829"/>
                <a:gd name="connsiteY67" fmla="*/ 162380 h 595407"/>
                <a:gd name="connsiteX68" fmla="*/ 272504 w 538829"/>
                <a:gd name="connsiteY68" fmla="*/ 109795 h 595407"/>
                <a:gd name="connsiteX69" fmla="*/ 283022 w 538829"/>
                <a:gd name="connsiteY69" fmla="*/ 112660 h 595407"/>
                <a:gd name="connsiteX70" fmla="*/ 335612 w 538829"/>
                <a:gd name="connsiteY70" fmla="*/ 154203 h 595407"/>
                <a:gd name="connsiteX71" fmla="*/ 337524 w 538829"/>
                <a:gd name="connsiteY71" fmla="*/ 172349 h 595407"/>
                <a:gd name="connsiteX72" fmla="*/ 319357 w 538829"/>
                <a:gd name="connsiteY72" fmla="*/ 174737 h 595407"/>
                <a:gd name="connsiteX73" fmla="*/ 295452 w 538829"/>
                <a:gd name="connsiteY73" fmla="*/ 155636 h 595407"/>
                <a:gd name="connsiteX74" fmla="*/ 321269 w 538829"/>
                <a:gd name="connsiteY74" fmla="*/ 310828 h 595407"/>
                <a:gd name="connsiteX75" fmla="*/ 310751 w 538829"/>
                <a:gd name="connsiteY75" fmla="*/ 326108 h 595407"/>
                <a:gd name="connsiteX76" fmla="*/ 308361 w 538829"/>
                <a:gd name="connsiteY76" fmla="*/ 326108 h 595407"/>
                <a:gd name="connsiteX77" fmla="*/ 295452 w 538829"/>
                <a:gd name="connsiteY77" fmla="*/ 315125 h 595407"/>
                <a:gd name="connsiteX78" fmla="*/ 269635 w 538829"/>
                <a:gd name="connsiteY78" fmla="*/ 159456 h 595407"/>
                <a:gd name="connsiteX79" fmla="*/ 255292 w 538829"/>
                <a:gd name="connsiteY79" fmla="*/ 185719 h 595407"/>
                <a:gd name="connsiteX80" fmla="*/ 243818 w 538829"/>
                <a:gd name="connsiteY80" fmla="*/ 192882 h 595407"/>
                <a:gd name="connsiteX81" fmla="*/ 237603 w 538829"/>
                <a:gd name="connsiteY81" fmla="*/ 190972 h 595407"/>
                <a:gd name="connsiteX82" fmla="*/ 232344 w 538829"/>
                <a:gd name="connsiteY82" fmla="*/ 173304 h 595407"/>
                <a:gd name="connsiteX83" fmla="*/ 263420 w 538829"/>
                <a:gd name="connsiteY83" fmla="*/ 116480 h 595407"/>
                <a:gd name="connsiteX84" fmla="*/ 272504 w 538829"/>
                <a:gd name="connsiteY84" fmla="*/ 109795 h 595407"/>
                <a:gd name="connsiteX85" fmla="*/ 0 w 538829"/>
                <a:gd name="connsiteY85" fmla="*/ 0 h 595407"/>
                <a:gd name="connsiteX86" fmla="*/ 538829 w 538829"/>
                <a:gd name="connsiteY86" fmla="*/ 0 h 595407"/>
                <a:gd name="connsiteX87" fmla="*/ 538829 w 538829"/>
                <a:gd name="connsiteY87" fmla="*/ 396810 h 595407"/>
                <a:gd name="connsiteX88" fmla="*/ 506796 w 538829"/>
                <a:gd name="connsiteY88" fmla="*/ 396810 h 595407"/>
                <a:gd name="connsiteX89" fmla="*/ 506796 w 538829"/>
                <a:gd name="connsiteY89" fmla="*/ 31993 h 595407"/>
                <a:gd name="connsiteX90" fmla="*/ 32033 w 538829"/>
                <a:gd name="connsiteY90" fmla="*/ 31993 h 595407"/>
                <a:gd name="connsiteX91" fmla="*/ 32033 w 538829"/>
                <a:gd name="connsiteY91" fmla="*/ 396810 h 595407"/>
                <a:gd name="connsiteX92" fmla="*/ 0 w 538829"/>
                <a:gd name="connsiteY92" fmla="*/ 396810 h 5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38829" h="595407">
                  <a:moveTo>
                    <a:pt x="345185" y="379111"/>
                  </a:moveTo>
                  <a:cubicBezTo>
                    <a:pt x="349009" y="378156"/>
                    <a:pt x="353312" y="379111"/>
                    <a:pt x="356181" y="381499"/>
                  </a:cubicBezTo>
                  <a:lnTo>
                    <a:pt x="408771" y="423516"/>
                  </a:lnTo>
                  <a:cubicBezTo>
                    <a:pt x="414508" y="427814"/>
                    <a:pt x="415464" y="435931"/>
                    <a:pt x="410683" y="441660"/>
                  </a:cubicBezTo>
                  <a:cubicBezTo>
                    <a:pt x="406380" y="447390"/>
                    <a:pt x="398253" y="448345"/>
                    <a:pt x="392516" y="444048"/>
                  </a:cubicBezTo>
                  <a:lnTo>
                    <a:pt x="368611" y="424949"/>
                  </a:lnTo>
                  <a:lnTo>
                    <a:pt x="394428" y="580128"/>
                  </a:lnTo>
                  <a:cubicBezTo>
                    <a:pt x="395862" y="587290"/>
                    <a:pt x="391082" y="593975"/>
                    <a:pt x="383910" y="595407"/>
                  </a:cubicBezTo>
                  <a:cubicBezTo>
                    <a:pt x="382954" y="595407"/>
                    <a:pt x="382476" y="595407"/>
                    <a:pt x="381520" y="595407"/>
                  </a:cubicBezTo>
                  <a:cubicBezTo>
                    <a:pt x="375304" y="595407"/>
                    <a:pt x="369567" y="591110"/>
                    <a:pt x="368611" y="584425"/>
                  </a:cubicBezTo>
                  <a:lnTo>
                    <a:pt x="342794" y="428769"/>
                  </a:lnTo>
                  <a:lnTo>
                    <a:pt x="328451" y="455030"/>
                  </a:lnTo>
                  <a:cubicBezTo>
                    <a:pt x="326061" y="459327"/>
                    <a:pt x="321758" y="461714"/>
                    <a:pt x="316977" y="461714"/>
                  </a:cubicBezTo>
                  <a:cubicBezTo>
                    <a:pt x="315065" y="461714"/>
                    <a:pt x="312674" y="461237"/>
                    <a:pt x="310762" y="460282"/>
                  </a:cubicBezTo>
                  <a:cubicBezTo>
                    <a:pt x="304547" y="456940"/>
                    <a:pt x="302156" y="448823"/>
                    <a:pt x="305503" y="442615"/>
                  </a:cubicBezTo>
                  <a:lnTo>
                    <a:pt x="336579" y="385796"/>
                  </a:lnTo>
                  <a:cubicBezTo>
                    <a:pt x="338491" y="382454"/>
                    <a:pt x="341360" y="380066"/>
                    <a:pt x="345185" y="379111"/>
                  </a:cubicBezTo>
                  <a:close/>
                  <a:moveTo>
                    <a:pt x="228029" y="326602"/>
                  </a:moveTo>
                  <a:cubicBezTo>
                    <a:pt x="231855" y="327080"/>
                    <a:pt x="235203" y="329467"/>
                    <a:pt x="236637" y="333287"/>
                  </a:cubicBezTo>
                  <a:lnTo>
                    <a:pt x="267718" y="390106"/>
                  </a:lnTo>
                  <a:cubicBezTo>
                    <a:pt x="271065" y="396314"/>
                    <a:pt x="268674" y="404431"/>
                    <a:pt x="262458" y="407773"/>
                  </a:cubicBezTo>
                  <a:cubicBezTo>
                    <a:pt x="260546" y="408728"/>
                    <a:pt x="258633" y="409205"/>
                    <a:pt x="256242" y="409205"/>
                  </a:cubicBezTo>
                  <a:cubicBezTo>
                    <a:pt x="251938" y="409205"/>
                    <a:pt x="247157" y="406818"/>
                    <a:pt x="244766" y="402521"/>
                  </a:cubicBezTo>
                  <a:lnTo>
                    <a:pt x="230421" y="376260"/>
                  </a:lnTo>
                  <a:lnTo>
                    <a:pt x="204599" y="531916"/>
                  </a:lnTo>
                  <a:cubicBezTo>
                    <a:pt x="203643" y="538123"/>
                    <a:pt x="197905" y="542898"/>
                    <a:pt x="191689" y="542898"/>
                  </a:cubicBezTo>
                  <a:cubicBezTo>
                    <a:pt x="191210" y="542898"/>
                    <a:pt x="190254" y="542898"/>
                    <a:pt x="189776" y="542421"/>
                  </a:cubicBezTo>
                  <a:cubicBezTo>
                    <a:pt x="182603" y="541466"/>
                    <a:pt x="177822" y="534781"/>
                    <a:pt x="178778" y="527619"/>
                  </a:cubicBezTo>
                  <a:lnTo>
                    <a:pt x="204599" y="372440"/>
                  </a:lnTo>
                  <a:lnTo>
                    <a:pt x="180691" y="391061"/>
                  </a:lnTo>
                  <a:cubicBezTo>
                    <a:pt x="175431" y="395836"/>
                    <a:pt x="166824" y="394881"/>
                    <a:pt x="162520" y="389151"/>
                  </a:cubicBezTo>
                  <a:cubicBezTo>
                    <a:pt x="158217" y="383422"/>
                    <a:pt x="159173" y="375305"/>
                    <a:pt x="164433" y="371007"/>
                  </a:cubicBezTo>
                  <a:lnTo>
                    <a:pt x="217032" y="328990"/>
                  </a:lnTo>
                  <a:cubicBezTo>
                    <a:pt x="220379" y="326602"/>
                    <a:pt x="224204" y="325647"/>
                    <a:pt x="228029" y="326602"/>
                  </a:cubicBezTo>
                  <a:close/>
                  <a:moveTo>
                    <a:pt x="400157" y="180497"/>
                  </a:moveTo>
                  <a:cubicBezTo>
                    <a:pt x="403982" y="180019"/>
                    <a:pt x="407807" y="180974"/>
                    <a:pt x="411154" y="183362"/>
                  </a:cubicBezTo>
                  <a:lnTo>
                    <a:pt x="463753" y="224905"/>
                  </a:lnTo>
                  <a:cubicBezTo>
                    <a:pt x="469013" y="229203"/>
                    <a:pt x="469969" y="237798"/>
                    <a:pt x="465666" y="243051"/>
                  </a:cubicBezTo>
                  <a:cubicBezTo>
                    <a:pt x="461362" y="248781"/>
                    <a:pt x="452755" y="249736"/>
                    <a:pt x="447495" y="245439"/>
                  </a:cubicBezTo>
                  <a:lnTo>
                    <a:pt x="423587" y="226338"/>
                  </a:lnTo>
                  <a:lnTo>
                    <a:pt x="449408" y="381530"/>
                  </a:lnTo>
                  <a:cubicBezTo>
                    <a:pt x="450364" y="388693"/>
                    <a:pt x="445583" y="395378"/>
                    <a:pt x="438410" y="396810"/>
                  </a:cubicBezTo>
                  <a:cubicBezTo>
                    <a:pt x="437932" y="396810"/>
                    <a:pt x="436976" y="396810"/>
                    <a:pt x="436497" y="396810"/>
                  </a:cubicBezTo>
                  <a:cubicBezTo>
                    <a:pt x="430281" y="396810"/>
                    <a:pt x="424543" y="392513"/>
                    <a:pt x="423587" y="385827"/>
                  </a:cubicBezTo>
                  <a:lnTo>
                    <a:pt x="397766" y="230158"/>
                  </a:lnTo>
                  <a:lnTo>
                    <a:pt x="383421" y="256421"/>
                  </a:lnTo>
                  <a:cubicBezTo>
                    <a:pt x="381030" y="261196"/>
                    <a:pt x="376248" y="263584"/>
                    <a:pt x="371945" y="263584"/>
                  </a:cubicBezTo>
                  <a:cubicBezTo>
                    <a:pt x="369554" y="263584"/>
                    <a:pt x="367641" y="263107"/>
                    <a:pt x="365728" y="261674"/>
                  </a:cubicBezTo>
                  <a:cubicBezTo>
                    <a:pt x="359034" y="258331"/>
                    <a:pt x="357121" y="250691"/>
                    <a:pt x="360468" y="244006"/>
                  </a:cubicBezTo>
                  <a:lnTo>
                    <a:pt x="391549" y="187182"/>
                  </a:lnTo>
                  <a:cubicBezTo>
                    <a:pt x="392984" y="183839"/>
                    <a:pt x="396331" y="181452"/>
                    <a:pt x="400157" y="180497"/>
                  </a:cubicBezTo>
                  <a:close/>
                  <a:moveTo>
                    <a:pt x="163994" y="162380"/>
                  </a:moveTo>
                  <a:cubicBezTo>
                    <a:pt x="167819" y="163334"/>
                    <a:pt x="171166" y="165721"/>
                    <a:pt x="173078" y="169062"/>
                  </a:cubicBezTo>
                  <a:lnTo>
                    <a:pt x="204154" y="226344"/>
                  </a:lnTo>
                  <a:cubicBezTo>
                    <a:pt x="207501" y="232549"/>
                    <a:pt x="205110" y="240187"/>
                    <a:pt x="198895" y="244005"/>
                  </a:cubicBezTo>
                  <a:cubicBezTo>
                    <a:pt x="196505" y="244960"/>
                    <a:pt x="194592" y="245437"/>
                    <a:pt x="192680" y="245437"/>
                  </a:cubicBezTo>
                  <a:cubicBezTo>
                    <a:pt x="187899" y="245437"/>
                    <a:pt x="183118" y="243051"/>
                    <a:pt x="180728" y="238755"/>
                  </a:cubicBezTo>
                  <a:lnTo>
                    <a:pt x="166863" y="212501"/>
                  </a:lnTo>
                  <a:lnTo>
                    <a:pt x="140568" y="368115"/>
                  </a:lnTo>
                  <a:cubicBezTo>
                    <a:pt x="139612" y="374320"/>
                    <a:pt x="133874" y="378616"/>
                    <a:pt x="127659" y="378616"/>
                  </a:cubicBezTo>
                  <a:cubicBezTo>
                    <a:pt x="127181" y="378616"/>
                    <a:pt x="126225" y="378616"/>
                    <a:pt x="125747" y="378616"/>
                  </a:cubicBezTo>
                  <a:cubicBezTo>
                    <a:pt x="118575" y="377662"/>
                    <a:pt x="113795" y="370979"/>
                    <a:pt x="114751" y="363819"/>
                  </a:cubicBezTo>
                  <a:lnTo>
                    <a:pt x="141046" y="208205"/>
                  </a:lnTo>
                  <a:lnTo>
                    <a:pt x="117141" y="227298"/>
                  </a:lnTo>
                  <a:cubicBezTo>
                    <a:pt x="111404" y="231594"/>
                    <a:pt x="103277" y="230640"/>
                    <a:pt x="98496" y="225389"/>
                  </a:cubicBezTo>
                  <a:cubicBezTo>
                    <a:pt x="94193" y="219661"/>
                    <a:pt x="95149" y="211546"/>
                    <a:pt x="100886" y="206773"/>
                  </a:cubicBezTo>
                  <a:lnTo>
                    <a:pt x="153476" y="165244"/>
                  </a:lnTo>
                  <a:cubicBezTo>
                    <a:pt x="156345" y="162857"/>
                    <a:pt x="160170" y="161902"/>
                    <a:pt x="163994" y="162380"/>
                  </a:cubicBezTo>
                  <a:close/>
                  <a:moveTo>
                    <a:pt x="272504" y="109795"/>
                  </a:moveTo>
                  <a:cubicBezTo>
                    <a:pt x="275850" y="109317"/>
                    <a:pt x="280153" y="110272"/>
                    <a:pt x="283022" y="112660"/>
                  </a:cubicBezTo>
                  <a:lnTo>
                    <a:pt x="335612" y="154203"/>
                  </a:lnTo>
                  <a:cubicBezTo>
                    <a:pt x="341349" y="158501"/>
                    <a:pt x="342305" y="167096"/>
                    <a:pt x="337524" y="172349"/>
                  </a:cubicBezTo>
                  <a:cubicBezTo>
                    <a:pt x="333221" y="178079"/>
                    <a:pt x="325094" y="179034"/>
                    <a:pt x="319357" y="174737"/>
                  </a:cubicBezTo>
                  <a:lnTo>
                    <a:pt x="295452" y="155636"/>
                  </a:lnTo>
                  <a:lnTo>
                    <a:pt x="321269" y="310828"/>
                  </a:lnTo>
                  <a:cubicBezTo>
                    <a:pt x="322703" y="317991"/>
                    <a:pt x="317923" y="324676"/>
                    <a:pt x="310751" y="326108"/>
                  </a:cubicBezTo>
                  <a:cubicBezTo>
                    <a:pt x="309795" y="326108"/>
                    <a:pt x="309317" y="326108"/>
                    <a:pt x="308361" y="326108"/>
                  </a:cubicBezTo>
                  <a:cubicBezTo>
                    <a:pt x="302145" y="326108"/>
                    <a:pt x="296886" y="321811"/>
                    <a:pt x="295452" y="315125"/>
                  </a:cubicBezTo>
                  <a:lnTo>
                    <a:pt x="269635" y="159456"/>
                  </a:lnTo>
                  <a:lnTo>
                    <a:pt x="255292" y="185719"/>
                  </a:lnTo>
                  <a:cubicBezTo>
                    <a:pt x="252902" y="190494"/>
                    <a:pt x="248599" y="192882"/>
                    <a:pt x="243818" y="192882"/>
                  </a:cubicBezTo>
                  <a:cubicBezTo>
                    <a:pt x="241906" y="192882"/>
                    <a:pt x="239515" y="192405"/>
                    <a:pt x="237603" y="190972"/>
                  </a:cubicBezTo>
                  <a:cubicBezTo>
                    <a:pt x="231388" y="187629"/>
                    <a:pt x="228997" y="179989"/>
                    <a:pt x="232344" y="173304"/>
                  </a:cubicBezTo>
                  <a:lnTo>
                    <a:pt x="263420" y="116480"/>
                  </a:lnTo>
                  <a:cubicBezTo>
                    <a:pt x="265332" y="113137"/>
                    <a:pt x="268679" y="110750"/>
                    <a:pt x="272504" y="109795"/>
                  </a:cubicBezTo>
                  <a:close/>
                  <a:moveTo>
                    <a:pt x="0" y="0"/>
                  </a:moveTo>
                  <a:lnTo>
                    <a:pt x="538829" y="0"/>
                  </a:lnTo>
                  <a:lnTo>
                    <a:pt x="538829" y="396810"/>
                  </a:lnTo>
                  <a:lnTo>
                    <a:pt x="506796" y="396810"/>
                  </a:lnTo>
                  <a:lnTo>
                    <a:pt x="506796" y="31993"/>
                  </a:lnTo>
                  <a:lnTo>
                    <a:pt x="32033" y="31993"/>
                  </a:lnTo>
                  <a:lnTo>
                    <a:pt x="32033" y="396810"/>
                  </a:lnTo>
                  <a:lnTo>
                    <a:pt x="0" y="39681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endParaRPr>
            </a:p>
          </p:txBody>
        </p:sp>
      </p:grpSp>
      <p:sp>
        <p:nvSpPr>
          <p:cNvPr id="10" name="圆角矩形 9">
            <a:hlinkClick r:id="" action="ppaction://noaction"/>
          </p:cNvPr>
          <p:cNvSpPr/>
          <p:nvPr/>
        </p:nvSpPr>
        <p:spPr>
          <a:xfrm>
            <a:off x="1939777" y="1579945"/>
            <a:ext cx="1186219" cy="185383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11" name="圆角矩形 10">
            <a:hlinkClick r:id="" action="ppaction://noaction"/>
          </p:cNvPr>
          <p:cNvSpPr/>
          <p:nvPr/>
        </p:nvSpPr>
        <p:spPr>
          <a:xfrm>
            <a:off x="263377" y="1605519"/>
            <a:ext cx="1492853" cy="243941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/>
        </p:nvSpPr>
        <p:spPr>
          <a:xfrm>
            <a:off x="3314487" y="1602175"/>
            <a:ext cx="1213300" cy="18316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/>
        </p:nvSpPr>
        <p:spPr>
          <a:xfrm>
            <a:off x="4661135" y="1554825"/>
            <a:ext cx="3581400" cy="2439414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14" name="内容占位符 2"/>
          <p:cNvSpPr txBox="1"/>
          <p:nvPr/>
        </p:nvSpPr>
        <p:spPr>
          <a:xfrm>
            <a:off x="638722" y="4203155"/>
            <a:ext cx="8362403" cy="3182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342900" fontAlgn="auto">
              <a:spcAft>
                <a:spcPts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、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GWAC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观测阵列</a:t>
            </a:r>
            <a:endParaRPr lang="en-US" altLang="zh-CN" sz="1600" dirty="0">
              <a:solidFill>
                <a:prstClr val="black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  <a:p>
            <a:pPr algn="l" defTabSz="342900" fontAlgn="auto">
              <a:spcAft>
                <a:spcPts val="0"/>
              </a:spcAft>
            </a:pPr>
            <a:endParaRPr lang="en-US" altLang="zh-CN" sz="1600" dirty="0">
              <a:solidFill>
                <a:prstClr val="black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  <a:p>
            <a:pPr algn="l" defTabSz="342900" fontAlgn="auto">
              <a:spcAft>
                <a:spcPts val="0"/>
              </a:spcAft>
            </a:pPr>
            <a:endParaRPr lang="zh-CN" altLang="en-US" sz="1600" dirty="0">
              <a:solidFill>
                <a:prstClr val="black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15" name="圆角矩形 14">
            <a:hlinkClick r:id="" action="ppaction://noaction"/>
          </p:cNvPr>
          <p:cNvSpPr/>
          <p:nvPr/>
        </p:nvSpPr>
        <p:spPr>
          <a:xfrm>
            <a:off x="344483" y="4214179"/>
            <a:ext cx="243790" cy="2077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16" name="圆角矩形 15">
            <a:hlinkClick r:id="" action="ppaction://noaction"/>
          </p:cNvPr>
          <p:cNvSpPr/>
          <p:nvPr/>
        </p:nvSpPr>
        <p:spPr>
          <a:xfrm>
            <a:off x="341055" y="4650118"/>
            <a:ext cx="243790" cy="207711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17" name="圆角矩形 16">
            <a:hlinkClick r:id="" action="ppaction://noaction"/>
          </p:cNvPr>
          <p:cNvSpPr/>
          <p:nvPr/>
        </p:nvSpPr>
        <p:spPr>
          <a:xfrm>
            <a:off x="339720" y="5066745"/>
            <a:ext cx="243790" cy="207711"/>
          </a:xfrm>
          <a:prstGeom prst="roundRect">
            <a:avLst/>
          </a:prstGeom>
          <a:noFill/>
          <a:ln w="38100" cap="flat" cmpd="sng" algn="ctr">
            <a:solidFill>
              <a:srgbClr val="33AD6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18" name="圆角矩形 17">
            <a:hlinkClick r:id="" action="ppaction://noaction"/>
          </p:cNvPr>
          <p:cNvSpPr/>
          <p:nvPr/>
        </p:nvSpPr>
        <p:spPr>
          <a:xfrm>
            <a:off x="336148" y="5454894"/>
            <a:ext cx="243790" cy="207711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19" name="圆角矩形 18">
            <a:hlinkClick r:id="" action="ppaction://noaction"/>
          </p:cNvPr>
          <p:cNvSpPr/>
          <p:nvPr/>
        </p:nvSpPr>
        <p:spPr>
          <a:xfrm>
            <a:off x="336148" y="5795550"/>
            <a:ext cx="243790" cy="207711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7877" y="4635317"/>
            <a:ext cx="7656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、数据流调度：星表分割与集群动态伸缩（调度性能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40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个星表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秒，提高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8.07x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）</a:t>
            </a:r>
            <a:endParaRPr lang="en-US" altLang="zh-CN" sz="1600" dirty="0">
              <a:solidFill>
                <a:prstClr val="black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9600" y="5021775"/>
            <a:ext cx="7766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、科学计算流水线：科学对象的实时提取与科学事件发现（发现率十万分之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1.2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）</a:t>
            </a:r>
            <a:endParaRPr lang="en-US" altLang="zh-CN" sz="1600" dirty="0">
              <a:solidFill>
                <a:prstClr val="black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8850" y="5373216"/>
            <a:ext cx="8495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、数据存储：跨数据中心数据放置与查询（千亿行查询百万行延迟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~26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秒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/40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个节点）</a:t>
            </a:r>
          </a:p>
        </p:txBody>
      </p:sp>
      <p:sp>
        <p:nvSpPr>
          <p:cNvPr id="23" name="矩形 22"/>
          <p:cNvSpPr/>
          <p:nvPr/>
        </p:nvSpPr>
        <p:spPr>
          <a:xfrm>
            <a:off x="648852" y="5750021"/>
            <a:ext cx="7645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、范围查询：层次索引与数据分片（查询精度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80%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下，时空索引性能综合提高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2.28x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/>
                <a:ea typeface="华文细黑"/>
                <a:cs typeface="+mn-ea"/>
                <a:sym typeface="+mn-lt"/>
              </a:rPr>
              <a:t>）</a:t>
            </a:r>
            <a:endParaRPr lang="en-US" altLang="zh-CN" sz="1600" dirty="0">
              <a:solidFill>
                <a:prstClr val="black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91977" y="2138375"/>
            <a:ext cx="446206" cy="4589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Times New Roman" panose="02020603050405020304"/>
              <a:ea typeface="华文细黑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46A4B4-6082-BF4C-B62F-84D0CF0548FB}"/>
              </a:ext>
            </a:extLst>
          </p:cNvPr>
          <p:cNvSpPr txBox="1"/>
          <p:nvPr/>
        </p:nvSpPr>
        <p:spPr>
          <a:xfrm>
            <a:off x="4664015" y="6378930"/>
            <a:ext cx="371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Chen Y. et. al  </a:t>
            </a:r>
            <a:r>
              <a:rPr lang="en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arXiv:1811.10861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13</a:t>
            </a:fld>
            <a:endParaRPr lang="de-DE" altLang="zh-CN"/>
          </a:p>
        </p:txBody>
      </p:sp>
      <p:sp>
        <p:nvSpPr>
          <p:cNvPr id="9" name="标题 3">
            <a:extLst>
              <a:ext uri="{FF2B5EF4-FFF2-40B4-BE49-F238E27FC236}">
                <a16:creationId xmlns:a16="http://schemas.microsoft.com/office/drawing/2014/main" id="{D2ABB51C-F93B-7742-8187-B31772C7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04214"/>
            <a:ext cx="3384376" cy="406539"/>
          </a:xfrm>
        </p:spPr>
        <p:txBody>
          <a:bodyPr>
            <a:normAutofit fontScale="90000"/>
          </a:bodyPr>
          <a:lstStyle/>
          <a:p>
            <a:r>
              <a:rPr kumimoji="1" lang="zh-CN" altLang="en-US" sz="2400" dirty="0"/>
              <a:t>大数据平台的研究与实现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E8BB631-8E59-3044-A5A2-8B8117444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21647"/>
              </p:ext>
            </p:extLst>
          </p:nvPr>
        </p:nvGraphicFramePr>
        <p:xfrm>
          <a:off x="239979" y="1268760"/>
          <a:ext cx="8587784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3" name="Visio" r:id="rId3" imgW="10953711" imgH="6248340" progId="Visio.Drawing.15">
                  <p:embed/>
                </p:oleObj>
              </mc:Choice>
              <mc:Fallback>
                <p:oleObj name="Visio" r:id="rId3" imgW="10953711" imgH="6248340" progId="Visio.Drawing.15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79" y="1268760"/>
                        <a:ext cx="8587784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66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 dirty="0"/>
          </a:p>
          <a:p>
            <a:r>
              <a:rPr lang="de-DE" altLang="zh-CN" dirty="0"/>
              <a:t> </a:t>
            </a:r>
            <a:fld id="{8DA48228-B20E-4EE5-83AF-C226836C1ED9}" type="slidenum">
              <a:rPr lang="de-DE" altLang="zh-CN" smtClean="0"/>
              <a:pPr/>
              <a:t>14</a:t>
            </a:fld>
            <a:endParaRPr lang="de-DE" altLang="zh-CN" dirty="0"/>
          </a:p>
        </p:txBody>
      </p:sp>
      <p:sp>
        <p:nvSpPr>
          <p:cNvPr id="9" name="标题 3">
            <a:extLst>
              <a:ext uri="{FF2B5EF4-FFF2-40B4-BE49-F238E27FC236}">
                <a16:creationId xmlns:a16="http://schemas.microsoft.com/office/drawing/2014/main" id="{D2ABB51C-F93B-7742-8187-B31772C7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04214"/>
            <a:ext cx="3384376" cy="406539"/>
          </a:xfrm>
        </p:spPr>
        <p:txBody>
          <a:bodyPr>
            <a:normAutofit fontScale="90000"/>
          </a:bodyPr>
          <a:lstStyle/>
          <a:p>
            <a:r>
              <a:rPr kumimoji="1" lang="zh-CN" altLang="en-US" sz="2400" dirty="0"/>
              <a:t>大数据平台的研究与实现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013F119-EAE5-8D44-8FCD-4AB781F12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0577"/>
              </p:ext>
            </p:extLst>
          </p:nvPr>
        </p:nvGraphicFramePr>
        <p:xfrm>
          <a:off x="447185" y="1412776"/>
          <a:ext cx="8496942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9" name="Visio" r:id="rId3" imgW="13766875" imgH="3149640" progId="Visio.Drawing.15">
                  <p:embed/>
                </p:oleObj>
              </mc:Choice>
              <mc:Fallback>
                <p:oleObj name="Visio" r:id="rId3" imgW="13766875" imgH="3149640" progId="Visio.Drawing.15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013F119-EAE5-8D44-8FCD-4AB781F12B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85" y="1412776"/>
                        <a:ext cx="8496942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C44813E7-95A5-F74D-886D-931A56080955}"/>
              </a:ext>
            </a:extLst>
          </p:cNvPr>
          <p:cNvSpPr/>
          <p:nvPr/>
        </p:nvSpPr>
        <p:spPr>
          <a:xfrm>
            <a:off x="987244" y="361165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ea typeface="+mn-ea"/>
              </a:rPr>
              <a:t>(</a:t>
            </a:r>
            <a:r>
              <a:rPr lang="en" altLang="zh-CN" sz="2800" dirty="0">
                <a:latin typeface="+mn-ea"/>
                <a:ea typeface="+mn-ea"/>
              </a:rPr>
              <a:t>normalized feature deviation</a:t>
            </a:r>
            <a:r>
              <a:rPr lang="en-US" altLang="zh-CN" sz="2800" dirty="0">
                <a:latin typeface="+mn-ea"/>
                <a:ea typeface="+mn-ea"/>
              </a:rPr>
              <a:t>)</a:t>
            </a:r>
            <a:r>
              <a:rPr lang="en" altLang="zh-CN" sz="2800" dirty="0">
                <a:latin typeface="+mn-ea"/>
                <a:ea typeface="+mn-ea"/>
              </a:rPr>
              <a:t>NFD</a:t>
            </a:r>
            <a:r>
              <a:rPr lang="zh-CN" altLang="en-US" sz="2800" dirty="0">
                <a:latin typeface="+mn-ea"/>
                <a:ea typeface="+mn-ea"/>
              </a:rPr>
              <a:t>算法</a:t>
            </a:r>
            <a:endParaRPr lang="en" altLang="zh-CN" sz="2800" dirty="0">
              <a:latin typeface="+mn-ea"/>
              <a:ea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DA8BC4-4C99-7745-B637-A4FC1BE7DF2C}"/>
              </a:ext>
            </a:extLst>
          </p:cNvPr>
          <p:cNvSpPr txBox="1"/>
          <p:nvPr/>
        </p:nvSpPr>
        <p:spPr>
          <a:xfrm>
            <a:off x="1259632" y="433575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基于数据流的处理技术； </a:t>
            </a:r>
            <a:r>
              <a:rPr kumimoji="1" lang="en-US" altLang="zh-CN" dirty="0" err="1"/>
              <a:t>Qiu</a:t>
            </a:r>
            <a:r>
              <a:rPr kumimoji="1" lang="en-US" altLang="zh-CN" dirty="0"/>
              <a:t> et. al 2018, APSP, </a:t>
            </a:r>
            <a:r>
              <a:rPr lang="en-US" altLang="zh-CN" dirty="0"/>
              <a:t>130:104504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F4980E-A70F-D84A-8172-95641A92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4" y="5085184"/>
            <a:ext cx="4638802" cy="17728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8849BF-B574-C94A-A027-FED81400E3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34" y="4705086"/>
            <a:ext cx="3485419" cy="19372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98C7371-E74E-1245-BEE4-FFAC1E85ABF5}"/>
              </a:ext>
            </a:extLst>
          </p:cNvPr>
          <p:cNvSpPr txBox="1"/>
          <p:nvPr/>
        </p:nvSpPr>
        <p:spPr>
          <a:xfrm>
            <a:off x="8188775" y="5258189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/>
              <a:t> 实例：及大前触发</a:t>
            </a:r>
          </a:p>
        </p:txBody>
      </p:sp>
    </p:spTree>
    <p:extLst>
      <p:ext uri="{BB962C8B-B14F-4D97-AF65-F5344CB8AC3E}">
        <p14:creationId xmlns:p14="http://schemas.microsoft.com/office/powerpoint/2010/main" val="50412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AstroServ</a:t>
            </a:r>
            <a:r>
              <a:rPr kumimoji="1" lang="en-US" altLang="zh-CN" dirty="0"/>
              <a:t>-</a:t>
            </a:r>
            <a:r>
              <a:rPr kumimoji="1" lang="zh-CN" altLang="en-US" dirty="0"/>
              <a:t>近期成果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255982" y="4167125"/>
          <a:ext cx="8583218" cy="25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7" name="Visio" r:id="rId3" imgW="13512800" imgH="4051300" progId="Visio.Drawing.15">
                  <p:embed/>
                </p:oleObj>
              </mc:Choice>
              <mc:Fallback>
                <p:oleObj name="Visio" r:id="rId3" imgW="13512800" imgH="4051300" progId="Visio.Drawing.15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54" t="8723" r="4384"/>
                      <a:stretch>
                        <a:fillRect/>
                      </a:stretch>
                    </p:blipFill>
                    <p:spPr bwMode="auto">
                      <a:xfrm>
                        <a:off x="255982" y="4167125"/>
                        <a:ext cx="8583218" cy="253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2"/>
          <p:cNvSpPr txBox="1"/>
          <p:nvPr/>
        </p:nvSpPr>
        <p:spPr>
          <a:xfrm>
            <a:off x="5562600" y="3534625"/>
            <a:ext cx="2774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  <a:sym typeface="+mn-lt"/>
              </a:rPr>
              <a:t>科学发现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96641" y="1676400"/>
            <a:ext cx="2437159" cy="2384123"/>
            <a:chOff x="88900" y="1149349"/>
            <a:chExt cx="2852737" cy="265257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" y="1149350"/>
              <a:ext cx="2852737" cy="2347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13"/>
            <p:cNvSpPr txBox="1"/>
            <p:nvPr/>
          </p:nvSpPr>
          <p:spPr>
            <a:xfrm>
              <a:off x="988219" y="3391004"/>
              <a:ext cx="1365464" cy="410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数据集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150745" y="1149349"/>
              <a:ext cx="738981" cy="638970"/>
            </a:xfrm>
            <a:prstGeom prst="rect">
              <a:avLst/>
            </a:prstGeom>
            <a:solidFill>
              <a:srgbClr val="44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120</a:t>
              </a: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亿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 rot="10800000">
            <a:off x="4648200" y="1525036"/>
            <a:ext cx="3657600" cy="1920147"/>
            <a:chOff x="1475656" y="2078522"/>
            <a:chExt cx="6298633" cy="360040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1" t="5848" r="8628" b="6981"/>
            <a:stretch>
              <a:fillRect/>
            </a:stretch>
          </p:blipFill>
          <p:spPr>
            <a:xfrm>
              <a:off x="1475656" y="2078522"/>
              <a:ext cx="4956396" cy="3600401"/>
            </a:xfrm>
            <a:prstGeom prst="rect">
              <a:avLst/>
            </a:prstGeom>
          </p:spPr>
        </p:pic>
        <p:sp>
          <p:nvSpPr>
            <p:cNvPr id="12" name="文本框 5"/>
            <p:cNvSpPr txBox="1"/>
            <p:nvPr/>
          </p:nvSpPr>
          <p:spPr>
            <a:xfrm>
              <a:off x="4790329" y="3347793"/>
              <a:ext cx="1368153" cy="69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  <a:sym typeface="+mn-lt"/>
              </a:endParaRPr>
            </a:p>
          </p:txBody>
        </p:sp>
        <p:sp>
          <p:nvSpPr>
            <p:cNvPr id="13" name="文本框 6"/>
            <p:cNvSpPr txBox="1"/>
            <p:nvPr/>
          </p:nvSpPr>
          <p:spPr>
            <a:xfrm rot="10800000">
              <a:off x="2919093" y="2292379"/>
              <a:ext cx="1880082" cy="69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2700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万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  <a:sym typeface="+mn-lt"/>
              </a:endParaRPr>
            </a:p>
          </p:txBody>
        </p:sp>
        <p:sp>
          <p:nvSpPr>
            <p:cNvPr id="14" name="文本框 7"/>
            <p:cNvSpPr txBox="1"/>
            <p:nvPr/>
          </p:nvSpPr>
          <p:spPr>
            <a:xfrm rot="10800000">
              <a:off x="3269776" y="3492563"/>
              <a:ext cx="1368151" cy="69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3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万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  <a:sym typeface="+mn-lt"/>
              </a:endParaRPr>
            </a:p>
          </p:txBody>
        </p:sp>
        <p:sp>
          <p:nvSpPr>
            <p:cNvPr id="15" name="文本框 8"/>
            <p:cNvSpPr txBox="1"/>
            <p:nvPr/>
          </p:nvSpPr>
          <p:spPr>
            <a:xfrm rot="10800000">
              <a:off x="3269778" y="4360722"/>
              <a:ext cx="1368151" cy="69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43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个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  <a:sym typeface="+mn-lt"/>
              </a:endParaRPr>
            </a:p>
          </p:txBody>
        </p:sp>
        <p:sp>
          <p:nvSpPr>
            <p:cNvPr id="16" name="文本框 9"/>
            <p:cNvSpPr txBox="1"/>
            <p:nvPr/>
          </p:nvSpPr>
          <p:spPr>
            <a:xfrm rot="10800000">
              <a:off x="5596909" y="3679547"/>
              <a:ext cx="2177380" cy="69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初筛结果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  <a:sym typeface="+mn-lt"/>
              </a:endParaRPr>
            </a:p>
          </p:txBody>
        </p:sp>
        <p:sp>
          <p:nvSpPr>
            <p:cNvPr id="17" name="文本框 10"/>
            <p:cNvSpPr txBox="1"/>
            <p:nvPr/>
          </p:nvSpPr>
          <p:spPr>
            <a:xfrm rot="10800000">
              <a:off x="6031140" y="2306301"/>
              <a:ext cx="1499452" cy="69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天体数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  <a:sym typeface="+mn-lt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 rot="10800000">
              <a:off x="4790330" y="4852676"/>
              <a:ext cx="2740262" cy="69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  <a:cs typeface="+mn-cs"/>
                  <a:sym typeface="+mn-lt"/>
                </a:rPr>
                <a:t>异常候选体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50050" y="1295051"/>
            <a:ext cx="352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2018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年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12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14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-2019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5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19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03634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16</a:t>
            </a:fld>
            <a:endParaRPr lang="de-DE" altLang="zh-CN"/>
          </a:p>
        </p:txBody>
      </p:sp>
      <p:sp>
        <p:nvSpPr>
          <p:cNvPr id="9" name="标题 3">
            <a:extLst>
              <a:ext uri="{FF2B5EF4-FFF2-40B4-BE49-F238E27FC236}">
                <a16:creationId xmlns:a16="http://schemas.microsoft.com/office/drawing/2014/main" id="{D2ABB51C-F93B-7742-8187-B31772C7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04214"/>
            <a:ext cx="1368152" cy="406539"/>
          </a:xfrm>
        </p:spPr>
        <p:txBody>
          <a:bodyPr>
            <a:normAutofit fontScale="90000"/>
          </a:bodyPr>
          <a:lstStyle/>
          <a:p>
            <a:r>
              <a:rPr kumimoji="1" lang="zh-CN" altLang="en-US" sz="2400" dirty="0"/>
              <a:t>初步成果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FC9A13C-32D4-6F4A-A137-9B15D48D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057" y="1264433"/>
            <a:ext cx="2448272" cy="172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E63E6B-A6DC-EF42-81D1-0045BCC0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355" y="1264433"/>
            <a:ext cx="1089243" cy="172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813E49-7E94-CC40-9587-B7382566F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268760"/>
            <a:ext cx="1368151" cy="1617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DEF7C9-B979-B84B-92C4-3EA926132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995" y="3129832"/>
            <a:ext cx="4140200" cy="147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F297CC-9B72-CD47-9015-BADA3A28D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864" y="4792214"/>
            <a:ext cx="4165600" cy="93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0F9C68D-74DC-0447-844B-7F3073659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129831"/>
            <a:ext cx="4536504" cy="1567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B134B8-D612-4E45-85B6-5021E7045F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0798" y="1219161"/>
            <a:ext cx="1507698" cy="1716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CAA7089-6FAD-8541-B9F4-EDF0A076BB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58" y="1110753"/>
            <a:ext cx="1596253" cy="18410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105EA0-7BCD-0443-AF19-94C2A934FC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04" y="4875675"/>
            <a:ext cx="4468350" cy="164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7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17</a:t>
            </a:fld>
            <a:endParaRPr lang="de-DE" altLang="zh-CN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EE357E9-4FB6-BF44-94EA-0140B4D5A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920" y="1265607"/>
            <a:ext cx="3168352" cy="54462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F26A1AF-4F36-BE45-91F5-877880C18E94}"/>
              </a:ext>
            </a:extLst>
          </p:cNvPr>
          <p:cNvSpPr/>
          <p:nvPr/>
        </p:nvSpPr>
        <p:spPr>
          <a:xfrm>
            <a:off x="251520" y="1394753"/>
            <a:ext cx="4861640" cy="2593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/>
              <a:t>报名参赛队伍一共317支，参赛362人次。</a:t>
            </a:r>
            <a:endParaRPr lang="en-US" altLang="zh-CN" sz="28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/>
              <a:t>45支参赛队伍进入复赛。</a:t>
            </a:r>
            <a:endParaRPr lang="en-US" altLang="zh-CN" sz="28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/>
              <a:t>6支队伍进入决赛。</a:t>
            </a: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AAFD3996-50F1-AF4A-8531-D97544E7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" y="692696"/>
            <a:ext cx="1450504" cy="364902"/>
          </a:xfrm>
        </p:spPr>
        <p:txBody>
          <a:bodyPr>
            <a:normAutofit fontScale="90000"/>
          </a:bodyPr>
          <a:lstStyle/>
          <a:p>
            <a:r>
              <a:rPr lang="zh-CN" altLang="en-US" sz="2400" dirty="0"/>
              <a:t>初步成果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A9D8F9-0EE5-B14C-B4AE-8080E8A5BB29}"/>
              </a:ext>
            </a:extLst>
          </p:cNvPr>
          <p:cNvSpPr txBox="1"/>
          <p:nvPr/>
        </p:nvSpPr>
        <p:spPr>
          <a:xfrm>
            <a:off x="467544" y="4725144"/>
            <a:ext cx="380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C00000"/>
                </a:solidFill>
              </a:rPr>
              <a:t>新增搜索到的样本</a:t>
            </a:r>
            <a:r>
              <a:rPr kumimoji="1" lang="en-US" altLang="zh-CN" sz="2800" dirty="0">
                <a:solidFill>
                  <a:srgbClr val="C00000"/>
                </a:solidFill>
              </a:rPr>
              <a:t>49</a:t>
            </a:r>
            <a:r>
              <a:rPr kumimoji="1" lang="zh-CN" altLang="en-US" sz="2800" dirty="0">
                <a:solidFill>
                  <a:srgbClr val="C00000"/>
                </a:solidFill>
              </a:rPr>
              <a:t>个！</a:t>
            </a:r>
          </a:p>
        </p:txBody>
      </p:sp>
    </p:spTree>
    <p:extLst>
      <p:ext uri="{BB962C8B-B14F-4D97-AF65-F5344CB8AC3E}">
        <p14:creationId xmlns:p14="http://schemas.microsoft.com/office/powerpoint/2010/main" val="130230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92988" y="6492875"/>
            <a:ext cx="292446" cy="365125"/>
          </a:xfrm>
        </p:spPr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65F7117F-E685-4A52-AD5D-60BA9C99C1F3}" type="slidenum">
              <a:rPr lang="de-DE" altLang="zh-CN"/>
              <a:pPr/>
              <a:t>18</a:t>
            </a:fld>
            <a:endParaRPr lang="de-DE" altLang="zh-CN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TextBox 10"/>
          <p:cNvSpPr txBox="1"/>
          <p:nvPr/>
        </p:nvSpPr>
        <p:spPr>
          <a:xfrm>
            <a:off x="37569" y="2711258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b="1" dirty="0"/>
              <a:t>多级别用户按不同权限接入功能：</a:t>
            </a:r>
          </a:p>
        </p:txBody>
      </p:sp>
      <p:sp>
        <p:nvSpPr>
          <p:cNvPr id="15" name="矩形 14"/>
          <p:cNvSpPr/>
          <p:nvPr/>
        </p:nvSpPr>
        <p:spPr>
          <a:xfrm>
            <a:off x="325601" y="3110404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针对全国</a:t>
            </a:r>
            <a:r>
              <a:rPr lang="zh-CN" alt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不同级别的天文学家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开放的查询与数据分析功能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endParaRPr lang="en-US" altLang="zh-CN" sz="16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35496" y="1124744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b="1" dirty="0"/>
              <a:t>优化数据挖掘算法：</a:t>
            </a:r>
          </a:p>
        </p:txBody>
      </p:sp>
      <p:sp>
        <p:nvSpPr>
          <p:cNvPr id="17" name="矩形 16"/>
          <p:cNvSpPr/>
          <p:nvPr/>
        </p:nvSpPr>
        <p:spPr>
          <a:xfrm>
            <a:off x="323528" y="1523890"/>
            <a:ext cx="6696744" cy="11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短时标科学目标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(</a:t>
            </a:r>
            <a:r>
              <a:rPr lang="zh-CN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分钟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zh-CN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小时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)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：光变行为的识别、分类、预警（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10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分钟）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长时标科学目标（天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---&gt;10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年）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光变行为的识别、分类、演化</a:t>
            </a:r>
            <a:endParaRPr lang="en-US" altLang="zh-CN" sz="16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在线与离线相结合</a:t>
            </a:r>
            <a:endParaRPr lang="en-US" altLang="zh-CN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37569" y="3674616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b="1" dirty="0"/>
              <a:t>具备大数据的云计算功能：</a:t>
            </a:r>
          </a:p>
        </p:txBody>
      </p:sp>
      <p:sp>
        <p:nvSpPr>
          <p:cNvPr id="25" name="矩形 24"/>
          <p:cNvSpPr/>
          <p:nvPr/>
        </p:nvSpPr>
        <p:spPr>
          <a:xfrm>
            <a:off x="325601" y="4073762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提供不同类型天文学家的远程访问与数据分析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endParaRPr lang="en-US" altLang="zh-CN" sz="16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2089797" y="5509296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chemeClr val="tx2"/>
                </a:solidFill>
              </a:rPr>
              <a:t>原始图像数据的存贮与查询功能：</a:t>
            </a:r>
          </a:p>
        </p:txBody>
      </p:sp>
      <p:sp>
        <p:nvSpPr>
          <p:cNvPr id="27" name="矩形 26"/>
          <p:cNvSpPr/>
          <p:nvPr/>
        </p:nvSpPr>
        <p:spPr>
          <a:xfrm>
            <a:off x="2377829" y="5908442"/>
            <a:ext cx="5184576" cy="41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提供不同类型天文学家的远程访问查询数据</a:t>
            </a:r>
            <a:r>
              <a:rPr lang="en-US" altLang="zh-CN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endParaRPr lang="en-US" altLang="zh-CN" sz="1600" baseline="30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81585" y="4650069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b="1" dirty="0"/>
              <a:t>星表数据存贮时间长度</a:t>
            </a:r>
            <a:r>
              <a:rPr lang="zh-CN" altLang="en-US" sz="2000" b="1"/>
              <a:t>为运行寿命（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年？）：</a:t>
            </a:r>
          </a:p>
        </p:txBody>
      </p:sp>
      <p:sp>
        <p:nvSpPr>
          <p:cNvPr id="18" name="矩形 17"/>
          <p:cNvSpPr/>
          <p:nvPr/>
        </p:nvSpPr>
        <p:spPr>
          <a:xfrm>
            <a:off x="469617" y="5049215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存贮所有运行周期内的星表数据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endParaRPr lang="en-US" altLang="zh-CN" sz="16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0" y="764704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Franklin Gothic Demi" pitchFamily="34" charset="0"/>
              </a:rPr>
              <a:t>小结与展望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482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19674" y="6492875"/>
            <a:ext cx="365760" cy="365125"/>
          </a:xfrm>
        </p:spPr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65F7117F-E685-4A52-AD5D-60BA9C99C1F3}" type="slidenum">
              <a:rPr lang="de-DE" altLang="zh-CN"/>
              <a:pPr/>
              <a:t>19</a:t>
            </a:fld>
            <a:endParaRPr lang="de-DE" altLang="zh-CN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087724" y="2924944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000" b="1" dirty="0">
                <a:solidFill>
                  <a:srgbClr val="C00000"/>
                </a:solidFill>
                <a:latin typeface="+mj-ea"/>
                <a:ea typeface="+mj-ea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214905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65F7117F-E685-4A52-AD5D-60BA9C99C1F3}" type="slidenum">
              <a:rPr lang="de-DE" altLang="zh-CN"/>
              <a:pPr/>
              <a:t>2</a:t>
            </a:fld>
            <a:endParaRPr lang="de-DE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467544" y="1196752"/>
            <a:ext cx="5648776" cy="340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800" dirty="0">
                <a:solidFill>
                  <a:srgbClr val="002060"/>
                </a:solidFill>
                <a:latin typeface="Franklin Gothic Demi" pitchFamily="34" charset="0"/>
              </a:rPr>
              <a:t> </a:t>
            </a:r>
            <a:r>
              <a:rPr lang="zh-CN" altLang="en-US" sz="2800" dirty="0">
                <a:solidFill>
                  <a:srgbClr val="002060"/>
                </a:solidFill>
                <a:latin typeface="Franklin Gothic Demi" pitchFamily="34" charset="0"/>
              </a:rPr>
              <a:t>项目背景</a:t>
            </a:r>
            <a:endParaRPr lang="en-US" altLang="zh-CN" sz="2800" dirty="0">
              <a:solidFill>
                <a:srgbClr val="002060"/>
              </a:solidFill>
              <a:latin typeface="Franklin Gothic Demi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002060"/>
                </a:solidFill>
                <a:latin typeface="Franklin Gothic Demi" pitchFamily="34" charset="0"/>
              </a:rPr>
              <a:t>大数据平台的研究与实现</a:t>
            </a:r>
            <a:endParaRPr lang="en-US" altLang="zh-CN" sz="2800" dirty="0">
              <a:solidFill>
                <a:srgbClr val="002060"/>
              </a:solidFill>
              <a:latin typeface="Franklin Gothic Demi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002060"/>
                </a:solidFill>
                <a:latin typeface="Franklin Gothic Demi" pitchFamily="34" charset="0"/>
              </a:rPr>
              <a:t>初步成果</a:t>
            </a:r>
            <a:endParaRPr lang="en-US" altLang="zh-CN" sz="2800" dirty="0">
              <a:solidFill>
                <a:srgbClr val="002060"/>
              </a:solidFill>
              <a:latin typeface="Franklin Gothic Demi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002060"/>
                </a:solidFill>
                <a:latin typeface="Franklin Gothic Demi" pitchFamily="34" charset="0"/>
              </a:rPr>
              <a:t>小结与展望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20</a:t>
            </a:fld>
            <a:endParaRPr lang="de-DE" altLang="zh-CN"/>
          </a:p>
        </p:txBody>
      </p:sp>
      <p:sp>
        <p:nvSpPr>
          <p:cNvPr id="9" name="标题 3">
            <a:extLst>
              <a:ext uri="{FF2B5EF4-FFF2-40B4-BE49-F238E27FC236}">
                <a16:creationId xmlns:a16="http://schemas.microsoft.com/office/drawing/2014/main" id="{D2ABB51C-F93B-7742-8187-B31772C7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04214"/>
            <a:ext cx="3384376" cy="406539"/>
          </a:xfrm>
        </p:spPr>
        <p:txBody>
          <a:bodyPr>
            <a:normAutofit fontScale="90000"/>
          </a:bodyPr>
          <a:lstStyle/>
          <a:p>
            <a:r>
              <a:rPr kumimoji="1" lang="zh-CN" altLang="en-US" sz="2400" dirty="0"/>
              <a:t>大数据平台的研究与实现</a:t>
            </a:r>
          </a:p>
        </p:txBody>
      </p:sp>
    </p:spTree>
    <p:extLst>
      <p:ext uri="{BB962C8B-B14F-4D97-AF65-F5344CB8AC3E}">
        <p14:creationId xmlns:p14="http://schemas.microsoft.com/office/powerpoint/2010/main" val="2507334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21</a:t>
            </a:fld>
            <a:endParaRPr lang="de-DE" altLang="zh-CN"/>
          </a:p>
        </p:txBody>
      </p:sp>
      <p:sp>
        <p:nvSpPr>
          <p:cNvPr id="9" name="标题 3">
            <a:extLst>
              <a:ext uri="{FF2B5EF4-FFF2-40B4-BE49-F238E27FC236}">
                <a16:creationId xmlns:a16="http://schemas.microsoft.com/office/drawing/2014/main" id="{D2ABB51C-F93B-7742-8187-B31772C7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04214"/>
            <a:ext cx="3384376" cy="406539"/>
          </a:xfrm>
        </p:spPr>
        <p:txBody>
          <a:bodyPr>
            <a:normAutofit fontScale="90000"/>
          </a:bodyPr>
          <a:lstStyle/>
          <a:p>
            <a:r>
              <a:rPr kumimoji="1" lang="zh-CN" altLang="en-US" sz="2400" dirty="0"/>
              <a:t>大数据平台的研究与实现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99DE4B-6F42-F544-AEBA-8781C3B89394}"/>
              </a:ext>
            </a:extLst>
          </p:cNvPr>
          <p:cNvSpPr/>
          <p:nvPr/>
        </p:nvSpPr>
        <p:spPr>
          <a:xfrm>
            <a:off x="2627784" y="5519393"/>
            <a:ext cx="582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AstroBase：基于大科学装置产生数据的特点，采用Hadoop。Hbase、spark集群实现。共20个节点，一个主节点，19个从节点。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4DC6414-A2CF-504C-B748-744F2BF78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4340"/>
            <a:ext cx="6321218" cy="394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59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19674" y="6492875"/>
            <a:ext cx="365760" cy="365125"/>
          </a:xfrm>
        </p:spPr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65F7117F-E685-4A52-AD5D-60BA9C99C1F3}" type="slidenum">
              <a:rPr lang="de-DE" altLang="zh-CN"/>
              <a:pPr/>
              <a:t>22</a:t>
            </a:fld>
            <a:endParaRPr lang="de-DE" altLang="zh-CN"/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Franklin Gothic Demi" pitchFamily="34" charset="0"/>
              </a:rPr>
              <a:t>项目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Franklin Gothic Demi" pitchFamily="34" charset="0"/>
              </a:rPr>
              <a:t>背景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:</a:t>
            </a:r>
            <a:r>
              <a:rPr lang="en-US" altLang="zh-CN" dirty="0">
                <a:solidFill>
                  <a:srgbClr val="FF0000"/>
                </a:solidFill>
                <a:latin typeface="+mj-ea"/>
                <a:ea typeface="+mj-ea"/>
              </a:rPr>
              <a:t>GWAC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的基本技术参数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B60114-386E-224D-9E17-C8EC275AB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296" y="1134036"/>
            <a:ext cx="6508080" cy="48292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3E20DD-62D6-824C-9E98-7BF5170EFA97}"/>
              </a:ext>
            </a:extLst>
          </p:cNvPr>
          <p:cNvSpPr txBox="1"/>
          <p:nvPr/>
        </p:nvSpPr>
        <p:spPr>
          <a:xfrm>
            <a:off x="6149591" y="1700808"/>
            <a:ext cx="2678197" cy="170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1</a:t>
            </a:r>
            <a:r>
              <a:rPr kumimoji="1" lang="zh-CN" altLang="en-US" dirty="0"/>
              <a:t> 科学数据数流分析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2</a:t>
            </a:r>
            <a:r>
              <a:rPr kumimoji="1" lang="zh-CN" altLang="en-US" dirty="0"/>
              <a:t> 实时数据管理子系统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3</a:t>
            </a:r>
            <a:r>
              <a:rPr kumimoji="1" lang="zh-CN" altLang="en-US" dirty="0"/>
              <a:t> 长期存储与管理子系统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4</a:t>
            </a:r>
            <a:r>
              <a:rPr kumimoji="1" lang="zh-CN" altLang="en-US" dirty="0"/>
              <a:t> 一体化查询引擎子系统</a:t>
            </a:r>
          </a:p>
        </p:txBody>
      </p:sp>
    </p:spTree>
    <p:extLst>
      <p:ext uri="{BB962C8B-B14F-4D97-AF65-F5344CB8AC3E}">
        <p14:creationId xmlns:p14="http://schemas.microsoft.com/office/powerpoint/2010/main" val="1225120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 dirty="0"/>
          </a:p>
          <a:p>
            <a:r>
              <a:rPr lang="de-DE" altLang="zh-CN" dirty="0"/>
              <a:t> </a:t>
            </a:r>
            <a:fld id="{8DA48228-B20E-4EE5-83AF-C226836C1ED9}" type="slidenum">
              <a:rPr lang="de-DE" altLang="zh-CN" smtClean="0"/>
              <a:pPr/>
              <a:t>23</a:t>
            </a:fld>
            <a:endParaRPr lang="de-DE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20579" y="397924"/>
            <a:ext cx="2304256" cy="706089"/>
          </a:xfrm>
        </p:spPr>
        <p:txBody>
          <a:bodyPr>
            <a:normAutofit fontScale="90000"/>
          </a:bodyPr>
          <a:lstStyle/>
          <a:p>
            <a:r>
              <a:rPr kumimoji="1" lang="zh-CN" altLang="en-US" dirty="0"/>
              <a:t>科学目标</a:t>
            </a:r>
          </a:p>
        </p:txBody>
      </p:sp>
      <p:pic>
        <p:nvPicPr>
          <p:cNvPr id="66562" name="Picture 2" descr="http://hiphotos.baidu.com/%CF%C4%D6%C1%C7%B3%C2%E4/pic/item/3d3be318fa126292ac6e7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26095"/>
            <a:ext cx="3538072" cy="200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://www.astro.ncu.edu.tw/%7Eyhsu/yhsu/wp-content/uploads/2015/08/fitting_res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76" y="3356992"/>
            <a:ext cx="3466728" cy="23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http://image89.360doc.cn/DownloadImg/2015/10/1907/60385695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09" y="3452294"/>
            <a:ext cx="3364447" cy="29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http://easyread.ph.126.net/GgIHBE_02UZuWKXIZnIwQQ==/79166552438029999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65" y="1102761"/>
            <a:ext cx="3366156" cy="23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00128" y="1556792"/>
            <a:ext cx="163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光变曲线：</a:t>
            </a:r>
          </a:p>
        </p:txBody>
      </p:sp>
    </p:spTree>
    <p:extLst>
      <p:ext uri="{BB962C8B-B14F-4D97-AF65-F5344CB8AC3E}">
        <p14:creationId xmlns:p14="http://schemas.microsoft.com/office/powerpoint/2010/main" val="244495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92988" y="6492875"/>
            <a:ext cx="292446" cy="365125"/>
          </a:xfrm>
        </p:spPr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65F7117F-E685-4A52-AD5D-60BA9C99C1F3}" type="slidenum">
              <a:rPr lang="de-DE" altLang="zh-CN"/>
              <a:pPr/>
              <a:t>24</a:t>
            </a:fld>
            <a:endParaRPr lang="de-DE" altLang="zh-CN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TextBox 10"/>
          <p:cNvSpPr txBox="1"/>
          <p:nvPr/>
        </p:nvSpPr>
        <p:spPr>
          <a:xfrm>
            <a:off x="71500" y="2648538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b="1" dirty="0"/>
              <a:t>多级别用户按不同权限接入功能：</a:t>
            </a:r>
          </a:p>
        </p:txBody>
      </p:sp>
      <p:sp>
        <p:nvSpPr>
          <p:cNvPr id="15" name="矩形 14"/>
          <p:cNvSpPr/>
          <p:nvPr/>
        </p:nvSpPr>
        <p:spPr>
          <a:xfrm>
            <a:off x="359532" y="3047684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针对全国</a:t>
            </a:r>
            <a:r>
              <a:rPr lang="zh-CN" alt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不同级别的天文学家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开放的查询与数据分析功能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endParaRPr lang="en-US" altLang="zh-CN" sz="16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35496" y="1124744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b="1" dirty="0"/>
              <a:t>内嵌数据挖掘功能（两类）：</a:t>
            </a:r>
          </a:p>
        </p:txBody>
      </p:sp>
      <p:sp>
        <p:nvSpPr>
          <p:cNvPr id="17" name="矩形 16"/>
          <p:cNvSpPr/>
          <p:nvPr/>
        </p:nvSpPr>
        <p:spPr>
          <a:xfrm>
            <a:off x="323528" y="152389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短时标科学目标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(</a:t>
            </a:r>
            <a:r>
              <a:rPr lang="zh-CN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分钟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zh-CN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小时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)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：光变行为的识别、分类、预警（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10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分钟）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长时标科学目标（天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---&gt;10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年）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光变行为的识别、分类、演化</a:t>
            </a:r>
            <a:endParaRPr lang="en-US" altLang="zh-CN" sz="16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71500" y="3611896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b="1" dirty="0"/>
              <a:t>具备大数据的云计算功能：</a:t>
            </a:r>
          </a:p>
        </p:txBody>
      </p:sp>
      <p:sp>
        <p:nvSpPr>
          <p:cNvPr id="25" name="矩形 24"/>
          <p:cNvSpPr/>
          <p:nvPr/>
        </p:nvSpPr>
        <p:spPr>
          <a:xfrm>
            <a:off x="359532" y="4011042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提供不同类型天文学家的远程访问与数据分析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endParaRPr lang="en-US" altLang="zh-CN" sz="16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2123728" y="5446576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chemeClr val="tx2"/>
                </a:solidFill>
              </a:rPr>
              <a:t>原始图像数据的存贮与查询功能：</a:t>
            </a:r>
          </a:p>
        </p:txBody>
      </p:sp>
      <p:sp>
        <p:nvSpPr>
          <p:cNvPr id="27" name="矩形 26"/>
          <p:cNvSpPr/>
          <p:nvPr/>
        </p:nvSpPr>
        <p:spPr>
          <a:xfrm>
            <a:off x="2411760" y="5845722"/>
            <a:ext cx="5184576" cy="41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提供不同类型天文学家的远程访问查询数据</a:t>
            </a:r>
            <a:r>
              <a:rPr lang="en-US" altLang="zh-CN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endParaRPr lang="en-US" altLang="zh-CN" sz="1600" baseline="30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15516" y="4587349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b="1" dirty="0"/>
              <a:t>星表数据存贮时间长度</a:t>
            </a:r>
            <a:r>
              <a:rPr lang="zh-CN" altLang="en-US" sz="2000" b="1"/>
              <a:t>为运行寿命（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年？）：</a:t>
            </a:r>
          </a:p>
        </p:txBody>
      </p:sp>
      <p:sp>
        <p:nvSpPr>
          <p:cNvPr id="18" name="矩形 17"/>
          <p:cNvSpPr/>
          <p:nvPr/>
        </p:nvSpPr>
        <p:spPr>
          <a:xfrm>
            <a:off x="503548" y="4986495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存贮所有运行周期内的星表数据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endParaRPr lang="en-US" altLang="zh-CN" sz="16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0" y="764704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Franklin Gothic Demi" pitchFamily="34" charset="0"/>
              </a:rPr>
              <a:t>大数据的科学与技术需求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1066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43966" y="6357958"/>
            <a:ext cx="365760" cy="365125"/>
          </a:xfrm>
        </p:spPr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65F7117F-E685-4A52-AD5D-60BA9C99C1F3}" type="slidenum">
              <a:rPr lang="de-DE" altLang="zh-CN"/>
              <a:pPr/>
              <a:t>3</a:t>
            </a:fld>
            <a:endParaRPr lang="de-DE" altLang="zh-CN"/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Franklin Gothic Demi" pitchFamily="34" charset="0"/>
              </a:rPr>
              <a:t>项目背景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683" y="3481849"/>
            <a:ext cx="5309134" cy="30586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152" y="6488668"/>
            <a:ext cx="419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GWAC</a:t>
            </a:r>
            <a:r>
              <a:rPr lang="zh-CN" altLang="en-US" dirty="0">
                <a:solidFill>
                  <a:schemeClr val="bg1"/>
                </a:solidFill>
              </a:rPr>
              <a:t>：</a:t>
            </a:r>
            <a:r>
              <a:rPr lang="en-US" altLang="zh-CN" dirty="0">
                <a:solidFill>
                  <a:schemeClr val="bg1"/>
                </a:solidFill>
              </a:rPr>
              <a:t>16</a:t>
            </a:r>
            <a:r>
              <a:rPr lang="zh-CN" altLang="en-US" dirty="0">
                <a:solidFill>
                  <a:schemeClr val="bg1"/>
                </a:solidFill>
              </a:rPr>
              <a:t>（</a:t>
            </a:r>
            <a:r>
              <a:rPr lang="en-US" altLang="zh-CN" dirty="0">
                <a:solidFill>
                  <a:schemeClr val="bg1"/>
                </a:solidFill>
              </a:rPr>
              <a:t>40)</a:t>
            </a:r>
            <a:r>
              <a:rPr lang="zh-CN" altLang="en-US" dirty="0">
                <a:solidFill>
                  <a:schemeClr val="bg1"/>
                </a:solidFill>
              </a:rPr>
              <a:t>  </a:t>
            </a:r>
            <a:r>
              <a:rPr lang="en-US" altLang="zh-CN" dirty="0">
                <a:solidFill>
                  <a:schemeClr val="bg1"/>
                </a:solidFill>
              </a:rPr>
              <a:t>X 18cm, 4kX4k CCD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B37DFF2-F3FC-CB48-BA23-0D5BAC656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93" y="1197601"/>
            <a:ext cx="8648222" cy="217839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62CCDBF-91AF-4E4B-BE35-1E15B5719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2" y="3816934"/>
            <a:ext cx="3968058" cy="20603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19674" y="6492875"/>
            <a:ext cx="365760" cy="365125"/>
          </a:xfrm>
        </p:spPr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65F7117F-E685-4A52-AD5D-60BA9C99C1F3}" type="slidenum">
              <a:rPr lang="de-DE" altLang="zh-CN"/>
              <a:pPr/>
              <a:t>4</a:t>
            </a:fld>
            <a:endParaRPr lang="de-DE" altLang="zh-CN"/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Franklin Gothic Demi" pitchFamily="34" charset="0"/>
              </a:rPr>
              <a:t>项目背景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Franklin Gothic Demi" pitchFamily="34" charset="0"/>
              </a:rPr>
              <a:t>:</a:t>
            </a:r>
            <a:r>
              <a:rPr lang="en-US" altLang="zh-CN" b="1" dirty="0">
                <a:solidFill>
                  <a:srgbClr val="FF3300"/>
                </a:solidFill>
                <a:latin typeface="Comic Sans MS" pitchFamily="66" charset="0"/>
              </a:rPr>
              <a:t>GWAC</a:t>
            </a:r>
            <a:r>
              <a:rPr lang="zh-CN" altLang="en-US" b="1" dirty="0">
                <a:solidFill>
                  <a:srgbClr val="FF3300"/>
                </a:solidFill>
                <a:latin typeface="Comic Sans MS" pitchFamily="66" charset="0"/>
              </a:rPr>
              <a:t>的科学目标</a:t>
            </a:r>
            <a:endParaRPr lang="zh-CN" alt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196753"/>
            <a:ext cx="8424862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base">
              <a:spcAft>
                <a:spcPct val="0"/>
              </a:spcAft>
              <a:buClr>
                <a:srgbClr val="0070C0"/>
              </a:buClr>
              <a:buSzPct val="85000"/>
              <a:buFont typeface="Wingdings" pitchFamily="2" charset="2"/>
              <a:buChar char="l"/>
              <a:defRPr/>
            </a:pPr>
            <a:r>
              <a:rPr kumimoji="1"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SVOM</a:t>
            </a: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卫星的科学目标：伽玛暴的光学辐射  </a:t>
            </a:r>
            <a:endParaRPr kumimoji="1"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90600" lvl="1" indent="-533400" fontAlgn="base"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爆发时的瞬时辐射</a:t>
            </a: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kumimoji="1"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90600" lvl="1" indent="-533400" fontAlgn="base"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早期光学余辉；</a:t>
            </a:r>
          </a:p>
          <a:p>
            <a:pPr marL="990600" lvl="1" indent="-533400" fontAlgn="base"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暴前光学辐射（如果存在）；</a:t>
            </a:r>
            <a:endParaRPr kumimoji="1"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Clr>
                <a:srgbClr val="0070C0"/>
              </a:buClr>
              <a:buSzPct val="85000"/>
              <a:buFont typeface="Wingdings" pitchFamily="2" charset="2"/>
              <a:buChar char="l"/>
              <a:defRPr/>
            </a:pP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其他短时标瞬变天文现象</a:t>
            </a:r>
            <a:endParaRPr kumimoji="1"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90600" lvl="1" indent="-533400" fontAlgn="base"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无高能触发的伽玛暴光学对应体</a:t>
            </a:r>
            <a:endParaRPr kumimoji="1"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90600" lvl="1" indent="-533400" fontAlgn="base"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超新星激波暴 </a:t>
            </a: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（时标</a:t>
            </a:r>
            <a:r>
              <a:rPr kumimoji="1"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~10-30</a:t>
            </a: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分钟）</a:t>
            </a:r>
            <a:endParaRPr kumimoji="1"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90600" lvl="1" indent="-533400" fontAlgn="base"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引力波对应天体</a:t>
            </a: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Micro-NOVA</a:t>
            </a: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1"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（时标</a:t>
            </a:r>
            <a:r>
              <a:rPr kumimoji="1"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~30</a:t>
            </a: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分钟）</a:t>
            </a:r>
            <a:endParaRPr kumimoji="1"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90600" lvl="1" indent="-533400" fontAlgn="base"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中微子暴对应天体</a:t>
            </a:r>
            <a:endParaRPr kumimoji="1"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90600" lvl="1" indent="-533400" fontAlgn="base"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时标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~1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小时的微引力透镜</a:t>
            </a:r>
            <a:endParaRPr kumimoji="1"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90600" lvl="1" indent="-533400" fontAlgn="base"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磁星耀发 （时标</a:t>
            </a:r>
            <a:r>
              <a:rPr kumimoji="1"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几分钟？）</a:t>
            </a:r>
            <a:endParaRPr kumimoji="1"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90600" lvl="1" indent="-533400" fontAlgn="base"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色球活动星耀发 （时标</a:t>
            </a:r>
            <a:r>
              <a:rPr kumimoji="1"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~1</a:t>
            </a:r>
            <a:r>
              <a:rPr kumimoji="1"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小时）</a:t>
            </a:r>
            <a:endParaRPr kumimoji="1"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990600" lvl="1" indent="-533400" fontAlgn="base"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近地天体（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Near Earth Objects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NEO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b="1" dirty="0">
              <a:solidFill>
                <a:schemeClr val="accent2"/>
              </a:solidFill>
            </a:endParaRPr>
          </a:p>
          <a:p>
            <a:pPr marL="609600" indent="-609600" fontAlgn="auto">
              <a:buClr>
                <a:schemeClr val="accent2"/>
              </a:buClr>
              <a:buSzPct val="80000"/>
              <a:buFont typeface="Wingdings" pitchFamily="2" charset="2"/>
              <a:buChar char="Ø"/>
              <a:defRPr/>
            </a:pPr>
            <a:endParaRPr lang="en-US" altLang="zh-CN" sz="24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2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19674" y="6492875"/>
            <a:ext cx="365760" cy="365125"/>
          </a:xfrm>
        </p:spPr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65F7117F-E685-4A52-AD5D-60BA9C99C1F3}" type="slidenum">
              <a:rPr lang="de-DE" altLang="zh-CN"/>
              <a:pPr/>
              <a:t>5</a:t>
            </a:fld>
            <a:endParaRPr lang="de-DE" altLang="zh-CN"/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Franklin Gothic Demi" pitchFamily="34" charset="0"/>
              </a:rPr>
              <a:t>项目背景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:</a:t>
            </a:r>
            <a:r>
              <a:rPr lang="en-US" altLang="zh-CN" dirty="0">
                <a:solidFill>
                  <a:srgbClr val="FF0000"/>
                </a:solidFill>
                <a:latin typeface="+mj-ea"/>
                <a:ea typeface="+mj-ea"/>
              </a:rPr>
              <a:t>GWAC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的基本技术参数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87016" y="1412776"/>
            <a:ext cx="8856984" cy="40847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buSzPct val="85000"/>
              <a:buFont typeface="Wingdings" pitchFamily="2" charset="2"/>
              <a:buChar char="l"/>
            </a:pPr>
            <a:r>
              <a:rPr lang="en-US" altLang="zh-CN" sz="2300" u="sng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GWAC</a:t>
            </a:r>
            <a:r>
              <a:rPr lang="zh-CN" altLang="en-US" sz="2300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的基本技术参数</a:t>
            </a:r>
            <a:endParaRPr lang="en-US" altLang="zh-CN" sz="2300" dirty="0">
              <a:solidFill>
                <a:srgbClr val="0070C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 fontAlgn="auto">
              <a:spcAft>
                <a:spcPts val="0"/>
              </a:spcAft>
              <a:buSzPct val="85000"/>
              <a:buFont typeface="Wingdings" pitchFamily="2" charset="2"/>
              <a:buChar char="ü"/>
            </a:pP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望远镜数目：      ～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16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（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4k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Symbol"/>
              </a:rPr>
              <a:t>4k E2V CCD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Symbol"/>
              </a:rPr>
              <a:t>，</a:t>
            </a:r>
            <a:r>
              <a:rPr lang="zh-CN" altLang="en-US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Symbol"/>
              </a:rPr>
              <a:t>目标</a:t>
            </a:r>
            <a:r>
              <a:rPr lang="en-US" altLang="zh-CN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Symbol"/>
              </a:rPr>
              <a:t>40</a:t>
            </a:r>
            <a:r>
              <a:rPr lang="zh-CN" altLang="en-US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Symbol"/>
              </a:rPr>
              <a:t>个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Symbol"/>
              </a:rPr>
              <a:t>）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；</a:t>
            </a:r>
          </a:p>
          <a:p>
            <a:pPr lvl="1" fontAlgn="auto">
              <a:spcAft>
                <a:spcPts val="0"/>
              </a:spcAft>
              <a:buSzPct val="85000"/>
              <a:buFont typeface="Wingdings" pitchFamily="2" charset="2"/>
              <a:buChar char="ü"/>
            </a:pP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望远镜直径：      ～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18cm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；</a:t>
            </a:r>
            <a:endParaRPr lang="en-US" altLang="zh-CN" dirty="0">
              <a:solidFill>
                <a:srgbClr val="0070C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 fontAlgn="auto">
              <a:spcAft>
                <a:spcPts val="0"/>
              </a:spcAft>
              <a:buSzPct val="85000"/>
              <a:buFont typeface="Wingdings" pitchFamily="2" charset="2"/>
              <a:buChar char="ü"/>
            </a:pP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赤道仪数目：      ～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9 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(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每个赤道仪安装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4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个望远镜）；</a:t>
            </a:r>
          </a:p>
          <a:p>
            <a:pPr lvl="1" fontAlgn="auto">
              <a:spcAft>
                <a:spcPts val="0"/>
              </a:spcAft>
              <a:buSzPct val="85000"/>
              <a:buFont typeface="Wingdings" pitchFamily="2" charset="2"/>
              <a:buChar char="ü"/>
            </a:pP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波长范围：          ～ 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450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－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850nm;</a:t>
            </a:r>
          </a:p>
          <a:p>
            <a:pPr lvl="1" fontAlgn="auto">
              <a:spcAft>
                <a:spcPts val="0"/>
              </a:spcAft>
              <a:buSzPct val="85000"/>
              <a:buFont typeface="Wingdings" pitchFamily="2" charset="2"/>
              <a:buChar char="ü"/>
            </a:pP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综合视场：          ～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2000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平方度（</a:t>
            </a:r>
            <a:r>
              <a:rPr lang="zh-CN" altLang="en-US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目标：</a:t>
            </a:r>
            <a:r>
              <a:rPr lang="en-US" altLang="zh-CN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5000 </a:t>
            </a:r>
            <a:r>
              <a:rPr lang="zh-CN" altLang="en-US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平方度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）</a:t>
            </a:r>
            <a:endParaRPr lang="en-US" altLang="zh-CN" dirty="0">
              <a:solidFill>
                <a:srgbClr val="0070C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fontAlgn="auto">
              <a:buSzPct val="85000"/>
              <a:buFont typeface="Wingdings" pitchFamily="2" charset="2"/>
              <a:buChar char="ü"/>
            </a:pP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典型时标：          ～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15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秒 （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10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秒曝光、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5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秒读出）</a:t>
            </a:r>
            <a:endParaRPr lang="en-US" altLang="zh-CN" dirty="0">
              <a:solidFill>
                <a:srgbClr val="0070C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 fontAlgn="auto">
              <a:spcAft>
                <a:spcPts val="0"/>
              </a:spcAft>
              <a:buSzPct val="85000"/>
              <a:buFont typeface="Wingdings" pitchFamily="2" charset="2"/>
              <a:buChar char="ü"/>
            </a:pP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极限星等：          ～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16.0V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（恒星、无月夜、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5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Symbol" pitchFamily="18" charset="2"/>
              </a:rPr>
              <a:t>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Symbol" pitchFamily="18" charset="2"/>
              </a:rPr>
              <a:t>，</a:t>
            </a: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Symbol" pitchFamily="18" charset="2"/>
              </a:rPr>
              <a:t>10sec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Symbol" pitchFamily="18" charset="2"/>
              </a:rPr>
              <a:t>）</a:t>
            </a:r>
            <a:r>
              <a:rPr lang="zh-CN" altLang="en-US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；</a:t>
            </a:r>
            <a:endParaRPr lang="en-US" altLang="zh-CN" dirty="0">
              <a:solidFill>
                <a:srgbClr val="0070C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393192" lvl="1" indent="0" fontAlgn="auto">
              <a:spcAft>
                <a:spcPts val="0"/>
              </a:spcAft>
              <a:buSzPct val="85000"/>
              <a:buNone/>
            </a:pPr>
            <a:r>
              <a:rPr lang="en-US" altLang="zh-CN" dirty="0">
                <a:solidFill>
                  <a:srgbClr val="0070C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                              </a:t>
            </a:r>
            <a:r>
              <a:rPr lang="zh-CN" altLang="en-US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（亮于</a:t>
            </a:r>
            <a:r>
              <a:rPr lang="en-US" altLang="zh-CN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11</a:t>
            </a:r>
            <a:r>
              <a:rPr lang="zh-CN" altLang="en-US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等就饱和）</a:t>
            </a:r>
            <a:endParaRPr lang="en-US" altLang="zh-CN" dirty="0">
              <a:solidFill>
                <a:srgbClr val="0070C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53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6</a:t>
            </a:fld>
            <a:endParaRPr lang="de-DE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7504" y="404664"/>
            <a:ext cx="2304256" cy="706089"/>
          </a:xfrm>
        </p:spPr>
        <p:txBody>
          <a:bodyPr>
            <a:normAutofit fontScale="90000"/>
          </a:bodyPr>
          <a:lstStyle/>
          <a:p>
            <a:r>
              <a:rPr kumimoji="1" lang="zh-CN" altLang="en-US"/>
              <a:t>科学目标</a:t>
            </a: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323528" y="3179640"/>
            <a:ext cx="8229600" cy="80195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n"/>
            </a:pPr>
            <a:r>
              <a:rPr kumimoji="1" lang="zh-CN" altLang="en-US" sz="2000" dirty="0">
                <a:latin typeface="KaiTi" charset="0"/>
                <a:ea typeface="KaiTi" charset="0"/>
                <a:cs typeface="KaiTi" charset="0"/>
              </a:rPr>
              <a:t>第一科学（主要）目标：瞬变源（主要是数据处理的速度），项目立项的依据。</a:t>
            </a:r>
          </a:p>
        </p:txBody>
      </p:sp>
      <p:sp>
        <p:nvSpPr>
          <p:cNvPr id="8" name="矩形 7"/>
          <p:cNvSpPr/>
          <p:nvPr/>
        </p:nvSpPr>
        <p:spPr>
          <a:xfrm>
            <a:off x="424326" y="4261016"/>
            <a:ext cx="2431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n"/>
            </a:pPr>
            <a:r>
              <a:rPr kumimoji="1" lang="zh-CN" altLang="en-US" sz="2000" dirty="0">
                <a:solidFill>
                  <a:srgbClr val="C00000"/>
                </a:solidFill>
                <a:latin typeface="KaiTi" charset="0"/>
                <a:ea typeface="KaiTi" charset="0"/>
                <a:cs typeface="KaiTi" charset="0"/>
              </a:rPr>
              <a:t>副科学目标</a:t>
            </a:r>
            <a:r>
              <a:rPr kumimoji="1" lang="zh-CN" altLang="en-US" dirty="0">
                <a:solidFill>
                  <a:srgbClr val="C00000"/>
                </a:solidFill>
              </a:rPr>
              <a:t>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2185" y="4673813"/>
            <a:ext cx="600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耀星、微引力透镜、各种类型变星光变、异常光变变星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08288" y="5562495"/>
            <a:ext cx="790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dirty="0"/>
              <a:t>解决的问题：</a:t>
            </a:r>
          </a:p>
          <a:p>
            <a:r>
              <a:rPr kumimoji="1" lang="zh-CN" altLang="en-US" dirty="0"/>
              <a:t>              大数据存贮与处理能力；大数据的管理能力；大数据的挖掘能力 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3E410A-96C8-B342-AFBA-788778E6C6D9}"/>
              </a:ext>
            </a:extLst>
          </p:cNvPr>
          <p:cNvSpPr txBox="1"/>
          <p:nvPr/>
        </p:nvSpPr>
        <p:spPr>
          <a:xfrm>
            <a:off x="323528" y="1341307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GWAC</a:t>
            </a:r>
            <a:r>
              <a:rPr kumimoji="1" lang="zh-CN" altLang="en-US" dirty="0"/>
              <a:t>数据的特点：高时间采样率和大视场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30358BA2-29BD-0E49-AA9F-696F84278257}"/>
              </a:ext>
            </a:extLst>
          </p:cNvPr>
          <p:cNvSpPr/>
          <p:nvPr/>
        </p:nvSpPr>
        <p:spPr>
          <a:xfrm>
            <a:off x="5148064" y="2238644"/>
            <a:ext cx="1872208" cy="541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实时处理速度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7DBECCAB-4B70-4E44-AC37-53C21564D23F}"/>
              </a:ext>
            </a:extLst>
          </p:cNvPr>
          <p:cNvSpPr/>
          <p:nvPr/>
        </p:nvSpPr>
        <p:spPr>
          <a:xfrm>
            <a:off x="1845433" y="2254873"/>
            <a:ext cx="1548172" cy="541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大数据量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2C6EA16-FDEC-EF4E-90BC-02EB05C49544}"/>
              </a:ext>
            </a:extLst>
          </p:cNvPr>
          <p:cNvSpPr/>
          <p:nvPr/>
        </p:nvSpPr>
        <p:spPr>
          <a:xfrm>
            <a:off x="3976523" y="2005220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F72E208-B90E-7444-9007-899C606F9E95}"/>
              </a:ext>
            </a:extLst>
          </p:cNvPr>
          <p:cNvSpPr txBox="1"/>
          <p:nvPr/>
        </p:nvSpPr>
        <p:spPr>
          <a:xfrm>
            <a:off x="1072758" y="512000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dirty="0"/>
              <a:t>对所有目标的光变进行处理、监控和识别</a:t>
            </a:r>
            <a:r>
              <a:rPr kumimoji="1" lang="en-US" altLang="zh-CN" dirty="0"/>
              <a:t>,</a:t>
            </a:r>
            <a:r>
              <a:rPr kumimoji="1" lang="zh-CN" altLang="en-US" dirty="0"/>
              <a:t>是否可能？</a:t>
            </a:r>
          </a:p>
        </p:txBody>
      </p:sp>
    </p:spTree>
    <p:extLst>
      <p:ext uri="{BB962C8B-B14F-4D97-AF65-F5344CB8AC3E}">
        <p14:creationId xmlns:p14="http://schemas.microsoft.com/office/powerpoint/2010/main" val="161605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7</a:t>
            </a:fld>
            <a:endParaRPr lang="de-DE" altLang="zh-CN"/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Franklin Gothic Demi" pitchFamily="34" charset="0"/>
              </a:rPr>
              <a:t>大数据的科学与技术需求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5242" y="1340768"/>
            <a:ext cx="216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数据注入：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504403" y="257310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b="1" dirty="0"/>
              <a:t> </a:t>
            </a:r>
            <a:r>
              <a:rPr lang="zh-CN" altLang="en-US" sz="2400" b="1" dirty="0"/>
              <a:t>数据类型描述及数据产生率</a:t>
            </a:r>
          </a:p>
        </p:txBody>
      </p:sp>
      <p:sp>
        <p:nvSpPr>
          <p:cNvPr id="6" name="矩形 5"/>
          <p:cNvSpPr/>
          <p:nvPr/>
        </p:nvSpPr>
        <p:spPr>
          <a:xfrm>
            <a:off x="378534" y="2954156"/>
            <a:ext cx="8713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FITS 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格式图象文件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2×20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×4k×4k  CCD / 15 seconds ~ 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2×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0. 33Giga-pixel images/15 seconds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每幅图的星数 （星表：包含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~20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个列） 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~150,000 objects/ image , total: ~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2×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3×10</a:t>
            </a:r>
            <a:r>
              <a:rPr lang="en-US" altLang="zh-CN" sz="16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(40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相机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6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544161" y="3837471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/>
              <a:t>每晚数据产生率</a:t>
            </a:r>
          </a:p>
        </p:txBody>
      </p:sp>
      <p:sp>
        <p:nvSpPr>
          <p:cNvPr id="8" name="矩形 7"/>
          <p:cNvSpPr/>
          <p:nvPr/>
        </p:nvSpPr>
        <p:spPr>
          <a:xfrm>
            <a:off x="859657" y="4323733"/>
            <a:ext cx="806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图像数据：</a:t>
            </a:r>
            <a:endParaRPr lang="en-US" altLang="zh-CN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星表数据 （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列）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altLang="zh-CN" sz="16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14195"/>
              </p:ext>
            </p:extLst>
          </p:nvPr>
        </p:nvGraphicFramePr>
        <p:xfrm>
          <a:off x="2144361" y="4370827"/>
          <a:ext cx="5943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1" name="Equation" r:id="rId3" imgW="3771720" imgH="177480" progId="Equation.DSMT4">
                  <p:embed/>
                </p:oleObj>
              </mc:Choice>
              <mc:Fallback>
                <p:oleObj name="Equation" r:id="rId3" imgW="3771720" imgH="17748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361" y="4370827"/>
                        <a:ext cx="5943600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72008" y="2226829"/>
            <a:ext cx="325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GWAC</a:t>
            </a:r>
            <a:r>
              <a:rPr lang="zh-CN" altLang="en-US" dirty="0"/>
              <a:t>（</a:t>
            </a:r>
            <a:r>
              <a:rPr lang="en-US" altLang="zh-CN" dirty="0"/>
              <a:t>20x2</a:t>
            </a:r>
            <a:r>
              <a:rPr lang="zh-CN" altLang="en-US" dirty="0"/>
              <a:t>相机）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911754" y="4723841"/>
            <a:ext cx="3028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~2×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0.5×10 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晚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67544" y="1710100"/>
            <a:ext cx="846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数据量如下，</a:t>
            </a:r>
            <a:r>
              <a:rPr lang="zh-CN" altLang="en-US" dirty="0">
                <a:solidFill>
                  <a:srgbClr val="FF0000"/>
                </a:solidFill>
              </a:rPr>
              <a:t>星表数据实时注入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图像数据管理无实时要求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F17E055D-29AF-7C4A-AED3-CCA02F4FACF0}"/>
              </a:ext>
            </a:extLst>
          </p:cNvPr>
          <p:cNvSpPr txBox="1"/>
          <p:nvPr/>
        </p:nvSpPr>
        <p:spPr>
          <a:xfrm>
            <a:off x="207000" y="521102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/>
              <a:t> </a:t>
            </a:r>
            <a:r>
              <a:rPr lang="zh-CN" altLang="en-US" sz="2000" b="1" dirty="0"/>
              <a:t>数据处理速度的要求：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1314847-D4AB-5941-AFA8-5B8854961409}"/>
              </a:ext>
            </a:extLst>
          </p:cNvPr>
          <p:cNvSpPr/>
          <p:nvPr/>
        </p:nvSpPr>
        <p:spPr>
          <a:xfrm>
            <a:off x="639739" y="5572626"/>
            <a:ext cx="7572428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Image to catalog in 15 seconds:    </a:t>
            </a:r>
            <a:endParaRPr lang="en-US" altLang="zh-CN" sz="16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DF48B78-D67A-6141-8843-D82583CC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9300" y="6048197"/>
            <a:ext cx="685804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653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8</a:t>
            </a:fld>
            <a:endParaRPr lang="de-DE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7504" y="704214"/>
            <a:ext cx="3384376" cy="406539"/>
          </a:xfrm>
        </p:spPr>
        <p:txBody>
          <a:bodyPr>
            <a:normAutofit fontScale="90000"/>
          </a:bodyPr>
          <a:lstStyle/>
          <a:p>
            <a:r>
              <a:rPr kumimoji="1" lang="zh-CN" altLang="en-US" sz="2400" dirty="0"/>
              <a:t>大数据平台的研究与实现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F2A433-05AC-2A4B-9BCE-EC7079F5CDF8}"/>
              </a:ext>
            </a:extLst>
          </p:cNvPr>
          <p:cNvSpPr txBox="1"/>
          <p:nvPr/>
        </p:nvSpPr>
        <p:spPr>
          <a:xfrm>
            <a:off x="251520" y="12687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zh-CN" altLang="en-US" b="1" dirty="0"/>
              <a:t>早期的研究</a:t>
            </a:r>
            <a:r>
              <a:rPr kumimoji="1" lang="zh-CN" altLang="en-US" dirty="0"/>
              <a:t>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4246AA3-0A45-2A4E-A7D9-24D10F918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674" y="834934"/>
            <a:ext cx="5056119" cy="32012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D54232-8D8B-4D46-B4E1-C306AE68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220854"/>
            <a:ext cx="7126155" cy="249366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6B1A474-E230-EE4B-A2EB-1930D4E7AF31}"/>
              </a:ext>
            </a:extLst>
          </p:cNvPr>
          <p:cNvSpPr/>
          <p:nvPr/>
        </p:nvSpPr>
        <p:spPr>
          <a:xfrm>
            <a:off x="4894717" y="6529850"/>
            <a:ext cx="388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万萌 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kumimoji="1"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r>
              <a:rPr kumimoji="1"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天文研究与技术，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kumimoji="1"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5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zh-CN"/>
          </a:p>
          <a:p>
            <a:r>
              <a:rPr lang="de-DE" altLang="zh-CN"/>
              <a:t> </a:t>
            </a:r>
            <a:fld id="{8DA48228-B20E-4EE5-83AF-C226836C1ED9}" type="slidenum">
              <a:rPr lang="de-DE" altLang="zh-CN" smtClean="0"/>
              <a:pPr/>
              <a:t>9</a:t>
            </a:fld>
            <a:endParaRPr lang="de-DE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7504" y="704214"/>
            <a:ext cx="3384376" cy="406539"/>
          </a:xfrm>
        </p:spPr>
        <p:txBody>
          <a:bodyPr>
            <a:normAutofit fontScale="90000"/>
          </a:bodyPr>
          <a:lstStyle/>
          <a:p>
            <a:r>
              <a:rPr kumimoji="1" lang="zh-CN" altLang="en-US" sz="2400" dirty="0"/>
              <a:t>大数据平台的研究与实现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F2A433-05AC-2A4B-9BCE-EC7079F5CDF8}"/>
              </a:ext>
            </a:extLst>
          </p:cNvPr>
          <p:cNvSpPr txBox="1"/>
          <p:nvPr/>
        </p:nvSpPr>
        <p:spPr>
          <a:xfrm>
            <a:off x="251520" y="12687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zh-CN" altLang="en-US" b="1" dirty="0"/>
              <a:t>早期的研究</a:t>
            </a:r>
            <a:r>
              <a:rPr kumimoji="1" lang="zh-CN" altLang="en-US" dirty="0"/>
              <a:t>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6B1A474-E230-EE4B-A2EB-1930D4E7AF31}"/>
              </a:ext>
            </a:extLst>
          </p:cNvPr>
          <p:cNvSpPr/>
          <p:nvPr/>
        </p:nvSpPr>
        <p:spPr>
          <a:xfrm>
            <a:off x="4894717" y="6529850"/>
            <a:ext cx="388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万萌 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kumimoji="1"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r>
              <a:rPr kumimoji="1"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天文研究与技术，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kumimoji="1"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DD556C-6262-304E-AB5A-58D401DA4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03812"/>
            <a:ext cx="7740352" cy="4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48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oc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naoc</Template>
  <TotalTime>6985</TotalTime>
  <Words>1352</Words>
  <Application>Microsoft Macintosh PowerPoint</Application>
  <PresentationFormat>全屏显示(4:3)</PresentationFormat>
  <Paragraphs>194</Paragraphs>
  <Slides>24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仿宋_GB2312</vt:lpstr>
      <vt:lpstr>黑体</vt:lpstr>
      <vt:lpstr>华文隶书</vt:lpstr>
      <vt:lpstr>华文细黑</vt:lpstr>
      <vt:lpstr>华文行楷</vt:lpstr>
      <vt:lpstr>宋体</vt:lpstr>
      <vt:lpstr>Eras Demi ITC</vt:lpstr>
      <vt:lpstr>KaiTi</vt:lpstr>
      <vt:lpstr>Arial</vt:lpstr>
      <vt:lpstr>Comic Sans MS</vt:lpstr>
      <vt:lpstr>Franklin Gothic Demi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naoc</vt:lpstr>
      <vt:lpstr>Equation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科学目标</vt:lpstr>
      <vt:lpstr>PowerPoint 演示文稿</vt:lpstr>
      <vt:lpstr>大数据平台的研究与实现</vt:lpstr>
      <vt:lpstr>大数据平台的研究与实现</vt:lpstr>
      <vt:lpstr>大数据平台的研究与实现</vt:lpstr>
      <vt:lpstr>大数据平台的研究与实现</vt:lpstr>
      <vt:lpstr>AstroServ-系统框架</vt:lpstr>
      <vt:lpstr>大数据平台的研究与实现</vt:lpstr>
      <vt:lpstr>大数据平台的研究与实现</vt:lpstr>
      <vt:lpstr>AstroServ-近期成果</vt:lpstr>
      <vt:lpstr>初步成果</vt:lpstr>
      <vt:lpstr>初步成果</vt:lpstr>
      <vt:lpstr>PowerPoint 演示文稿</vt:lpstr>
      <vt:lpstr>PowerPoint 演示文稿</vt:lpstr>
      <vt:lpstr>大数据平台的研究与实现</vt:lpstr>
      <vt:lpstr>大数据平台的研究与实现</vt:lpstr>
      <vt:lpstr>PowerPoint 演示文稿</vt:lpstr>
      <vt:lpstr>科学目标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woo</dc:creator>
  <cp:lastModifiedBy>166</cp:lastModifiedBy>
  <cp:revision>326</cp:revision>
  <dcterms:created xsi:type="dcterms:W3CDTF">2010-10-31T02:50:37Z</dcterms:created>
  <dcterms:modified xsi:type="dcterms:W3CDTF">2020-11-27T06:20:47Z</dcterms:modified>
  <cp:category>营销审计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TC011349492052</vt:lpwstr>
  </property>
</Properties>
</file>