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417" r:id="rId3"/>
    <p:sldId id="262" r:id="rId4"/>
    <p:sldId id="779" r:id="rId5"/>
    <p:sldId id="819" r:id="rId6"/>
    <p:sldId id="407" r:id="rId7"/>
    <p:sldId id="8640" r:id="rId8"/>
    <p:sldId id="642" r:id="rId9"/>
    <p:sldId id="8641" r:id="rId10"/>
    <p:sldId id="8614" r:id="rId11"/>
    <p:sldId id="8626" r:id="rId12"/>
    <p:sldId id="8615" r:id="rId13"/>
    <p:sldId id="8630" r:id="rId14"/>
    <p:sldId id="800" r:id="rId15"/>
    <p:sldId id="8634" r:id="rId16"/>
    <p:sldId id="1984" r:id="rId17"/>
    <p:sldId id="1985" r:id="rId18"/>
    <p:sldId id="8637" r:id="rId19"/>
    <p:sldId id="8639" r:id="rId20"/>
    <p:sldId id="8644" r:id="rId21"/>
    <p:sldId id="8643" r:id="rId22"/>
    <p:sldId id="8647" r:id="rId23"/>
    <p:sldId id="8642" r:id="rId24"/>
    <p:sldId id="8649" r:id="rId25"/>
    <p:sldId id="8645" r:id="rId26"/>
    <p:sldId id="8646"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 伟华" initials="王" lastIdx="1" clrIdx="0">
    <p:extLst>
      <p:ext uri="{19B8F6BF-5375-455C-9EA6-DF929625EA0E}">
        <p15:presenceInfo xmlns:p15="http://schemas.microsoft.com/office/powerpoint/2012/main" userId="ff9edcf15baa14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72" d="100"/>
          <a:sy n="72" d="100"/>
        </p:scale>
        <p:origin x="420"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75490-6872-49AA-816E-1DDA65E538FA}" type="datetimeFigureOut">
              <a:rPr lang="zh-CN" altLang="en-US" smtClean="0"/>
              <a:t>2020/11/27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F7F94-036E-43D7-8823-657499AFB37D}" type="slidenum">
              <a:rPr lang="zh-CN" altLang="en-US" smtClean="0"/>
              <a:t>‹#›</a:t>
            </a:fld>
            <a:endParaRPr lang="zh-CN" altLang="en-US"/>
          </a:p>
        </p:txBody>
      </p:sp>
    </p:spTree>
    <p:extLst>
      <p:ext uri="{BB962C8B-B14F-4D97-AF65-F5344CB8AC3E}">
        <p14:creationId xmlns:p14="http://schemas.microsoft.com/office/powerpoint/2010/main" val="1434101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93F7F94-036E-43D7-8823-657499AFB37D}" type="slidenum">
              <a:rPr lang="zh-CN" altLang="en-US" smtClean="0"/>
              <a:t>1</a:t>
            </a:fld>
            <a:endParaRPr lang="zh-CN" altLang="en-US"/>
          </a:p>
        </p:txBody>
      </p:sp>
    </p:spTree>
    <p:extLst>
      <p:ext uri="{BB962C8B-B14F-4D97-AF65-F5344CB8AC3E}">
        <p14:creationId xmlns:p14="http://schemas.microsoft.com/office/powerpoint/2010/main" val="195138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18</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220113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19</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79334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20</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3453278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21</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770664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22</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42376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23</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3661663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67433E9-22F4-4F7D-9932-99B7C31F38BD}" type="slidenum">
              <a:rPr lang="zh-CN" altLang="en-US" smtClean="0"/>
              <a:pPr/>
              <a:t>6</a:t>
            </a:fld>
            <a:endParaRPr lang="zh-CN" altLang="en-US"/>
          </a:p>
        </p:txBody>
      </p:sp>
    </p:spTree>
    <p:extLst>
      <p:ext uri="{BB962C8B-B14F-4D97-AF65-F5344CB8AC3E}">
        <p14:creationId xmlns:p14="http://schemas.microsoft.com/office/powerpoint/2010/main" val="37869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67433E9-22F4-4F7D-9932-99B7C31F38BD}" type="slidenum">
              <a:rPr lang="zh-CN" altLang="en-US" smtClean="0"/>
              <a:pPr/>
              <a:t>7</a:t>
            </a:fld>
            <a:endParaRPr lang="zh-CN" altLang="en-US"/>
          </a:p>
        </p:txBody>
      </p:sp>
    </p:spTree>
    <p:extLst>
      <p:ext uri="{BB962C8B-B14F-4D97-AF65-F5344CB8AC3E}">
        <p14:creationId xmlns:p14="http://schemas.microsoft.com/office/powerpoint/2010/main" val="322558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67433E9-22F4-4F7D-9932-99B7C31F38BD}" type="slidenum">
              <a:rPr lang="zh-CN" altLang="en-US" smtClean="0"/>
              <a:pPr/>
              <a:t>8</a:t>
            </a:fld>
            <a:endParaRPr lang="zh-CN" altLang="en-US"/>
          </a:p>
        </p:txBody>
      </p:sp>
    </p:spTree>
    <p:extLst>
      <p:ext uri="{BB962C8B-B14F-4D97-AF65-F5344CB8AC3E}">
        <p14:creationId xmlns:p14="http://schemas.microsoft.com/office/powerpoint/2010/main" val="354919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67433E9-22F4-4F7D-9932-99B7C31F38BD}" type="slidenum">
              <a:rPr lang="zh-CN" altLang="en-US" smtClean="0"/>
              <a:pPr/>
              <a:t>9</a:t>
            </a:fld>
            <a:endParaRPr lang="zh-CN" altLang="en-US"/>
          </a:p>
        </p:txBody>
      </p:sp>
    </p:spTree>
    <p:extLst>
      <p:ext uri="{BB962C8B-B14F-4D97-AF65-F5344CB8AC3E}">
        <p14:creationId xmlns:p14="http://schemas.microsoft.com/office/powerpoint/2010/main" val="278961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10</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114983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11</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239144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12</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371399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63007-5A51-42C2-8596-81F4D2F36543}"/>
              </a:ext>
            </a:extLst>
          </p:cNvPr>
          <p:cNvSpPr>
            <a:spLocks noGrp="1" noChangeArrowheads="1"/>
          </p:cNvSpPr>
          <p:nvPr>
            <p:ph type="sldNum" sz="quarter" idx="5"/>
          </p:nvPr>
        </p:nvSpPr>
        <p:spPr>
          <a:ln/>
        </p:spPr>
        <p:txBody>
          <a:bodyPr/>
          <a:lstStyle/>
          <a:p>
            <a:fld id="{BEE26916-B8EE-41C5-953D-1E404738EAA8}" type="slidenum">
              <a:rPr lang="en-US" altLang="zh-CN"/>
              <a:pPr/>
              <a:t>13</a:t>
            </a:fld>
            <a:endParaRPr lang="en-US" altLang="zh-CN"/>
          </a:p>
        </p:txBody>
      </p:sp>
      <p:sp>
        <p:nvSpPr>
          <p:cNvPr id="919554" name="Rectangle 2">
            <a:extLst>
              <a:ext uri="{FF2B5EF4-FFF2-40B4-BE49-F238E27FC236}">
                <a16:creationId xmlns:a16="http://schemas.microsoft.com/office/drawing/2014/main" id="{32C570C3-6694-4946-948A-32F6263E6D65}"/>
              </a:ext>
            </a:extLst>
          </p:cNvPr>
          <p:cNvSpPr>
            <a:spLocks noGrp="1" noRot="1" noChangeAspect="1" noChangeArrowheads="1" noTextEdit="1"/>
          </p:cNvSpPr>
          <p:nvPr>
            <p:ph type="sldImg"/>
          </p:nvPr>
        </p:nvSpPr>
        <p:spPr>
          <a:xfrm>
            <a:off x="404813" y="696913"/>
            <a:ext cx="6188075" cy="3481387"/>
          </a:xfrm>
          <a:ln/>
        </p:spPr>
      </p:sp>
      <p:sp>
        <p:nvSpPr>
          <p:cNvPr id="919555" name="Rectangle 3">
            <a:extLst>
              <a:ext uri="{FF2B5EF4-FFF2-40B4-BE49-F238E27FC236}">
                <a16:creationId xmlns:a16="http://schemas.microsoft.com/office/drawing/2014/main" id="{1B9DD9EC-DE29-4F93-866D-139E1DB87882}"/>
              </a:ext>
            </a:extLst>
          </p:cNvPr>
          <p:cNvSpPr>
            <a:spLocks noGrp="1" noChangeArrowheads="1"/>
          </p:cNvSpPr>
          <p:nvPr>
            <p:ph type="body" idx="1"/>
          </p:nvPr>
        </p:nvSpPr>
        <p:spPr>
          <a:xfrm>
            <a:off x="931863" y="4410075"/>
            <a:ext cx="5133975" cy="4176713"/>
          </a:xfrm>
        </p:spPr>
        <p:txBody>
          <a:bodyPr>
            <a:normAutofit fontScale="70000" lnSpcReduction="20000"/>
          </a:bodyPr>
          <a:lstStyle/>
          <a:p>
            <a:r>
              <a:rPr lang="en-US" altLang="zh-CN" sz="2400" dirty="0">
                <a:ea typeface="SimSun" panose="02010600030101010101" pitchFamily="2" charset="-122"/>
              </a:rPr>
              <a:t>Here I’m showing some data to cluster</a:t>
            </a:r>
          </a:p>
          <a:p>
            <a:r>
              <a:rPr lang="en-US" altLang="zh-CN" sz="2400" dirty="0">
                <a:ea typeface="SimSun" panose="02010600030101010101" pitchFamily="2" charset="-122"/>
              </a:rPr>
              <a:t>Let’s say high-D data, but projected it down to 2 most important dimensions for clustering</a:t>
            </a:r>
          </a:p>
          <a:p>
            <a:r>
              <a:rPr lang="en-US" altLang="zh-CN" sz="2400" dirty="0">
                <a:ea typeface="SimSun" panose="02010600030101010101" pitchFamily="2" charset="-122"/>
              </a:rPr>
              <a:t>It’s obvious to us even with 2-D projection that red points shouldn’t be in same cluster</a:t>
            </a:r>
          </a:p>
          <a:p>
            <a:r>
              <a:rPr lang="en-US" altLang="zh-CN" sz="2400" dirty="0">
                <a:ea typeface="SimSun" panose="02010600030101010101" pitchFamily="2" charset="-122"/>
              </a:rPr>
              <a:t>But, standard clustering algorithm like GAC needs to compare these using all dimensions of the data</a:t>
            </a:r>
          </a:p>
          <a:p>
            <a:endParaRPr lang="en-US" altLang="zh-CN" sz="2400" dirty="0">
              <a:ea typeface="SimSun" panose="02010600030101010101" pitchFamily="2" charset="-122"/>
            </a:endParaRPr>
          </a:p>
          <a:p>
            <a:r>
              <a:rPr lang="en-US" altLang="zh-CN" sz="2400" dirty="0">
                <a:ea typeface="SimSun" panose="02010600030101010101" pitchFamily="2" charset="-122"/>
              </a:rPr>
              <a:t>However, different story for the blue points.</a:t>
            </a:r>
          </a:p>
          <a:p>
            <a:r>
              <a:rPr lang="en-US" altLang="zh-CN" sz="2400" dirty="0">
                <a:ea typeface="SimSun" panose="02010600030101010101" pitchFamily="2" charset="-122"/>
              </a:rPr>
              <a:t>Here, using the projection, we don’t know if they are in the same cluster.</a:t>
            </a:r>
          </a:p>
          <a:p>
            <a:r>
              <a:rPr lang="en-US" altLang="zh-CN" sz="2400" dirty="0">
                <a:ea typeface="SimSun" panose="02010600030101010101" pitchFamily="2" charset="-122"/>
              </a:rPr>
              <a:t>We’d want to use the high-D metric to determine if there should be clustered together or apart.</a:t>
            </a:r>
          </a:p>
          <a:p>
            <a:endParaRPr lang="en-US" altLang="zh-CN" sz="2400" dirty="0">
              <a:ea typeface="SimSun" panose="02010600030101010101" pitchFamily="2" charset="-122"/>
            </a:endParaRPr>
          </a:p>
          <a:p>
            <a:r>
              <a:rPr lang="en-US" altLang="zh-CN" sz="2400" dirty="0">
                <a:ea typeface="SimSun" panose="02010600030101010101" pitchFamily="2" charset="-122"/>
              </a:rPr>
              <a:t>We can encode exactly this type of information in an overlapping clustering of the data created by the inexpensive distance metric</a:t>
            </a:r>
          </a:p>
        </p:txBody>
      </p:sp>
    </p:spTree>
    <p:extLst>
      <p:ext uri="{BB962C8B-B14F-4D97-AF65-F5344CB8AC3E}">
        <p14:creationId xmlns:p14="http://schemas.microsoft.com/office/powerpoint/2010/main" val="2097287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992D36-8BA1-429F-B015-F6FB897FD36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9FBF63-682F-4288-93E1-89C224C2F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A93B9F1-D02B-4314-9688-1E482A0D68A4}"/>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5" name="页脚占位符 4">
            <a:extLst>
              <a:ext uri="{FF2B5EF4-FFF2-40B4-BE49-F238E27FC236}">
                <a16:creationId xmlns:a16="http://schemas.microsoft.com/office/drawing/2014/main" id="{1709F69A-F5B8-4C01-996D-210C165754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5A2C56-D804-4788-96BD-760747E6988A}"/>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325409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9FF4E5-6B69-4688-8AEB-FC06A88921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5D64E6-56B7-4B8B-BE3A-32611BC5306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AEA5D0B-1106-4B82-BF8F-022BC62B686B}"/>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5" name="页脚占位符 4">
            <a:extLst>
              <a:ext uri="{FF2B5EF4-FFF2-40B4-BE49-F238E27FC236}">
                <a16:creationId xmlns:a16="http://schemas.microsoft.com/office/drawing/2014/main" id="{4CBE5C24-77CD-434F-BB79-4600400B8B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686A40-B7C1-48EC-BDD9-90AAAE88F6BF}"/>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409543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0743189-5240-436E-9DD3-6D08F742FFF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B28AC71-0539-4CE1-83F3-1C1C80E7BB2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26BD53-EC7E-42C8-9C22-71A6F3E6CF86}"/>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5" name="页脚占位符 4">
            <a:extLst>
              <a:ext uri="{FF2B5EF4-FFF2-40B4-BE49-F238E27FC236}">
                <a16:creationId xmlns:a16="http://schemas.microsoft.com/office/drawing/2014/main" id="{E649D6FE-74B1-459F-A1C3-471EC39A444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C9B6ED-B88D-4383-A2BD-556B4E20372A}"/>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1681641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自定义版式">
    <p:spTree>
      <p:nvGrpSpPr>
        <p:cNvPr id="1" name=""/>
        <p:cNvGrpSpPr/>
        <p:nvPr/>
      </p:nvGrpSpPr>
      <p:grpSpPr>
        <a:xfrm>
          <a:off x="0" y="0"/>
          <a:ext cx="0" cy="0"/>
          <a:chOff x="0" y="0"/>
          <a:chExt cx="0" cy="0"/>
        </a:xfrm>
      </p:grpSpPr>
      <p:sp>
        <p:nvSpPr>
          <p:cNvPr id="3" name="椭圆 11"/>
          <p:cNvSpPr/>
          <p:nvPr userDrawn="1"/>
        </p:nvSpPr>
        <p:spPr>
          <a:xfrm>
            <a:off x="5762625" y="6211888"/>
            <a:ext cx="650875" cy="6508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TextBox 15"/>
          <p:cNvSpPr>
            <a:spLocks noChangeArrowheads="1"/>
          </p:cNvSpPr>
          <p:nvPr userDrawn="1"/>
        </p:nvSpPr>
        <p:spPr bwMode="auto">
          <a:xfrm>
            <a:off x="5708650" y="6372225"/>
            <a:ext cx="792163" cy="366713"/>
          </a:xfrm>
          <a:prstGeom prst="rect">
            <a:avLst/>
          </a:prstGeom>
          <a:noFill/>
          <a:ln>
            <a:noFill/>
          </a:ln>
        </p:spPr>
        <p:txBody>
          <a:bodyPr>
            <a:spAutoFit/>
          </a:bodyPr>
          <a:lstStyle/>
          <a:p>
            <a:pPr algn="ctr" fontAlgn="auto">
              <a:spcBef>
                <a:spcPts val="0"/>
              </a:spcBef>
              <a:spcAft>
                <a:spcPts val="0"/>
              </a:spcAft>
              <a:defRPr/>
            </a:pPr>
            <a:fld id="{E606193E-F6C6-41E7-839B-85E4DBE5C3D6}" type="slidenum">
              <a:rPr lang="zh-CN" altLang="en-US">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rPr>
              <a:pPr algn="ctr" fontAlgn="auto">
                <a:spcBef>
                  <a:spcPts val="0"/>
                </a:spcBef>
                <a:spcAft>
                  <a:spcPts val="0"/>
                </a:spcAft>
                <a:defRPr/>
              </a:pPr>
              <a:t>‹#›</a:t>
            </a:fld>
            <a:r>
              <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rPr>
              <a:t> </a:t>
            </a:r>
            <a:endParaRPr lang="zh-CN" altLang="en-US"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endParaRPr>
          </a:p>
        </p:txBody>
      </p:sp>
      <p:sp>
        <p:nvSpPr>
          <p:cNvPr id="7" name="直接箭头连接符 25"/>
          <p:cNvSpPr>
            <a:spLocks noChangeShapeType="1"/>
          </p:cNvSpPr>
          <p:nvPr userDrawn="1"/>
        </p:nvSpPr>
        <p:spPr bwMode="auto">
          <a:xfrm>
            <a:off x="409575" y="6597650"/>
            <a:ext cx="5254625" cy="0"/>
          </a:xfrm>
          <a:prstGeom prst="straightConnector1">
            <a:avLst/>
          </a:prstGeom>
          <a:noFill/>
          <a:ln w="9525" cap="flat" cmpd="sng">
            <a:solidFill>
              <a:srgbClr val="E67819"/>
            </a:solidFill>
            <a:bevel/>
            <a:headEnd/>
            <a:tailEnd/>
          </a:ln>
        </p:spPr>
        <p:txBody>
          <a:bodyPr/>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cs"/>
            </a:endParaRPr>
          </a:p>
        </p:txBody>
      </p:sp>
      <p:sp>
        <p:nvSpPr>
          <p:cNvPr id="8" name="直接箭头连接符 27"/>
          <p:cNvSpPr>
            <a:spLocks noChangeShapeType="1"/>
          </p:cNvSpPr>
          <p:nvPr userDrawn="1"/>
        </p:nvSpPr>
        <p:spPr bwMode="auto">
          <a:xfrm flipH="1">
            <a:off x="6527800" y="6597650"/>
            <a:ext cx="5254625" cy="0"/>
          </a:xfrm>
          <a:prstGeom prst="straightConnector1">
            <a:avLst/>
          </a:prstGeom>
          <a:noFill/>
          <a:ln w="9525" cap="flat" cmpd="sng">
            <a:solidFill>
              <a:srgbClr val="E67819"/>
            </a:solidFill>
            <a:bevel/>
            <a:headEnd/>
            <a:tailEnd/>
          </a:ln>
        </p:spPr>
        <p:txBody>
          <a:bodyPr/>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cs"/>
            </a:endParaRPr>
          </a:p>
        </p:txBody>
      </p:sp>
      <p:sp>
        <p:nvSpPr>
          <p:cNvPr id="2" name="标题 1"/>
          <p:cNvSpPr>
            <a:spLocks noGrp="1"/>
          </p:cNvSpPr>
          <p:nvPr>
            <p:ph type="title"/>
          </p:nvPr>
        </p:nvSpPr>
        <p:spPr>
          <a:xfrm>
            <a:off x="838200" y="365125"/>
            <a:ext cx="9460923" cy="1325563"/>
          </a:xfrm>
          <a:prstGeom prst="rect">
            <a:avLst/>
          </a:prstGeom>
        </p:spPr>
        <p:txBody>
          <a:bodyPr/>
          <a:lstStyle/>
          <a:p>
            <a:r>
              <a:rPr lang="zh-CN" altLang="en-US" dirty="0"/>
              <a:t>单击此处编辑母版标题样式</a:t>
            </a:r>
          </a:p>
        </p:txBody>
      </p:sp>
      <p:sp>
        <p:nvSpPr>
          <p:cNvPr id="4" name="TextBox 3">
            <a:extLst>
              <a:ext uri="{FF2B5EF4-FFF2-40B4-BE49-F238E27FC236}">
                <a16:creationId xmlns:a16="http://schemas.microsoft.com/office/drawing/2014/main" id="{2978704F-CCBB-415E-80F2-51E146ECABD6}"/>
              </a:ext>
            </a:extLst>
          </p:cNvPr>
          <p:cNvSpPr>
            <a:spLocks noChangeArrowheads="1"/>
          </p:cNvSpPr>
          <p:nvPr userDrawn="1"/>
        </p:nvSpPr>
        <p:spPr bwMode="auto">
          <a:xfrm>
            <a:off x="322262" y="6354375"/>
            <a:ext cx="2379374" cy="276999"/>
          </a:xfrm>
          <a:prstGeom prst="rect">
            <a:avLst/>
          </a:prstGeom>
          <a:noFill/>
          <a:ln w="9525">
            <a:noFill/>
            <a:miter lim="800000"/>
            <a:headEnd/>
            <a:tailEnd/>
          </a:ln>
        </p:spPr>
        <p:txBody>
          <a:bodyPr wrap="square">
            <a:spAutoFit/>
          </a:bodyPr>
          <a:lstStyle/>
          <a:p>
            <a:pPr>
              <a:spcBef>
                <a:spcPts val="400"/>
              </a:spcBef>
              <a:defRPr/>
            </a:pPr>
            <a:r>
              <a:rPr lang="en-US" altLang="zh-CN" sz="1200" b="1" dirty="0">
                <a:solidFill>
                  <a:schemeClr val="accent2"/>
                </a:solidFill>
                <a:latin typeface="微软雅黑" pitchFamily="34" charset="-122"/>
                <a:ea typeface="微软雅黑" pitchFamily="34" charset="-122"/>
                <a:sym typeface="微软雅黑" pitchFamily="34" charset="-122"/>
              </a:rPr>
              <a:t>Python</a:t>
            </a:r>
            <a:r>
              <a:rPr lang="zh-CN" altLang="en-US" sz="1200" b="1" dirty="0">
                <a:solidFill>
                  <a:schemeClr val="accent2"/>
                </a:solidFill>
                <a:latin typeface="微软雅黑" pitchFamily="34" charset="-122"/>
                <a:ea typeface="微软雅黑" pitchFamily="34" charset="-122"/>
                <a:sym typeface="微软雅黑" pitchFamily="34" charset="-122"/>
              </a:rPr>
              <a:t>聚类及天文应用</a:t>
            </a:r>
            <a:r>
              <a:rPr lang="en-US" altLang="zh-CN" sz="1200" b="1" dirty="0">
                <a:solidFill>
                  <a:schemeClr val="accent2"/>
                </a:solidFill>
                <a:latin typeface="微软雅黑" pitchFamily="34" charset="-122"/>
                <a:ea typeface="微软雅黑" pitchFamily="34" charset="-122"/>
                <a:sym typeface="微软雅黑" pitchFamily="34" charset="-122"/>
              </a:rPr>
              <a:t>-</a:t>
            </a:r>
            <a:r>
              <a:rPr lang="zh-CN" altLang="en-US" sz="1200" b="1" dirty="0">
                <a:solidFill>
                  <a:schemeClr val="accent2"/>
                </a:solidFill>
                <a:latin typeface="微软雅黑" pitchFamily="34" charset="-122"/>
                <a:ea typeface="微软雅黑" pitchFamily="34" charset="-122"/>
                <a:sym typeface="微软雅黑" pitchFamily="34" charset="-122"/>
              </a:rPr>
              <a:t>王伟华</a:t>
            </a:r>
          </a:p>
        </p:txBody>
      </p:sp>
      <p:pic>
        <p:nvPicPr>
          <p:cNvPr id="11" name="图片 10">
            <a:extLst>
              <a:ext uri="{FF2B5EF4-FFF2-40B4-BE49-F238E27FC236}">
                <a16:creationId xmlns:a16="http://schemas.microsoft.com/office/drawing/2014/main" id="{C925DE11-A746-4222-BEA6-E972FDCEE3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6556" y="6395159"/>
            <a:ext cx="1145869" cy="320843"/>
          </a:xfrm>
          <a:prstGeom prst="rect">
            <a:avLst/>
          </a:prstGeom>
        </p:spPr>
      </p:pic>
    </p:spTree>
    <p:extLst>
      <p:ext uri="{BB962C8B-B14F-4D97-AF65-F5344CB8AC3E}">
        <p14:creationId xmlns:p14="http://schemas.microsoft.com/office/powerpoint/2010/main" val="372007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1B1AE2-324C-4F77-B708-2DC955B854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C13C75-BA25-4C80-9DC6-E1FF143DCD4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椭圆 11">
            <a:extLst>
              <a:ext uri="{FF2B5EF4-FFF2-40B4-BE49-F238E27FC236}">
                <a16:creationId xmlns:a16="http://schemas.microsoft.com/office/drawing/2014/main" id="{6AEA37EE-57C6-43FE-A064-7BDBA92F4144}"/>
              </a:ext>
            </a:extLst>
          </p:cNvPr>
          <p:cNvSpPr/>
          <p:nvPr userDrawn="1"/>
        </p:nvSpPr>
        <p:spPr>
          <a:xfrm>
            <a:off x="5762625" y="6211888"/>
            <a:ext cx="650875" cy="6508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TextBox 15">
            <a:extLst>
              <a:ext uri="{FF2B5EF4-FFF2-40B4-BE49-F238E27FC236}">
                <a16:creationId xmlns:a16="http://schemas.microsoft.com/office/drawing/2014/main" id="{9677C79C-D747-440E-B271-30F0A6377CD6}"/>
              </a:ext>
            </a:extLst>
          </p:cNvPr>
          <p:cNvSpPr>
            <a:spLocks noChangeArrowheads="1"/>
          </p:cNvSpPr>
          <p:nvPr userDrawn="1"/>
        </p:nvSpPr>
        <p:spPr bwMode="auto">
          <a:xfrm>
            <a:off x="5708650" y="6372225"/>
            <a:ext cx="792163" cy="366713"/>
          </a:xfrm>
          <a:prstGeom prst="rect">
            <a:avLst/>
          </a:prstGeom>
          <a:noFill/>
          <a:ln>
            <a:noFill/>
          </a:ln>
        </p:spPr>
        <p:txBody>
          <a:bodyPr>
            <a:spAutoFit/>
          </a:bodyPr>
          <a:lstStyle/>
          <a:p>
            <a:pPr algn="ctr" fontAlgn="auto">
              <a:spcBef>
                <a:spcPts val="0"/>
              </a:spcBef>
              <a:spcAft>
                <a:spcPts val="0"/>
              </a:spcAft>
              <a:defRPr/>
            </a:pPr>
            <a:fld id="{E606193E-F6C6-41E7-839B-85E4DBE5C3D6}" type="slidenum">
              <a:rPr lang="zh-CN" altLang="en-US">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rPr>
              <a:pPr algn="ctr" fontAlgn="auto">
                <a:spcBef>
                  <a:spcPts val="0"/>
                </a:spcBef>
                <a:spcAft>
                  <a:spcPts val="0"/>
                </a:spcAft>
                <a:defRPr/>
              </a:pPr>
              <a:t>‹#›</a:t>
            </a:fld>
            <a:r>
              <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rPr>
              <a:t> </a:t>
            </a:r>
            <a:endParaRPr lang="zh-CN" altLang="en-US"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endParaRPr>
          </a:p>
        </p:txBody>
      </p:sp>
      <p:sp>
        <p:nvSpPr>
          <p:cNvPr id="12" name="直接箭头连接符 25">
            <a:extLst>
              <a:ext uri="{FF2B5EF4-FFF2-40B4-BE49-F238E27FC236}">
                <a16:creationId xmlns:a16="http://schemas.microsoft.com/office/drawing/2014/main" id="{C5F805D6-6622-4088-B670-99B73C455E02}"/>
              </a:ext>
            </a:extLst>
          </p:cNvPr>
          <p:cNvSpPr>
            <a:spLocks noChangeShapeType="1"/>
          </p:cNvSpPr>
          <p:nvPr userDrawn="1"/>
        </p:nvSpPr>
        <p:spPr bwMode="auto">
          <a:xfrm>
            <a:off x="409575" y="6597650"/>
            <a:ext cx="5254625" cy="0"/>
          </a:xfrm>
          <a:prstGeom prst="straightConnector1">
            <a:avLst/>
          </a:prstGeom>
          <a:noFill/>
          <a:ln w="9525" cap="flat" cmpd="sng">
            <a:solidFill>
              <a:srgbClr val="E67819"/>
            </a:solidFill>
            <a:bevel/>
            <a:headEnd/>
            <a:tailEnd/>
          </a:ln>
        </p:spPr>
        <p:txBody>
          <a:bodyPr/>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cs"/>
            </a:endParaRPr>
          </a:p>
        </p:txBody>
      </p:sp>
      <p:sp>
        <p:nvSpPr>
          <p:cNvPr id="14" name="直接箭头连接符 27">
            <a:extLst>
              <a:ext uri="{FF2B5EF4-FFF2-40B4-BE49-F238E27FC236}">
                <a16:creationId xmlns:a16="http://schemas.microsoft.com/office/drawing/2014/main" id="{58017DD4-D7F5-42E7-A146-AA5710F54209}"/>
              </a:ext>
            </a:extLst>
          </p:cNvPr>
          <p:cNvSpPr>
            <a:spLocks noChangeShapeType="1"/>
          </p:cNvSpPr>
          <p:nvPr userDrawn="1"/>
        </p:nvSpPr>
        <p:spPr bwMode="auto">
          <a:xfrm flipH="1">
            <a:off x="6527800" y="6597650"/>
            <a:ext cx="5254625" cy="0"/>
          </a:xfrm>
          <a:prstGeom prst="straightConnector1">
            <a:avLst/>
          </a:prstGeom>
          <a:noFill/>
          <a:ln w="9525" cap="flat" cmpd="sng">
            <a:solidFill>
              <a:srgbClr val="E67819"/>
            </a:solidFill>
            <a:bevel/>
            <a:headEnd/>
            <a:tailEnd/>
          </a:ln>
        </p:spPr>
        <p:txBody>
          <a:bodyPr/>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cs"/>
            </a:endParaRPr>
          </a:p>
        </p:txBody>
      </p:sp>
      <p:sp>
        <p:nvSpPr>
          <p:cNvPr id="16" name="TextBox 3">
            <a:extLst>
              <a:ext uri="{FF2B5EF4-FFF2-40B4-BE49-F238E27FC236}">
                <a16:creationId xmlns:a16="http://schemas.microsoft.com/office/drawing/2014/main" id="{4360563B-ACF9-4505-A428-FABD1ADB48D4}"/>
              </a:ext>
            </a:extLst>
          </p:cNvPr>
          <p:cNvSpPr>
            <a:spLocks noChangeArrowheads="1"/>
          </p:cNvSpPr>
          <p:nvPr userDrawn="1"/>
        </p:nvSpPr>
        <p:spPr bwMode="auto">
          <a:xfrm>
            <a:off x="322262" y="6354375"/>
            <a:ext cx="2379374" cy="276999"/>
          </a:xfrm>
          <a:prstGeom prst="rect">
            <a:avLst/>
          </a:prstGeom>
          <a:noFill/>
          <a:ln w="9525">
            <a:noFill/>
            <a:miter lim="800000"/>
            <a:headEnd/>
            <a:tailEnd/>
          </a:ln>
        </p:spPr>
        <p:txBody>
          <a:bodyPr wrap="square">
            <a:spAutoFit/>
          </a:bodyPr>
          <a:lstStyle/>
          <a:p>
            <a:pPr>
              <a:spcBef>
                <a:spcPts val="400"/>
              </a:spcBef>
              <a:defRPr/>
            </a:pPr>
            <a:r>
              <a:rPr lang="en-US" altLang="zh-CN" sz="1200" b="1" dirty="0">
                <a:solidFill>
                  <a:schemeClr val="accent2"/>
                </a:solidFill>
                <a:latin typeface="微软雅黑" pitchFamily="34" charset="-122"/>
                <a:ea typeface="微软雅黑" pitchFamily="34" charset="-122"/>
                <a:sym typeface="微软雅黑" pitchFamily="34" charset="-122"/>
              </a:rPr>
              <a:t>Python</a:t>
            </a:r>
            <a:r>
              <a:rPr lang="zh-CN" altLang="en-US" sz="1200" b="1" dirty="0">
                <a:solidFill>
                  <a:schemeClr val="accent2"/>
                </a:solidFill>
                <a:latin typeface="微软雅黑" pitchFamily="34" charset="-122"/>
                <a:ea typeface="微软雅黑" pitchFamily="34" charset="-122"/>
                <a:sym typeface="微软雅黑" pitchFamily="34" charset="-122"/>
              </a:rPr>
              <a:t>聚类及天文应用</a:t>
            </a:r>
            <a:r>
              <a:rPr lang="en-US" altLang="zh-CN" sz="1200" b="1" dirty="0">
                <a:solidFill>
                  <a:schemeClr val="accent2"/>
                </a:solidFill>
                <a:latin typeface="微软雅黑" pitchFamily="34" charset="-122"/>
                <a:ea typeface="微软雅黑" pitchFamily="34" charset="-122"/>
                <a:sym typeface="微软雅黑" pitchFamily="34" charset="-122"/>
              </a:rPr>
              <a:t>-</a:t>
            </a:r>
            <a:r>
              <a:rPr lang="zh-CN" altLang="en-US" sz="1200" b="1" dirty="0">
                <a:solidFill>
                  <a:schemeClr val="accent2"/>
                </a:solidFill>
                <a:latin typeface="微软雅黑" pitchFamily="34" charset="-122"/>
                <a:ea typeface="微软雅黑" pitchFamily="34" charset="-122"/>
                <a:sym typeface="微软雅黑" pitchFamily="34" charset="-122"/>
              </a:rPr>
              <a:t>王伟华</a:t>
            </a:r>
          </a:p>
        </p:txBody>
      </p:sp>
      <p:pic>
        <p:nvPicPr>
          <p:cNvPr id="18" name="图片 17">
            <a:extLst>
              <a:ext uri="{FF2B5EF4-FFF2-40B4-BE49-F238E27FC236}">
                <a16:creationId xmlns:a16="http://schemas.microsoft.com/office/drawing/2014/main" id="{8A1B0961-1A90-406A-9D0E-B1179D5789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6556" y="6395159"/>
            <a:ext cx="1145869" cy="320843"/>
          </a:xfrm>
          <a:prstGeom prst="rect">
            <a:avLst/>
          </a:prstGeom>
        </p:spPr>
      </p:pic>
    </p:spTree>
    <p:extLst>
      <p:ext uri="{BB962C8B-B14F-4D97-AF65-F5344CB8AC3E}">
        <p14:creationId xmlns:p14="http://schemas.microsoft.com/office/powerpoint/2010/main" val="1624937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228816-035E-49DE-9BBA-F482C14D911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849382-98DA-4F15-A83A-2270D3447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02D49EB-A6CC-43B4-9F66-68F0AE03D3FE}"/>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5" name="页脚占位符 4">
            <a:extLst>
              <a:ext uri="{FF2B5EF4-FFF2-40B4-BE49-F238E27FC236}">
                <a16:creationId xmlns:a16="http://schemas.microsoft.com/office/drawing/2014/main" id="{7FA276C0-712C-4803-AE8B-011CAE73DA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8AD141-0511-497D-834D-9C80D37DCEA7}"/>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38702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8CA6AE-AC11-4907-9BDB-20ED924852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551BE8E-78A2-486E-9902-8AA19FA05B7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0F644C3-8E90-4EFD-A33E-3D2C5CFCE3C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9" name="椭圆 11">
            <a:extLst>
              <a:ext uri="{FF2B5EF4-FFF2-40B4-BE49-F238E27FC236}">
                <a16:creationId xmlns:a16="http://schemas.microsoft.com/office/drawing/2014/main" id="{AD2DC94C-0967-4BC3-BD85-63850760D385}"/>
              </a:ext>
            </a:extLst>
          </p:cNvPr>
          <p:cNvSpPr/>
          <p:nvPr userDrawn="1"/>
        </p:nvSpPr>
        <p:spPr>
          <a:xfrm>
            <a:off x="5762625" y="6211888"/>
            <a:ext cx="650875" cy="6508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TextBox 15">
            <a:extLst>
              <a:ext uri="{FF2B5EF4-FFF2-40B4-BE49-F238E27FC236}">
                <a16:creationId xmlns:a16="http://schemas.microsoft.com/office/drawing/2014/main" id="{38CF5452-5B63-4233-9AF6-7D307AD8798A}"/>
              </a:ext>
            </a:extLst>
          </p:cNvPr>
          <p:cNvSpPr>
            <a:spLocks noChangeArrowheads="1"/>
          </p:cNvSpPr>
          <p:nvPr userDrawn="1"/>
        </p:nvSpPr>
        <p:spPr bwMode="auto">
          <a:xfrm>
            <a:off x="5708650" y="6372225"/>
            <a:ext cx="792163" cy="366713"/>
          </a:xfrm>
          <a:prstGeom prst="rect">
            <a:avLst/>
          </a:prstGeom>
          <a:noFill/>
          <a:ln>
            <a:noFill/>
          </a:ln>
        </p:spPr>
        <p:txBody>
          <a:bodyPr>
            <a:spAutoFit/>
          </a:bodyPr>
          <a:lstStyle/>
          <a:p>
            <a:pPr algn="ctr" fontAlgn="auto">
              <a:spcBef>
                <a:spcPts val="0"/>
              </a:spcBef>
              <a:spcAft>
                <a:spcPts val="0"/>
              </a:spcAft>
              <a:defRPr/>
            </a:pPr>
            <a:fld id="{E606193E-F6C6-41E7-839B-85E4DBE5C3D6}" type="slidenum">
              <a:rPr lang="zh-CN" altLang="en-US">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rPr>
              <a:pPr algn="ctr" fontAlgn="auto">
                <a:spcBef>
                  <a:spcPts val="0"/>
                </a:spcBef>
                <a:spcAft>
                  <a:spcPts val="0"/>
                </a:spcAft>
                <a:defRPr/>
              </a:pPr>
              <a:t>‹#›</a:t>
            </a:fld>
            <a:r>
              <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rPr>
              <a:t> </a:t>
            </a:r>
            <a:endParaRPr lang="zh-CN" altLang="en-US"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endParaRPr>
          </a:p>
        </p:txBody>
      </p:sp>
      <p:sp>
        <p:nvSpPr>
          <p:cNvPr id="13" name="直接箭头连接符 25">
            <a:extLst>
              <a:ext uri="{FF2B5EF4-FFF2-40B4-BE49-F238E27FC236}">
                <a16:creationId xmlns:a16="http://schemas.microsoft.com/office/drawing/2014/main" id="{446B7BB0-5A88-4921-B57E-C12CCC597B3F}"/>
              </a:ext>
            </a:extLst>
          </p:cNvPr>
          <p:cNvSpPr>
            <a:spLocks noChangeShapeType="1"/>
          </p:cNvSpPr>
          <p:nvPr userDrawn="1"/>
        </p:nvSpPr>
        <p:spPr bwMode="auto">
          <a:xfrm>
            <a:off x="409575" y="6597650"/>
            <a:ext cx="5254625" cy="0"/>
          </a:xfrm>
          <a:prstGeom prst="straightConnector1">
            <a:avLst/>
          </a:prstGeom>
          <a:noFill/>
          <a:ln w="9525" cap="flat" cmpd="sng">
            <a:solidFill>
              <a:srgbClr val="E67819"/>
            </a:solidFill>
            <a:bevel/>
            <a:headEnd/>
            <a:tailEnd/>
          </a:ln>
        </p:spPr>
        <p:txBody>
          <a:bodyPr/>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cs"/>
            </a:endParaRPr>
          </a:p>
        </p:txBody>
      </p:sp>
      <p:sp>
        <p:nvSpPr>
          <p:cNvPr id="15" name="直接箭头连接符 27">
            <a:extLst>
              <a:ext uri="{FF2B5EF4-FFF2-40B4-BE49-F238E27FC236}">
                <a16:creationId xmlns:a16="http://schemas.microsoft.com/office/drawing/2014/main" id="{9D4A807E-3A4F-4E77-971F-F714BF1C4DC0}"/>
              </a:ext>
            </a:extLst>
          </p:cNvPr>
          <p:cNvSpPr>
            <a:spLocks noChangeShapeType="1"/>
          </p:cNvSpPr>
          <p:nvPr userDrawn="1"/>
        </p:nvSpPr>
        <p:spPr bwMode="auto">
          <a:xfrm flipH="1">
            <a:off x="6527800" y="6597650"/>
            <a:ext cx="5254625" cy="0"/>
          </a:xfrm>
          <a:prstGeom prst="straightConnector1">
            <a:avLst/>
          </a:prstGeom>
          <a:noFill/>
          <a:ln w="9525" cap="flat" cmpd="sng">
            <a:solidFill>
              <a:srgbClr val="E67819"/>
            </a:solidFill>
            <a:bevel/>
            <a:headEnd/>
            <a:tailEnd/>
          </a:ln>
        </p:spPr>
        <p:txBody>
          <a:bodyPr/>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cs"/>
            </a:endParaRPr>
          </a:p>
        </p:txBody>
      </p:sp>
      <p:sp>
        <p:nvSpPr>
          <p:cNvPr id="17" name="TextBox 3">
            <a:extLst>
              <a:ext uri="{FF2B5EF4-FFF2-40B4-BE49-F238E27FC236}">
                <a16:creationId xmlns:a16="http://schemas.microsoft.com/office/drawing/2014/main" id="{27C59F0C-4FA2-4D43-AF83-DF7EA47D350F}"/>
              </a:ext>
            </a:extLst>
          </p:cNvPr>
          <p:cNvSpPr>
            <a:spLocks noChangeArrowheads="1"/>
          </p:cNvSpPr>
          <p:nvPr userDrawn="1"/>
        </p:nvSpPr>
        <p:spPr bwMode="auto">
          <a:xfrm>
            <a:off x="322262" y="6354375"/>
            <a:ext cx="2379374" cy="276999"/>
          </a:xfrm>
          <a:prstGeom prst="rect">
            <a:avLst/>
          </a:prstGeom>
          <a:noFill/>
          <a:ln w="9525">
            <a:noFill/>
            <a:miter lim="800000"/>
            <a:headEnd/>
            <a:tailEnd/>
          </a:ln>
        </p:spPr>
        <p:txBody>
          <a:bodyPr wrap="square">
            <a:spAutoFit/>
          </a:bodyPr>
          <a:lstStyle/>
          <a:p>
            <a:pPr>
              <a:spcBef>
                <a:spcPts val="400"/>
              </a:spcBef>
              <a:defRPr/>
            </a:pPr>
            <a:r>
              <a:rPr lang="en-US" altLang="zh-CN" sz="1200" b="1" dirty="0">
                <a:solidFill>
                  <a:schemeClr val="accent2"/>
                </a:solidFill>
                <a:latin typeface="微软雅黑" pitchFamily="34" charset="-122"/>
                <a:ea typeface="微软雅黑" pitchFamily="34" charset="-122"/>
                <a:sym typeface="微软雅黑" pitchFamily="34" charset="-122"/>
              </a:rPr>
              <a:t>Python</a:t>
            </a:r>
            <a:r>
              <a:rPr lang="zh-CN" altLang="en-US" sz="1200" b="1" dirty="0">
                <a:solidFill>
                  <a:schemeClr val="accent2"/>
                </a:solidFill>
                <a:latin typeface="微软雅黑" pitchFamily="34" charset="-122"/>
                <a:ea typeface="微软雅黑" pitchFamily="34" charset="-122"/>
                <a:sym typeface="微软雅黑" pitchFamily="34" charset="-122"/>
              </a:rPr>
              <a:t>聚类及天文应用</a:t>
            </a:r>
            <a:r>
              <a:rPr lang="en-US" altLang="zh-CN" sz="1200" b="1" dirty="0">
                <a:solidFill>
                  <a:schemeClr val="accent2"/>
                </a:solidFill>
                <a:latin typeface="微软雅黑" pitchFamily="34" charset="-122"/>
                <a:ea typeface="微软雅黑" pitchFamily="34" charset="-122"/>
                <a:sym typeface="微软雅黑" pitchFamily="34" charset="-122"/>
              </a:rPr>
              <a:t>-</a:t>
            </a:r>
            <a:r>
              <a:rPr lang="zh-CN" altLang="en-US" sz="1200" b="1" dirty="0">
                <a:solidFill>
                  <a:schemeClr val="accent2"/>
                </a:solidFill>
                <a:latin typeface="微软雅黑" pitchFamily="34" charset="-122"/>
                <a:ea typeface="微软雅黑" pitchFamily="34" charset="-122"/>
                <a:sym typeface="微软雅黑" pitchFamily="34" charset="-122"/>
              </a:rPr>
              <a:t>王伟华</a:t>
            </a:r>
          </a:p>
        </p:txBody>
      </p:sp>
      <p:pic>
        <p:nvPicPr>
          <p:cNvPr id="19" name="图片 18">
            <a:extLst>
              <a:ext uri="{FF2B5EF4-FFF2-40B4-BE49-F238E27FC236}">
                <a16:creationId xmlns:a16="http://schemas.microsoft.com/office/drawing/2014/main" id="{955E387C-C7C6-47AD-A868-3B8EE040A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6556" y="6395159"/>
            <a:ext cx="1145869" cy="320843"/>
          </a:xfrm>
          <a:prstGeom prst="rect">
            <a:avLst/>
          </a:prstGeom>
        </p:spPr>
      </p:pic>
    </p:spTree>
    <p:extLst>
      <p:ext uri="{BB962C8B-B14F-4D97-AF65-F5344CB8AC3E}">
        <p14:creationId xmlns:p14="http://schemas.microsoft.com/office/powerpoint/2010/main" val="100503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ED6C24-21FD-410A-AC73-455A847503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C2EEA0-0345-40B2-B39C-3A90DA5B9F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EB3D04B-E8E8-4A9C-B746-FEFB1FCA27C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717B188-3609-4042-802C-B08C83211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273FCFB-9B51-4D64-85C4-F3FB8F66EE5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BE5FD21-5662-411D-9258-5C37D8B479A4}"/>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8" name="页脚占位符 7">
            <a:extLst>
              <a:ext uri="{FF2B5EF4-FFF2-40B4-BE49-F238E27FC236}">
                <a16:creationId xmlns:a16="http://schemas.microsoft.com/office/drawing/2014/main" id="{5B75DC21-A955-4496-A47F-2512B5C2B18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AE4DB9-0932-4407-8853-A222CB278C40}"/>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404208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7BF166-D511-46E4-BA7E-8E6B07D2839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C1FB5B-4069-432B-9F82-29FD860FAE99}"/>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4" name="页脚占位符 3">
            <a:extLst>
              <a:ext uri="{FF2B5EF4-FFF2-40B4-BE49-F238E27FC236}">
                <a16:creationId xmlns:a16="http://schemas.microsoft.com/office/drawing/2014/main" id="{23B1437C-A893-4C8D-B3A9-1149734AF9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AC06AC0-4BB5-47A2-BCD3-07D20FCEF0AF}"/>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240114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4820FFF-7DAB-49A9-B464-0998D0CBB641}"/>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3" name="页脚占位符 2">
            <a:extLst>
              <a:ext uri="{FF2B5EF4-FFF2-40B4-BE49-F238E27FC236}">
                <a16:creationId xmlns:a16="http://schemas.microsoft.com/office/drawing/2014/main" id="{58C0DFF1-FD33-460F-8BC1-8C9AAC0706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7CCA2DA-B7CD-4038-BE3E-6F4FD06C629D}"/>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1707045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24A45-D30F-40A6-AE4E-8A1FCEF0B3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96E9D2-5D5A-43CE-AEBC-361493D836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2F6037D-6EB6-43B8-A47A-AA0814D78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728BA5C-2BAA-4DB9-8579-C254047829F6}"/>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6" name="页脚占位符 5">
            <a:extLst>
              <a:ext uri="{FF2B5EF4-FFF2-40B4-BE49-F238E27FC236}">
                <a16:creationId xmlns:a16="http://schemas.microsoft.com/office/drawing/2014/main" id="{406B40DA-BF3C-4FB2-B489-61730D64DF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4632F9-D41D-4F60-A1BA-BDAA8F4ED0DB}"/>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286009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3D4C2-B306-4475-9EC1-2216BC009D4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50CF681-5BD9-4253-8A49-CDD07A7371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9C1F2A7-991A-4CA7-AEE8-F8D73F8A1A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B94B69-B868-4235-B02F-A3A5D8B322E9}"/>
              </a:ext>
            </a:extLst>
          </p:cNvPr>
          <p:cNvSpPr>
            <a:spLocks noGrp="1"/>
          </p:cNvSpPr>
          <p:nvPr>
            <p:ph type="dt" sz="half" idx="10"/>
          </p:nvPr>
        </p:nvSpPr>
        <p:spPr/>
        <p:txBody>
          <a:bodyPr/>
          <a:lstStyle/>
          <a:p>
            <a:fld id="{BE3DE0AF-22B1-41EA-A8D2-74F6C104E890}" type="datetimeFigureOut">
              <a:rPr lang="zh-CN" altLang="en-US" smtClean="0"/>
              <a:t>2020/11/27</a:t>
            </a:fld>
            <a:endParaRPr lang="zh-CN" altLang="en-US"/>
          </a:p>
        </p:txBody>
      </p:sp>
      <p:sp>
        <p:nvSpPr>
          <p:cNvPr id="6" name="页脚占位符 5">
            <a:extLst>
              <a:ext uri="{FF2B5EF4-FFF2-40B4-BE49-F238E27FC236}">
                <a16:creationId xmlns:a16="http://schemas.microsoft.com/office/drawing/2014/main" id="{E07E5DF3-7EBE-45DA-9F53-C47DB876142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11412-6070-48BC-9DA6-18ADB536326C}"/>
              </a:ext>
            </a:extLst>
          </p:cNvPr>
          <p:cNvSpPr>
            <a:spLocks noGrp="1"/>
          </p:cNvSpPr>
          <p:nvPr>
            <p:ph type="sldNum" sz="quarter" idx="12"/>
          </p:nvPr>
        </p:nvSpPr>
        <p:spPr/>
        <p:txBody>
          <a:body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877767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5F8158E-33F6-4529-849D-17E27FFEE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8550FAB-52A6-4396-A403-42E2E887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04EE35B-77AC-4A95-AC9D-F200A78CF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DE0AF-22B1-41EA-A8D2-74F6C104E890}" type="datetimeFigureOut">
              <a:rPr lang="zh-CN" altLang="en-US" smtClean="0"/>
              <a:t>2020/11/27</a:t>
            </a:fld>
            <a:endParaRPr lang="zh-CN" altLang="en-US"/>
          </a:p>
        </p:txBody>
      </p:sp>
      <p:sp>
        <p:nvSpPr>
          <p:cNvPr id="5" name="页脚占位符 4">
            <a:extLst>
              <a:ext uri="{FF2B5EF4-FFF2-40B4-BE49-F238E27FC236}">
                <a16:creationId xmlns:a16="http://schemas.microsoft.com/office/drawing/2014/main" id="{C9861D25-6134-415E-939A-E3921009A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B21A6DE-D446-43A2-9781-814BA5BB1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6E36E-EE9F-4639-95AA-471970811B60}" type="slidenum">
              <a:rPr lang="zh-CN" altLang="en-US" smtClean="0"/>
              <a:t>‹#›</a:t>
            </a:fld>
            <a:endParaRPr lang="zh-CN" altLang="en-US"/>
          </a:p>
        </p:txBody>
      </p:sp>
    </p:spTree>
    <p:extLst>
      <p:ext uri="{BB962C8B-B14F-4D97-AF65-F5344CB8AC3E}">
        <p14:creationId xmlns:p14="http://schemas.microsoft.com/office/powerpoint/2010/main" val="1902969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xxxy.czu.c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bwMode="auto">
      <p:bgPr>
        <a:solidFill>
          <a:schemeClr val="accent2"/>
        </a:solidFill>
        <a:effectLst/>
      </p:bgPr>
    </p:bg>
    <p:spTree>
      <p:nvGrpSpPr>
        <p:cNvPr id="1" name=""/>
        <p:cNvGrpSpPr/>
        <p:nvPr/>
      </p:nvGrpSpPr>
      <p:grpSpPr>
        <a:xfrm>
          <a:off x="0" y="0"/>
          <a:ext cx="0" cy="0"/>
          <a:chOff x="0" y="0"/>
          <a:chExt cx="0" cy="0"/>
        </a:xfrm>
      </p:grpSpPr>
      <p:sp>
        <p:nvSpPr>
          <p:cNvPr id="27654" name="TextBox 15"/>
          <p:cNvSpPr>
            <a:spLocks noChangeArrowheads="1"/>
          </p:cNvSpPr>
          <p:nvPr/>
        </p:nvSpPr>
        <p:spPr bwMode="auto">
          <a:xfrm>
            <a:off x="10845800" y="6124575"/>
            <a:ext cx="769938" cy="369888"/>
          </a:xfrm>
          <a:prstGeom prst="rect">
            <a:avLst/>
          </a:prstGeom>
          <a:noFill/>
          <a:ln w="9525">
            <a:noFill/>
            <a:miter lim="800000"/>
            <a:headEnd/>
            <a:tailEnd/>
          </a:ln>
        </p:spPr>
        <p:txBody>
          <a:bodyPr>
            <a:spAutoFit/>
          </a:bodyPr>
          <a:lstStyle/>
          <a:p>
            <a:pPr algn="ctr"/>
            <a:r>
              <a:rPr lang="zh-CN" altLang="zh-CN">
                <a:solidFill>
                  <a:srgbClr val="E67819"/>
                </a:solidFill>
                <a:latin typeface="Impact" pitchFamily="34" charset="0"/>
                <a:sym typeface="Impact" pitchFamily="34" charset="0"/>
              </a:rPr>
              <a:t>* </a:t>
            </a:r>
            <a:endParaRPr lang="zh-CN" altLang="zh-CN" b="1">
              <a:solidFill>
                <a:srgbClr val="E67819"/>
              </a:solidFill>
              <a:latin typeface="Impact" pitchFamily="34" charset="0"/>
              <a:ea typeface="微软雅黑" pitchFamily="34" charset="-122"/>
              <a:sym typeface="Impact" pitchFamily="34" charset="0"/>
            </a:endParaRPr>
          </a:p>
        </p:txBody>
      </p:sp>
      <p:sp>
        <p:nvSpPr>
          <p:cNvPr id="27655" name="TextBox 8"/>
          <p:cNvSpPr>
            <a:spLocks noChangeArrowheads="1"/>
          </p:cNvSpPr>
          <p:nvPr/>
        </p:nvSpPr>
        <p:spPr bwMode="auto">
          <a:xfrm>
            <a:off x="896693" y="384717"/>
            <a:ext cx="10398613" cy="707886"/>
          </a:xfrm>
          <a:prstGeom prst="rect">
            <a:avLst/>
          </a:prstGeom>
          <a:noFill/>
          <a:ln w="9525">
            <a:noFill/>
            <a:miter lim="800000"/>
            <a:headEnd/>
            <a:tailEnd/>
          </a:ln>
        </p:spPr>
        <p:txBody>
          <a:bodyPr wrap="square" anchor="ctr">
            <a:spAutoFit/>
          </a:bodyPr>
          <a:lstStyle/>
          <a:p>
            <a:pPr algn="ctr"/>
            <a:r>
              <a:rPr lang="zh-CN" altLang="en-US" sz="4000" b="1" dirty="0">
                <a:solidFill>
                  <a:schemeClr val="bg1"/>
                </a:solidFill>
                <a:latin typeface="Impact" pitchFamily="34" charset="0"/>
                <a:ea typeface="微软雅黑" pitchFamily="34" charset="-122"/>
                <a:sym typeface="Impact" pitchFamily="34" charset="0"/>
              </a:rPr>
              <a:t>聚类算法在天文中的应用</a:t>
            </a:r>
            <a:endParaRPr lang="zh-CN" altLang="en-US" sz="4000" b="1" dirty="0">
              <a:solidFill>
                <a:schemeClr val="bg1"/>
              </a:solidFill>
              <a:latin typeface="Impact" pitchFamily="34" charset="0"/>
              <a:ea typeface="微软雅黑" pitchFamily="34" charset="-122"/>
              <a:sym typeface="微软雅黑" pitchFamily="34" charset="-122"/>
            </a:endParaRPr>
          </a:p>
        </p:txBody>
      </p:sp>
      <p:sp>
        <p:nvSpPr>
          <p:cNvPr id="27660" name="直接连接符 11"/>
          <p:cNvSpPr>
            <a:spLocks noChangeShapeType="1"/>
          </p:cNvSpPr>
          <p:nvPr/>
        </p:nvSpPr>
        <p:spPr bwMode="auto">
          <a:xfrm>
            <a:off x="-1" y="1625862"/>
            <a:ext cx="12204000" cy="0"/>
          </a:xfrm>
          <a:prstGeom prst="line">
            <a:avLst/>
          </a:prstGeom>
          <a:noFill/>
          <a:ln w="57150">
            <a:solidFill>
              <a:schemeClr val="bg1"/>
            </a:solidFill>
            <a:bevel/>
            <a:headEnd/>
            <a:tailEnd/>
          </a:ln>
        </p:spPr>
        <p:txBody>
          <a:bodyPr/>
          <a:lstStyle/>
          <a:p>
            <a:endParaRPr lang="zh-CN" altLang="en-US"/>
          </a:p>
        </p:txBody>
      </p:sp>
      <p:sp>
        <p:nvSpPr>
          <p:cNvPr id="28" name="文本框 27">
            <a:extLst>
              <a:ext uri="{FF2B5EF4-FFF2-40B4-BE49-F238E27FC236}">
                <a16:creationId xmlns:a16="http://schemas.microsoft.com/office/drawing/2014/main" id="{7CD16218-BA37-4413-8DA3-2215A733FD4E}"/>
              </a:ext>
            </a:extLst>
          </p:cNvPr>
          <p:cNvSpPr txBox="1"/>
          <p:nvPr/>
        </p:nvSpPr>
        <p:spPr>
          <a:xfrm>
            <a:off x="4305550" y="3060307"/>
            <a:ext cx="3580897" cy="1046440"/>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王伟华</a:t>
            </a:r>
            <a:br>
              <a:rPr lang="en-US" altLang="zh-CN" sz="2000" dirty="0">
                <a:solidFill>
                  <a:schemeClr val="bg1"/>
                </a:solidFill>
                <a:latin typeface="微软雅黑" panose="020B0503020204020204" pitchFamily="34" charset="-122"/>
                <a:ea typeface="微软雅黑" panose="020B0503020204020204" pitchFamily="34" charset="-122"/>
              </a:rPr>
            </a:b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常州工学院计算机信息工程学院</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8" y="497309"/>
            <a:ext cx="5895768"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rPr>
              <a:t>凝聚层次聚类</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en-US" altLang="zh-CN" b="1" dirty="0">
                <a:solidFill>
                  <a:schemeClr val="accent2">
                    <a:lumMod val="60000"/>
                    <a:lumOff val="40000"/>
                  </a:schemeClr>
                </a:solidFill>
                <a:latin typeface="等线"/>
                <a:ea typeface="微软雅黑" pitchFamily="34" charset="-122"/>
                <a:sym typeface="微软雅黑" pitchFamily="34" charset="-122"/>
              </a:rPr>
              <a:t>3. </a:t>
            </a:r>
            <a:r>
              <a:rPr lang="zh-CN" altLang="en-US" b="1" dirty="0">
                <a:solidFill>
                  <a:schemeClr val="accent2">
                    <a:lumMod val="60000"/>
                    <a:lumOff val="40000"/>
                  </a:schemeClr>
                </a:solidFill>
                <a:latin typeface="等线"/>
                <a:ea typeface="微软雅黑" pitchFamily="34" charset="-122"/>
                <a:sym typeface="微软雅黑" pitchFamily="34" charset="-122"/>
              </a:rPr>
              <a:t>更多聚类算法介绍</a:t>
            </a:r>
          </a:p>
        </p:txBody>
      </p:sp>
      <p:sp>
        <p:nvSpPr>
          <p:cNvPr id="11" name="文本框 10">
            <a:extLst>
              <a:ext uri="{FF2B5EF4-FFF2-40B4-BE49-F238E27FC236}">
                <a16:creationId xmlns:a16="http://schemas.microsoft.com/office/drawing/2014/main" id="{B0632A10-2EBC-4724-9590-569741E60B82}"/>
              </a:ext>
            </a:extLst>
          </p:cNvPr>
          <p:cNvSpPr txBox="1"/>
          <p:nvPr/>
        </p:nvSpPr>
        <p:spPr>
          <a:xfrm>
            <a:off x="560771" y="1162209"/>
            <a:ext cx="9870490" cy="461665"/>
          </a:xfrm>
          <a:prstGeom prst="rect">
            <a:avLst/>
          </a:prstGeom>
          <a:noFill/>
        </p:spPr>
        <p:txBody>
          <a:bodyPr wrap="square" rtlCol="0">
            <a:spAutoFit/>
          </a:bodyPr>
          <a:lstStyle/>
          <a:p>
            <a:r>
              <a:rPr lang="zh-CN" altLang="en-US" sz="2400" b="1" dirty="0"/>
              <a:t>存在两种方式构成层次聚类：从小到大；从大到小</a:t>
            </a:r>
            <a:endParaRPr lang="en-US" altLang="zh-CN" sz="2400" b="1" dirty="0"/>
          </a:p>
        </p:txBody>
      </p:sp>
      <p:sp>
        <p:nvSpPr>
          <p:cNvPr id="2" name="文本框 1">
            <a:extLst>
              <a:ext uri="{FF2B5EF4-FFF2-40B4-BE49-F238E27FC236}">
                <a16:creationId xmlns:a16="http://schemas.microsoft.com/office/drawing/2014/main" id="{FC8400A3-EA80-485D-93E7-2EA4DB30A64F}"/>
              </a:ext>
            </a:extLst>
          </p:cNvPr>
          <p:cNvSpPr txBox="1"/>
          <p:nvPr/>
        </p:nvSpPr>
        <p:spPr>
          <a:xfrm>
            <a:off x="560772" y="2139518"/>
            <a:ext cx="5083672" cy="3046988"/>
          </a:xfrm>
          <a:prstGeom prst="rect">
            <a:avLst/>
          </a:prstGeom>
          <a:noFill/>
        </p:spPr>
        <p:txBody>
          <a:bodyPr wrap="square" rtlCol="0">
            <a:spAutoFit/>
          </a:bodyPr>
          <a:lstStyle/>
          <a:p>
            <a:r>
              <a:rPr lang="zh-CN" altLang="en-US" sz="2400" dirty="0"/>
              <a:t>凝聚层级聚类</a:t>
            </a:r>
            <a:r>
              <a:rPr lang="en-US" altLang="zh-CN" sz="2400" dirty="0"/>
              <a:t>(HAC)</a:t>
            </a:r>
            <a:r>
              <a:rPr lang="zh-CN" altLang="en-US" sz="2400" dirty="0"/>
              <a:t>是自下而上的聚类算法：</a:t>
            </a:r>
            <a:endParaRPr lang="en-US" altLang="zh-CN" sz="2400" dirty="0"/>
          </a:p>
          <a:p>
            <a:pPr marL="514350" indent="-514350">
              <a:buFont typeface="+mj-lt"/>
              <a:buAutoNum type="arabicPeriod"/>
            </a:pPr>
            <a:r>
              <a:rPr lang="zh-CN" altLang="en-US" sz="2400" dirty="0"/>
              <a:t>首先将每个数据点视为一个单一的簇</a:t>
            </a:r>
            <a:endParaRPr lang="en-US" altLang="zh-CN" sz="2400" dirty="0"/>
          </a:p>
          <a:p>
            <a:pPr marL="514350" indent="-514350">
              <a:buFont typeface="+mj-lt"/>
              <a:buAutoNum type="arabicPeriod"/>
            </a:pPr>
            <a:r>
              <a:rPr lang="zh-CN" altLang="en-US" sz="2400" dirty="0"/>
              <a:t>然后计算所有簇之间的距离来合并簇</a:t>
            </a:r>
            <a:endParaRPr lang="en-US" altLang="zh-CN" sz="2400" dirty="0"/>
          </a:p>
          <a:p>
            <a:pPr marL="514350" indent="-514350">
              <a:buFont typeface="+mj-lt"/>
              <a:buAutoNum type="arabicPeriod"/>
            </a:pPr>
            <a:r>
              <a:rPr lang="zh-CN" altLang="en-US" sz="2400" dirty="0"/>
              <a:t>直到知道所有的簇聚合成为一个簇为止。</a:t>
            </a:r>
          </a:p>
        </p:txBody>
      </p:sp>
      <p:pic>
        <p:nvPicPr>
          <p:cNvPr id="4" name="图片 3">
            <a:extLst>
              <a:ext uri="{FF2B5EF4-FFF2-40B4-BE49-F238E27FC236}">
                <a16:creationId xmlns:a16="http://schemas.microsoft.com/office/drawing/2014/main" id="{FDC6B177-AEFD-4886-999B-E311211573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56737" y="2331552"/>
            <a:ext cx="5474491" cy="2587101"/>
          </a:xfrm>
          <a:prstGeom prst="rect">
            <a:avLst/>
          </a:prstGeom>
        </p:spPr>
      </p:pic>
    </p:spTree>
    <p:extLst>
      <p:ext uri="{BB962C8B-B14F-4D97-AF65-F5344CB8AC3E}">
        <p14:creationId xmlns:p14="http://schemas.microsoft.com/office/powerpoint/2010/main" val="328702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8" y="497309"/>
            <a:ext cx="5895768"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rPr>
              <a:t>谱聚类</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en-US" altLang="zh-CN" b="1" dirty="0">
                <a:solidFill>
                  <a:schemeClr val="accent2">
                    <a:lumMod val="60000"/>
                    <a:lumOff val="40000"/>
                  </a:schemeClr>
                </a:solidFill>
                <a:latin typeface="等线"/>
                <a:ea typeface="微软雅黑" pitchFamily="34" charset="-122"/>
                <a:sym typeface="微软雅黑" pitchFamily="34" charset="-122"/>
              </a:rPr>
              <a:t>3. </a:t>
            </a:r>
            <a:r>
              <a:rPr lang="zh-CN" altLang="en-US" b="1" dirty="0">
                <a:solidFill>
                  <a:schemeClr val="accent2">
                    <a:lumMod val="60000"/>
                    <a:lumOff val="40000"/>
                  </a:schemeClr>
                </a:solidFill>
                <a:latin typeface="等线"/>
                <a:ea typeface="微软雅黑" pitchFamily="34" charset="-122"/>
                <a:sym typeface="微软雅黑" pitchFamily="34" charset="-122"/>
              </a:rPr>
              <a:t>更多聚类算法介绍</a:t>
            </a:r>
          </a:p>
        </p:txBody>
      </p:sp>
      <p:sp>
        <p:nvSpPr>
          <p:cNvPr id="11" name="文本框 10">
            <a:extLst>
              <a:ext uri="{FF2B5EF4-FFF2-40B4-BE49-F238E27FC236}">
                <a16:creationId xmlns:a16="http://schemas.microsoft.com/office/drawing/2014/main" id="{B0632A10-2EBC-4724-9590-569741E60B82}"/>
              </a:ext>
            </a:extLst>
          </p:cNvPr>
          <p:cNvSpPr txBox="1"/>
          <p:nvPr/>
        </p:nvSpPr>
        <p:spPr>
          <a:xfrm>
            <a:off x="496711" y="1139578"/>
            <a:ext cx="10864790" cy="830997"/>
          </a:xfrm>
          <a:prstGeom prst="rect">
            <a:avLst/>
          </a:prstGeom>
          <a:noFill/>
        </p:spPr>
        <p:txBody>
          <a:bodyPr wrap="square" rtlCol="0">
            <a:spAutoFit/>
          </a:bodyPr>
          <a:lstStyle/>
          <a:p>
            <a:r>
              <a:rPr lang="zh-CN" altLang="en-US" sz="2400" b="1" dirty="0"/>
              <a:t>谱聚类是一种基于图论的聚类方法，可以理解为将高维空间的数据映射到低维，然后其它聚类算法（如</a:t>
            </a:r>
            <a:r>
              <a:rPr lang="en-US" altLang="zh-CN" sz="2400" b="1" dirty="0" err="1"/>
              <a:t>KMeans</a:t>
            </a:r>
            <a:r>
              <a:rPr lang="zh-CN" altLang="en-US" sz="2400" b="1" dirty="0"/>
              <a:t>）进行聚类。</a:t>
            </a:r>
            <a:endParaRPr lang="en-US" altLang="zh-CN" sz="2400" b="1" dirty="0"/>
          </a:p>
        </p:txBody>
      </p:sp>
      <p:sp>
        <p:nvSpPr>
          <p:cNvPr id="2" name="文本框 1">
            <a:extLst>
              <a:ext uri="{FF2B5EF4-FFF2-40B4-BE49-F238E27FC236}">
                <a16:creationId xmlns:a16="http://schemas.microsoft.com/office/drawing/2014/main" id="{FC8400A3-EA80-485D-93E7-2EA4DB30A64F}"/>
              </a:ext>
            </a:extLst>
          </p:cNvPr>
          <p:cNvSpPr txBox="1"/>
          <p:nvPr/>
        </p:nvSpPr>
        <p:spPr>
          <a:xfrm>
            <a:off x="560772" y="2139518"/>
            <a:ext cx="5083672" cy="3785652"/>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dirty="0"/>
              <a:t>类别个数较小的时候，谱聚类的效果会很好；</a:t>
            </a:r>
            <a:endParaRPr lang="en-US" altLang="zh-CN" sz="2400" dirty="0"/>
          </a:p>
          <a:p>
            <a:pPr marL="342900" indent="-342900">
              <a:buFont typeface="Wingdings" panose="05000000000000000000" pitchFamily="2" charset="2"/>
              <a:buChar char="Ø"/>
            </a:pPr>
            <a:r>
              <a:rPr lang="zh-CN" altLang="en-US" sz="2400" dirty="0"/>
              <a:t>谱聚类算法使用了降维的技术，更加适用于高维数据的聚类；</a:t>
            </a:r>
            <a:endParaRPr lang="en-US" altLang="zh-CN" sz="2400" dirty="0"/>
          </a:p>
          <a:p>
            <a:pPr marL="342900" indent="-342900">
              <a:buFont typeface="Wingdings" panose="05000000000000000000" pitchFamily="2" charset="2"/>
              <a:buChar char="Ø"/>
            </a:pPr>
            <a:r>
              <a:rPr lang="zh-CN" altLang="en-US" sz="2400" dirty="0"/>
              <a:t>对于处理稀疏数据的聚类很有效。</a:t>
            </a:r>
            <a:endParaRPr lang="en-US" altLang="zh-CN" sz="2400" dirty="0"/>
          </a:p>
          <a:p>
            <a:pPr marL="342900" indent="-342900">
              <a:buFont typeface="Wingdings" panose="05000000000000000000" pitchFamily="2" charset="2"/>
              <a:buChar char="Ø"/>
            </a:pPr>
            <a:r>
              <a:rPr lang="zh-CN" altLang="en-US" sz="2400" dirty="0"/>
              <a:t>具有能在任意形状的样本空间上聚类且收敛于全局最优解</a:t>
            </a:r>
            <a:endParaRPr lang="en-US" altLang="zh-CN" sz="2400" dirty="0"/>
          </a:p>
          <a:p>
            <a:pPr marL="342900" indent="-342900">
              <a:buFont typeface="Wingdings" panose="05000000000000000000" pitchFamily="2" charset="2"/>
              <a:buChar char="Ø"/>
            </a:pPr>
            <a:r>
              <a:rPr lang="zh-CN" altLang="en-US" sz="2400" dirty="0"/>
              <a:t>谱聚类对相似度图的改变和聚类参数的选择非常的敏感</a:t>
            </a:r>
            <a:endParaRPr lang="en-US" altLang="zh-CN" sz="2400" dirty="0"/>
          </a:p>
          <a:p>
            <a:pPr marL="342900" indent="-342900">
              <a:buFont typeface="Wingdings" panose="05000000000000000000" pitchFamily="2" charset="2"/>
              <a:buChar char="Ø"/>
            </a:pPr>
            <a:r>
              <a:rPr lang="zh-CN" altLang="en-US" sz="2400" dirty="0"/>
              <a:t>谱聚类适用于均衡分类问题</a:t>
            </a:r>
          </a:p>
        </p:txBody>
      </p:sp>
      <p:pic>
        <p:nvPicPr>
          <p:cNvPr id="12" name="图片 11">
            <a:extLst>
              <a:ext uri="{FF2B5EF4-FFF2-40B4-BE49-F238E27FC236}">
                <a16:creationId xmlns:a16="http://schemas.microsoft.com/office/drawing/2014/main" id="{63109CFD-CB68-428E-9888-E7E32F087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023" y="2032985"/>
            <a:ext cx="3703478" cy="4463665"/>
          </a:xfrm>
          <a:prstGeom prst="rect">
            <a:avLst/>
          </a:prstGeom>
        </p:spPr>
      </p:pic>
    </p:spTree>
    <p:extLst>
      <p:ext uri="{BB962C8B-B14F-4D97-AF65-F5344CB8AC3E}">
        <p14:creationId xmlns:p14="http://schemas.microsoft.com/office/powerpoint/2010/main" val="102132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8" y="497309"/>
            <a:ext cx="5895768" cy="400110"/>
          </a:xfrm>
          <a:prstGeom prst="rect">
            <a:avLst/>
          </a:prstGeom>
          <a:noFill/>
          <a:ln w="9525">
            <a:noFill/>
            <a:miter lim="800000"/>
            <a:headEnd/>
            <a:tailEnd/>
          </a:ln>
        </p:spPr>
        <p:txBody>
          <a:bodyPr wrap="square">
            <a:spAutoFit/>
          </a:bodyPr>
          <a:lstStyle/>
          <a:p>
            <a:r>
              <a:rPr lang="en-US" altLang="zh-CN" sz="2000" b="1" dirty="0">
                <a:solidFill>
                  <a:srgbClr val="5F5E5C"/>
                </a:solidFill>
                <a:latin typeface="等线"/>
                <a:ea typeface="微软雅黑" pitchFamily="34" charset="-122"/>
              </a:rPr>
              <a:t>DBSCAN</a:t>
            </a:r>
            <a:r>
              <a:rPr lang="zh-CN" altLang="en-US" sz="2000" b="1" dirty="0">
                <a:solidFill>
                  <a:srgbClr val="5F5E5C"/>
                </a:solidFill>
                <a:latin typeface="等线"/>
                <a:ea typeface="微软雅黑" pitchFamily="34" charset="-122"/>
              </a:rPr>
              <a:t>聚类算法</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介绍</a:t>
            </a:r>
          </a:p>
        </p:txBody>
      </p:sp>
      <p:sp>
        <p:nvSpPr>
          <p:cNvPr id="11" name="文本框 10">
            <a:extLst>
              <a:ext uri="{FF2B5EF4-FFF2-40B4-BE49-F238E27FC236}">
                <a16:creationId xmlns:a16="http://schemas.microsoft.com/office/drawing/2014/main" id="{B0632A10-2EBC-4724-9590-569741E60B82}"/>
              </a:ext>
            </a:extLst>
          </p:cNvPr>
          <p:cNvSpPr txBox="1"/>
          <p:nvPr/>
        </p:nvSpPr>
        <p:spPr>
          <a:xfrm>
            <a:off x="496711" y="1128652"/>
            <a:ext cx="11452633" cy="461665"/>
          </a:xfrm>
          <a:prstGeom prst="rect">
            <a:avLst/>
          </a:prstGeom>
          <a:noFill/>
        </p:spPr>
        <p:txBody>
          <a:bodyPr wrap="square" rtlCol="0">
            <a:spAutoFit/>
          </a:bodyPr>
          <a:lstStyle/>
          <a:p>
            <a:r>
              <a:rPr lang="en-US" altLang="zh-CN" sz="2400" b="1" dirty="0"/>
              <a:t>DBSCAN</a:t>
            </a:r>
            <a:r>
              <a:rPr lang="zh-CN" altLang="en-US" sz="2400" b="1" dirty="0"/>
              <a:t>是基于密度的聚类算法。能够自动的发现密度最大的</a:t>
            </a:r>
            <a:r>
              <a:rPr lang="en-US" altLang="zh-CN" sz="2400" b="1" dirty="0"/>
              <a:t>3</a:t>
            </a:r>
            <a:r>
              <a:rPr lang="zh-CN" altLang="en-US" sz="2400" b="1" dirty="0"/>
              <a:t>个区域</a:t>
            </a:r>
            <a:endParaRPr lang="en-US" altLang="zh-CN" sz="2400" b="1" dirty="0"/>
          </a:p>
        </p:txBody>
      </p:sp>
      <p:pic>
        <p:nvPicPr>
          <p:cNvPr id="3" name="图片 2">
            <a:extLst>
              <a:ext uri="{FF2B5EF4-FFF2-40B4-BE49-F238E27FC236}">
                <a16:creationId xmlns:a16="http://schemas.microsoft.com/office/drawing/2014/main" id="{4B9F0640-3F6C-40E3-B8AB-C1BC55234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392" y="1800070"/>
            <a:ext cx="6437526" cy="4633554"/>
          </a:xfrm>
          <a:prstGeom prst="rect">
            <a:avLst/>
          </a:prstGeom>
        </p:spPr>
      </p:pic>
    </p:spTree>
    <p:extLst>
      <p:ext uri="{BB962C8B-B14F-4D97-AF65-F5344CB8AC3E}">
        <p14:creationId xmlns:p14="http://schemas.microsoft.com/office/powerpoint/2010/main" val="261314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8" y="497309"/>
            <a:ext cx="5895768"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rPr>
              <a:t>高斯混合模型（</a:t>
            </a:r>
            <a:r>
              <a:rPr lang="en-US" altLang="zh-CN" sz="2000" b="1" dirty="0">
                <a:solidFill>
                  <a:srgbClr val="5F5E5C"/>
                </a:solidFill>
                <a:latin typeface="等线"/>
                <a:ea typeface="微软雅黑" pitchFamily="34" charset="-122"/>
              </a:rPr>
              <a:t>Gaussian mixture model</a:t>
            </a:r>
            <a:r>
              <a:rPr lang="zh-CN" altLang="en-US" sz="2000" b="1" dirty="0">
                <a:solidFill>
                  <a:srgbClr val="5F5E5C"/>
                </a:solidFill>
                <a:latin typeface="等线"/>
                <a:ea typeface="微软雅黑" pitchFamily="34" charset="-122"/>
              </a:rPr>
              <a:t>，</a:t>
            </a:r>
            <a:r>
              <a:rPr lang="en-US" altLang="zh-CN" sz="2000" b="1" dirty="0">
                <a:solidFill>
                  <a:srgbClr val="5F5E5C"/>
                </a:solidFill>
                <a:latin typeface="等线"/>
                <a:ea typeface="微软雅黑" pitchFamily="34" charset="-122"/>
              </a:rPr>
              <a:t>GMM</a:t>
            </a:r>
            <a:r>
              <a:rPr lang="zh-CN" altLang="en-US" sz="2000" b="1" dirty="0">
                <a:solidFill>
                  <a:srgbClr val="5F5E5C"/>
                </a:solidFill>
                <a:latin typeface="等线"/>
                <a:ea typeface="微软雅黑" pitchFamily="34" charset="-122"/>
              </a:rPr>
              <a:t>）</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介绍</a:t>
            </a:r>
          </a:p>
        </p:txBody>
      </p:sp>
      <p:sp>
        <p:nvSpPr>
          <p:cNvPr id="2" name="文本框 1">
            <a:extLst>
              <a:ext uri="{FF2B5EF4-FFF2-40B4-BE49-F238E27FC236}">
                <a16:creationId xmlns:a16="http://schemas.microsoft.com/office/drawing/2014/main" id="{FC8400A3-EA80-485D-93E7-2EA4DB30A64F}"/>
              </a:ext>
            </a:extLst>
          </p:cNvPr>
          <p:cNvSpPr txBox="1"/>
          <p:nvPr/>
        </p:nvSpPr>
        <p:spPr>
          <a:xfrm>
            <a:off x="442889" y="1367161"/>
            <a:ext cx="5201555" cy="4401205"/>
          </a:xfrm>
          <a:prstGeom prst="rect">
            <a:avLst/>
          </a:prstGeom>
          <a:noFill/>
        </p:spPr>
        <p:txBody>
          <a:bodyPr wrap="square" rtlCol="0">
            <a:spAutoFit/>
          </a:bodyPr>
          <a:lstStyle/>
          <a:p>
            <a:r>
              <a:rPr lang="en-US" altLang="zh-CN" sz="2800" dirty="0"/>
              <a:t>k-means</a:t>
            </a:r>
            <a:r>
              <a:rPr lang="zh-CN" altLang="en-US" sz="2800" dirty="0"/>
              <a:t>算法缺陷：</a:t>
            </a:r>
          </a:p>
          <a:p>
            <a:pPr marL="285750" indent="-285750">
              <a:buFont typeface="Wingdings" panose="05000000000000000000" pitchFamily="2" charset="2"/>
              <a:buChar char="u"/>
            </a:pPr>
            <a:r>
              <a:rPr lang="zh-CN" altLang="en-US" sz="2800" dirty="0"/>
              <a:t>在实际聚类的过程中，两个簇往往会存在重合部分。对于重合部分的点被分配到哪个簇缺乏一个评估方案，也没有度量簇的分配概率或不确定性的方法。</a:t>
            </a:r>
          </a:p>
          <a:p>
            <a:pPr marL="285750" indent="-285750">
              <a:buFont typeface="Wingdings" panose="05000000000000000000" pitchFamily="2" charset="2"/>
              <a:buChar char="u"/>
            </a:pPr>
            <a:r>
              <a:rPr lang="en-US" altLang="zh-CN" sz="2800" dirty="0"/>
              <a:t>k-means</a:t>
            </a:r>
            <a:r>
              <a:rPr lang="zh-CN" altLang="en-US" sz="2800" dirty="0"/>
              <a:t>要求这些簇的模型必须是圆形，实际数据分布可能是椭圆的。</a:t>
            </a:r>
          </a:p>
        </p:txBody>
      </p:sp>
      <p:sp>
        <p:nvSpPr>
          <p:cNvPr id="3" name="文本框 2">
            <a:extLst>
              <a:ext uri="{FF2B5EF4-FFF2-40B4-BE49-F238E27FC236}">
                <a16:creationId xmlns:a16="http://schemas.microsoft.com/office/drawing/2014/main" id="{AEE594C0-DE62-42DA-8695-EFA952FF5045}"/>
              </a:ext>
            </a:extLst>
          </p:cNvPr>
          <p:cNvSpPr txBox="1"/>
          <p:nvPr/>
        </p:nvSpPr>
        <p:spPr>
          <a:xfrm>
            <a:off x="6170465" y="1367161"/>
            <a:ext cx="5201555" cy="4524315"/>
          </a:xfrm>
          <a:prstGeom prst="rect">
            <a:avLst/>
          </a:prstGeom>
          <a:noFill/>
        </p:spPr>
        <p:txBody>
          <a:bodyPr wrap="square" rtlCol="0">
            <a:spAutoFit/>
          </a:bodyPr>
          <a:lstStyle/>
          <a:p>
            <a:pPr marL="285750" indent="-285750">
              <a:buFont typeface="Wingdings" panose="05000000000000000000" pitchFamily="2" charset="2"/>
              <a:buChar char="u"/>
            </a:pPr>
            <a:r>
              <a:rPr lang="zh-CN" altLang="en-US" sz="2400" dirty="0"/>
              <a:t>高斯混合模型就是用高斯概率密度函数精确的量化事物，将一个事物分解为若干基于高斯概率密度函数行程的模型。意思就是任何一个曲线，都可以用若干个高斯曲线来无限逼近它，这就是高斯混合模型的基本思想。</a:t>
            </a:r>
            <a:endParaRPr lang="en-US" altLang="zh-CN" sz="2400" dirty="0"/>
          </a:p>
          <a:p>
            <a:pPr marL="285750" indent="-285750">
              <a:buFont typeface="Wingdings" panose="05000000000000000000" pitchFamily="2" charset="2"/>
              <a:buChar char="u"/>
            </a:pPr>
            <a:r>
              <a:rPr lang="en-US" altLang="zh-CN" sz="2400" dirty="0"/>
              <a:t>GMM</a:t>
            </a:r>
            <a:r>
              <a:rPr lang="zh-CN" altLang="en-US" sz="2400" dirty="0"/>
              <a:t>的目的就是找到一个合适的高斯分布，使得这个高斯分布能产生这组样本的可能性尽可能大其分类结果由概率表示，概率大者，则认为属于这一类。</a:t>
            </a:r>
          </a:p>
        </p:txBody>
      </p:sp>
    </p:spTree>
    <p:extLst>
      <p:ext uri="{BB962C8B-B14F-4D97-AF65-F5344CB8AC3E}">
        <p14:creationId xmlns:p14="http://schemas.microsoft.com/office/powerpoint/2010/main" val="295154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p:cNvSpPr/>
          <p:nvPr/>
        </p:nvSpPr>
        <p:spPr>
          <a:xfrm>
            <a:off x="0" y="0"/>
            <a:ext cx="4527640" cy="4656406"/>
          </a:xfrm>
          <a:custGeom>
            <a:avLst/>
            <a:gdLst>
              <a:gd name="connsiteX0" fmla="*/ 0 w 4527640"/>
              <a:gd name="connsiteY0" fmla="*/ 0 h 3903989"/>
              <a:gd name="connsiteX1" fmla="*/ 4511636 w 4527640"/>
              <a:gd name="connsiteY1" fmla="*/ 0 h 3903989"/>
              <a:gd name="connsiteX2" fmla="*/ 4515730 w 4527640"/>
              <a:gd name="connsiteY2" fmla="*/ 14067 h 3903989"/>
              <a:gd name="connsiteX3" fmla="*/ 3756075 w 4527640"/>
              <a:gd name="connsiteY3" fmla="*/ 1702189 h 3903989"/>
              <a:gd name="connsiteX4" fmla="*/ 2124222 w 4527640"/>
              <a:gd name="connsiteY4" fmla="*/ 2532184 h 3903989"/>
              <a:gd name="connsiteX5" fmla="*/ 1181687 w 4527640"/>
              <a:gd name="connsiteY5" fmla="*/ 3713870 h 3903989"/>
              <a:gd name="connsiteX6" fmla="*/ 1 w 4527640"/>
              <a:gd name="connsiteY6" fmla="*/ 3812344 h 3903989"/>
              <a:gd name="connsiteX7" fmla="*/ 0 w 4527640"/>
              <a:gd name="connsiteY7" fmla="*/ 3812343 h 390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7640" h="3903989">
                <a:moveTo>
                  <a:pt x="0" y="0"/>
                </a:moveTo>
                <a:lnTo>
                  <a:pt x="4511636" y="0"/>
                </a:lnTo>
                <a:lnTo>
                  <a:pt x="4515730" y="14067"/>
                </a:lnTo>
                <a:cubicBezTo>
                  <a:pt x="4607170" y="417341"/>
                  <a:pt x="4154660" y="1282503"/>
                  <a:pt x="3756075" y="1702189"/>
                </a:cubicBezTo>
                <a:cubicBezTo>
                  <a:pt x="3357490" y="2121875"/>
                  <a:pt x="2553286" y="2196904"/>
                  <a:pt x="2124222" y="2532184"/>
                </a:cubicBezTo>
                <a:cubicBezTo>
                  <a:pt x="1695158" y="2867464"/>
                  <a:pt x="1535724" y="3500510"/>
                  <a:pt x="1181687" y="3713870"/>
                </a:cubicBezTo>
                <a:cubicBezTo>
                  <a:pt x="827650" y="3927230"/>
                  <a:pt x="393896" y="3962399"/>
                  <a:pt x="1" y="3812344"/>
                </a:cubicBezTo>
                <a:lnTo>
                  <a:pt x="0" y="3812343"/>
                </a:lnTo>
                <a:close/>
              </a:path>
            </a:pathLst>
          </a:cu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椭圆 4"/>
          <p:cNvSpPr/>
          <p:nvPr/>
        </p:nvSpPr>
        <p:spPr>
          <a:xfrm>
            <a:off x="1266092" y="2303584"/>
            <a:ext cx="2250831" cy="2250831"/>
          </a:xfrm>
          <a:prstGeom prst="ellipse">
            <a:avLst/>
          </a:prstGeom>
          <a:solidFill>
            <a:srgbClr val="5C6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83588" y="2222158"/>
            <a:ext cx="2413682" cy="2413682"/>
          </a:xfrm>
          <a:prstGeom prst="ellipse">
            <a:avLst/>
          </a:prstGeom>
          <a:noFill/>
          <a:ln w="15875">
            <a:solidFill>
              <a:srgbClr val="5C67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2087109" y="2699870"/>
            <a:ext cx="590226" cy="923330"/>
          </a:xfrm>
          <a:prstGeom prst="rect">
            <a:avLst/>
          </a:prstGeom>
          <a:noFill/>
        </p:spPr>
        <p:txBody>
          <a:bodyPr wrap="none" rtlCol="0">
            <a:spAutoFit/>
          </a:bodyPr>
          <a:lstStyle/>
          <a:p>
            <a:pPr algn="ctr"/>
            <a:r>
              <a:rPr lang="en-US" altLang="zh-CN" sz="5400" dirty="0">
                <a:solidFill>
                  <a:schemeClr val="bg1"/>
                </a:solidFill>
                <a:latin typeface="思源黑体 CN Medium" panose="020B0600000000000000" pitchFamily="34" charset="-122"/>
                <a:ea typeface="思源黑体 CN Medium" panose="020B0600000000000000" pitchFamily="34" charset="-122"/>
              </a:rPr>
              <a:t>2</a:t>
            </a:r>
            <a:endParaRPr lang="zh-CN" altLang="en-US" sz="5400" dirty="0">
              <a:solidFill>
                <a:schemeClr val="bg1"/>
              </a:solidFill>
              <a:latin typeface="思源黑体 CN Medium" panose="020B0600000000000000" pitchFamily="34" charset="-122"/>
              <a:ea typeface="思源黑体 CN Medium" panose="020B0600000000000000" pitchFamily="34" charset="-122"/>
            </a:endParaRPr>
          </a:p>
        </p:txBody>
      </p:sp>
      <p:sp>
        <p:nvSpPr>
          <p:cNvPr id="8" name="矩形 7"/>
          <p:cNvSpPr/>
          <p:nvPr/>
        </p:nvSpPr>
        <p:spPr>
          <a:xfrm>
            <a:off x="1655901" y="3496266"/>
            <a:ext cx="1452642" cy="523220"/>
          </a:xfrm>
          <a:prstGeom prst="rect">
            <a:avLst/>
          </a:prstGeom>
        </p:spPr>
        <p:txBody>
          <a:bodyPr wrap="none">
            <a:spAutoFit/>
          </a:bodyPr>
          <a:lstStyle/>
          <a:p>
            <a:r>
              <a:rPr lang="en-US" altLang="zh-CN" sz="2800" dirty="0">
                <a:solidFill>
                  <a:srgbClr val="DBCDB3"/>
                </a:solidFill>
                <a:latin typeface="思源黑体 CN Medium" panose="020B0600000000000000" pitchFamily="34" charset="-122"/>
                <a:ea typeface="思源黑体 CN Medium" panose="020B0600000000000000" pitchFamily="34" charset="-122"/>
              </a:rPr>
              <a:t>Section</a:t>
            </a:r>
            <a:endParaRPr lang="zh-CN" altLang="en-US" sz="2800" dirty="0">
              <a:solidFill>
                <a:srgbClr val="DBCDB3"/>
              </a:solidFill>
              <a:latin typeface="思源黑体 CN Medium" panose="020B0600000000000000" pitchFamily="34" charset="-122"/>
              <a:ea typeface="思源黑体 CN Medium" panose="020B0600000000000000" pitchFamily="34" charset="-122"/>
            </a:endParaRPr>
          </a:p>
        </p:txBody>
      </p:sp>
      <p:sp>
        <p:nvSpPr>
          <p:cNvPr id="27" name="矩形: 圆角 26">
            <a:extLst>
              <a:ext uri="{FF2B5EF4-FFF2-40B4-BE49-F238E27FC236}">
                <a16:creationId xmlns:a16="http://schemas.microsoft.com/office/drawing/2014/main" id="{DC581764-1873-4F07-BD63-9DCEDD95657E}"/>
              </a:ext>
            </a:extLst>
          </p:cNvPr>
          <p:cNvSpPr/>
          <p:nvPr/>
        </p:nvSpPr>
        <p:spPr>
          <a:xfrm>
            <a:off x="4106966" y="1861479"/>
            <a:ext cx="7116895" cy="759419"/>
          </a:xfrm>
          <a:prstGeom prst="roundRect">
            <a:avLst>
              <a:gd name="adj" fmla="val 33339"/>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A75D9E96-5996-493F-8F16-76F708B35C32}"/>
              </a:ext>
            </a:extLst>
          </p:cNvPr>
          <p:cNvSpPr/>
          <p:nvPr/>
        </p:nvSpPr>
        <p:spPr>
          <a:xfrm>
            <a:off x="4106966" y="3119752"/>
            <a:ext cx="7116895" cy="759419"/>
          </a:xfrm>
          <a:prstGeom prst="roundRect">
            <a:avLst>
              <a:gd name="adj" fmla="val 333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E173BFE4-89B6-4176-80E8-739206ABCDFB}"/>
              </a:ext>
            </a:extLst>
          </p:cNvPr>
          <p:cNvSpPr/>
          <p:nvPr/>
        </p:nvSpPr>
        <p:spPr>
          <a:xfrm>
            <a:off x="4106966" y="4378025"/>
            <a:ext cx="7116895" cy="759419"/>
          </a:xfrm>
          <a:prstGeom prst="roundRect">
            <a:avLst>
              <a:gd name="adj" fmla="val 33339"/>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0E157E32-7097-4F15-9234-15F4FBC64E80}"/>
              </a:ext>
            </a:extLst>
          </p:cNvPr>
          <p:cNvSpPr txBox="1"/>
          <p:nvPr/>
        </p:nvSpPr>
        <p:spPr>
          <a:xfrm>
            <a:off x="4385388" y="1958510"/>
            <a:ext cx="5487725" cy="584775"/>
          </a:xfrm>
          <a:prstGeom prst="rect">
            <a:avLst/>
          </a:prstGeom>
          <a:noFill/>
        </p:spPr>
        <p:txBody>
          <a:bodyPr wrap="square" rtlCol="0">
            <a:spAutoFit/>
          </a:bodyPr>
          <a:lstStyle/>
          <a:p>
            <a:r>
              <a:rPr lang="en-US" altLang="zh-CN" sz="3200" b="1" dirty="0">
                <a:solidFill>
                  <a:srgbClr val="0070C0"/>
                </a:solidFill>
                <a:latin typeface="微软雅黑" panose="020B0503020204020204" pitchFamily="34" charset="-122"/>
                <a:ea typeface="微软雅黑" panose="020B0503020204020204" pitchFamily="34" charset="-122"/>
                <a:sym typeface="时尚中黑简体" pitchFamily="2" charset="-122"/>
              </a:rPr>
              <a:t>1. </a:t>
            </a:r>
            <a:r>
              <a:rPr lang="zh-CN" altLang="en-US" sz="3200" b="1" dirty="0">
                <a:solidFill>
                  <a:srgbClr val="0070C0"/>
                </a:solidFill>
                <a:latin typeface="微软雅黑" panose="020B0503020204020204" pitchFamily="34" charset="-122"/>
                <a:ea typeface="微软雅黑" panose="020B0503020204020204" pitchFamily="34" charset="-122"/>
                <a:sym typeface="时尚中黑简体" pitchFamily="2" charset="-122"/>
              </a:rPr>
              <a:t>介绍</a:t>
            </a:r>
          </a:p>
        </p:txBody>
      </p:sp>
      <p:sp>
        <p:nvSpPr>
          <p:cNvPr id="33" name="文本框 32">
            <a:extLst>
              <a:ext uri="{FF2B5EF4-FFF2-40B4-BE49-F238E27FC236}">
                <a16:creationId xmlns:a16="http://schemas.microsoft.com/office/drawing/2014/main" id="{047FA2D3-F415-44F2-AB93-F14568C3C7D8}"/>
              </a:ext>
            </a:extLst>
          </p:cNvPr>
          <p:cNvSpPr txBox="1"/>
          <p:nvPr/>
        </p:nvSpPr>
        <p:spPr>
          <a:xfrm>
            <a:off x="4385388" y="3207075"/>
            <a:ext cx="6755363" cy="523220"/>
          </a:xfrm>
          <a:prstGeom prst="rect">
            <a:avLst/>
          </a:prstGeom>
          <a:noFill/>
        </p:spPr>
        <p:txBody>
          <a:bodyPr wrap="square" rtlCol="0">
            <a:spAutoFit/>
          </a:bodyPr>
          <a:lstStyle/>
          <a:p>
            <a:pPr fontAlgn="base"/>
            <a:r>
              <a:rPr lang="en-US" altLang="zh-CN" sz="2800" b="1" noProof="1">
                <a:solidFill>
                  <a:srgbClr val="0070C0"/>
                </a:solidFill>
                <a:latin typeface="微软雅黑" panose="020B0503020204020204" pitchFamily="34" charset="-122"/>
                <a:ea typeface="微软雅黑" panose="020B0503020204020204" pitchFamily="34" charset="-122"/>
                <a:sym typeface="时尚中黑简体" pitchFamily="2" charset="-122"/>
              </a:rPr>
              <a:t>2. </a:t>
            </a:r>
            <a:r>
              <a:rPr lang="zh-CN" altLang="en-US" sz="2800" b="1" noProof="1">
                <a:solidFill>
                  <a:srgbClr val="0070C0"/>
                </a:solidFill>
                <a:latin typeface="微软雅黑" panose="020B0503020204020204" pitchFamily="34" charset="-122"/>
                <a:ea typeface="微软雅黑" panose="020B0503020204020204" pitchFamily="34" charset="-122"/>
                <a:sym typeface="时尚中黑简体" pitchFamily="2" charset="-122"/>
              </a:rPr>
              <a:t>天文应用：疏散星团成员星的认证</a:t>
            </a:r>
          </a:p>
        </p:txBody>
      </p:sp>
      <p:sp>
        <p:nvSpPr>
          <p:cNvPr id="34" name="文本框 33">
            <a:extLst>
              <a:ext uri="{FF2B5EF4-FFF2-40B4-BE49-F238E27FC236}">
                <a16:creationId xmlns:a16="http://schemas.microsoft.com/office/drawing/2014/main" id="{5BD59BE6-8AC6-4052-933E-1F988E8658FF}"/>
              </a:ext>
            </a:extLst>
          </p:cNvPr>
          <p:cNvSpPr txBox="1"/>
          <p:nvPr/>
        </p:nvSpPr>
        <p:spPr>
          <a:xfrm>
            <a:off x="4385388" y="4455640"/>
            <a:ext cx="6540520" cy="523220"/>
          </a:xfrm>
          <a:prstGeom prst="rect">
            <a:avLst/>
          </a:prstGeom>
          <a:noFill/>
        </p:spPr>
        <p:txBody>
          <a:bodyPr wrap="square" rtlCol="0">
            <a:spAutoFit/>
          </a:bodyPr>
          <a:lstStyle/>
          <a:p>
            <a:pPr fontAlgn="base"/>
            <a:r>
              <a:rPr lang="en-US" altLang="zh-CN" sz="2800" b="1" noProof="1">
                <a:solidFill>
                  <a:srgbClr val="0070C0"/>
                </a:solidFill>
                <a:latin typeface="时尚中黑简体" pitchFamily="2" charset="-122"/>
                <a:ea typeface="时尚中黑简体" pitchFamily="2" charset="-122"/>
                <a:sym typeface="时尚中黑简体" pitchFamily="2" charset="-122"/>
              </a:rPr>
              <a:t>3. </a:t>
            </a:r>
            <a:r>
              <a:rPr lang="zh-CN" altLang="en-US" sz="2800" b="1" noProof="1">
                <a:solidFill>
                  <a:srgbClr val="0070C0"/>
                </a:solidFill>
                <a:latin typeface="时尚中黑简体" pitchFamily="2" charset="-122"/>
                <a:ea typeface="时尚中黑简体" pitchFamily="2" charset="-122"/>
                <a:sym typeface="时尚中黑简体" pitchFamily="2" charset="-122"/>
              </a:rPr>
              <a:t>总结和下一步计划</a:t>
            </a:r>
          </a:p>
        </p:txBody>
      </p:sp>
    </p:spTree>
    <p:extLst>
      <p:ext uri="{BB962C8B-B14F-4D97-AF65-F5344CB8AC3E}">
        <p14:creationId xmlns:p14="http://schemas.microsoft.com/office/powerpoint/2010/main" val="356117277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867CCEBC-C683-4017-AD88-0EA09032074C}"/>
              </a:ext>
            </a:extLst>
          </p:cNvPr>
          <p:cNvSpPr>
            <a:spLocks noChangeArrowheads="1"/>
          </p:cNvSpPr>
          <p:nvPr/>
        </p:nvSpPr>
        <p:spPr bwMode="auto">
          <a:xfrm>
            <a:off x="223736" y="103514"/>
            <a:ext cx="9980579" cy="523220"/>
          </a:xfrm>
          <a:prstGeom prst="rect">
            <a:avLst/>
          </a:prstGeom>
          <a:noFill/>
          <a:ln w="9525">
            <a:noFill/>
            <a:miter lim="800000"/>
            <a:headEnd/>
            <a:tailEnd/>
          </a:ln>
        </p:spPr>
        <p:txBody>
          <a:bodyPr wrap="square">
            <a:spAutoFit/>
          </a:bodyPr>
          <a:lstStyle/>
          <a:p>
            <a:r>
              <a:rPr lang="en-US" altLang="zh-CN" sz="2800" b="1" dirty="0">
                <a:solidFill>
                  <a:schemeClr val="bg1"/>
                </a:solidFill>
                <a:latin typeface="等线"/>
                <a:ea typeface="微软雅黑" pitchFamily="34" charset="-122"/>
                <a:sym typeface="微软雅黑" pitchFamily="34" charset="-122"/>
              </a:rPr>
              <a:t>1 </a:t>
            </a:r>
            <a:r>
              <a:rPr lang="zh-CN" altLang="en-US" sz="2800" b="1" dirty="0">
                <a:solidFill>
                  <a:schemeClr val="bg1"/>
                </a:solidFill>
                <a:latin typeface="等线"/>
                <a:ea typeface="微软雅黑" pitchFamily="34" charset="-122"/>
                <a:sym typeface="微软雅黑" pitchFamily="34" charset="-122"/>
              </a:rPr>
              <a:t>什么是计算机视觉</a:t>
            </a:r>
          </a:p>
        </p:txBody>
      </p:sp>
      <p:sp>
        <p:nvSpPr>
          <p:cNvPr id="6" name="Rectangle 7">
            <a:extLst>
              <a:ext uri="{FF2B5EF4-FFF2-40B4-BE49-F238E27FC236}">
                <a16:creationId xmlns:a16="http://schemas.microsoft.com/office/drawing/2014/main" id="{B5F09FC3-C71D-4112-8B93-06FE874E9ECA}"/>
              </a:ext>
            </a:extLst>
          </p:cNvPr>
          <p:cNvSpPr>
            <a:spLocks noChangeArrowheads="1"/>
          </p:cNvSpPr>
          <p:nvPr/>
        </p:nvSpPr>
        <p:spPr bwMode="auto">
          <a:xfrm>
            <a:off x="0" y="0"/>
            <a:ext cx="12192000" cy="650775"/>
          </a:xfrm>
          <a:prstGeom prst="rect">
            <a:avLst/>
          </a:prstGeom>
          <a:solidFill>
            <a:srgbClr val="E07A0A"/>
          </a:solidFill>
          <a:ln w="9525">
            <a:noFill/>
            <a:miter lim="800000"/>
            <a:headEnd/>
            <a:tailEnd/>
          </a:ln>
        </p:spPr>
        <p:txBody>
          <a:bodyPr wrap="none" anchor="ctr"/>
          <a:lstStyle/>
          <a:p>
            <a:endParaRPr lang="zh-CN" altLang="en-US" dirty="0"/>
          </a:p>
        </p:txBody>
      </p:sp>
      <p:sp>
        <p:nvSpPr>
          <p:cNvPr id="13" name="TextBox 8">
            <a:extLst>
              <a:ext uri="{FF2B5EF4-FFF2-40B4-BE49-F238E27FC236}">
                <a16:creationId xmlns:a16="http://schemas.microsoft.com/office/drawing/2014/main" id="{8E5EA2F7-7D3E-40C4-8EFB-44D6C8B07D57}"/>
              </a:ext>
            </a:extLst>
          </p:cNvPr>
          <p:cNvSpPr>
            <a:spLocks noChangeArrowheads="1"/>
          </p:cNvSpPr>
          <p:nvPr/>
        </p:nvSpPr>
        <p:spPr bwMode="auto">
          <a:xfrm>
            <a:off x="3104792" y="64155"/>
            <a:ext cx="6333824" cy="523220"/>
          </a:xfrm>
          <a:prstGeom prst="rect">
            <a:avLst/>
          </a:prstGeom>
          <a:noFill/>
          <a:ln w="9525">
            <a:noFill/>
            <a:miter lim="800000"/>
            <a:headEnd/>
            <a:tailEnd/>
          </a:ln>
        </p:spPr>
        <p:txBody>
          <a:bodyPr wrap="square">
            <a:spAutoFit/>
          </a:bodyPr>
          <a:lstStyle/>
          <a:p>
            <a:pPr algn="ctr"/>
            <a:r>
              <a:rPr lang="en-US" altLang="zh-CN" sz="2800" b="1" dirty="0">
                <a:solidFill>
                  <a:schemeClr val="bg1"/>
                </a:solidFill>
                <a:latin typeface="等线"/>
                <a:ea typeface="微软雅黑" pitchFamily="34" charset="-122"/>
                <a:sym typeface="微软雅黑" pitchFamily="34" charset="-122"/>
              </a:rPr>
              <a:t>2. </a:t>
            </a:r>
            <a:r>
              <a:rPr lang="zh-CN" altLang="en-US" sz="2800" b="1" dirty="0">
                <a:solidFill>
                  <a:schemeClr val="bg1"/>
                </a:solidFill>
                <a:latin typeface="等线"/>
                <a:ea typeface="微软雅黑" pitchFamily="34" charset="-122"/>
                <a:sym typeface="微软雅黑" pitchFamily="34" charset="-122"/>
              </a:rPr>
              <a:t>天文应用：疏散星团成员星的认证</a:t>
            </a:r>
          </a:p>
        </p:txBody>
      </p:sp>
      <p:cxnSp>
        <p:nvCxnSpPr>
          <p:cNvPr id="46" name="直接连接符 45">
            <a:extLst>
              <a:ext uri="{FF2B5EF4-FFF2-40B4-BE49-F238E27FC236}">
                <a16:creationId xmlns:a16="http://schemas.microsoft.com/office/drawing/2014/main" id="{EF8BF9CD-BE13-45E4-8514-73A80AED6167}"/>
              </a:ext>
            </a:extLst>
          </p:cNvPr>
          <p:cNvCxnSpPr/>
          <p:nvPr/>
        </p:nvCxnSpPr>
        <p:spPr>
          <a:xfrm>
            <a:off x="496711" y="105206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47" name="TextBox 8">
            <a:extLst>
              <a:ext uri="{FF2B5EF4-FFF2-40B4-BE49-F238E27FC236}">
                <a16:creationId xmlns:a16="http://schemas.microsoft.com/office/drawing/2014/main" id="{2166D580-8A15-4B62-A473-49480FE3DE67}"/>
              </a:ext>
            </a:extLst>
          </p:cNvPr>
          <p:cNvSpPr>
            <a:spLocks noChangeArrowheads="1"/>
          </p:cNvSpPr>
          <p:nvPr/>
        </p:nvSpPr>
        <p:spPr bwMode="auto">
          <a:xfrm>
            <a:off x="403224" y="651959"/>
            <a:ext cx="4968875" cy="400110"/>
          </a:xfrm>
          <a:prstGeom prst="rect">
            <a:avLst/>
          </a:prstGeom>
          <a:noFill/>
          <a:ln w="9525">
            <a:noFill/>
            <a:miter lim="800000"/>
            <a:headEnd/>
            <a:tailEnd/>
          </a:ln>
        </p:spPr>
        <p:txBody>
          <a:bodyPr>
            <a:spAutoFit/>
          </a:bodyPr>
          <a:lstStyle/>
          <a:p>
            <a:r>
              <a:rPr lang="zh-CN" altLang="en-US" sz="2000" b="1" dirty="0">
                <a:solidFill>
                  <a:srgbClr val="5F5E5C"/>
                </a:solidFill>
                <a:latin typeface="等线"/>
                <a:ea typeface="微软雅黑" pitchFamily="34" charset="-122"/>
              </a:rPr>
              <a:t>疏散星团</a:t>
            </a:r>
            <a:endParaRPr lang="zh-CN" altLang="en-US" sz="2000" b="1" dirty="0">
              <a:solidFill>
                <a:srgbClr val="5F5E5C"/>
              </a:solidFill>
              <a:latin typeface="等线"/>
              <a:ea typeface="微软雅黑" pitchFamily="34" charset="-122"/>
              <a:sym typeface="微软雅黑" pitchFamily="34" charset="-122"/>
            </a:endParaRPr>
          </a:p>
        </p:txBody>
      </p:sp>
      <p:pic>
        <p:nvPicPr>
          <p:cNvPr id="50" name="Picture 6">
            <a:extLst>
              <a:ext uri="{FF2B5EF4-FFF2-40B4-BE49-F238E27FC236}">
                <a16:creationId xmlns:a16="http://schemas.microsoft.com/office/drawing/2014/main" id="{6B4F6325-AB4B-4DAF-88F9-1C1828122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11" y="1452179"/>
            <a:ext cx="5484688" cy="34571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E0B1663F-ECA9-405C-B5B1-5A47AB451292}"/>
              </a:ext>
            </a:extLst>
          </p:cNvPr>
          <p:cNvSpPr>
            <a:spLocks noGrp="1" noChangeArrowheads="1"/>
          </p:cNvSpPr>
          <p:nvPr/>
        </p:nvSpPr>
        <p:spPr bwMode="auto">
          <a:xfrm>
            <a:off x="223736" y="5203100"/>
            <a:ext cx="6059221" cy="60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zh-CN" altLang="en-US" sz="2800" dirty="0"/>
              <a:t>疏散星团</a:t>
            </a:r>
            <a:r>
              <a:rPr lang="en-US" altLang="zh-CN" sz="2800" dirty="0"/>
              <a:t>Hyades (</a:t>
            </a:r>
            <a:r>
              <a:rPr lang="zh-CN" altLang="en-US" sz="2800" dirty="0"/>
              <a:t>毕星团</a:t>
            </a:r>
            <a:r>
              <a:rPr lang="en-US" altLang="zh-CN" sz="2800" dirty="0"/>
              <a:t>)</a:t>
            </a:r>
          </a:p>
        </p:txBody>
      </p:sp>
      <p:pic>
        <p:nvPicPr>
          <p:cNvPr id="11" name="图片 10">
            <a:extLst>
              <a:ext uri="{FF2B5EF4-FFF2-40B4-BE49-F238E27FC236}">
                <a16:creationId xmlns:a16="http://schemas.microsoft.com/office/drawing/2014/main" id="{9BA88BAA-92B3-4A73-8C17-6EBA7B3D88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1020" y="1448246"/>
            <a:ext cx="5967195" cy="3358677"/>
          </a:xfrm>
          <a:prstGeom prst="rect">
            <a:avLst/>
          </a:prstGeom>
        </p:spPr>
      </p:pic>
      <p:sp>
        <p:nvSpPr>
          <p:cNvPr id="12" name="Rectangle 2">
            <a:extLst>
              <a:ext uri="{FF2B5EF4-FFF2-40B4-BE49-F238E27FC236}">
                <a16:creationId xmlns:a16="http://schemas.microsoft.com/office/drawing/2014/main" id="{6FD2B40E-2C19-4D1F-A898-DE434C2293C7}"/>
              </a:ext>
            </a:extLst>
          </p:cNvPr>
          <p:cNvSpPr>
            <a:spLocks noGrp="1" noChangeArrowheads="1"/>
          </p:cNvSpPr>
          <p:nvPr/>
        </p:nvSpPr>
        <p:spPr bwMode="auto">
          <a:xfrm>
            <a:off x="6239026" y="5215355"/>
            <a:ext cx="6059221" cy="60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en-US" altLang="zh-CN" sz="2800" dirty="0"/>
              <a:t>Gaia</a:t>
            </a:r>
          </a:p>
        </p:txBody>
      </p:sp>
    </p:spTree>
    <p:extLst>
      <p:ext uri="{BB962C8B-B14F-4D97-AF65-F5344CB8AC3E}">
        <p14:creationId xmlns:p14="http://schemas.microsoft.com/office/powerpoint/2010/main" val="2781785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596571" y="210108"/>
            <a:ext cx="416662" cy="461665"/>
          </a:xfrm>
          <a:prstGeom prst="rect">
            <a:avLst/>
          </a:prstGeom>
          <a:noFill/>
        </p:spPr>
        <p:txBody>
          <a:bodyPr wrap="square" rtlCol="0">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一</a:t>
            </a:r>
          </a:p>
        </p:txBody>
      </p:sp>
      <p:sp>
        <p:nvSpPr>
          <p:cNvPr id="42" name="TextBox 8">
            <a:extLst>
              <a:ext uri="{FF2B5EF4-FFF2-40B4-BE49-F238E27FC236}">
                <a16:creationId xmlns:a16="http://schemas.microsoft.com/office/drawing/2014/main" id="{A7C73A0D-12D4-4403-BBF2-EC4B47B70E6F}"/>
              </a:ext>
            </a:extLst>
          </p:cNvPr>
          <p:cNvSpPr>
            <a:spLocks noChangeArrowheads="1"/>
          </p:cNvSpPr>
          <p:nvPr/>
        </p:nvSpPr>
        <p:spPr bwMode="auto">
          <a:xfrm>
            <a:off x="257310" y="723290"/>
            <a:ext cx="4490860" cy="400110"/>
          </a:xfrm>
          <a:prstGeom prst="rect">
            <a:avLst/>
          </a:prstGeom>
          <a:noFill/>
          <a:ln w="9525">
            <a:noFill/>
            <a:miter lim="800000"/>
            <a:headEnd/>
            <a:tailEnd/>
          </a:ln>
        </p:spPr>
        <p:txBody>
          <a:bodyPr wrap="square">
            <a:spAutoFit/>
          </a:bodyPr>
          <a:lstStyle/>
          <a:p>
            <a:r>
              <a:rPr lang="en-US" altLang="zh-CN" sz="2000" b="1" dirty="0">
                <a:solidFill>
                  <a:srgbClr val="5F5E5C"/>
                </a:solidFill>
                <a:latin typeface="等线"/>
                <a:ea typeface="微软雅黑" pitchFamily="34" charset="-122"/>
              </a:rPr>
              <a:t>Gaia</a:t>
            </a:r>
            <a:r>
              <a:rPr lang="zh-CN" altLang="en-US" sz="2000" b="1" dirty="0">
                <a:solidFill>
                  <a:srgbClr val="5F5E5C"/>
                </a:solidFill>
                <a:latin typeface="等线"/>
                <a:ea typeface="微软雅黑" pitchFamily="34" charset="-122"/>
              </a:rPr>
              <a:t>卫星</a:t>
            </a:r>
            <a:r>
              <a:rPr lang="en-US" altLang="zh-CN" sz="2000" b="1" dirty="0">
                <a:solidFill>
                  <a:srgbClr val="5F5E5C"/>
                </a:solidFill>
                <a:latin typeface="等线"/>
                <a:ea typeface="微软雅黑" pitchFamily="34" charset="-122"/>
              </a:rPr>
              <a:t>DR2</a:t>
            </a:r>
            <a:r>
              <a:rPr lang="zh-CN" altLang="en-US" sz="2000" b="1" dirty="0">
                <a:solidFill>
                  <a:srgbClr val="5F5E5C"/>
                </a:solidFill>
                <a:latin typeface="等线"/>
                <a:ea typeface="微软雅黑" pitchFamily="34" charset="-122"/>
              </a:rPr>
              <a:t>数据</a:t>
            </a:r>
            <a:endParaRPr lang="zh-CN" altLang="en-US" sz="2000" b="1" dirty="0">
              <a:solidFill>
                <a:srgbClr val="5F5E5C"/>
              </a:solidFill>
              <a:latin typeface="等线"/>
              <a:ea typeface="微软雅黑" pitchFamily="34" charset="-122"/>
              <a:sym typeface="微软雅黑" pitchFamily="34" charset="-122"/>
            </a:endParaRPr>
          </a:p>
        </p:txBody>
      </p:sp>
      <p:cxnSp>
        <p:nvCxnSpPr>
          <p:cNvPr id="43" name="直接连接符 42">
            <a:extLst>
              <a:ext uri="{FF2B5EF4-FFF2-40B4-BE49-F238E27FC236}">
                <a16:creationId xmlns:a16="http://schemas.microsoft.com/office/drawing/2014/main" id="{4A3822BA-6121-41AA-88E6-A6E846C51367}"/>
              </a:ext>
            </a:extLst>
          </p:cNvPr>
          <p:cNvCxnSpPr/>
          <p:nvPr/>
        </p:nvCxnSpPr>
        <p:spPr>
          <a:xfrm>
            <a:off x="350795" y="1120165"/>
            <a:ext cx="5147733" cy="0"/>
          </a:xfrm>
          <a:prstGeom prst="line">
            <a:avLst/>
          </a:prstGeom>
        </p:spPr>
        <p:style>
          <a:lnRef idx="1">
            <a:schemeClr val="accent2"/>
          </a:lnRef>
          <a:fillRef idx="0">
            <a:schemeClr val="accent2"/>
          </a:fillRef>
          <a:effectRef idx="0">
            <a:schemeClr val="accent2"/>
          </a:effectRef>
          <a:fontRef idx="minor">
            <a:schemeClr val="tx1"/>
          </a:fontRef>
        </p:style>
      </p:cxnSp>
      <p:pic>
        <p:nvPicPr>
          <p:cNvPr id="10" name="图片 9">
            <a:extLst>
              <a:ext uri="{FF2B5EF4-FFF2-40B4-BE49-F238E27FC236}">
                <a16:creationId xmlns:a16="http://schemas.microsoft.com/office/drawing/2014/main" id="{34CF44E8-38AE-414A-8B90-CF67228602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0796" y="1717368"/>
            <a:ext cx="5056278" cy="3341188"/>
          </a:xfrm>
          <a:prstGeom prst="rect">
            <a:avLst/>
          </a:prstGeom>
        </p:spPr>
      </p:pic>
      <p:sp>
        <p:nvSpPr>
          <p:cNvPr id="11" name="文本框 10">
            <a:extLst>
              <a:ext uri="{FF2B5EF4-FFF2-40B4-BE49-F238E27FC236}">
                <a16:creationId xmlns:a16="http://schemas.microsoft.com/office/drawing/2014/main" id="{4B2310B8-47A1-4C96-9B32-CECBD733E210}"/>
              </a:ext>
            </a:extLst>
          </p:cNvPr>
          <p:cNvSpPr txBox="1"/>
          <p:nvPr/>
        </p:nvSpPr>
        <p:spPr>
          <a:xfrm>
            <a:off x="7339732" y="6096780"/>
            <a:ext cx="2195818" cy="369332"/>
          </a:xfrm>
          <a:prstGeom prst="rect">
            <a:avLst/>
          </a:prstGeom>
          <a:noFill/>
        </p:spPr>
        <p:txBody>
          <a:bodyPr wrap="square">
            <a:spAutoFit/>
          </a:bodyPr>
          <a:lstStyle/>
          <a:p>
            <a:pPr algn="ctr"/>
            <a:r>
              <a:rPr lang="zh-CN" altLang="en-US" dirty="0"/>
              <a:t>赤道坐标系</a:t>
            </a:r>
          </a:p>
        </p:txBody>
      </p:sp>
      <p:sp>
        <p:nvSpPr>
          <p:cNvPr id="3" name="矩形 2">
            <a:extLst>
              <a:ext uri="{FF2B5EF4-FFF2-40B4-BE49-F238E27FC236}">
                <a16:creationId xmlns:a16="http://schemas.microsoft.com/office/drawing/2014/main" id="{6A76C903-5D5E-48A7-A86B-039A1D6BD7E7}"/>
              </a:ext>
            </a:extLst>
          </p:cNvPr>
          <p:cNvSpPr/>
          <p:nvPr/>
        </p:nvSpPr>
        <p:spPr>
          <a:xfrm>
            <a:off x="6096000" y="1717368"/>
            <a:ext cx="5556309" cy="2807948"/>
          </a:xfrm>
          <a:prstGeom prst="rect">
            <a:avLst/>
          </a:prstGeom>
        </p:spPr>
        <p:txBody>
          <a:bodyPr wrap="square">
            <a:spAutoFit/>
          </a:bodyPr>
          <a:lstStyle/>
          <a:p>
            <a:pPr algn="just">
              <a:lnSpc>
                <a:spcPct val="150000"/>
              </a:lnSpc>
              <a:tabLst>
                <a:tab pos="304724" algn="l"/>
              </a:tabLst>
            </a:pP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GAIA DR2</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包含：</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tabLst>
                <a:tab pos="304724" algn="l"/>
              </a:tabLst>
            </a:pP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超过</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16.9</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亿颗恒星的位置及亮度信息</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tabLst>
                <a:tab pos="304724" algn="l"/>
              </a:tabLst>
            </a:pP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13.3</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亿颗恒星的视差和自行数据</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tabLst>
                <a:tab pos="304724" algn="l"/>
              </a:tabLst>
            </a:pP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约</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13.8</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亿颗恒星的颜色</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tabLst>
                <a:tab pos="304724" algn="l"/>
              </a:tabLst>
            </a:pP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超过七百万颗恒星的视向速度</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a:lnSpc>
                <a:spcPct val="150000"/>
              </a:lnSpc>
              <a:buFont typeface="Arial" panose="020B0604020202020204" pitchFamily="34" charset="0"/>
              <a:buChar char="•"/>
              <a:tabLst>
                <a:tab pos="304724" algn="l"/>
              </a:tabLst>
            </a:pP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55</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万个变源数据等。</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7">
            <a:extLst>
              <a:ext uri="{FF2B5EF4-FFF2-40B4-BE49-F238E27FC236}">
                <a16:creationId xmlns:a16="http://schemas.microsoft.com/office/drawing/2014/main" id="{4D9B2E8C-3C44-4A8F-8DB0-4D8331B95C3C}"/>
              </a:ext>
            </a:extLst>
          </p:cNvPr>
          <p:cNvSpPr>
            <a:spLocks noChangeArrowheads="1"/>
          </p:cNvSpPr>
          <p:nvPr/>
        </p:nvSpPr>
        <p:spPr bwMode="auto">
          <a:xfrm>
            <a:off x="-1" y="-34283"/>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7" name="TextBox 8">
            <a:extLst>
              <a:ext uri="{FF2B5EF4-FFF2-40B4-BE49-F238E27FC236}">
                <a16:creationId xmlns:a16="http://schemas.microsoft.com/office/drawing/2014/main" id="{3E85976D-DAF8-4E23-8E50-4BAE004CD72B}"/>
              </a:ext>
            </a:extLst>
          </p:cNvPr>
          <p:cNvSpPr>
            <a:spLocks noChangeArrowheads="1"/>
          </p:cNvSpPr>
          <p:nvPr/>
        </p:nvSpPr>
        <p:spPr bwMode="auto">
          <a:xfrm>
            <a:off x="3931776" y="16420"/>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spTree>
    <p:extLst>
      <p:ext uri="{BB962C8B-B14F-4D97-AF65-F5344CB8AC3E}">
        <p14:creationId xmlns:p14="http://schemas.microsoft.com/office/powerpoint/2010/main" val="269773242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596571" y="210108"/>
            <a:ext cx="416662" cy="461665"/>
          </a:xfrm>
          <a:prstGeom prst="rect">
            <a:avLst/>
          </a:prstGeom>
          <a:noFill/>
        </p:spPr>
        <p:txBody>
          <a:bodyPr wrap="square" rtlCol="0">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一</a:t>
            </a:r>
          </a:p>
        </p:txBody>
      </p:sp>
      <p:sp>
        <p:nvSpPr>
          <p:cNvPr id="42" name="TextBox 8">
            <a:extLst>
              <a:ext uri="{FF2B5EF4-FFF2-40B4-BE49-F238E27FC236}">
                <a16:creationId xmlns:a16="http://schemas.microsoft.com/office/drawing/2014/main" id="{A7C73A0D-12D4-4403-BBF2-EC4B47B70E6F}"/>
              </a:ext>
            </a:extLst>
          </p:cNvPr>
          <p:cNvSpPr>
            <a:spLocks noChangeArrowheads="1"/>
          </p:cNvSpPr>
          <p:nvPr/>
        </p:nvSpPr>
        <p:spPr bwMode="auto">
          <a:xfrm>
            <a:off x="257310" y="723290"/>
            <a:ext cx="4490860" cy="400110"/>
          </a:xfrm>
          <a:prstGeom prst="rect">
            <a:avLst/>
          </a:prstGeom>
          <a:noFill/>
          <a:ln w="9525">
            <a:noFill/>
            <a:miter lim="800000"/>
            <a:headEnd/>
            <a:tailEnd/>
          </a:ln>
        </p:spPr>
        <p:txBody>
          <a:bodyPr wrap="square">
            <a:spAutoFit/>
          </a:bodyPr>
          <a:lstStyle/>
          <a:p>
            <a:r>
              <a:rPr lang="en-US" altLang="zh-CN" sz="2000" b="1" dirty="0">
                <a:solidFill>
                  <a:srgbClr val="5F5E5C"/>
                </a:solidFill>
                <a:latin typeface="等线"/>
                <a:ea typeface="微软雅黑" pitchFamily="34" charset="-122"/>
              </a:rPr>
              <a:t>Gaia</a:t>
            </a:r>
            <a:r>
              <a:rPr lang="zh-CN" altLang="en-US" sz="2000" b="1" dirty="0">
                <a:solidFill>
                  <a:srgbClr val="5F5E5C"/>
                </a:solidFill>
                <a:latin typeface="等线"/>
                <a:ea typeface="微软雅黑" pitchFamily="34" charset="-122"/>
              </a:rPr>
              <a:t>卫星</a:t>
            </a:r>
            <a:r>
              <a:rPr lang="en-US" altLang="zh-CN" sz="2000" b="1" dirty="0">
                <a:solidFill>
                  <a:srgbClr val="5F5E5C"/>
                </a:solidFill>
                <a:latin typeface="等线"/>
                <a:ea typeface="微软雅黑" pitchFamily="34" charset="-122"/>
              </a:rPr>
              <a:t>DR2</a:t>
            </a:r>
            <a:r>
              <a:rPr lang="zh-CN" altLang="en-US" sz="2000" b="1" dirty="0">
                <a:solidFill>
                  <a:srgbClr val="5F5E5C"/>
                </a:solidFill>
                <a:latin typeface="等线"/>
                <a:ea typeface="微软雅黑" pitchFamily="34" charset="-122"/>
              </a:rPr>
              <a:t>数据</a:t>
            </a:r>
            <a:r>
              <a:rPr lang="en-US" altLang="zh-CN" sz="2000" b="1" dirty="0">
                <a:solidFill>
                  <a:srgbClr val="5F5E5C"/>
                </a:solidFill>
                <a:latin typeface="等线"/>
                <a:ea typeface="微软雅黑" pitchFamily="34" charset="-122"/>
              </a:rPr>
              <a:t>-</a:t>
            </a:r>
            <a:r>
              <a:rPr lang="zh-CN" altLang="en-US" sz="2000" b="1" dirty="0">
                <a:solidFill>
                  <a:srgbClr val="5F5E5C"/>
                </a:solidFill>
                <a:latin typeface="等线"/>
                <a:ea typeface="微软雅黑" pitchFamily="34" charset="-122"/>
              </a:rPr>
              <a:t>阿里云</a:t>
            </a:r>
            <a:endParaRPr lang="zh-CN" altLang="en-US" sz="2000" b="1" dirty="0">
              <a:solidFill>
                <a:srgbClr val="5F5E5C"/>
              </a:solidFill>
              <a:latin typeface="等线"/>
              <a:ea typeface="微软雅黑" pitchFamily="34" charset="-122"/>
              <a:sym typeface="微软雅黑" pitchFamily="34" charset="-122"/>
            </a:endParaRPr>
          </a:p>
        </p:txBody>
      </p:sp>
      <p:cxnSp>
        <p:nvCxnSpPr>
          <p:cNvPr id="43" name="直接连接符 42">
            <a:extLst>
              <a:ext uri="{FF2B5EF4-FFF2-40B4-BE49-F238E27FC236}">
                <a16:creationId xmlns:a16="http://schemas.microsoft.com/office/drawing/2014/main" id="{4A3822BA-6121-41AA-88E6-A6E846C51367}"/>
              </a:ext>
            </a:extLst>
          </p:cNvPr>
          <p:cNvCxnSpPr/>
          <p:nvPr/>
        </p:nvCxnSpPr>
        <p:spPr>
          <a:xfrm>
            <a:off x="350795" y="1120165"/>
            <a:ext cx="5147733" cy="0"/>
          </a:xfrm>
          <a:prstGeom prst="line">
            <a:avLst/>
          </a:prstGeom>
        </p:spPr>
        <p:style>
          <a:lnRef idx="1">
            <a:schemeClr val="accent2"/>
          </a:lnRef>
          <a:fillRef idx="0">
            <a:schemeClr val="accent2"/>
          </a:fillRef>
          <a:effectRef idx="0">
            <a:schemeClr val="accent2"/>
          </a:effectRef>
          <a:fontRef idx="minor">
            <a:schemeClr val="tx1"/>
          </a:fontRef>
        </p:style>
      </p:cxnSp>
      <p:pic>
        <p:nvPicPr>
          <p:cNvPr id="10" name="图片 9">
            <a:extLst>
              <a:ext uri="{FF2B5EF4-FFF2-40B4-BE49-F238E27FC236}">
                <a16:creationId xmlns:a16="http://schemas.microsoft.com/office/drawing/2014/main" id="{34CF44E8-38AE-414A-8B90-CF67228602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0795" y="1395394"/>
            <a:ext cx="4254761" cy="4770838"/>
          </a:xfrm>
          <a:prstGeom prst="rect">
            <a:avLst/>
          </a:prstGeom>
        </p:spPr>
      </p:pic>
      <p:sp>
        <p:nvSpPr>
          <p:cNvPr id="11" name="文本框 10">
            <a:extLst>
              <a:ext uri="{FF2B5EF4-FFF2-40B4-BE49-F238E27FC236}">
                <a16:creationId xmlns:a16="http://schemas.microsoft.com/office/drawing/2014/main" id="{4B2310B8-47A1-4C96-9B32-CECBD733E210}"/>
              </a:ext>
            </a:extLst>
          </p:cNvPr>
          <p:cNvSpPr txBox="1"/>
          <p:nvPr/>
        </p:nvSpPr>
        <p:spPr>
          <a:xfrm>
            <a:off x="7339732" y="6096780"/>
            <a:ext cx="2195818" cy="369332"/>
          </a:xfrm>
          <a:prstGeom prst="rect">
            <a:avLst/>
          </a:prstGeom>
          <a:noFill/>
        </p:spPr>
        <p:txBody>
          <a:bodyPr wrap="square">
            <a:spAutoFit/>
          </a:bodyPr>
          <a:lstStyle/>
          <a:p>
            <a:pPr algn="ctr"/>
            <a:r>
              <a:rPr lang="zh-CN" altLang="en-US" dirty="0"/>
              <a:t>赤道坐标系</a:t>
            </a:r>
          </a:p>
        </p:txBody>
      </p:sp>
      <p:sp>
        <p:nvSpPr>
          <p:cNvPr id="3" name="矩形 2">
            <a:extLst>
              <a:ext uri="{FF2B5EF4-FFF2-40B4-BE49-F238E27FC236}">
                <a16:creationId xmlns:a16="http://schemas.microsoft.com/office/drawing/2014/main" id="{6A76C903-5D5E-48A7-A86B-039A1D6BD7E7}"/>
              </a:ext>
            </a:extLst>
          </p:cNvPr>
          <p:cNvSpPr/>
          <p:nvPr/>
        </p:nvSpPr>
        <p:spPr>
          <a:xfrm>
            <a:off x="6096000" y="1395394"/>
            <a:ext cx="5556309" cy="2346283"/>
          </a:xfrm>
          <a:prstGeom prst="rect">
            <a:avLst/>
          </a:prstGeom>
        </p:spPr>
        <p:txBody>
          <a:bodyPr wrap="square">
            <a:spAutoFit/>
          </a:bodyPr>
          <a:lstStyle/>
          <a:p>
            <a:pPr algn="just">
              <a:lnSpc>
                <a:spcPct val="150000"/>
              </a:lnSpc>
              <a:tabLst>
                <a:tab pos="304724" algn="l"/>
              </a:tabLst>
            </a:pP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使用</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python</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或</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java</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实现批处理下载。</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algn="just">
              <a:lnSpc>
                <a:spcPct val="150000"/>
              </a:lnSpc>
              <a:tabLst>
                <a:tab pos="304724" algn="l"/>
              </a:tabLst>
            </a:pP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algn="just">
              <a:lnSpc>
                <a:spcPct val="150000"/>
              </a:lnSpc>
              <a:tabLst>
                <a:tab pos="304724" algn="l"/>
              </a:tabLst>
            </a:pP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大约</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7</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万个文件，</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500</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多</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GB</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，花费了一周时间。</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algn="just">
              <a:lnSpc>
                <a:spcPct val="150000"/>
              </a:lnSpc>
              <a:tabLst>
                <a:tab pos="304724" algn="l"/>
              </a:tabLst>
            </a:pP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a:p>
            <a:pPr algn="just">
              <a:lnSpc>
                <a:spcPct val="150000"/>
              </a:lnSpc>
              <a:tabLst>
                <a:tab pos="304724" algn="l"/>
              </a:tabLst>
            </a:pP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建议使用 </a:t>
            </a:r>
            <a:r>
              <a:rPr lang="en-US" altLang="zh-CN" sz="2000" b="1" kern="100" dirty="0">
                <a:latin typeface="微软雅黑" panose="020B0503020204020204" pitchFamily="34" charset="-122"/>
                <a:ea typeface="微软雅黑" panose="020B0503020204020204" pitchFamily="34" charset="-122"/>
                <a:cs typeface="Arial" panose="020B0604020202020204" pitchFamily="34" charset="0"/>
              </a:rPr>
              <a:t>S3 </a:t>
            </a:r>
            <a:r>
              <a:rPr lang="zh-CN" altLang="en-US" sz="2000" b="1" kern="100" dirty="0">
                <a:latin typeface="微软雅黑" panose="020B0503020204020204" pitchFamily="34" charset="-122"/>
                <a:ea typeface="微软雅黑" panose="020B0503020204020204" pitchFamily="34" charset="-122"/>
                <a:cs typeface="Arial" panose="020B0604020202020204" pitchFamily="34" charset="0"/>
              </a:rPr>
              <a:t>！</a:t>
            </a:r>
            <a:endParaRPr lang="en-US" altLang="zh-CN" sz="2000" b="1"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7">
            <a:extLst>
              <a:ext uri="{FF2B5EF4-FFF2-40B4-BE49-F238E27FC236}">
                <a16:creationId xmlns:a16="http://schemas.microsoft.com/office/drawing/2014/main" id="{4D9B2E8C-3C44-4A8F-8DB0-4D8331B95C3C}"/>
              </a:ext>
            </a:extLst>
          </p:cNvPr>
          <p:cNvSpPr>
            <a:spLocks noChangeArrowheads="1"/>
          </p:cNvSpPr>
          <p:nvPr/>
        </p:nvSpPr>
        <p:spPr bwMode="auto">
          <a:xfrm>
            <a:off x="-1" y="-34283"/>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7" name="TextBox 8">
            <a:extLst>
              <a:ext uri="{FF2B5EF4-FFF2-40B4-BE49-F238E27FC236}">
                <a16:creationId xmlns:a16="http://schemas.microsoft.com/office/drawing/2014/main" id="{3E85976D-DAF8-4E23-8E50-4BAE004CD72B}"/>
              </a:ext>
            </a:extLst>
          </p:cNvPr>
          <p:cNvSpPr>
            <a:spLocks noChangeArrowheads="1"/>
          </p:cNvSpPr>
          <p:nvPr/>
        </p:nvSpPr>
        <p:spPr bwMode="auto">
          <a:xfrm>
            <a:off x="3931776" y="16420"/>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spTree>
    <p:extLst>
      <p:ext uri="{BB962C8B-B14F-4D97-AF65-F5344CB8AC3E}">
        <p14:creationId xmlns:p14="http://schemas.microsoft.com/office/powerpoint/2010/main" val="764592016"/>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7" y="497309"/>
            <a:ext cx="8186207"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rPr>
              <a:t>疏散星团</a:t>
            </a:r>
            <a:r>
              <a:rPr lang="en-US" altLang="zh-CN" sz="2000" b="1" dirty="0">
                <a:solidFill>
                  <a:srgbClr val="5F5E5C"/>
                </a:solidFill>
                <a:latin typeface="等线"/>
                <a:ea typeface="微软雅黑" pitchFamily="34" charset="-122"/>
              </a:rPr>
              <a:t>M67</a:t>
            </a:r>
            <a:endParaRPr lang="zh-CN" altLang="en-US" sz="2000" b="1" dirty="0">
              <a:solidFill>
                <a:srgbClr val="5F5E5C"/>
              </a:solidFill>
              <a:latin typeface="等线"/>
              <a:ea typeface="微软雅黑" pitchFamily="34" charset="-122"/>
            </a:endParaRP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sp>
        <p:nvSpPr>
          <p:cNvPr id="11" name="文本框 10">
            <a:extLst>
              <a:ext uri="{FF2B5EF4-FFF2-40B4-BE49-F238E27FC236}">
                <a16:creationId xmlns:a16="http://schemas.microsoft.com/office/drawing/2014/main" id="{2B38EF98-3AD3-431E-9226-2417594A5831}"/>
              </a:ext>
            </a:extLst>
          </p:cNvPr>
          <p:cNvSpPr txBox="1"/>
          <p:nvPr/>
        </p:nvSpPr>
        <p:spPr>
          <a:xfrm>
            <a:off x="442887" y="1529692"/>
            <a:ext cx="11195737" cy="586956"/>
          </a:xfrm>
          <a:prstGeom prst="rect">
            <a:avLst/>
          </a:prstGeom>
          <a:noFill/>
        </p:spPr>
        <p:txBody>
          <a:bodyPr wrap="square" rtlCol="0">
            <a:spAutoFit/>
          </a:bodyPr>
          <a:lstStyle/>
          <a:p>
            <a:pPr marL="342900" indent="-342900">
              <a:lnSpc>
                <a:spcPct val="200000"/>
              </a:lnSpc>
              <a:buFont typeface="Wingdings" panose="05000000000000000000" pitchFamily="2" charset="2"/>
              <a:buChar char="u"/>
            </a:pPr>
            <a:r>
              <a:rPr lang="zh-CN" altLang="en-US" sz="1866" dirty="0"/>
              <a:t>疏散星团</a:t>
            </a:r>
            <a:r>
              <a:rPr lang="en-US" altLang="zh-CN" sz="1866" dirty="0"/>
              <a:t>M67</a:t>
            </a:r>
            <a:r>
              <a:rPr lang="zh-CN" altLang="en-US" sz="1866" dirty="0"/>
              <a:t>周围</a:t>
            </a:r>
            <a:r>
              <a:rPr lang="en-US" altLang="zh-CN" sz="1866" dirty="0"/>
              <a:t>6</a:t>
            </a:r>
            <a:r>
              <a:rPr lang="zh-CN" altLang="en-US" sz="1866" dirty="0"/>
              <a:t>万多颗恒星的</a:t>
            </a:r>
            <a:r>
              <a:rPr lang="en-US" altLang="zh-CN" sz="1866" dirty="0"/>
              <a:t>5</a:t>
            </a:r>
            <a:r>
              <a:rPr lang="zh-CN" altLang="en-US" sz="1866" dirty="0"/>
              <a:t>维天体测量数据（位置，自行，三角视差）</a:t>
            </a:r>
            <a:endParaRPr lang="en-US" altLang="zh-CN" sz="1866" dirty="0"/>
          </a:p>
        </p:txBody>
      </p:sp>
      <p:sp>
        <p:nvSpPr>
          <p:cNvPr id="9" name="文本框 8">
            <a:extLst>
              <a:ext uri="{FF2B5EF4-FFF2-40B4-BE49-F238E27FC236}">
                <a16:creationId xmlns:a16="http://schemas.microsoft.com/office/drawing/2014/main" id="{D8BE5A8B-6B5A-4DC9-A894-A2E1E006C6D7}"/>
              </a:ext>
            </a:extLst>
          </p:cNvPr>
          <p:cNvSpPr txBox="1"/>
          <p:nvPr/>
        </p:nvSpPr>
        <p:spPr>
          <a:xfrm>
            <a:off x="442887" y="5811548"/>
            <a:ext cx="10183126" cy="369332"/>
          </a:xfrm>
          <a:prstGeom prst="rect">
            <a:avLst/>
          </a:prstGeom>
          <a:noFill/>
        </p:spPr>
        <p:txBody>
          <a:bodyPr wrap="square">
            <a:spAutoFit/>
          </a:bodyPr>
          <a:lstStyle/>
          <a:p>
            <a:pPr algn="ctr"/>
            <a:r>
              <a:rPr lang="en-US" altLang="zh-CN" b="1" i="0" dirty="0">
                <a:solidFill>
                  <a:srgbClr val="000000"/>
                </a:solidFill>
                <a:effectLst/>
                <a:latin typeface="Helvetica Neue"/>
              </a:rPr>
              <a:t>Hao </a:t>
            </a:r>
            <a:r>
              <a:rPr lang="en-US" altLang="zh-CN" b="1" dirty="0">
                <a:solidFill>
                  <a:srgbClr val="000000"/>
                </a:solidFill>
                <a:latin typeface="Helvetica Neue"/>
              </a:rPr>
              <a:t>et</a:t>
            </a:r>
            <a:r>
              <a:rPr lang="zh-CN" altLang="en-US" b="1" dirty="0">
                <a:solidFill>
                  <a:srgbClr val="000000"/>
                </a:solidFill>
                <a:latin typeface="Helvetica Neue"/>
              </a:rPr>
              <a:t> </a:t>
            </a:r>
            <a:r>
              <a:rPr lang="en-US" altLang="zh-CN" b="1" dirty="0">
                <a:solidFill>
                  <a:srgbClr val="000000"/>
                </a:solidFill>
                <a:latin typeface="Helvetica Neue"/>
              </a:rPr>
              <a:t>al.</a:t>
            </a:r>
            <a:r>
              <a:rPr lang="zh-CN" altLang="en-US" b="1" dirty="0">
                <a:solidFill>
                  <a:srgbClr val="000000"/>
                </a:solidFill>
                <a:latin typeface="Helvetica Neue"/>
              </a:rPr>
              <a:t> </a:t>
            </a:r>
            <a:r>
              <a:rPr lang="en-US" altLang="zh-CN" b="1" i="0" dirty="0">
                <a:solidFill>
                  <a:srgbClr val="000000"/>
                </a:solidFill>
                <a:effectLst/>
                <a:latin typeface="Helvetica Neue"/>
              </a:rPr>
              <a:t>PASP</a:t>
            </a:r>
            <a:r>
              <a:rPr lang="en-US" altLang="zh-CN" b="1" dirty="0">
                <a:solidFill>
                  <a:srgbClr val="000000"/>
                </a:solidFill>
                <a:latin typeface="Helvetica Neue"/>
              </a:rPr>
              <a:t> </a:t>
            </a:r>
            <a:r>
              <a:rPr lang="en-US" altLang="zh-CN" b="1" i="0" dirty="0">
                <a:solidFill>
                  <a:srgbClr val="000000"/>
                </a:solidFill>
                <a:effectLst/>
                <a:latin typeface="Helvetica Neue"/>
              </a:rPr>
              <a:t>132 034502</a:t>
            </a:r>
            <a:endParaRPr lang="zh-CN" altLang="en-US" b="1" i="0" dirty="0">
              <a:solidFill>
                <a:srgbClr val="000000"/>
              </a:solidFill>
              <a:effectLst/>
              <a:latin typeface="Helvetica Neue"/>
            </a:endParaRPr>
          </a:p>
        </p:txBody>
      </p:sp>
      <p:pic>
        <p:nvPicPr>
          <p:cNvPr id="2" name="图片 1">
            <a:extLst>
              <a:ext uri="{FF2B5EF4-FFF2-40B4-BE49-F238E27FC236}">
                <a16:creationId xmlns:a16="http://schemas.microsoft.com/office/drawing/2014/main" id="{BA8D8E6E-82A8-41E1-839D-7A71B1F179C9}"/>
              </a:ext>
            </a:extLst>
          </p:cNvPr>
          <p:cNvPicPr>
            <a:picLocks noChangeAspect="1"/>
          </p:cNvPicPr>
          <p:nvPr/>
        </p:nvPicPr>
        <p:blipFill>
          <a:blip r:embed="rId3"/>
          <a:stretch>
            <a:fillRect/>
          </a:stretch>
        </p:blipFill>
        <p:spPr>
          <a:xfrm>
            <a:off x="1708443" y="2506548"/>
            <a:ext cx="8664623" cy="3154678"/>
          </a:xfrm>
          <a:prstGeom prst="rect">
            <a:avLst/>
          </a:prstGeom>
        </p:spPr>
      </p:pic>
      <p:sp>
        <p:nvSpPr>
          <p:cNvPr id="10" name="文本框 9">
            <a:extLst>
              <a:ext uri="{FF2B5EF4-FFF2-40B4-BE49-F238E27FC236}">
                <a16:creationId xmlns:a16="http://schemas.microsoft.com/office/drawing/2014/main" id="{7D112571-3310-4F58-B87C-E8A25DAC3E1A}"/>
              </a:ext>
            </a:extLst>
          </p:cNvPr>
          <p:cNvSpPr txBox="1"/>
          <p:nvPr/>
        </p:nvSpPr>
        <p:spPr>
          <a:xfrm>
            <a:off x="553376" y="1046452"/>
            <a:ext cx="11085248" cy="646331"/>
          </a:xfrm>
          <a:prstGeom prst="rect">
            <a:avLst/>
          </a:prstGeom>
          <a:noFill/>
        </p:spPr>
        <p:txBody>
          <a:bodyPr wrap="square">
            <a:spAutoFit/>
          </a:bodyPr>
          <a:lstStyle/>
          <a:p>
            <a:pPr algn="l"/>
            <a:r>
              <a:rPr lang="en-US" altLang="zh-CN" b="1" i="0" dirty="0">
                <a:solidFill>
                  <a:srgbClr val="000000"/>
                </a:solidFill>
                <a:effectLst/>
                <a:latin typeface="Helvetica Neue"/>
              </a:rPr>
              <a:t>Detection of tidal tails around the open cluster M 67 using principal component analysis   (Gao, X. 2020, PASJ, 72, 47) </a:t>
            </a:r>
            <a:endParaRPr lang="zh-CN" altLang="en-US" b="1" i="0" dirty="0">
              <a:solidFill>
                <a:srgbClr val="000000"/>
              </a:solidFill>
              <a:effectLst/>
              <a:latin typeface="Helvetica Neue"/>
            </a:endParaRPr>
          </a:p>
        </p:txBody>
      </p:sp>
    </p:spTree>
    <p:extLst>
      <p:ext uri="{BB962C8B-B14F-4D97-AF65-F5344CB8AC3E}">
        <p14:creationId xmlns:p14="http://schemas.microsoft.com/office/powerpoint/2010/main" val="2839827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7" y="497309"/>
            <a:ext cx="8186207"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rPr>
              <a:t>分层聚类应用结果</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pic>
        <p:nvPicPr>
          <p:cNvPr id="16" name="图片 15">
            <a:extLst>
              <a:ext uri="{FF2B5EF4-FFF2-40B4-BE49-F238E27FC236}">
                <a16:creationId xmlns:a16="http://schemas.microsoft.com/office/drawing/2014/main" id="{354B7648-94C2-4E5D-A741-EAFE71B41865}"/>
              </a:ext>
            </a:extLst>
          </p:cNvPr>
          <p:cNvPicPr>
            <a:picLocks noChangeAspect="1"/>
          </p:cNvPicPr>
          <p:nvPr/>
        </p:nvPicPr>
        <p:blipFill>
          <a:blip r:embed="rId3"/>
          <a:stretch>
            <a:fillRect/>
          </a:stretch>
        </p:blipFill>
        <p:spPr>
          <a:xfrm>
            <a:off x="442887" y="1959011"/>
            <a:ext cx="10239091" cy="2808890"/>
          </a:xfrm>
          <a:prstGeom prst="rect">
            <a:avLst/>
          </a:prstGeom>
        </p:spPr>
      </p:pic>
      <p:pic>
        <p:nvPicPr>
          <p:cNvPr id="5122" name="Picture 2">
            <a:extLst>
              <a:ext uri="{FF2B5EF4-FFF2-40B4-BE49-F238E27FC236}">
                <a16:creationId xmlns:a16="http://schemas.microsoft.com/office/drawing/2014/main" id="{5E797E74-00FD-4F1D-93BA-1AE50D539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333" y="1180124"/>
            <a:ext cx="7024250" cy="475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8610600" y="6356350"/>
            <a:ext cx="2743200" cy="365125"/>
          </a:xfrm>
        </p:spPr>
        <p:txBody>
          <a:bodyPr/>
          <a:lstStyle/>
          <a:p>
            <a:fld id="{9AE25565-DC12-4ED2-9440-31A60374A8BE}" type="slidenum">
              <a:rPr lang="zh-CN" altLang="en-US" smtClean="0">
                <a:solidFill>
                  <a:schemeClr val="bg1"/>
                </a:solidFill>
              </a:rPr>
              <a:pPr/>
              <a:t>2</a:t>
            </a:fld>
            <a:endParaRPr lang="zh-CN" altLang="en-US" dirty="0">
              <a:solidFill>
                <a:schemeClr val="bg1"/>
              </a:solidFill>
            </a:endParaRPr>
          </a:p>
        </p:txBody>
      </p:sp>
      <p:sp>
        <p:nvSpPr>
          <p:cNvPr id="6" name="矩形 5"/>
          <p:cNvSpPr/>
          <p:nvPr/>
        </p:nvSpPr>
        <p:spPr>
          <a:xfrm>
            <a:off x="2109440" y="964482"/>
            <a:ext cx="8926237" cy="1175706"/>
          </a:xfrm>
          <a:prstGeom prst="rect">
            <a:avLst/>
          </a:prstGeom>
        </p:spPr>
        <p:txBody>
          <a:bodyPr wrap="square">
            <a:spAutoFit/>
          </a:bodyPr>
          <a:lstStyle/>
          <a:p>
            <a:pPr algn="just">
              <a:lnSpc>
                <a:spcPct val="130000"/>
              </a:lnSpc>
            </a:pPr>
            <a:r>
              <a:rPr lang="zh-CN" altLang="en-US" sz="1866" b="1" kern="100" dirty="0">
                <a:latin typeface="微软雅黑" panose="020B0503020204020204" pitchFamily="34" charset="-122"/>
                <a:ea typeface="微软雅黑" panose="020B0503020204020204" pitchFamily="34" charset="-122"/>
                <a:cs typeface="Arial" panose="020B0604020202020204" pitchFamily="34" charset="0"/>
              </a:rPr>
              <a:t>王伟华</a:t>
            </a:r>
            <a:endParaRPr lang="zh-CN" altLang="zh-CN" sz="1866" b="1" kern="100" dirty="0">
              <a:latin typeface="微软雅黑" panose="020B0503020204020204" pitchFamily="34" charset="-122"/>
              <a:ea typeface="微软雅黑" panose="020B0503020204020204" pitchFamily="34" charset="-122"/>
            </a:endParaRPr>
          </a:p>
          <a:p>
            <a:pPr algn="just">
              <a:lnSpc>
                <a:spcPct val="130000"/>
              </a:lnSpc>
            </a:pPr>
            <a:r>
              <a:rPr lang="zh-CN" altLang="en-US" sz="1866" kern="100" dirty="0">
                <a:latin typeface="微软雅黑" panose="020B0503020204020204" pitchFamily="34" charset="-122"/>
                <a:ea typeface="微软雅黑" panose="020B0503020204020204" pitchFamily="34" charset="-122"/>
                <a:cs typeface="Arial" panose="020B0604020202020204" pitchFamily="34" charset="0"/>
                <a:hlinkClick r:id="rId2"/>
              </a:rPr>
              <a:t>常州工学院计算机信息工程学院</a:t>
            </a:r>
            <a:r>
              <a:rPr lang="zh-CN" altLang="en-US" sz="1866" kern="100" dirty="0">
                <a:latin typeface="微软雅黑" panose="020B0503020204020204" pitchFamily="34" charset="-122"/>
                <a:ea typeface="微软雅黑" panose="020B0503020204020204" pitchFamily="34" charset="-122"/>
                <a:cs typeface="Arial" panose="020B0604020202020204" pitchFamily="34" charset="0"/>
              </a:rPr>
              <a:t>教授</a:t>
            </a:r>
            <a:r>
              <a:rPr lang="en-US" altLang="zh-CN" sz="1866" kern="100" dirty="0">
                <a:latin typeface="微软雅黑" panose="020B0503020204020204" pitchFamily="34" charset="-122"/>
                <a:ea typeface="微软雅黑" panose="020B0503020204020204" pitchFamily="34" charset="-122"/>
                <a:cs typeface="Arial" panose="020B0604020202020204" pitchFamily="34" charset="0"/>
              </a:rPr>
              <a:t> </a:t>
            </a:r>
          </a:p>
          <a:p>
            <a:pPr algn="just">
              <a:lnSpc>
                <a:spcPct val="130000"/>
              </a:lnSpc>
            </a:pPr>
            <a:r>
              <a:rPr lang="zh-CN" altLang="en-US" sz="1866" kern="100" dirty="0">
                <a:latin typeface="微软雅黑" panose="020B0503020204020204" pitchFamily="34" charset="-122"/>
                <a:ea typeface="微软雅黑" panose="020B0503020204020204" pitchFamily="34" charset="-122"/>
                <a:cs typeface="Arial" panose="020B0604020202020204" pitchFamily="34" charset="0"/>
              </a:rPr>
              <a:t>原中科院上海天文台正研高工，嫦娥三号任务突出贡献者</a:t>
            </a:r>
            <a:endParaRPr lang="zh-CN" altLang="zh-CN" sz="1866" kern="100" dirty="0">
              <a:latin typeface="微软雅黑" panose="020B0503020204020204" pitchFamily="34" charset="-122"/>
              <a:ea typeface="微软雅黑" panose="020B0503020204020204" pitchFamily="34" charset="-122"/>
            </a:endParaRPr>
          </a:p>
        </p:txBody>
      </p:sp>
      <p:sp>
        <p:nvSpPr>
          <p:cNvPr id="14" name="矩形 13"/>
          <p:cNvSpPr/>
          <p:nvPr/>
        </p:nvSpPr>
        <p:spPr>
          <a:xfrm>
            <a:off x="721062" y="3040814"/>
            <a:ext cx="5182976" cy="1526187"/>
          </a:xfrm>
          <a:prstGeom prst="rect">
            <a:avLst/>
          </a:prstGeom>
        </p:spPr>
        <p:txBody>
          <a:bodyPr wrap="square">
            <a:spAutoFit/>
          </a:bodyPr>
          <a:lstStyle/>
          <a:p>
            <a:pPr marL="228543" indent="-228543" algn="just">
              <a:lnSpc>
                <a:spcPct val="150000"/>
              </a:lnSpc>
              <a:buFont typeface="Arial" panose="020B0604020202020204" pitchFamily="34" charset="0"/>
              <a:buChar char="•"/>
              <a:tabLst>
                <a:tab pos="304724" algn="l"/>
              </a:tabLst>
            </a:pP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Python </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科学计算、数据可视化与数据分析</a:t>
            </a:r>
            <a:endParaRPr lang="en-US" altLang="zh-CN" sz="16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机器学习</a:t>
            </a: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深度学习</a:t>
            </a: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数据挖掘商业</a:t>
            </a: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BI</a:t>
            </a:r>
            <a:endParaRPr lang="zh-CN" altLang="en-US" sz="16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大数据平台与应用</a:t>
            </a:r>
          </a:p>
          <a:p>
            <a:pPr marL="228543" indent="-228543" algn="just">
              <a:lnSpc>
                <a:spcPct val="150000"/>
              </a:lnSpc>
              <a:buFont typeface="Arial" panose="020B0604020202020204" pitchFamily="34" charset="0"/>
              <a:buChar char="•"/>
              <a:tabLst>
                <a:tab pos="304724" algn="l"/>
              </a:tabLst>
            </a:pP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深空探测与射电天文技术</a:t>
            </a:r>
            <a:endParaRPr lang="zh-CN" altLang="en-US" sz="1600"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矩形 1"/>
          <p:cNvSpPr/>
          <p:nvPr/>
        </p:nvSpPr>
        <p:spPr>
          <a:xfrm>
            <a:off x="721062" y="2514078"/>
            <a:ext cx="5182976" cy="379463"/>
          </a:xfrm>
          <a:prstGeom prst="rect">
            <a:avLst/>
          </a:prstGeom>
          <a:solidFill>
            <a:srgbClr val="E7535F"/>
          </a:solidFill>
        </p:spPr>
        <p:txBody>
          <a:bodyPr wrap="square">
            <a:spAutoFit/>
          </a:bodyPr>
          <a:lstStyle/>
          <a:p>
            <a:pPr algn="ctr"/>
            <a:r>
              <a:rPr lang="zh-CN" altLang="en-US" sz="1866" b="1"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擅长领域</a:t>
            </a:r>
            <a:endParaRPr lang="zh-CN" altLang="en-US" sz="1866" b="1" dirty="0">
              <a:solidFill>
                <a:schemeClr val="bg1"/>
              </a:solidFill>
            </a:endParaRPr>
          </a:p>
        </p:txBody>
      </p:sp>
      <p:sp>
        <p:nvSpPr>
          <p:cNvPr id="17" name="矩形 16"/>
          <p:cNvSpPr/>
          <p:nvPr/>
        </p:nvSpPr>
        <p:spPr>
          <a:xfrm>
            <a:off x="6251919" y="2514078"/>
            <a:ext cx="5182976" cy="379463"/>
          </a:xfrm>
          <a:prstGeom prst="rect">
            <a:avLst/>
          </a:prstGeom>
          <a:solidFill>
            <a:srgbClr val="E7535F"/>
          </a:solidFill>
        </p:spPr>
        <p:txBody>
          <a:bodyPr wrap="square">
            <a:spAutoFit/>
          </a:bodyPr>
          <a:lstStyle/>
          <a:p>
            <a:pPr algn="ctr"/>
            <a:r>
              <a:rPr lang="zh-CN" altLang="en-US" sz="1866" b="1"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主要经历</a:t>
            </a:r>
            <a:endParaRPr lang="zh-CN" altLang="en-US" sz="1866" b="1" dirty="0">
              <a:solidFill>
                <a:schemeClr val="bg1"/>
              </a:solidFill>
            </a:endParaRPr>
          </a:p>
        </p:txBody>
      </p:sp>
      <p:sp>
        <p:nvSpPr>
          <p:cNvPr id="12" name="标题 1">
            <a:extLst>
              <a:ext uri="{FF2B5EF4-FFF2-40B4-BE49-F238E27FC236}">
                <a16:creationId xmlns:a16="http://schemas.microsoft.com/office/drawing/2014/main" id="{1E84D92F-99B4-4D93-843B-45B0C5555E7D}"/>
              </a:ext>
            </a:extLst>
          </p:cNvPr>
          <p:cNvSpPr txBox="1">
            <a:spLocks/>
          </p:cNvSpPr>
          <p:nvPr/>
        </p:nvSpPr>
        <p:spPr>
          <a:xfrm>
            <a:off x="625081" y="212597"/>
            <a:ext cx="8485128" cy="579992"/>
          </a:xfrm>
          <a:prstGeom prst="rect">
            <a:avLst/>
          </a:prstGeom>
        </p:spPr>
        <p:txBody>
          <a:bodyPr vert="horz" lIns="108824" tIns="54412" rIns="108824" bIns="54412" rtlCol="0" anchor="ctr">
            <a:normAutofit/>
          </a:bodyPr>
          <a:lstStyle>
            <a:lvl1pPr algn="l" defTabSz="1632874" rtl="0" eaLnBrk="1" latinLnBrk="0" hangingPunct="1">
              <a:spcBef>
                <a:spcPct val="0"/>
              </a:spcBef>
              <a:buNone/>
              <a:defRPr sz="3600" b="1" kern="1200">
                <a:solidFill>
                  <a:schemeClr val="tx1">
                    <a:lumMod val="75000"/>
                    <a:lumOff val="25000"/>
                  </a:schemeClr>
                </a:solidFill>
                <a:latin typeface="微软雅黑" pitchFamily="34" charset="-122"/>
                <a:ea typeface="微软雅黑" pitchFamily="34" charset="-122"/>
                <a:cs typeface="+mj-cs"/>
              </a:defRPr>
            </a:lvl1pPr>
          </a:lstStyle>
          <a:p>
            <a:pPr defTabSz="1088311">
              <a:defRPr/>
            </a:pPr>
            <a:r>
              <a:rPr lang="zh-CN" altLang="en-US" sz="2399" dirty="0">
                <a:solidFill>
                  <a:sysClr val="windowText" lastClr="000000">
                    <a:lumMod val="75000"/>
                    <a:lumOff val="25000"/>
                  </a:sysClr>
                </a:solidFill>
              </a:rPr>
              <a:t>自我介绍</a:t>
            </a:r>
          </a:p>
        </p:txBody>
      </p:sp>
      <p:sp>
        <p:nvSpPr>
          <p:cNvPr id="13" name="矩形 12">
            <a:extLst>
              <a:ext uri="{FF2B5EF4-FFF2-40B4-BE49-F238E27FC236}">
                <a16:creationId xmlns:a16="http://schemas.microsoft.com/office/drawing/2014/main" id="{26FCDEFC-3A98-4074-B3FB-709D880B9894}"/>
              </a:ext>
            </a:extLst>
          </p:cNvPr>
          <p:cNvSpPr/>
          <p:nvPr/>
        </p:nvSpPr>
        <p:spPr>
          <a:xfrm>
            <a:off x="6179263" y="2944833"/>
            <a:ext cx="5328289" cy="2634183"/>
          </a:xfrm>
          <a:prstGeom prst="rect">
            <a:avLst/>
          </a:prstGeom>
        </p:spPr>
        <p:txBody>
          <a:bodyPr wrap="square">
            <a:spAutoFit/>
          </a:bodyPr>
          <a:lstStyle/>
          <a:p>
            <a:pPr marL="228543" indent="-228543" algn="just">
              <a:lnSpc>
                <a:spcPct val="150000"/>
              </a:lnSpc>
              <a:buFont typeface="Arial" panose="020B0604020202020204" pitchFamily="34" charset="0"/>
              <a:buChar char="•"/>
              <a:tabLst>
                <a:tab pos="304724" algn="l"/>
              </a:tabLst>
            </a:pP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1998-2003  </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中科院上海天文台博士</a:t>
            </a:r>
            <a:endParaRPr lang="en-US" altLang="zh-CN" sz="16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2003-2016 </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中科院上海天文台助研，副研，正研高工。</a:t>
            </a:r>
            <a:endParaRPr lang="en-US" altLang="zh-CN" sz="16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2017-2018  </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厦门宽投</a:t>
            </a: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机器学习与量化金融</a:t>
            </a:r>
            <a:endParaRPr lang="en-US" altLang="zh-CN" sz="16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2018-2020 </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智汇</a:t>
            </a: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共享科学，数据科学初创企业合伙人、</a:t>
            </a: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Python</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数据分析培训</a:t>
            </a:r>
            <a:endParaRPr lang="en-US" altLang="zh-CN" sz="16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en-US" altLang="zh-CN" sz="1600" b="1" kern="100" dirty="0">
                <a:latin typeface="微软雅黑" panose="020B0503020204020204" pitchFamily="34" charset="-122"/>
                <a:ea typeface="微软雅黑" panose="020B0503020204020204" pitchFamily="34" charset="-122"/>
                <a:cs typeface="Arial" panose="020B0604020202020204" pitchFamily="34" charset="0"/>
              </a:rPr>
              <a:t>2020-</a:t>
            </a:r>
            <a:r>
              <a:rPr lang="zh-CN" altLang="en-US" sz="1600" b="1" kern="100" dirty="0">
                <a:latin typeface="微软雅黑" panose="020B0503020204020204" pitchFamily="34" charset="-122"/>
                <a:ea typeface="微软雅黑" panose="020B0503020204020204" pitchFamily="34" charset="-122"/>
                <a:cs typeface="Arial" panose="020B0604020202020204" pitchFamily="34" charset="0"/>
              </a:rPr>
              <a:t>至今  常州工学院计算机信息工程大学教授</a:t>
            </a:r>
            <a:endParaRPr lang="en-US" altLang="zh-CN" sz="16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1600"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在线学习</a:t>
            </a:r>
            <a:r>
              <a:rPr lang="en-US" altLang="zh-CN" sz="1600"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AI</a:t>
            </a:r>
            <a:r>
              <a:rPr lang="zh-CN" altLang="en-US" sz="1600"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平台</a:t>
            </a:r>
            <a:r>
              <a:rPr lang="en-US" altLang="zh-CN" sz="1600"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a:t>
            </a:r>
            <a:r>
              <a:rPr lang="zh-CN" altLang="en-US" sz="1600"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实验室创始人</a:t>
            </a:r>
            <a:endParaRPr lang="en-US" altLang="zh-CN" sz="1600"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26" name="Picture 7" descr="http://sourcedb.shao.cas.cn/zw/zjrck/201303/P020130318407702624385.jpg">
            <a:extLst>
              <a:ext uri="{FF2B5EF4-FFF2-40B4-BE49-F238E27FC236}">
                <a16:creationId xmlns:a16="http://schemas.microsoft.com/office/drawing/2014/main" id="{10BA74D2-6B88-470E-AA0F-468660D3D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62" y="792589"/>
            <a:ext cx="1161004" cy="155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854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7" y="497309"/>
            <a:ext cx="8186207" cy="400110"/>
          </a:xfrm>
          <a:prstGeom prst="rect">
            <a:avLst/>
          </a:prstGeom>
          <a:noFill/>
          <a:ln w="9525">
            <a:noFill/>
            <a:miter lim="800000"/>
            <a:headEnd/>
            <a:tailEnd/>
          </a:ln>
        </p:spPr>
        <p:txBody>
          <a:bodyPr wrap="square">
            <a:spAutoFit/>
          </a:bodyPr>
          <a:lstStyle/>
          <a:p>
            <a:r>
              <a:rPr lang="en-US" altLang="zh-CN" sz="2000" b="1" dirty="0">
                <a:solidFill>
                  <a:srgbClr val="5F5E5C"/>
                </a:solidFill>
                <a:latin typeface="等线"/>
                <a:ea typeface="微软雅黑" pitchFamily="34" charset="-122"/>
              </a:rPr>
              <a:t>K </a:t>
            </a:r>
            <a:r>
              <a:rPr lang="zh-CN" altLang="en-US" sz="2000" b="1" dirty="0">
                <a:solidFill>
                  <a:srgbClr val="5F5E5C"/>
                </a:solidFill>
                <a:latin typeface="等线"/>
                <a:ea typeface="微软雅黑" pitchFamily="34" charset="-122"/>
              </a:rPr>
              <a:t>均值聚类</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pic>
        <p:nvPicPr>
          <p:cNvPr id="6146" name="Picture 2">
            <a:extLst>
              <a:ext uri="{FF2B5EF4-FFF2-40B4-BE49-F238E27FC236}">
                <a16:creationId xmlns:a16="http://schemas.microsoft.com/office/drawing/2014/main" id="{FF17069F-DF10-450C-8156-FC84DB5CE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42820"/>
            <a:ext cx="5339644" cy="336362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A33B6839-6AAA-41B5-924D-870334B676F4}"/>
              </a:ext>
            </a:extLst>
          </p:cNvPr>
          <p:cNvPicPr>
            <a:picLocks noChangeAspect="1"/>
          </p:cNvPicPr>
          <p:nvPr/>
        </p:nvPicPr>
        <p:blipFill>
          <a:blip r:embed="rId4"/>
          <a:stretch>
            <a:fillRect/>
          </a:stretch>
        </p:blipFill>
        <p:spPr>
          <a:xfrm>
            <a:off x="7461080" y="1472570"/>
            <a:ext cx="3671519" cy="3699021"/>
          </a:xfrm>
          <a:prstGeom prst="rect">
            <a:avLst/>
          </a:prstGeom>
        </p:spPr>
      </p:pic>
    </p:spTree>
    <p:extLst>
      <p:ext uri="{BB962C8B-B14F-4D97-AF65-F5344CB8AC3E}">
        <p14:creationId xmlns:p14="http://schemas.microsoft.com/office/powerpoint/2010/main" val="2290420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7" y="497309"/>
            <a:ext cx="8186207"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rPr>
              <a:t>谱聚类应用结果</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pic>
        <p:nvPicPr>
          <p:cNvPr id="3" name="图片 2">
            <a:extLst>
              <a:ext uri="{FF2B5EF4-FFF2-40B4-BE49-F238E27FC236}">
                <a16:creationId xmlns:a16="http://schemas.microsoft.com/office/drawing/2014/main" id="{DBC6F3F9-3A5D-4FF8-9D53-6A07591B6A87}"/>
              </a:ext>
            </a:extLst>
          </p:cNvPr>
          <p:cNvPicPr>
            <a:picLocks noChangeAspect="1"/>
          </p:cNvPicPr>
          <p:nvPr/>
        </p:nvPicPr>
        <p:blipFill>
          <a:blip r:embed="rId3"/>
          <a:stretch>
            <a:fillRect/>
          </a:stretch>
        </p:blipFill>
        <p:spPr>
          <a:xfrm>
            <a:off x="261937" y="2226445"/>
            <a:ext cx="11668125" cy="2209800"/>
          </a:xfrm>
          <a:prstGeom prst="rect">
            <a:avLst/>
          </a:prstGeom>
        </p:spPr>
      </p:pic>
    </p:spTree>
    <p:extLst>
      <p:ext uri="{BB962C8B-B14F-4D97-AF65-F5344CB8AC3E}">
        <p14:creationId xmlns:p14="http://schemas.microsoft.com/office/powerpoint/2010/main" val="3287281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7" y="497309"/>
            <a:ext cx="8186207" cy="400110"/>
          </a:xfrm>
          <a:prstGeom prst="rect">
            <a:avLst/>
          </a:prstGeom>
          <a:noFill/>
          <a:ln w="9525">
            <a:noFill/>
            <a:miter lim="800000"/>
            <a:headEnd/>
            <a:tailEnd/>
          </a:ln>
        </p:spPr>
        <p:txBody>
          <a:bodyPr wrap="square">
            <a:spAutoFit/>
          </a:bodyPr>
          <a:lstStyle/>
          <a:p>
            <a:r>
              <a:rPr lang="en-US" altLang="zh-CN" sz="2000" b="1" dirty="0">
                <a:solidFill>
                  <a:srgbClr val="5F5E5C"/>
                </a:solidFill>
                <a:latin typeface="等线"/>
                <a:ea typeface="微软雅黑" pitchFamily="34" charset="-122"/>
              </a:rPr>
              <a:t>DBSCAN</a:t>
            </a:r>
            <a:r>
              <a:rPr lang="zh-CN" altLang="en-US" sz="2000" b="1" dirty="0">
                <a:solidFill>
                  <a:srgbClr val="5F5E5C"/>
                </a:solidFill>
                <a:latin typeface="等线"/>
                <a:ea typeface="微软雅黑" pitchFamily="34" charset="-122"/>
              </a:rPr>
              <a:t>聚类应用结果</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pic>
        <p:nvPicPr>
          <p:cNvPr id="8194" name="Picture 2">
            <a:extLst>
              <a:ext uri="{FF2B5EF4-FFF2-40B4-BE49-F238E27FC236}">
                <a16:creationId xmlns:a16="http://schemas.microsoft.com/office/drawing/2014/main" id="{7193F75F-71C0-4BF3-BD81-E68FB1C82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92" y="1762845"/>
            <a:ext cx="3307533" cy="333230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F913FF59-A70F-4BDD-8198-FF20D8DF7F09}"/>
              </a:ext>
            </a:extLst>
          </p:cNvPr>
          <p:cNvSpPr txBox="1"/>
          <p:nvPr/>
        </p:nvSpPr>
        <p:spPr>
          <a:xfrm>
            <a:off x="6309063" y="2048166"/>
            <a:ext cx="5238264" cy="3046988"/>
          </a:xfrm>
          <a:prstGeom prst="rect">
            <a:avLst/>
          </a:prstGeom>
          <a:noFill/>
        </p:spPr>
        <p:txBody>
          <a:bodyPr wrap="square" rtlCol="0">
            <a:spAutoFit/>
          </a:bodyPr>
          <a:lstStyle/>
          <a:p>
            <a:r>
              <a:rPr lang="zh-CN" altLang="en-US" sz="2400" b="1" dirty="0"/>
              <a:t>缺点：</a:t>
            </a:r>
            <a:endParaRPr lang="en-US" altLang="zh-CN" sz="2400" b="1" dirty="0"/>
          </a:p>
          <a:p>
            <a:pPr marL="457200" indent="-457200">
              <a:buFont typeface="Wingdings" panose="05000000000000000000" pitchFamily="2" charset="2"/>
              <a:buChar char="Ø"/>
            </a:pPr>
            <a:r>
              <a:rPr lang="zh-CN" altLang="en-US" sz="2400" dirty="0"/>
              <a:t>如果样本集的密度不均匀、聚类间距差相差很大时，聚类质量较差，这时用</a:t>
            </a:r>
            <a:r>
              <a:rPr lang="en-US" altLang="zh-CN" sz="2400" dirty="0"/>
              <a:t>DBSCAN</a:t>
            </a:r>
            <a:r>
              <a:rPr lang="zh-CN" altLang="en-US" sz="2400" dirty="0"/>
              <a:t>聚类一般不适合。</a:t>
            </a:r>
          </a:p>
          <a:p>
            <a:pPr marL="457200" indent="-457200">
              <a:buFont typeface="Wingdings" panose="05000000000000000000" pitchFamily="2" charset="2"/>
              <a:buChar char="Ø"/>
            </a:pPr>
            <a:r>
              <a:rPr lang="zh-CN" altLang="en-US" sz="2400" dirty="0"/>
              <a:t>如果样本集较大时，聚类收敛时间较长</a:t>
            </a:r>
          </a:p>
          <a:p>
            <a:pPr marL="457200" indent="-457200">
              <a:buFont typeface="Wingdings" panose="05000000000000000000" pitchFamily="2" charset="2"/>
              <a:buChar char="Ø"/>
            </a:pPr>
            <a:r>
              <a:rPr lang="zh-CN" altLang="en-US" sz="2400" dirty="0"/>
              <a:t>调参比</a:t>
            </a:r>
            <a:r>
              <a:rPr lang="en-US" altLang="zh-CN" sz="2400" dirty="0"/>
              <a:t>K</a:t>
            </a:r>
            <a:r>
              <a:rPr lang="zh-CN" altLang="en-US" sz="2400" dirty="0"/>
              <a:t>均值算法稍复杂，主要需要对</a:t>
            </a:r>
            <a:r>
              <a:rPr lang="en-US" altLang="zh-CN" sz="2400" dirty="0"/>
              <a:t>Eps</a:t>
            </a:r>
            <a:r>
              <a:rPr lang="zh-CN" altLang="en-US" sz="2400" dirty="0"/>
              <a:t>和</a:t>
            </a:r>
            <a:r>
              <a:rPr lang="en-US" altLang="zh-CN" sz="2400" dirty="0" err="1"/>
              <a:t>MinPts</a:t>
            </a:r>
            <a:r>
              <a:rPr lang="zh-CN" altLang="en-US" sz="2400" dirty="0"/>
              <a:t>联合调参</a:t>
            </a:r>
            <a:endParaRPr lang="en-US" altLang="zh-CN" sz="2400" dirty="0"/>
          </a:p>
        </p:txBody>
      </p:sp>
    </p:spTree>
    <p:extLst>
      <p:ext uri="{BB962C8B-B14F-4D97-AF65-F5344CB8AC3E}">
        <p14:creationId xmlns:p14="http://schemas.microsoft.com/office/powerpoint/2010/main" val="182376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326E1F-38CB-46FD-9FD0-6C0667A686F7}"/>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6" name="TextBox 8">
            <a:extLst>
              <a:ext uri="{FF2B5EF4-FFF2-40B4-BE49-F238E27FC236}">
                <a16:creationId xmlns:a16="http://schemas.microsoft.com/office/drawing/2014/main" id="{FCB59FA2-C60D-48E0-978B-8B920FFB3F52}"/>
              </a:ext>
            </a:extLst>
          </p:cNvPr>
          <p:cNvSpPr>
            <a:spLocks noChangeArrowheads="1"/>
          </p:cNvSpPr>
          <p:nvPr/>
        </p:nvSpPr>
        <p:spPr bwMode="auto">
          <a:xfrm>
            <a:off x="442887" y="497309"/>
            <a:ext cx="8186207"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rPr>
              <a:t>高斯混合模型应用结果</a:t>
            </a:r>
          </a:p>
        </p:txBody>
      </p:sp>
      <p:cxnSp>
        <p:nvCxnSpPr>
          <p:cNvPr id="7" name="直接连接符 6">
            <a:extLst>
              <a:ext uri="{FF2B5EF4-FFF2-40B4-BE49-F238E27FC236}">
                <a16:creationId xmlns:a16="http://schemas.microsoft.com/office/drawing/2014/main" id="{947E9E7B-A0DB-46EF-AE77-2F3358D97416}"/>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8">
            <a:extLst>
              <a:ext uri="{FF2B5EF4-FFF2-40B4-BE49-F238E27FC236}">
                <a16:creationId xmlns:a16="http://schemas.microsoft.com/office/drawing/2014/main" id="{0464AA61-30D2-467C-ACC3-C6DF2F97E735}"/>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天文应用：疏散星团成员星的认证</a:t>
            </a:r>
          </a:p>
        </p:txBody>
      </p:sp>
      <p:pic>
        <p:nvPicPr>
          <p:cNvPr id="12" name="图片 11">
            <a:extLst>
              <a:ext uri="{FF2B5EF4-FFF2-40B4-BE49-F238E27FC236}">
                <a16:creationId xmlns:a16="http://schemas.microsoft.com/office/drawing/2014/main" id="{3F524849-E3F4-4415-A30C-259824B2A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34" y="1110514"/>
            <a:ext cx="5948510" cy="4636968"/>
          </a:xfrm>
          <a:prstGeom prst="rect">
            <a:avLst/>
          </a:prstGeom>
        </p:spPr>
      </p:pic>
      <p:pic>
        <p:nvPicPr>
          <p:cNvPr id="14" name="图片 13">
            <a:extLst>
              <a:ext uri="{FF2B5EF4-FFF2-40B4-BE49-F238E27FC236}">
                <a16:creationId xmlns:a16="http://schemas.microsoft.com/office/drawing/2014/main" id="{6B0D599D-5746-459C-AEF4-EC4C9A818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488" y="1225770"/>
            <a:ext cx="5069359" cy="4406457"/>
          </a:xfrm>
          <a:prstGeom prst="rect">
            <a:avLst/>
          </a:prstGeom>
        </p:spPr>
      </p:pic>
    </p:spTree>
    <p:extLst>
      <p:ext uri="{BB962C8B-B14F-4D97-AF65-F5344CB8AC3E}">
        <p14:creationId xmlns:p14="http://schemas.microsoft.com/office/powerpoint/2010/main" val="2559205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p:cNvSpPr/>
          <p:nvPr/>
        </p:nvSpPr>
        <p:spPr>
          <a:xfrm>
            <a:off x="0" y="0"/>
            <a:ext cx="4527640" cy="4656406"/>
          </a:xfrm>
          <a:custGeom>
            <a:avLst/>
            <a:gdLst>
              <a:gd name="connsiteX0" fmla="*/ 0 w 4527640"/>
              <a:gd name="connsiteY0" fmla="*/ 0 h 3903989"/>
              <a:gd name="connsiteX1" fmla="*/ 4511636 w 4527640"/>
              <a:gd name="connsiteY1" fmla="*/ 0 h 3903989"/>
              <a:gd name="connsiteX2" fmla="*/ 4515730 w 4527640"/>
              <a:gd name="connsiteY2" fmla="*/ 14067 h 3903989"/>
              <a:gd name="connsiteX3" fmla="*/ 3756075 w 4527640"/>
              <a:gd name="connsiteY3" fmla="*/ 1702189 h 3903989"/>
              <a:gd name="connsiteX4" fmla="*/ 2124222 w 4527640"/>
              <a:gd name="connsiteY4" fmla="*/ 2532184 h 3903989"/>
              <a:gd name="connsiteX5" fmla="*/ 1181687 w 4527640"/>
              <a:gd name="connsiteY5" fmla="*/ 3713870 h 3903989"/>
              <a:gd name="connsiteX6" fmla="*/ 1 w 4527640"/>
              <a:gd name="connsiteY6" fmla="*/ 3812344 h 3903989"/>
              <a:gd name="connsiteX7" fmla="*/ 0 w 4527640"/>
              <a:gd name="connsiteY7" fmla="*/ 3812343 h 390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7640" h="3903989">
                <a:moveTo>
                  <a:pt x="0" y="0"/>
                </a:moveTo>
                <a:lnTo>
                  <a:pt x="4511636" y="0"/>
                </a:lnTo>
                <a:lnTo>
                  <a:pt x="4515730" y="14067"/>
                </a:lnTo>
                <a:cubicBezTo>
                  <a:pt x="4607170" y="417341"/>
                  <a:pt x="4154660" y="1282503"/>
                  <a:pt x="3756075" y="1702189"/>
                </a:cubicBezTo>
                <a:cubicBezTo>
                  <a:pt x="3357490" y="2121875"/>
                  <a:pt x="2553286" y="2196904"/>
                  <a:pt x="2124222" y="2532184"/>
                </a:cubicBezTo>
                <a:cubicBezTo>
                  <a:pt x="1695158" y="2867464"/>
                  <a:pt x="1535724" y="3500510"/>
                  <a:pt x="1181687" y="3713870"/>
                </a:cubicBezTo>
                <a:cubicBezTo>
                  <a:pt x="827650" y="3927230"/>
                  <a:pt x="393896" y="3962399"/>
                  <a:pt x="1" y="3812344"/>
                </a:cubicBezTo>
                <a:lnTo>
                  <a:pt x="0" y="3812343"/>
                </a:lnTo>
                <a:close/>
              </a:path>
            </a:pathLst>
          </a:cu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椭圆 4"/>
          <p:cNvSpPr/>
          <p:nvPr/>
        </p:nvSpPr>
        <p:spPr>
          <a:xfrm>
            <a:off x="1266092" y="2303584"/>
            <a:ext cx="2250831" cy="2250831"/>
          </a:xfrm>
          <a:prstGeom prst="ellipse">
            <a:avLst/>
          </a:prstGeom>
          <a:solidFill>
            <a:srgbClr val="5C6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83588" y="2222158"/>
            <a:ext cx="2413682" cy="2413682"/>
          </a:xfrm>
          <a:prstGeom prst="ellipse">
            <a:avLst/>
          </a:prstGeom>
          <a:noFill/>
          <a:ln w="15875">
            <a:solidFill>
              <a:srgbClr val="5C67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2087109" y="2699870"/>
            <a:ext cx="590226" cy="923330"/>
          </a:xfrm>
          <a:prstGeom prst="rect">
            <a:avLst/>
          </a:prstGeom>
          <a:noFill/>
        </p:spPr>
        <p:txBody>
          <a:bodyPr wrap="none" rtlCol="0">
            <a:spAutoFit/>
          </a:bodyPr>
          <a:lstStyle/>
          <a:p>
            <a:pPr algn="ctr"/>
            <a:r>
              <a:rPr lang="en-US" altLang="zh-CN" sz="5400" dirty="0">
                <a:solidFill>
                  <a:schemeClr val="bg1"/>
                </a:solidFill>
                <a:latin typeface="思源黑体 CN Medium" panose="020B0600000000000000" pitchFamily="34" charset="-122"/>
                <a:ea typeface="思源黑体 CN Medium" panose="020B0600000000000000" pitchFamily="34" charset="-122"/>
              </a:rPr>
              <a:t>3</a:t>
            </a:r>
            <a:endParaRPr lang="zh-CN" altLang="en-US" sz="5400" dirty="0">
              <a:solidFill>
                <a:schemeClr val="bg1"/>
              </a:solidFill>
              <a:latin typeface="思源黑体 CN Medium" panose="020B0600000000000000" pitchFamily="34" charset="-122"/>
              <a:ea typeface="思源黑体 CN Medium" panose="020B0600000000000000" pitchFamily="34" charset="-122"/>
            </a:endParaRPr>
          </a:p>
        </p:txBody>
      </p:sp>
      <p:sp>
        <p:nvSpPr>
          <p:cNvPr id="8" name="矩形 7"/>
          <p:cNvSpPr/>
          <p:nvPr/>
        </p:nvSpPr>
        <p:spPr>
          <a:xfrm>
            <a:off x="1655901" y="3496266"/>
            <a:ext cx="1452642" cy="523220"/>
          </a:xfrm>
          <a:prstGeom prst="rect">
            <a:avLst/>
          </a:prstGeom>
        </p:spPr>
        <p:txBody>
          <a:bodyPr wrap="none">
            <a:spAutoFit/>
          </a:bodyPr>
          <a:lstStyle/>
          <a:p>
            <a:r>
              <a:rPr lang="en-US" altLang="zh-CN" sz="2800" dirty="0">
                <a:solidFill>
                  <a:srgbClr val="DBCDB3"/>
                </a:solidFill>
                <a:latin typeface="思源黑体 CN Medium" panose="020B0600000000000000" pitchFamily="34" charset="-122"/>
                <a:ea typeface="思源黑体 CN Medium" panose="020B0600000000000000" pitchFamily="34" charset="-122"/>
              </a:rPr>
              <a:t>Section</a:t>
            </a:r>
            <a:endParaRPr lang="zh-CN" altLang="en-US" sz="2800" dirty="0">
              <a:solidFill>
                <a:srgbClr val="DBCDB3"/>
              </a:solidFill>
              <a:latin typeface="思源黑体 CN Medium" panose="020B0600000000000000" pitchFamily="34" charset="-122"/>
              <a:ea typeface="思源黑体 CN Medium" panose="020B0600000000000000" pitchFamily="34" charset="-122"/>
            </a:endParaRPr>
          </a:p>
        </p:txBody>
      </p:sp>
      <p:sp>
        <p:nvSpPr>
          <p:cNvPr id="27" name="矩形: 圆角 26">
            <a:extLst>
              <a:ext uri="{FF2B5EF4-FFF2-40B4-BE49-F238E27FC236}">
                <a16:creationId xmlns:a16="http://schemas.microsoft.com/office/drawing/2014/main" id="{DC581764-1873-4F07-BD63-9DCEDD95657E}"/>
              </a:ext>
            </a:extLst>
          </p:cNvPr>
          <p:cNvSpPr/>
          <p:nvPr/>
        </p:nvSpPr>
        <p:spPr>
          <a:xfrm>
            <a:off x="4106966" y="1861479"/>
            <a:ext cx="7116895" cy="759419"/>
          </a:xfrm>
          <a:prstGeom prst="roundRect">
            <a:avLst>
              <a:gd name="adj" fmla="val 33339"/>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A75D9E96-5996-493F-8F16-76F708B35C32}"/>
              </a:ext>
            </a:extLst>
          </p:cNvPr>
          <p:cNvSpPr/>
          <p:nvPr/>
        </p:nvSpPr>
        <p:spPr>
          <a:xfrm>
            <a:off x="4106966" y="3119752"/>
            <a:ext cx="7116895" cy="759419"/>
          </a:xfrm>
          <a:prstGeom prst="roundRect">
            <a:avLst>
              <a:gd name="adj" fmla="val 33339"/>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E173BFE4-89B6-4176-80E8-739206ABCDFB}"/>
              </a:ext>
            </a:extLst>
          </p:cNvPr>
          <p:cNvSpPr/>
          <p:nvPr/>
        </p:nvSpPr>
        <p:spPr>
          <a:xfrm>
            <a:off x="4106966" y="4378025"/>
            <a:ext cx="7116895" cy="759419"/>
          </a:xfrm>
          <a:prstGeom prst="roundRect">
            <a:avLst>
              <a:gd name="adj" fmla="val 333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0E157E32-7097-4F15-9234-15F4FBC64E80}"/>
              </a:ext>
            </a:extLst>
          </p:cNvPr>
          <p:cNvSpPr txBox="1"/>
          <p:nvPr/>
        </p:nvSpPr>
        <p:spPr>
          <a:xfrm>
            <a:off x="4385388" y="1958510"/>
            <a:ext cx="5487725" cy="584775"/>
          </a:xfrm>
          <a:prstGeom prst="rect">
            <a:avLst/>
          </a:prstGeom>
          <a:noFill/>
        </p:spPr>
        <p:txBody>
          <a:bodyPr wrap="square" rtlCol="0">
            <a:spAutoFit/>
          </a:bodyPr>
          <a:lstStyle/>
          <a:p>
            <a:r>
              <a:rPr lang="en-US" altLang="zh-CN" sz="3200" b="1" dirty="0">
                <a:solidFill>
                  <a:srgbClr val="0070C0"/>
                </a:solidFill>
                <a:latin typeface="微软雅黑" panose="020B0503020204020204" pitchFamily="34" charset="-122"/>
                <a:ea typeface="微软雅黑" panose="020B0503020204020204" pitchFamily="34" charset="-122"/>
                <a:sym typeface="时尚中黑简体" pitchFamily="2" charset="-122"/>
              </a:rPr>
              <a:t>1. </a:t>
            </a:r>
            <a:r>
              <a:rPr lang="zh-CN" altLang="en-US" sz="3200" b="1" dirty="0">
                <a:solidFill>
                  <a:srgbClr val="0070C0"/>
                </a:solidFill>
                <a:latin typeface="微软雅黑" panose="020B0503020204020204" pitchFamily="34" charset="-122"/>
                <a:ea typeface="微软雅黑" panose="020B0503020204020204" pitchFamily="34" charset="-122"/>
                <a:sym typeface="时尚中黑简体" pitchFamily="2" charset="-122"/>
              </a:rPr>
              <a:t>介绍</a:t>
            </a:r>
          </a:p>
        </p:txBody>
      </p:sp>
      <p:sp>
        <p:nvSpPr>
          <p:cNvPr id="33" name="文本框 32">
            <a:extLst>
              <a:ext uri="{FF2B5EF4-FFF2-40B4-BE49-F238E27FC236}">
                <a16:creationId xmlns:a16="http://schemas.microsoft.com/office/drawing/2014/main" id="{047FA2D3-F415-44F2-AB93-F14568C3C7D8}"/>
              </a:ext>
            </a:extLst>
          </p:cNvPr>
          <p:cNvSpPr txBox="1"/>
          <p:nvPr/>
        </p:nvSpPr>
        <p:spPr>
          <a:xfrm>
            <a:off x="4385388" y="3207075"/>
            <a:ext cx="6755363" cy="523220"/>
          </a:xfrm>
          <a:prstGeom prst="rect">
            <a:avLst/>
          </a:prstGeom>
          <a:noFill/>
        </p:spPr>
        <p:txBody>
          <a:bodyPr wrap="square" rtlCol="0">
            <a:spAutoFit/>
          </a:bodyPr>
          <a:lstStyle/>
          <a:p>
            <a:pPr fontAlgn="base"/>
            <a:r>
              <a:rPr lang="en-US" altLang="zh-CN" sz="2800" b="1" noProof="1">
                <a:solidFill>
                  <a:srgbClr val="0070C0"/>
                </a:solidFill>
                <a:latin typeface="微软雅黑" panose="020B0503020204020204" pitchFamily="34" charset="-122"/>
                <a:ea typeface="微软雅黑" panose="020B0503020204020204" pitchFamily="34" charset="-122"/>
                <a:sym typeface="时尚中黑简体" pitchFamily="2" charset="-122"/>
              </a:rPr>
              <a:t>2. </a:t>
            </a:r>
            <a:r>
              <a:rPr lang="zh-CN" altLang="en-US" sz="2800" b="1" noProof="1">
                <a:solidFill>
                  <a:srgbClr val="0070C0"/>
                </a:solidFill>
                <a:latin typeface="微软雅黑" panose="020B0503020204020204" pitchFamily="34" charset="-122"/>
                <a:ea typeface="微软雅黑" panose="020B0503020204020204" pitchFamily="34" charset="-122"/>
                <a:sym typeface="时尚中黑简体" pitchFamily="2" charset="-122"/>
              </a:rPr>
              <a:t>天文应用：疏散星团成员星的认证</a:t>
            </a:r>
          </a:p>
        </p:txBody>
      </p:sp>
      <p:sp>
        <p:nvSpPr>
          <p:cNvPr id="34" name="文本框 33">
            <a:extLst>
              <a:ext uri="{FF2B5EF4-FFF2-40B4-BE49-F238E27FC236}">
                <a16:creationId xmlns:a16="http://schemas.microsoft.com/office/drawing/2014/main" id="{5BD59BE6-8AC6-4052-933E-1F988E8658FF}"/>
              </a:ext>
            </a:extLst>
          </p:cNvPr>
          <p:cNvSpPr txBox="1"/>
          <p:nvPr/>
        </p:nvSpPr>
        <p:spPr>
          <a:xfrm>
            <a:off x="4385388" y="4455640"/>
            <a:ext cx="6540520" cy="523220"/>
          </a:xfrm>
          <a:prstGeom prst="rect">
            <a:avLst/>
          </a:prstGeom>
          <a:noFill/>
        </p:spPr>
        <p:txBody>
          <a:bodyPr wrap="square" rtlCol="0">
            <a:spAutoFit/>
          </a:bodyPr>
          <a:lstStyle/>
          <a:p>
            <a:pPr fontAlgn="base"/>
            <a:r>
              <a:rPr lang="en-US" altLang="zh-CN" sz="2800" b="1" noProof="1">
                <a:solidFill>
                  <a:srgbClr val="0070C0"/>
                </a:solidFill>
                <a:latin typeface="时尚中黑简体" pitchFamily="2" charset="-122"/>
                <a:ea typeface="时尚中黑简体" pitchFamily="2" charset="-122"/>
                <a:sym typeface="时尚中黑简体" pitchFamily="2" charset="-122"/>
              </a:rPr>
              <a:t>3. </a:t>
            </a:r>
            <a:r>
              <a:rPr lang="zh-CN" altLang="en-US" sz="2800" b="1" noProof="1">
                <a:solidFill>
                  <a:srgbClr val="0070C0"/>
                </a:solidFill>
                <a:latin typeface="时尚中黑简体" pitchFamily="2" charset="-122"/>
                <a:ea typeface="时尚中黑简体" pitchFamily="2" charset="-122"/>
                <a:sym typeface="时尚中黑简体" pitchFamily="2" charset="-122"/>
              </a:rPr>
              <a:t>总结和下一步计划</a:t>
            </a:r>
          </a:p>
        </p:txBody>
      </p:sp>
    </p:spTree>
    <p:extLst>
      <p:ext uri="{BB962C8B-B14F-4D97-AF65-F5344CB8AC3E}">
        <p14:creationId xmlns:p14="http://schemas.microsoft.com/office/powerpoint/2010/main" val="158119352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867CCEBC-C683-4017-AD88-0EA09032074C}"/>
              </a:ext>
            </a:extLst>
          </p:cNvPr>
          <p:cNvSpPr>
            <a:spLocks noChangeArrowheads="1"/>
          </p:cNvSpPr>
          <p:nvPr/>
        </p:nvSpPr>
        <p:spPr bwMode="auto">
          <a:xfrm>
            <a:off x="223736" y="103514"/>
            <a:ext cx="9980579" cy="523220"/>
          </a:xfrm>
          <a:prstGeom prst="rect">
            <a:avLst/>
          </a:prstGeom>
          <a:noFill/>
          <a:ln w="9525">
            <a:noFill/>
            <a:miter lim="800000"/>
            <a:headEnd/>
            <a:tailEnd/>
          </a:ln>
        </p:spPr>
        <p:txBody>
          <a:bodyPr wrap="square">
            <a:spAutoFit/>
          </a:bodyPr>
          <a:lstStyle/>
          <a:p>
            <a:r>
              <a:rPr lang="en-US" altLang="zh-CN" sz="2800" b="1" dirty="0">
                <a:solidFill>
                  <a:schemeClr val="bg1"/>
                </a:solidFill>
                <a:latin typeface="等线"/>
                <a:ea typeface="微软雅黑" pitchFamily="34" charset="-122"/>
                <a:sym typeface="微软雅黑" pitchFamily="34" charset="-122"/>
              </a:rPr>
              <a:t>1 </a:t>
            </a:r>
            <a:r>
              <a:rPr lang="zh-CN" altLang="en-US" sz="2800" b="1" dirty="0">
                <a:solidFill>
                  <a:schemeClr val="bg1"/>
                </a:solidFill>
                <a:latin typeface="等线"/>
                <a:ea typeface="微软雅黑" pitchFamily="34" charset="-122"/>
                <a:sym typeface="微软雅黑" pitchFamily="34" charset="-122"/>
              </a:rPr>
              <a:t>什么是计算机视觉</a:t>
            </a:r>
          </a:p>
        </p:txBody>
      </p:sp>
      <p:sp>
        <p:nvSpPr>
          <p:cNvPr id="6" name="Rectangle 7">
            <a:extLst>
              <a:ext uri="{FF2B5EF4-FFF2-40B4-BE49-F238E27FC236}">
                <a16:creationId xmlns:a16="http://schemas.microsoft.com/office/drawing/2014/main" id="{B5F09FC3-C71D-4112-8B93-06FE874E9ECA}"/>
              </a:ext>
            </a:extLst>
          </p:cNvPr>
          <p:cNvSpPr>
            <a:spLocks noChangeArrowheads="1"/>
          </p:cNvSpPr>
          <p:nvPr/>
        </p:nvSpPr>
        <p:spPr bwMode="auto">
          <a:xfrm>
            <a:off x="0" y="0"/>
            <a:ext cx="12192000" cy="650775"/>
          </a:xfrm>
          <a:prstGeom prst="rect">
            <a:avLst/>
          </a:prstGeom>
          <a:solidFill>
            <a:srgbClr val="E07A0A"/>
          </a:solidFill>
          <a:ln w="9525">
            <a:noFill/>
            <a:miter lim="800000"/>
            <a:headEnd/>
            <a:tailEnd/>
          </a:ln>
        </p:spPr>
        <p:txBody>
          <a:bodyPr wrap="none" anchor="ctr"/>
          <a:lstStyle/>
          <a:p>
            <a:endParaRPr lang="zh-CN" altLang="en-US" dirty="0"/>
          </a:p>
        </p:txBody>
      </p:sp>
      <p:sp>
        <p:nvSpPr>
          <p:cNvPr id="13" name="TextBox 8">
            <a:extLst>
              <a:ext uri="{FF2B5EF4-FFF2-40B4-BE49-F238E27FC236}">
                <a16:creationId xmlns:a16="http://schemas.microsoft.com/office/drawing/2014/main" id="{8E5EA2F7-7D3E-40C4-8EFB-44D6C8B07D57}"/>
              </a:ext>
            </a:extLst>
          </p:cNvPr>
          <p:cNvSpPr>
            <a:spLocks noChangeArrowheads="1"/>
          </p:cNvSpPr>
          <p:nvPr/>
        </p:nvSpPr>
        <p:spPr bwMode="auto">
          <a:xfrm>
            <a:off x="3104792" y="64155"/>
            <a:ext cx="6333824" cy="523220"/>
          </a:xfrm>
          <a:prstGeom prst="rect">
            <a:avLst/>
          </a:prstGeom>
          <a:noFill/>
          <a:ln w="9525">
            <a:noFill/>
            <a:miter lim="800000"/>
            <a:headEnd/>
            <a:tailEnd/>
          </a:ln>
        </p:spPr>
        <p:txBody>
          <a:bodyPr wrap="square">
            <a:spAutoFit/>
          </a:bodyPr>
          <a:lstStyle/>
          <a:p>
            <a:pPr algn="ctr"/>
            <a:r>
              <a:rPr lang="en-US" altLang="zh-CN" sz="2800" b="1" dirty="0">
                <a:solidFill>
                  <a:schemeClr val="bg1"/>
                </a:solidFill>
                <a:latin typeface="等线"/>
                <a:ea typeface="微软雅黑" pitchFamily="34" charset="-122"/>
                <a:sym typeface="微软雅黑" pitchFamily="34" charset="-122"/>
              </a:rPr>
              <a:t>3. </a:t>
            </a:r>
            <a:r>
              <a:rPr lang="zh-CN" altLang="en-US" sz="2800" b="1" dirty="0">
                <a:solidFill>
                  <a:schemeClr val="bg1"/>
                </a:solidFill>
                <a:latin typeface="等线"/>
                <a:ea typeface="微软雅黑" pitchFamily="34" charset="-122"/>
                <a:sym typeface="微软雅黑" pitchFamily="34" charset="-122"/>
              </a:rPr>
              <a:t>总结</a:t>
            </a:r>
          </a:p>
        </p:txBody>
      </p:sp>
      <p:cxnSp>
        <p:nvCxnSpPr>
          <p:cNvPr id="46" name="直接连接符 45">
            <a:extLst>
              <a:ext uri="{FF2B5EF4-FFF2-40B4-BE49-F238E27FC236}">
                <a16:creationId xmlns:a16="http://schemas.microsoft.com/office/drawing/2014/main" id="{EF8BF9CD-BE13-45E4-8514-73A80AED6167}"/>
              </a:ext>
            </a:extLst>
          </p:cNvPr>
          <p:cNvCxnSpPr/>
          <p:nvPr/>
        </p:nvCxnSpPr>
        <p:spPr>
          <a:xfrm>
            <a:off x="496711" y="105206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47" name="TextBox 8">
            <a:extLst>
              <a:ext uri="{FF2B5EF4-FFF2-40B4-BE49-F238E27FC236}">
                <a16:creationId xmlns:a16="http://schemas.microsoft.com/office/drawing/2014/main" id="{2166D580-8A15-4B62-A473-49480FE3DE67}"/>
              </a:ext>
            </a:extLst>
          </p:cNvPr>
          <p:cNvSpPr>
            <a:spLocks noChangeArrowheads="1"/>
          </p:cNvSpPr>
          <p:nvPr/>
        </p:nvSpPr>
        <p:spPr bwMode="auto">
          <a:xfrm>
            <a:off x="403224" y="651959"/>
            <a:ext cx="4968875" cy="400110"/>
          </a:xfrm>
          <a:prstGeom prst="rect">
            <a:avLst/>
          </a:prstGeom>
          <a:noFill/>
          <a:ln w="9525">
            <a:noFill/>
            <a:miter lim="800000"/>
            <a:headEnd/>
            <a:tailEnd/>
          </a:ln>
        </p:spPr>
        <p:txBody>
          <a:bodyPr>
            <a:spAutoFit/>
          </a:bodyPr>
          <a:lstStyle/>
          <a:p>
            <a:r>
              <a:rPr lang="zh-CN" altLang="en-US" sz="2000" b="1" dirty="0">
                <a:solidFill>
                  <a:srgbClr val="5F5E5C"/>
                </a:solidFill>
                <a:latin typeface="等线"/>
                <a:ea typeface="微软雅黑" pitchFamily="34" charset="-122"/>
              </a:rPr>
              <a:t>总结与下一步计划</a:t>
            </a:r>
            <a:endParaRPr lang="zh-CN" altLang="en-US" sz="2000" b="1" dirty="0">
              <a:solidFill>
                <a:srgbClr val="5F5E5C"/>
              </a:solidFill>
              <a:latin typeface="等线"/>
              <a:ea typeface="微软雅黑" pitchFamily="34" charset="-122"/>
              <a:sym typeface="微软雅黑" pitchFamily="34" charset="-122"/>
            </a:endParaRPr>
          </a:p>
        </p:txBody>
      </p:sp>
      <p:sp>
        <p:nvSpPr>
          <p:cNvPr id="14" name="矩形 13">
            <a:extLst>
              <a:ext uri="{FF2B5EF4-FFF2-40B4-BE49-F238E27FC236}">
                <a16:creationId xmlns:a16="http://schemas.microsoft.com/office/drawing/2014/main" id="{4B63D22E-F945-43F6-9D15-23FD113B1EDE}"/>
              </a:ext>
            </a:extLst>
          </p:cNvPr>
          <p:cNvSpPr/>
          <p:nvPr/>
        </p:nvSpPr>
        <p:spPr>
          <a:xfrm>
            <a:off x="513304" y="1647020"/>
            <a:ext cx="5182976" cy="2797048"/>
          </a:xfrm>
          <a:prstGeom prst="rect">
            <a:avLst/>
          </a:prstGeom>
        </p:spPr>
        <p:txBody>
          <a:bodyPr wrap="square">
            <a:spAutoFit/>
          </a:bodyPr>
          <a:lstStyle/>
          <a:p>
            <a:pPr marL="228543" indent="-228543" algn="just">
              <a:lnSpc>
                <a:spcPct val="150000"/>
              </a:lnSpc>
              <a:buFont typeface="Arial" panose="020B0604020202020204" pitchFamily="34" charset="0"/>
              <a:buChar char="•"/>
              <a:tabLst>
                <a:tab pos="304724" algn="l"/>
              </a:tabLs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机器学习的结果还是不错的。</a:t>
            </a: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聚类是主观的</a:t>
            </a: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不同数据适用不同的聚类算法</a:t>
            </a: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天文大数据的机器学习是昂贵的</a:t>
            </a:r>
            <a:endParaRPr lang="zh-CN" altLang="en-US" sz="2400" kern="100" dirty="0">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75093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867CCEBC-C683-4017-AD88-0EA09032074C}"/>
              </a:ext>
            </a:extLst>
          </p:cNvPr>
          <p:cNvSpPr>
            <a:spLocks noChangeArrowheads="1"/>
          </p:cNvSpPr>
          <p:nvPr/>
        </p:nvSpPr>
        <p:spPr bwMode="auto">
          <a:xfrm>
            <a:off x="223736" y="103514"/>
            <a:ext cx="9980579" cy="523220"/>
          </a:xfrm>
          <a:prstGeom prst="rect">
            <a:avLst/>
          </a:prstGeom>
          <a:noFill/>
          <a:ln w="9525">
            <a:noFill/>
            <a:miter lim="800000"/>
            <a:headEnd/>
            <a:tailEnd/>
          </a:ln>
        </p:spPr>
        <p:txBody>
          <a:bodyPr wrap="square">
            <a:spAutoFit/>
          </a:bodyPr>
          <a:lstStyle/>
          <a:p>
            <a:r>
              <a:rPr lang="en-US" altLang="zh-CN" sz="2800" b="1" dirty="0">
                <a:solidFill>
                  <a:schemeClr val="bg1"/>
                </a:solidFill>
                <a:latin typeface="等线"/>
                <a:ea typeface="微软雅黑" pitchFamily="34" charset="-122"/>
                <a:sym typeface="微软雅黑" pitchFamily="34" charset="-122"/>
              </a:rPr>
              <a:t>1 </a:t>
            </a:r>
            <a:r>
              <a:rPr lang="zh-CN" altLang="en-US" sz="2800" b="1" dirty="0">
                <a:solidFill>
                  <a:schemeClr val="bg1"/>
                </a:solidFill>
                <a:latin typeface="等线"/>
                <a:ea typeface="微软雅黑" pitchFamily="34" charset="-122"/>
                <a:sym typeface="微软雅黑" pitchFamily="34" charset="-122"/>
              </a:rPr>
              <a:t>什么是计算机视觉</a:t>
            </a:r>
          </a:p>
        </p:txBody>
      </p:sp>
      <p:sp>
        <p:nvSpPr>
          <p:cNvPr id="6" name="Rectangle 7">
            <a:extLst>
              <a:ext uri="{FF2B5EF4-FFF2-40B4-BE49-F238E27FC236}">
                <a16:creationId xmlns:a16="http://schemas.microsoft.com/office/drawing/2014/main" id="{B5F09FC3-C71D-4112-8B93-06FE874E9ECA}"/>
              </a:ext>
            </a:extLst>
          </p:cNvPr>
          <p:cNvSpPr>
            <a:spLocks noChangeArrowheads="1"/>
          </p:cNvSpPr>
          <p:nvPr/>
        </p:nvSpPr>
        <p:spPr bwMode="auto">
          <a:xfrm>
            <a:off x="0" y="0"/>
            <a:ext cx="12192000" cy="650775"/>
          </a:xfrm>
          <a:prstGeom prst="rect">
            <a:avLst/>
          </a:prstGeom>
          <a:solidFill>
            <a:srgbClr val="E07A0A"/>
          </a:solidFill>
          <a:ln w="9525">
            <a:noFill/>
            <a:miter lim="800000"/>
            <a:headEnd/>
            <a:tailEnd/>
          </a:ln>
        </p:spPr>
        <p:txBody>
          <a:bodyPr wrap="none" anchor="ctr"/>
          <a:lstStyle/>
          <a:p>
            <a:endParaRPr lang="zh-CN" altLang="en-US" dirty="0"/>
          </a:p>
        </p:txBody>
      </p:sp>
      <p:sp>
        <p:nvSpPr>
          <p:cNvPr id="13" name="TextBox 8">
            <a:extLst>
              <a:ext uri="{FF2B5EF4-FFF2-40B4-BE49-F238E27FC236}">
                <a16:creationId xmlns:a16="http://schemas.microsoft.com/office/drawing/2014/main" id="{8E5EA2F7-7D3E-40C4-8EFB-44D6C8B07D57}"/>
              </a:ext>
            </a:extLst>
          </p:cNvPr>
          <p:cNvSpPr>
            <a:spLocks noChangeArrowheads="1"/>
          </p:cNvSpPr>
          <p:nvPr/>
        </p:nvSpPr>
        <p:spPr bwMode="auto">
          <a:xfrm>
            <a:off x="3104792" y="64155"/>
            <a:ext cx="6333824" cy="523220"/>
          </a:xfrm>
          <a:prstGeom prst="rect">
            <a:avLst/>
          </a:prstGeom>
          <a:noFill/>
          <a:ln w="9525">
            <a:noFill/>
            <a:miter lim="800000"/>
            <a:headEnd/>
            <a:tailEnd/>
          </a:ln>
        </p:spPr>
        <p:txBody>
          <a:bodyPr wrap="square">
            <a:spAutoFit/>
          </a:bodyPr>
          <a:lstStyle/>
          <a:p>
            <a:pPr algn="ctr"/>
            <a:r>
              <a:rPr lang="en-US" altLang="zh-CN" sz="2800" b="1" dirty="0">
                <a:solidFill>
                  <a:schemeClr val="bg1"/>
                </a:solidFill>
                <a:latin typeface="等线"/>
                <a:ea typeface="微软雅黑" pitchFamily="34" charset="-122"/>
                <a:sym typeface="微软雅黑" pitchFamily="34" charset="-122"/>
              </a:rPr>
              <a:t>4. </a:t>
            </a:r>
            <a:r>
              <a:rPr lang="zh-CN" altLang="en-US" sz="2800" b="1" dirty="0">
                <a:solidFill>
                  <a:schemeClr val="bg1"/>
                </a:solidFill>
                <a:latin typeface="等线"/>
                <a:ea typeface="微软雅黑" pitchFamily="34" charset="-122"/>
                <a:sym typeface="微软雅黑" pitchFamily="34" charset="-122"/>
              </a:rPr>
              <a:t>下一步计划</a:t>
            </a:r>
          </a:p>
        </p:txBody>
      </p:sp>
      <p:cxnSp>
        <p:nvCxnSpPr>
          <p:cNvPr id="46" name="直接连接符 45">
            <a:extLst>
              <a:ext uri="{FF2B5EF4-FFF2-40B4-BE49-F238E27FC236}">
                <a16:creationId xmlns:a16="http://schemas.microsoft.com/office/drawing/2014/main" id="{EF8BF9CD-BE13-45E4-8514-73A80AED6167}"/>
              </a:ext>
            </a:extLst>
          </p:cNvPr>
          <p:cNvCxnSpPr/>
          <p:nvPr/>
        </p:nvCxnSpPr>
        <p:spPr>
          <a:xfrm>
            <a:off x="496711" y="105206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47" name="TextBox 8">
            <a:extLst>
              <a:ext uri="{FF2B5EF4-FFF2-40B4-BE49-F238E27FC236}">
                <a16:creationId xmlns:a16="http://schemas.microsoft.com/office/drawing/2014/main" id="{2166D580-8A15-4B62-A473-49480FE3DE67}"/>
              </a:ext>
            </a:extLst>
          </p:cNvPr>
          <p:cNvSpPr>
            <a:spLocks noChangeArrowheads="1"/>
          </p:cNvSpPr>
          <p:nvPr/>
        </p:nvSpPr>
        <p:spPr bwMode="auto">
          <a:xfrm>
            <a:off x="403224" y="651959"/>
            <a:ext cx="4968875" cy="400110"/>
          </a:xfrm>
          <a:prstGeom prst="rect">
            <a:avLst/>
          </a:prstGeom>
          <a:noFill/>
          <a:ln w="9525">
            <a:noFill/>
            <a:miter lim="800000"/>
            <a:headEnd/>
            <a:tailEnd/>
          </a:ln>
        </p:spPr>
        <p:txBody>
          <a:bodyPr>
            <a:spAutoFit/>
          </a:bodyPr>
          <a:lstStyle/>
          <a:p>
            <a:r>
              <a:rPr lang="zh-CN" altLang="en-US" sz="2000" b="1" dirty="0">
                <a:solidFill>
                  <a:srgbClr val="5F5E5C"/>
                </a:solidFill>
                <a:latin typeface="等线"/>
                <a:ea typeface="微软雅黑" pitchFamily="34" charset="-122"/>
              </a:rPr>
              <a:t>总结与下一步计划</a:t>
            </a:r>
            <a:endParaRPr lang="zh-CN" altLang="en-US" sz="2000" b="1" dirty="0">
              <a:solidFill>
                <a:srgbClr val="5F5E5C"/>
              </a:solidFill>
              <a:latin typeface="等线"/>
              <a:ea typeface="微软雅黑" pitchFamily="34" charset="-122"/>
              <a:sym typeface="微软雅黑" pitchFamily="34" charset="-122"/>
            </a:endParaRPr>
          </a:p>
        </p:txBody>
      </p:sp>
      <p:sp>
        <p:nvSpPr>
          <p:cNvPr id="15" name="矩形 14">
            <a:extLst>
              <a:ext uri="{FF2B5EF4-FFF2-40B4-BE49-F238E27FC236}">
                <a16:creationId xmlns:a16="http://schemas.microsoft.com/office/drawing/2014/main" id="{2F8DB858-DC32-4081-A830-2AEB49E81B51}"/>
              </a:ext>
            </a:extLst>
          </p:cNvPr>
          <p:cNvSpPr/>
          <p:nvPr/>
        </p:nvSpPr>
        <p:spPr>
          <a:xfrm>
            <a:off x="496711" y="1744674"/>
            <a:ext cx="5328289" cy="2797048"/>
          </a:xfrm>
          <a:prstGeom prst="rect">
            <a:avLst/>
          </a:prstGeom>
        </p:spPr>
        <p:txBody>
          <a:bodyPr wrap="square">
            <a:spAutoFit/>
          </a:bodyPr>
          <a:lstStyle/>
          <a:p>
            <a:pPr marL="228543" indent="-228543" algn="just">
              <a:lnSpc>
                <a:spcPct val="150000"/>
              </a:lnSpc>
              <a:buFont typeface="Arial" panose="020B0604020202020204" pitchFamily="34" charset="0"/>
              <a:buChar char="•"/>
              <a:tabLst>
                <a:tab pos="304724" algn="l"/>
              </a:tabLs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基于大数据的机器学习算法</a:t>
            </a: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基于神经网络的聚类算法</a:t>
            </a: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endParaRPr lang="en-US" altLang="zh-CN" sz="2400" b="1" kern="100" dirty="0">
              <a:latin typeface="微软雅黑" panose="020B0503020204020204" pitchFamily="34" charset="-122"/>
              <a:ea typeface="微软雅黑" panose="020B0503020204020204" pitchFamily="34" charset="-122"/>
              <a:cs typeface="Arial" panose="020B0604020202020204" pitchFamily="34" charset="0"/>
            </a:endParaRPr>
          </a:p>
          <a:p>
            <a:pPr marL="228543" indent="-228543" algn="just">
              <a:lnSpc>
                <a:spcPct val="150000"/>
              </a:lnSpc>
              <a:buFont typeface="Arial" panose="020B0604020202020204" pitchFamily="34" charset="0"/>
              <a:buChar char="•"/>
              <a:tabLst>
                <a:tab pos="304724" algn="l"/>
              </a:tabLst>
            </a:pP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基于</a:t>
            </a:r>
            <a:r>
              <a:rPr lang="en-US" altLang="zh-CN" sz="2400" b="1" kern="100" dirty="0">
                <a:latin typeface="微软雅黑" panose="020B0503020204020204" pitchFamily="34" charset="-122"/>
                <a:ea typeface="微软雅黑" panose="020B0503020204020204" pitchFamily="34" charset="-122"/>
                <a:cs typeface="Arial" panose="020B0604020202020204" pitchFamily="34" charset="0"/>
              </a:rPr>
              <a:t>Web</a:t>
            </a:r>
            <a:r>
              <a:rPr lang="zh-CN" altLang="en-US" sz="2400" b="1" kern="100" dirty="0">
                <a:latin typeface="微软雅黑" panose="020B0503020204020204" pitchFamily="34" charset="-122"/>
                <a:ea typeface="微软雅黑" panose="020B0503020204020204" pitchFamily="34" charset="-122"/>
                <a:cs typeface="Arial" panose="020B0604020202020204" pitchFamily="34" charset="0"/>
              </a:rPr>
              <a:t>的机器学习操作</a:t>
            </a:r>
            <a:endParaRPr lang="en-US" altLang="zh-CN" sz="1600"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92744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p:cNvSpPr/>
          <p:nvPr/>
        </p:nvSpPr>
        <p:spPr>
          <a:xfrm>
            <a:off x="4106966" y="1861479"/>
            <a:ext cx="7116895" cy="759419"/>
          </a:xfrm>
          <a:prstGeom prst="roundRect">
            <a:avLst>
              <a:gd name="adj" fmla="val 33339"/>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4106966" y="3119752"/>
            <a:ext cx="7116895" cy="759419"/>
          </a:xfrm>
          <a:prstGeom prst="roundRect">
            <a:avLst>
              <a:gd name="adj" fmla="val 33339"/>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4106966" y="4378025"/>
            <a:ext cx="7116895" cy="759419"/>
          </a:xfrm>
          <a:prstGeom prst="roundRect">
            <a:avLst>
              <a:gd name="adj" fmla="val 33339"/>
            </a:avLst>
          </a:pr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p:nvSpPr>
        <p:spPr>
          <a:xfrm>
            <a:off x="0" y="0"/>
            <a:ext cx="4527640" cy="4656406"/>
          </a:xfrm>
          <a:custGeom>
            <a:avLst/>
            <a:gdLst>
              <a:gd name="connsiteX0" fmla="*/ 0 w 4527640"/>
              <a:gd name="connsiteY0" fmla="*/ 0 h 3903989"/>
              <a:gd name="connsiteX1" fmla="*/ 4511636 w 4527640"/>
              <a:gd name="connsiteY1" fmla="*/ 0 h 3903989"/>
              <a:gd name="connsiteX2" fmla="*/ 4515730 w 4527640"/>
              <a:gd name="connsiteY2" fmla="*/ 14067 h 3903989"/>
              <a:gd name="connsiteX3" fmla="*/ 3756075 w 4527640"/>
              <a:gd name="connsiteY3" fmla="*/ 1702189 h 3903989"/>
              <a:gd name="connsiteX4" fmla="*/ 2124222 w 4527640"/>
              <a:gd name="connsiteY4" fmla="*/ 2532184 h 3903989"/>
              <a:gd name="connsiteX5" fmla="*/ 1181687 w 4527640"/>
              <a:gd name="connsiteY5" fmla="*/ 3713870 h 3903989"/>
              <a:gd name="connsiteX6" fmla="*/ 1 w 4527640"/>
              <a:gd name="connsiteY6" fmla="*/ 3812344 h 3903989"/>
              <a:gd name="connsiteX7" fmla="*/ 0 w 4527640"/>
              <a:gd name="connsiteY7" fmla="*/ 3812343 h 390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7640" h="3903989">
                <a:moveTo>
                  <a:pt x="0" y="0"/>
                </a:moveTo>
                <a:lnTo>
                  <a:pt x="4511636" y="0"/>
                </a:lnTo>
                <a:lnTo>
                  <a:pt x="4515730" y="14067"/>
                </a:lnTo>
                <a:cubicBezTo>
                  <a:pt x="4607170" y="417341"/>
                  <a:pt x="4154660" y="1282503"/>
                  <a:pt x="3756075" y="1702189"/>
                </a:cubicBezTo>
                <a:cubicBezTo>
                  <a:pt x="3357490" y="2121875"/>
                  <a:pt x="2553286" y="2196904"/>
                  <a:pt x="2124222" y="2532184"/>
                </a:cubicBezTo>
                <a:cubicBezTo>
                  <a:pt x="1695158" y="2867464"/>
                  <a:pt x="1535724" y="3500510"/>
                  <a:pt x="1181687" y="3713870"/>
                </a:cubicBezTo>
                <a:cubicBezTo>
                  <a:pt x="827650" y="3927230"/>
                  <a:pt x="393896" y="3962399"/>
                  <a:pt x="1" y="3812344"/>
                </a:cubicBezTo>
                <a:lnTo>
                  <a:pt x="0" y="3812343"/>
                </a:lnTo>
                <a:close/>
              </a:path>
            </a:pathLst>
          </a:custGeom>
          <a:solidFill>
            <a:srgbClr val="E9E8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p:cNvSpPr txBox="1"/>
          <p:nvPr/>
        </p:nvSpPr>
        <p:spPr>
          <a:xfrm>
            <a:off x="1207112" y="238299"/>
            <a:ext cx="1415773" cy="830997"/>
          </a:xfrm>
          <a:prstGeom prst="rect">
            <a:avLst/>
          </a:prstGeom>
          <a:noFill/>
        </p:spPr>
        <p:txBody>
          <a:bodyPr wrap="none" rtlCol="0">
            <a:spAutoFit/>
          </a:bodyPr>
          <a:lstStyle/>
          <a:p>
            <a:pPr algn="ctr"/>
            <a:r>
              <a:rPr lang="zh-CN" altLang="en-US" sz="4800" b="1" dirty="0">
                <a:solidFill>
                  <a:srgbClr val="0070C0"/>
                </a:solidFill>
                <a:latin typeface="微软雅黑" panose="020B0503020204020204" pitchFamily="34" charset="-122"/>
                <a:ea typeface="微软雅黑" panose="020B0503020204020204" pitchFamily="34" charset="-122"/>
              </a:rPr>
              <a:t>目录</a:t>
            </a:r>
          </a:p>
        </p:txBody>
      </p:sp>
      <p:sp>
        <p:nvSpPr>
          <p:cNvPr id="9" name="文本框 8"/>
          <p:cNvSpPr txBox="1"/>
          <p:nvPr/>
        </p:nvSpPr>
        <p:spPr>
          <a:xfrm>
            <a:off x="4385388" y="1958510"/>
            <a:ext cx="5487725" cy="584775"/>
          </a:xfrm>
          <a:prstGeom prst="rect">
            <a:avLst/>
          </a:prstGeom>
          <a:noFill/>
        </p:spPr>
        <p:txBody>
          <a:bodyPr wrap="square" rtlCol="0">
            <a:spAutoFit/>
          </a:bodyPr>
          <a:lstStyle/>
          <a:p>
            <a:r>
              <a:rPr lang="en-US" altLang="zh-CN" sz="3200" b="1" dirty="0">
                <a:solidFill>
                  <a:srgbClr val="0070C0"/>
                </a:solidFill>
                <a:latin typeface="微软雅黑" panose="020B0503020204020204" pitchFamily="34" charset="-122"/>
                <a:ea typeface="微软雅黑" panose="020B0503020204020204" pitchFamily="34" charset="-122"/>
                <a:sym typeface="时尚中黑简体" pitchFamily="2" charset="-122"/>
              </a:rPr>
              <a:t>1. </a:t>
            </a:r>
            <a:r>
              <a:rPr lang="zh-CN" altLang="en-US" sz="3200" b="1" dirty="0">
                <a:solidFill>
                  <a:srgbClr val="0070C0"/>
                </a:solidFill>
                <a:latin typeface="微软雅黑" panose="020B0503020204020204" pitchFamily="34" charset="-122"/>
                <a:ea typeface="微软雅黑" panose="020B0503020204020204" pitchFamily="34" charset="-122"/>
                <a:sym typeface="时尚中黑简体" pitchFamily="2" charset="-122"/>
              </a:rPr>
              <a:t>介绍</a:t>
            </a:r>
          </a:p>
        </p:txBody>
      </p:sp>
      <p:sp>
        <p:nvSpPr>
          <p:cNvPr id="10" name="文本框 9"/>
          <p:cNvSpPr txBox="1"/>
          <p:nvPr/>
        </p:nvSpPr>
        <p:spPr>
          <a:xfrm>
            <a:off x="4385388" y="3207075"/>
            <a:ext cx="6755363" cy="523220"/>
          </a:xfrm>
          <a:prstGeom prst="rect">
            <a:avLst/>
          </a:prstGeom>
          <a:noFill/>
        </p:spPr>
        <p:txBody>
          <a:bodyPr wrap="square" rtlCol="0">
            <a:spAutoFit/>
          </a:bodyPr>
          <a:lstStyle/>
          <a:p>
            <a:pPr fontAlgn="base"/>
            <a:r>
              <a:rPr lang="en-US" altLang="zh-CN" sz="2800" b="1" noProof="1">
                <a:solidFill>
                  <a:srgbClr val="0070C0"/>
                </a:solidFill>
                <a:latin typeface="微软雅黑" panose="020B0503020204020204" pitchFamily="34" charset="-122"/>
                <a:ea typeface="微软雅黑" panose="020B0503020204020204" pitchFamily="34" charset="-122"/>
                <a:sym typeface="时尚中黑简体" pitchFamily="2" charset="-122"/>
              </a:rPr>
              <a:t>2. </a:t>
            </a:r>
            <a:r>
              <a:rPr lang="zh-CN" altLang="en-US" sz="2800" b="1" noProof="1">
                <a:solidFill>
                  <a:srgbClr val="0070C0"/>
                </a:solidFill>
                <a:latin typeface="微软雅黑" panose="020B0503020204020204" pitchFamily="34" charset="-122"/>
                <a:ea typeface="微软雅黑" panose="020B0503020204020204" pitchFamily="34" charset="-122"/>
                <a:sym typeface="时尚中黑简体" pitchFamily="2" charset="-122"/>
              </a:rPr>
              <a:t>天文应用：疏散星团成员星的认证</a:t>
            </a:r>
          </a:p>
        </p:txBody>
      </p:sp>
      <p:sp>
        <p:nvSpPr>
          <p:cNvPr id="11" name="文本框 10"/>
          <p:cNvSpPr txBox="1"/>
          <p:nvPr/>
        </p:nvSpPr>
        <p:spPr>
          <a:xfrm>
            <a:off x="4385388" y="4455640"/>
            <a:ext cx="6540520" cy="523220"/>
          </a:xfrm>
          <a:prstGeom prst="rect">
            <a:avLst/>
          </a:prstGeom>
          <a:noFill/>
        </p:spPr>
        <p:txBody>
          <a:bodyPr wrap="square" rtlCol="0">
            <a:spAutoFit/>
          </a:bodyPr>
          <a:lstStyle/>
          <a:p>
            <a:pPr fontAlgn="base"/>
            <a:r>
              <a:rPr lang="en-US" altLang="zh-CN" sz="2800" b="1" noProof="1">
                <a:solidFill>
                  <a:srgbClr val="0070C0"/>
                </a:solidFill>
                <a:latin typeface="时尚中黑简体" pitchFamily="2" charset="-122"/>
                <a:ea typeface="时尚中黑简体" pitchFamily="2" charset="-122"/>
                <a:sym typeface="时尚中黑简体" pitchFamily="2" charset="-122"/>
              </a:rPr>
              <a:t>3. </a:t>
            </a:r>
            <a:r>
              <a:rPr lang="zh-CN" altLang="en-US" sz="2800" b="1" noProof="1">
                <a:solidFill>
                  <a:srgbClr val="0070C0"/>
                </a:solidFill>
                <a:latin typeface="时尚中黑简体" pitchFamily="2" charset="-122"/>
                <a:ea typeface="时尚中黑简体" pitchFamily="2" charset="-122"/>
                <a:sym typeface="时尚中黑简体" pitchFamily="2" charset="-122"/>
              </a:rPr>
              <a:t>总结和下一步计划</a:t>
            </a:r>
          </a:p>
        </p:txBody>
      </p:sp>
      <p:graphicFrame>
        <p:nvGraphicFramePr>
          <p:cNvPr id="2" name="Object 5">
            <a:extLst>
              <a:ext uri="{FF2B5EF4-FFF2-40B4-BE49-F238E27FC236}">
                <a16:creationId xmlns:a16="http://schemas.microsoft.com/office/drawing/2014/main" id="{22EB2CE4-6B3F-4993-A741-A4DBB43FBE3F}"/>
              </a:ext>
            </a:extLst>
          </p:cNvPr>
          <p:cNvGraphicFramePr>
            <a:graphicFrameLocks noChangeAspect="1"/>
          </p:cNvGraphicFramePr>
          <p:nvPr>
            <p:extLst>
              <p:ext uri="{D42A27DB-BD31-4B8C-83A1-F6EECF244321}">
                <p14:modId xmlns:p14="http://schemas.microsoft.com/office/powerpoint/2010/main" val="131789709"/>
              </p:ext>
            </p:extLst>
          </p:nvPr>
        </p:nvGraphicFramePr>
        <p:xfrm>
          <a:off x="543997" y="1195130"/>
          <a:ext cx="2742004" cy="4882105"/>
        </p:xfrm>
        <a:graphic>
          <a:graphicData uri="http://schemas.openxmlformats.org/presentationml/2006/ole">
            <mc:AlternateContent xmlns:mc="http://schemas.openxmlformats.org/markup-compatibility/2006">
              <mc:Choice xmlns:v="urn:schemas-microsoft-com:vml" Requires="v">
                <p:oleObj spid="_x0000_s1562" r:id="rId3" imgW="4761905" imgH="6504762" progId="">
                  <p:embed/>
                </p:oleObj>
              </mc:Choice>
              <mc:Fallback>
                <p:oleObj r:id="rId3" imgW="4761905" imgH="6504762" progId="">
                  <p:embed/>
                  <p:pic>
                    <p:nvPicPr>
                      <p:cNvPr id="1026" name="Object 5">
                        <a:extLst>
                          <a:ext uri="{FF2B5EF4-FFF2-40B4-BE49-F238E27FC236}">
                            <a16:creationId xmlns:a16="http://schemas.microsoft.com/office/drawing/2014/main" id="{A289FEB0-8664-450E-B2F1-1D04DEFAF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7" y="1195130"/>
                        <a:ext cx="2742004" cy="4882105"/>
                      </a:xfrm>
                      <a:prstGeom prst="rect">
                        <a:avLst/>
                      </a:prstGeom>
                      <a:noFill/>
                      <a:ln>
                        <a:noFill/>
                      </a:ln>
                      <a:effectLst/>
                    </p:spPr>
                  </p:pic>
                </p:oleObj>
              </mc:Fallback>
            </mc:AlternateContent>
          </a:graphicData>
        </a:graphic>
      </p:graphicFrame>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867CCEBC-C683-4017-AD88-0EA09032074C}"/>
              </a:ext>
            </a:extLst>
          </p:cNvPr>
          <p:cNvSpPr>
            <a:spLocks noChangeArrowheads="1"/>
          </p:cNvSpPr>
          <p:nvPr/>
        </p:nvSpPr>
        <p:spPr bwMode="auto">
          <a:xfrm>
            <a:off x="223736" y="103514"/>
            <a:ext cx="9980579" cy="523220"/>
          </a:xfrm>
          <a:prstGeom prst="rect">
            <a:avLst/>
          </a:prstGeom>
          <a:noFill/>
          <a:ln w="9525">
            <a:noFill/>
            <a:miter lim="800000"/>
            <a:headEnd/>
            <a:tailEnd/>
          </a:ln>
        </p:spPr>
        <p:txBody>
          <a:bodyPr wrap="square">
            <a:spAutoFit/>
          </a:bodyPr>
          <a:lstStyle/>
          <a:p>
            <a:r>
              <a:rPr lang="en-US" altLang="zh-CN" sz="2800" b="1" dirty="0">
                <a:solidFill>
                  <a:schemeClr val="bg1"/>
                </a:solidFill>
                <a:latin typeface="等线"/>
                <a:ea typeface="微软雅黑" pitchFamily="34" charset="-122"/>
                <a:sym typeface="微软雅黑" pitchFamily="34" charset="-122"/>
              </a:rPr>
              <a:t>1 </a:t>
            </a:r>
            <a:r>
              <a:rPr lang="zh-CN" altLang="en-US" sz="2800" b="1" dirty="0">
                <a:solidFill>
                  <a:schemeClr val="bg1"/>
                </a:solidFill>
                <a:latin typeface="等线"/>
                <a:ea typeface="微软雅黑" pitchFamily="34" charset="-122"/>
                <a:sym typeface="微软雅黑" pitchFamily="34" charset="-122"/>
              </a:rPr>
              <a:t>什么是计算机视觉</a:t>
            </a:r>
          </a:p>
        </p:txBody>
      </p:sp>
      <p:sp>
        <p:nvSpPr>
          <p:cNvPr id="6" name="Rectangle 7">
            <a:extLst>
              <a:ext uri="{FF2B5EF4-FFF2-40B4-BE49-F238E27FC236}">
                <a16:creationId xmlns:a16="http://schemas.microsoft.com/office/drawing/2014/main" id="{B5F09FC3-C71D-4112-8B93-06FE874E9ECA}"/>
              </a:ext>
            </a:extLst>
          </p:cNvPr>
          <p:cNvSpPr>
            <a:spLocks noChangeArrowheads="1"/>
          </p:cNvSpPr>
          <p:nvPr/>
        </p:nvSpPr>
        <p:spPr bwMode="auto">
          <a:xfrm>
            <a:off x="0" y="0"/>
            <a:ext cx="12192000" cy="650775"/>
          </a:xfrm>
          <a:prstGeom prst="rect">
            <a:avLst/>
          </a:prstGeom>
          <a:solidFill>
            <a:srgbClr val="E07A0A"/>
          </a:solidFill>
          <a:ln w="9525">
            <a:noFill/>
            <a:miter lim="800000"/>
            <a:headEnd/>
            <a:tailEnd/>
          </a:ln>
        </p:spPr>
        <p:txBody>
          <a:bodyPr wrap="none" anchor="ctr"/>
          <a:lstStyle/>
          <a:p>
            <a:endParaRPr lang="zh-CN" altLang="en-US" dirty="0"/>
          </a:p>
        </p:txBody>
      </p:sp>
      <p:sp>
        <p:nvSpPr>
          <p:cNvPr id="13" name="TextBox 8">
            <a:extLst>
              <a:ext uri="{FF2B5EF4-FFF2-40B4-BE49-F238E27FC236}">
                <a16:creationId xmlns:a16="http://schemas.microsoft.com/office/drawing/2014/main" id="{8E5EA2F7-7D3E-40C4-8EFB-44D6C8B07D57}"/>
              </a:ext>
            </a:extLst>
          </p:cNvPr>
          <p:cNvSpPr>
            <a:spLocks noChangeArrowheads="1"/>
          </p:cNvSpPr>
          <p:nvPr/>
        </p:nvSpPr>
        <p:spPr bwMode="auto">
          <a:xfrm>
            <a:off x="2929088" y="63777"/>
            <a:ext cx="6333824" cy="523220"/>
          </a:xfrm>
          <a:prstGeom prst="rect">
            <a:avLst/>
          </a:prstGeom>
          <a:noFill/>
          <a:ln w="9525">
            <a:noFill/>
            <a:miter lim="800000"/>
            <a:headEnd/>
            <a:tailEnd/>
          </a:ln>
        </p:spPr>
        <p:txBody>
          <a:bodyPr wrap="square">
            <a:spAutoFit/>
          </a:bodyPr>
          <a:lstStyle/>
          <a:p>
            <a:pPr algn="ctr"/>
            <a:r>
              <a:rPr lang="en-US" altLang="zh-CN" sz="2800" b="1" dirty="0">
                <a:solidFill>
                  <a:schemeClr val="bg1"/>
                </a:solidFill>
                <a:latin typeface="等线"/>
                <a:ea typeface="微软雅黑" pitchFamily="34" charset="-122"/>
                <a:sym typeface="微软雅黑" pitchFamily="34" charset="-122"/>
              </a:rPr>
              <a:t>1. </a:t>
            </a:r>
            <a:r>
              <a:rPr lang="zh-CN" altLang="en-US" sz="2800" b="1" dirty="0">
                <a:solidFill>
                  <a:schemeClr val="bg1"/>
                </a:solidFill>
                <a:latin typeface="等线"/>
                <a:ea typeface="微软雅黑" pitchFamily="34" charset="-122"/>
                <a:sym typeface="微软雅黑" pitchFamily="34" charset="-122"/>
              </a:rPr>
              <a:t>介绍</a:t>
            </a:r>
          </a:p>
        </p:txBody>
      </p:sp>
      <p:sp>
        <p:nvSpPr>
          <p:cNvPr id="7" name="TextBox 8">
            <a:extLst>
              <a:ext uri="{FF2B5EF4-FFF2-40B4-BE49-F238E27FC236}">
                <a16:creationId xmlns:a16="http://schemas.microsoft.com/office/drawing/2014/main" id="{FDB031E6-547E-480B-BBEE-1FBDE505B59B}"/>
              </a:ext>
            </a:extLst>
          </p:cNvPr>
          <p:cNvSpPr>
            <a:spLocks noChangeArrowheads="1"/>
          </p:cNvSpPr>
          <p:nvPr/>
        </p:nvSpPr>
        <p:spPr bwMode="auto">
          <a:xfrm>
            <a:off x="403225" y="655194"/>
            <a:ext cx="5147733" cy="400110"/>
          </a:xfrm>
          <a:prstGeom prst="rect">
            <a:avLst/>
          </a:prstGeom>
          <a:noFill/>
          <a:ln w="9525">
            <a:noFill/>
            <a:miter lim="800000"/>
            <a:headEnd/>
            <a:tailEnd/>
          </a:ln>
        </p:spPr>
        <p:txBody>
          <a:bodyPr wrap="square">
            <a:spAutoFit/>
          </a:bodyPr>
          <a:lstStyle/>
          <a:p>
            <a:r>
              <a:rPr lang="zh-CN" altLang="en-US" sz="2000" b="1" dirty="0">
                <a:solidFill>
                  <a:srgbClr val="5F5E5C"/>
                </a:solidFill>
                <a:latin typeface="等线"/>
                <a:ea typeface="微软雅黑" pitchFamily="34" charset="-122"/>
                <a:sym typeface="微软雅黑" pitchFamily="34" charset="-122"/>
              </a:rPr>
              <a:t>机器学习与深度学习应用趋势</a:t>
            </a:r>
          </a:p>
        </p:txBody>
      </p:sp>
      <p:cxnSp>
        <p:nvCxnSpPr>
          <p:cNvPr id="8" name="直接连接符 7">
            <a:extLst>
              <a:ext uri="{FF2B5EF4-FFF2-40B4-BE49-F238E27FC236}">
                <a16:creationId xmlns:a16="http://schemas.microsoft.com/office/drawing/2014/main" id="{6CC7A990-BBFA-4AAB-AB32-F456FDBBB9E5}"/>
              </a:ext>
            </a:extLst>
          </p:cNvPr>
          <p:cNvCxnSpPr/>
          <p:nvPr/>
        </p:nvCxnSpPr>
        <p:spPr>
          <a:xfrm>
            <a:off x="496711" y="1052069"/>
            <a:ext cx="5147733" cy="0"/>
          </a:xfrm>
          <a:prstGeom prst="line">
            <a:avLst/>
          </a:prstGeom>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CADACD58-4613-4DD1-91E1-23112D438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7205"/>
            <a:ext cx="6365289" cy="317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91C4C982-8E3D-4C8C-9CD2-9EC256D3E437}"/>
              </a:ext>
            </a:extLst>
          </p:cNvPr>
          <p:cNvSpPr txBox="1"/>
          <p:nvPr/>
        </p:nvSpPr>
        <p:spPr>
          <a:xfrm>
            <a:off x="6096000" y="1765910"/>
            <a:ext cx="5740122" cy="4042132"/>
          </a:xfrm>
          <a:prstGeom prst="rect">
            <a:avLst/>
          </a:prstGeom>
          <a:noFill/>
        </p:spPr>
        <p:txBody>
          <a:bodyPr wrap="square" rtlCol="0">
            <a:spAutoFit/>
          </a:bodyPr>
          <a:lstStyle/>
          <a:p>
            <a:pPr marL="457200" lvl="0" indent="-457200">
              <a:lnSpc>
                <a:spcPts val="2200"/>
              </a:lnSpc>
              <a:buFont typeface="Wingdings" panose="05000000000000000000" pitchFamily="2" charset="2"/>
              <a:buChar char="u"/>
            </a:pPr>
            <a:r>
              <a:rPr lang="zh-CN" altLang="zh-CN" sz="2400" kern="100" dirty="0">
                <a:effectLst/>
                <a:latin typeface="新宋体" panose="02010609030101010101" pitchFamily="49" charset="-122"/>
                <a:ea typeface="新宋体" panose="02010609030101010101" pitchFamily="49" charset="-122"/>
                <a:cs typeface="楷体_GB2312"/>
              </a:rPr>
              <a:t>基于</a:t>
            </a:r>
            <a:r>
              <a:rPr lang="en-US" altLang="zh-CN" sz="2400" kern="100" dirty="0">
                <a:effectLst/>
                <a:latin typeface="新宋体" panose="02010609030101010101" pitchFamily="49" charset="-122"/>
                <a:ea typeface="新宋体" panose="02010609030101010101" pitchFamily="49" charset="-122"/>
                <a:cs typeface="楷体_GB2312"/>
              </a:rPr>
              <a:t>LAMOST</a:t>
            </a:r>
            <a:r>
              <a:rPr lang="zh-CN" altLang="zh-CN" sz="2400" kern="100" dirty="0">
                <a:effectLst/>
                <a:latin typeface="新宋体" panose="02010609030101010101" pitchFamily="49" charset="-122"/>
                <a:ea typeface="新宋体" panose="02010609030101010101" pitchFamily="49" charset="-122"/>
                <a:cs typeface="楷体_GB2312"/>
              </a:rPr>
              <a:t>数据回归</a:t>
            </a:r>
            <a:r>
              <a:rPr lang="en-US" altLang="zh-CN" sz="2400" kern="100" dirty="0">
                <a:effectLst/>
                <a:latin typeface="新宋体" panose="02010609030101010101" pitchFamily="49" charset="-122"/>
                <a:ea typeface="新宋体" panose="02010609030101010101" pitchFamily="49" charset="-122"/>
                <a:cs typeface="楷体_GB2312"/>
              </a:rPr>
              <a:t>Gaia DR2</a:t>
            </a:r>
            <a:r>
              <a:rPr lang="zh-CN" altLang="zh-CN" sz="2400" kern="100" dirty="0">
                <a:effectLst/>
                <a:latin typeface="新宋体" panose="02010609030101010101" pitchFamily="49" charset="-122"/>
                <a:ea typeface="新宋体" panose="02010609030101010101" pitchFamily="49" charset="-122"/>
                <a:cs typeface="楷体_GB2312"/>
              </a:rPr>
              <a:t>中恒星的消光</a:t>
            </a:r>
            <a:r>
              <a:rPr lang="en-US" altLang="zh-CN" sz="2400" kern="100" dirty="0">
                <a:effectLst/>
                <a:latin typeface="新宋体" panose="02010609030101010101" pitchFamily="49" charset="-122"/>
                <a:ea typeface="新宋体" panose="02010609030101010101" pitchFamily="49" charset="-122"/>
                <a:cs typeface="楷体_GB2312"/>
              </a:rPr>
              <a:t>,</a:t>
            </a:r>
            <a:r>
              <a:rPr lang="en-US" altLang="zh-CN" sz="2400" kern="100" dirty="0">
                <a:effectLst/>
                <a:latin typeface="新宋体" panose="02010609030101010101" pitchFamily="49" charset="-122"/>
                <a:ea typeface="新宋体" panose="02010609030101010101" pitchFamily="49" charset="-122"/>
              </a:rPr>
              <a:t> </a:t>
            </a:r>
            <a:r>
              <a:rPr lang="zh-CN" altLang="zh-CN" sz="2400" kern="100" dirty="0">
                <a:effectLst/>
                <a:latin typeface="新宋体" panose="02010609030101010101" pitchFamily="49" charset="-122"/>
                <a:ea typeface="新宋体" panose="02010609030101010101" pitchFamily="49" charset="-122"/>
                <a:cs typeface="楷体_GB2312"/>
              </a:rPr>
              <a:t>国家天文台白宇副研究员、刘继峰研究员等</a:t>
            </a:r>
            <a:endParaRPr lang="en-US" altLang="zh-CN" sz="2400" kern="100" dirty="0">
              <a:effectLst/>
              <a:latin typeface="新宋体" panose="02010609030101010101" pitchFamily="49" charset="-122"/>
              <a:ea typeface="新宋体" panose="02010609030101010101" pitchFamily="49" charset="-122"/>
              <a:cs typeface="楷体_GB2312"/>
            </a:endParaRPr>
          </a:p>
          <a:p>
            <a:pPr marL="457200" lvl="0" indent="-457200">
              <a:lnSpc>
                <a:spcPts val="2200"/>
              </a:lnSpc>
              <a:buFont typeface="Wingdings" panose="05000000000000000000" pitchFamily="2" charset="2"/>
              <a:buChar char="u"/>
            </a:pPr>
            <a:endParaRPr lang="en-US" altLang="zh-CN" sz="2400" kern="100" dirty="0">
              <a:effectLst/>
              <a:latin typeface="新宋体" panose="02010609030101010101" pitchFamily="49" charset="-122"/>
              <a:ea typeface="新宋体" panose="02010609030101010101" pitchFamily="49" charset="-122"/>
              <a:cs typeface="楷体_GB2312"/>
            </a:endParaRPr>
          </a:p>
          <a:p>
            <a:pPr marL="457200" lvl="0" indent="-457200">
              <a:lnSpc>
                <a:spcPts val="2200"/>
              </a:lnSpc>
              <a:buFont typeface="Wingdings" panose="05000000000000000000" pitchFamily="2" charset="2"/>
              <a:buChar char="u"/>
            </a:pPr>
            <a:r>
              <a:rPr lang="zh-CN" altLang="zh-CN" sz="2400" kern="100" dirty="0">
                <a:effectLst/>
                <a:latin typeface="新宋体" panose="02010609030101010101" pitchFamily="49" charset="-122"/>
                <a:ea typeface="新宋体" panose="02010609030101010101" pitchFamily="49" charset="-122"/>
                <a:cs typeface="楷体_GB2312"/>
              </a:rPr>
              <a:t>基于</a:t>
            </a:r>
            <a:r>
              <a:rPr lang="en-US" altLang="zh-CN" sz="2400" kern="100" dirty="0">
                <a:effectLst/>
                <a:latin typeface="新宋体" panose="02010609030101010101" pitchFamily="49" charset="-122"/>
                <a:ea typeface="新宋体" panose="02010609030101010101" pitchFamily="49" charset="-122"/>
                <a:cs typeface="楷体_GB2312"/>
              </a:rPr>
              <a:t>Gaia DR2 </a:t>
            </a:r>
            <a:r>
              <a:rPr lang="zh-CN" altLang="zh-CN" sz="2400" kern="100" dirty="0">
                <a:effectLst/>
                <a:latin typeface="新宋体" panose="02010609030101010101" pitchFamily="49" charset="-122"/>
                <a:ea typeface="新宋体" panose="02010609030101010101" pitchFamily="49" charset="-122"/>
                <a:cs typeface="楷体_GB2312"/>
              </a:rPr>
              <a:t>星团搜索得到的</a:t>
            </a:r>
            <a:r>
              <a:rPr lang="en-US" altLang="zh-CN" sz="2400" kern="100" dirty="0">
                <a:effectLst/>
                <a:latin typeface="新宋体" panose="02010609030101010101" pitchFamily="49" charset="-122"/>
                <a:ea typeface="新宋体" panose="02010609030101010101" pitchFamily="49" charset="-122"/>
                <a:cs typeface="楷体_GB2312"/>
              </a:rPr>
              <a:t>16</a:t>
            </a:r>
            <a:r>
              <a:rPr lang="zh-CN" altLang="zh-CN" sz="2400" kern="100" dirty="0">
                <a:effectLst/>
                <a:latin typeface="新宋体" panose="02010609030101010101" pitchFamily="49" charset="-122"/>
                <a:ea typeface="新宋体" panose="02010609030101010101" pitchFamily="49" charset="-122"/>
                <a:cs typeface="楷体_GB2312"/>
              </a:rPr>
              <a:t>个疏散星团</a:t>
            </a:r>
            <a:r>
              <a:rPr lang="en-US" altLang="zh-CN" sz="2400" kern="100" dirty="0">
                <a:effectLst/>
                <a:latin typeface="新宋体" panose="02010609030101010101" pitchFamily="49" charset="-122"/>
                <a:ea typeface="新宋体" panose="02010609030101010101" pitchFamily="49" charset="-122"/>
                <a:cs typeface="楷体_GB2312"/>
              </a:rPr>
              <a:t>,</a:t>
            </a:r>
            <a:r>
              <a:rPr lang="zh-CN" altLang="zh-CN" sz="2400" kern="100" dirty="0">
                <a:effectLst/>
                <a:latin typeface="新宋体" panose="02010609030101010101" pitchFamily="49" charset="-122"/>
                <a:ea typeface="新宋体" panose="02010609030101010101" pitchFamily="49" charset="-122"/>
                <a:cs typeface="楷体_GB2312"/>
              </a:rPr>
              <a:t>紫金山天文台郝超杰博士、徐烨研究员等。 </a:t>
            </a:r>
            <a:endParaRPr lang="en-US" altLang="zh-CN" sz="2400" kern="100" dirty="0">
              <a:effectLst/>
              <a:latin typeface="新宋体" panose="02010609030101010101" pitchFamily="49" charset="-122"/>
              <a:ea typeface="新宋体" panose="02010609030101010101" pitchFamily="49" charset="-122"/>
              <a:cs typeface="楷体_GB2312"/>
            </a:endParaRPr>
          </a:p>
          <a:p>
            <a:pPr marL="457200" lvl="0" indent="-457200">
              <a:lnSpc>
                <a:spcPts val="2200"/>
              </a:lnSpc>
              <a:buFont typeface="Wingdings" panose="05000000000000000000" pitchFamily="2" charset="2"/>
              <a:buChar char="u"/>
            </a:pPr>
            <a:endParaRPr lang="en-US" altLang="zh-CN" sz="2400" kern="100" dirty="0">
              <a:effectLst/>
              <a:latin typeface="新宋体" panose="02010609030101010101" pitchFamily="49" charset="-122"/>
              <a:ea typeface="新宋体" panose="02010609030101010101" pitchFamily="49" charset="-122"/>
              <a:cs typeface="楷体_GB2312"/>
            </a:endParaRPr>
          </a:p>
          <a:p>
            <a:pPr marL="457200" lvl="0" indent="-457200">
              <a:lnSpc>
                <a:spcPts val="2200"/>
              </a:lnSpc>
              <a:buFont typeface="Wingdings" panose="05000000000000000000" pitchFamily="2" charset="2"/>
              <a:buChar char="u"/>
            </a:pPr>
            <a:r>
              <a:rPr lang="zh-CN" altLang="zh-CN" sz="2400" kern="100" dirty="0">
                <a:effectLst/>
                <a:latin typeface="新宋体" panose="02010609030101010101" pitchFamily="49" charset="-122"/>
                <a:ea typeface="新宋体" panose="02010609030101010101" pitchFamily="49" charset="-122"/>
                <a:cs typeface="楷体_GB2312"/>
              </a:rPr>
              <a:t>人工智能助力发现强引力透镜候选体</a:t>
            </a:r>
            <a:r>
              <a:rPr lang="en-US" altLang="zh-CN" sz="2400" kern="100" dirty="0">
                <a:effectLst/>
                <a:latin typeface="新宋体" panose="02010609030101010101" pitchFamily="49" charset="-122"/>
                <a:ea typeface="新宋体" panose="02010609030101010101" pitchFamily="49" charset="-122"/>
                <a:cs typeface="楷体_GB2312"/>
              </a:rPr>
              <a:t>,</a:t>
            </a:r>
            <a:r>
              <a:rPr lang="zh-CN" altLang="zh-CN" sz="2400" kern="100" dirty="0">
                <a:effectLst/>
                <a:latin typeface="新宋体" panose="02010609030101010101" pitchFamily="49" charset="-122"/>
                <a:ea typeface="新宋体" panose="02010609030101010101" pitchFamily="49" charset="-122"/>
                <a:cs typeface="楷体_GB2312"/>
              </a:rPr>
              <a:t>云南天文台龙潜研究员等。</a:t>
            </a:r>
            <a:endParaRPr lang="en-US" altLang="zh-CN" sz="2400" kern="100" dirty="0">
              <a:effectLst/>
              <a:latin typeface="新宋体" panose="02010609030101010101" pitchFamily="49" charset="-122"/>
              <a:ea typeface="新宋体" panose="02010609030101010101" pitchFamily="49" charset="-122"/>
              <a:cs typeface="楷体_GB2312"/>
            </a:endParaRPr>
          </a:p>
          <a:p>
            <a:pPr marL="457200" lvl="0" indent="-457200">
              <a:lnSpc>
                <a:spcPts val="2200"/>
              </a:lnSpc>
              <a:buFont typeface="Wingdings" panose="05000000000000000000" pitchFamily="2" charset="2"/>
              <a:buChar char="u"/>
            </a:pPr>
            <a:endParaRPr lang="en-US" altLang="zh-CN" sz="2400" kern="100" dirty="0">
              <a:effectLst/>
              <a:latin typeface="新宋体" panose="02010609030101010101" pitchFamily="49" charset="-122"/>
              <a:ea typeface="新宋体" panose="02010609030101010101" pitchFamily="49" charset="-122"/>
              <a:cs typeface="楷体_GB2312"/>
            </a:endParaRPr>
          </a:p>
          <a:p>
            <a:pPr marL="457200" lvl="0" indent="-457200">
              <a:lnSpc>
                <a:spcPts val="2200"/>
              </a:lnSpc>
              <a:buFont typeface="Wingdings" panose="05000000000000000000" pitchFamily="2" charset="2"/>
              <a:buChar char="u"/>
            </a:pPr>
            <a:r>
              <a:rPr lang="zh-CN" altLang="zh-CN" sz="2400" kern="100" dirty="0">
                <a:effectLst/>
                <a:latin typeface="新宋体" panose="02010609030101010101" pitchFamily="49" charset="-122"/>
                <a:ea typeface="新宋体" panose="02010609030101010101" pitchFamily="49" charset="-122"/>
                <a:cs typeface="楷体_GB2312"/>
              </a:rPr>
              <a:t>基于</a:t>
            </a:r>
            <a:r>
              <a:rPr lang="en-US" altLang="zh-CN" sz="2400" kern="100" dirty="0">
                <a:effectLst/>
                <a:latin typeface="新宋体" panose="02010609030101010101" pitchFamily="49" charset="-122"/>
                <a:ea typeface="新宋体" panose="02010609030101010101" pitchFamily="49" charset="-122"/>
                <a:cs typeface="楷体_GB2312"/>
              </a:rPr>
              <a:t>GAIA DR2</a:t>
            </a:r>
            <a:r>
              <a:rPr lang="zh-CN" altLang="zh-CN" sz="2400" kern="100" dirty="0">
                <a:effectLst/>
                <a:latin typeface="新宋体" panose="02010609030101010101" pitchFamily="49" charset="-122"/>
                <a:ea typeface="新宋体" panose="02010609030101010101" pitchFamily="49" charset="-122"/>
                <a:cs typeface="楷体_GB2312"/>
              </a:rPr>
              <a:t>巡天数据在</a:t>
            </a:r>
            <a:r>
              <a:rPr lang="en-US" altLang="zh-CN" sz="2400" kern="100" dirty="0">
                <a:effectLst/>
                <a:latin typeface="新宋体" panose="02010609030101010101" pitchFamily="49" charset="-122"/>
                <a:ea typeface="新宋体" panose="02010609030101010101" pitchFamily="49" charset="-122"/>
                <a:cs typeface="楷体_GB2312"/>
              </a:rPr>
              <a:t>Blanco 1</a:t>
            </a:r>
            <a:r>
              <a:rPr lang="zh-CN" altLang="zh-CN" sz="2400" kern="100" dirty="0">
                <a:effectLst/>
                <a:latin typeface="新宋体" panose="02010609030101010101" pitchFamily="49" charset="-122"/>
                <a:ea typeface="新宋体" panose="02010609030101010101" pitchFamily="49" charset="-122"/>
                <a:cs typeface="楷体_GB2312"/>
              </a:rPr>
              <a:t>星团发现潮汐尾结构，新疆天文台光学研究室张余研究员等</a:t>
            </a:r>
            <a:r>
              <a:rPr lang="en-US" altLang="zh-CN" sz="2400" kern="100" dirty="0">
                <a:effectLst/>
                <a:latin typeface="新宋体" panose="02010609030101010101" pitchFamily="49" charset="-122"/>
                <a:ea typeface="新宋体" panose="02010609030101010101" pitchFamily="49" charset="-122"/>
                <a:cs typeface="楷体_GB2312"/>
              </a:rPr>
              <a:t>.</a:t>
            </a:r>
            <a:endParaRPr lang="zh-CN" altLang="en-US" sz="2400" dirty="0">
              <a:latin typeface="新宋体" panose="02010609030101010101" pitchFamily="49" charset="-122"/>
              <a:ea typeface="新宋体" panose="02010609030101010101" pitchFamily="49" charset="-122"/>
            </a:endParaRPr>
          </a:p>
        </p:txBody>
      </p:sp>
      <p:sp>
        <p:nvSpPr>
          <p:cNvPr id="9" name="文本框 8">
            <a:extLst>
              <a:ext uri="{FF2B5EF4-FFF2-40B4-BE49-F238E27FC236}">
                <a16:creationId xmlns:a16="http://schemas.microsoft.com/office/drawing/2014/main" id="{6C532ECC-18CD-4B00-8FDB-7480F69C341A}"/>
              </a:ext>
            </a:extLst>
          </p:cNvPr>
          <p:cNvSpPr txBox="1"/>
          <p:nvPr/>
        </p:nvSpPr>
        <p:spPr>
          <a:xfrm>
            <a:off x="1477833" y="5423377"/>
            <a:ext cx="3185487" cy="646331"/>
          </a:xfrm>
          <a:prstGeom prst="rect">
            <a:avLst/>
          </a:prstGeom>
          <a:noFill/>
        </p:spPr>
        <p:txBody>
          <a:bodyPr wrap="none" rtlCol="0">
            <a:spAutoFit/>
          </a:bodyPr>
          <a:lstStyle/>
          <a:p>
            <a:pPr algn="ctr"/>
            <a:r>
              <a:rPr lang="en-US" altLang="zh-CN" b="1" dirty="0">
                <a:latin typeface="微软雅黑" panose="020B0503020204020204" pitchFamily="34" charset="-122"/>
                <a:ea typeface="微软雅黑" panose="020B0503020204020204" pitchFamily="34" charset="-122"/>
              </a:rPr>
              <a:t>ADS </a:t>
            </a:r>
            <a:r>
              <a:rPr lang="zh-CN" altLang="en-US" b="1" dirty="0">
                <a:latin typeface="微软雅黑" panose="020B0503020204020204" pitchFamily="34" charset="-122"/>
                <a:ea typeface="微软雅黑" panose="020B0503020204020204" pitchFamily="34" charset="-122"/>
              </a:rPr>
              <a:t>查询统计</a:t>
            </a:r>
            <a:endParaRPr lang="en-US" altLang="zh-CN" b="1"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标题包含机器学习与深度学习</a:t>
            </a:r>
          </a:p>
        </p:txBody>
      </p:sp>
    </p:spTree>
    <p:extLst>
      <p:ext uri="{BB962C8B-B14F-4D97-AF65-F5344CB8AC3E}">
        <p14:creationId xmlns:p14="http://schemas.microsoft.com/office/powerpoint/2010/main" val="1533949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7"/>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11" name="TextBox 8"/>
          <p:cNvSpPr>
            <a:spLocks noChangeArrowheads="1"/>
          </p:cNvSpPr>
          <p:nvPr/>
        </p:nvSpPr>
        <p:spPr bwMode="auto">
          <a:xfrm>
            <a:off x="403225" y="522026"/>
            <a:ext cx="4968875" cy="400110"/>
          </a:xfrm>
          <a:prstGeom prst="rect">
            <a:avLst/>
          </a:prstGeom>
          <a:noFill/>
          <a:ln w="9525">
            <a:noFill/>
            <a:miter lim="800000"/>
            <a:headEnd/>
            <a:tailEnd/>
          </a:ln>
        </p:spPr>
        <p:txBody>
          <a:bodyPr>
            <a:spAutoFit/>
          </a:bodyPr>
          <a:lstStyle/>
          <a:p>
            <a:r>
              <a:rPr lang="zh-CN" altLang="en-US" sz="2000" b="1" dirty="0">
                <a:solidFill>
                  <a:srgbClr val="5F5E5C"/>
                </a:solidFill>
                <a:latin typeface="等线"/>
                <a:ea typeface="微软雅黑" pitchFamily="34" charset="-122"/>
                <a:sym typeface="微软雅黑" pitchFamily="34" charset="-122"/>
              </a:rPr>
              <a:t>六大应用场景和问题</a:t>
            </a:r>
          </a:p>
        </p:txBody>
      </p:sp>
      <p:sp>
        <p:nvSpPr>
          <p:cNvPr id="5" name="Rectangle 6"/>
          <p:cNvSpPr>
            <a:spLocks noChangeArrowheads="1"/>
          </p:cNvSpPr>
          <p:nvPr/>
        </p:nvSpPr>
        <p:spPr bwMode="auto">
          <a:xfrm>
            <a:off x="6071191" y="67666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5"/>
          <p:cNvSpPr>
            <a:spLocks noChangeArrowheads="1"/>
          </p:cNvSpPr>
          <p:nvPr/>
        </p:nvSpPr>
        <p:spPr bwMode="auto">
          <a:xfrm>
            <a:off x="403224" y="68291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13" name="直接连接符 12"/>
          <p:cNvCxnSpPr/>
          <p:nvPr/>
        </p:nvCxnSpPr>
        <p:spPr>
          <a:xfrm>
            <a:off x="496711" y="918901"/>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21" name="TextBox 8">
            <a:extLst>
              <a:ext uri="{FF2B5EF4-FFF2-40B4-BE49-F238E27FC236}">
                <a16:creationId xmlns:a16="http://schemas.microsoft.com/office/drawing/2014/main" id="{D639A395-E6BD-4C2A-81BA-1DDCC126A03B}"/>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介绍</a:t>
            </a:r>
          </a:p>
        </p:txBody>
      </p:sp>
      <p:grpSp>
        <p:nvGrpSpPr>
          <p:cNvPr id="10" name="组合 9">
            <a:extLst>
              <a:ext uri="{FF2B5EF4-FFF2-40B4-BE49-F238E27FC236}">
                <a16:creationId xmlns:a16="http://schemas.microsoft.com/office/drawing/2014/main" id="{FCDAB972-061C-49E3-A830-9EF9161FE999}"/>
              </a:ext>
            </a:extLst>
          </p:cNvPr>
          <p:cNvGrpSpPr/>
          <p:nvPr/>
        </p:nvGrpSpPr>
        <p:grpSpPr>
          <a:xfrm>
            <a:off x="911422" y="3070514"/>
            <a:ext cx="7227708" cy="1080120"/>
            <a:chOff x="479376" y="2780928"/>
            <a:chExt cx="7227708" cy="1080120"/>
          </a:xfrm>
        </p:grpSpPr>
        <p:sp>
          <p:nvSpPr>
            <p:cNvPr id="12" name="矩形 11">
              <a:extLst>
                <a:ext uri="{FF2B5EF4-FFF2-40B4-BE49-F238E27FC236}">
                  <a16:creationId xmlns:a16="http://schemas.microsoft.com/office/drawing/2014/main" id="{D58A5B77-C1AF-4B9D-8D51-685983D90DD1}"/>
                </a:ext>
              </a:extLst>
            </p:cNvPr>
            <p:cNvSpPr/>
            <p:nvPr/>
          </p:nvSpPr>
          <p:spPr>
            <a:xfrm>
              <a:off x="479376" y="2780928"/>
              <a:ext cx="5400600" cy="108012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4D95795C-64AC-431D-90AD-8846F4872B79}"/>
                </a:ext>
              </a:extLst>
            </p:cNvPr>
            <p:cNvSpPr txBox="1"/>
            <p:nvPr/>
          </p:nvSpPr>
          <p:spPr>
            <a:xfrm>
              <a:off x="6240016" y="3117342"/>
              <a:ext cx="1467068" cy="407291"/>
            </a:xfrm>
            <a:prstGeom prst="rect">
              <a:avLst/>
            </a:prstGeom>
            <a:noFill/>
          </p:spPr>
          <p:txBody>
            <a:bodyPr wrap="none" rtlCol="0">
              <a:spAutoFit/>
            </a:bodyPr>
            <a:lstStyle/>
            <a:p>
              <a:pPr algn="l"/>
              <a:r>
                <a:rPr lang="zh-CN" altLang="en-US" sz="2000" b="0" dirty="0">
                  <a:latin typeface="微软雅黑" panose="020B0503020204020204" pitchFamily="34" charset="-122"/>
                  <a:ea typeface="微软雅黑" panose="020B0503020204020204" pitchFamily="34" charset="-122"/>
                </a:rPr>
                <a:t>非监督学习</a:t>
              </a:r>
            </a:p>
          </p:txBody>
        </p:sp>
      </p:grpSp>
      <p:grpSp>
        <p:nvGrpSpPr>
          <p:cNvPr id="15" name="组合 14">
            <a:extLst>
              <a:ext uri="{FF2B5EF4-FFF2-40B4-BE49-F238E27FC236}">
                <a16:creationId xmlns:a16="http://schemas.microsoft.com/office/drawing/2014/main" id="{C4EFC758-1AE4-4084-8845-7FB183141900}"/>
              </a:ext>
            </a:extLst>
          </p:cNvPr>
          <p:cNvGrpSpPr/>
          <p:nvPr/>
        </p:nvGrpSpPr>
        <p:grpSpPr>
          <a:xfrm>
            <a:off x="923259" y="1677547"/>
            <a:ext cx="8353906" cy="1080120"/>
            <a:chOff x="479376" y="1628800"/>
            <a:chExt cx="8362634" cy="1080120"/>
          </a:xfrm>
        </p:grpSpPr>
        <p:sp>
          <p:nvSpPr>
            <p:cNvPr id="16" name="矩形 15">
              <a:extLst>
                <a:ext uri="{FF2B5EF4-FFF2-40B4-BE49-F238E27FC236}">
                  <a16:creationId xmlns:a16="http://schemas.microsoft.com/office/drawing/2014/main" id="{992FBB69-7075-4F80-8395-42B3CABAA299}"/>
                </a:ext>
              </a:extLst>
            </p:cNvPr>
            <p:cNvSpPr/>
            <p:nvPr/>
          </p:nvSpPr>
          <p:spPr>
            <a:xfrm>
              <a:off x="479376" y="1628800"/>
              <a:ext cx="54006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4789A31B-A208-4521-A8CB-61A2E6CA7D78}"/>
                </a:ext>
              </a:extLst>
            </p:cNvPr>
            <p:cNvSpPr txBox="1"/>
            <p:nvPr/>
          </p:nvSpPr>
          <p:spPr>
            <a:xfrm>
              <a:off x="6240016" y="1916832"/>
              <a:ext cx="2601994" cy="407291"/>
            </a:xfrm>
            <a:prstGeom prst="rect">
              <a:avLst/>
            </a:prstGeom>
            <a:noFill/>
          </p:spPr>
          <p:txBody>
            <a:bodyPr wrap="none" rtlCol="0">
              <a:spAutoFit/>
            </a:bodyPr>
            <a:lstStyle/>
            <a:p>
              <a:pPr algn="l"/>
              <a:r>
                <a:rPr lang="zh-CN" altLang="en-US" sz="2000" b="0" dirty="0">
                  <a:latin typeface="微软雅黑" panose="020B0503020204020204" pitchFamily="34" charset="-122"/>
                  <a:ea typeface="微软雅黑" panose="020B0503020204020204" pitchFamily="34" charset="-122"/>
                </a:rPr>
                <a:t>预测建模</a:t>
              </a:r>
              <a:r>
                <a:rPr lang="en-US" altLang="zh-CN" sz="2000" b="0" dirty="0">
                  <a:latin typeface="微软雅黑" panose="020B0503020204020204" pitchFamily="34" charset="-122"/>
                  <a:ea typeface="微软雅黑" panose="020B0503020204020204" pitchFamily="34" charset="-122"/>
                </a:rPr>
                <a:t>/</a:t>
              </a:r>
              <a:r>
                <a:rPr lang="zh-CN" altLang="en-US" sz="2000" b="0" dirty="0">
                  <a:latin typeface="微软雅黑" panose="020B0503020204020204" pitchFamily="34" charset="-122"/>
                  <a:ea typeface="微软雅黑" panose="020B0503020204020204" pitchFamily="34" charset="-122"/>
                </a:rPr>
                <a:t>有监督学习</a:t>
              </a:r>
            </a:p>
          </p:txBody>
        </p:sp>
      </p:grpSp>
      <p:sp>
        <p:nvSpPr>
          <p:cNvPr id="18" name="矩形 17">
            <a:extLst>
              <a:ext uri="{FF2B5EF4-FFF2-40B4-BE49-F238E27FC236}">
                <a16:creationId xmlns:a16="http://schemas.microsoft.com/office/drawing/2014/main" id="{062BCAB6-4AB2-4552-9CD5-773D4DBE6382}"/>
              </a:ext>
            </a:extLst>
          </p:cNvPr>
          <p:cNvSpPr/>
          <p:nvPr/>
        </p:nvSpPr>
        <p:spPr>
          <a:xfrm>
            <a:off x="1355307" y="1749555"/>
            <a:ext cx="4176464" cy="3731278"/>
          </a:xfrm>
          <a:prstGeom prst="rect">
            <a:avLst/>
          </a:prstGeom>
        </p:spPr>
        <p:txBody>
          <a:bodyPr wrap="square">
            <a:spAutoFit/>
          </a:bodyPr>
          <a:lstStyle/>
          <a:p>
            <a:pPr marL="285750" indent="-285750" algn="l">
              <a:lnSpc>
                <a:spcPct val="150000"/>
              </a:lnSpc>
              <a:buFont typeface="Arial" panose="020B0604020202020204" pitchFamily="34" charset="0"/>
              <a:buChar char="•"/>
            </a:pPr>
            <a:r>
              <a:rPr lang="zh-CN" altLang="en-US" sz="2000" b="0" dirty="0">
                <a:latin typeface="微软雅黑" panose="020B0503020204020204" pitchFamily="34" charset="-122"/>
                <a:ea typeface="微软雅黑" panose="020B0503020204020204" pitchFamily="34" charset="-122"/>
              </a:rPr>
              <a:t>分类问题（Classification）</a:t>
            </a:r>
          </a:p>
          <a:p>
            <a:pPr marL="285750" indent="-285750" algn="l">
              <a:lnSpc>
                <a:spcPct val="150000"/>
              </a:lnSpc>
              <a:buFont typeface="Arial" panose="020B0604020202020204" pitchFamily="34" charset="0"/>
              <a:buChar char="•"/>
            </a:pPr>
            <a:r>
              <a:rPr lang="zh-CN" altLang="en-US" sz="2000" b="0" dirty="0">
                <a:latin typeface="微软雅黑" panose="020B0503020204020204" pitchFamily="34" charset="-122"/>
                <a:ea typeface="微软雅黑" panose="020B0503020204020204" pitchFamily="34" charset="-122"/>
              </a:rPr>
              <a:t>回归问题（Regression）</a:t>
            </a:r>
            <a:endParaRPr lang="en-US" altLang="zh-CN" sz="2000" b="0" dirty="0">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endParaRPr lang="en-US" altLang="zh-CN" sz="2000" b="0" dirty="0">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zh-CN" altLang="en-US" sz="2000" b="0" dirty="0">
                <a:latin typeface="微软雅黑" panose="020B0503020204020204" pitchFamily="34" charset="-122"/>
                <a:ea typeface="微软雅黑" panose="020B0503020204020204" pitchFamily="34" charset="-122"/>
              </a:rPr>
              <a:t>聚类问题（Clustering）</a:t>
            </a:r>
          </a:p>
          <a:p>
            <a:pPr marL="285750" indent="-285750" algn="l">
              <a:lnSpc>
                <a:spcPct val="150000"/>
              </a:lnSpc>
              <a:buFont typeface="Arial" panose="020B0604020202020204" pitchFamily="34" charset="0"/>
              <a:buChar char="•"/>
            </a:pPr>
            <a:r>
              <a:rPr lang="zh-CN" altLang="en-US" sz="2000" b="0" dirty="0">
                <a:latin typeface="微软雅黑" panose="020B0503020204020204" pitchFamily="34" charset="-122"/>
                <a:ea typeface="微软雅黑" panose="020B0503020204020204" pitchFamily="34" charset="-122"/>
              </a:rPr>
              <a:t>关联问题（Association）</a:t>
            </a:r>
            <a:endParaRPr lang="en-US" altLang="zh-CN" sz="2000" b="0" dirty="0">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endParaRPr lang="en-US" altLang="zh-CN" sz="2000" b="0" dirty="0">
              <a:solidFill>
                <a:schemeClr val="bg1">
                  <a:lumMod val="75000"/>
                </a:schemeClr>
              </a:solidFill>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zh-CN" altLang="en-US" sz="2000" b="0" dirty="0">
                <a:solidFill>
                  <a:schemeClr val="bg1">
                    <a:lumMod val="75000"/>
                  </a:schemeClr>
                </a:solidFill>
                <a:latin typeface="微软雅黑" panose="020B0503020204020204" pitchFamily="34" charset="-122"/>
                <a:ea typeface="微软雅黑" panose="020B0503020204020204" pitchFamily="34" charset="-122"/>
              </a:rPr>
              <a:t>异常检测（</a:t>
            </a:r>
            <a:r>
              <a:rPr lang="en-US" altLang="zh-CN" sz="2000" b="0" dirty="0">
                <a:solidFill>
                  <a:schemeClr val="bg1">
                    <a:lumMod val="75000"/>
                  </a:schemeClr>
                </a:solidFill>
                <a:latin typeface="微软雅黑" panose="020B0503020204020204" pitchFamily="34" charset="-122"/>
                <a:ea typeface="微软雅黑" panose="020B0503020204020204" pitchFamily="34" charset="-122"/>
              </a:rPr>
              <a:t>Outlier Detection</a:t>
            </a:r>
            <a:r>
              <a:rPr lang="zh-CN" altLang="en-US" sz="2000" b="0" dirty="0">
                <a:solidFill>
                  <a:schemeClr val="bg1">
                    <a:lumMod val="75000"/>
                  </a:schemeClr>
                </a:solidFill>
                <a:latin typeface="微软雅黑" panose="020B0503020204020204" pitchFamily="34" charset="-122"/>
                <a:ea typeface="微软雅黑" panose="020B0503020204020204" pitchFamily="34" charset="-122"/>
              </a:rPr>
              <a:t>）</a:t>
            </a:r>
            <a:endParaRPr lang="en-US" altLang="zh-CN" sz="2000" b="0" dirty="0">
              <a:solidFill>
                <a:schemeClr val="bg1">
                  <a:lumMod val="75000"/>
                </a:schemeClr>
              </a:solidFill>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zh-CN" altLang="en-US" sz="2000" b="0" dirty="0">
                <a:solidFill>
                  <a:schemeClr val="bg1">
                    <a:lumMod val="75000"/>
                  </a:schemeClr>
                </a:solidFill>
                <a:latin typeface="微软雅黑" panose="020B0503020204020204" pitchFamily="34" charset="-122"/>
                <a:ea typeface="微软雅黑" panose="020B0503020204020204" pitchFamily="34" charset="-122"/>
              </a:rPr>
              <a:t>序列问题（</a:t>
            </a:r>
            <a:r>
              <a:rPr lang="en-US" altLang="zh-CN" sz="2000" b="0" dirty="0">
                <a:solidFill>
                  <a:schemeClr val="bg1">
                    <a:lumMod val="75000"/>
                  </a:schemeClr>
                </a:solidFill>
                <a:latin typeface="微软雅黑" panose="020B0503020204020204" pitchFamily="34" charset="-122"/>
                <a:ea typeface="微软雅黑" panose="020B0503020204020204" pitchFamily="34" charset="-122"/>
              </a:rPr>
              <a:t>Sequence</a:t>
            </a:r>
            <a:r>
              <a:rPr lang="zh-CN" altLang="en-US" sz="2000" b="0" dirty="0">
                <a:solidFill>
                  <a:schemeClr val="bg1">
                    <a:lumMod val="75000"/>
                  </a:schemeClr>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1719135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6512414" y="9709799"/>
            <a:ext cx="777105" cy="547856"/>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E25565-DC12-4ED2-9440-31A60374A8BE}" type="slidenum">
              <a:rPr lang="zh-CN" altLang="en-US" smtClean="0"/>
              <a:pPr/>
              <a:t>6</a:t>
            </a:fld>
            <a:endParaRPr lang="zh-CN" altLang="en-US" dirty="0"/>
          </a:p>
        </p:txBody>
      </p:sp>
      <p:sp>
        <p:nvSpPr>
          <p:cNvPr id="5" name="标题 6"/>
          <p:cNvSpPr txBox="1">
            <a:spLocks/>
          </p:cNvSpPr>
          <p:nvPr/>
        </p:nvSpPr>
        <p:spPr>
          <a:xfrm>
            <a:off x="7343753" y="2836380"/>
            <a:ext cx="3071331" cy="1462897"/>
          </a:xfrm>
          <a:prstGeom prst="rect">
            <a:avLst/>
          </a:prstGeom>
        </p:spPr>
        <p:txBody>
          <a:bodyPr vert="horz" lIns="108824" tIns="54412" rIns="108824" bIns="54412" rtlCol="0" anchor="t" anchorCtr="0">
            <a:normAutofit/>
          </a:bodyPr>
          <a:lstStyle>
            <a:lvl1pPr algn="l" defTabSz="1632874" rtl="0" eaLnBrk="1" latinLnBrk="0" hangingPunct="1">
              <a:spcBef>
                <a:spcPct val="0"/>
              </a:spcBef>
              <a:buNone/>
              <a:defRPr sz="3600" b="1" kern="1200">
                <a:solidFill>
                  <a:schemeClr val="tx1">
                    <a:lumMod val="75000"/>
                    <a:lumOff val="25000"/>
                  </a:schemeClr>
                </a:solidFill>
                <a:latin typeface="微软雅黑" pitchFamily="34" charset="-122"/>
                <a:ea typeface="微软雅黑" pitchFamily="34" charset="-122"/>
                <a:cs typeface="+mj-cs"/>
              </a:defRPr>
            </a:lvl1pPr>
          </a:lstStyle>
          <a:p>
            <a:pPr>
              <a:lnSpc>
                <a:spcPct val="150000"/>
              </a:lnSpc>
            </a:pPr>
            <a:r>
              <a:rPr lang="zh-CN" altLang="en-US" sz="1866" b="0" dirty="0"/>
              <a:t>典型的聚类问题：</a:t>
            </a:r>
            <a:endParaRPr lang="en-US" altLang="zh-CN" sz="1866" b="0" dirty="0"/>
          </a:p>
          <a:p>
            <a:pPr marL="495176" indent="-495176">
              <a:lnSpc>
                <a:spcPct val="150000"/>
              </a:lnSpc>
              <a:buFont typeface="Arial" panose="020B0604020202020204" pitchFamily="34" charset="0"/>
              <a:buChar char="•"/>
            </a:pPr>
            <a:r>
              <a:rPr lang="zh-CN" altLang="en-US" sz="1866" b="0" dirty="0">
                <a:solidFill>
                  <a:schemeClr val="tx1"/>
                </a:solidFill>
              </a:rPr>
              <a:t>客户</a:t>
            </a:r>
            <a:r>
              <a:rPr lang="zh-CN" altLang="en-US" sz="1866" b="0" dirty="0">
                <a:solidFill>
                  <a:srgbClr val="FF0000"/>
                </a:solidFill>
              </a:rPr>
              <a:t>细分</a:t>
            </a:r>
            <a:endParaRPr lang="en-US" altLang="zh-CN" sz="1866" b="0" dirty="0">
              <a:solidFill>
                <a:srgbClr val="FF0000"/>
              </a:solidFill>
            </a:endParaRPr>
          </a:p>
          <a:p>
            <a:pPr marL="495176" indent="-495176">
              <a:lnSpc>
                <a:spcPct val="150000"/>
              </a:lnSpc>
              <a:buFont typeface="Arial" panose="020B0604020202020204" pitchFamily="34" charset="0"/>
              <a:buChar char="•"/>
            </a:pPr>
            <a:r>
              <a:rPr lang="zh-CN" altLang="en-US" sz="1866" b="0" dirty="0">
                <a:solidFill>
                  <a:schemeClr val="tx1"/>
                </a:solidFill>
              </a:rPr>
              <a:t>文章聚类</a:t>
            </a:r>
          </a:p>
        </p:txBody>
      </p:sp>
      <p:pic>
        <p:nvPicPr>
          <p:cNvPr id="2050" name="Picture 2" descr="https://timgsa.baidu.com/timg?image&amp;quality=80&amp;size=b9999_10000&amp;sec=1493637332326&amp;di=7f2a5bfcba3aa68a26371e3a40fbb755&amp;imgtype=0&amp;src=http%3A%2F%2Fdoc.ithao123.cn%2Fuploads02%2Fu02%2Ffe%2F38%2Ffe388241d2e8349e74098b517e61bac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91" y="1901810"/>
            <a:ext cx="5169578" cy="3877184"/>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403225" y="1124584"/>
            <a:ext cx="10793963" cy="609412"/>
          </a:xfrm>
          <a:prstGeom prst="rect">
            <a:avLst/>
          </a:prstGeom>
        </p:spPr>
        <p:txBody>
          <a:bodyPr vert="horz" wrap="square" lIns="108824" tIns="54412" rIns="108824" bIns="54412" rtlCol="0" anchor="t" anchorCtr="0">
            <a:noAutofit/>
          </a:bodyPr>
          <a:lstStyle/>
          <a:p>
            <a:pPr marL="304724" indent="-304724">
              <a:lnSpc>
                <a:spcPct val="150000"/>
              </a:lnSpc>
              <a:buFont typeface="Arial" panose="020B0604020202020204" pitchFamily="34" charset="0"/>
              <a:buChar char="•"/>
            </a:pPr>
            <a:r>
              <a:rPr lang="zh-CN" altLang="en-US" sz="1866" b="1" dirty="0">
                <a:latin typeface="微软雅黑" panose="020B0503020204020204" pitchFamily="34" charset="-122"/>
                <a:ea typeface="微软雅黑" panose="020B0503020204020204" pitchFamily="34" charset="-122"/>
              </a:rPr>
              <a:t>从数据中探索样本之间的相似性，把特征相似的样本聚为一类，是一种无目标的探索性分析</a:t>
            </a:r>
          </a:p>
        </p:txBody>
      </p:sp>
      <p:sp>
        <p:nvSpPr>
          <p:cNvPr id="9" name="Rectangle 7">
            <a:extLst>
              <a:ext uri="{FF2B5EF4-FFF2-40B4-BE49-F238E27FC236}">
                <a16:creationId xmlns:a16="http://schemas.microsoft.com/office/drawing/2014/main" id="{54BECB2B-777D-48DC-A04C-D4CBAC0C57FD}"/>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10" name="TextBox 8">
            <a:extLst>
              <a:ext uri="{FF2B5EF4-FFF2-40B4-BE49-F238E27FC236}">
                <a16:creationId xmlns:a16="http://schemas.microsoft.com/office/drawing/2014/main" id="{4EDE264C-7D66-4DFF-AF8C-13D8FE48891C}"/>
              </a:ext>
            </a:extLst>
          </p:cNvPr>
          <p:cNvSpPr>
            <a:spLocks noChangeArrowheads="1"/>
          </p:cNvSpPr>
          <p:nvPr/>
        </p:nvSpPr>
        <p:spPr bwMode="auto">
          <a:xfrm>
            <a:off x="403225" y="522026"/>
            <a:ext cx="4968875" cy="400110"/>
          </a:xfrm>
          <a:prstGeom prst="rect">
            <a:avLst/>
          </a:prstGeom>
          <a:noFill/>
          <a:ln w="9525">
            <a:noFill/>
            <a:miter lim="800000"/>
            <a:headEnd/>
            <a:tailEnd/>
          </a:ln>
        </p:spPr>
        <p:txBody>
          <a:bodyPr>
            <a:spAutoFit/>
          </a:bodyPr>
          <a:lstStyle/>
          <a:p>
            <a:r>
              <a:rPr lang="zh-CN" altLang="en-US" sz="2000" b="1" dirty="0">
                <a:solidFill>
                  <a:srgbClr val="5F5E5C"/>
                </a:solidFill>
                <a:latin typeface="等线"/>
                <a:ea typeface="微软雅黑" pitchFamily="34" charset="-122"/>
                <a:sym typeface="微软雅黑" pitchFamily="34" charset="-122"/>
              </a:rPr>
              <a:t>聚类问题（</a:t>
            </a:r>
            <a:r>
              <a:rPr lang="en-US" altLang="zh-CN" sz="2000" b="1" dirty="0">
                <a:solidFill>
                  <a:srgbClr val="5F5E5C"/>
                </a:solidFill>
                <a:latin typeface="等线"/>
                <a:ea typeface="微软雅黑" pitchFamily="34" charset="-122"/>
                <a:sym typeface="微软雅黑" pitchFamily="34" charset="-122"/>
              </a:rPr>
              <a:t>Clustering</a:t>
            </a:r>
            <a:r>
              <a:rPr lang="zh-CN" altLang="en-US" sz="2000" b="1" dirty="0">
                <a:solidFill>
                  <a:srgbClr val="5F5E5C"/>
                </a:solidFill>
                <a:latin typeface="等线"/>
                <a:ea typeface="微软雅黑" pitchFamily="34" charset="-122"/>
                <a:sym typeface="微软雅黑" pitchFamily="34" charset="-122"/>
              </a:rPr>
              <a:t>）</a:t>
            </a:r>
          </a:p>
        </p:txBody>
      </p:sp>
      <p:cxnSp>
        <p:nvCxnSpPr>
          <p:cNvPr id="11" name="直接连接符 10">
            <a:extLst>
              <a:ext uri="{FF2B5EF4-FFF2-40B4-BE49-F238E27FC236}">
                <a16:creationId xmlns:a16="http://schemas.microsoft.com/office/drawing/2014/main" id="{96C3209F-C36D-4E43-A88A-3B15B224D380}"/>
              </a:ext>
            </a:extLst>
          </p:cNvPr>
          <p:cNvCxnSpPr/>
          <p:nvPr/>
        </p:nvCxnSpPr>
        <p:spPr>
          <a:xfrm>
            <a:off x="496711" y="918901"/>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12" name="TextBox 8">
            <a:extLst>
              <a:ext uri="{FF2B5EF4-FFF2-40B4-BE49-F238E27FC236}">
                <a16:creationId xmlns:a16="http://schemas.microsoft.com/office/drawing/2014/main" id="{4FAC06A1-6B53-4E98-B228-D80856A29B56}"/>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介绍</a:t>
            </a:r>
          </a:p>
        </p:txBody>
      </p:sp>
      <p:sp>
        <p:nvSpPr>
          <p:cNvPr id="6" name="矩形 5">
            <a:extLst>
              <a:ext uri="{FF2B5EF4-FFF2-40B4-BE49-F238E27FC236}">
                <a16:creationId xmlns:a16="http://schemas.microsoft.com/office/drawing/2014/main" id="{90FD89C0-3D47-4519-A1F1-FBDE37074875}"/>
              </a:ext>
            </a:extLst>
          </p:cNvPr>
          <p:cNvSpPr/>
          <p:nvPr/>
        </p:nvSpPr>
        <p:spPr>
          <a:xfrm>
            <a:off x="7343753" y="2032012"/>
            <a:ext cx="4464496" cy="499624"/>
          </a:xfrm>
          <a:prstGeom prst="rect">
            <a:avLst/>
          </a:prstGeom>
        </p:spPr>
        <p:txBody>
          <a:bodyPr wrap="square">
            <a:spAutoFit/>
          </a:bodyPr>
          <a:lstStyle/>
          <a:p>
            <a:pPr>
              <a:lnSpc>
                <a:spcPct val="150000"/>
              </a:lnSpc>
            </a:pPr>
            <a:r>
              <a:rPr lang="zh-CN" altLang="en-US" sz="2000" b="0" dirty="0">
                <a:latin typeface="微软雅黑" panose="020B0503020204020204" pitchFamily="34" charset="-122"/>
                <a:ea typeface="微软雅黑" panose="020B0503020204020204" pitchFamily="34" charset="-122"/>
              </a:rPr>
              <a:t>物以类聚，人以群分</a:t>
            </a:r>
          </a:p>
        </p:txBody>
      </p:sp>
    </p:spTree>
    <p:extLst>
      <p:ext uri="{BB962C8B-B14F-4D97-AF65-F5344CB8AC3E}">
        <p14:creationId xmlns:p14="http://schemas.microsoft.com/office/powerpoint/2010/main" val="175663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6512414" y="9709799"/>
            <a:ext cx="777105" cy="547856"/>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E25565-DC12-4ED2-9440-31A60374A8BE}" type="slidenum">
              <a:rPr lang="zh-CN" altLang="en-US" smtClean="0"/>
              <a:pPr/>
              <a:t>7</a:t>
            </a:fld>
            <a:endParaRPr lang="zh-CN" altLang="en-US" dirty="0"/>
          </a:p>
        </p:txBody>
      </p:sp>
      <p:sp>
        <p:nvSpPr>
          <p:cNvPr id="9" name="Rectangle 7">
            <a:extLst>
              <a:ext uri="{FF2B5EF4-FFF2-40B4-BE49-F238E27FC236}">
                <a16:creationId xmlns:a16="http://schemas.microsoft.com/office/drawing/2014/main" id="{54BECB2B-777D-48DC-A04C-D4CBAC0C57FD}"/>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10" name="TextBox 8">
            <a:extLst>
              <a:ext uri="{FF2B5EF4-FFF2-40B4-BE49-F238E27FC236}">
                <a16:creationId xmlns:a16="http://schemas.microsoft.com/office/drawing/2014/main" id="{4EDE264C-7D66-4DFF-AF8C-13D8FE48891C}"/>
              </a:ext>
            </a:extLst>
          </p:cNvPr>
          <p:cNvSpPr>
            <a:spLocks noChangeArrowheads="1"/>
          </p:cNvSpPr>
          <p:nvPr/>
        </p:nvSpPr>
        <p:spPr bwMode="auto">
          <a:xfrm>
            <a:off x="403225" y="522026"/>
            <a:ext cx="4968875" cy="400110"/>
          </a:xfrm>
          <a:prstGeom prst="rect">
            <a:avLst/>
          </a:prstGeom>
          <a:noFill/>
          <a:ln w="9525">
            <a:noFill/>
            <a:miter lim="800000"/>
            <a:headEnd/>
            <a:tailEnd/>
          </a:ln>
        </p:spPr>
        <p:txBody>
          <a:bodyPr>
            <a:spAutoFit/>
          </a:bodyPr>
          <a:lstStyle/>
          <a:p>
            <a:r>
              <a:rPr lang="zh-CN" altLang="en-US" sz="2000" b="1" dirty="0">
                <a:solidFill>
                  <a:srgbClr val="5F5E5C"/>
                </a:solidFill>
                <a:latin typeface="等线"/>
                <a:ea typeface="微软雅黑" pitchFamily="34" charset="-122"/>
                <a:sym typeface="微软雅黑" pitchFamily="34" charset="-122"/>
              </a:rPr>
              <a:t>聚类问题（</a:t>
            </a:r>
            <a:r>
              <a:rPr lang="en-US" altLang="zh-CN" sz="2000" b="1" dirty="0">
                <a:solidFill>
                  <a:srgbClr val="5F5E5C"/>
                </a:solidFill>
                <a:latin typeface="等线"/>
                <a:ea typeface="微软雅黑" pitchFamily="34" charset="-122"/>
                <a:sym typeface="微软雅黑" pitchFamily="34" charset="-122"/>
              </a:rPr>
              <a:t>Clustering</a:t>
            </a:r>
            <a:r>
              <a:rPr lang="zh-CN" altLang="en-US" sz="2000" b="1" dirty="0">
                <a:solidFill>
                  <a:srgbClr val="5F5E5C"/>
                </a:solidFill>
                <a:latin typeface="等线"/>
                <a:ea typeface="微软雅黑" pitchFamily="34" charset="-122"/>
                <a:sym typeface="微软雅黑" pitchFamily="34" charset="-122"/>
              </a:rPr>
              <a:t>）</a:t>
            </a:r>
          </a:p>
        </p:txBody>
      </p:sp>
      <p:cxnSp>
        <p:nvCxnSpPr>
          <p:cNvPr id="11" name="直接连接符 10">
            <a:extLst>
              <a:ext uri="{FF2B5EF4-FFF2-40B4-BE49-F238E27FC236}">
                <a16:creationId xmlns:a16="http://schemas.microsoft.com/office/drawing/2014/main" id="{96C3209F-C36D-4E43-A88A-3B15B224D380}"/>
              </a:ext>
            </a:extLst>
          </p:cNvPr>
          <p:cNvCxnSpPr/>
          <p:nvPr/>
        </p:nvCxnSpPr>
        <p:spPr>
          <a:xfrm>
            <a:off x="496711" y="918901"/>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12" name="TextBox 8">
            <a:extLst>
              <a:ext uri="{FF2B5EF4-FFF2-40B4-BE49-F238E27FC236}">
                <a16:creationId xmlns:a16="http://schemas.microsoft.com/office/drawing/2014/main" id="{4FAC06A1-6B53-4E98-B228-D80856A29B56}"/>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介绍</a:t>
            </a:r>
          </a:p>
        </p:txBody>
      </p:sp>
      <p:grpSp>
        <p:nvGrpSpPr>
          <p:cNvPr id="13" name="组合 12">
            <a:extLst>
              <a:ext uri="{FF2B5EF4-FFF2-40B4-BE49-F238E27FC236}">
                <a16:creationId xmlns:a16="http://schemas.microsoft.com/office/drawing/2014/main" id="{972D1EF0-184B-4FF0-9AC4-16A656BBAF37}"/>
              </a:ext>
            </a:extLst>
          </p:cNvPr>
          <p:cNvGrpSpPr/>
          <p:nvPr/>
        </p:nvGrpSpPr>
        <p:grpSpPr>
          <a:xfrm>
            <a:off x="513465" y="2272993"/>
            <a:ext cx="4472111" cy="3875662"/>
            <a:chOff x="350795" y="1408176"/>
            <a:chExt cx="5461891" cy="4599411"/>
          </a:xfrm>
        </p:grpSpPr>
        <p:sp>
          <p:nvSpPr>
            <p:cNvPr id="14" name="矩形: 圆角 13">
              <a:extLst>
                <a:ext uri="{FF2B5EF4-FFF2-40B4-BE49-F238E27FC236}">
                  <a16:creationId xmlns:a16="http://schemas.microsoft.com/office/drawing/2014/main" id="{97C66777-04B4-4804-B811-33FC289802CA}"/>
                </a:ext>
              </a:extLst>
            </p:cNvPr>
            <p:cNvSpPr/>
            <p:nvPr/>
          </p:nvSpPr>
          <p:spPr>
            <a:xfrm>
              <a:off x="350795" y="1408176"/>
              <a:ext cx="5461891" cy="459941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197590BE-2D18-4CB0-B687-7EF7632CD558}"/>
                </a:ext>
              </a:extLst>
            </p:cNvPr>
            <p:cNvGrpSpPr/>
            <p:nvPr/>
          </p:nvGrpSpPr>
          <p:grpSpPr>
            <a:xfrm>
              <a:off x="829236" y="2109858"/>
              <a:ext cx="4511783" cy="3500199"/>
              <a:chOff x="3771829" y="2408783"/>
              <a:chExt cx="9604164" cy="6402776"/>
            </a:xfrm>
          </p:grpSpPr>
          <p:sp>
            <p:nvSpPr>
              <p:cNvPr id="17" name="Oval 3">
                <a:extLst>
                  <a:ext uri="{FF2B5EF4-FFF2-40B4-BE49-F238E27FC236}">
                    <a16:creationId xmlns:a16="http://schemas.microsoft.com/office/drawing/2014/main" id="{0A740D8C-8313-48A9-A7D3-8C92624B0F10}"/>
                  </a:ext>
                </a:extLst>
              </p:cNvPr>
              <p:cNvSpPr>
                <a:spLocks noChangeArrowheads="1"/>
              </p:cNvSpPr>
              <p:nvPr/>
            </p:nvSpPr>
            <p:spPr bwMode="auto">
              <a:xfrm>
                <a:off x="5143852" y="298045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8" name="Oval 4">
                <a:extLst>
                  <a:ext uri="{FF2B5EF4-FFF2-40B4-BE49-F238E27FC236}">
                    <a16:creationId xmlns:a16="http://schemas.microsoft.com/office/drawing/2014/main" id="{50DB9E82-CDF8-4578-A9E1-12D079B38511}"/>
                  </a:ext>
                </a:extLst>
              </p:cNvPr>
              <p:cNvSpPr>
                <a:spLocks noChangeArrowheads="1"/>
              </p:cNvSpPr>
              <p:nvPr/>
            </p:nvSpPr>
            <p:spPr bwMode="auto">
              <a:xfrm>
                <a:off x="5486858" y="286612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9" name="Oval 5">
                <a:extLst>
                  <a:ext uri="{FF2B5EF4-FFF2-40B4-BE49-F238E27FC236}">
                    <a16:creationId xmlns:a16="http://schemas.microsoft.com/office/drawing/2014/main" id="{BF710A1E-2C4E-4676-A89D-C323DF33E8BC}"/>
                  </a:ext>
                </a:extLst>
              </p:cNvPr>
              <p:cNvSpPr>
                <a:spLocks noChangeArrowheads="1"/>
              </p:cNvSpPr>
              <p:nvPr/>
            </p:nvSpPr>
            <p:spPr bwMode="auto">
              <a:xfrm>
                <a:off x="6058534" y="298045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0" name="Oval 6">
                <a:extLst>
                  <a:ext uri="{FF2B5EF4-FFF2-40B4-BE49-F238E27FC236}">
                    <a16:creationId xmlns:a16="http://schemas.microsoft.com/office/drawing/2014/main" id="{E91A67F5-07D4-4419-9EC6-2A1934AE5DF5}"/>
                  </a:ext>
                </a:extLst>
              </p:cNvPr>
              <p:cNvSpPr>
                <a:spLocks noChangeArrowheads="1"/>
              </p:cNvSpPr>
              <p:nvPr/>
            </p:nvSpPr>
            <p:spPr bwMode="auto">
              <a:xfrm>
                <a:off x="5715528" y="332346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1" name="Oval 7">
                <a:extLst>
                  <a:ext uri="{FF2B5EF4-FFF2-40B4-BE49-F238E27FC236}">
                    <a16:creationId xmlns:a16="http://schemas.microsoft.com/office/drawing/2014/main" id="{595BDBEE-7E72-4C11-A71B-4190EA3C4D58}"/>
                  </a:ext>
                </a:extLst>
              </p:cNvPr>
              <p:cNvSpPr>
                <a:spLocks noChangeArrowheads="1"/>
              </p:cNvSpPr>
              <p:nvPr/>
            </p:nvSpPr>
            <p:spPr bwMode="auto">
              <a:xfrm>
                <a:off x="5372523" y="366647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2" name="Oval 8">
                <a:extLst>
                  <a:ext uri="{FF2B5EF4-FFF2-40B4-BE49-F238E27FC236}">
                    <a16:creationId xmlns:a16="http://schemas.microsoft.com/office/drawing/2014/main" id="{3ADAC36D-6833-4625-9C57-547E954D3EDA}"/>
                  </a:ext>
                </a:extLst>
              </p:cNvPr>
              <p:cNvSpPr>
                <a:spLocks noChangeArrowheads="1"/>
              </p:cNvSpPr>
              <p:nvPr/>
            </p:nvSpPr>
            <p:spPr bwMode="auto">
              <a:xfrm>
                <a:off x="6058534" y="366647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3" name="Oval 9">
                <a:extLst>
                  <a:ext uri="{FF2B5EF4-FFF2-40B4-BE49-F238E27FC236}">
                    <a16:creationId xmlns:a16="http://schemas.microsoft.com/office/drawing/2014/main" id="{36A472DD-30C7-46AD-B1FF-D83DF2F4A3FF}"/>
                  </a:ext>
                </a:extLst>
              </p:cNvPr>
              <p:cNvSpPr>
                <a:spLocks noChangeArrowheads="1"/>
              </p:cNvSpPr>
              <p:nvPr/>
            </p:nvSpPr>
            <p:spPr bwMode="auto">
              <a:xfrm>
                <a:off x="3771829" y="469548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4" name="Oval 10">
                <a:extLst>
                  <a:ext uri="{FF2B5EF4-FFF2-40B4-BE49-F238E27FC236}">
                    <a16:creationId xmlns:a16="http://schemas.microsoft.com/office/drawing/2014/main" id="{3E9EECE0-8A07-4FA5-942F-4F52205C7B7A}"/>
                  </a:ext>
                </a:extLst>
              </p:cNvPr>
              <p:cNvSpPr>
                <a:spLocks noChangeArrowheads="1"/>
              </p:cNvSpPr>
              <p:nvPr/>
            </p:nvSpPr>
            <p:spPr bwMode="auto">
              <a:xfrm>
                <a:off x="4686511" y="469548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5" name="Oval 11">
                <a:extLst>
                  <a:ext uri="{FF2B5EF4-FFF2-40B4-BE49-F238E27FC236}">
                    <a16:creationId xmlns:a16="http://schemas.microsoft.com/office/drawing/2014/main" id="{B6369AA4-C3EB-4D2B-8FE7-067CCB8216C8}"/>
                  </a:ext>
                </a:extLst>
              </p:cNvPr>
              <p:cNvSpPr>
                <a:spLocks noChangeArrowheads="1"/>
              </p:cNvSpPr>
              <p:nvPr/>
            </p:nvSpPr>
            <p:spPr bwMode="auto">
              <a:xfrm>
                <a:off x="4343505" y="515282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6" name="Oval 12">
                <a:extLst>
                  <a:ext uri="{FF2B5EF4-FFF2-40B4-BE49-F238E27FC236}">
                    <a16:creationId xmlns:a16="http://schemas.microsoft.com/office/drawing/2014/main" id="{481F1190-6DDA-4303-A09D-B85132A5D02F}"/>
                  </a:ext>
                </a:extLst>
              </p:cNvPr>
              <p:cNvSpPr>
                <a:spLocks noChangeArrowheads="1"/>
              </p:cNvSpPr>
              <p:nvPr/>
            </p:nvSpPr>
            <p:spPr bwMode="auto">
              <a:xfrm>
                <a:off x="3771829" y="526716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7" name="Oval 13">
                <a:extLst>
                  <a:ext uri="{FF2B5EF4-FFF2-40B4-BE49-F238E27FC236}">
                    <a16:creationId xmlns:a16="http://schemas.microsoft.com/office/drawing/2014/main" id="{96A9825A-1518-423F-BD43-E23FA240ED94}"/>
                  </a:ext>
                </a:extLst>
              </p:cNvPr>
              <p:cNvSpPr>
                <a:spLocks noChangeArrowheads="1"/>
              </p:cNvSpPr>
              <p:nvPr/>
            </p:nvSpPr>
            <p:spPr bwMode="auto">
              <a:xfrm>
                <a:off x="4457840" y="583884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8" name="Oval 14">
                <a:extLst>
                  <a:ext uri="{FF2B5EF4-FFF2-40B4-BE49-F238E27FC236}">
                    <a16:creationId xmlns:a16="http://schemas.microsoft.com/office/drawing/2014/main" id="{BEDF0B20-24F8-4712-BCF2-71A29B4FB77E}"/>
                  </a:ext>
                </a:extLst>
              </p:cNvPr>
              <p:cNvSpPr>
                <a:spLocks noChangeArrowheads="1"/>
              </p:cNvSpPr>
              <p:nvPr/>
            </p:nvSpPr>
            <p:spPr bwMode="auto">
              <a:xfrm>
                <a:off x="4915182" y="515282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29" name="Oval 15">
                <a:extLst>
                  <a:ext uri="{FF2B5EF4-FFF2-40B4-BE49-F238E27FC236}">
                    <a16:creationId xmlns:a16="http://schemas.microsoft.com/office/drawing/2014/main" id="{0FAE0FC5-2003-459C-BA42-91784A7890F5}"/>
                  </a:ext>
                </a:extLst>
              </p:cNvPr>
              <p:cNvSpPr>
                <a:spLocks noChangeArrowheads="1"/>
              </p:cNvSpPr>
              <p:nvPr/>
            </p:nvSpPr>
            <p:spPr bwMode="auto">
              <a:xfrm>
                <a:off x="4915182" y="561017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0" name="Oval 16">
                <a:extLst>
                  <a:ext uri="{FF2B5EF4-FFF2-40B4-BE49-F238E27FC236}">
                    <a16:creationId xmlns:a16="http://schemas.microsoft.com/office/drawing/2014/main" id="{CDAFA603-90AF-4304-968D-48A610DD267D}"/>
                  </a:ext>
                </a:extLst>
              </p:cNvPr>
              <p:cNvSpPr>
                <a:spLocks noChangeArrowheads="1"/>
              </p:cNvSpPr>
              <p:nvPr/>
            </p:nvSpPr>
            <p:spPr bwMode="auto">
              <a:xfrm>
                <a:off x="6515875" y="515282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1" name="Oval 17">
                <a:extLst>
                  <a:ext uri="{FF2B5EF4-FFF2-40B4-BE49-F238E27FC236}">
                    <a16:creationId xmlns:a16="http://schemas.microsoft.com/office/drawing/2014/main" id="{34C2069A-FBA0-419B-A274-E27D78329888}"/>
                  </a:ext>
                </a:extLst>
              </p:cNvPr>
              <p:cNvSpPr>
                <a:spLocks noChangeArrowheads="1"/>
              </p:cNvSpPr>
              <p:nvPr/>
            </p:nvSpPr>
            <p:spPr bwMode="auto">
              <a:xfrm>
                <a:off x="6858881" y="492415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2" name="Oval 18">
                <a:extLst>
                  <a:ext uri="{FF2B5EF4-FFF2-40B4-BE49-F238E27FC236}">
                    <a16:creationId xmlns:a16="http://schemas.microsoft.com/office/drawing/2014/main" id="{ECB2BC7A-0896-4E18-8686-0C60A9F2EA16}"/>
                  </a:ext>
                </a:extLst>
              </p:cNvPr>
              <p:cNvSpPr>
                <a:spLocks noChangeArrowheads="1"/>
              </p:cNvSpPr>
              <p:nvPr/>
            </p:nvSpPr>
            <p:spPr bwMode="auto">
              <a:xfrm>
                <a:off x="6973217" y="538150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3" name="Oval 19">
                <a:extLst>
                  <a:ext uri="{FF2B5EF4-FFF2-40B4-BE49-F238E27FC236}">
                    <a16:creationId xmlns:a16="http://schemas.microsoft.com/office/drawing/2014/main" id="{FFC33C27-F861-4AB2-9779-89C72D0830E6}"/>
                  </a:ext>
                </a:extLst>
              </p:cNvPr>
              <p:cNvSpPr>
                <a:spLocks noChangeArrowheads="1"/>
              </p:cNvSpPr>
              <p:nvPr/>
            </p:nvSpPr>
            <p:spPr bwMode="auto">
              <a:xfrm>
                <a:off x="6630211" y="561017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4" name="Oval 20">
                <a:extLst>
                  <a:ext uri="{FF2B5EF4-FFF2-40B4-BE49-F238E27FC236}">
                    <a16:creationId xmlns:a16="http://schemas.microsoft.com/office/drawing/2014/main" id="{B2F4BDA8-8B0D-4288-9D68-317C2DFCDB8F}"/>
                  </a:ext>
                </a:extLst>
              </p:cNvPr>
              <p:cNvSpPr>
                <a:spLocks noChangeArrowheads="1"/>
              </p:cNvSpPr>
              <p:nvPr/>
            </p:nvSpPr>
            <p:spPr bwMode="auto">
              <a:xfrm>
                <a:off x="6630211" y="446681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5" name="Oval 21">
                <a:extLst>
                  <a:ext uri="{FF2B5EF4-FFF2-40B4-BE49-F238E27FC236}">
                    <a16:creationId xmlns:a16="http://schemas.microsoft.com/office/drawing/2014/main" id="{51100C0A-EA56-459F-B0AF-4B675AF4D5B1}"/>
                  </a:ext>
                </a:extLst>
              </p:cNvPr>
              <p:cNvSpPr>
                <a:spLocks noChangeArrowheads="1"/>
              </p:cNvSpPr>
              <p:nvPr/>
            </p:nvSpPr>
            <p:spPr bwMode="auto">
              <a:xfrm>
                <a:off x="7201887" y="4352482"/>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6" name="Oval 22">
                <a:extLst>
                  <a:ext uri="{FF2B5EF4-FFF2-40B4-BE49-F238E27FC236}">
                    <a16:creationId xmlns:a16="http://schemas.microsoft.com/office/drawing/2014/main" id="{461576CF-4872-47DD-BA0C-A8B5C6A6BE10}"/>
                  </a:ext>
                </a:extLst>
              </p:cNvPr>
              <p:cNvSpPr>
                <a:spLocks noChangeArrowheads="1"/>
              </p:cNvSpPr>
              <p:nvPr/>
            </p:nvSpPr>
            <p:spPr bwMode="auto">
              <a:xfrm>
                <a:off x="8002234" y="5953176"/>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7" name="Oval 23">
                <a:extLst>
                  <a:ext uri="{FF2B5EF4-FFF2-40B4-BE49-F238E27FC236}">
                    <a16:creationId xmlns:a16="http://schemas.microsoft.com/office/drawing/2014/main" id="{9A98DC00-8632-4AF9-9988-CE3A227A86A0}"/>
                  </a:ext>
                </a:extLst>
              </p:cNvPr>
              <p:cNvSpPr>
                <a:spLocks noChangeArrowheads="1"/>
              </p:cNvSpPr>
              <p:nvPr/>
            </p:nvSpPr>
            <p:spPr bwMode="auto">
              <a:xfrm>
                <a:off x="7430558" y="492415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8" name="Oval 24">
                <a:extLst>
                  <a:ext uri="{FF2B5EF4-FFF2-40B4-BE49-F238E27FC236}">
                    <a16:creationId xmlns:a16="http://schemas.microsoft.com/office/drawing/2014/main" id="{B1CEDF8F-9FF4-4FC8-A3EB-E96F57BCE237}"/>
                  </a:ext>
                </a:extLst>
              </p:cNvPr>
              <p:cNvSpPr>
                <a:spLocks noChangeArrowheads="1"/>
              </p:cNvSpPr>
              <p:nvPr/>
            </p:nvSpPr>
            <p:spPr bwMode="auto">
              <a:xfrm>
                <a:off x="7773563" y="538150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39" name="Oval 25">
                <a:extLst>
                  <a:ext uri="{FF2B5EF4-FFF2-40B4-BE49-F238E27FC236}">
                    <a16:creationId xmlns:a16="http://schemas.microsoft.com/office/drawing/2014/main" id="{40C17D18-CE1F-4BCC-8937-14BB5CB6297C}"/>
                  </a:ext>
                </a:extLst>
              </p:cNvPr>
              <p:cNvSpPr>
                <a:spLocks noChangeArrowheads="1"/>
              </p:cNvSpPr>
              <p:nvPr/>
            </p:nvSpPr>
            <p:spPr bwMode="auto">
              <a:xfrm>
                <a:off x="8002234" y="458115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0" name="Oval 26">
                <a:extLst>
                  <a:ext uri="{FF2B5EF4-FFF2-40B4-BE49-F238E27FC236}">
                    <a16:creationId xmlns:a16="http://schemas.microsoft.com/office/drawing/2014/main" id="{005E8872-01E0-4A0B-B010-9C00D3526FE1}"/>
                  </a:ext>
                </a:extLst>
              </p:cNvPr>
              <p:cNvSpPr>
                <a:spLocks noChangeArrowheads="1"/>
              </p:cNvSpPr>
              <p:nvPr/>
            </p:nvSpPr>
            <p:spPr bwMode="auto">
              <a:xfrm>
                <a:off x="8230905" y="549583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1" name="Oval 27">
                <a:extLst>
                  <a:ext uri="{FF2B5EF4-FFF2-40B4-BE49-F238E27FC236}">
                    <a16:creationId xmlns:a16="http://schemas.microsoft.com/office/drawing/2014/main" id="{D81FB1FD-FB75-41EA-9305-1F1DDAB86526}"/>
                  </a:ext>
                </a:extLst>
              </p:cNvPr>
              <p:cNvSpPr>
                <a:spLocks noChangeArrowheads="1"/>
              </p:cNvSpPr>
              <p:nvPr/>
            </p:nvSpPr>
            <p:spPr bwMode="auto">
              <a:xfrm>
                <a:off x="7773563" y="4009476"/>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2" name="Oval 28">
                <a:extLst>
                  <a:ext uri="{FF2B5EF4-FFF2-40B4-BE49-F238E27FC236}">
                    <a16:creationId xmlns:a16="http://schemas.microsoft.com/office/drawing/2014/main" id="{1D9E36A0-D338-4D26-AF67-B002BBB1DA05}"/>
                  </a:ext>
                </a:extLst>
              </p:cNvPr>
              <p:cNvSpPr>
                <a:spLocks noChangeArrowheads="1"/>
              </p:cNvSpPr>
              <p:nvPr/>
            </p:nvSpPr>
            <p:spPr bwMode="auto">
              <a:xfrm>
                <a:off x="8230905" y="515282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3" name="Oval 29">
                <a:extLst>
                  <a:ext uri="{FF2B5EF4-FFF2-40B4-BE49-F238E27FC236}">
                    <a16:creationId xmlns:a16="http://schemas.microsoft.com/office/drawing/2014/main" id="{62CB7C8C-FEC8-41DB-81EC-FFD559D02A0B}"/>
                  </a:ext>
                </a:extLst>
              </p:cNvPr>
              <p:cNvSpPr>
                <a:spLocks noChangeArrowheads="1"/>
              </p:cNvSpPr>
              <p:nvPr/>
            </p:nvSpPr>
            <p:spPr bwMode="auto">
              <a:xfrm>
                <a:off x="12232639" y="240878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4" name="Oval 30">
                <a:extLst>
                  <a:ext uri="{FF2B5EF4-FFF2-40B4-BE49-F238E27FC236}">
                    <a16:creationId xmlns:a16="http://schemas.microsoft.com/office/drawing/2014/main" id="{673A00A0-427B-4FC1-BE98-6BD71F420FA0}"/>
                  </a:ext>
                </a:extLst>
              </p:cNvPr>
              <p:cNvSpPr>
                <a:spLocks noChangeArrowheads="1"/>
              </p:cNvSpPr>
              <p:nvPr/>
            </p:nvSpPr>
            <p:spPr bwMode="auto">
              <a:xfrm>
                <a:off x="12689980" y="263745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5" name="Oval 31">
                <a:extLst>
                  <a:ext uri="{FF2B5EF4-FFF2-40B4-BE49-F238E27FC236}">
                    <a16:creationId xmlns:a16="http://schemas.microsoft.com/office/drawing/2014/main" id="{D1A2D8CE-F904-40D1-8073-4CD1430807D6}"/>
                  </a:ext>
                </a:extLst>
              </p:cNvPr>
              <p:cNvSpPr>
                <a:spLocks noChangeArrowheads="1"/>
              </p:cNvSpPr>
              <p:nvPr/>
            </p:nvSpPr>
            <p:spPr bwMode="auto">
              <a:xfrm>
                <a:off x="12118304" y="320912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6" name="Oval 32">
                <a:extLst>
                  <a:ext uri="{FF2B5EF4-FFF2-40B4-BE49-F238E27FC236}">
                    <a16:creationId xmlns:a16="http://schemas.microsoft.com/office/drawing/2014/main" id="{E40B01EE-C185-4A7D-BD23-7E5471ED26AE}"/>
                  </a:ext>
                </a:extLst>
              </p:cNvPr>
              <p:cNvSpPr>
                <a:spLocks noChangeArrowheads="1"/>
              </p:cNvSpPr>
              <p:nvPr/>
            </p:nvSpPr>
            <p:spPr bwMode="auto">
              <a:xfrm>
                <a:off x="11775298" y="286612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7" name="Oval 33">
                <a:extLst>
                  <a:ext uri="{FF2B5EF4-FFF2-40B4-BE49-F238E27FC236}">
                    <a16:creationId xmlns:a16="http://schemas.microsoft.com/office/drawing/2014/main" id="{E949B5B3-70B3-4C3B-9E2A-D31E4F36AD16}"/>
                  </a:ext>
                </a:extLst>
              </p:cNvPr>
              <p:cNvSpPr>
                <a:spLocks noChangeArrowheads="1"/>
              </p:cNvSpPr>
              <p:nvPr/>
            </p:nvSpPr>
            <p:spPr bwMode="auto">
              <a:xfrm>
                <a:off x="13147322" y="240878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8" name="Oval 34">
                <a:extLst>
                  <a:ext uri="{FF2B5EF4-FFF2-40B4-BE49-F238E27FC236}">
                    <a16:creationId xmlns:a16="http://schemas.microsoft.com/office/drawing/2014/main" id="{2CFB644A-AEE8-4B8E-AEFC-F532D4405887}"/>
                  </a:ext>
                </a:extLst>
              </p:cNvPr>
              <p:cNvSpPr>
                <a:spLocks noChangeArrowheads="1"/>
              </p:cNvSpPr>
              <p:nvPr/>
            </p:nvSpPr>
            <p:spPr bwMode="auto">
              <a:xfrm>
                <a:off x="12804316" y="320912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49" name="Oval 35">
                <a:extLst>
                  <a:ext uri="{FF2B5EF4-FFF2-40B4-BE49-F238E27FC236}">
                    <a16:creationId xmlns:a16="http://schemas.microsoft.com/office/drawing/2014/main" id="{A4D1E1C3-1993-4078-9664-C393A3D313AF}"/>
                  </a:ext>
                </a:extLst>
              </p:cNvPr>
              <p:cNvSpPr>
                <a:spLocks noChangeArrowheads="1"/>
              </p:cNvSpPr>
              <p:nvPr/>
            </p:nvSpPr>
            <p:spPr bwMode="auto">
              <a:xfrm>
                <a:off x="11889633" y="743953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0" name="Oval 36">
                <a:extLst>
                  <a:ext uri="{FF2B5EF4-FFF2-40B4-BE49-F238E27FC236}">
                    <a16:creationId xmlns:a16="http://schemas.microsoft.com/office/drawing/2014/main" id="{A1C9F11D-51EE-4D30-8CE3-D8C9BAE9E935}"/>
                  </a:ext>
                </a:extLst>
              </p:cNvPr>
              <p:cNvSpPr>
                <a:spLocks noChangeArrowheads="1"/>
              </p:cNvSpPr>
              <p:nvPr/>
            </p:nvSpPr>
            <p:spPr bwMode="auto">
              <a:xfrm>
                <a:off x="12003969" y="709652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1" name="Oval 37">
                <a:extLst>
                  <a:ext uri="{FF2B5EF4-FFF2-40B4-BE49-F238E27FC236}">
                    <a16:creationId xmlns:a16="http://schemas.microsoft.com/office/drawing/2014/main" id="{E08F6BF5-EA2B-4688-BE45-869F4D47A2D1}"/>
                  </a:ext>
                </a:extLst>
              </p:cNvPr>
              <p:cNvSpPr>
                <a:spLocks noChangeArrowheads="1"/>
              </p:cNvSpPr>
              <p:nvPr/>
            </p:nvSpPr>
            <p:spPr bwMode="auto">
              <a:xfrm>
                <a:off x="12232639" y="732519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2" name="Oval 38">
                <a:extLst>
                  <a:ext uri="{FF2B5EF4-FFF2-40B4-BE49-F238E27FC236}">
                    <a16:creationId xmlns:a16="http://schemas.microsoft.com/office/drawing/2014/main" id="{F544EB13-1C97-4199-8354-398185A98725}"/>
                  </a:ext>
                </a:extLst>
              </p:cNvPr>
              <p:cNvSpPr>
                <a:spLocks noChangeArrowheads="1"/>
              </p:cNvSpPr>
              <p:nvPr/>
            </p:nvSpPr>
            <p:spPr bwMode="auto">
              <a:xfrm>
                <a:off x="12804316" y="766820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3" name="Oval 39">
                <a:extLst>
                  <a:ext uri="{FF2B5EF4-FFF2-40B4-BE49-F238E27FC236}">
                    <a16:creationId xmlns:a16="http://schemas.microsoft.com/office/drawing/2014/main" id="{23D48870-9952-43FB-B84B-DAD298939B24}"/>
                  </a:ext>
                </a:extLst>
              </p:cNvPr>
              <p:cNvSpPr>
                <a:spLocks noChangeArrowheads="1"/>
              </p:cNvSpPr>
              <p:nvPr/>
            </p:nvSpPr>
            <p:spPr bwMode="auto">
              <a:xfrm>
                <a:off x="12689980" y="721086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4" name="Oval 40">
                <a:extLst>
                  <a:ext uri="{FF2B5EF4-FFF2-40B4-BE49-F238E27FC236}">
                    <a16:creationId xmlns:a16="http://schemas.microsoft.com/office/drawing/2014/main" id="{01581861-BD82-41A4-8863-C5B733C468C3}"/>
                  </a:ext>
                </a:extLst>
              </p:cNvPr>
              <p:cNvSpPr>
                <a:spLocks noChangeArrowheads="1"/>
              </p:cNvSpPr>
              <p:nvPr/>
            </p:nvSpPr>
            <p:spPr bwMode="auto">
              <a:xfrm>
                <a:off x="12346975" y="686785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5" name="Oval 41">
                <a:extLst>
                  <a:ext uri="{FF2B5EF4-FFF2-40B4-BE49-F238E27FC236}">
                    <a16:creationId xmlns:a16="http://schemas.microsoft.com/office/drawing/2014/main" id="{20BC5557-3816-43F3-AA41-59AECA905330}"/>
                  </a:ext>
                </a:extLst>
              </p:cNvPr>
              <p:cNvSpPr>
                <a:spLocks noChangeArrowheads="1"/>
              </p:cNvSpPr>
              <p:nvPr/>
            </p:nvSpPr>
            <p:spPr bwMode="auto">
              <a:xfrm>
                <a:off x="7659228" y="8354217"/>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6" name="Oval 42">
                <a:extLst>
                  <a:ext uri="{FF2B5EF4-FFF2-40B4-BE49-F238E27FC236}">
                    <a16:creationId xmlns:a16="http://schemas.microsoft.com/office/drawing/2014/main" id="{DBB70B71-CC49-4394-8E40-C7CDFBF5A1F1}"/>
                  </a:ext>
                </a:extLst>
              </p:cNvPr>
              <p:cNvSpPr>
                <a:spLocks noChangeArrowheads="1"/>
              </p:cNvSpPr>
              <p:nvPr/>
            </p:nvSpPr>
            <p:spPr bwMode="auto">
              <a:xfrm>
                <a:off x="7773563" y="801121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7" name="Oval 43">
                <a:extLst>
                  <a:ext uri="{FF2B5EF4-FFF2-40B4-BE49-F238E27FC236}">
                    <a16:creationId xmlns:a16="http://schemas.microsoft.com/office/drawing/2014/main" id="{0AEDD028-6BEA-4F1F-B6EB-727D86B0F91B}"/>
                  </a:ext>
                </a:extLst>
              </p:cNvPr>
              <p:cNvSpPr>
                <a:spLocks noChangeArrowheads="1"/>
              </p:cNvSpPr>
              <p:nvPr/>
            </p:nvSpPr>
            <p:spPr bwMode="auto">
              <a:xfrm>
                <a:off x="8002234" y="8239882"/>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8" name="Oval 44">
                <a:extLst>
                  <a:ext uri="{FF2B5EF4-FFF2-40B4-BE49-F238E27FC236}">
                    <a16:creationId xmlns:a16="http://schemas.microsoft.com/office/drawing/2014/main" id="{C62D08FF-FC60-4989-BDD1-FAF53E6830BB}"/>
                  </a:ext>
                </a:extLst>
              </p:cNvPr>
              <p:cNvSpPr>
                <a:spLocks noChangeArrowheads="1"/>
              </p:cNvSpPr>
              <p:nvPr/>
            </p:nvSpPr>
            <p:spPr bwMode="auto">
              <a:xfrm>
                <a:off x="8573910" y="858288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59" name="Oval 45">
                <a:extLst>
                  <a:ext uri="{FF2B5EF4-FFF2-40B4-BE49-F238E27FC236}">
                    <a16:creationId xmlns:a16="http://schemas.microsoft.com/office/drawing/2014/main" id="{8B72FBD8-3B8D-4A2C-8233-4CCFF4AAFB7A}"/>
                  </a:ext>
                </a:extLst>
              </p:cNvPr>
              <p:cNvSpPr>
                <a:spLocks noChangeArrowheads="1"/>
              </p:cNvSpPr>
              <p:nvPr/>
            </p:nvSpPr>
            <p:spPr bwMode="auto">
              <a:xfrm>
                <a:off x="8459575" y="8125546"/>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0" name="Oval 46">
                <a:extLst>
                  <a:ext uri="{FF2B5EF4-FFF2-40B4-BE49-F238E27FC236}">
                    <a16:creationId xmlns:a16="http://schemas.microsoft.com/office/drawing/2014/main" id="{9D7C0EDE-C7F7-4AB7-B11A-1A64708C4BDC}"/>
                  </a:ext>
                </a:extLst>
              </p:cNvPr>
              <p:cNvSpPr>
                <a:spLocks noChangeArrowheads="1"/>
              </p:cNvSpPr>
              <p:nvPr/>
            </p:nvSpPr>
            <p:spPr bwMode="auto">
              <a:xfrm>
                <a:off x="8116569" y="778254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1" name="Oval 47">
                <a:extLst>
                  <a:ext uri="{FF2B5EF4-FFF2-40B4-BE49-F238E27FC236}">
                    <a16:creationId xmlns:a16="http://schemas.microsoft.com/office/drawing/2014/main" id="{26A30162-F61C-4203-9086-28EE6D9BB7AA}"/>
                  </a:ext>
                </a:extLst>
              </p:cNvPr>
              <p:cNvSpPr>
                <a:spLocks noChangeArrowheads="1"/>
              </p:cNvSpPr>
              <p:nvPr/>
            </p:nvSpPr>
            <p:spPr bwMode="auto">
              <a:xfrm>
                <a:off x="6630211" y="389514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grpSp>
      </p:grpSp>
      <p:grpSp>
        <p:nvGrpSpPr>
          <p:cNvPr id="62" name="组合 61">
            <a:extLst>
              <a:ext uri="{FF2B5EF4-FFF2-40B4-BE49-F238E27FC236}">
                <a16:creationId xmlns:a16="http://schemas.microsoft.com/office/drawing/2014/main" id="{8DEBAAA3-7FCE-4514-AB2D-80D86C42F2EE}"/>
              </a:ext>
            </a:extLst>
          </p:cNvPr>
          <p:cNvGrpSpPr/>
          <p:nvPr/>
        </p:nvGrpSpPr>
        <p:grpSpPr>
          <a:xfrm>
            <a:off x="6662297" y="2616459"/>
            <a:ext cx="4935198" cy="2881211"/>
            <a:chOff x="2160811" y="1050599"/>
            <a:chExt cx="12058682" cy="8203460"/>
          </a:xfrm>
        </p:grpSpPr>
        <p:sp>
          <p:nvSpPr>
            <p:cNvPr id="63" name="Oval 3">
              <a:extLst>
                <a:ext uri="{FF2B5EF4-FFF2-40B4-BE49-F238E27FC236}">
                  <a16:creationId xmlns:a16="http://schemas.microsoft.com/office/drawing/2014/main" id="{E08F4A6B-DF67-4EAF-8CB7-6C36D166E742}"/>
                </a:ext>
              </a:extLst>
            </p:cNvPr>
            <p:cNvSpPr>
              <a:spLocks noChangeArrowheads="1"/>
            </p:cNvSpPr>
            <p:nvPr/>
          </p:nvSpPr>
          <p:spPr bwMode="auto">
            <a:xfrm>
              <a:off x="5143852" y="296561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4" name="Oval 4">
              <a:extLst>
                <a:ext uri="{FF2B5EF4-FFF2-40B4-BE49-F238E27FC236}">
                  <a16:creationId xmlns:a16="http://schemas.microsoft.com/office/drawing/2014/main" id="{9EE430E2-5AAB-4394-B1CD-2845AC6133A0}"/>
                </a:ext>
              </a:extLst>
            </p:cNvPr>
            <p:cNvSpPr>
              <a:spLocks noChangeArrowheads="1"/>
            </p:cNvSpPr>
            <p:nvPr/>
          </p:nvSpPr>
          <p:spPr bwMode="auto">
            <a:xfrm>
              <a:off x="5486858" y="285128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5" name="Oval 5">
              <a:extLst>
                <a:ext uri="{FF2B5EF4-FFF2-40B4-BE49-F238E27FC236}">
                  <a16:creationId xmlns:a16="http://schemas.microsoft.com/office/drawing/2014/main" id="{52A5859B-9A26-4CC4-8307-D37F14488F9E}"/>
                </a:ext>
              </a:extLst>
            </p:cNvPr>
            <p:cNvSpPr>
              <a:spLocks noChangeArrowheads="1"/>
            </p:cNvSpPr>
            <p:nvPr/>
          </p:nvSpPr>
          <p:spPr bwMode="auto">
            <a:xfrm>
              <a:off x="6058534" y="296561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6" name="Oval 6">
              <a:extLst>
                <a:ext uri="{FF2B5EF4-FFF2-40B4-BE49-F238E27FC236}">
                  <a16:creationId xmlns:a16="http://schemas.microsoft.com/office/drawing/2014/main" id="{A39996DA-7E78-44CC-BC55-C992743809D8}"/>
                </a:ext>
              </a:extLst>
            </p:cNvPr>
            <p:cNvSpPr>
              <a:spLocks noChangeArrowheads="1"/>
            </p:cNvSpPr>
            <p:nvPr/>
          </p:nvSpPr>
          <p:spPr bwMode="auto">
            <a:xfrm>
              <a:off x="5715528" y="330862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7" name="Oval 7">
              <a:extLst>
                <a:ext uri="{FF2B5EF4-FFF2-40B4-BE49-F238E27FC236}">
                  <a16:creationId xmlns:a16="http://schemas.microsoft.com/office/drawing/2014/main" id="{AFA6520F-058F-4907-91B0-2A2B46E65965}"/>
                </a:ext>
              </a:extLst>
            </p:cNvPr>
            <p:cNvSpPr>
              <a:spLocks noChangeArrowheads="1"/>
            </p:cNvSpPr>
            <p:nvPr/>
          </p:nvSpPr>
          <p:spPr bwMode="auto">
            <a:xfrm>
              <a:off x="5372523" y="365163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8" name="Oval 8">
              <a:extLst>
                <a:ext uri="{FF2B5EF4-FFF2-40B4-BE49-F238E27FC236}">
                  <a16:creationId xmlns:a16="http://schemas.microsoft.com/office/drawing/2014/main" id="{5CF4EE11-96E3-4614-A768-9FB3EE4B2FD0}"/>
                </a:ext>
              </a:extLst>
            </p:cNvPr>
            <p:cNvSpPr>
              <a:spLocks noChangeArrowheads="1"/>
            </p:cNvSpPr>
            <p:nvPr/>
          </p:nvSpPr>
          <p:spPr bwMode="auto">
            <a:xfrm>
              <a:off x="6058534" y="365163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69" name="Oval 9">
              <a:extLst>
                <a:ext uri="{FF2B5EF4-FFF2-40B4-BE49-F238E27FC236}">
                  <a16:creationId xmlns:a16="http://schemas.microsoft.com/office/drawing/2014/main" id="{4D4408E3-74F0-4F11-ABDB-EC646D1E427E}"/>
                </a:ext>
              </a:extLst>
            </p:cNvPr>
            <p:cNvSpPr>
              <a:spLocks noChangeArrowheads="1"/>
            </p:cNvSpPr>
            <p:nvPr/>
          </p:nvSpPr>
          <p:spPr bwMode="auto">
            <a:xfrm>
              <a:off x="3771829" y="468064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0" name="Oval 10">
              <a:extLst>
                <a:ext uri="{FF2B5EF4-FFF2-40B4-BE49-F238E27FC236}">
                  <a16:creationId xmlns:a16="http://schemas.microsoft.com/office/drawing/2014/main" id="{0C4A0C31-0A3A-4BA2-8994-E42C506820E1}"/>
                </a:ext>
              </a:extLst>
            </p:cNvPr>
            <p:cNvSpPr>
              <a:spLocks noChangeArrowheads="1"/>
            </p:cNvSpPr>
            <p:nvPr/>
          </p:nvSpPr>
          <p:spPr bwMode="auto">
            <a:xfrm>
              <a:off x="4686511" y="468064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1" name="Oval 11">
              <a:extLst>
                <a:ext uri="{FF2B5EF4-FFF2-40B4-BE49-F238E27FC236}">
                  <a16:creationId xmlns:a16="http://schemas.microsoft.com/office/drawing/2014/main" id="{89DA6472-E0C2-4FF2-A638-BB280B0C9954}"/>
                </a:ext>
              </a:extLst>
            </p:cNvPr>
            <p:cNvSpPr>
              <a:spLocks noChangeArrowheads="1"/>
            </p:cNvSpPr>
            <p:nvPr/>
          </p:nvSpPr>
          <p:spPr bwMode="auto">
            <a:xfrm>
              <a:off x="4343505" y="513798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2" name="Oval 12">
              <a:extLst>
                <a:ext uri="{FF2B5EF4-FFF2-40B4-BE49-F238E27FC236}">
                  <a16:creationId xmlns:a16="http://schemas.microsoft.com/office/drawing/2014/main" id="{15DF3BB7-C897-416C-8EDF-B5B4C91405F6}"/>
                </a:ext>
              </a:extLst>
            </p:cNvPr>
            <p:cNvSpPr>
              <a:spLocks noChangeArrowheads="1"/>
            </p:cNvSpPr>
            <p:nvPr/>
          </p:nvSpPr>
          <p:spPr bwMode="auto">
            <a:xfrm>
              <a:off x="3771829" y="525232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3" name="Oval 13">
              <a:extLst>
                <a:ext uri="{FF2B5EF4-FFF2-40B4-BE49-F238E27FC236}">
                  <a16:creationId xmlns:a16="http://schemas.microsoft.com/office/drawing/2014/main" id="{CB792A6C-4C48-4BC9-B92A-49592D289371}"/>
                </a:ext>
              </a:extLst>
            </p:cNvPr>
            <p:cNvSpPr>
              <a:spLocks noChangeArrowheads="1"/>
            </p:cNvSpPr>
            <p:nvPr/>
          </p:nvSpPr>
          <p:spPr bwMode="auto">
            <a:xfrm>
              <a:off x="4457840" y="582400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4" name="Oval 14">
              <a:extLst>
                <a:ext uri="{FF2B5EF4-FFF2-40B4-BE49-F238E27FC236}">
                  <a16:creationId xmlns:a16="http://schemas.microsoft.com/office/drawing/2014/main" id="{AB09FF89-CC14-49DB-901F-630409C55805}"/>
                </a:ext>
              </a:extLst>
            </p:cNvPr>
            <p:cNvSpPr>
              <a:spLocks noChangeArrowheads="1"/>
            </p:cNvSpPr>
            <p:nvPr/>
          </p:nvSpPr>
          <p:spPr bwMode="auto">
            <a:xfrm>
              <a:off x="4915182" y="513798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5" name="Oval 15">
              <a:extLst>
                <a:ext uri="{FF2B5EF4-FFF2-40B4-BE49-F238E27FC236}">
                  <a16:creationId xmlns:a16="http://schemas.microsoft.com/office/drawing/2014/main" id="{F85CEA99-AF6D-40EB-B13C-8773355D984A}"/>
                </a:ext>
              </a:extLst>
            </p:cNvPr>
            <p:cNvSpPr>
              <a:spLocks noChangeArrowheads="1"/>
            </p:cNvSpPr>
            <p:nvPr/>
          </p:nvSpPr>
          <p:spPr bwMode="auto">
            <a:xfrm>
              <a:off x="4915182" y="559533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6" name="Oval 16">
              <a:extLst>
                <a:ext uri="{FF2B5EF4-FFF2-40B4-BE49-F238E27FC236}">
                  <a16:creationId xmlns:a16="http://schemas.microsoft.com/office/drawing/2014/main" id="{D72B0FC3-C266-45EC-A483-5A8C7F2E4B12}"/>
                </a:ext>
              </a:extLst>
            </p:cNvPr>
            <p:cNvSpPr>
              <a:spLocks noChangeArrowheads="1"/>
            </p:cNvSpPr>
            <p:nvPr/>
          </p:nvSpPr>
          <p:spPr bwMode="auto">
            <a:xfrm>
              <a:off x="6515875" y="513798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7" name="Oval 17">
              <a:extLst>
                <a:ext uri="{FF2B5EF4-FFF2-40B4-BE49-F238E27FC236}">
                  <a16:creationId xmlns:a16="http://schemas.microsoft.com/office/drawing/2014/main" id="{5A392A10-B12D-4B1D-9B58-262FA58FE090}"/>
                </a:ext>
              </a:extLst>
            </p:cNvPr>
            <p:cNvSpPr>
              <a:spLocks noChangeArrowheads="1"/>
            </p:cNvSpPr>
            <p:nvPr/>
          </p:nvSpPr>
          <p:spPr bwMode="auto">
            <a:xfrm>
              <a:off x="6858881" y="490931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8" name="Oval 18">
              <a:extLst>
                <a:ext uri="{FF2B5EF4-FFF2-40B4-BE49-F238E27FC236}">
                  <a16:creationId xmlns:a16="http://schemas.microsoft.com/office/drawing/2014/main" id="{0E472D68-64CC-4B7D-8113-DD9808719974}"/>
                </a:ext>
              </a:extLst>
            </p:cNvPr>
            <p:cNvSpPr>
              <a:spLocks noChangeArrowheads="1"/>
            </p:cNvSpPr>
            <p:nvPr/>
          </p:nvSpPr>
          <p:spPr bwMode="auto">
            <a:xfrm>
              <a:off x="6973217" y="536666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79" name="Oval 19">
              <a:extLst>
                <a:ext uri="{FF2B5EF4-FFF2-40B4-BE49-F238E27FC236}">
                  <a16:creationId xmlns:a16="http://schemas.microsoft.com/office/drawing/2014/main" id="{D79418A8-F128-4080-882D-D35336D65898}"/>
                </a:ext>
              </a:extLst>
            </p:cNvPr>
            <p:cNvSpPr>
              <a:spLocks noChangeArrowheads="1"/>
            </p:cNvSpPr>
            <p:nvPr/>
          </p:nvSpPr>
          <p:spPr bwMode="auto">
            <a:xfrm>
              <a:off x="6630211" y="559533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0" name="Oval 20">
              <a:extLst>
                <a:ext uri="{FF2B5EF4-FFF2-40B4-BE49-F238E27FC236}">
                  <a16:creationId xmlns:a16="http://schemas.microsoft.com/office/drawing/2014/main" id="{6CD3FFA4-BD5A-471D-9543-8D26DE383B09}"/>
                </a:ext>
              </a:extLst>
            </p:cNvPr>
            <p:cNvSpPr>
              <a:spLocks noChangeArrowheads="1"/>
            </p:cNvSpPr>
            <p:nvPr/>
          </p:nvSpPr>
          <p:spPr bwMode="auto">
            <a:xfrm>
              <a:off x="6630211" y="445197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1" name="Oval 21">
              <a:extLst>
                <a:ext uri="{FF2B5EF4-FFF2-40B4-BE49-F238E27FC236}">
                  <a16:creationId xmlns:a16="http://schemas.microsoft.com/office/drawing/2014/main" id="{109C2A28-CE55-472E-A50E-8FCBBBD8DAD4}"/>
                </a:ext>
              </a:extLst>
            </p:cNvPr>
            <p:cNvSpPr>
              <a:spLocks noChangeArrowheads="1"/>
            </p:cNvSpPr>
            <p:nvPr/>
          </p:nvSpPr>
          <p:spPr bwMode="auto">
            <a:xfrm>
              <a:off x="7201887" y="4337642"/>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2" name="Oval 22">
              <a:extLst>
                <a:ext uri="{FF2B5EF4-FFF2-40B4-BE49-F238E27FC236}">
                  <a16:creationId xmlns:a16="http://schemas.microsoft.com/office/drawing/2014/main" id="{906B29E8-5BE4-4645-9E51-2532AFA96812}"/>
                </a:ext>
              </a:extLst>
            </p:cNvPr>
            <p:cNvSpPr>
              <a:spLocks noChangeArrowheads="1"/>
            </p:cNvSpPr>
            <p:nvPr/>
          </p:nvSpPr>
          <p:spPr bwMode="auto">
            <a:xfrm>
              <a:off x="8002234" y="5938336"/>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3" name="Oval 23">
              <a:extLst>
                <a:ext uri="{FF2B5EF4-FFF2-40B4-BE49-F238E27FC236}">
                  <a16:creationId xmlns:a16="http://schemas.microsoft.com/office/drawing/2014/main" id="{88F82141-7058-44B9-A7A5-83771CF44636}"/>
                </a:ext>
              </a:extLst>
            </p:cNvPr>
            <p:cNvSpPr>
              <a:spLocks noChangeArrowheads="1"/>
            </p:cNvSpPr>
            <p:nvPr/>
          </p:nvSpPr>
          <p:spPr bwMode="auto">
            <a:xfrm>
              <a:off x="7430558" y="490931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4" name="Oval 24">
              <a:extLst>
                <a:ext uri="{FF2B5EF4-FFF2-40B4-BE49-F238E27FC236}">
                  <a16:creationId xmlns:a16="http://schemas.microsoft.com/office/drawing/2014/main" id="{733EB97B-FE8C-49CB-AA10-7660EBD7C8E3}"/>
                </a:ext>
              </a:extLst>
            </p:cNvPr>
            <p:cNvSpPr>
              <a:spLocks noChangeArrowheads="1"/>
            </p:cNvSpPr>
            <p:nvPr/>
          </p:nvSpPr>
          <p:spPr bwMode="auto">
            <a:xfrm>
              <a:off x="7773563" y="5366660"/>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5" name="Oval 25">
              <a:extLst>
                <a:ext uri="{FF2B5EF4-FFF2-40B4-BE49-F238E27FC236}">
                  <a16:creationId xmlns:a16="http://schemas.microsoft.com/office/drawing/2014/main" id="{B28E801D-92C2-4A31-9F26-2796A6F07076}"/>
                </a:ext>
              </a:extLst>
            </p:cNvPr>
            <p:cNvSpPr>
              <a:spLocks noChangeArrowheads="1"/>
            </p:cNvSpPr>
            <p:nvPr/>
          </p:nvSpPr>
          <p:spPr bwMode="auto">
            <a:xfrm>
              <a:off x="8002234" y="456631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6" name="Oval 26">
              <a:extLst>
                <a:ext uri="{FF2B5EF4-FFF2-40B4-BE49-F238E27FC236}">
                  <a16:creationId xmlns:a16="http://schemas.microsoft.com/office/drawing/2014/main" id="{7B103A4D-3EBD-4E1E-8E2E-DDC4FD6AB6B0}"/>
                </a:ext>
              </a:extLst>
            </p:cNvPr>
            <p:cNvSpPr>
              <a:spLocks noChangeArrowheads="1"/>
            </p:cNvSpPr>
            <p:nvPr/>
          </p:nvSpPr>
          <p:spPr bwMode="auto">
            <a:xfrm>
              <a:off x="8230905" y="548099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7" name="Oval 27">
              <a:extLst>
                <a:ext uri="{FF2B5EF4-FFF2-40B4-BE49-F238E27FC236}">
                  <a16:creationId xmlns:a16="http://schemas.microsoft.com/office/drawing/2014/main" id="{2095F047-732F-44A7-82F0-07D3F0790598}"/>
                </a:ext>
              </a:extLst>
            </p:cNvPr>
            <p:cNvSpPr>
              <a:spLocks noChangeArrowheads="1"/>
            </p:cNvSpPr>
            <p:nvPr/>
          </p:nvSpPr>
          <p:spPr bwMode="auto">
            <a:xfrm>
              <a:off x="7773563" y="3994636"/>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8" name="Oval 28">
              <a:extLst>
                <a:ext uri="{FF2B5EF4-FFF2-40B4-BE49-F238E27FC236}">
                  <a16:creationId xmlns:a16="http://schemas.microsoft.com/office/drawing/2014/main" id="{219262A7-0231-469F-A9FF-D491876939B2}"/>
                </a:ext>
              </a:extLst>
            </p:cNvPr>
            <p:cNvSpPr>
              <a:spLocks noChangeArrowheads="1"/>
            </p:cNvSpPr>
            <p:nvPr/>
          </p:nvSpPr>
          <p:spPr bwMode="auto">
            <a:xfrm>
              <a:off x="8230905" y="513798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89" name="Oval 29">
              <a:extLst>
                <a:ext uri="{FF2B5EF4-FFF2-40B4-BE49-F238E27FC236}">
                  <a16:creationId xmlns:a16="http://schemas.microsoft.com/office/drawing/2014/main" id="{AD2F1FC9-1A26-4D84-9284-CEBBF2808DD7}"/>
                </a:ext>
              </a:extLst>
            </p:cNvPr>
            <p:cNvSpPr>
              <a:spLocks noChangeArrowheads="1"/>
            </p:cNvSpPr>
            <p:nvPr/>
          </p:nvSpPr>
          <p:spPr bwMode="auto">
            <a:xfrm>
              <a:off x="12232639" y="239394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0" name="Oval 30">
              <a:extLst>
                <a:ext uri="{FF2B5EF4-FFF2-40B4-BE49-F238E27FC236}">
                  <a16:creationId xmlns:a16="http://schemas.microsoft.com/office/drawing/2014/main" id="{838372D8-03C2-45FD-8F80-3ABD2D72C3E2}"/>
                </a:ext>
              </a:extLst>
            </p:cNvPr>
            <p:cNvSpPr>
              <a:spLocks noChangeArrowheads="1"/>
            </p:cNvSpPr>
            <p:nvPr/>
          </p:nvSpPr>
          <p:spPr bwMode="auto">
            <a:xfrm>
              <a:off x="12689980" y="262261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1" name="Oval 31">
              <a:extLst>
                <a:ext uri="{FF2B5EF4-FFF2-40B4-BE49-F238E27FC236}">
                  <a16:creationId xmlns:a16="http://schemas.microsoft.com/office/drawing/2014/main" id="{7762954B-A692-4345-899C-B7A787E25514}"/>
                </a:ext>
              </a:extLst>
            </p:cNvPr>
            <p:cNvSpPr>
              <a:spLocks noChangeArrowheads="1"/>
            </p:cNvSpPr>
            <p:nvPr/>
          </p:nvSpPr>
          <p:spPr bwMode="auto">
            <a:xfrm>
              <a:off x="12118304" y="319428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2" name="Oval 32">
              <a:extLst>
                <a:ext uri="{FF2B5EF4-FFF2-40B4-BE49-F238E27FC236}">
                  <a16:creationId xmlns:a16="http://schemas.microsoft.com/office/drawing/2014/main" id="{AF816F2D-DAAB-4857-8AFB-247FFD94CB4D}"/>
                </a:ext>
              </a:extLst>
            </p:cNvPr>
            <p:cNvSpPr>
              <a:spLocks noChangeArrowheads="1"/>
            </p:cNvSpPr>
            <p:nvPr/>
          </p:nvSpPr>
          <p:spPr bwMode="auto">
            <a:xfrm>
              <a:off x="11775298" y="285128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3" name="Oval 33">
              <a:extLst>
                <a:ext uri="{FF2B5EF4-FFF2-40B4-BE49-F238E27FC236}">
                  <a16:creationId xmlns:a16="http://schemas.microsoft.com/office/drawing/2014/main" id="{34F5BD73-A295-40A4-8FF7-9891CB8A213F}"/>
                </a:ext>
              </a:extLst>
            </p:cNvPr>
            <p:cNvSpPr>
              <a:spLocks noChangeArrowheads="1"/>
            </p:cNvSpPr>
            <p:nvPr/>
          </p:nvSpPr>
          <p:spPr bwMode="auto">
            <a:xfrm>
              <a:off x="13147322" y="2393943"/>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4" name="Oval 34">
              <a:extLst>
                <a:ext uri="{FF2B5EF4-FFF2-40B4-BE49-F238E27FC236}">
                  <a16:creationId xmlns:a16="http://schemas.microsoft.com/office/drawing/2014/main" id="{2FFD1029-6390-479E-8CA9-F15F73307153}"/>
                </a:ext>
              </a:extLst>
            </p:cNvPr>
            <p:cNvSpPr>
              <a:spLocks noChangeArrowheads="1"/>
            </p:cNvSpPr>
            <p:nvPr/>
          </p:nvSpPr>
          <p:spPr bwMode="auto">
            <a:xfrm>
              <a:off x="12804316" y="319428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5" name="Oval 35">
              <a:extLst>
                <a:ext uri="{FF2B5EF4-FFF2-40B4-BE49-F238E27FC236}">
                  <a16:creationId xmlns:a16="http://schemas.microsoft.com/office/drawing/2014/main" id="{76F8E0A0-9EBA-42C2-8C50-54C7D453E136}"/>
                </a:ext>
              </a:extLst>
            </p:cNvPr>
            <p:cNvSpPr>
              <a:spLocks noChangeArrowheads="1"/>
            </p:cNvSpPr>
            <p:nvPr/>
          </p:nvSpPr>
          <p:spPr bwMode="auto">
            <a:xfrm>
              <a:off x="11889633" y="742469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6" name="Oval 36">
              <a:extLst>
                <a:ext uri="{FF2B5EF4-FFF2-40B4-BE49-F238E27FC236}">
                  <a16:creationId xmlns:a16="http://schemas.microsoft.com/office/drawing/2014/main" id="{EFBEB2A6-C2FD-48CE-B4FC-074A0F5174EA}"/>
                </a:ext>
              </a:extLst>
            </p:cNvPr>
            <p:cNvSpPr>
              <a:spLocks noChangeArrowheads="1"/>
            </p:cNvSpPr>
            <p:nvPr/>
          </p:nvSpPr>
          <p:spPr bwMode="auto">
            <a:xfrm>
              <a:off x="12003969" y="708168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7" name="Oval 37">
              <a:extLst>
                <a:ext uri="{FF2B5EF4-FFF2-40B4-BE49-F238E27FC236}">
                  <a16:creationId xmlns:a16="http://schemas.microsoft.com/office/drawing/2014/main" id="{8A38EA24-2734-4506-9F1E-381C0933F69B}"/>
                </a:ext>
              </a:extLst>
            </p:cNvPr>
            <p:cNvSpPr>
              <a:spLocks noChangeArrowheads="1"/>
            </p:cNvSpPr>
            <p:nvPr/>
          </p:nvSpPr>
          <p:spPr bwMode="auto">
            <a:xfrm>
              <a:off x="12232639" y="7310359"/>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8" name="Oval 38">
              <a:extLst>
                <a:ext uri="{FF2B5EF4-FFF2-40B4-BE49-F238E27FC236}">
                  <a16:creationId xmlns:a16="http://schemas.microsoft.com/office/drawing/2014/main" id="{51C8BD8F-0E71-4758-95F0-63FA24719F70}"/>
                </a:ext>
              </a:extLst>
            </p:cNvPr>
            <p:cNvSpPr>
              <a:spLocks noChangeArrowheads="1"/>
            </p:cNvSpPr>
            <p:nvPr/>
          </p:nvSpPr>
          <p:spPr bwMode="auto">
            <a:xfrm>
              <a:off x="12804316" y="7653365"/>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99" name="Oval 39">
              <a:extLst>
                <a:ext uri="{FF2B5EF4-FFF2-40B4-BE49-F238E27FC236}">
                  <a16:creationId xmlns:a16="http://schemas.microsoft.com/office/drawing/2014/main" id="{E55F3AF1-BCEE-4D19-9771-EF27BC1135B9}"/>
                </a:ext>
              </a:extLst>
            </p:cNvPr>
            <p:cNvSpPr>
              <a:spLocks noChangeArrowheads="1"/>
            </p:cNvSpPr>
            <p:nvPr/>
          </p:nvSpPr>
          <p:spPr bwMode="auto">
            <a:xfrm>
              <a:off x="12689980" y="7196024"/>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0" name="Oval 40">
              <a:extLst>
                <a:ext uri="{FF2B5EF4-FFF2-40B4-BE49-F238E27FC236}">
                  <a16:creationId xmlns:a16="http://schemas.microsoft.com/office/drawing/2014/main" id="{C094798B-9641-4EBB-A5A2-60EEE96443AF}"/>
                </a:ext>
              </a:extLst>
            </p:cNvPr>
            <p:cNvSpPr>
              <a:spLocks noChangeArrowheads="1"/>
            </p:cNvSpPr>
            <p:nvPr/>
          </p:nvSpPr>
          <p:spPr bwMode="auto">
            <a:xfrm>
              <a:off x="12346975" y="685301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1" name="Oval 41">
              <a:extLst>
                <a:ext uri="{FF2B5EF4-FFF2-40B4-BE49-F238E27FC236}">
                  <a16:creationId xmlns:a16="http://schemas.microsoft.com/office/drawing/2014/main" id="{E3F5057C-E58C-4076-9B15-C3A9B280B2CE}"/>
                </a:ext>
              </a:extLst>
            </p:cNvPr>
            <p:cNvSpPr>
              <a:spLocks noChangeArrowheads="1"/>
            </p:cNvSpPr>
            <p:nvPr/>
          </p:nvSpPr>
          <p:spPr bwMode="auto">
            <a:xfrm>
              <a:off x="7659228" y="8339377"/>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2" name="Oval 42">
              <a:extLst>
                <a:ext uri="{FF2B5EF4-FFF2-40B4-BE49-F238E27FC236}">
                  <a16:creationId xmlns:a16="http://schemas.microsoft.com/office/drawing/2014/main" id="{18C75FE8-9DC1-4669-A369-A0DA72253955}"/>
                </a:ext>
              </a:extLst>
            </p:cNvPr>
            <p:cNvSpPr>
              <a:spLocks noChangeArrowheads="1"/>
            </p:cNvSpPr>
            <p:nvPr/>
          </p:nvSpPr>
          <p:spPr bwMode="auto">
            <a:xfrm>
              <a:off x="7773563" y="799637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3" name="Oval 43">
              <a:extLst>
                <a:ext uri="{FF2B5EF4-FFF2-40B4-BE49-F238E27FC236}">
                  <a16:creationId xmlns:a16="http://schemas.microsoft.com/office/drawing/2014/main" id="{6D709A24-AC2F-428C-AF19-990A2F00CC3F}"/>
                </a:ext>
              </a:extLst>
            </p:cNvPr>
            <p:cNvSpPr>
              <a:spLocks noChangeArrowheads="1"/>
            </p:cNvSpPr>
            <p:nvPr/>
          </p:nvSpPr>
          <p:spPr bwMode="auto">
            <a:xfrm>
              <a:off x="8002234" y="8225042"/>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4" name="Oval 44">
              <a:extLst>
                <a:ext uri="{FF2B5EF4-FFF2-40B4-BE49-F238E27FC236}">
                  <a16:creationId xmlns:a16="http://schemas.microsoft.com/office/drawing/2014/main" id="{BAD373AD-0E18-4386-98C3-FA03DFD4AA49}"/>
                </a:ext>
              </a:extLst>
            </p:cNvPr>
            <p:cNvSpPr>
              <a:spLocks noChangeArrowheads="1"/>
            </p:cNvSpPr>
            <p:nvPr/>
          </p:nvSpPr>
          <p:spPr bwMode="auto">
            <a:xfrm>
              <a:off x="8573910" y="8568048"/>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5" name="Oval 45">
              <a:extLst>
                <a:ext uri="{FF2B5EF4-FFF2-40B4-BE49-F238E27FC236}">
                  <a16:creationId xmlns:a16="http://schemas.microsoft.com/office/drawing/2014/main" id="{52C09F1A-623F-442A-B4A1-BDB51C6FDF57}"/>
                </a:ext>
              </a:extLst>
            </p:cNvPr>
            <p:cNvSpPr>
              <a:spLocks noChangeArrowheads="1"/>
            </p:cNvSpPr>
            <p:nvPr/>
          </p:nvSpPr>
          <p:spPr bwMode="auto">
            <a:xfrm>
              <a:off x="8459575" y="8110706"/>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6" name="Oval 46">
              <a:extLst>
                <a:ext uri="{FF2B5EF4-FFF2-40B4-BE49-F238E27FC236}">
                  <a16:creationId xmlns:a16="http://schemas.microsoft.com/office/drawing/2014/main" id="{1A4EAC1D-1135-41A6-8F6F-4A138E49682E}"/>
                </a:ext>
              </a:extLst>
            </p:cNvPr>
            <p:cNvSpPr>
              <a:spLocks noChangeArrowheads="1"/>
            </p:cNvSpPr>
            <p:nvPr/>
          </p:nvSpPr>
          <p:spPr bwMode="auto">
            <a:xfrm>
              <a:off x="8116569" y="776770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7" name="Oval 47">
              <a:extLst>
                <a:ext uri="{FF2B5EF4-FFF2-40B4-BE49-F238E27FC236}">
                  <a16:creationId xmlns:a16="http://schemas.microsoft.com/office/drawing/2014/main" id="{68052BD2-E2AD-459C-AF1B-93A1B64367C0}"/>
                </a:ext>
              </a:extLst>
            </p:cNvPr>
            <p:cNvSpPr>
              <a:spLocks noChangeArrowheads="1"/>
            </p:cNvSpPr>
            <p:nvPr/>
          </p:nvSpPr>
          <p:spPr bwMode="auto">
            <a:xfrm>
              <a:off x="6630211" y="3880301"/>
              <a:ext cx="228671" cy="2286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8" name="Oval 48">
              <a:extLst>
                <a:ext uri="{FF2B5EF4-FFF2-40B4-BE49-F238E27FC236}">
                  <a16:creationId xmlns:a16="http://schemas.microsoft.com/office/drawing/2014/main" id="{D4EAADCC-1965-42E0-A8E8-8C4F34649212}"/>
                </a:ext>
              </a:extLst>
            </p:cNvPr>
            <p:cNvSpPr>
              <a:spLocks noChangeArrowheads="1"/>
            </p:cNvSpPr>
            <p:nvPr/>
          </p:nvSpPr>
          <p:spPr bwMode="auto">
            <a:xfrm>
              <a:off x="11546628" y="6510013"/>
              <a:ext cx="1829364" cy="1829364"/>
            </a:xfrm>
            <a:prstGeom prst="ellipse">
              <a:avLst/>
            </a:prstGeom>
            <a:noFill/>
            <a:ln w="3810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09" name="Oval 49">
              <a:extLst>
                <a:ext uri="{FF2B5EF4-FFF2-40B4-BE49-F238E27FC236}">
                  <a16:creationId xmlns:a16="http://schemas.microsoft.com/office/drawing/2014/main" id="{F15FF460-E8DB-4C9D-9DA9-9BB92471396E}"/>
                </a:ext>
              </a:extLst>
            </p:cNvPr>
            <p:cNvSpPr>
              <a:spLocks noChangeArrowheads="1"/>
            </p:cNvSpPr>
            <p:nvPr/>
          </p:nvSpPr>
          <p:spPr bwMode="auto">
            <a:xfrm>
              <a:off x="11660963" y="1936601"/>
              <a:ext cx="2058035" cy="1943700"/>
            </a:xfrm>
            <a:prstGeom prst="ellipse">
              <a:avLst/>
            </a:prstGeom>
            <a:noFill/>
            <a:ln w="3810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10" name="Oval 50">
              <a:extLst>
                <a:ext uri="{FF2B5EF4-FFF2-40B4-BE49-F238E27FC236}">
                  <a16:creationId xmlns:a16="http://schemas.microsoft.com/office/drawing/2014/main" id="{F0023622-F60E-4FBA-9E1F-4A6E620F7A5B}"/>
                </a:ext>
              </a:extLst>
            </p:cNvPr>
            <p:cNvSpPr>
              <a:spLocks noChangeArrowheads="1"/>
            </p:cNvSpPr>
            <p:nvPr/>
          </p:nvSpPr>
          <p:spPr bwMode="auto">
            <a:xfrm>
              <a:off x="7316222" y="7424695"/>
              <a:ext cx="1943700" cy="1829364"/>
            </a:xfrm>
            <a:prstGeom prst="ellipse">
              <a:avLst/>
            </a:prstGeom>
            <a:noFill/>
            <a:ln w="3810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11" name="Oval 51">
              <a:extLst>
                <a:ext uri="{FF2B5EF4-FFF2-40B4-BE49-F238E27FC236}">
                  <a16:creationId xmlns:a16="http://schemas.microsoft.com/office/drawing/2014/main" id="{084AA065-B57E-4796-B01D-E5298600570E}"/>
                </a:ext>
              </a:extLst>
            </p:cNvPr>
            <p:cNvSpPr>
              <a:spLocks noChangeArrowheads="1"/>
            </p:cNvSpPr>
            <p:nvPr/>
          </p:nvSpPr>
          <p:spPr bwMode="auto">
            <a:xfrm>
              <a:off x="3428823" y="4337642"/>
              <a:ext cx="2172370" cy="1943700"/>
            </a:xfrm>
            <a:prstGeom prst="ellipse">
              <a:avLst/>
            </a:prstGeom>
            <a:noFill/>
            <a:ln w="3810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12" name="Oval 52">
              <a:extLst>
                <a:ext uri="{FF2B5EF4-FFF2-40B4-BE49-F238E27FC236}">
                  <a16:creationId xmlns:a16="http://schemas.microsoft.com/office/drawing/2014/main" id="{90B19994-E022-4240-95DD-69C0E80441D7}"/>
                </a:ext>
              </a:extLst>
            </p:cNvPr>
            <p:cNvSpPr>
              <a:spLocks noChangeArrowheads="1"/>
            </p:cNvSpPr>
            <p:nvPr/>
          </p:nvSpPr>
          <p:spPr bwMode="auto">
            <a:xfrm rot="-2500613">
              <a:off x="5672653" y="1936602"/>
              <a:ext cx="2443917" cy="5030752"/>
            </a:xfrm>
            <a:prstGeom prst="ellipse">
              <a:avLst/>
            </a:prstGeom>
            <a:noFill/>
            <a:ln w="3810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4952"/>
            </a:p>
          </p:txBody>
        </p:sp>
        <p:sp>
          <p:nvSpPr>
            <p:cNvPr id="113" name="文本框 112">
              <a:extLst>
                <a:ext uri="{FF2B5EF4-FFF2-40B4-BE49-F238E27FC236}">
                  <a16:creationId xmlns:a16="http://schemas.microsoft.com/office/drawing/2014/main" id="{1A6D3004-607B-4902-BE05-7ECCCD81BA25}"/>
                </a:ext>
              </a:extLst>
            </p:cNvPr>
            <p:cNvSpPr txBox="1"/>
            <p:nvPr/>
          </p:nvSpPr>
          <p:spPr>
            <a:xfrm>
              <a:off x="2160811" y="3880301"/>
              <a:ext cx="1572482" cy="600164"/>
            </a:xfrm>
            <a:prstGeom prst="rect">
              <a:avLst/>
            </a:prstGeom>
            <a:noFill/>
          </p:spPr>
          <p:txBody>
            <a:bodyPr wrap="none" rtlCol="0">
              <a:spAutoFit/>
            </a:bodyPr>
            <a:lstStyle/>
            <a:p>
              <a:r>
                <a:rPr lang="en-US" altLang="zh-CN" dirty="0"/>
                <a:t>Group 1</a:t>
              </a:r>
              <a:endParaRPr lang="zh-CN" altLang="en-US" dirty="0"/>
            </a:p>
          </p:txBody>
        </p:sp>
        <p:sp>
          <p:nvSpPr>
            <p:cNvPr id="114" name="文本框 113">
              <a:extLst>
                <a:ext uri="{FF2B5EF4-FFF2-40B4-BE49-F238E27FC236}">
                  <a16:creationId xmlns:a16="http://schemas.microsoft.com/office/drawing/2014/main" id="{9A66151A-3DF0-4CE2-8A8C-FD2028A318E4}"/>
                </a:ext>
              </a:extLst>
            </p:cNvPr>
            <p:cNvSpPr txBox="1"/>
            <p:nvPr/>
          </p:nvSpPr>
          <p:spPr>
            <a:xfrm>
              <a:off x="5112375" y="1274882"/>
              <a:ext cx="1572482" cy="600164"/>
            </a:xfrm>
            <a:prstGeom prst="rect">
              <a:avLst/>
            </a:prstGeom>
            <a:noFill/>
          </p:spPr>
          <p:txBody>
            <a:bodyPr wrap="none" rtlCol="0">
              <a:spAutoFit/>
            </a:bodyPr>
            <a:lstStyle/>
            <a:p>
              <a:r>
                <a:rPr lang="en-US" altLang="zh-CN" dirty="0"/>
                <a:t>Group 2</a:t>
              </a:r>
              <a:endParaRPr lang="zh-CN" altLang="en-US" dirty="0"/>
            </a:p>
          </p:txBody>
        </p:sp>
        <p:sp>
          <p:nvSpPr>
            <p:cNvPr id="115" name="文本框 114">
              <a:extLst>
                <a:ext uri="{FF2B5EF4-FFF2-40B4-BE49-F238E27FC236}">
                  <a16:creationId xmlns:a16="http://schemas.microsoft.com/office/drawing/2014/main" id="{98196AB4-79C1-41D4-B4C5-863AE4F7240C}"/>
                </a:ext>
              </a:extLst>
            </p:cNvPr>
            <p:cNvSpPr txBox="1"/>
            <p:nvPr/>
          </p:nvSpPr>
          <p:spPr>
            <a:xfrm>
              <a:off x="11660963" y="1050599"/>
              <a:ext cx="1572482" cy="600164"/>
            </a:xfrm>
            <a:prstGeom prst="rect">
              <a:avLst/>
            </a:prstGeom>
            <a:noFill/>
          </p:spPr>
          <p:txBody>
            <a:bodyPr wrap="none" rtlCol="0">
              <a:spAutoFit/>
            </a:bodyPr>
            <a:lstStyle/>
            <a:p>
              <a:r>
                <a:rPr lang="en-US" altLang="zh-CN" dirty="0"/>
                <a:t>Group 3</a:t>
              </a:r>
              <a:endParaRPr lang="zh-CN" altLang="en-US" dirty="0"/>
            </a:p>
          </p:txBody>
        </p:sp>
        <p:sp>
          <p:nvSpPr>
            <p:cNvPr id="116" name="文本框 115">
              <a:extLst>
                <a:ext uri="{FF2B5EF4-FFF2-40B4-BE49-F238E27FC236}">
                  <a16:creationId xmlns:a16="http://schemas.microsoft.com/office/drawing/2014/main" id="{77675B41-FABB-44FE-BD59-3D60EF4D688F}"/>
                </a:ext>
              </a:extLst>
            </p:cNvPr>
            <p:cNvSpPr txBox="1"/>
            <p:nvPr/>
          </p:nvSpPr>
          <p:spPr>
            <a:xfrm>
              <a:off x="12647011" y="5795514"/>
              <a:ext cx="1572482" cy="600164"/>
            </a:xfrm>
            <a:prstGeom prst="rect">
              <a:avLst/>
            </a:prstGeom>
            <a:noFill/>
          </p:spPr>
          <p:txBody>
            <a:bodyPr wrap="none" rtlCol="0">
              <a:spAutoFit/>
            </a:bodyPr>
            <a:lstStyle/>
            <a:p>
              <a:r>
                <a:rPr lang="en-US" altLang="zh-CN" dirty="0"/>
                <a:t>Group 4</a:t>
              </a:r>
              <a:endParaRPr lang="zh-CN" altLang="en-US" dirty="0"/>
            </a:p>
          </p:txBody>
        </p:sp>
        <p:sp>
          <p:nvSpPr>
            <p:cNvPr id="117" name="文本框 116">
              <a:extLst>
                <a:ext uri="{FF2B5EF4-FFF2-40B4-BE49-F238E27FC236}">
                  <a16:creationId xmlns:a16="http://schemas.microsoft.com/office/drawing/2014/main" id="{E0EBB96C-6F44-4E30-B401-0E9AD27CABF3}"/>
                </a:ext>
              </a:extLst>
            </p:cNvPr>
            <p:cNvSpPr txBox="1"/>
            <p:nvPr/>
          </p:nvSpPr>
          <p:spPr>
            <a:xfrm>
              <a:off x="8787732" y="6983888"/>
              <a:ext cx="1572482" cy="600164"/>
            </a:xfrm>
            <a:prstGeom prst="rect">
              <a:avLst/>
            </a:prstGeom>
            <a:noFill/>
          </p:spPr>
          <p:txBody>
            <a:bodyPr wrap="none" rtlCol="0">
              <a:spAutoFit/>
            </a:bodyPr>
            <a:lstStyle/>
            <a:p>
              <a:r>
                <a:rPr lang="en-US" altLang="zh-CN" dirty="0"/>
                <a:t>Group 5</a:t>
              </a:r>
              <a:endParaRPr lang="zh-CN" altLang="en-US" dirty="0"/>
            </a:p>
          </p:txBody>
        </p:sp>
      </p:grpSp>
      <p:sp>
        <p:nvSpPr>
          <p:cNvPr id="118" name="箭头: 右 117">
            <a:extLst>
              <a:ext uri="{FF2B5EF4-FFF2-40B4-BE49-F238E27FC236}">
                <a16:creationId xmlns:a16="http://schemas.microsoft.com/office/drawing/2014/main" id="{BA92E417-0E33-4764-AF0F-1AB00193DD03}"/>
              </a:ext>
            </a:extLst>
          </p:cNvPr>
          <p:cNvSpPr/>
          <p:nvPr/>
        </p:nvSpPr>
        <p:spPr>
          <a:xfrm>
            <a:off x="5194710" y="4089759"/>
            <a:ext cx="1076994" cy="125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a:extLst>
              <a:ext uri="{FF2B5EF4-FFF2-40B4-BE49-F238E27FC236}">
                <a16:creationId xmlns:a16="http://schemas.microsoft.com/office/drawing/2014/main" id="{DC4254A4-05E8-4388-85AA-2F9EBCBF3125}"/>
              </a:ext>
            </a:extLst>
          </p:cNvPr>
          <p:cNvSpPr/>
          <p:nvPr/>
        </p:nvSpPr>
        <p:spPr>
          <a:xfrm>
            <a:off x="403225" y="1145775"/>
            <a:ext cx="9561301" cy="961289"/>
          </a:xfrm>
          <a:prstGeom prst="rect">
            <a:avLst/>
          </a:prstGeom>
        </p:spPr>
        <p:txBody>
          <a:bodyPr wrap="square">
            <a:spAutoFit/>
          </a:bodyPr>
          <a:lstStyle/>
          <a:p>
            <a:pPr>
              <a:lnSpc>
                <a:spcPct val="150000"/>
              </a:lnSpc>
            </a:pPr>
            <a:r>
              <a:rPr lang="zh-CN" altLang="en-US" sz="2000" b="0" dirty="0">
                <a:latin typeface="微软雅黑" panose="020B0503020204020204" pitchFamily="34" charset="-122"/>
                <a:ea typeface="微软雅黑" panose="020B0503020204020204" pitchFamily="34" charset="-122"/>
              </a:rPr>
              <a:t>分门别类：把一些事物按照特性和特征分别归入各种门类。</a:t>
            </a:r>
            <a:endParaRPr lang="en-US" altLang="zh-CN" sz="2000" b="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聚类：从数据中探索样本之间的相似性，把特征相似的样本聚为一类。</a:t>
            </a:r>
            <a:endParaRPr lang="zh-CN" altLang="en-US" sz="2000" b="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58163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E335DFFA-0238-491A-9C61-BD6197F22C6D}"/>
              </a:ext>
            </a:extLst>
          </p:cNvPr>
          <p:cNvGrpSpPr/>
          <p:nvPr/>
        </p:nvGrpSpPr>
        <p:grpSpPr>
          <a:xfrm>
            <a:off x="834500" y="3225582"/>
            <a:ext cx="11072591" cy="3051174"/>
            <a:chOff x="31897" y="3388098"/>
            <a:chExt cx="12159280" cy="3469902"/>
          </a:xfrm>
        </p:grpSpPr>
        <p:sp>
          <p:nvSpPr>
            <p:cNvPr id="52" name="Rectangle 2">
              <a:extLst>
                <a:ext uri="{FF2B5EF4-FFF2-40B4-BE49-F238E27FC236}">
                  <a16:creationId xmlns:a16="http://schemas.microsoft.com/office/drawing/2014/main" id="{031CE090-BB19-48BC-9852-B99090C74ECA}"/>
                </a:ext>
              </a:extLst>
            </p:cNvPr>
            <p:cNvSpPr>
              <a:spLocks noChangeArrowheads="1"/>
            </p:cNvSpPr>
            <p:nvPr/>
          </p:nvSpPr>
          <p:spPr bwMode="auto">
            <a:xfrm>
              <a:off x="31897" y="3388098"/>
              <a:ext cx="12159280" cy="346990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p>
          </p:txBody>
        </p:sp>
        <p:sp>
          <p:nvSpPr>
            <p:cNvPr id="158738" name="Rectangle 18">
              <a:extLst>
                <a:ext uri="{FF2B5EF4-FFF2-40B4-BE49-F238E27FC236}">
                  <a16:creationId xmlns:a16="http://schemas.microsoft.com/office/drawing/2014/main" id="{462CE2CC-78EF-40D1-97B2-66C626F29A49}"/>
                </a:ext>
              </a:extLst>
            </p:cNvPr>
            <p:cNvSpPr>
              <a:spLocks noChangeArrowheads="1"/>
            </p:cNvSpPr>
            <p:nvPr/>
          </p:nvSpPr>
          <p:spPr bwMode="auto">
            <a:xfrm>
              <a:off x="3924300" y="3776664"/>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grpSp>
          <p:nvGrpSpPr>
            <p:cNvPr id="158739" name="Group 19">
              <a:extLst>
                <a:ext uri="{FF2B5EF4-FFF2-40B4-BE49-F238E27FC236}">
                  <a16:creationId xmlns:a16="http://schemas.microsoft.com/office/drawing/2014/main" id="{130925B8-56B0-4CF4-A77B-A34C125C1D80}"/>
                </a:ext>
              </a:extLst>
            </p:cNvPr>
            <p:cNvGrpSpPr>
              <a:grpSpLocks/>
            </p:cNvGrpSpPr>
            <p:nvPr/>
          </p:nvGrpSpPr>
          <p:grpSpPr bwMode="auto">
            <a:xfrm>
              <a:off x="1712914" y="4257675"/>
              <a:ext cx="8705850" cy="2133599"/>
              <a:chOff x="120" y="2802"/>
              <a:chExt cx="5484" cy="1344"/>
            </a:xfrm>
          </p:grpSpPr>
          <p:grpSp>
            <p:nvGrpSpPr>
              <p:cNvPr id="158740" name="Group 20">
                <a:extLst>
                  <a:ext uri="{FF2B5EF4-FFF2-40B4-BE49-F238E27FC236}">
                    <a16:creationId xmlns:a16="http://schemas.microsoft.com/office/drawing/2014/main" id="{B67244A4-24A3-4AA4-8A2D-8C3BF0867ED8}"/>
                  </a:ext>
                </a:extLst>
              </p:cNvPr>
              <p:cNvGrpSpPr>
                <a:grpSpLocks/>
              </p:cNvGrpSpPr>
              <p:nvPr/>
            </p:nvGrpSpPr>
            <p:grpSpPr bwMode="auto">
              <a:xfrm>
                <a:off x="120" y="2802"/>
                <a:ext cx="5484" cy="1344"/>
                <a:chOff x="120" y="2802"/>
                <a:chExt cx="5484" cy="1344"/>
              </a:xfrm>
            </p:grpSpPr>
            <p:grpSp>
              <p:nvGrpSpPr>
                <p:cNvPr id="158741" name="Group 21">
                  <a:extLst>
                    <a:ext uri="{FF2B5EF4-FFF2-40B4-BE49-F238E27FC236}">
                      <a16:creationId xmlns:a16="http://schemas.microsoft.com/office/drawing/2014/main" id="{34F6E990-AE71-4CA3-B91F-621576214148}"/>
                    </a:ext>
                  </a:extLst>
                </p:cNvPr>
                <p:cNvGrpSpPr>
                  <a:grpSpLocks/>
                </p:cNvGrpSpPr>
                <p:nvPr/>
              </p:nvGrpSpPr>
              <p:grpSpPr bwMode="auto">
                <a:xfrm>
                  <a:off x="120" y="2802"/>
                  <a:ext cx="2286" cy="1344"/>
                  <a:chOff x="156" y="2634"/>
                  <a:chExt cx="2286" cy="1344"/>
                </a:xfrm>
              </p:grpSpPr>
              <p:sp>
                <p:nvSpPr>
                  <p:cNvPr id="158742" name="Rectangle 22">
                    <a:extLst>
                      <a:ext uri="{FF2B5EF4-FFF2-40B4-BE49-F238E27FC236}">
                        <a16:creationId xmlns:a16="http://schemas.microsoft.com/office/drawing/2014/main" id="{63A22D32-4101-4EFB-8CED-A8E21C881DE9}"/>
                      </a:ext>
                    </a:extLst>
                  </p:cNvPr>
                  <p:cNvSpPr>
                    <a:spLocks noChangeArrowheads="1"/>
                  </p:cNvSpPr>
                  <p:nvPr/>
                </p:nvSpPr>
                <p:spPr bwMode="auto">
                  <a:xfrm>
                    <a:off x="156" y="2634"/>
                    <a:ext cx="1080" cy="1344"/>
                  </a:xfrm>
                  <a:prstGeom prst="rect">
                    <a:avLst/>
                  </a:prstGeom>
                  <a:solidFill>
                    <a:srgbClr val="FFFF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sp>
                <p:nvSpPr>
                  <p:cNvPr id="158743" name="Rectangle 23">
                    <a:extLst>
                      <a:ext uri="{FF2B5EF4-FFF2-40B4-BE49-F238E27FC236}">
                        <a16:creationId xmlns:a16="http://schemas.microsoft.com/office/drawing/2014/main" id="{81284E96-CBF2-4F37-9AFE-0058F530451E}"/>
                      </a:ext>
                    </a:extLst>
                  </p:cNvPr>
                  <p:cNvSpPr>
                    <a:spLocks noChangeArrowheads="1"/>
                  </p:cNvSpPr>
                  <p:nvPr/>
                </p:nvSpPr>
                <p:spPr bwMode="auto">
                  <a:xfrm>
                    <a:off x="1362" y="2634"/>
                    <a:ext cx="1080" cy="1344"/>
                  </a:xfrm>
                  <a:prstGeom prst="rect">
                    <a:avLst/>
                  </a:prstGeom>
                  <a:solidFill>
                    <a:srgbClr val="FFFF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grpSp>
            <p:grpSp>
              <p:nvGrpSpPr>
                <p:cNvPr id="158744" name="Group 24">
                  <a:extLst>
                    <a:ext uri="{FF2B5EF4-FFF2-40B4-BE49-F238E27FC236}">
                      <a16:creationId xmlns:a16="http://schemas.microsoft.com/office/drawing/2014/main" id="{1C7F81F8-3158-4793-9640-5668E8BF2670}"/>
                    </a:ext>
                  </a:extLst>
                </p:cNvPr>
                <p:cNvGrpSpPr>
                  <a:grpSpLocks/>
                </p:cNvGrpSpPr>
                <p:nvPr/>
              </p:nvGrpSpPr>
              <p:grpSpPr bwMode="auto">
                <a:xfrm>
                  <a:off x="3318" y="2802"/>
                  <a:ext cx="2286" cy="1344"/>
                  <a:chOff x="156" y="2634"/>
                  <a:chExt cx="2286" cy="1344"/>
                </a:xfrm>
              </p:grpSpPr>
              <p:sp>
                <p:nvSpPr>
                  <p:cNvPr id="158745" name="Rectangle 25">
                    <a:extLst>
                      <a:ext uri="{FF2B5EF4-FFF2-40B4-BE49-F238E27FC236}">
                        <a16:creationId xmlns:a16="http://schemas.microsoft.com/office/drawing/2014/main" id="{82B58495-02DF-4F95-B52D-2F4C5BD8076C}"/>
                      </a:ext>
                    </a:extLst>
                  </p:cNvPr>
                  <p:cNvSpPr>
                    <a:spLocks noChangeArrowheads="1"/>
                  </p:cNvSpPr>
                  <p:nvPr/>
                </p:nvSpPr>
                <p:spPr bwMode="auto">
                  <a:xfrm>
                    <a:off x="156" y="2634"/>
                    <a:ext cx="1080" cy="1344"/>
                  </a:xfrm>
                  <a:prstGeom prst="rect">
                    <a:avLst/>
                  </a:prstGeom>
                  <a:solidFill>
                    <a:srgbClr val="FFFF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sp>
                <p:nvSpPr>
                  <p:cNvPr id="158746" name="Rectangle 26">
                    <a:extLst>
                      <a:ext uri="{FF2B5EF4-FFF2-40B4-BE49-F238E27FC236}">
                        <a16:creationId xmlns:a16="http://schemas.microsoft.com/office/drawing/2014/main" id="{5BE1BCB9-C2CF-4EF4-B51A-F118BEDF3A49}"/>
                      </a:ext>
                    </a:extLst>
                  </p:cNvPr>
                  <p:cNvSpPr>
                    <a:spLocks noChangeArrowheads="1"/>
                  </p:cNvSpPr>
                  <p:nvPr/>
                </p:nvSpPr>
                <p:spPr bwMode="auto">
                  <a:xfrm>
                    <a:off x="1362" y="2634"/>
                    <a:ext cx="1080" cy="1344"/>
                  </a:xfrm>
                  <a:prstGeom prst="rect">
                    <a:avLst/>
                  </a:prstGeom>
                  <a:solidFill>
                    <a:srgbClr val="FFFF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grpSp>
          </p:grpSp>
          <p:pic>
            <p:nvPicPr>
              <p:cNvPr id="158748" name="Picture 28" descr="Edna Krabappel">
                <a:extLst>
                  <a:ext uri="{FF2B5EF4-FFF2-40B4-BE49-F238E27FC236}">
                    <a16:creationId xmlns:a16="http://schemas.microsoft.com/office/drawing/2014/main" id="{1170EA86-17A6-4558-B814-DB6DC5EB2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 y="3460"/>
                <a:ext cx="303" cy="656"/>
              </a:xfrm>
              <a:prstGeom prst="rect">
                <a:avLst/>
              </a:prstGeom>
              <a:solidFill>
                <a:srgbClr val="FFFFFF"/>
              </a:solidFill>
            </p:spPr>
          </p:pic>
          <p:pic>
            <p:nvPicPr>
              <p:cNvPr id="158749" name="Picture 29" descr="Principal Seymour  Skinner">
                <a:extLst>
                  <a:ext uri="{FF2B5EF4-FFF2-40B4-BE49-F238E27FC236}">
                    <a16:creationId xmlns:a16="http://schemas.microsoft.com/office/drawing/2014/main" id="{AB8007A1-B25B-4222-901B-54773FD94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841"/>
                <a:ext cx="304" cy="653"/>
              </a:xfrm>
              <a:prstGeom prst="rect">
                <a:avLst/>
              </a:prstGeom>
              <a:solidFill>
                <a:srgbClr val="FFFFFF"/>
              </a:solidFill>
            </p:spPr>
          </p:pic>
          <p:pic>
            <p:nvPicPr>
              <p:cNvPr id="158750" name="Picture 30" descr="Groundskeeper Willie">
                <a:extLst>
                  <a:ext uri="{FF2B5EF4-FFF2-40B4-BE49-F238E27FC236}">
                    <a16:creationId xmlns:a16="http://schemas.microsoft.com/office/drawing/2014/main" id="{8371371E-E975-43B3-8C95-C95F6B4A2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2" y="2859"/>
                <a:ext cx="336" cy="514"/>
              </a:xfrm>
              <a:prstGeom prst="rect">
                <a:avLst/>
              </a:prstGeom>
              <a:solidFill>
                <a:srgbClr val="FFFFFF"/>
              </a:solidFill>
            </p:spPr>
          </p:pic>
          <p:pic>
            <p:nvPicPr>
              <p:cNvPr id="158751" name="Picture 31">
                <a:extLst>
                  <a:ext uri="{FF2B5EF4-FFF2-40B4-BE49-F238E27FC236}">
                    <a16:creationId xmlns:a16="http://schemas.microsoft.com/office/drawing/2014/main" id="{36D466E5-770E-4DBF-B594-5F40948012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 y="3523"/>
                <a:ext cx="375" cy="5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52" name="Picture 32">
                <a:extLst>
                  <a:ext uri="{FF2B5EF4-FFF2-40B4-BE49-F238E27FC236}">
                    <a16:creationId xmlns:a16="http://schemas.microsoft.com/office/drawing/2014/main" id="{8F818E82-5044-4CB1-8004-FB6C9C32C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 y="2821"/>
                <a:ext cx="343" cy="6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53" name="Picture 33">
                <a:extLst>
                  <a:ext uri="{FF2B5EF4-FFF2-40B4-BE49-F238E27FC236}">
                    <a16:creationId xmlns:a16="http://schemas.microsoft.com/office/drawing/2014/main" id="{DEF5FCC7-BFE8-4B1B-A755-AB974801F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 y="3033"/>
                <a:ext cx="375" cy="6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54" name="Picture 34">
                <a:extLst>
                  <a:ext uri="{FF2B5EF4-FFF2-40B4-BE49-F238E27FC236}">
                    <a16:creationId xmlns:a16="http://schemas.microsoft.com/office/drawing/2014/main" id="{3ACE8D0D-8FE6-4934-B6B8-B072B039F7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 y="3608"/>
                <a:ext cx="269" cy="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55" name="Picture 35">
                <a:extLst>
                  <a:ext uri="{FF2B5EF4-FFF2-40B4-BE49-F238E27FC236}">
                    <a16:creationId xmlns:a16="http://schemas.microsoft.com/office/drawing/2014/main" id="{3C296BDB-D49D-4864-80C9-590D5EB6E96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9" y="3702"/>
                <a:ext cx="181" cy="4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56" name="Picture 36" descr="C:\Documents and Settings\eamonn\Desktop\bios_family_marge.gif">
                <a:extLst>
                  <a:ext uri="{FF2B5EF4-FFF2-40B4-BE49-F238E27FC236}">
                    <a16:creationId xmlns:a16="http://schemas.microsoft.com/office/drawing/2014/main" id="{D9256D70-50D4-4049-BA55-F4B58EB899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 y="2887"/>
                <a:ext cx="272" cy="836"/>
              </a:xfrm>
              <a:prstGeom prst="rect">
                <a:avLst/>
              </a:prstGeom>
              <a:solidFill>
                <a:srgbClr val="FFFFFF"/>
              </a:solidFill>
            </p:spPr>
          </p:pic>
          <p:pic>
            <p:nvPicPr>
              <p:cNvPr id="158757" name="Picture 37" descr="Edna Krabappel">
                <a:extLst>
                  <a:ext uri="{FF2B5EF4-FFF2-40B4-BE49-F238E27FC236}">
                    <a16:creationId xmlns:a16="http://schemas.microsoft.com/office/drawing/2014/main" id="{FD7DF4BA-4EE5-44F1-AFFF-666B232CD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 y="2878"/>
                <a:ext cx="303" cy="656"/>
              </a:xfrm>
              <a:prstGeom prst="rect">
                <a:avLst/>
              </a:prstGeom>
              <a:solidFill>
                <a:srgbClr val="FFFFFF"/>
              </a:solidFill>
            </p:spPr>
          </p:pic>
          <p:pic>
            <p:nvPicPr>
              <p:cNvPr id="158758" name="Picture 38" descr="Principal Seymour  Skinner">
                <a:extLst>
                  <a:ext uri="{FF2B5EF4-FFF2-40B4-BE49-F238E27FC236}">
                    <a16:creationId xmlns:a16="http://schemas.microsoft.com/office/drawing/2014/main" id="{5421DF25-E4D7-40E1-88FF-FE45756B2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 y="3477"/>
                <a:ext cx="304" cy="653"/>
              </a:xfrm>
              <a:prstGeom prst="rect">
                <a:avLst/>
              </a:prstGeom>
              <a:solidFill>
                <a:srgbClr val="FFFFFF"/>
              </a:solidFill>
            </p:spPr>
          </p:pic>
          <p:pic>
            <p:nvPicPr>
              <p:cNvPr id="158759" name="Picture 39" descr="Groundskeeper Willie">
                <a:extLst>
                  <a:ext uri="{FF2B5EF4-FFF2-40B4-BE49-F238E27FC236}">
                    <a16:creationId xmlns:a16="http://schemas.microsoft.com/office/drawing/2014/main" id="{4B23677F-5604-4A83-BE88-D13834B9CA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 y="3561"/>
                <a:ext cx="336" cy="514"/>
              </a:xfrm>
              <a:prstGeom prst="rect">
                <a:avLst/>
              </a:prstGeom>
              <a:solidFill>
                <a:srgbClr val="FFFFFF"/>
              </a:solidFill>
            </p:spPr>
          </p:pic>
          <p:pic>
            <p:nvPicPr>
              <p:cNvPr id="158760" name="Picture 40">
                <a:extLst>
                  <a:ext uri="{FF2B5EF4-FFF2-40B4-BE49-F238E27FC236}">
                    <a16:creationId xmlns:a16="http://schemas.microsoft.com/office/drawing/2014/main" id="{508B71D3-5184-4CCA-83EB-4675D13AF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4" y="2821"/>
                <a:ext cx="375" cy="5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61" name="Picture 41">
                <a:extLst>
                  <a:ext uri="{FF2B5EF4-FFF2-40B4-BE49-F238E27FC236}">
                    <a16:creationId xmlns:a16="http://schemas.microsoft.com/office/drawing/2014/main" id="{247CD1AA-23B2-4CAD-B011-D95ED4091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6" y="2833"/>
                <a:ext cx="343" cy="6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62" name="Picture 42">
                <a:extLst>
                  <a:ext uri="{FF2B5EF4-FFF2-40B4-BE49-F238E27FC236}">
                    <a16:creationId xmlns:a16="http://schemas.microsoft.com/office/drawing/2014/main" id="{B6987C59-4022-4207-8CEC-4D604DD566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0" y="3524"/>
                <a:ext cx="351" cy="6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63" name="Picture 43">
                <a:extLst>
                  <a:ext uri="{FF2B5EF4-FFF2-40B4-BE49-F238E27FC236}">
                    <a16:creationId xmlns:a16="http://schemas.microsoft.com/office/drawing/2014/main" id="{6283D920-4AE9-4550-920E-DB07E11483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0" y="3002"/>
                <a:ext cx="269" cy="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64" name="Picture 44">
                <a:extLst>
                  <a:ext uri="{FF2B5EF4-FFF2-40B4-BE49-F238E27FC236}">
                    <a16:creationId xmlns:a16="http://schemas.microsoft.com/office/drawing/2014/main" id="{CC2ABE18-89EB-4F14-8EC7-13D165698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9" y="3642"/>
                <a:ext cx="181" cy="4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65" name="Picture 45" descr="C:\Documents and Settings\eamonn\Desktop\bios_family_marge.gif">
                <a:extLst>
                  <a:ext uri="{FF2B5EF4-FFF2-40B4-BE49-F238E27FC236}">
                    <a16:creationId xmlns:a16="http://schemas.microsoft.com/office/drawing/2014/main" id="{572BDBFE-4E58-4DD2-AA55-F4FE6348ED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7" y="2845"/>
                <a:ext cx="272" cy="836"/>
              </a:xfrm>
              <a:prstGeom prst="rect">
                <a:avLst/>
              </a:prstGeom>
              <a:solidFill>
                <a:srgbClr val="FFFFFF"/>
              </a:solidFill>
            </p:spPr>
          </p:pic>
        </p:grpSp>
        <p:sp>
          <p:nvSpPr>
            <p:cNvPr id="158766" name="Text Box 46">
              <a:extLst>
                <a:ext uri="{FF2B5EF4-FFF2-40B4-BE49-F238E27FC236}">
                  <a16:creationId xmlns:a16="http://schemas.microsoft.com/office/drawing/2014/main" id="{046335EB-DA14-4849-B33E-446130B9A094}"/>
                </a:ext>
              </a:extLst>
            </p:cNvPr>
            <p:cNvSpPr txBox="1">
              <a:spLocks noChangeArrowheads="1"/>
            </p:cNvSpPr>
            <p:nvPr/>
          </p:nvSpPr>
          <p:spPr bwMode="auto">
            <a:xfrm>
              <a:off x="3363914" y="6389688"/>
              <a:ext cx="22764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r>
                <a:rPr lang="en-US" altLang="zh-CN" dirty="0">
                  <a:solidFill>
                    <a:srgbClr val="000000"/>
                  </a:solidFill>
                  <a:latin typeface="Times New Roman" panose="02020603050405020304" pitchFamily="18" charset="0"/>
                  <a:ea typeface="SimSun" panose="02010600030101010101" pitchFamily="2" charset="-122"/>
                </a:rPr>
                <a:t>School Employees</a:t>
              </a:r>
              <a:r>
                <a:rPr lang="en-US" altLang="zh-CN" sz="1600" dirty="0">
                  <a:solidFill>
                    <a:srgbClr val="000000"/>
                  </a:solidFill>
                  <a:latin typeface="Times New Roman" panose="02020603050405020304" pitchFamily="18" charset="0"/>
                  <a:ea typeface="SimSun" panose="02010600030101010101" pitchFamily="2" charset="-122"/>
                </a:rPr>
                <a:t> </a:t>
              </a:r>
            </a:p>
          </p:txBody>
        </p:sp>
        <p:sp>
          <p:nvSpPr>
            <p:cNvPr id="158767" name="Text Box 47">
              <a:extLst>
                <a:ext uri="{FF2B5EF4-FFF2-40B4-BE49-F238E27FC236}">
                  <a16:creationId xmlns:a16="http://schemas.microsoft.com/office/drawing/2014/main" id="{C6163B0B-4083-4A67-B41C-A2D0DFC51F30}"/>
                </a:ext>
              </a:extLst>
            </p:cNvPr>
            <p:cNvSpPr txBox="1">
              <a:spLocks noChangeArrowheads="1"/>
            </p:cNvSpPr>
            <p:nvPr/>
          </p:nvSpPr>
          <p:spPr bwMode="auto">
            <a:xfrm>
              <a:off x="1524000" y="6364288"/>
              <a:ext cx="2070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r>
                <a:rPr lang="en-US" altLang="zh-CN" sz="1600" dirty="0">
                  <a:solidFill>
                    <a:srgbClr val="000000"/>
                  </a:solidFill>
                  <a:latin typeface="Times New Roman" panose="02020603050405020304" pitchFamily="18" charset="0"/>
                  <a:ea typeface="SimSun" panose="02010600030101010101" pitchFamily="2" charset="-122"/>
                </a:rPr>
                <a:t>Simpson's Family</a:t>
              </a:r>
              <a:r>
                <a:rPr lang="en-US" altLang="zh-CN" sz="2000" dirty="0">
                  <a:solidFill>
                    <a:srgbClr val="000000"/>
                  </a:solidFill>
                  <a:latin typeface="Times New Roman" panose="02020603050405020304" pitchFamily="18" charset="0"/>
                  <a:ea typeface="SimSun" panose="02010600030101010101" pitchFamily="2" charset="-122"/>
                </a:rPr>
                <a:t> </a:t>
              </a:r>
            </a:p>
          </p:txBody>
        </p:sp>
        <p:sp>
          <p:nvSpPr>
            <p:cNvPr id="158768" name="Text Box 48">
              <a:extLst>
                <a:ext uri="{FF2B5EF4-FFF2-40B4-BE49-F238E27FC236}">
                  <a16:creationId xmlns:a16="http://schemas.microsoft.com/office/drawing/2014/main" id="{9F261BCE-B70F-40E0-949F-BB848645D241}"/>
                </a:ext>
              </a:extLst>
            </p:cNvPr>
            <p:cNvSpPr txBox="1">
              <a:spLocks noChangeArrowheads="1"/>
            </p:cNvSpPr>
            <p:nvPr/>
          </p:nvSpPr>
          <p:spPr bwMode="auto">
            <a:xfrm>
              <a:off x="8631238" y="6364288"/>
              <a:ext cx="1839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r>
                <a:rPr lang="en-US" altLang="zh-CN" sz="2000">
                  <a:solidFill>
                    <a:srgbClr val="000000"/>
                  </a:solidFill>
                  <a:latin typeface="Times New Roman" panose="02020603050405020304" pitchFamily="18" charset="0"/>
                  <a:ea typeface="SimSun" panose="02010600030101010101" pitchFamily="2" charset="-122"/>
                </a:rPr>
                <a:t>Males</a:t>
              </a:r>
              <a:r>
                <a:rPr lang="en-US" altLang="zh-CN" sz="1600">
                  <a:solidFill>
                    <a:srgbClr val="000000"/>
                  </a:solidFill>
                  <a:latin typeface="Times New Roman" panose="02020603050405020304" pitchFamily="18" charset="0"/>
                  <a:ea typeface="SimSun" panose="02010600030101010101" pitchFamily="2" charset="-122"/>
                </a:rPr>
                <a:t> </a:t>
              </a:r>
            </a:p>
          </p:txBody>
        </p:sp>
        <p:sp>
          <p:nvSpPr>
            <p:cNvPr id="158769" name="Text Box 49">
              <a:extLst>
                <a:ext uri="{FF2B5EF4-FFF2-40B4-BE49-F238E27FC236}">
                  <a16:creationId xmlns:a16="http://schemas.microsoft.com/office/drawing/2014/main" id="{647FC91F-B320-408E-B849-6632D6616475}"/>
                </a:ext>
              </a:extLst>
            </p:cNvPr>
            <p:cNvSpPr txBox="1">
              <a:spLocks noChangeArrowheads="1"/>
            </p:cNvSpPr>
            <p:nvPr/>
          </p:nvSpPr>
          <p:spPr bwMode="auto">
            <a:xfrm>
              <a:off x="6697663" y="6364288"/>
              <a:ext cx="1839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r>
                <a:rPr lang="en-US" altLang="zh-CN" sz="2000" dirty="0">
                  <a:solidFill>
                    <a:srgbClr val="000000"/>
                  </a:solidFill>
                  <a:latin typeface="Times New Roman" panose="02020603050405020304" pitchFamily="18" charset="0"/>
                  <a:ea typeface="SimSun" panose="02010600030101010101" pitchFamily="2" charset="-122"/>
                </a:rPr>
                <a:t>Females</a:t>
              </a:r>
              <a:r>
                <a:rPr lang="en-US" altLang="zh-CN" sz="1600" dirty="0">
                  <a:solidFill>
                    <a:srgbClr val="000000"/>
                  </a:solidFill>
                  <a:latin typeface="Times New Roman" panose="02020603050405020304" pitchFamily="18" charset="0"/>
                  <a:ea typeface="SimSun" panose="02010600030101010101" pitchFamily="2" charset="-122"/>
                </a:rPr>
                <a:t> </a:t>
              </a:r>
            </a:p>
          </p:txBody>
        </p:sp>
        <p:sp>
          <p:nvSpPr>
            <p:cNvPr id="158770" name="Text Box 50">
              <a:extLst>
                <a:ext uri="{FF2B5EF4-FFF2-40B4-BE49-F238E27FC236}">
                  <a16:creationId xmlns:a16="http://schemas.microsoft.com/office/drawing/2014/main" id="{9ABB6771-C5F0-42F6-93BF-6E89F4D3D3B6}"/>
                </a:ext>
              </a:extLst>
            </p:cNvPr>
            <p:cNvSpPr txBox="1">
              <a:spLocks noChangeArrowheads="1"/>
            </p:cNvSpPr>
            <p:nvPr/>
          </p:nvSpPr>
          <p:spPr bwMode="auto">
            <a:xfrm>
              <a:off x="4540909" y="3437300"/>
              <a:ext cx="34163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76" fontAlgn="base">
                <a:spcBef>
                  <a:spcPct val="0"/>
                </a:spcBef>
                <a:spcAft>
                  <a:spcPct val="0"/>
                </a:spcAft>
              </a:pPr>
              <a:r>
                <a:rPr lang="zh-CN" altLang="en-US" sz="3600" dirty="0">
                  <a:solidFill>
                    <a:srgbClr val="000000"/>
                  </a:solidFill>
                  <a:effectLst>
                    <a:outerShdw blurRad="38100" dist="38100" dir="2700000" algn="tl">
                      <a:srgbClr val="C0C0C0"/>
                    </a:outerShdw>
                  </a:effectLst>
                  <a:latin typeface="Times New Roman" panose="02020603050405020304" pitchFamily="18" charset="0"/>
                  <a:ea typeface="SimSun" panose="02010600030101010101" pitchFamily="2" charset="-122"/>
                </a:rPr>
                <a:t>聚类是主观的！</a:t>
              </a:r>
              <a:endParaRPr lang="en-US" altLang="zh-CN" sz="3600" dirty="0">
                <a:solidFill>
                  <a:srgbClr val="000000"/>
                </a:solidFill>
                <a:effectLst>
                  <a:outerShdw blurRad="38100" dist="38100" dir="2700000" algn="tl">
                    <a:srgbClr val="C0C0C0"/>
                  </a:outerShdw>
                </a:effectLst>
                <a:latin typeface="Times New Roman" panose="02020603050405020304" pitchFamily="18" charset="0"/>
                <a:ea typeface="SimSun" panose="02010600030101010101" pitchFamily="2" charset="-122"/>
              </a:endParaRPr>
            </a:p>
          </p:txBody>
        </p:sp>
      </p:grpSp>
      <p:grpSp>
        <p:nvGrpSpPr>
          <p:cNvPr id="4" name="组合 3">
            <a:extLst>
              <a:ext uri="{FF2B5EF4-FFF2-40B4-BE49-F238E27FC236}">
                <a16:creationId xmlns:a16="http://schemas.microsoft.com/office/drawing/2014/main" id="{32DEA57A-82CB-462C-BDD7-25A90DCF4AC3}"/>
              </a:ext>
            </a:extLst>
          </p:cNvPr>
          <p:cNvGrpSpPr/>
          <p:nvPr/>
        </p:nvGrpSpPr>
        <p:grpSpPr>
          <a:xfrm>
            <a:off x="2042468" y="557586"/>
            <a:ext cx="8656653" cy="2598762"/>
            <a:chOff x="1524001" y="180976"/>
            <a:chExt cx="9201149" cy="3081337"/>
          </a:xfrm>
        </p:grpSpPr>
        <p:sp>
          <p:nvSpPr>
            <p:cNvPr id="158723" name="Rectangle 3">
              <a:extLst>
                <a:ext uri="{FF2B5EF4-FFF2-40B4-BE49-F238E27FC236}">
                  <a16:creationId xmlns:a16="http://schemas.microsoft.com/office/drawing/2014/main" id="{8B75A305-FF66-4FD2-BF43-C10AC7B30F8B}"/>
                </a:ext>
              </a:extLst>
            </p:cNvPr>
            <p:cNvSpPr>
              <a:spLocks noChangeArrowheads="1"/>
            </p:cNvSpPr>
            <p:nvPr/>
          </p:nvSpPr>
          <p:spPr bwMode="auto">
            <a:xfrm>
              <a:off x="1524001" y="1935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sp>
          <p:nvSpPr>
            <p:cNvPr id="158724" name="Rectangle 4">
              <a:extLst>
                <a:ext uri="{FF2B5EF4-FFF2-40B4-BE49-F238E27FC236}">
                  <a16:creationId xmlns:a16="http://schemas.microsoft.com/office/drawing/2014/main" id="{F73ECAA6-1835-4256-9420-F48A4671C2FF}"/>
                </a:ext>
              </a:extLst>
            </p:cNvPr>
            <p:cNvSpPr>
              <a:spLocks noChangeArrowheads="1"/>
            </p:cNvSpPr>
            <p:nvPr/>
          </p:nvSpPr>
          <p:spPr bwMode="auto">
            <a:xfrm>
              <a:off x="1524001" y="217170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sp>
          <p:nvSpPr>
            <p:cNvPr id="158725" name="Rectangle 5">
              <a:extLst>
                <a:ext uri="{FF2B5EF4-FFF2-40B4-BE49-F238E27FC236}">
                  <a16:creationId xmlns:a16="http://schemas.microsoft.com/office/drawing/2014/main" id="{73E90D6C-91B2-49B8-8C86-21C1E37E61B4}"/>
                </a:ext>
              </a:extLst>
            </p:cNvPr>
            <p:cNvSpPr>
              <a:spLocks noChangeArrowheads="1"/>
            </p:cNvSpPr>
            <p:nvPr/>
          </p:nvSpPr>
          <p:spPr bwMode="auto">
            <a:xfrm>
              <a:off x="1524001" y="22002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grpSp>
          <p:nvGrpSpPr>
            <p:cNvPr id="158726" name="Group 6">
              <a:extLst>
                <a:ext uri="{FF2B5EF4-FFF2-40B4-BE49-F238E27FC236}">
                  <a16:creationId xmlns:a16="http://schemas.microsoft.com/office/drawing/2014/main" id="{E0509ACA-C89C-4976-88A9-BCCBED9F0E12}"/>
                </a:ext>
              </a:extLst>
            </p:cNvPr>
            <p:cNvGrpSpPr>
              <a:grpSpLocks/>
            </p:cNvGrpSpPr>
            <p:nvPr/>
          </p:nvGrpSpPr>
          <p:grpSpPr bwMode="auto">
            <a:xfrm>
              <a:off x="1581150" y="1019175"/>
              <a:ext cx="9144000" cy="2243138"/>
              <a:chOff x="36" y="642"/>
              <a:chExt cx="5760" cy="1413"/>
            </a:xfrm>
          </p:grpSpPr>
          <p:pic>
            <p:nvPicPr>
              <p:cNvPr id="158727" name="Picture 7" descr="Edna Krabappel">
                <a:extLst>
                  <a:ext uri="{FF2B5EF4-FFF2-40B4-BE49-F238E27FC236}">
                    <a16:creationId xmlns:a16="http://schemas.microsoft.com/office/drawing/2014/main" id="{CB145BFE-6AAB-416B-8653-CF3D21FC5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 y="789"/>
                <a:ext cx="513" cy="1108"/>
              </a:xfrm>
              <a:prstGeom prst="rect">
                <a:avLst/>
              </a:prstGeom>
              <a:noFill/>
              <a:extLst>
                <a:ext uri="{909E8E84-426E-40DD-AFC4-6F175D3DCCD1}">
                  <a14:hiddenFill xmlns:a14="http://schemas.microsoft.com/office/drawing/2010/main">
                    <a:solidFill>
                      <a:srgbClr val="FFFFFF"/>
                    </a:solidFill>
                  </a14:hiddenFill>
                </a:ext>
              </a:extLst>
            </p:spPr>
          </p:pic>
          <p:pic>
            <p:nvPicPr>
              <p:cNvPr id="158728" name="Picture 8" descr="Principal Seymour  Skinner">
                <a:extLst>
                  <a:ext uri="{FF2B5EF4-FFF2-40B4-BE49-F238E27FC236}">
                    <a16:creationId xmlns:a16="http://schemas.microsoft.com/office/drawing/2014/main" id="{E294AD0D-3DF8-4B3C-94E8-4E263A592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 y="828"/>
                <a:ext cx="514" cy="1104"/>
              </a:xfrm>
              <a:prstGeom prst="rect">
                <a:avLst/>
              </a:prstGeom>
              <a:noFill/>
              <a:extLst>
                <a:ext uri="{909E8E84-426E-40DD-AFC4-6F175D3DCCD1}">
                  <a14:hiddenFill xmlns:a14="http://schemas.microsoft.com/office/drawing/2010/main">
                    <a:solidFill>
                      <a:srgbClr val="FFFFFF"/>
                    </a:solidFill>
                  </a14:hiddenFill>
                </a:ext>
              </a:extLst>
            </p:spPr>
          </p:pic>
          <p:sp>
            <p:nvSpPr>
              <p:cNvPr id="158729" name="Rectangle 9">
                <a:extLst>
                  <a:ext uri="{FF2B5EF4-FFF2-40B4-BE49-F238E27FC236}">
                    <a16:creationId xmlns:a16="http://schemas.microsoft.com/office/drawing/2014/main" id="{A866312D-D139-4515-B0A7-E0F7D6EDE6D5}"/>
                  </a:ext>
                </a:extLst>
              </p:cNvPr>
              <p:cNvSpPr>
                <a:spLocks noChangeArrowheads="1"/>
              </p:cNvSpPr>
              <p:nvPr/>
            </p:nvSpPr>
            <p:spPr bwMode="auto">
              <a:xfrm>
                <a:off x="36" y="1365"/>
                <a:ext cx="57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76" fontAlgn="base">
                  <a:spcBef>
                    <a:spcPct val="0"/>
                  </a:spcBef>
                  <a:spcAft>
                    <a:spcPct val="0"/>
                  </a:spcAft>
                </a:pPr>
                <a:endParaRPr lang="zh-CN" altLang="en-US" sz="2400">
                  <a:solidFill>
                    <a:srgbClr val="000000"/>
                  </a:solidFill>
                  <a:latin typeface="Times New Roman" panose="02020603050405020304" pitchFamily="18" charset="0"/>
                </a:endParaRPr>
              </a:p>
            </p:txBody>
          </p:sp>
          <p:pic>
            <p:nvPicPr>
              <p:cNvPr id="158730" name="Picture 10" descr="Groundskeeper Willie">
                <a:extLst>
                  <a:ext uri="{FF2B5EF4-FFF2-40B4-BE49-F238E27FC236}">
                    <a16:creationId xmlns:a16="http://schemas.microsoft.com/office/drawing/2014/main" id="{56CB258F-DC37-4936-AC53-A7A1A0A88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3" y="920"/>
                <a:ext cx="569" cy="868"/>
              </a:xfrm>
              <a:prstGeom prst="rect">
                <a:avLst/>
              </a:prstGeom>
              <a:noFill/>
              <a:extLst>
                <a:ext uri="{909E8E84-426E-40DD-AFC4-6F175D3DCCD1}">
                  <a14:hiddenFill xmlns:a14="http://schemas.microsoft.com/office/drawing/2010/main">
                    <a:solidFill>
                      <a:srgbClr val="FFFFFF"/>
                    </a:solidFill>
                  </a14:hiddenFill>
                </a:ext>
              </a:extLst>
            </p:spPr>
          </p:pic>
          <p:pic>
            <p:nvPicPr>
              <p:cNvPr id="158731" name="Picture 11">
                <a:extLst>
                  <a:ext uri="{FF2B5EF4-FFF2-40B4-BE49-F238E27FC236}">
                    <a16:creationId xmlns:a16="http://schemas.microsoft.com/office/drawing/2014/main" id="{90A643F0-4CBA-4A63-A293-F26B8BECE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 y="865"/>
                <a:ext cx="635" cy="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32" name="Picture 12">
                <a:extLst>
                  <a:ext uri="{FF2B5EF4-FFF2-40B4-BE49-F238E27FC236}">
                    <a16:creationId xmlns:a16="http://schemas.microsoft.com/office/drawing/2014/main" id="{02CD7CAB-117E-45CC-8DBC-C6DEECB111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5" y="753"/>
                <a:ext cx="580" cy="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33" name="Picture 13">
                <a:extLst>
                  <a:ext uri="{FF2B5EF4-FFF2-40B4-BE49-F238E27FC236}">
                    <a16:creationId xmlns:a16="http://schemas.microsoft.com/office/drawing/2014/main" id="{EEE334F4-26F8-44D1-A11F-C2C250C374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 y="806"/>
                <a:ext cx="592"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34" name="Picture 14">
                <a:extLst>
                  <a:ext uri="{FF2B5EF4-FFF2-40B4-BE49-F238E27FC236}">
                    <a16:creationId xmlns:a16="http://schemas.microsoft.com/office/drawing/2014/main" id="{4434D0D6-7D54-4407-97F8-650617D486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7" y="1090"/>
                <a:ext cx="454" cy="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35" name="Picture 15">
                <a:extLst>
                  <a:ext uri="{FF2B5EF4-FFF2-40B4-BE49-F238E27FC236}">
                    <a16:creationId xmlns:a16="http://schemas.microsoft.com/office/drawing/2014/main" id="{DDA7BA9E-4DC5-4E6F-B768-BC615F10CE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5" y="1096"/>
                <a:ext cx="306" cy="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36" name="Picture 16" descr="C:\Documents and Settings\eamonn\Desktop\bios_family_marge.gif">
                <a:extLst>
                  <a:ext uri="{FF2B5EF4-FFF2-40B4-BE49-F238E27FC236}">
                    <a16:creationId xmlns:a16="http://schemas.microsoft.com/office/drawing/2014/main" id="{AC1E2E20-32A6-47B5-B271-DCA98DC692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1" y="642"/>
                <a:ext cx="459" cy="1413"/>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 Box 17">
              <a:extLst>
                <a:ext uri="{FF2B5EF4-FFF2-40B4-BE49-F238E27FC236}">
                  <a16:creationId xmlns:a16="http://schemas.microsoft.com/office/drawing/2014/main" id="{6314A258-B928-4C2A-AF2A-8A59E9752D15}"/>
                </a:ext>
              </a:extLst>
            </p:cNvPr>
            <p:cNvSpPr txBox="1">
              <a:spLocks noChangeArrowheads="1"/>
            </p:cNvSpPr>
            <p:nvPr/>
          </p:nvSpPr>
          <p:spPr bwMode="auto">
            <a:xfrm>
              <a:off x="1657975" y="180976"/>
              <a:ext cx="89562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76" fontAlgn="base">
                <a:spcBef>
                  <a:spcPct val="0"/>
                </a:spcBef>
                <a:spcAft>
                  <a:spcPct val="0"/>
                </a:spcAft>
              </a:pPr>
              <a:r>
                <a:rPr lang="zh-CN" altLang="en-US" sz="3600" dirty="0">
                  <a:solidFill>
                    <a:srgbClr val="000000"/>
                  </a:solidFill>
                  <a:effectLst>
                    <a:outerShdw blurRad="38100" dist="38100" dir="2700000" algn="tl">
                      <a:srgbClr val="C0C0C0"/>
                    </a:outerShdw>
                  </a:effectLst>
                  <a:latin typeface="Times New Roman" panose="02020603050405020304" pitchFamily="18" charset="0"/>
                  <a:ea typeface="SimSun" panose="02010600030101010101" pitchFamily="2" charset="-122"/>
                </a:rPr>
                <a:t>在下面的这些人物中，天然的分组是什么？</a:t>
              </a:r>
              <a:endParaRPr lang="en-US" altLang="zh-CN" sz="3600" dirty="0">
                <a:solidFill>
                  <a:srgbClr val="000000"/>
                </a:solidFill>
                <a:effectLst>
                  <a:outerShdw blurRad="38100" dist="38100" dir="2700000" algn="tl">
                    <a:srgbClr val="C0C0C0"/>
                  </a:outerShdw>
                </a:effectLst>
                <a:latin typeface="Times New Roman" panose="02020603050405020304" pitchFamily="18" charset="0"/>
                <a:ea typeface="SimSun" panose="02010600030101010101" pitchFamily="2" charset="-122"/>
              </a:endParaRPr>
            </a:p>
          </p:txBody>
        </p:sp>
      </p:grpSp>
      <p:sp>
        <p:nvSpPr>
          <p:cNvPr id="53" name="Rectangle 7">
            <a:extLst>
              <a:ext uri="{FF2B5EF4-FFF2-40B4-BE49-F238E27FC236}">
                <a16:creationId xmlns:a16="http://schemas.microsoft.com/office/drawing/2014/main" id="{6CF305AA-9CA3-4B3E-99F5-DA6AA11E8348}"/>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54" name="TextBox 8">
            <a:extLst>
              <a:ext uri="{FF2B5EF4-FFF2-40B4-BE49-F238E27FC236}">
                <a16:creationId xmlns:a16="http://schemas.microsoft.com/office/drawing/2014/main" id="{A86047A1-976E-4B3D-81A2-8DD696199589}"/>
              </a:ext>
            </a:extLst>
          </p:cNvPr>
          <p:cNvSpPr>
            <a:spLocks noChangeArrowheads="1"/>
          </p:cNvSpPr>
          <p:nvPr/>
        </p:nvSpPr>
        <p:spPr bwMode="auto">
          <a:xfrm>
            <a:off x="403225" y="522024"/>
            <a:ext cx="4968875" cy="400110"/>
          </a:xfrm>
          <a:prstGeom prst="rect">
            <a:avLst/>
          </a:prstGeom>
          <a:noFill/>
          <a:ln w="9525">
            <a:noFill/>
            <a:miter lim="800000"/>
            <a:headEnd/>
            <a:tailEnd/>
          </a:ln>
        </p:spPr>
        <p:txBody>
          <a:bodyPr>
            <a:spAutoFit/>
          </a:bodyPr>
          <a:lstStyle/>
          <a:p>
            <a:r>
              <a:rPr lang="zh-CN" altLang="en-US" sz="2000" b="1" i="0" dirty="0">
                <a:solidFill>
                  <a:srgbClr val="5F5E5C"/>
                </a:solidFill>
                <a:effectLst/>
                <a:latin typeface="等线"/>
                <a:ea typeface="微软雅黑" pitchFamily="34" charset="-122"/>
              </a:rPr>
              <a:t>辛普森一家</a:t>
            </a:r>
            <a:endParaRPr lang="zh-CN" altLang="en-US" sz="2000" b="1" dirty="0">
              <a:solidFill>
                <a:srgbClr val="5F5E5C"/>
              </a:solidFill>
              <a:latin typeface="等线"/>
              <a:ea typeface="微软雅黑" pitchFamily="34" charset="-122"/>
              <a:sym typeface="微软雅黑" pitchFamily="34" charset="-122"/>
            </a:endParaRPr>
          </a:p>
        </p:txBody>
      </p:sp>
      <p:cxnSp>
        <p:nvCxnSpPr>
          <p:cNvPr id="55" name="直接连接符 54">
            <a:extLst>
              <a:ext uri="{FF2B5EF4-FFF2-40B4-BE49-F238E27FC236}">
                <a16:creationId xmlns:a16="http://schemas.microsoft.com/office/drawing/2014/main" id="{49923340-7369-4F5D-BB63-695D1B70CB27}"/>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56" name="TextBox 8">
            <a:extLst>
              <a:ext uri="{FF2B5EF4-FFF2-40B4-BE49-F238E27FC236}">
                <a16:creationId xmlns:a16="http://schemas.microsoft.com/office/drawing/2014/main" id="{67CFF322-871E-4B5C-A361-D9F99864035B}"/>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介绍</a:t>
            </a:r>
          </a:p>
        </p:txBody>
      </p:sp>
    </p:spTree>
    <p:extLst>
      <p:ext uri="{BB962C8B-B14F-4D97-AF65-F5344CB8AC3E}">
        <p14:creationId xmlns:p14="http://schemas.microsoft.com/office/powerpoint/2010/main" val="1788173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7">
            <a:extLst>
              <a:ext uri="{FF2B5EF4-FFF2-40B4-BE49-F238E27FC236}">
                <a16:creationId xmlns:a16="http://schemas.microsoft.com/office/drawing/2014/main" id="{6CF305AA-9CA3-4B3E-99F5-DA6AA11E8348}"/>
              </a:ext>
            </a:extLst>
          </p:cNvPr>
          <p:cNvSpPr>
            <a:spLocks noChangeArrowheads="1"/>
          </p:cNvSpPr>
          <p:nvPr/>
        </p:nvSpPr>
        <p:spPr bwMode="auto">
          <a:xfrm>
            <a:off x="0" y="-31048"/>
            <a:ext cx="12192000" cy="485579"/>
          </a:xfrm>
          <a:prstGeom prst="rect">
            <a:avLst/>
          </a:prstGeom>
          <a:solidFill>
            <a:srgbClr val="E07A0A"/>
          </a:solidFill>
          <a:ln w="9525">
            <a:noFill/>
            <a:miter lim="800000"/>
            <a:headEnd/>
            <a:tailEnd/>
          </a:ln>
        </p:spPr>
        <p:txBody>
          <a:bodyPr wrap="none" anchor="ctr"/>
          <a:lstStyle/>
          <a:p>
            <a:endParaRPr lang="zh-CN" altLang="en-US"/>
          </a:p>
        </p:txBody>
      </p:sp>
      <p:sp>
        <p:nvSpPr>
          <p:cNvPr id="54" name="TextBox 8">
            <a:extLst>
              <a:ext uri="{FF2B5EF4-FFF2-40B4-BE49-F238E27FC236}">
                <a16:creationId xmlns:a16="http://schemas.microsoft.com/office/drawing/2014/main" id="{A86047A1-976E-4B3D-81A2-8DD696199589}"/>
              </a:ext>
            </a:extLst>
          </p:cNvPr>
          <p:cNvSpPr>
            <a:spLocks noChangeArrowheads="1"/>
          </p:cNvSpPr>
          <p:nvPr/>
        </p:nvSpPr>
        <p:spPr bwMode="auto">
          <a:xfrm>
            <a:off x="403225" y="522024"/>
            <a:ext cx="4968875" cy="400110"/>
          </a:xfrm>
          <a:prstGeom prst="rect">
            <a:avLst/>
          </a:prstGeom>
          <a:noFill/>
          <a:ln w="9525">
            <a:noFill/>
            <a:miter lim="800000"/>
            <a:headEnd/>
            <a:tailEnd/>
          </a:ln>
        </p:spPr>
        <p:txBody>
          <a:bodyPr>
            <a:spAutoFit/>
          </a:bodyPr>
          <a:lstStyle/>
          <a:p>
            <a:r>
              <a:rPr lang="zh-CN" altLang="en-US" sz="2000" b="1" i="0" dirty="0">
                <a:solidFill>
                  <a:srgbClr val="5F5E5C"/>
                </a:solidFill>
                <a:effectLst/>
                <a:latin typeface="等线"/>
                <a:ea typeface="微软雅黑" pitchFamily="34" charset="-122"/>
              </a:rPr>
              <a:t>聚类算法</a:t>
            </a:r>
            <a:endParaRPr lang="zh-CN" altLang="en-US" sz="2000" b="1" dirty="0">
              <a:solidFill>
                <a:srgbClr val="5F5E5C"/>
              </a:solidFill>
              <a:latin typeface="等线"/>
              <a:ea typeface="微软雅黑" pitchFamily="34" charset="-122"/>
              <a:sym typeface="微软雅黑" pitchFamily="34" charset="-122"/>
            </a:endParaRPr>
          </a:p>
        </p:txBody>
      </p:sp>
      <p:cxnSp>
        <p:nvCxnSpPr>
          <p:cNvPr id="55" name="直接连接符 54">
            <a:extLst>
              <a:ext uri="{FF2B5EF4-FFF2-40B4-BE49-F238E27FC236}">
                <a16:creationId xmlns:a16="http://schemas.microsoft.com/office/drawing/2014/main" id="{49923340-7369-4F5D-BB63-695D1B70CB27}"/>
              </a:ext>
            </a:extLst>
          </p:cNvPr>
          <p:cNvCxnSpPr/>
          <p:nvPr/>
        </p:nvCxnSpPr>
        <p:spPr>
          <a:xfrm>
            <a:off x="496711" y="918899"/>
            <a:ext cx="5147733" cy="0"/>
          </a:xfrm>
          <a:prstGeom prst="line">
            <a:avLst/>
          </a:prstGeom>
        </p:spPr>
        <p:style>
          <a:lnRef idx="1">
            <a:schemeClr val="accent2"/>
          </a:lnRef>
          <a:fillRef idx="0">
            <a:schemeClr val="accent2"/>
          </a:fillRef>
          <a:effectRef idx="0">
            <a:schemeClr val="accent2"/>
          </a:effectRef>
          <a:fontRef idx="minor">
            <a:schemeClr val="tx1"/>
          </a:fontRef>
        </p:style>
      </p:cxnSp>
      <p:sp>
        <p:nvSpPr>
          <p:cNvPr id="56" name="TextBox 8">
            <a:extLst>
              <a:ext uri="{FF2B5EF4-FFF2-40B4-BE49-F238E27FC236}">
                <a16:creationId xmlns:a16="http://schemas.microsoft.com/office/drawing/2014/main" id="{67CFF322-871E-4B5C-A361-D9F99864035B}"/>
              </a:ext>
            </a:extLst>
          </p:cNvPr>
          <p:cNvSpPr>
            <a:spLocks noChangeArrowheads="1"/>
          </p:cNvSpPr>
          <p:nvPr/>
        </p:nvSpPr>
        <p:spPr bwMode="auto">
          <a:xfrm>
            <a:off x="3931777" y="19655"/>
            <a:ext cx="8260223" cy="369332"/>
          </a:xfrm>
          <a:prstGeom prst="rect">
            <a:avLst/>
          </a:prstGeom>
          <a:noFill/>
          <a:ln w="9525">
            <a:noFill/>
            <a:miter lim="800000"/>
            <a:headEnd/>
            <a:tailEnd/>
          </a:ln>
        </p:spPr>
        <p:txBody>
          <a:bodyPr wrap="square">
            <a:spAutoFit/>
          </a:bodyPr>
          <a:lstStyle/>
          <a:p>
            <a:pPr algn="r"/>
            <a:r>
              <a:rPr lang="zh-CN" altLang="en-US" b="1" dirty="0">
                <a:solidFill>
                  <a:schemeClr val="accent2">
                    <a:lumMod val="60000"/>
                    <a:lumOff val="40000"/>
                  </a:schemeClr>
                </a:solidFill>
                <a:latin typeface="等线"/>
                <a:ea typeface="微软雅黑" pitchFamily="34" charset="-122"/>
                <a:sym typeface="微软雅黑" pitchFamily="34" charset="-122"/>
              </a:rPr>
              <a:t>介绍</a:t>
            </a:r>
          </a:p>
        </p:txBody>
      </p:sp>
      <p:sp>
        <p:nvSpPr>
          <p:cNvPr id="57" name="矩形 56">
            <a:extLst>
              <a:ext uri="{FF2B5EF4-FFF2-40B4-BE49-F238E27FC236}">
                <a16:creationId xmlns:a16="http://schemas.microsoft.com/office/drawing/2014/main" id="{02B14F04-2415-4B53-A1B3-95180AFCC1B1}"/>
              </a:ext>
            </a:extLst>
          </p:cNvPr>
          <p:cNvSpPr/>
          <p:nvPr/>
        </p:nvSpPr>
        <p:spPr>
          <a:xfrm>
            <a:off x="403225" y="1084820"/>
            <a:ext cx="11540294" cy="2346283"/>
          </a:xfrm>
          <a:prstGeom prst="rect">
            <a:avLst/>
          </a:prstGeom>
        </p:spPr>
        <p:txBody>
          <a:bodyPr wrap="square">
            <a:spAutoFit/>
          </a:bodyPr>
          <a:lstStyle/>
          <a:p>
            <a:pPr>
              <a:lnSpc>
                <a:spcPct val="150000"/>
              </a:lnSpc>
            </a:pPr>
            <a:r>
              <a:rPr lang="zh-CN" altLang="en-US" sz="2000" b="0" dirty="0">
                <a:latin typeface="微软雅黑" panose="020B0503020204020204" pitchFamily="34" charset="-122"/>
                <a:ea typeface="微软雅黑" panose="020B0503020204020204" pitchFamily="34" charset="-122"/>
              </a:rPr>
              <a:t>基于层次的（</a:t>
            </a:r>
            <a:r>
              <a:rPr lang="en-US" altLang="zh-CN" sz="2000" b="0" dirty="0">
                <a:latin typeface="微软雅黑" panose="020B0503020204020204" pitchFamily="34" charset="-122"/>
                <a:ea typeface="微软雅黑" panose="020B0503020204020204" pitchFamily="34" charset="-122"/>
              </a:rPr>
              <a:t>Hierarchical </a:t>
            </a:r>
            <a:r>
              <a:rPr lang="zh-CN" altLang="en-US" sz="2000" b="0" dirty="0">
                <a:latin typeface="微软雅黑" panose="020B0503020204020204" pitchFamily="34" charset="-122"/>
                <a:ea typeface="微软雅黑" panose="020B0503020204020204" pitchFamily="34" charset="-122"/>
              </a:rPr>
              <a:t>）：根据两个样本的距离大小逐层合并的方法</a:t>
            </a:r>
          </a:p>
          <a:p>
            <a:pPr>
              <a:lnSpc>
                <a:spcPct val="150000"/>
              </a:lnSpc>
            </a:pPr>
            <a:r>
              <a:rPr lang="zh-CN" altLang="en-US" sz="2000" b="0" dirty="0">
                <a:latin typeface="微软雅黑" panose="020B0503020204020204" pitchFamily="34" charset="-122"/>
                <a:ea typeface="微软雅黑" panose="020B0503020204020204" pitchFamily="34" charset="-122"/>
              </a:rPr>
              <a:t>基于划分的方法（</a:t>
            </a:r>
            <a:r>
              <a:rPr lang="en-US" altLang="zh-CN" sz="2000" b="0" dirty="0">
                <a:latin typeface="微软雅黑" panose="020B0503020204020204" pitchFamily="34" charset="-122"/>
                <a:ea typeface="微软雅黑" panose="020B0503020204020204" pitchFamily="34" charset="-122"/>
              </a:rPr>
              <a:t>Partitional</a:t>
            </a:r>
            <a:r>
              <a:rPr lang="zh-CN" altLang="en-US" sz="2000" b="0" dirty="0">
                <a:latin typeface="微软雅黑" panose="020B0503020204020204" pitchFamily="34" charset="-122"/>
                <a:ea typeface="微软雅黑" panose="020B0503020204020204" pitchFamily="34" charset="-122"/>
              </a:rPr>
              <a:t>）：挑选类中心点对数据进行迭代划分。</a:t>
            </a:r>
            <a:r>
              <a:rPr lang="en-US" altLang="zh-CN" sz="2000" b="0" dirty="0" err="1">
                <a:latin typeface="微软雅黑" panose="020B0503020204020204" pitchFamily="34" charset="-122"/>
                <a:ea typeface="微软雅黑" panose="020B0503020204020204" pitchFamily="34" charset="-122"/>
              </a:rPr>
              <a:t>Kmeans</a:t>
            </a:r>
            <a:endParaRPr lang="en-US" altLang="zh-CN" sz="2000" b="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基于图论的聚类方法：谱聚类</a:t>
            </a:r>
            <a:endParaRPr lang="zh-CN" altLang="en-US" sz="2000" b="0" dirty="0">
              <a:latin typeface="微软雅黑" panose="020B0503020204020204" pitchFamily="34" charset="-122"/>
              <a:ea typeface="微软雅黑" panose="020B0503020204020204" pitchFamily="34" charset="-122"/>
            </a:endParaRPr>
          </a:p>
          <a:p>
            <a:pPr>
              <a:lnSpc>
                <a:spcPct val="150000"/>
              </a:lnSpc>
            </a:pPr>
            <a:r>
              <a:rPr lang="zh-CN" altLang="en-US" sz="2000" b="0" dirty="0">
                <a:latin typeface="微软雅黑" panose="020B0503020204020204" pitchFamily="34" charset="-122"/>
                <a:ea typeface="微软雅黑" panose="020B0503020204020204" pitchFamily="34" charset="-122"/>
              </a:rPr>
              <a:t>基于密度（</a:t>
            </a:r>
            <a:r>
              <a:rPr lang="en-US" altLang="zh-CN" sz="2000" b="0" dirty="0">
                <a:latin typeface="微软雅黑" panose="020B0503020204020204" pitchFamily="34" charset="-122"/>
                <a:ea typeface="微软雅黑" panose="020B0503020204020204" pitchFamily="34" charset="-122"/>
              </a:rPr>
              <a:t>Density</a:t>
            </a:r>
            <a:r>
              <a:rPr lang="zh-CN" altLang="en-US" sz="2000" b="0" dirty="0">
                <a:latin typeface="微软雅黑" panose="020B0503020204020204" pitchFamily="34" charset="-122"/>
                <a:ea typeface="微软雅黑" panose="020B0503020204020204" pitchFamily="34" charset="-122"/>
              </a:rPr>
              <a:t>）的方法：</a:t>
            </a:r>
            <a:r>
              <a:rPr lang="en-US" altLang="zh-CN" sz="2000" b="0" dirty="0">
                <a:latin typeface="微软雅黑" panose="020B0503020204020204" pitchFamily="34" charset="-122"/>
                <a:ea typeface="微软雅黑" panose="020B0503020204020204" pitchFamily="34" charset="-122"/>
              </a:rPr>
              <a:t>DBSCAN</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b="0" dirty="0">
                <a:latin typeface="微软雅黑" panose="020B0503020204020204" pitchFamily="34" charset="-122"/>
                <a:ea typeface="微软雅黑" panose="020B0503020204020204" pitchFamily="34" charset="-122"/>
              </a:rPr>
              <a:t>基于模型的方法：高斯混合模型（</a:t>
            </a:r>
            <a:r>
              <a:rPr lang="en-US" altLang="zh-CN" sz="2000" b="0" dirty="0">
                <a:latin typeface="微软雅黑" panose="020B0503020204020204" pitchFamily="34" charset="-122"/>
                <a:ea typeface="微软雅黑" panose="020B0503020204020204" pitchFamily="34" charset="-122"/>
              </a:rPr>
              <a:t>GMM</a:t>
            </a:r>
            <a:r>
              <a:rPr lang="zh-CN" altLang="en-US" sz="2000" b="0" dirty="0">
                <a:latin typeface="微软雅黑" panose="020B0503020204020204" pitchFamily="34" charset="-122"/>
                <a:ea typeface="微软雅黑" panose="020B0503020204020204" pitchFamily="34" charset="-122"/>
              </a:rPr>
              <a:t>）</a:t>
            </a:r>
          </a:p>
        </p:txBody>
      </p:sp>
      <p:grpSp>
        <p:nvGrpSpPr>
          <p:cNvPr id="58" name="组合 57">
            <a:extLst>
              <a:ext uri="{FF2B5EF4-FFF2-40B4-BE49-F238E27FC236}">
                <a16:creationId xmlns:a16="http://schemas.microsoft.com/office/drawing/2014/main" id="{95C92F56-68CD-44A4-A413-13AC7D3E08CF}"/>
              </a:ext>
            </a:extLst>
          </p:cNvPr>
          <p:cNvGrpSpPr/>
          <p:nvPr/>
        </p:nvGrpSpPr>
        <p:grpSpPr>
          <a:xfrm>
            <a:off x="2102817" y="3357979"/>
            <a:ext cx="8337773" cy="2691235"/>
            <a:chOff x="152400" y="3225800"/>
            <a:chExt cx="8734425" cy="3327400"/>
          </a:xfrm>
        </p:grpSpPr>
        <p:sp>
          <p:nvSpPr>
            <p:cNvPr id="59" name="Rectangle 3">
              <a:extLst>
                <a:ext uri="{FF2B5EF4-FFF2-40B4-BE49-F238E27FC236}">
                  <a16:creationId xmlns:a16="http://schemas.microsoft.com/office/drawing/2014/main" id="{AF6E3A19-D2F9-4C70-AA65-8C38F40DC285}"/>
                </a:ext>
              </a:extLst>
            </p:cNvPr>
            <p:cNvSpPr>
              <a:spLocks noChangeArrowheads="1"/>
            </p:cNvSpPr>
            <p:nvPr/>
          </p:nvSpPr>
          <p:spPr bwMode="auto">
            <a:xfrm>
              <a:off x="556842" y="3292676"/>
              <a:ext cx="2209800" cy="36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1866" b="1" dirty="0">
                  <a:solidFill>
                    <a:schemeClr val="tx2"/>
                  </a:solidFill>
                  <a:effectLst>
                    <a:outerShdw blurRad="38100" dist="38100" dir="2700000" algn="tl">
                      <a:srgbClr val="C0C0C0"/>
                    </a:outerShdw>
                  </a:effectLst>
                  <a:ea typeface="SimSun" panose="02010600030101010101" pitchFamily="2" charset="-122"/>
                </a:rPr>
                <a:t>层次聚类方法</a:t>
              </a:r>
              <a:endParaRPr lang="en-US" altLang="zh-CN" sz="1866" b="1" dirty="0">
                <a:solidFill>
                  <a:schemeClr val="tx2"/>
                </a:solidFill>
                <a:effectLst>
                  <a:outerShdw blurRad="38100" dist="38100" dir="2700000" algn="tl">
                    <a:srgbClr val="C0C0C0"/>
                  </a:outerShdw>
                </a:effectLst>
                <a:ea typeface="SimSun" panose="02010600030101010101" pitchFamily="2" charset="-122"/>
              </a:endParaRPr>
            </a:p>
          </p:txBody>
        </p:sp>
        <p:sp>
          <p:nvSpPr>
            <p:cNvPr id="60" name="Rectangle 5">
              <a:extLst>
                <a:ext uri="{FF2B5EF4-FFF2-40B4-BE49-F238E27FC236}">
                  <a16:creationId xmlns:a16="http://schemas.microsoft.com/office/drawing/2014/main" id="{E3DEC40B-2B4B-42F6-A845-5AD3453A524C}"/>
                </a:ext>
              </a:extLst>
            </p:cNvPr>
            <p:cNvSpPr>
              <a:spLocks noChangeArrowheads="1"/>
            </p:cNvSpPr>
            <p:nvPr/>
          </p:nvSpPr>
          <p:spPr bwMode="auto">
            <a:xfrm>
              <a:off x="5919788" y="3225800"/>
              <a:ext cx="2098675" cy="36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1866" b="1" dirty="0">
                  <a:solidFill>
                    <a:schemeClr val="tx2"/>
                  </a:solidFill>
                  <a:effectLst>
                    <a:outerShdw blurRad="38100" dist="38100" dir="2700000" algn="tl">
                      <a:srgbClr val="C0C0C0"/>
                    </a:outerShdw>
                  </a:effectLst>
                  <a:ea typeface="SimSun" panose="02010600030101010101" pitchFamily="2" charset="-122"/>
                </a:rPr>
                <a:t>基于划分的方法</a:t>
              </a:r>
              <a:endParaRPr lang="en-US" altLang="zh-CN" sz="1866" b="1" dirty="0">
                <a:solidFill>
                  <a:schemeClr val="tx2"/>
                </a:solidFill>
                <a:effectLst>
                  <a:outerShdw blurRad="38100" dist="38100" dir="2700000" algn="tl">
                    <a:srgbClr val="C0C0C0"/>
                  </a:outerShdw>
                </a:effectLst>
                <a:ea typeface="SimSun" panose="02010600030101010101" pitchFamily="2" charset="-122"/>
              </a:endParaRPr>
            </a:p>
          </p:txBody>
        </p:sp>
        <p:sp>
          <p:nvSpPr>
            <p:cNvPr id="61" name="Rectangle 6">
              <a:extLst>
                <a:ext uri="{FF2B5EF4-FFF2-40B4-BE49-F238E27FC236}">
                  <a16:creationId xmlns:a16="http://schemas.microsoft.com/office/drawing/2014/main" id="{6DEBF919-CB29-45C7-A5C7-F0E7B750E3FF}"/>
                </a:ext>
              </a:extLst>
            </p:cNvPr>
            <p:cNvSpPr>
              <a:spLocks noChangeArrowheads="1"/>
            </p:cNvSpPr>
            <p:nvPr/>
          </p:nvSpPr>
          <p:spPr bwMode="auto">
            <a:xfrm>
              <a:off x="152400" y="3671888"/>
              <a:ext cx="5410200" cy="26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sz="1200"/>
            </a:p>
          </p:txBody>
        </p:sp>
        <p:grpSp>
          <p:nvGrpSpPr>
            <p:cNvPr id="62" name="Group 7">
              <a:extLst>
                <a:ext uri="{FF2B5EF4-FFF2-40B4-BE49-F238E27FC236}">
                  <a16:creationId xmlns:a16="http://schemas.microsoft.com/office/drawing/2014/main" id="{29A636DA-E599-46FF-A278-7326E1BC5045}"/>
                </a:ext>
              </a:extLst>
            </p:cNvPr>
            <p:cNvGrpSpPr>
              <a:grpSpLocks/>
            </p:cNvGrpSpPr>
            <p:nvPr/>
          </p:nvGrpSpPr>
          <p:grpSpPr bwMode="auto">
            <a:xfrm>
              <a:off x="5257800" y="4419600"/>
              <a:ext cx="3629025" cy="2133600"/>
              <a:chOff x="120" y="2532"/>
              <a:chExt cx="2286" cy="1344"/>
            </a:xfrm>
          </p:grpSpPr>
          <p:grpSp>
            <p:nvGrpSpPr>
              <p:cNvPr id="84" name="Group 8">
                <a:extLst>
                  <a:ext uri="{FF2B5EF4-FFF2-40B4-BE49-F238E27FC236}">
                    <a16:creationId xmlns:a16="http://schemas.microsoft.com/office/drawing/2014/main" id="{FF50874B-02C6-4086-8BC0-67A90B390904}"/>
                  </a:ext>
                </a:extLst>
              </p:cNvPr>
              <p:cNvGrpSpPr>
                <a:grpSpLocks/>
              </p:cNvGrpSpPr>
              <p:nvPr/>
            </p:nvGrpSpPr>
            <p:grpSpPr bwMode="auto">
              <a:xfrm>
                <a:off x="120" y="2532"/>
                <a:ext cx="2286" cy="1344"/>
                <a:chOff x="156" y="2634"/>
                <a:chExt cx="2286" cy="1344"/>
              </a:xfrm>
            </p:grpSpPr>
            <p:sp>
              <p:nvSpPr>
                <p:cNvPr id="94" name="Rectangle 9">
                  <a:extLst>
                    <a:ext uri="{FF2B5EF4-FFF2-40B4-BE49-F238E27FC236}">
                      <a16:creationId xmlns:a16="http://schemas.microsoft.com/office/drawing/2014/main" id="{C103FA88-0109-4512-A94E-538B5B4CAB79}"/>
                    </a:ext>
                  </a:extLst>
                </p:cNvPr>
                <p:cNvSpPr>
                  <a:spLocks noChangeArrowheads="1"/>
                </p:cNvSpPr>
                <p:nvPr/>
              </p:nvSpPr>
              <p:spPr bwMode="auto">
                <a:xfrm>
                  <a:off x="156" y="2634"/>
                  <a:ext cx="1080" cy="1344"/>
                </a:xfrm>
                <a:prstGeom prst="rect">
                  <a:avLst/>
                </a:prstGeom>
                <a:solidFill>
                  <a:srgbClr val="FFFF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p>
              </p:txBody>
            </p:sp>
            <p:sp>
              <p:nvSpPr>
                <p:cNvPr id="95" name="Rectangle 10">
                  <a:extLst>
                    <a:ext uri="{FF2B5EF4-FFF2-40B4-BE49-F238E27FC236}">
                      <a16:creationId xmlns:a16="http://schemas.microsoft.com/office/drawing/2014/main" id="{C4394556-CA4A-481E-B5C8-DC3825B136E6}"/>
                    </a:ext>
                  </a:extLst>
                </p:cNvPr>
                <p:cNvSpPr>
                  <a:spLocks noChangeArrowheads="1"/>
                </p:cNvSpPr>
                <p:nvPr/>
              </p:nvSpPr>
              <p:spPr bwMode="auto">
                <a:xfrm>
                  <a:off x="1362" y="2634"/>
                  <a:ext cx="1080" cy="1344"/>
                </a:xfrm>
                <a:prstGeom prst="rect">
                  <a:avLst/>
                </a:prstGeom>
                <a:solidFill>
                  <a:srgbClr val="FFFF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p>
              </p:txBody>
            </p:sp>
          </p:grpSp>
          <p:pic>
            <p:nvPicPr>
              <p:cNvPr id="85" name="Picture 11" descr="Edna Krabappel">
                <a:extLst>
                  <a:ext uri="{FF2B5EF4-FFF2-40B4-BE49-F238E27FC236}">
                    <a16:creationId xmlns:a16="http://schemas.microsoft.com/office/drawing/2014/main" id="{6E52FF9F-32EB-4C7C-8028-5E3A25F2D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 y="3190"/>
                <a:ext cx="303" cy="656"/>
              </a:xfrm>
              <a:prstGeom prst="rect">
                <a:avLst/>
              </a:prstGeom>
              <a:solidFill>
                <a:srgbClr val="FFFFFF"/>
              </a:solidFill>
            </p:spPr>
          </p:pic>
          <p:pic>
            <p:nvPicPr>
              <p:cNvPr id="86" name="Picture 12" descr="Principal Seymour  Skinner">
                <a:extLst>
                  <a:ext uri="{FF2B5EF4-FFF2-40B4-BE49-F238E27FC236}">
                    <a16:creationId xmlns:a16="http://schemas.microsoft.com/office/drawing/2014/main" id="{A6F5F776-68AE-488F-9DF0-8CE069D12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571"/>
                <a:ext cx="304" cy="653"/>
              </a:xfrm>
              <a:prstGeom prst="rect">
                <a:avLst/>
              </a:prstGeom>
              <a:solidFill>
                <a:srgbClr val="FFFFFF"/>
              </a:solidFill>
            </p:spPr>
          </p:pic>
          <p:pic>
            <p:nvPicPr>
              <p:cNvPr id="87" name="Picture 13" descr="Groundskeeper Willie">
                <a:extLst>
                  <a:ext uri="{FF2B5EF4-FFF2-40B4-BE49-F238E27FC236}">
                    <a16:creationId xmlns:a16="http://schemas.microsoft.com/office/drawing/2014/main" id="{FB8FB6A0-290F-4D4C-8B3F-2028CD61B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2" y="2589"/>
                <a:ext cx="336" cy="514"/>
              </a:xfrm>
              <a:prstGeom prst="rect">
                <a:avLst/>
              </a:prstGeom>
              <a:solidFill>
                <a:srgbClr val="FFFFFF"/>
              </a:solidFill>
            </p:spPr>
          </p:pic>
          <p:pic>
            <p:nvPicPr>
              <p:cNvPr id="88" name="Picture 14">
                <a:extLst>
                  <a:ext uri="{FF2B5EF4-FFF2-40B4-BE49-F238E27FC236}">
                    <a16:creationId xmlns:a16="http://schemas.microsoft.com/office/drawing/2014/main" id="{8BF8581A-5F9C-431F-8883-FD0BE5845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 y="3253"/>
                <a:ext cx="375" cy="5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15">
                <a:extLst>
                  <a:ext uri="{FF2B5EF4-FFF2-40B4-BE49-F238E27FC236}">
                    <a16:creationId xmlns:a16="http://schemas.microsoft.com/office/drawing/2014/main" id="{7CD6F2EA-07AA-4361-B86B-7731878DED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 y="2551"/>
                <a:ext cx="343" cy="6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6">
                <a:extLst>
                  <a:ext uri="{FF2B5EF4-FFF2-40B4-BE49-F238E27FC236}">
                    <a16:creationId xmlns:a16="http://schemas.microsoft.com/office/drawing/2014/main" id="{86F1B7DF-7A9E-4BDC-B73C-E0112F04C3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 y="2763"/>
                <a:ext cx="375" cy="6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17">
                <a:extLst>
                  <a:ext uri="{FF2B5EF4-FFF2-40B4-BE49-F238E27FC236}">
                    <a16:creationId xmlns:a16="http://schemas.microsoft.com/office/drawing/2014/main" id="{45A80B33-D87D-4FF0-BD70-0A15056795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 y="3338"/>
                <a:ext cx="269" cy="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18">
                <a:extLst>
                  <a:ext uri="{FF2B5EF4-FFF2-40B4-BE49-F238E27FC236}">
                    <a16:creationId xmlns:a16="http://schemas.microsoft.com/office/drawing/2014/main" id="{58A40126-42D2-43EB-89A6-6E6D4C00A1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 y="3432"/>
                <a:ext cx="181" cy="4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19" descr="C:\Documents and Settings\eamonn\Desktop\bios_family_marge.gif">
                <a:extLst>
                  <a:ext uri="{FF2B5EF4-FFF2-40B4-BE49-F238E27FC236}">
                    <a16:creationId xmlns:a16="http://schemas.microsoft.com/office/drawing/2014/main" id="{0307FF46-42F5-4846-9CA0-B6DA8510B2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 y="2617"/>
                <a:ext cx="272" cy="836"/>
              </a:xfrm>
              <a:prstGeom prst="rect">
                <a:avLst/>
              </a:prstGeom>
              <a:solidFill>
                <a:srgbClr val="FFFFFF"/>
              </a:solidFill>
            </p:spPr>
          </p:pic>
        </p:grpSp>
        <p:grpSp>
          <p:nvGrpSpPr>
            <p:cNvPr id="63" name="Group 20">
              <a:extLst>
                <a:ext uri="{FF2B5EF4-FFF2-40B4-BE49-F238E27FC236}">
                  <a16:creationId xmlns:a16="http://schemas.microsoft.com/office/drawing/2014/main" id="{826E8BC9-6864-4510-8EFC-520ADE0329A3}"/>
                </a:ext>
              </a:extLst>
            </p:cNvPr>
            <p:cNvGrpSpPr>
              <a:grpSpLocks/>
            </p:cNvGrpSpPr>
            <p:nvPr/>
          </p:nvGrpSpPr>
          <p:grpSpPr bwMode="auto">
            <a:xfrm>
              <a:off x="488950" y="3990975"/>
              <a:ext cx="3587750" cy="2549525"/>
              <a:chOff x="98" y="300"/>
              <a:chExt cx="3214" cy="2284"/>
            </a:xfrm>
          </p:grpSpPr>
          <p:pic>
            <p:nvPicPr>
              <p:cNvPr id="64" name="Picture 21" descr="Edna Krabappel">
                <a:extLst>
                  <a:ext uri="{FF2B5EF4-FFF2-40B4-BE49-F238E27FC236}">
                    <a16:creationId xmlns:a16="http://schemas.microsoft.com/office/drawing/2014/main" id="{5F095593-1CA6-407B-AB34-48E7CDFF8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 y="1440"/>
                <a:ext cx="504" cy="109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2">
                <a:extLst>
                  <a:ext uri="{FF2B5EF4-FFF2-40B4-BE49-F238E27FC236}">
                    <a16:creationId xmlns:a16="http://schemas.microsoft.com/office/drawing/2014/main" id="{8192B304-AA73-4E76-9BA0-7261CEE71A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 y="1824"/>
                <a:ext cx="308" cy="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3" descr="C:\Documents and Settings\eamonn\Desktop\bios_family_marge.gif">
                <a:extLst>
                  <a:ext uri="{FF2B5EF4-FFF2-40B4-BE49-F238E27FC236}">
                    <a16:creationId xmlns:a16="http://schemas.microsoft.com/office/drawing/2014/main" id="{0A288C20-52A7-43DC-BD7E-FB24E9210E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0" y="1278"/>
                <a:ext cx="424" cy="1306"/>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up 24">
                <a:extLst>
                  <a:ext uri="{FF2B5EF4-FFF2-40B4-BE49-F238E27FC236}">
                    <a16:creationId xmlns:a16="http://schemas.microsoft.com/office/drawing/2014/main" id="{B57426AA-2AF4-481A-ACBD-47E1E84EFE2A}"/>
                  </a:ext>
                </a:extLst>
              </p:cNvPr>
              <p:cNvGrpSpPr>
                <a:grpSpLocks/>
              </p:cNvGrpSpPr>
              <p:nvPr/>
            </p:nvGrpSpPr>
            <p:grpSpPr bwMode="auto">
              <a:xfrm>
                <a:off x="1865" y="1505"/>
                <a:ext cx="1447" cy="1031"/>
                <a:chOff x="252" y="2364"/>
                <a:chExt cx="2258" cy="1608"/>
              </a:xfrm>
            </p:grpSpPr>
            <p:pic>
              <p:nvPicPr>
                <p:cNvPr id="82" name="Picture 25">
                  <a:extLst>
                    <a:ext uri="{FF2B5EF4-FFF2-40B4-BE49-F238E27FC236}">
                      <a16:creationId xmlns:a16="http://schemas.microsoft.com/office/drawing/2014/main" id="{15815E34-E03A-48EF-B6E5-D6BC26CEE2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 y="2364"/>
                  <a:ext cx="900" cy="1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6">
                  <a:extLst>
                    <a:ext uri="{FF2B5EF4-FFF2-40B4-BE49-F238E27FC236}">
                      <a16:creationId xmlns:a16="http://schemas.microsoft.com/office/drawing/2014/main" id="{BB975860-A382-49E7-8ACC-84CFD5566D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6" y="2412"/>
                  <a:ext cx="1154" cy="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8" name="Line 27">
                <a:extLst>
                  <a:ext uri="{FF2B5EF4-FFF2-40B4-BE49-F238E27FC236}">
                    <a16:creationId xmlns:a16="http://schemas.microsoft.com/office/drawing/2014/main" id="{E6C11419-EF22-47E5-9373-A2B1107ECB3D}"/>
                  </a:ext>
                </a:extLst>
              </p:cNvPr>
              <p:cNvSpPr>
                <a:spLocks noChangeShapeType="1"/>
              </p:cNvSpPr>
              <p:nvPr/>
            </p:nvSpPr>
            <p:spPr bwMode="auto">
              <a:xfrm flipH="1" flipV="1">
                <a:off x="255" y="444"/>
                <a:ext cx="0" cy="903"/>
              </a:xfrm>
              <a:prstGeom prst="line">
                <a:avLst/>
              </a:prstGeom>
              <a:noFill/>
              <a:ln w="317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69" name="Line 28">
                <a:extLst>
                  <a:ext uri="{FF2B5EF4-FFF2-40B4-BE49-F238E27FC236}">
                    <a16:creationId xmlns:a16="http://schemas.microsoft.com/office/drawing/2014/main" id="{9B86F867-D58F-46AC-9872-88615D71DFEB}"/>
                  </a:ext>
                </a:extLst>
              </p:cNvPr>
              <p:cNvSpPr>
                <a:spLocks noChangeShapeType="1"/>
              </p:cNvSpPr>
              <p:nvPr/>
            </p:nvSpPr>
            <p:spPr bwMode="auto">
              <a:xfrm flipH="1" flipV="1">
                <a:off x="2919" y="1167"/>
                <a:ext cx="0" cy="185"/>
              </a:xfrm>
              <a:prstGeom prst="line">
                <a:avLst/>
              </a:prstGeom>
              <a:noFill/>
              <a:ln w="317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70" name="Line 29">
                <a:extLst>
                  <a:ext uri="{FF2B5EF4-FFF2-40B4-BE49-F238E27FC236}">
                    <a16:creationId xmlns:a16="http://schemas.microsoft.com/office/drawing/2014/main" id="{74C938F7-384D-4973-9C2B-22AFEE24CEE8}"/>
                  </a:ext>
                </a:extLst>
              </p:cNvPr>
              <p:cNvSpPr>
                <a:spLocks noChangeShapeType="1"/>
              </p:cNvSpPr>
              <p:nvPr/>
            </p:nvSpPr>
            <p:spPr bwMode="auto">
              <a:xfrm flipH="1" flipV="1">
                <a:off x="2227" y="1167"/>
                <a:ext cx="0" cy="185"/>
              </a:xfrm>
              <a:prstGeom prst="line">
                <a:avLst/>
              </a:prstGeom>
              <a:noFill/>
              <a:ln w="317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71" name="Line 30">
                <a:extLst>
                  <a:ext uri="{FF2B5EF4-FFF2-40B4-BE49-F238E27FC236}">
                    <a16:creationId xmlns:a16="http://schemas.microsoft.com/office/drawing/2014/main" id="{19091FEB-7BC0-41D3-8A63-8D91FF9FBC6E}"/>
                  </a:ext>
                </a:extLst>
              </p:cNvPr>
              <p:cNvSpPr>
                <a:spLocks noChangeShapeType="1"/>
              </p:cNvSpPr>
              <p:nvPr/>
            </p:nvSpPr>
            <p:spPr bwMode="auto">
              <a:xfrm flipH="1">
                <a:off x="2221" y="1167"/>
                <a:ext cx="703"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72" name="Line 31">
                <a:extLst>
                  <a:ext uri="{FF2B5EF4-FFF2-40B4-BE49-F238E27FC236}">
                    <a16:creationId xmlns:a16="http://schemas.microsoft.com/office/drawing/2014/main" id="{6908AEAC-399F-4165-B140-701217A3C66F}"/>
                  </a:ext>
                </a:extLst>
              </p:cNvPr>
              <p:cNvSpPr>
                <a:spLocks noChangeShapeType="1"/>
              </p:cNvSpPr>
              <p:nvPr/>
            </p:nvSpPr>
            <p:spPr bwMode="auto">
              <a:xfrm flipH="1">
                <a:off x="1193" y="710"/>
                <a:ext cx="1384"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73" name="Line 32">
                <a:extLst>
                  <a:ext uri="{FF2B5EF4-FFF2-40B4-BE49-F238E27FC236}">
                    <a16:creationId xmlns:a16="http://schemas.microsoft.com/office/drawing/2014/main" id="{951F65BD-90F6-4696-862A-F3DED54F7078}"/>
                  </a:ext>
                </a:extLst>
              </p:cNvPr>
              <p:cNvSpPr>
                <a:spLocks noChangeShapeType="1"/>
              </p:cNvSpPr>
              <p:nvPr/>
            </p:nvSpPr>
            <p:spPr bwMode="auto">
              <a:xfrm rot="5400000" flipH="1">
                <a:off x="2343" y="943"/>
                <a:ext cx="457"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74" name="Line 33">
                <a:extLst>
                  <a:ext uri="{FF2B5EF4-FFF2-40B4-BE49-F238E27FC236}">
                    <a16:creationId xmlns:a16="http://schemas.microsoft.com/office/drawing/2014/main" id="{A0E853C1-2583-453A-910E-B2CB27748335}"/>
                  </a:ext>
                </a:extLst>
              </p:cNvPr>
              <p:cNvSpPr>
                <a:spLocks noChangeShapeType="1"/>
              </p:cNvSpPr>
              <p:nvPr/>
            </p:nvSpPr>
            <p:spPr bwMode="auto">
              <a:xfrm rot="5400000" flipH="1">
                <a:off x="1712" y="574"/>
                <a:ext cx="265"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grpSp>
            <p:nvGrpSpPr>
              <p:cNvPr id="75" name="Group 34">
                <a:extLst>
                  <a:ext uri="{FF2B5EF4-FFF2-40B4-BE49-F238E27FC236}">
                    <a16:creationId xmlns:a16="http://schemas.microsoft.com/office/drawing/2014/main" id="{E24FA431-9991-4108-BDC2-D53DF893DE35}"/>
                  </a:ext>
                </a:extLst>
              </p:cNvPr>
              <p:cNvGrpSpPr>
                <a:grpSpLocks/>
              </p:cNvGrpSpPr>
              <p:nvPr/>
            </p:nvGrpSpPr>
            <p:grpSpPr bwMode="auto">
              <a:xfrm>
                <a:off x="859" y="969"/>
                <a:ext cx="703" cy="377"/>
                <a:chOff x="2112" y="2976"/>
                <a:chExt cx="703" cy="377"/>
              </a:xfrm>
            </p:grpSpPr>
            <p:sp>
              <p:nvSpPr>
                <p:cNvPr id="79" name="Line 35">
                  <a:extLst>
                    <a:ext uri="{FF2B5EF4-FFF2-40B4-BE49-F238E27FC236}">
                      <a16:creationId xmlns:a16="http://schemas.microsoft.com/office/drawing/2014/main" id="{AD3EACDD-D483-4880-879C-FF743664B439}"/>
                    </a:ext>
                  </a:extLst>
                </p:cNvPr>
                <p:cNvSpPr>
                  <a:spLocks noChangeShapeType="1"/>
                </p:cNvSpPr>
                <p:nvPr/>
              </p:nvSpPr>
              <p:spPr bwMode="auto">
                <a:xfrm flipH="1" flipV="1">
                  <a:off x="2810" y="2976"/>
                  <a:ext cx="0" cy="377"/>
                </a:xfrm>
                <a:prstGeom prst="line">
                  <a:avLst/>
                </a:prstGeom>
                <a:noFill/>
                <a:ln w="317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80" name="Line 36">
                  <a:extLst>
                    <a:ext uri="{FF2B5EF4-FFF2-40B4-BE49-F238E27FC236}">
                      <a16:creationId xmlns:a16="http://schemas.microsoft.com/office/drawing/2014/main" id="{671161CC-7C02-491F-8CBD-1837236E45FF}"/>
                    </a:ext>
                  </a:extLst>
                </p:cNvPr>
                <p:cNvSpPr>
                  <a:spLocks noChangeShapeType="1"/>
                </p:cNvSpPr>
                <p:nvPr/>
              </p:nvSpPr>
              <p:spPr bwMode="auto">
                <a:xfrm flipH="1" flipV="1">
                  <a:off x="2118" y="2976"/>
                  <a:ext cx="0" cy="377"/>
                </a:xfrm>
                <a:prstGeom prst="line">
                  <a:avLst/>
                </a:prstGeom>
                <a:noFill/>
                <a:ln w="317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81" name="Line 37">
                  <a:extLst>
                    <a:ext uri="{FF2B5EF4-FFF2-40B4-BE49-F238E27FC236}">
                      <a16:creationId xmlns:a16="http://schemas.microsoft.com/office/drawing/2014/main" id="{3E9928D6-9C19-42B2-B0F9-9156EAD228C3}"/>
                    </a:ext>
                  </a:extLst>
                </p:cNvPr>
                <p:cNvSpPr>
                  <a:spLocks noChangeShapeType="1"/>
                </p:cNvSpPr>
                <p:nvPr/>
              </p:nvSpPr>
              <p:spPr bwMode="auto">
                <a:xfrm flipH="1">
                  <a:off x="2112" y="2976"/>
                  <a:ext cx="703"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grpSp>
          <p:sp>
            <p:nvSpPr>
              <p:cNvPr id="76" name="Line 38">
                <a:extLst>
                  <a:ext uri="{FF2B5EF4-FFF2-40B4-BE49-F238E27FC236}">
                    <a16:creationId xmlns:a16="http://schemas.microsoft.com/office/drawing/2014/main" id="{BA8C9DB2-E8DE-4426-B7EE-5E102674429D}"/>
                  </a:ext>
                </a:extLst>
              </p:cNvPr>
              <p:cNvSpPr>
                <a:spLocks noChangeShapeType="1"/>
              </p:cNvSpPr>
              <p:nvPr/>
            </p:nvSpPr>
            <p:spPr bwMode="auto">
              <a:xfrm rot="5400000" flipH="1">
                <a:off x="1065" y="844"/>
                <a:ext cx="258"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77" name="Line 39">
                <a:extLst>
                  <a:ext uri="{FF2B5EF4-FFF2-40B4-BE49-F238E27FC236}">
                    <a16:creationId xmlns:a16="http://schemas.microsoft.com/office/drawing/2014/main" id="{547A6C0E-F2CD-4C24-BBF8-997A040A6CCE}"/>
                  </a:ext>
                </a:extLst>
              </p:cNvPr>
              <p:cNvSpPr>
                <a:spLocks noChangeShapeType="1"/>
              </p:cNvSpPr>
              <p:nvPr/>
            </p:nvSpPr>
            <p:spPr bwMode="auto">
              <a:xfrm flipH="1">
                <a:off x="253" y="446"/>
                <a:ext cx="158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sp>
            <p:nvSpPr>
              <p:cNvPr id="78" name="Line 40">
                <a:extLst>
                  <a:ext uri="{FF2B5EF4-FFF2-40B4-BE49-F238E27FC236}">
                    <a16:creationId xmlns:a16="http://schemas.microsoft.com/office/drawing/2014/main" id="{90457864-4353-4FF7-80F5-DF1AF0637B84}"/>
                  </a:ext>
                </a:extLst>
              </p:cNvPr>
              <p:cNvSpPr>
                <a:spLocks noChangeShapeType="1"/>
              </p:cNvSpPr>
              <p:nvPr/>
            </p:nvSpPr>
            <p:spPr bwMode="auto">
              <a:xfrm rot="5400000" flipH="1">
                <a:off x="989" y="370"/>
                <a:ext cx="139"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p>
            </p:txBody>
          </p:sp>
        </p:grpSp>
      </p:grpSp>
    </p:spTree>
    <p:extLst>
      <p:ext uri="{BB962C8B-B14F-4D97-AF65-F5344CB8AC3E}">
        <p14:creationId xmlns:p14="http://schemas.microsoft.com/office/powerpoint/2010/main" val="16914277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2903</TotalTime>
  <Words>2494</Words>
  <Application>Microsoft Office PowerPoint</Application>
  <PresentationFormat>宽屏</PresentationFormat>
  <Paragraphs>294</Paragraphs>
  <Slides>26</Slides>
  <Notes>15</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0</vt:i4>
      </vt:variant>
      <vt:variant>
        <vt:lpstr>幻灯片标题</vt:lpstr>
      </vt:variant>
      <vt:variant>
        <vt:i4>26</vt:i4>
      </vt:variant>
    </vt:vector>
  </HeadingPairs>
  <TitlesOfParts>
    <vt:vector size="38" baseType="lpstr">
      <vt:lpstr>Helvetica Neue</vt:lpstr>
      <vt:lpstr>等线</vt:lpstr>
      <vt:lpstr>等线 Light</vt:lpstr>
      <vt:lpstr>时尚中黑简体</vt:lpstr>
      <vt:lpstr>思源黑体 CN Medium</vt:lpstr>
      <vt:lpstr>微软雅黑</vt:lpstr>
      <vt:lpstr>新宋体</vt:lpstr>
      <vt:lpstr>Arial</vt:lpstr>
      <vt:lpstr>Impact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伟华</dc:creator>
  <cp:lastModifiedBy>王 伟华</cp:lastModifiedBy>
  <cp:revision>531</cp:revision>
  <dcterms:created xsi:type="dcterms:W3CDTF">2020-06-15T12:06:26Z</dcterms:created>
  <dcterms:modified xsi:type="dcterms:W3CDTF">2020-11-27T00:13:08Z</dcterms:modified>
</cp:coreProperties>
</file>