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2"/>
  </p:handoutMasterIdLst>
  <p:sldIdLst>
    <p:sldId id="256" r:id="rId3"/>
    <p:sldId id="261" r:id="rId5"/>
    <p:sldId id="262" r:id="rId6"/>
    <p:sldId id="266" r:id="rId7"/>
    <p:sldId id="265" r:id="rId8"/>
    <p:sldId id="281" r:id="rId9"/>
    <p:sldId id="268" r:id="rId10"/>
    <p:sldId id="272" r:id="rId11"/>
    <p:sldId id="278" r:id="rId12"/>
    <p:sldId id="273" r:id="rId13"/>
    <p:sldId id="269" r:id="rId14"/>
    <p:sldId id="270" r:id="rId15"/>
    <p:sldId id="302" r:id="rId16"/>
    <p:sldId id="275" r:id="rId17"/>
    <p:sldId id="309" r:id="rId18"/>
    <p:sldId id="282" r:id="rId19"/>
    <p:sldId id="300" r:id="rId20"/>
    <p:sldId id="28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3" Type="http://schemas.openxmlformats.org/officeDocument/2006/relationships/tags" Target="../tags/tag94.xml"/><Relationship Id="rId32" Type="http://schemas.openxmlformats.org/officeDocument/2006/relationships/tags" Target="../tags/tag93.xml"/><Relationship Id="rId31" Type="http://schemas.openxmlformats.org/officeDocument/2006/relationships/tags" Target="../tags/tag92.xml"/><Relationship Id="rId30" Type="http://schemas.openxmlformats.org/officeDocument/2006/relationships/tags" Target="../tags/tag91.xml"/><Relationship Id="rId3" Type="http://schemas.openxmlformats.org/officeDocument/2006/relationships/tags" Target="../tags/tag64.xml"/><Relationship Id="rId29" Type="http://schemas.openxmlformats.org/officeDocument/2006/relationships/tags" Target="../tags/tag90.xml"/><Relationship Id="rId28" Type="http://schemas.openxmlformats.org/officeDocument/2006/relationships/tags" Target="../tags/tag89.xml"/><Relationship Id="rId27" Type="http://schemas.openxmlformats.org/officeDocument/2006/relationships/tags" Target="../tags/tag88.xml"/><Relationship Id="rId26" Type="http://schemas.openxmlformats.org/officeDocument/2006/relationships/tags" Target="../tags/tag87.xml"/><Relationship Id="rId25" Type="http://schemas.openxmlformats.org/officeDocument/2006/relationships/tags" Target="../tags/tag86.xml"/><Relationship Id="rId24" Type="http://schemas.openxmlformats.org/officeDocument/2006/relationships/tags" Target="../tags/tag85.xml"/><Relationship Id="rId23" Type="http://schemas.openxmlformats.org/officeDocument/2006/relationships/tags" Target="../tags/tag84.xml"/><Relationship Id="rId22" Type="http://schemas.openxmlformats.org/officeDocument/2006/relationships/tags" Target="../tags/tag83.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tags" Target="../tags/tag63.xml"/><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2"/>
            </p:custDataLst>
          </p:nvPr>
        </p:nvSpPr>
        <p:spPr>
          <a:xfrm>
            <a:off x="1524000" y="1821974"/>
            <a:ext cx="9144000" cy="2243584"/>
          </a:xfrm>
        </p:spPr>
        <p:txBody>
          <a:bodyPr anchor="b">
            <a:normAutofit/>
          </a:bodyPr>
          <a:lstStyle>
            <a:lvl1pPr algn="ctr">
              <a:defRPr sz="8000"/>
            </a:lvl1pPr>
          </a:lstStyle>
          <a:p>
            <a:r>
              <a:rPr lang="zh-CN" altLang="en-US" dirty="0"/>
              <a:t>编辑标题</a:t>
            </a:r>
            <a:endParaRPr lang="en-US" dirty="0"/>
          </a:p>
        </p:txBody>
      </p:sp>
      <p:sp>
        <p:nvSpPr>
          <p:cNvPr id="4" name="Date Placeholder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custDataLst>
              <p:tags r:id="rId4"/>
            </p:custDataLst>
          </p:nvPr>
        </p:nvSpPr>
        <p:spPr/>
        <p:txBody>
          <a:bodyPr/>
          <a:lstStyle/>
          <a:p>
            <a:endParaRPr lang="zh-CN" altLang="en-US"/>
          </a:p>
        </p:txBody>
      </p:sp>
      <p:sp>
        <p:nvSpPr>
          <p:cNvPr id="6" name="Slide Number Placeholder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cxnSp>
        <p:nvCxnSpPr>
          <p:cNvPr id="7" name="直接连接符 6"/>
          <p:cNvCxnSpPr/>
          <p:nvPr>
            <p:custDataLst>
              <p:tags r:id="rId6"/>
            </p:custDataLst>
          </p:nvPr>
        </p:nvCxnSpPr>
        <p:spPr>
          <a:xfrm>
            <a:off x="1657245" y="4130490"/>
            <a:ext cx="8877513" cy="0"/>
          </a:xfrm>
          <a:prstGeom prst="line">
            <a:avLst/>
          </a:prstGeom>
          <a:ln w="28575">
            <a:gradFill flip="none" rotWithShape="1">
              <a:gsLst>
                <a:gs pos="1000">
                  <a:schemeClr val="accent1">
                    <a:lumMod val="5000"/>
                    <a:lumOff val="95000"/>
                    <a:alpha val="0"/>
                  </a:schemeClr>
                </a:gs>
                <a:gs pos="60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sp>
        <p:nvSpPr>
          <p:cNvPr id="6" name="矩形 1"/>
          <p:cNvSpPr/>
          <p:nvPr>
            <p:custDataLst>
              <p:tags r:id="rId2"/>
            </p:custDataLst>
          </p:nvPr>
        </p:nvSpPr>
        <p:spPr>
          <a:xfrm>
            <a:off x="5160" y="548680"/>
            <a:ext cx="695399" cy="432048"/>
          </a:xfrm>
          <a:custGeom>
            <a:avLst/>
            <a:gdLst/>
            <a:ahLst/>
            <a:cxnLst/>
            <a:rect l="l" t="t" r="r" b="b"/>
            <a:pathLst>
              <a:path w="1214627" h="504056">
                <a:moveTo>
                  <a:pt x="0" y="0"/>
                </a:moveTo>
                <a:lnTo>
                  <a:pt x="1043608" y="0"/>
                </a:lnTo>
                <a:lnTo>
                  <a:pt x="1043608" y="81009"/>
                </a:lnTo>
                <a:cubicBezTo>
                  <a:pt x="1138059" y="81009"/>
                  <a:pt x="1214627" y="157577"/>
                  <a:pt x="1214627" y="252028"/>
                </a:cubicBezTo>
                <a:cubicBezTo>
                  <a:pt x="1214627" y="346479"/>
                  <a:pt x="1138059" y="423047"/>
                  <a:pt x="1043608" y="423047"/>
                </a:cubicBezTo>
                <a:lnTo>
                  <a:pt x="1043608" y="504056"/>
                </a:lnTo>
                <a:lnTo>
                  <a:pt x="0" y="504056"/>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solidFill>
                <a:sysClr val="windowText" lastClr="000000"/>
              </a:solidFill>
              <a:latin typeface="方正综艺简体" panose="03000509000000000000" pitchFamily="65" charset="-122"/>
              <a:ea typeface="方正综艺简体" panose="03000509000000000000" pitchFamily="65" charset="-122"/>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838200" y="551544"/>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showMasterSp="0">
  <p:cSld name="末尾幻灯片">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Footer Placeholder 3"/>
          <p:cNvSpPr>
            <a:spLocks noGrp="1"/>
          </p:cNvSpPr>
          <p:nvPr>
            <p:ph type="ftr" sz="quarter" idx="11"/>
            <p:custDataLst>
              <p:tags r:id="rId3"/>
            </p:custDataLst>
          </p:nvPr>
        </p:nvSpPr>
        <p:spPr/>
        <p:txBody>
          <a:bodyPr/>
          <a:lstStyle/>
          <a:p>
            <a:endParaRPr lang="zh-CN" altLang="en-US"/>
          </a:p>
        </p:txBody>
      </p:sp>
      <p:sp>
        <p:nvSpPr>
          <p:cNvPr id="5" name="Slide Number Placeholder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grpSp>
        <p:nvGrpSpPr>
          <p:cNvPr id="6" name="组合 5"/>
          <p:cNvGrpSpPr/>
          <p:nvPr>
            <p:custDataLst>
              <p:tags r:id="rId5"/>
            </p:custDataLst>
          </p:nvPr>
        </p:nvGrpSpPr>
        <p:grpSpPr>
          <a:xfrm>
            <a:off x="0" y="1722948"/>
            <a:ext cx="12192000" cy="3638947"/>
            <a:chOff x="0" y="1292211"/>
            <a:chExt cx="9144000" cy="2729210"/>
          </a:xfrm>
          <a:solidFill>
            <a:schemeClr val="accent1"/>
          </a:solidFill>
        </p:grpSpPr>
        <p:grpSp>
          <p:nvGrpSpPr>
            <p:cNvPr id="7" name="组合 6"/>
            <p:cNvGrpSpPr/>
            <p:nvPr/>
          </p:nvGrpSpPr>
          <p:grpSpPr>
            <a:xfrm>
              <a:off x="0" y="1292211"/>
              <a:ext cx="4355976" cy="2729210"/>
              <a:chOff x="0" y="1292211"/>
              <a:chExt cx="1851670" cy="2729210"/>
            </a:xfrm>
            <a:grpFill/>
          </p:grpSpPr>
          <p:grpSp>
            <p:nvGrpSpPr>
              <p:cNvPr id="23" name="组合 22"/>
              <p:cNvGrpSpPr/>
              <p:nvPr/>
            </p:nvGrpSpPr>
            <p:grpSpPr>
              <a:xfrm rot="5400000">
                <a:off x="286880" y="1005331"/>
                <a:ext cx="1277910" cy="1851670"/>
                <a:chOff x="1474785" y="1908202"/>
                <a:chExt cx="1277910" cy="1851670"/>
              </a:xfrm>
              <a:grpFill/>
            </p:grpSpPr>
            <p:sp>
              <p:nvSpPr>
                <p:cNvPr id="31" name="矩形 30"/>
                <p:cNvSpPr/>
                <p:nvPr>
                  <p:custDataLst>
                    <p:tags r:id="rId6"/>
                  </p:custDataLst>
                </p:nvPr>
              </p:nvSpPr>
              <p:spPr>
                <a:xfrm>
                  <a:off x="1477529"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矩形 31"/>
                <p:cNvSpPr/>
                <p:nvPr>
                  <p:custDataLst>
                    <p:tags r:id="rId7"/>
                  </p:custDataLst>
                </p:nvPr>
              </p:nvSpPr>
              <p:spPr>
                <a:xfrm>
                  <a:off x="2123728"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3" name="矩形 32"/>
                <p:cNvSpPr/>
                <p:nvPr>
                  <p:custDataLst>
                    <p:tags r:id="rId8"/>
                  </p:custDataLst>
                </p:nvPr>
              </p:nvSpPr>
              <p:spPr>
                <a:xfrm>
                  <a:off x="2454007"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4" name="矩形 33"/>
                <p:cNvSpPr/>
                <p:nvPr>
                  <p:custDataLst>
                    <p:tags r:id="rId9"/>
                  </p:custDataLst>
                </p:nvPr>
              </p:nvSpPr>
              <p:spPr>
                <a:xfrm>
                  <a:off x="2660791"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5" name="任意多边形 15"/>
                <p:cNvSpPr/>
                <p:nvPr>
                  <p:custDataLst>
                    <p:tags r:id="rId10"/>
                  </p:custDataLst>
                </p:nvPr>
              </p:nvSpPr>
              <p:spPr>
                <a:xfrm>
                  <a:off x="1474785" y="2843718"/>
                  <a:ext cx="1073963" cy="362866"/>
                </a:xfrm>
                <a:custGeom>
                  <a:avLst/>
                  <a:gdLst>
                    <a:gd name="connsiteX0" fmla="*/ 0 w 3177376"/>
                    <a:gd name="connsiteY0" fmla="*/ 1407782 h 1414360"/>
                    <a:gd name="connsiteX1" fmla="*/ 2887926 w 3177376"/>
                    <a:gd name="connsiteY1" fmla="*/ 0 h 1414360"/>
                    <a:gd name="connsiteX2" fmla="*/ 3177376 w 3177376"/>
                    <a:gd name="connsiteY2" fmla="*/ 0 h 1414360"/>
                    <a:gd name="connsiteX3" fmla="*/ 861773 w 3177376"/>
                    <a:gd name="connsiteY3" fmla="*/ 1414360 h 1414360"/>
                    <a:gd name="connsiteX4" fmla="*/ 0 w 3177376"/>
                    <a:gd name="connsiteY4" fmla="*/ 1407782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76" h="1414360">
                      <a:moveTo>
                        <a:pt x="0" y="1407782"/>
                      </a:moveTo>
                      <a:lnTo>
                        <a:pt x="2887926" y="0"/>
                      </a:lnTo>
                      <a:lnTo>
                        <a:pt x="3177376" y="0"/>
                      </a:lnTo>
                      <a:lnTo>
                        <a:pt x="861773" y="1414360"/>
                      </a:lnTo>
                      <a:lnTo>
                        <a:pt x="0" y="1407782"/>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6" name="任意多边形 16"/>
                <p:cNvSpPr/>
                <p:nvPr>
                  <p:custDataLst>
                    <p:tags r:id="rId11"/>
                  </p:custDataLst>
                </p:nvPr>
              </p:nvSpPr>
              <p:spPr>
                <a:xfrm>
                  <a:off x="2123728" y="2842650"/>
                  <a:ext cx="626428" cy="369629"/>
                </a:xfrm>
                <a:custGeom>
                  <a:avLst/>
                  <a:gdLst>
                    <a:gd name="connsiteX0" fmla="*/ 0 w 1868270"/>
                    <a:gd name="connsiteY0" fmla="*/ 1401203 h 1414360"/>
                    <a:gd name="connsiteX1" fmla="*/ 1591977 w 1868270"/>
                    <a:gd name="connsiteY1" fmla="*/ 0 h 1414360"/>
                    <a:gd name="connsiteX2" fmla="*/ 1868270 w 1868270"/>
                    <a:gd name="connsiteY2" fmla="*/ 6579 h 1414360"/>
                    <a:gd name="connsiteX3" fmla="*/ 855194 w 1868270"/>
                    <a:gd name="connsiteY3" fmla="*/ 1414360 h 1414360"/>
                    <a:gd name="connsiteX4" fmla="*/ 0 w 1868270"/>
                    <a:gd name="connsiteY4" fmla="*/ 1401203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270" h="1414360">
                      <a:moveTo>
                        <a:pt x="0" y="1401203"/>
                      </a:moveTo>
                      <a:lnTo>
                        <a:pt x="1591977" y="0"/>
                      </a:lnTo>
                      <a:lnTo>
                        <a:pt x="1868270" y="6579"/>
                      </a:lnTo>
                      <a:lnTo>
                        <a:pt x="855194" y="1414360"/>
                      </a:lnTo>
                      <a:lnTo>
                        <a:pt x="0" y="1401203"/>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24" name="组合 23"/>
              <p:cNvGrpSpPr/>
              <p:nvPr/>
            </p:nvGrpSpPr>
            <p:grpSpPr>
              <a:xfrm rot="5400000" flipH="1">
                <a:off x="289624" y="2459375"/>
                <a:ext cx="1272422" cy="1851670"/>
                <a:chOff x="1474785" y="1908202"/>
                <a:chExt cx="1277910" cy="1851670"/>
              </a:xfrm>
              <a:grpFill/>
            </p:grpSpPr>
            <p:sp>
              <p:nvSpPr>
                <p:cNvPr id="25" name="矩形 24"/>
                <p:cNvSpPr/>
                <p:nvPr>
                  <p:custDataLst>
                    <p:tags r:id="rId12"/>
                  </p:custDataLst>
                </p:nvPr>
              </p:nvSpPr>
              <p:spPr>
                <a:xfrm>
                  <a:off x="1477529"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custDataLst>
                    <p:tags r:id="rId13"/>
                  </p:custDataLst>
                </p:nvPr>
              </p:nvSpPr>
              <p:spPr>
                <a:xfrm>
                  <a:off x="2123728"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 name="矩形 26"/>
                <p:cNvSpPr/>
                <p:nvPr>
                  <p:custDataLst>
                    <p:tags r:id="rId14"/>
                  </p:custDataLst>
                </p:nvPr>
              </p:nvSpPr>
              <p:spPr>
                <a:xfrm>
                  <a:off x="2454007"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 name="矩形 27"/>
                <p:cNvSpPr/>
                <p:nvPr>
                  <p:custDataLst>
                    <p:tags r:id="rId15"/>
                  </p:custDataLst>
                </p:nvPr>
              </p:nvSpPr>
              <p:spPr>
                <a:xfrm>
                  <a:off x="2660791"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任意多边形 29"/>
                <p:cNvSpPr/>
                <p:nvPr>
                  <p:custDataLst>
                    <p:tags r:id="rId16"/>
                  </p:custDataLst>
                </p:nvPr>
              </p:nvSpPr>
              <p:spPr>
                <a:xfrm>
                  <a:off x="1474785" y="2843718"/>
                  <a:ext cx="1073963" cy="362866"/>
                </a:xfrm>
                <a:custGeom>
                  <a:avLst/>
                  <a:gdLst>
                    <a:gd name="connsiteX0" fmla="*/ 0 w 3177376"/>
                    <a:gd name="connsiteY0" fmla="*/ 1407782 h 1414360"/>
                    <a:gd name="connsiteX1" fmla="*/ 2887926 w 3177376"/>
                    <a:gd name="connsiteY1" fmla="*/ 0 h 1414360"/>
                    <a:gd name="connsiteX2" fmla="*/ 3177376 w 3177376"/>
                    <a:gd name="connsiteY2" fmla="*/ 0 h 1414360"/>
                    <a:gd name="connsiteX3" fmla="*/ 861773 w 3177376"/>
                    <a:gd name="connsiteY3" fmla="*/ 1414360 h 1414360"/>
                    <a:gd name="connsiteX4" fmla="*/ 0 w 3177376"/>
                    <a:gd name="connsiteY4" fmla="*/ 1407782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76" h="1414360">
                      <a:moveTo>
                        <a:pt x="0" y="1407782"/>
                      </a:moveTo>
                      <a:lnTo>
                        <a:pt x="2887926" y="0"/>
                      </a:lnTo>
                      <a:lnTo>
                        <a:pt x="3177376" y="0"/>
                      </a:lnTo>
                      <a:lnTo>
                        <a:pt x="861773" y="1414360"/>
                      </a:lnTo>
                      <a:lnTo>
                        <a:pt x="0" y="1407782"/>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 name="任意多边形 30"/>
                <p:cNvSpPr/>
                <p:nvPr>
                  <p:custDataLst>
                    <p:tags r:id="rId17"/>
                  </p:custDataLst>
                </p:nvPr>
              </p:nvSpPr>
              <p:spPr>
                <a:xfrm>
                  <a:off x="2123728" y="2842650"/>
                  <a:ext cx="626428" cy="369629"/>
                </a:xfrm>
                <a:custGeom>
                  <a:avLst/>
                  <a:gdLst>
                    <a:gd name="connsiteX0" fmla="*/ 0 w 1868270"/>
                    <a:gd name="connsiteY0" fmla="*/ 1401203 h 1414360"/>
                    <a:gd name="connsiteX1" fmla="*/ 1591977 w 1868270"/>
                    <a:gd name="connsiteY1" fmla="*/ 0 h 1414360"/>
                    <a:gd name="connsiteX2" fmla="*/ 1868270 w 1868270"/>
                    <a:gd name="connsiteY2" fmla="*/ 6579 h 1414360"/>
                    <a:gd name="connsiteX3" fmla="*/ 855194 w 1868270"/>
                    <a:gd name="connsiteY3" fmla="*/ 1414360 h 1414360"/>
                    <a:gd name="connsiteX4" fmla="*/ 0 w 1868270"/>
                    <a:gd name="connsiteY4" fmla="*/ 1401203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270" h="1414360">
                      <a:moveTo>
                        <a:pt x="0" y="1401203"/>
                      </a:moveTo>
                      <a:lnTo>
                        <a:pt x="1591977" y="0"/>
                      </a:lnTo>
                      <a:lnTo>
                        <a:pt x="1868270" y="6579"/>
                      </a:lnTo>
                      <a:lnTo>
                        <a:pt x="855194" y="1414360"/>
                      </a:lnTo>
                      <a:lnTo>
                        <a:pt x="0" y="1401203"/>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grpSp>
          <p:nvGrpSpPr>
            <p:cNvPr id="8" name="组合 7"/>
            <p:cNvGrpSpPr/>
            <p:nvPr/>
          </p:nvGrpSpPr>
          <p:grpSpPr>
            <a:xfrm flipH="1">
              <a:off x="4644008" y="1292211"/>
              <a:ext cx="4499992" cy="2729210"/>
              <a:chOff x="0" y="1292211"/>
              <a:chExt cx="1851670" cy="2729210"/>
            </a:xfrm>
            <a:grpFill/>
          </p:grpSpPr>
          <p:grpSp>
            <p:nvGrpSpPr>
              <p:cNvPr id="9" name="组合 8"/>
              <p:cNvGrpSpPr/>
              <p:nvPr/>
            </p:nvGrpSpPr>
            <p:grpSpPr>
              <a:xfrm rot="5400000">
                <a:off x="286880" y="1005331"/>
                <a:ext cx="1277910" cy="1851670"/>
                <a:chOff x="1474785" y="1908202"/>
                <a:chExt cx="1277910" cy="1851670"/>
              </a:xfrm>
              <a:grpFill/>
            </p:grpSpPr>
            <p:sp>
              <p:nvSpPr>
                <p:cNvPr id="17" name="矩形 16"/>
                <p:cNvSpPr/>
                <p:nvPr>
                  <p:custDataLst>
                    <p:tags r:id="rId18"/>
                  </p:custDataLst>
                </p:nvPr>
              </p:nvSpPr>
              <p:spPr>
                <a:xfrm>
                  <a:off x="1477529"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8" name="矩形 17"/>
                <p:cNvSpPr/>
                <p:nvPr>
                  <p:custDataLst>
                    <p:tags r:id="rId19"/>
                  </p:custDataLst>
                </p:nvPr>
              </p:nvSpPr>
              <p:spPr>
                <a:xfrm>
                  <a:off x="2123728"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矩形 18"/>
                <p:cNvSpPr/>
                <p:nvPr>
                  <p:custDataLst>
                    <p:tags r:id="rId20"/>
                  </p:custDataLst>
                </p:nvPr>
              </p:nvSpPr>
              <p:spPr>
                <a:xfrm>
                  <a:off x="2454007"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矩形 19"/>
                <p:cNvSpPr/>
                <p:nvPr>
                  <p:custDataLst>
                    <p:tags r:id="rId21"/>
                  </p:custDataLst>
                </p:nvPr>
              </p:nvSpPr>
              <p:spPr>
                <a:xfrm>
                  <a:off x="2660791"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1" name="任意多边形 45"/>
                <p:cNvSpPr/>
                <p:nvPr>
                  <p:custDataLst>
                    <p:tags r:id="rId22"/>
                  </p:custDataLst>
                </p:nvPr>
              </p:nvSpPr>
              <p:spPr>
                <a:xfrm>
                  <a:off x="1474785" y="2843718"/>
                  <a:ext cx="1073963" cy="362866"/>
                </a:xfrm>
                <a:custGeom>
                  <a:avLst/>
                  <a:gdLst>
                    <a:gd name="connsiteX0" fmla="*/ 0 w 3177376"/>
                    <a:gd name="connsiteY0" fmla="*/ 1407782 h 1414360"/>
                    <a:gd name="connsiteX1" fmla="*/ 2887926 w 3177376"/>
                    <a:gd name="connsiteY1" fmla="*/ 0 h 1414360"/>
                    <a:gd name="connsiteX2" fmla="*/ 3177376 w 3177376"/>
                    <a:gd name="connsiteY2" fmla="*/ 0 h 1414360"/>
                    <a:gd name="connsiteX3" fmla="*/ 861773 w 3177376"/>
                    <a:gd name="connsiteY3" fmla="*/ 1414360 h 1414360"/>
                    <a:gd name="connsiteX4" fmla="*/ 0 w 3177376"/>
                    <a:gd name="connsiteY4" fmla="*/ 1407782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76" h="1414360">
                      <a:moveTo>
                        <a:pt x="0" y="1407782"/>
                      </a:moveTo>
                      <a:lnTo>
                        <a:pt x="2887926" y="0"/>
                      </a:lnTo>
                      <a:lnTo>
                        <a:pt x="3177376" y="0"/>
                      </a:lnTo>
                      <a:lnTo>
                        <a:pt x="861773" y="1414360"/>
                      </a:lnTo>
                      <a:lnTo>
                        <a:pt x="0" y="1407782"/>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2" name="任意多边形 46"/>
                <p:cNvSpPr/>
                <p:nvPr>
                  <p:custDataLst>
                    <p:tags r:id="rId23"/>
                  </p:custDataLst>
                </p:nvPr>
              </p:nvSpPr>
              <p:spPr>
                <a:xfrm>
                  <a:off x="2123728" y="2842650"/>
                  <a:ext cx="626428" cy="369629"/>
                </a:xfrm>
                <a:custGeom>
                  <a:avLst/>
                  <a:gdLst>
                    <a:gd name="connsiteX0" fmla="*/ 0 w 1868270"/>
                    <a:gd name="connsiteY0" fmla="*/ 1401203 h 1414360"/>
                    <a:gd name="connsiteX1" fmla="*/ 1591977 w 1868270"/>
                    <a:gd name="connsiteY1" fmla="*/ 0 h 1414360"/>
                    <a:gd name="connsiteX2" fmla="*/ 1868270 w 1868270"/>
                    <a:gd name="connsiteY2" fmla="*/ 6579 h 1414360"/>
                    <a:gd name="connsiteX3" fmla="*/ 855194 w 1868270"/>
                    <a:gd name="connsiteY3" fmla="*/ 1414360 h 1414360"/>
                    <a:gd name="connsiteX4" fmla="*/ 0 w 1868270"/>
                    <a:gd name="connsiteY4" fmla="*/ 1401203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270" h="1414360">
                      <a:moveTo>
                        <a:pt x="0" y="1401203"/>
                      </a:moveTo>
                      <a:lnTo>
                        <a:pt x="1591977" y="0"/>
                      </a:lnTo>
                      <a:lnTo>
                        <a:pt x="1868270" y="6579"/>
                      </a:lnTo>
                      <a:lnTo>
                        <a:pt x="855194" y="1414360"/>
                      </a:lnTo>
                      <a:lnTo>
                        <a:pt x="0" y="1401203"/>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0" name="组合 9"/>
              <p:cNvGrpSpPr/>
              <p:nvPr/>
            </p:nvGrpSpPr>
            <p:grpSpPr>
              <a:xfrm rot="5400000" flipH="1">
                <a:off x="289624" y="2459375"/>
                <a:ext cx="1272422" cy="1851670"/>
                <a:chOff x="1474785" y="1908202"/>
                <a:chExt cx="1277910" cy="1851670"/>
              </a:xfrm>
              <a:grpFill/>
            </p:grpSpPr>
            <p:sp>
              <p:nvSpPr>
                <p:cNvPr id="11" name="矩形 10"/>
                <p:cNvSpPr/>
                <p:nvPr>
                  <p:custDataLst>
                    <p:tags r:id="rId24"/>
                  </p:custDataLst>
                </p:nvPr>
              </p:nvSpPr>
              <p:spPr>
                <a:xfrm>
                  <a:off x="1477529"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custDataLst>
                    <p:tags r:id="rId25"/>
                  </p:custDataLst>
                </p:nvPr>
              </p:nvSpPr>
              <p:spPr>
                <a:xfrm>
                  <a:off x="2123728" y="3205517"/>
                  <a:ext cx="287199" cy="55435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custDataLst>
                    <p:tags r:id="rId26"/>
                  </p:custDataLst>
                </p:nvPr>
              </p:nvSpPr>
              <p:spPr>
                <a:xfrm>
                  <a:off x="2454007"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custDataLst>
                    <p:tags r:id="rId27"/>
                  </p:custDataLst>
                </p:nvPr>
              </p:nvSpPr>
              <p:spPr>
                <a:xfrm>
                  <a:off x="2660791" y="1908202"/>
                  <a:ext cx="91904" cy="936085"/>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5" name="任意多边形 39"/>
                <p:cNvSpPr/>
                <p:nvPr>
                  <p:custDataLst>
                    <p:tags r:id="rId28"/>
                  </p:custDataLst>
                </p:nvPr>
              </p:nvSpPr>
              <p:spPr>
                <a:xfrm>
                  <a:off x="1474785" y="2843718"/>
                  <a:ext cx="1073963" cy="362866"/>
                </a:xfrm>
                <a:custGeom>
                  <a:avLst/>
                  <a:gdLst>
                    <a:gd name="connsiteX0" fmla="*/ 0 w 3177376"/>
                    <a:gd name="connsiteY0" fmla="*/ 1407782 h 1414360"/>
                    <a:gd name="connsiteX1" fmla="*/ 2887926 w 3177376"/>
                    <a:gd name="connsiteY1" fmla="*/ 0 h 1414360"/>
                    <a:gd name="connsiteX2" fmla="*/ 3177376 w 3177376"/>
                    <a:gd name="connsiteY2" fmla="*/ 0 h 1414360"/>
                    <a:gd name="connsiteX3" fmla="*/ 861773 w 3177376"/>
                    <a:gd name="connsiteY3" fmla="*/ 1414360 h 1414360"/>
                    <a:gd name="connsiteX4" fmla="*/ 0 w 3177376"/>
                    <a:gd name="connsiteY4" fmla="*/ 1407782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376" h="1414360">
                      <a:moveTo>
                        <a:pt x="0" y="1407782"/>
                      </a:moveTo>
                      <a:lnTo>
                        <a:pt x="2887926" y="0"/>
                      </a:lnTo>
                      <a:lnTo>
                        <a:pt x="3177376" y="0"/>
                      </a:lnTo>
                      <a:lnTo>
                        <a:pt x="861773" y="1414360"/>
                      </a:lnTo>
                      <a:lnTo>
                        <a:pt x="0" y="1407782"/>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任意多边形 40"/>
                <p:cNvSpPr/>
                <p:nvPr>
                  <p:custDataLst>
                    <p:tags r:id="rId29"/>
                  </p:custDataLst>
                </p:nvPr>
              </p:nvSpPr>
              <p:spPr>
                <a:xfrm>
                  <a:off x="2123728" y="2842650"/>
                  <a:ext cx="626428" cy="369629"/>
                </a:xfrm>
                <a:custGeom>
                  <a:avLst/>
                  <a:gdLst>
                    <a:gd name="connsiteX0" fmla="*/ 0 w 1868270"/>
                    <a:gd name="connsiteY0" fmla="*/ 1401203 h 1414360"/>
                    <a:gd name="connsiteX1" fmla="*/ 1591977 w 1868270"/>
                    <a:gd name="connsiteY1" fmla="*/ 0 h 1414360"/>
                    <a:gd name="connsiteX2" fmla="*/ 1868270 w 1868270"/>
                    <a:gd name="connsiteY2" fmla="*/ 6579 h 1414360"/>
                    <a:gd name="connsiteX3" fmla="*/ 855194 w 1868270"/>
                    <a:gd name="connsiteY3" fmla="*/ 1414360 h 1414360"/>
                    <a:gd name="connsiteX4" fmla="*/ 0 w 1868270"/>
                    <a:gd name="connsiteY4" fmla="*/ 1401203 h 141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270" h="1414360">
                      <a:moveTo>
                        <a:pt x="0" y="1401203"/>
                      </a:moveTo>
                      <a:lnTo>
                        <a:pt x="1591977" y="0"/>
                      </a:lnTo>
                      <a:lnTo>
                        <a:pt x="1868270" y="6579"/>
                      </a:lnTo>
                      <a:lnTo>
                        <a:pt x="855194" y="1414360"/>
                      </a:lnTo>
                      <a:lnTo>
                        <a:pt x="0" y="1401203"/>
                      </a:lnTo>
                      <a:close/>
                    </a:path>
                  </a:pathLst>
                </a:cu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grpSp>
      <p:grpSp>
        <p:nvGrpSpPr>
          <p:cNvPr id="37" name="组合 36"/>
          <p:cNvGrpSpPr/>
          <p:nvPr>
            <p:custDataLst>
              <p:tags r:id="rId30"/>
            </p:custDataLst>
          </p:nvPr>
        </p:nvGrpSpPr>
        <p:grpSpPr>
          <a:xfrm>
            <a:off x="4144819" y="1452484"/>
            <a:ext cx="4063416" cy="4063416"/>
            <a:chOff x="3483329" y="1464078"/>
            <a:chExt cx="2298132" cy="2298132"/>
          </a:xfrm>
        </p:grpSpPr>
        <p:sp>
          <p:nvSpPr>
            <p:cNvPr id="38" name="椭圆 37"/>
            <p:cNvSpPr/>
            <p:nvPr>
              <p:custDataLst>
                <p:tags r:id="rId31"/>
              </p:custDataLst>
            </p:nvPr>
          </p:nvSpPr>
          <p:spPr>
            <a:xfrm>
              <a:off x="3572304" y="1553053"/>
              <a:ext cx="2120182" cy="212018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9" name="椭圆 38"/>
            <p:cNvSpPr/>
            <p:nvPr>
              <p:custDataLst>
                <p:tags r:id="rId32"/>
              </p:custDataLst>
            </p:nvPr>
          </p:nvSpPr>
          <p:spPr>
            <a:xfrm>
              <a:off x="3483329" y="1464078"/>
              <a:ext cx="2298132" cy="2298132"/>
            </a:xfrm>
            <a:prstGeom prst="ellipse">
              <a:avLst/>
            </a:prstGeom>
            <a:solidFill>
              <a:schemeClr val="accent1">
                <a:lumMod val="50000"/>
                <a:alpha val="46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chemeClr val="bg1"/>
                </a:solidFill>
                <a:latin typeface="方正黑体简体" panose="03000509000000000000" pitchFamily="65" charset="-122"/>
                <a:ea typeface="方正黑体简体" panose="03000509000000000000" pitchFamily="65" charset="-122"/>
              </a:endParaRPr>
            </a:p>
          </p:txBody>
        </p:sp>
      </p:grpSp>
      <p:sp>
        <p:nvSpPr>
          <p:cNvPr id="2" name="Title 1"/>
          <p:cNvSpPr>
            <a:spLocks noGrp="1"/>
          </p:cNvSpPr>
          <p:nvPr>
            <p:ph type="title" hasCustomPrompt="1"/>
            <p:custDataLst>
              <p:tags r:id="rId33"/>
            </p:custDataLst>
          </p:nvPr>
        </p:nvSpPr>
        <p:spPr>
          <a:xfrm>
            <a:off x="4302138" y="2924944"/>
            <a:ext cx="3743821" cy="1246246"/>
          </a:xfrm>
        </p:spPr>
        <p:txBody>
          <a:bodyPr>
            <a:normAutofit/>
          </a:bodyPr>
          <a:lstStyle>
            <a:lvl1pPr algn="ctr">
              <a:defRPr sz="6000" b="1">
                <a:solidFill>
                  <a:schemeClr val="bg1"/>
                </a:solidFill>
                <a:effectLst>
                  <a:outerShdw blurRad="38100" dist="38100" dir="2700000" algn="tl">
                    <a:srgbClr val="000000">
                      <a:alpha val="43137"/>
                    </a:srgbClr>
                  </a:outerShdw>
                </a:effectLst>
              </a:defRPr>
            </a:lvl1pPr>
          </a:lstStyle>
          <a:p>
            <a:r>
              <a:rPr lang="zh-CN" altLang="en-US" dirty="0"/>
              <a:t>编辑标题</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16" presetClass="entr" presetSubtype="37"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1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dirty="0"/>
              <a:t>单击此处编辑母版标题样式</a:t>
            </a:r>
            <a:endParaRPr lang="en-US" dirty="0"/>
          </a:p>
        </p:txBody>
      </p:sp>
      <p:sp>
        <p:nvSpPr>
          <p:cNvPr id="3" name="Content Placeholder 2"/>
          <p:cNvSpPr>
            <a:spLocks noGrp="1"/>
          </p:cNvSpPr>
          <p:nvPr>
            <p:ph idx="1"/>
            <p:custDataLst>
              <p:tags r:id="rId3"/>
            </p:custDataLst>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7" name="任意多边形 26"/>
          <p:cNvSpPr/>
          <p:nvPr>
            <p:custDataLst>
              <p:tags r:id="rId2"/>
            </p:custDataLst>
          </p:nvPr>
        </p:nvSpPr>
        <p:spPr>
          <a:xfrm>
            <a:off x="1822715" y="2024570"/>
            <a:ext cx="2229128" cy="1668591"/>
          </a:xfrm>
          <a:custGeom>
            <a:avLst/>
            <a:gdLst>
              <a:gd name="connsiteX0" fmla="*/ 0 w 1144274"/>
              <a:gd name="connsiteY0" fmla="*/ 0 h 1181102"/>
              <a:gd name="connsiteX1" fmla="*/ 1144274 w 1144274"/>
              <a:gd name="connsiteY1" fmla="*/ 0 h 1181102"/>
              <a:gd name="connsiteX2" fmla="*/ 1144274 w 1144274"/>
              <a:gd name="connsiteY2" fmla="*/ 1 h 1181102"/>
              <a:gd name="connsiteX3" fmla="*/ 306849 w 1144274"/>
              <a:gd name="connsiteY3" fmla="*/ 128588 h 1181102"/>
              <a:gd name="connsiteX4" fmla="*/ 1144274 w 1144274"/>
              <a:gd name="connsiteY4" fmla="*/ 128588 h 1181102"/>
              <a:gd name="connsiteX5" fmla="*/ 1144274 w 1144274"/>
              <a:gd name="connsiteY5" fmla="*/ 129542 h 1181102"/>
              <a:gd name="connsiteX6" fmla="*/ 306846 w 1144274"/>
              <a:gd name="connsiteY6" fmla="*/ 129542 h 1181102"/>
              <a:gd name="connsiteX7" fmla="*/ 417370 w 1144274"/>
              <a:gd name="connsiteY7" fmla="*/ 1181102 h 1181102"/>
              <a:gd name="connsiteX8" fmla="*/ 103333 w 1144274"/>
              <a:gd name="connsiteY8" fmla="*/ 1181102 h 11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274" h="1181102">
                <a:moveTo>
                  <a:pt x="0" y="0"/>
                </a:moveTo>
                <a:lnTo>
                  <a:pt x="1144274" y="0"/>
                </a:lnTo>
                <a:lnTo>
                  <a:pt x="1144274" y="1"/>
                </a:lnTo>
                <a:lnTo>
                  <a:pt x="306849" y="128588"/>
                </a:lnTo>
                <a:lnTo>
                  <a:pt x="1144274" y="128588"/>
                </a:lnTo>
                <a:lnTo>
                  <a:pt x="1144274" y="129542"/>
                </a:lnTo>
                <a:lnTo>
                  <a:pt x="306846" y="129542"/>
                </a:lnTo>
                <a:lnTo>
                  <a:pt x="417370" y="1181102"/>
                </a:lnTo>
                <a:lnTo>
                  <a:pt x="103333" y="1181102"/>
                </a:lnTo>
                <a:close/>
              </a:path>
            </a:pathLst>
          </a:cu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sp>
        <p:nvSpPr>
          <p:cNvPr id="8" name="任意多边形 18"/>
          <p:cNvSpPr/>
          <p:nvPr>
            <p:custDataLst>
              <p:tags r:id="rId3"/>
            </p:custDataLst>
          </p:nvPr>
        </p:nvSpPr>
        <p:spPr>
          <a:xfrm>
            <a:off x="7363076" y="2742243"/>
            <a:ext cx="3580209" cy="1542999"/>
          </a:xfrm>
          <a:custGeom>
            <a:avLst/>
            <a:gdLst>
              <a:gd name="connsiteX0" fmla="*/ 1462558 w 1838466"/>
              <a:gd name="connsiteY0" fmla="*/ 0 h 1091717"/>
              <a:gd name="connsiteX1" fmla="*/ 1838466 w 1838466"/>
              <a:gd name="connsiteY1" fmla="*/ 1091717 h 1091717"/>
              <a:gd name="connsiteX2" fmla="*/ 0 w 1838466"/>
              <a:gd name="connsiteY2" fmla="*/ 1091717 h 1091717"/>
              <a:gd name="connsiteX3" fmla="*/ 0 w 1838466"/>
              <a:gd name="connsiteY3" fmla="*/ 1091716 h 1091717"/>
              <a:gd name="connsiteX4" fmla="*/ 1445521 w 1838466"/>
              <a:gd name="connsiteY4" fmla="*/ 931697 h 1091717"/>
              <a:gd name="connsiteX5" fmla="*/ 1445531 w 1838466"/>
              <a:gd name="connsiteY5" fmla="*/ 931697 h 1091717"/>
              <a:gd name="connsiteX6" fmla="*/ 1154068 w 1838466"/>
              <a:gd name="connsiteY6" fmla="*/ 34664 h 109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466" h="1091717">
                <a:moveTo>
                  <a:pt x="1462558" y="0"/>
                </a:moveTo>
                <a:lnTo>
                  <a:pt x="1838466" y="1091717"/>
                </a:lnTo>
                <a:lnTo>
                  <a:pt x="0" y="1091717"/>
                </a:lnTo>
                <a:lnTo>
                  <a:pt x="0" y="1091716"/>
                </a:lnTo>
                <a:lnTo>
                  <a:pt x="1445521" y="931697"/>
                </a:lnTo>
                <a:lnTo>
                  <a:pt x="1445531" y="931697"/>
                </a:lnTo>
                <a:lnTo>
                  <a:pt x="1154068" y="34664"/>
                </a:lnTo>
                <a:close/>
              </a:path>
            </a:pathLst>
          </a:cu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sp>
        <p:nvSpPr>
          <p:cNvPr id="9" name="任意多边形 5"/>
          <p:cNvSpPr/>
          <p:nvPr>
            <p:custDataLst>
              <p:tags r:id="rId4"/>
            </p:custDataLst>
          </p:nvPr>
        </p:nvSpPr>
        <p:spPr>
          <a:xfrm>
            <a:off x="2419413" y="2206233"/>
            <a:ext cx="7757123" cy="1852495"/>
          </a:xfrm>
          <a:custGeom>
            <a:avLst/>
            <a:gdLst>
              <a:gd name="connsiteX0" fmla="*/ 0 w 3982993"/>
              <a:gd name="connsiteY0" fmla="*/ 0 h 1310640"/>
              <a:gd name="connsiteX1" fmla="*/ 3557141 w 3982993"/>
              <a:gd name="connsiteY1" fmla="*/ 0 h 1310640"/>
              <a:gd name="connsiteX2" fmla="*/ 3982993 w 3982993"/>
              <a:gd name="connsiteY2" fmla="*/ 1310640 h 1310640"/>
              <a:gd name="connsiteX3" fmla="*/ 137754 w 3982993"/>
              <a:gd name="connsiteY3" fmla="*/ 1310640 h 1310640"/>
            </a:gdLst>
            <a:ahLst/>
            <a:cxnLst>
              <a:cxn ang="0">
                <a:pos x="connsiteX0" y="connsiteY0"/>
              </a:cxn>
              <a:cxn ang="0">
                <a:pos x="connsiteX1" y="connsiteY1"/>
              </a:cxn>
              <a:cxn ang="0">
                <a:pos x="connsiteX2" y="connsiteY2"/>
              </a:cxn>
              <a:cxn ang="0">
                <a:pos x="connsiteX3" y="connsiteY3"/>
              </a:cxn>
            </a:cxnLst>
            <a:rect l="l" t="t" r="r" b="b"/>
            <a:pathLst>
              <a:path w="3982993" h="1310640">
                <a:moveTo>
                  <a:pt x="0" y="0"/>
                </a:moveTo>
                <a:lnTo>
                  <a:pt x="3557141" y="0"/>
                </a:lnTo>
                <a:lnTo>
                  <a:pt x="3982993" y="1310640"/>
                </a:lnTo>
                <a:lnTo>
                  <a:pt x="137754" y="131064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36000" anchor="ctr">
            <a:normAutofit/>
          </a:bodyPr>
          <a:lstStyle/>
          <a:p>
            <a:pPr algn="ctr" eaLnBrk="1" fontAlgn="auto" hangingPunct="1">
              <a:spcBef>
                <a:spcPts val="0"/>
              </a:spcBef>
              <a:spcAft>
                <a:spcPts val="0"/>
              </a:spcAft>
              <a:defRPr/>
            </a:pPr>
            <a:endParaRPr lang="zh-CN" altLang="en-US" sz="3735" dirty="0">
              <a:solidFill>
                <a:sysClr val="windowText" lastClr="000000"/>
              </a:solidFill>
              <a:latin typeface="微软雅黑" panose="020B0503020204020204" charset="-122"/>
              <a:ea typeface="微软雅黑" panose="020B0503020204020204" charset="-122"/>
            </a:endParaRPr>
          </a:p>
        </p:txBody>
      </p:sp>
      <p:sp>
        <p:nvSpPr>
          <p:cNvPr id="10" name="直角三角形 9"/>
          <p:cNvSpPr/>
          <p:nvPr>
            <p:custDataLst>
              <p:tags r:id="rId5"/>
            </p:custDataLst>
          </p:nvPr>
        </p:nvSpPr>
        <p:spPr>
          <a:xfrm rot="16200000">
            <a:off x="3144798" y="1299188"/>
            <a:ext cx="181660" cy="1632427"/>
          </a:xfrm>
          <a:prstGeom prst="rtTriangle">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sp>
        <p:nvSpPr>
          <p:cNvPr id="11" name="直角三角形 10"/>
          <p:cNvSpPr/>
          <p:nvPr>
            <p:custDataLst>
              <p:tags r:id="rId6"/>
            </p:custDataLst>
          </p:nvPr>
        </p:nvSpPr>
        <p:spPr>
          <a:xfrm rot="16200000" flipH="1" flipV="1">
            <a:off x="8656547" y="2765252"/>
            <a:ext cx="226517" cy="2813464"/>
          </a:xfrm>
          <a:prstGeom prst="rtTriangle">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sp>
        <p:nvSpPr>
          <p:cNvPr id="12" name="任意多边形 23"/>
          <p:cNvSpPr/>
          <p:nvPr>
            <p:custDataLst>
              <p:tags r:id="rId7"/>
            </p:custDataLst>
          </p:nvPr>
        </p:nvSpPr>
        <p:spPr>
          <a:xfrm>
            <a:off x="1822715" y="1551353"/>
            <a:ext cx="1623151" cy="473216"/>
          </a:xfrm>
          <a:custGeom>
            <a:avLst/>
            <a:gdLst>
              <a:gd name="connsiteX0" fmla="*/ 833801 w 833801"/>
              <a:gd name="connsiteY0" fmla="*/ 0 h 335236"/>
              <a:gd name="connsiteX1" fmla="*/ 498565 w 833801"/>
              <a:gd name="connsiteY1" fmla="*/ 335236 h 335236"/>
              <a:gd name="connsiteX2" fmla="*/ 0 w 833801"/>
              <a:gd name="connsiteY2" fmla="*/ 335236 h 335236"/>
            </a:gdLst>
            <a:ahLst/>
            <a:cxnLst>
              <a:cxn ang="0">
                <a:pos x="connsiteX0" y="connsiteY0"/>
              </a:cxn>
              <a:cxn ang="0">
                <a:pos x="connsiteX1" y="connsiteY1"/>
              </a:cxn>
              <a:cxn ang="0">
                <a:pos x="connsiteX2" y="connsiteY2"/>
              </a:cxn>
            </a:cxnLst>
            <a:rect l="l" t="t" r="r" b="b"/>
            <a:pathLst>
              <a:path w="833801" h="335236">
                <a:moveTo>
                  <a:pt x="833801" y="0"/>
                </a:moveTo>
                <a:lnTo>
                  <a:pt x="498565" y="335236"/>
                </a:lnTo>
                <a:lnTo>
                  <a:pt x="0" y="335236"/>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sp>
        <p:nvSpPr>
          <p:cNvPr id="13" name="任意多边形 30"/>
          <p:cNvSpPr/>
          <p:nvPr>
            <p:custDataLst>
              <p:tags r:id="rId8"/>
            </p:custDataLst>
          </p:nvPr>
        </p:nvSpPr>
        <p:spPr>
          <a:xfrm>
            <a:off x="8605943" y="4285243"/>
            <a:ext cx="2337339" cy="684032"/>
          </a:xfrm>
          <a:custGeom>
            <a:avLst/>
            <a:gdLst>
              <a:gd name="connsiteX0" fmla="*/ 667403 w 1200162"/>
              <a:gd name="connsiteY0" fmla="*/ 0 h 484897"/>
              <a:gd name="connsiteX1" fmla="*/ 1200162 w 1200162"/>
              <a:gd name="connsiteY1" fmla="*/ 0 h 484897"/>
              <a:gd name="connsiteX2" fmla="*/ 0 w 1200162"/>
              <a:gd name="connsiteY2" fmla="*/ 484897 h 484897"/>
            </a:gdLst>
            <a:ahLst/>
            <a:cxnLst>
              <a:cxn ang="0">
                <a:pos x="connsiteX0" y="connsiteY0"/>
              </a:cxn>
              <a:cxn ang="0">
                <a:pos x="connsiteX1" y="connsiteY1"/>
              </a:cxn>
              <a:cxn ang="0">
                <a:pos x="connsiteX2" y="connsiteY2"/>
              </a:cxn>
            </a:cxnLst>
            <a:rect l="l" t="t" r="r" b="b"/>
            <a:pathLst>
              <a:path w="1200162" h="484897">
                <a:moveTo>
                  <a:pt x="667403" y="0"/>
                </a:moveTo>
                <a:lnTo>
                  <a:pt x="1200162" y="0"/>
                </a:lnTo>
                <a:lnTo>
                  <a:pt x="0" y="484897"/>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200"/>
          </a:p>
        </p:txBody>
      </p:sp>
      <p:cxnSp>
        <p:nvCxnSpPr>
          <p:cNvPr id="14" name="直接连接符 13"/>
          <p:cNvCxnSpPr/>
          <p:nvPr>
            <p:custDataLst>
              <p:tags r:id="rId9"/>
            </p:custDataLst>
          </p:nvPr>
        </p:nvCxnSpPr>
        <p:spPr>
          <a:xfrm>
            <a:off x="2972832" y="2701875"/>
            <a:ext cx="638130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0"/>
            </p:custDataLst>
          </p:nvPr>
        </p:nvCxnSpPr>
        <p:spPr>
          <a:xfrm>
            <a:off x="2972832" y="3513743"/>
            <a:ext cx="638130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1"/>
            </p:custDataLst>
          </p:nvPr>
        </p:nvSpPr>
        <p:spPr>
          <a:xfrm>
            <a:off x="2639616" y="2551888"/>
            <a:ext cx="6912768" cy="1165144"/>
          </a:xfrm>
        </p:spPr>
        <p:txBody>
          <a:bodyPr anchor="ctr">
            <a:normAutofit/>
          </a:bodyPr>
          <a:lstStyle>
            <a:lvl1pPr algn="ctr">
              <a:defRPr sz="4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p>
            <a:endParaRPr lang="zh-CN" altLang="en-US"/>
          </a:p>
        </p:txBody>
      </p:sp>
      <p:sp>
        <p:nvSpPr>
          <p:cNvPr id="6" name="灯片编号占位符 5"/>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dirty="0"/>
          </a:p>
        </p:txBody>
      </p:sp>
      <p:sp>
        <p:nvSpPr>
          <p:cNvPr id="3" name="Content Placeholder 2"/>
          <p:cNvSpPr>
            <a:spLocks noGrp="1"/>
          </p:cNvSpPr>
          <p:nvPr>
            <p:ph sz="half" idx="1"/>
            <p:custDataLst>
              <p:tags r:id="rId3"/>
            </p:custDataLst>
          </p:nvPr>
        </p:nvSpPr>
        <p:spPr>
          <a:xfrm>
            <a:off x="838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Content Placeholder 3"/>
          <p:cNvSpPr>
            <a:spLocks noGrp="1"/>
          </p:cNvSpPr>
          <p:nvPr>
            <p:ph sz="half" idx="2"/>
            <p:custDataLst>
              <p:tags r:id="rId4"/>
            </p:custDataLst>
          </p:nvPr>
        </p:nvSpPr>
        <p:spPr>
          <a:xfrm>
            <a:off x="6172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5" name="Date Placeholder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10" name="矩形 1"/>
          <p:cNvSpPr/>
          <p:nvPr>
            <p:custDataLst>
              <p:tags r:id="rId2"/>
            </p:custDataLst>
          </p:nvPr>
        </p:nvSpPr>
        <p:spPr>
          <a:xfrm>
            <a:off x="0" y="620688"/>
            <a:ext cx="695399" cy="576066"/>
          </a:xfrm>
          <a:custGeom>
            <a:avLst/>
            <a:gdLst/>
            <a:ahLst/>
            <a:cxnLst/>
            <a:rect l="l" t="t" r="r" b="b"/>
            <a:pathLst>
              <a:path w="1214627" h="504056">
                <a:moveTo>
                  <a:pt x="0" y="0"/>
                </a:moveTo>
                <a:lnTo>
                  <a:pt x="1043608" y="0"/>
                </a:lnTo>
                <a:lnTo>
                  <a:pt x="1043608" y="81009"/>
                </a:lnTo>
                <a:cubicBezTo>
                  <a:pt x="1138059" y="81009"/>
                  <a:pt x="1214627" y="157577"/>
                  <a:pt x="1214627" y="252028"/>
                </a:cubicBezTo>
                <a:cubicBezTo>
                  <a:pt x="1214627" y="346479"/>
                  <a:pt x="1138059" y="423047"/>
                  <a:pt x="1043608" y="423047"/>
                </a:cubicBezTo>
                <a:lnTo>
                  <a:pt x="1043608" y="504056"/>
                </a:lnTo>
                <a:lnTo>
                  <a:pt x="0" y="504056"/>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solidFill>
                <a:sysClr val="windowText" lastClr="000000"/>
              </a:solidFill>
              <a:latin typeface="方正综艺简体" panose="03000509000000000000" pitchFamily="65" charset="-122"/>
              <a:ea typeface="方正综艺简体" panose="03000509000000000000" pitchFamily="65" charset="-122"/>
            </a:endParaRPr>
          </a:p>
        </p:txBody>
      </p:sp>
      <p:sp>
        <p:nvSpPr>
          <p:cNvPr id="2" name="Title 1"/>
          <p:cNvSpPr>
            <a:spLocks noGrp="1"/>
          </p:cNvSpPr>
          <p:nvPr>
            <p:ph type="title"/>
            <p:custDataLst>
              <p:tags r:id="rId3"/>
            </p:custDataLst>
          </p:nvPr>
        </p:nvSpPr>
        <p:spPr>
          <a:xfrm>
            <a:off x="839788" y="30323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custDataLst>
              <p:tags r:id="rId4"/>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Content Placeholder 3"/>
          <p:cNvSpPr>
            <a:spLocks noGrp="1"/>
          </p:cNvSpPr>
          <p:nvPr>
            <p:ph sz="half" idx="2"/>
            <p:custDataLst>
              <p:tags r:id="rId5"/>
            </p:custDataLst>
          </p:nvPr>
        </p:nvSpPr>
        <p:spPr>
          <a:xfrm>
            <a:off x="839788" y="2505075"/>
            <a:ext cx="5157787"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5" name="Text Placeholder 4"/>
          <p:cNvSpPr>
            <a:spLocks noGrp="1"/>
          </p:cNvSpPr>
          <p:nvPr>
            <p:ph type="body" sz="quarter" idx="3"/>
            <p:custDataLst>
              <p:tags r:id="rId6"/>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Content Placeholder 5"/>
          <p:cNvSpPr>
            <a:spLocks noGrp="1"/>
          </p:cNvSpPr>
          <p:nvPr>
            <p:ph sz="quarter" idx="4"/>
            <p:custDataLst>
              <p:tags r:id="rId7"/>
            </p:custDataLst>
          </p:nvPr>
        </p:nvSpPr>
        <p:spPr>
          <a:xfrm>
            <a:off x="6172200" y="2505075"/>
            <a:ext cx="5183188"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7" name="Date Placeholder 6"/>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8" name="Footer Placeholder 7"/>
          <p:cNvSpPr>
            <a:spLocks noGrp="1"/>
          </p:cNvSpPr>
          <p:nvPr>
            <p:ph type="ftr" sz="quarter" idx="11"/>
            <p:custDataLst>
              <p:tags r:id="rId9"/>
            </p:custDataLst>
          </p:nvPr>
        </p:nvSpPr>
        <p:spPr/>
        <p:txBody>
          <a:bodyPr/>
          <a:lstStyle/>
          <a:p>
            <a:endParaRPr lang="zh-CN" altLang="en-US"/>
          </a:p>
        </p:txBody>
      </p:sp>
      <p:sp>
        <p:nvSpPr>
          <p:cNvPr id="9" name="Slide Number Placeholder 8"/>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Footer Placeholder 3"/>
          <p:cNvSpPr>
            <a:spLocks noGrp="1"/>
          </p:cNvSpPr>
          <p:nvPr>
            <p:ph type="ftr" sz="quarter" idx="11"/>
            <p:custDataLst>
              <p:tags r:id="rId3"/>
            </p:custDataLst>
          </p:nvPr>
        </p:nvSpPr>
        <p:spPr/>
        <p:txBody>
          <a:bodyPr/>
          <a:lstStyle/>
          <a:p>
            <a:endParaRPr lang="zh-CN" altLang="en-US"/>
          </a:p>
        </p:txBody>
      </p:sp>
      <p:sp>
        <p:nvSpPr>
          <p:cNvPr id="5" name="Slide Number Placeholder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8" name="矩形 1"/>
          <p:cNvSpPr/>
          <p:nvPr>
            <p:custDataLst>
              <p:tags r:id="rId2"/>
            </p:custDataLst>
          </p:nvPr>
        </p:nvSpPr>
        <p:spPr>
          <a:xfrm>
            <a:off x="0" y="548680"/>
            <a:ext cx="695399" cy="432048"/>
          </a:xfrm>
          <a:custGeom>
            <a:avLst/>
            <a:gdLst/>
            <a:ahLst/>
            <a:cxnLst/>
            <a:rect l="l" t="t" r="r" b="b"/>
            <a:pathLst>
              <a:path w="1214627" h="504056">
                <a:moveTo>
                  <a:pt x="0" y="0"/>
                </a:moveTo>
                <a:lnTo>
                  <a:pt x="1043608" y="0"/>
                </a:lnTo>
                <a:lnTo>
                  <a:pt x="1043608" y="81009"/>
                </a:lnTo>
                <a:cubicBezTo>
                  <a:pt x="1138059" y="81009"/>
                  <a:pt x="1214627" y="157577"/>
                  <a:pt x="1214627" y="252028"/>
                </a:cubicBezTo>
                <a:cubicBezTo>
                  <a:pt x="1214627" y="346479"/>
                  <a:pt x="1138059" y="423047"/>
                  <a:pt x="1043608" y="423047"/>
                </a:cubicBezTo>
                <a:lnTo>
                  <a:pt x="1043608" y="504056"/>
                </a:lnTo>
                <a:lnTo>
                  <a:pt x="0" y="504056"/>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solidFill>
                <a:sysClr val="windowText" lastClr="000000"/>
              </a:solidFill>
              <a:latin typeface="方正综艺简体" panose="03000509000000000000" pitchFamily="65" charset="-122"/>
              <a:ea typeface="方正综艺简体" panose="03000509000000000000" pitchFamily="65" charset="-122"/>
            </a:endParaRPr>
          </a:p>
        </p:txBody>
      </p:sp>
      <p:sp>
        <p:nvSpPr>
          <p:cNvPr id="2" name="标题 1"/>
          <p:cNvSpPr>
            <a:spLocks noGrp="1"/>
          </p:cNvSpPr>
          <p:nvPr>
            <p:ph type="title"/>
            <p:custDataLst>
              <p:tags r:id="rId3"/>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4"/>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5"/>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10416480" y="365125"/>
            <a:ext cx="937320" cy="5811838"/>
          </a:xfrm>
        </p:spPr>
        <p:txBody>
          <a:bodyPr vert="eaVert">
            <a:normAutofit/>
          </a:bodyPr>
          <a:lstStyle>
            <a:lvl1pPr>
              <a:defRPr sz="3600"/>
            </a:lvl1pPr>
          </a:lstStyle>
          <a:p>
            <a:r>
              <a:rPr lang="zh-CN" altLang="en-US"/>
              <a:t>单击此处编辑母版标题样式</a:t>
            </a:r>
            <a:endParaRPr lang="en-US" dirty="0"/>
          </a:p>
        </p:txBody>
      </p:sp>
      <p:sp>
        <p:nvSpPr>
          <p:cNvPr id="3" name="Vertical Text Placeholder 2"/>
          <p:cNvSpPr>
            <a:spLocks noGrp="1"/>
          </p:cNvSpPr>
          <p:nvPr>
            <p:ph type="body" orient="vert" idx="1"/>
            <p:custDataLst>
              <p:tags r:id="rId3"/>
            </p:custDataLst>
          </p:nvPr>
        </p:nvSpPr>
        <p:spPr>
          <a:xfrm>
            <a:off x="838200" y="365125"/>
            <a:ext cx="9506272" cy="5811838"/>
          </a:xfrm>
        </p:spPr>
        <p:txBody>
          <a:bodyPr vert="eaVert"/>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8" name="矩形 1"/>
          <p:cNvSpPr/>
          <p:nvPr>
            <p:custDataLst>
              <p:tags r:id="rId13"/>
            </p:custDataLst>
          </p:nvPr>
        </p:nvSpPr>
        <p:spPr>
          <a:xfrm>
            <a:off x="0" y="692696"/>
            <a:ext cx="695399" cy="576066"/>
          </a:xfrm>
          <a:custGeom>
            <a:avLst/>
            <a:gdLst/>
            <a:ahLst/>
            <a:cxnLst/>
            <a:rect l="l" t="t" r="r" b="b"/>
            <a:pathLst>
              <a:path w="1214627" h="504056">
                <a:moveTo>
                  <a:pt x="0" y="0"/>
                </a:moveTo>
                <a:lnTo>
                  <a:pt x="1043608" y="0"/>
                </a:lnTo>
                <a:lnTo>
                  <a:pt x="1043608" y="81009"/>
                </a:lnTo>
                <a:cubicBezTo>
                  <a:pt x="1138059" y="81009"/>
                  <a:pt x="1214627" y="157577"/>
                  <a:pt x="1214627" y="252028"/>
                </a:cubicBezTo>
                <a:cubicBezTo>
                  <a:pt x="1214627" y="346479"/>
                  <a:pt x="1138059" y="423047"/>
                  <a:pt x="1043608" y="423047"/>
                </a:cubicBezTo>
                <a:lnTo>
                  <a:pt x="1043608" y="504056"/>
                </a:lnTo>
                <a:lnTo>
                  <a:pt x="0" y="504056"/>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solidFill>
                <a:sysClr val="windowText" lastClr="000000"/>
              </a:solidFill>
              <a:latin typeface="方正综艺简体" panose="03000509000000000000" pitchFamily="65" charset="-122"/>
              <a:ea typeface="方正综艺简体" panose="03000509000000000000" pitchFamily="65" charset="-122"/>
            </a:endParaRPr>
          </a:p>
        </p:txBody>
      </p:sp>
      <p:sp>
        <p:nvSpPr>
          <p:cNvPr id="2" name="Title Placeholder 1"/>
          <p:cNvSpPr>
            <a:spLocks noGrp="1"/>
          </p:cNvSpPr>
          <p:nvPr>
            <p:ph type="title"/>
            <p:custDataLst>
              <p:tags r:id="rId14"/>
            </p:custDataLst>
          </p:nvPr>
        </p:nvSpPr>
        <p:spPr>
          <a:xfrm>
            <a:off x="838200" y="365125"/>
            <a:ext cx="10515600" cy="1325563"/>
          </a:xfrm>
          <a:prstGeom prst="rect">
            <a:avLst/>
          </a:prstGeom>
        </p:spPr>
        <p:txBody>
          <a:bodyPr vert="horz" lIns="90000" tIns="46800" rIns="90000" bIns="4680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custDataLst>
              <p:tags r:id="rId15"/>
            </p:custDataLst>
          </p:nvPr>
        </p:nvSpPr>
        <p:spPr>
          <a:xfrm>
            <a:off x="838200" y="1825625"/>
            <a:ext cx="10515600" cy="4351338"/>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custDataLst>
              <p:tags r:id="rId16"/>
            </p:custDataLst>
          </p:nvPr>
        </p:nvSpPr>
        <p:spPr>
          <a:xfrm>
            <a:off x="838200" y="6356350"/>
            <a:ext cx="2743200" cy="365125"/>
          </a:xfrm>
          <a:prstGeom prst="rect">
            <a:avLst/>
          </a:prstGeom>
        </p:spPr>
        <p:txBody>
          <a:bodyPr vert="horz" lIns="90000" tIns="46800" rIns="90000" bIns="46800" rtlCol="0" anchor="ctr">
            <a:normAutofit/>
          </a:bodyPr>
          <a:lstStyle>
            <a:lvl1pPr algn="l">
              <a:defRPr sz="1200">
                <a:solidFill>
                  <a:schemeClr val="bg1">
                    <a:lumMod val="50000"/>
                  </a:schemeClr>
                </a:solidFill>
              </a:defRPr>
            </a:lvl1pPr>
          </a:lstStyle>
          <a:p>
            <a:fld id="{760FBDFE-C587-4B4C-A407-44438C67B59E}" type="datetimeFigureOut">
              <a:rPr lang="zh-CN" altLang="en-US" smtClean="0"/>
            </a:fld>
            <a:endParaRPr lang="zh-CN" altLang="en-US" dirty="0"/>
          </a:p>
        </p:txBody>
      </p:sp>
      <p:sp>
        <p:nvSpPr>
          <p:cNvPr id="5" name="Footer Placeholder 4"/>
          <p:cNvSpPr>
            <a:spLocks noGrp="1"/>
          </p:cNvSpPr>
          <p:nvPr>
            <p:ph type="ftr" sz="quarter" idx="3"/>
            <p:custDataLst>
              <p:tags r:id="rId17"/>
            </p:custDataLst>
          </p:nvPr>
        </p:nvSpPr>
        <p:spPr>
          <a:xfrm>
            <a:off x="4038600" y="6356350"/>
            <a:ext cx="4114800" cy="365125"/>
          </a:xfrm>
          <a:prstGeom prst="rect">
            <a:avLst/>
          </a:prstGeom>
        </p:spPr>
        <p:txBody>
          <a:bodyPr vert="horz" lIns="90000" tIns="46800" rIns="90000" bIns="46800" rtlCol="0" anchor="ctr">
            <a:normAutofit/>
          </a:bodyPr>
          <a:lstStyle>
            <a:lvl1pPr algn="ctr">
              <a:defRPr sz="1200">
                <a:solidFill>
                  <a:schemeClr val="bg1">
                    <a:lumMod val="50000"/>
                  </a:schemeClr>
                </a:solidFill>
              </a:defRPr>
            </a:lvl1pPr>
          </a:lstStyle>
          <a:p>
            <a:endParaRPr lang="zh-CN" altLang="en-US"/>
          </a:p>
        </p:txBody>
      </p:sp>
      <p:sp>
        <p:nvSpPr>
          <p:cNvPr id="6" name="Slide Number Placeholder 5"/>
          <p:cNvSpPr>
            <a:spLocks noGrp="1"/>
          </p:cNvSpPr>
          <p:nvPr>
            <p:ph type="sldNum" sz="quarter" idx="4"/>
            <p:custDataLst>
              <p:tags r:id="rId18"/>
            </p:custDataLst>
          </p:nvPr>
        </p:nvSpPr>
        <p:spPr>
          <a:xfrm>
            <a:off x="8610600" y="6356350"/>
            <a:ext cx="2743200" cy="365125"/>
          </a:xfrm>
          <a:prstGeom prst="rect">
            <a:avLst/>
          </a:prstGeom>
        </p:spPr>
        <p:txBody>
          <a:bodyPr vert="horz" lIns="90000" tIns="46800" rIns="90000" bIns="46800" rtlCol="0" anchor="ctr">
            <a:normAutofit/>
          </a:bodyPr>
          <a:lstStyle>
            <a:lvl1pPr algn="r">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03.xml"/><Relationship Id="rId1" Type="http://schemas.openxmlformats.org/officeDocument/2006/relationships/tags" Target="../tags/tag102.xml"/></Relationships>
</file>

<file path=ppt/slides/_rels/slide10.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image" Target="../media/image15.wmf"/><Relationship Id="rId3" Type="http://schemas.openxmlformats.org/officeDocument/2006/relationships/oleObject" Target="../embeddings/oleObject1.bin"/><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7.xml"/><Relationship Id="rId2" Type="http://schemas.openxmlformats.org/officeDocument/2006/relationships/image" Target="../media/image16.jpeg"/><Relationship Id="rId1" Type="http://schemas.openxmlformats.org/officeDocument/2006/relationships/tags" Target="../tags/tag11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8.xml"/><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9.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0.xml"/><Relationship Id="rId2" Type="http://schemas.openxmlformats.org/officeDocument/2006/relationships/image" Target="../media/image23.jpe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1.xml"/><Relationship Id="rId2" Type="http://schemas.openxmlformats.org/officeDocument/2006/relationships/image" Target="../media/image25.jpe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105.xml"/><Relationship Id="rId2" Type="http://schemas.openxmlformats.org/officeDocument/2006/relationships/image" Target="../media/image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9.xml"/><Relationship Id="rId6" Type="http://schemas.openxmlformats.org/officeDocument/2006/relationships/image" Target="../media/image6.jpeg"/><Relationship Id="rId5" Type="http://schemas.openxmlformats.org/officeDocument/2006/relationships/tags" Target="../tags/tag108.xml"/><Relationship Id="rId4" Type="http://schemas.openxmlformats.org/officeDocument/2006/relationships/image" Target="../media/image5.png"/><Relationship Id="rId3" Type="http://schemas.openxmlformats.org/officeDocument/2006/relationships/tags" Target="../tags/tag107.xml"/><Relationship Id="rId2" Type="http://schemas.openxmlformats.org/officeDocument/2006/relationships/image" Target="../media/image4.png"/><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2.xml"/><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1"/>
            </p:custDataLst>
          </p:nvPr>
        </p:nvSpPr>
        <p:spPr/>
        <p:txBody>
          <a:bodyPr>
            <a:normAutofit/>
          </a:bodyPr>
          <a:p>
            <a:pPr marL="0" indent="0" algn="ctr">
              <a:lnSpc>
                <a:spcPct val="90000"/>
              </a:lnSpc>
              <a:spcBef>
                <a:spcPts val="0"/>
              </a:spcBef>
              <a:spcAft>
                <a:spcPts val="0"/>
              </a:spcAft>
              <a:buSzPct val="100000"/>
            </a:pPr>
            <a:r>
              <a:rPr lang="en-US" altLang="zh-CN" sz="7200"/>
              <a:t>IFU</a:t>
            </a:r>
            <a:r>
              <a:rPr lang="zh-CN" altLang="en-US" sz="7200"/>
              <a:t>高精度检测</a:t>
            </a:r>
            <a:endParaRPr lang="zh-CN" altLang="en-US" sz="7200"/>
          </a:p>
        </p:txBody>
      </p:sp>
      <p:sp>
        <p:nvSpPr>
          <p:cNvPr id="2" name="文本框 1"/>
          <p:cNvSpPr txBox="1"/>
          <p:nvPr/>
        </p:nvSpPr>
        <p:spPr>
          <a:xfrm>
            <a:off x="8164830" y="4635500"/>
            <a:ext cx="2503170" cy="368300"/>
          </a:xfrm>
          <a:prstGeom prst="rect">
            <a:avLst/>
          </a:prstGeom>
          <a:noFill/>
        </p:spPr>
        <p:txBody>
          <a:bodyPr wrap="square" rtlCol="0">
            <a:spAutoFit/>
          </a:bodyPr>
          <a:p>
            <a:r>
              <a:rPr lang="zh-CN" altLang="en-US">
                <a:solidFill>
                  <a:schemeClr val="tx2"/>
                </a:solidFill>
              </a:rPr>
              <a:t>云南天文台</a:t>
            </a:r>
            <a:r>
              <a:rPr lang="en-US" altLang="zh-CN">
                <a:solidFill>
                  <a:schemeClr val="tx2"/>
                </a:solidFill>
              </a:rPr>
              <a:t>——</a:t>
            </a:r>
            <a:r>
              <a:rPr lang="zh-CN" altLang="en-US">
                <a:solidFill>
                  <a:schemeClr val="tx2"/>
                </a:solidFill>
              </a:rPr>
              <a:t>王亮喆</a:t>
            </a:r>
            <a:endParaRPr lang="zh-CN" altLang="en-US">
              <a:solidFill>
                <a:schemeClr val="tx2"/>
              </a:solidFill>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IFUdata\fiber400\焦比退化\imageFR_1.jpgimageFR_1"/>
          <p:cNvPicPr>
            <a:picLocks noChangeAspect="1"/>
          </p:cNvPicPr>
          <p:nvPr/>
        </p:nvPicPr>
        <p:blipFill>
          <a:blip r:embed="rId1"/>
          <a:srcRect t="67669" r="13152" b="16901"/>
          <a:stretch>
            <a:fillRect/>
          </a:stretch>
        </p:blipFill>
        <p:spPr>
          <a:xfrm>
            <a:off x="705485" y="2099945"/>
            <a:ext cx="10318750" cy="1375410"/>
          </a:xfrm>
          <a:prstGeom prst="rect">
            <a:avLst/>
          </a:prstGeom>
        </p:spPr>
      </p:pic>
      <p:sp>
        <p:nvSpPr>
          <p:cNvPr id="2" name="文本框 1"/>
          <p:cNvSpPr txBox="1"/>
          <p:nvPr/>
        </p:nvSpPr>
        <p:spPr>
          <a:xfrm>
            <a:off x="705485" y="779145"/>
            <a:ext cx="4144010" cy="460375"/>
          </a:xfrm>
          <a:prstGeom prst="rect">
            <a:avLst/>
          </a:prstGeom>
          <a:noFill/>
        </p:spPr>
        <p:txBody>
          <a:bodyPr wrap="square" rtlCol="0">
            <a:spAutoFit/>
          </a:bodyPr>
          <a:p>
            <a:r>
              <a:rPr lang="zh-CN" altLang="en-US" sz="2400">
                <a:solidFill>
                  <a:schemeClr val="tx2"/>
                </a:solidFill>
              </a:rPr>
              <a:t>焦比退化</a:t>
            </a:r>
            <a:endParaRPr lang="zh-CN" altLang="en-US" sz="2400">
              <a:solidFill>
                <a:srgbClr val="FF0000"/>
              </a:solidFill>
            </a:endParaRPr>
          </a:p>
        </p:txBody>
      </p:sp>
      <p:pic>
        <p:nvPicPr>
          <p:cNvPr id="3" name="图片 2" descr="imageFR_507"/>
          <p:cNvPicPr>
            <a:picLocks noChangeAspect="1"/>
          </p:cNvPicPr>
          <p:nvPr/>
        </p:nvPicPr>
        <p:blipFill>
          <a:blip r:embed="rId2"/>
          <a:srcRect l="-52" t="67665" r="13826" b="18514"/>
          <a:stretch>
            <a:fillRect/>
          </a:stretch>
        </p:blipFill>
        <p:spPr>
          <a:xfrm>
            <a:off x="757555" y="3837305"/>
            <a:ext cx="10319385" cy="1241425"/>
          </a:xfrm>
          <a:prstGeom prst="rect">
            <a:avLst/>
          </a:prstGeom>
        </p:spPr>
      </p:pic>
      <p:graphicFrame>
        <p:nvGraphicFramePr>
          <p:cNvPr id="10" name="对象 9"/>
          <p:cNvGraphicFramePr/>
          <p:nvPr/>
        </p:nvGraphicFramePr>
        <p:xfrm>
          <a:off x="4087813" y="5566728"/>
          <a:ext cx="4015740" cy="1092835"/>
        </p:xfrm>
        <a:graphic>
          <a:graphicData uri="http://schemas.openxmlformats.org/presentationml/2006/ole">
            <mc:AlternateContent xmlns:mc="http://schemas.openxmlformats.org/markup-compatibility/2006">
              <mc:Choice xmlns:v="urn:schemas-microsoft-com:vml" Requires="v">
                <p:oleObj spid="_x0000_s11" name="" r:id="rId3" imgW="1168400" imgH="393700" progId="Equation.KSEE3">
                  <p:embed/>
                </p:oleObj>
              </mc:Choice>
              <mc:Fallback>
                <p:oleObj name="" r:id="rId3" imgW="1168400" imgH="393700" progId="Equation.KSEE3">
                  <p:embed/>
                  <p:pic>
                    <p:nvPicPr>
                      <p:cNvPr id="0" name="图片 10"/>
                      <p:cNvPicPr/>
                      <p:nvPr/>
                    </p:nvPicPr>
                    <p:blipFill>
                      <a:blip r:embed="rId4"/>
                      <a:stretch>
                        <a:fillRect/>
                      </a:stretch>
                    </p:blipFill>
                    <p:spPr>
                      <a:xfrm>
                        <a:off x="4087813" y="5566728"/>
                        <a:ext cx="4015740" cy="1092835"/>
                      </a:xfrm>
                      <a:prstGeom prst="rect">
                        <a:avLst/>
                      </a:prstGeom>
                      <a:solidFill>
                        <a:schemeClr val="tx2"/>
                      </a:solidFill>
                      <a:ln w="12700" cmpd="sng">
                        <a:solidFill>
                          <a:schemeClr val="accent1">
                            <a:shade val="50000"/>
                          </a:schemeClr>
                        </a:solidFill>
                        <a:prstDash val="solid"/>
                      </a:ln>
                    </p:spPr>
                  </p:pic>
                </p:oleObj>
              </mc:Fallback>
            </mc:AlternateContent>
          </a:graphicData>
        </a:graphic>
      </p:graphicFrame>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IFUdata\fiber400\焦比退化\cur_image(0.5max)\F#\Fiber_8.jpgFiber_8"/>
          <p:cNvPicPr>
            <a:picLocks noChangeAspect="1"/>
          </p:cNvPicPr>
          <p:nvPr>
            <p:custDataLst>
              <p:tags r:id="rId1"/>
            </p:custDataLst>
          </p:nvPr>
        </p:nvPicPr>
        <p:blipFill>
          <a:blip r:embed="rId2"/>
          <a:srcRect/>
          <a:stretch>
            <a:fillRect/>
          </a:stretch>
        </p:blipFill>
        <p:spPr>
          <a:xfrm>
            <a:off x="2467610" y="1239520"/>
            <a:ext cx="6866255" cy="5150485"/>
          </a:xfrm>
          <a:prstGeom prst="rect">
            <a:avLst/>
          </a:prstGeom>
        </p:spPr>
      </p:pic>
      <p:sp>
        <p:nvSpPr>
          <p:cNvPr id="2" name="文本框 1"/>
          <p:cNvSpPr txBox="1"/>
          <p:nvPr/>
        </p:nvSpPr>
        <p:spPr>
          <a:xfrm>
            <a:off x="705485" y="779145"/>
            <a:ext cx="4144010" cy="460375"/>
          </a:xfrm>
          <a:prstGeom prst="rect">
            <a:avLst/>
          </a:prstGeom>
          <a:noFill/>
        </p:spPr>
        <p:txBody>
          <a:bodyPr wrap="square" rtlCol="0">
            <a:spAutoFit/>
          </a:bodyPr>
          <a:p>
            <a:r>
              <a:rPr lang="zh-CN" altLang="en-US" sz="2400">
                <a:solidFill>
                  <a:schemeClr val="tx2"/>
                </a:solidFill>
              </a:rPr>
              <a:t>焦比退化  </a:t>
            </a:r>
            <a:endParaRPr lang="zh-CN" altLang="en-US" sz="2400">
              <a:solidFill>
                <a:srgbClr val="FF0000"/>
              </a:solidFill>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IFUdata\fiber400\焦比退化\cur_image(0.5max)\焦面\焦面_11.jpg焦面_11"/>
          <p:cNvPicPr>
            <a:picLocks noChangeAspect="1"/>
          </p:cNvPicPr>
          <p:nvPr/>
        </p:nvPicPr>
        <p:blipFill>
          <a:blip r:embed="rId1"/>
          <a:srcRect/>
          <a:stretch>
            <a:fillRect/>
          </a:stretch>
        </p:blipFill>
        <p:spPr>
          <a:xfrm>
            <a:off x="6488430" y="1604645"/>
            <a:ext cx="4462145" cy="3347085"/>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zh-CN" altLang="en-US" sz="2400">
                <a:solidFill>
                  <a:schemeClr val="tx2"/>
                </a:solidFill>
              </a:rPr>
              <a:t>焦面位置</a:t>
            </a:r>
            <a:endParaRPr lang="zh-CN" altLang="en-US" sz="2400">
              <a:solidFill>
                <a:srgbClr val="FF0000"/>
              </a:solidFill>
            </a:endParaRPr>
          </a:p>
        </p:txBody>
      </p:sp>
      <p:pic>
        <p:nvPicPr>
          <p:cNvPr id="3" name="图片 2" descr="E:\研究生工作\毕业！！！！\IFUdata\fiber400\焦比退化\imageFR_1.jpgimageFR_1"/>
          <p:cNvPicPr>
            <a:picLocks noChangeAspect="1"/>
          </p:cNvPicPr>
          <p:nvPr/>
        </p:nvPicPr>
        <p:blipFill>
          <a:blip r:embed="rId2"/>
          <a:srcRect t="67669" r="13152" b="16901"/>
          <a:stretch>
            <a:fillRect/>
          </a:stretch>
        </p:blipFill>
        <p:spPr>
          <a:xfrm>
            <a:off x="936625" y="5482590"/>
            <a:ext cx="10318750" cy="1375410"/>
          </a:xfrm>
          <a:prstGeom prst="rect">
            <a:avLst/>
          </a:prstGeom>
        </p:spPr>
      </p:pic>
      <p:pic>
        <p:nvPicPr>
          <p:cNvPr id="7" name="图片 6" descr="Rad_1"/>
          <p:cNvPicPr>
            <a:picLocks noChangeAspect="1"/>
          </p:cNvPicPr>
          <p:nvPr/>
        </p:nvPicPr>
        <p:blipFill>
          <a:blip r:embed="rId3"/>
          <a:stretch>
            <a:fillRect/>
          </a:stretch>
        </p:blipFill>
        <p:spPr>
          <a:xfrm>
            <a:off x="1324610" y="1604645"/>
            <a:ext cx="4482465" cy="336169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报告\跟组汇报\11-18\微信图片_20201124082448.jpg微信图片_20201124082448"/>
          <p:cNvPicPr>
            <a:picLocks noChangeAspect="1"/>
          </p:cNvPicPr>
          <p:nvPr/>
        </p:nvPicPr>
        <p:blipFill>
          <a:blip r:embed="rId1"/>
          <a:srcRect t="25278" b="52861"/>
          <a:stretch>
            <a:fillRect/>
          </a:stretch>
        </p:blipFill>
        <p:spPr>
          <a:xfrm>
            <a:off x="1232535" y="5196840"/>
            <a:ext cx="10186035" cy="695960"/>
          </a:xfrm>
          <a:prstGeom prst="rect">
            <a:avLst/>
          </a:prstGeom>
        </p:spPr>
      </p:pic>
      <p:pic>
        <p:nvPicPr>
          <p:cNvPr id="5" name="图片 4" descr="E:\研究生工作\毕业！！！！\报告\跟组汇报\11-18\微信图片_20201124082500.jpg微信图片_20201124082500"/>
          <p:cNvPicPr>
            <a:picLocks noChangeAspect="1"/>
          </p:cNvPicPr>
          <p:nvPr/>
        </p:nvPicPr>
        <p:blipFill>
          <a:blip r:embed="rId2"/>
          <a:srcRect l="43953" t="33805" r="39691" b="42042"/>
          <a:stretch>
            <a:fillRect/>
          </a:stretch>
        </p:blipFill>
        <p:spPr>
          <a:xfrm>
            <a:off x="5810250" y="1589405"/>
            <a:ext cx="5539740" cy="3067685"/>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zh-CN" altLang="en-US" sz="2400">
                <a:solidFill>
                  <a:schemeClr val="tx2"/>
                </a:solidFill>
              </a:rPr>
              <a:t>透过率</a:t>
            </a:r>
            <a:endParaRPr lang="zh-CN" altLang="en-US" sz="2400">
              <a:solidFill>
                <a:srgbClr val="FF0000"/>
              </a:solidFill>
            </a:endParaRPr>
          </a:p>
        </p:txBody>
      </p:sp>
      <p:pic>
        <p:nvPicPr>
          <p:cNvPr id="3" name="图片 2" descr="E:\研究生工作\毕业！！！！\报告\跟组汇报\11-18\能量.jpg能量"/>
          <p:cNvPicPr>
            <a:picLocks noChangeAspect="1"/>
          </p:cNvPicPr>
          <p:nvPr/>
        </p:nvPicPr>
        <p:blipFill>
          <a:blip r:embed="rId3"/>
          <a:srcRect/>
          <a:stretch>
            <a:fillRect/>
          </a:stretch>
        </p:blipFill>
        <p:spPr>
          <a:xfrm>
            <a:off x="1486535" y="1455420"/>
            <a:ext cx="3980815" cy="3335020"/>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报告\跟组汇报\11-18\微信图片_20201122193212.jpg微信图片_20201122193212"/>
          <p:cNvPicPr>
            <a:picLocks noChangeAspect="1"/>
          </p:cNvPicPr>
          <p:nvPr/>
        </p:nvPicPr>
        <p:blipFill>
          <a:blip r:embed="rId1"/>
          <a:srcRect/>
          <a:stretch>
            <a:fillRect/>
          </a:stretch>
        </p:blipFill>
        <p:spPr>
          <a:xfrm>
            <a:off x="1021398" y="1607820"/>
            <a:ext cx="4855210" cy="3641725"/>
          </a:xfrm>
          <a:prstGeom prst="rect">
            <a:avLst/>
          </a:prstGeom>
        </p:spPr>
      </p:pic>
      <p:pic>
        <p:nvPicPr>
          <p:cNvPr id="5" name="图片 4" descr="E:\研究生工作\毕业！！！！\报告\跟组汇报\11-18\微信图片_20201122193218.jpg微信图片_20201122193218"/>
          <p:cNvPicPr>
            <a:picLocks noChangeAspect="1"/>
          </p:cNvPicPr>
          <p:nvPr/>
        </p:nvPicPr>
        <p:blipFill>
          <a:blip r:embed="rId2"/>
          <a:srcRect/>
          <a:stretch>
            <a:fillRect/>
          </a:stretch>
        </p:blipFill>
        <p:spPr>
          <a:xfrm>
            <a:off x="6469698" y="1607185"/>
            <a:ext cx="4855210" cy="3641725"/>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zh-CN" altLang="en-US" sz="2400">
                <a:solidFill>
                  <a:schemeClr val="tx2"/>
                </a:solidFill>
              </a:rPr>
              <a:t>透过率</a:t>
            </a:r>
            <a:endParaRPr lang="zh-CN" altLang="en-US" sz="2400">
              <a:solidFill>
                <a:schemeClr val="tx2"/>
              </a:solidFill>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报告\跟组汇报\11-18\微信图片_20201123164855.jpg微信图片_20201123164855"/>
          <p:cNvPicPr>
            <a:picLocks noChangeAspect="1"/>
          </p:cNvPicPr>
          <p:nvPr/>
        </p:nvPicPr>
        <p:blipFill>
          <a:blip r:embed="rId1"/>
          <a:srcRect l="18103" t="23961" r="17589" b="22419"/>
          <a:stretch>
            <a:fillRect/>
          </a:stretch>
        </p:blipFill>
        <p:spPr>
          <a:xfrm>
            <a:off x="2187575" y="2459990"/>
            <a:ext cx="3158490" cy="2634615"/>
          </a:xfrm>
          <a:prstGeom prst="rect">
            <a:avLst/>
          </a:prstGeom>
        </p:spPr>
      </p:pic>
      <p:pic>
        <p:nvPicPr>
          <p:cNvPr id="5" name="图片 4" descr="E:\研究生工作\毕业！！！！\报告\跟组汇报\11-18\微信图片_20201123164924.jpg微信图片_20201123164924"/>
          <p:cNvPicPr>
            <a:picLocks noChangeAspect="1"/>
          </p:cNvPicPr>
          <p:nvPr/>
        </p:nvPicPr>
        <p:blipFill>
          <a:blip r:embed="rId2"/>
          <a:srcRect l="17527" t="23406" r="17815" b="22234"/>
          <a:stretch>
            <a:fillRect/>
          </a:stretch>
        </p:blipFill>
        <p:spPr>
          <a:xfrm>
            <a:off x="6608445" y="2459990"/>
            <a:ext cx="3154045" cy="2652395"/>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zh-CN" altLang="en-US" sz="2400">
                <a:solidFill>
                  <a:schemeClr val="tx2"/>
                </a:solidFill>
              </a:rPr>
              <a:t>涂胶均匀性</a:t>
            </a:r>
            <a:endParaRPr lang="zh-CN" altLang="en-US" sz="2400">
              <a:solidFill>
                <a:srgbClr val="FF0000"/>
              </a:solidFill>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05485" y="779145"/>
            <a:ext cx="3492500" cy="460375"/>
          </a:xfrm>
          <a:prstGeom prst="rect">
            <a:avLst/>
          </a:prstGeom>
          <a:noFill/>
        </p:spPr>
        <p:txBody>
          <a:bodyPr wrap="square" rtlCol="0">
            <a:spAutoFit/>
          </a:bodyPr>
          <a:p>
            <a:r>
              <a:rPr lang="zh-CN" altLang="en-US" sz="2400">
                <a:solidFill>
                  <a:schemeClr val="tx2"/>
                </a:solidFill>
              </a:rPr>
              <a:t>检测</a:t>
            </a:r>
            <a:r>
              <a:rPr lang="zh-CN" altLang="en-US" sz="2400">
                <a:solidFill>
                  <a:schemeClr val="tx2"/>
                </a:solidFill>
              </a:rPr>
              <a:t>系统放大率</a:t>
            </a:r>
            <a:r>
              <a:rPr lang="zh-CN" altLang="en-US" sz="2400">
                <a:solidFill>
                  <a:schemeClr val="tx2"/>
                </a:solidFill>
              </a:rPr>
              <a:t>误差</a:t>
            </a:r>
            <a:r>
              <a:rPr lang="zh-CN" altLang="en-US" sz="2400">
                <a:solidFill>
                  <a:schemeClr val="tx2"/>
                </a:solidFill>
              </a:rPr>
              <a:t> </a:t>
            </a:r>
            <a:endParaRPr lang="zh-CN" altLang="en-US" sz="2400">
              <a:solidFill>
                <a:schemeClr val="tx2"/>
              </a:solidFill>
            </a:endParaRPr>
          </a:p>
        </p:txBody>
      </p:sp>
      <p:grpSp>
        <p:nvGrpSpPr>
          <p:cNvPr id="7" name="组合 6"/>
          <p:cNvGrpSpPr/>
          <p:nvPr/>
        </p:nvGrpSpPr>
        <p:grpSpPr>
          <a:xfrm>
            <a:off x="817880" y="1515745"/>
            <a:ext cx="6254894" cy="5028130"/>
            <a:chOff x="5584" y="2077"/>
            <a:chExt cx="8031" cy="6025"/>
          </a:xfrm>
        </p:grpSpPr>
        <p:pic>
          <p:nvPicPr>
            <p:cNvPr id="12" name="图片 11"/>
            <p:cNvPicPr>
              <a:picLocks noChangeAspect="1"/>
            </p:cNvPicPr>
            <p:nvPr/>
          </p:nvPicPr>
          <p:blipFill>
            <a:blip r:embed="rId1"/>
            <a:srcRect/>
            <a:stretch>
              <a:fillRect/>
            </a:stretch>
          </p:blipFill>
          <p:spPr>
            <a:xfrm>
              <a:off x="5584" y="2077"/>
              <a:ext cx="8031" cy="6025"/>
            </a:xfrm>
            <a:prstGeom prst="rect">
              <a:avLst/>
            </a:prstGeom>
          </p:spPr>
        </p:pic>
        <p:sp>
          <p:nvSpPr>
            <p:cNvPr id="5" name="矩形 4"/>
            <p:cNvSpPr/>
            <p:nvPr/>
          </p:nvSpPr>
          <p:spPr>
            <a:xfrm>
              <a:off x="7336" y="2429"/>
              <a:ext cx="4766" cy="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 name="文本框 5"/>
            <p:cNvSpPr txBox="1"/>
            <p:nvPr/>
          </p:nvSpPr>
          <p:spPr>
            <a:xfrm>
              <a:off x="8968" y="2429"/>
              <a:ext cx="1501" cy="294"/>
            </a:xfrm>
            <a:prstGeom prst="rect">
              <a:avLst/>
            </a:prstGeom>
            <a:noFill/>
          </p:spPr>
          <p:txBody>
            <a:bodyPr wrap="square" rtlCol="0">
              <a:spAutoFit/>
            </a:bodyPr>
            <a:p>
              <a:r>
                <a:rPr lang="zh-CN" altLang="en-US" sz="1000">
                  <a:latin typeface="华文中宋" panose="02010600040101010101" charset="-122"/>
                  <a:ea typeface="华文中宋" panose="02010600040101010101" charset="-122"/>
                </a:rPr>
                <a:t>行位移精度</a:t>
              </a:r>
              <a:endParaRPr lang="zh-CN" altLang="en-US" sz="1000">
                <a:latin typeface="华文中宋" panose="02010600040101010101" charset="-122"/>
                <a:ea typeface="华文中宋" panose="02010600040101010101" charset="-122"/>
              </a:endParaRPr>
            </a:p>
          </p:txBody>
        </p:sp>
      </p:grpSp>
      <p:sp>
        <p:nvSpPr>
          <p:cNvPr id="8" name="文本框 7"/>
          <p:cNvSpPr txBox="1"/>
          <p:nvPr/>
        </p:nvSpPr>
        <p:spPr>
          <a:xfrm>
            <a:off x="7178089" y="3291107"/>
            <a:ext cx="4662854" cy="1476375"/>
          </a:xfrm>
          <a:prstGeom prst="rect">
            <a:avLst/>
          </a:prstGeom>
          <a:noFill/>
        </p:spPr>
        <p:txBody>
          <a:bodyPr wrap="square" rtlCol="0">
            <a:spAutoFit/>
          </a:bodyPr>
          <a:p>
            <a:r>
              <a:rPr lang="zh-CN" altLang="en-US" dirty="0">
                <a:solidFill>
                  <a:schemeClr val="tx2"/>
                </a:solidFill>
              </a:rPr>
              <a:t>平均位移：</a:t>
            </a:r>
            <a:r>
              <a:rPr lang="en-US" altLang="zh-CN" dirty="0">
                <a:solidFill>
                  <a:schemeClr val="tx2"/>
                </a:solidFill>
              </a:rPr>
              <a:t>37.8289</a:t>
            </a:r>
            <a:endParaRPr lang="en-US" altLang="zh-CN" dirty="0">
              <a:solidFill>
                <a:schemeClr val="tx2"/>
              </a:solidFill>
            </a:endParaRPr>
          </a:p>
          <a:p>
            <a:r>
              <a:rPr lang="zh-CN" altLang="en-US" dirty="0">
                <a:solidFill>
                  <a:schemeClr val="tx2"/>
                </a:solidFill>
              </a:rPr>
              <a:t>误差：</a:t>
            </a:r>
            <a:r>
              <a:rPr lang="en-US" altLang="zh-CN" dirty="0">
                <a:solidFill>
                  <a:schemeClr val="tx2"/>
                </a:solidFill>
              </a:rPr>
              <a:t>0.02253 </a:t>
            </a:r>
            <a:r>
              <a:rPr lang="zh-CN" altLang="en-US" dirty="0">
                <a:solidFill>
                  <a:schemeClr val="tx2"/>
                </a:solidFill>
              </a:rPr>
              <a:t>定位精度：</a:t>
            </a:r>
            <a:r>
              <a:rPr lang="en-US" altLang="zh-CN" dirty="0">
                <a:solidFill>
                  <a:schemeClr val="tx2"/>
                </a:solidFill>
              </a:rPr>
              <a:t>0.238um</a:t>
            </a:r>
            <a:endParaRPr lang="en-US" altLang="zh-CN" dirty="0">
              <a:solidFill>
                <a:schemeClr val="tx2"/>
              </a:solidFill>
            </a:endParaRPr>
          </a:p>
          <a:p>
            <a:r>
              <a:rPr lang="zh-CN" altLang="en-US" dirty="0">
                <a:solidFill>
                  <a:schemeClr val="tx2"/>
                </a:solidFill>
              </a:rPr>
              <a:t>光学系统放大率：</a:t>
            </a:r>
            <a:r>
              <a:rPr lang="en-US" altLang="zh-CN" dirty="0">
                <a:solidFill>
                  <a:schemeClr val="tx2"/>
                </a:solidFill>
              </a:rPr>
              <a:t>0.326</a:t>
            </a:r>
            <a:endParaRPr lang="en-US" altLang="zh-CN" dirty="0">
              <a:solidFill>
                <a:schemeClr val="tx2"/>
              </a:solidFill>
            </a:endParaRPr>
          </a:p>
          <a:p>
            <a:r>
              <a:rPr lang="en-US" altLang="zh-CN" dirty="0">
                <a:solidFill>
                  <a:schemeClr val="tx2"/>
                </a:solidFill>
              </a:rPr>
              <a:t>37.8289</a:t>
            </a:r>
            <a:r>
              <a:rPr lang="zh-CN" altLang="en-US" dirty="0">
                <a:solidFill>
                  <a:schemeClr val="tx2"/>
                </a:solidFill>
              </a:rPr>
              <a:t>*</a:t>
            </a:r>
            <a:r>
              <a:rPr lang="en-US" altLang="zh-CN" dirty="0">
                <a:solidFill>
                  <a:schemeClr val="tx2"/>
                </a:solidFill>
              </a:rPr>
              <a:t>3.45/400=0.32627426</a:t>
            </a:r>
            <a:endParaRPr lang="en-US" altLang="zh-CN" dirty="0">
              <a:solidFill>
                <a:schemeClr val="tx2"/>
              </a:solidFill>
            </a:endParaRPr>
          </a:p>
          <a:p>
            <a:r>
              <a:rPr lang="zh-CN" altLang="en-US" dirty="0">
                <a:solidFill>
                  <a:schemeClr val="tx2"/>
                </a:solidFill>
              </a:rPr>
              <a:t>误差：</a:t>
            </a:r>
            <a:r>
              <a:rPr lang="en-US" altLang="zh-CN" dirty="0">
                <a:solidFill>
                  <a:schemeClr val="tx2"/>
                </a:solidFill>
              </a:rPr>
              <a:t>0.000194321+(&lt;0.001725)</a:t>
            </a:r>
            <a:endParaRPr lang="en-US" altLang="zh-CN" dirty="0">
              <a:solidFill>
                <a:schemeClr val="tx2"/>
              </a:solidFill>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25855" y="1671955"/>
            <a:ext cx="9940290" cy="3784600"/>
          </a:xfrm>
          <a:prstGeom prst="rect">
            <a:avLst/>
          </a:prstGeom>
          <a:noFill/>
        </p:spPr>
        <p:txBody>
          <a:bodyPr wrap="square" rtlCol="0" anchor="t">
            <a:spAutoFit/>
          </a:bodyPr>
          <a:p>
            <a:r>
              <a:rPr lang="zh-CN" altLang="en-US" sz="2400">
                <a:solidFill>
                  <a:schemeClr val="tx2"/>
                </a:solidFill>
                <a:sym typeface="+mn-ea"/>
              </a:rPr>
              <a:t>总结</a:t>
            </a:r>
            <a:r>
              <a:rPr lang="zh-CN" altLang="en-US" sz="2400">
                <a:solidFill>
                  <a:schemeClr val="tx2"/>
                </a:solidFill>
                <a:sym typeface="+mn-ea"/>
              </a:rPr>
              <a:t>：</a:t>
            </a:r>
            <a:endParaRPr lang="zh-CN" altLang="en-US" sz="2400">
              <a:solidFill>
                <a:schemeClr val="tx2"/>
              </a:solidFill>
              <a:sym typeface="+mn-ea"/>
            </a:endParaRPr>
          </a:p>
          <a:p>
            <a:endParaRPr lang="zh-CN" altLang="en-US" sz="2400">
              <a:solidFill>
                <a:schemeClr val="tx2"/>
              </a:solidFill>
            </a:endParaRPr>
          </a:p>
          <a:p>
            <a:r>
              <a:rPr lang="zh-CN" altLang="en-US" sz="2400">
                <a:solidFill>
                  <a:schemeClr val="tx2"/>
                </a:solidFill>
                <a:sym typeface="+mn-ea"/>
              </a:rPr>
              <a:t>本系统可以批量采集数据，批量进行处理，与机械控制联动实现自动化控制，原来几周的检测时间半小时之内即可完成，而且精度高，误差小，系统固定几乎没有人为引入的误差或者说人为引入的误差是确定的可检测扣除的。接下来工作将重点进行误差分析、整合各个模块完成软件编写以完善我们的检测系统进而更加精确的提供检测参数。</a:t>
            </a:r>
            <a:endParaRPr lang="zh-CN" altLang="en-US" sz="2400">
              <a:solidFill>
                <a:schemeClr val="tx2"/>
              </a:solidFill>
              <a:sym typeface="+mn-ea"/>
            </a:endParaRPr>
          </a:p>
          <a:p>
            <a:r>
              <a:rPr lang="zh-CN" altLang="en-US" sz="2400">
                <a:solidFill>
                  <a:schemeClr val="tx2"/>
                </a:solidFill>
                <a:sym typeface="+mn-ea"/>
              </a:rPr>
              <a:t>这项研究工作对于促进我国优质</a:t>
            </a:r>
            <a:r>
              <a:rPr lang="zh-CN" altLang="en-US" sz="2400">
                <a:solidFill>
                  <a:schemeClr val="tx2"/>
                </a:solidFill>
                <a:sym typeface="+mn-ea"/>
              </a:rPr>
              <a:t>IFU的研制、提升IFU制造工艺具有极大推动作用，将使得我国天文研究技术更完善手段更多样。</a:t>
            </a:r>
            <a:endParaRPr lang="zh-CN" altLang="en-US" sz="2400">
              <a:solidFill>
                <a:schemeClr val="tx2"/>
              </a:solidFill>
              <a:sym typeface="+mn-ea"/>
            </a:endParaRPr>
          </a:p>
          <a:p>
            <a:endParaRPr lang="zh-CN" altLang="en-US" sz="2400">
              <a:solidFill>
                <a:schemeClr val="tx2"/>
              </a:solidFill>
              <a:sym typeface="+mn-e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237990" y="2644775"/>
            <a:ext cx="3716655" cy="1568450"/>
          </a:xfrm>
          <a:prstGeom prst="rect">
            <a:avLst/>
          </a:prstGeom>
          <a:noFill/>
        </p:spPr>
        <p:txBody>
          <a:bodyPr wrap="square" rtlCol="0">
            <a:spAutoFit/>
          </a:bodyPr>
          <a:p>
            <a:r>
              <a:rPr lang="zh-CN" altLang="en-US" sz="9600">
                <a:solidFill>
                  <a:schemeClr val="tx2"/>
                </a:solidFill>
              </a:rPr>
              <a:t>谢 谢</a:t>
            </a:r>
            <a:endParaRPr lang="zh-CN" altLang="en-US" sz="9600">
              <a:solidFill>
                <a:schemeClr val="tx2"/>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a:p>
            <a:endParaRPr lang="zh-CN" altLang="en-US"/>
          </a:p>
        </p:txBody>
      </p:sp>
      <p:pic>
        <p:nvPicPr>
          <p:cNvPr id="4" name="图片 3"/>
          <p:cNvPicPr>
            <a:picLocks noChangeAspect="1"/>
          </p:cNvPicPr>
          <p:nvPr/>
        </p:nvPicPr>
        <p:blipFill>
          <a:blip r:embed="rId1"/>
          <a:stretch>
            <a:fillRect/>
          </a:stretch>
        </p:blipFill>
        <p:spPr>
          <a:xfrm>
            <a:off x="1684655" y="2305050"/>
            <a:ext cx="7653655" cy="4368800"/>
          </a:xfrm>
          <a:prstGeom prst="rect">
            <a:avLst/>
          </a:prstGeom>
        </p:spPr>
      </p:pic>
      <p:sp>
        <p:nvSpPr>
          <p:cNvPr id="5" name="文本框 4"/>
          <p:cNvSpPr txBox="1"/>
          <p:nvPr/>
        </p:nvSpPr>
        <p:spPr>
          <a:xfrm>
            <a:off x="1273175" y="1383030"/>
            <a:ext cx="8888730" cy="922020"/>
          </a:xfrm>
          <a:prstGeom prst="rect">
            <a:avLst/>
          </a:prstGeom>
          <a:noFill/>
        </p:spPr>
        <p:txBody>
          <a:bodyPr wrap="square" rtlCol="0">
            <a:spAutoFit/>
          </a:bodyPr>
          <a:p>
            <a:r>
              <a:rPr lang="zh-CN" altLang="en-US">
                <a:solidFill>
                  <a:schemeClr val="tx2"/>
                </a:solidFill>
              </a:rPr>
              <a:t>为了得到面源光谱信息，传统的光谱仪</a:t>
            </a:r>
            <a:r>
              <a:rPr lang="zh-CN" altLang="en-US">
                <a:solidFill>
                  <a:schemeClr val="tx2"/>
                </a:solidFill>
              </a:rPr>
              <a:t>利用</a:t>
            </a:r>
            <a:r>
              <a:rPr lang="zh-CN" altLang="en-US">
                <a:solidFill>
                  <a:schemeClr val="tx2"/>
                </a:solidFill>
              </a:rPr>
              <a:t>狭缝扫描的办法进行，时间分辨率低</a:t>
            </a:r>
            <a:endParaRPr lang="zh-CN" altLang="en-US">
              <a:solidFill>
                <a:schemeClr val="tx2"/>
              </a:solidFill>
            </a:endParaRPr>
          </a:p>
          <a:p>
            <a:r>
              <a:rPr lang="zh-CN" altLang="en-US">
                <a:solidFill>
                  <a:schemeClr val="tx2"/>
                </a:solidFill>
              </a:rPr>
              <a:t>使用</a:t>
            </a:r>
            <a:r>
              <a:rPr lang="en-US" altLang="zh-CN">
                <a:solidFill>
                  <a:schemeClr val="tx2"/>
                </a:solidFill>
              </a:rPr>
              <a:t>IFU</a:t>
            </a:r>
            <a:r>
              <a:rPr lang="zh-CN" altLang="en-US">
                <a:solidFill>
                  <a:schemeClr val="tx2"/>
                </a:solidFill>
              </a:rPr>
              <a:t>可以同时获得面源光谱信息，提高时间分辨率，节省观测时间，相同时间可以观测更多目标。</a:t>
            </a:r>
            <a:endParaRPr lang="zh-CN" altLang="en-US">
              <a:solidFill>
                <a:schemeClr val="tx2"/>
              </a:solidFill>
            </a:endParaRPr>
          </a:p>
        </p:txBody>
      </p:sp>
      <p:sp>
        <p:nvSpPr>
          <p:cNvPr id="2" name="文本框 1"/>
          <p:cNvSpPr txBox="1"/>
          <p:nvPr/>
        </p:nvSpPr>
        <p:spPr>
          <a:xfrm>
            <a:off x="705485" y="779145"/>
            <a:ext cx="5217160" cy="829945"/>
          </a:xfrm>
          <a:prstGeom prst="rect">
            <a:avLst/>
          </a:prstGeom>
          <a:noFill/>
        </p:spPr>
        <p:txBody>
          <a:bodyPr wrap="square" rtlCol="0">
            <a:spAutoFit/>
          </a:bodyPr>
          <a:p>
            <a:r>
              <a:rPr lang="zh-CN" altLang="en-US" sz="2400">
                <a:solidFill>
                  <a:schemeClr val="tx2"/>
                </a:solidFill>
              </a:rPr>
              <a:t>什么是</a:t>
            </a:r>
            <a:r>
              <a:rPr lang="en-US" altLang="zh-CN" sz="2400">
                <a:solidFill>
                  <a:schemeClr val="tx2"/>
                </a:solidFill>
              </a:rPr>
              <a:t>IFU</a:t>
            </a:r>
            <a:r>
              <a:rPr lang="zh-CN" altLang="en-US" sz="2400">
                <a:solidFill>
                  <a:schemeClr val="tx2"/>
                </a:solidFill>
                <a:sym typeface="+mn-ea"/>
              </a:rPr>
              <a:t>（</a:t>
            </a:r>
            <a:r>
              <a:rPr lang="en-US" altLang="zh-CN" sz="2400">
                <a:solidFill>
                  <a:schemeClr val="tx2"/>
                </a:solidFill>
                <a:sym typeface="+mn-ea"/>
              </a:rPr>
              <a:t>Integral Field Unit</a:t>
            </a:r>
            <a:r>
              <a:rPr lang="zh-CN" altLang="en-US" sz="2400">
                <a:solidFill>
                  <a:schemeClr val="tx2"/>
                </a:solidFill>
                <a:sym typeface="+mn-ea"/>
              </a:rPr>
              <a:t>）</a:t>
            </a:r>
            <a:endParaRPr lang="zh-CN" altLang="en-US" sz="2400">
              <a:solidFill>
                <a:schemeClr val="tx2"/>
              </a:solidFill>
            </a:endParaRPr>
          </a:p>
          <a:p>
            <a:endParaRPr lang="en-US" altLang="zh-CN" sz="2400">
              <a:solidFill>
                <a:schemeClr val="tx2"/>
              </a:solidFill>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5026660" y="1410970"/>
            <a:ext cx="6544945" cy="4514215"/>
          </a:xfrm>
          <a:prstGeom prst="rect">
            <a:avLst/>
          </a:prstGeom>
        </p:spPr>
      </p:pic>
      <p:sp>
        <p:nvSpPr>
          <p:cNvPr id="2" name="文本框 1"/>
          <p:cNvSpPr txBox="1"/>
          <p:nvPr/>
        </p:nvSpPr>
        <p:spPr>
          <a:xfrm>
            <a:off x="690880" y="779145"/>
            <a:ext cx="3952240" cy="460375"/>
          </a:xfrm>
          <a:prstGeom prst="rect">
            <a:avLst/>
          </a:prstGeom>
          <a:noFill/>
        </p:spPr>
        <p:txBody>
          <a:bodyPr wrap="square" rtlCol="0">
            <a:spAutoFit/>
          </a:bodyPr>
          <a:p>
            <a:r>
              <a:rPr lang="en-US" altLang="zh-CN" sz="2400">
                <a:solidFill>
                  <a:schemeClr val="tx2"/>
                </a:solidFill>
              </a:rPr>
              <a:t>Fibers+lenslets IFU</a:t>
            </a:r>
            <a:r>
              <a:rPr lang="zh-CN" altLang="en-US" sz="2400">
                <a:solidFill>
                  <a:schemeClr val="tx2"/>
                </a:solidFill>
              </a:rPr>
              <a:t>原理图</a:t>
            </a:r>
            <a:endParaRPr lang="zh-CN" altLang="en-US" sz="2400">
              <a:solidFill>
                <a:schemeClr val="tx2"/>
              </a:solidFill>
            </a:endParaRPr>
          </a:p>
        </p:txBody>
      </p:sp>
      <p:pic>
        <p:nvPicPr>
          <p:cNvPr id="4" name="图片 3"/>
          <p:cNvPicPr>
            <a:picLocks noChangeAspect="1"/>
          </p:cNvPicPr>
          <p:nvPr/>
        </p:nvPicPr>
        <p:blipFill>
          <a:blip r:embed="rId2"/>
          <a:srcRect l="51464" t="45741" r="35908" b="34797"/>
          <a:stretch>
            <a:fillRect/>
          </a:stretch>
        </p:blipFill>
        <p:spPr>
          <a:xfrm>
            <a:off x="5703570" y="5925185"/>
            <a:ext cx="966470" cy="850265"/>
          </a:xfrm>
          <a:prstGeom prst="rect">
            <a:avLst/>
          </a:prstGeom>
        </p:spPr>
      </p:pic>
      <p:pic>
        <p:nvPicPr>
          <p:cNvPr id="3" name="图片 2"/>
          <p:cNvPicPr>
            <a:picLocks noChangeAspect="1"/>
          </p:cNvPicPr>
          <p:nvPr/>
        </p:nvPicPr>
        <p:blipFill>
          <a:blip r:embed="rId2"/>
          <a:srcRect l="35204" t="45741" r="53912" b="34927"/>
          <a:stretch>
            <a:fillRect/>
          </a:stretch>
        </p:blipFill>
        <p:spPr>
          <a:xfrm>
            <a:off x="5494020" y="631190"/>
            <a:ext cx="833120" cy="844550"/>
          </a:xfrm>
          <a:prstGeom prst="rect">
            <a:avLst/>
          </a:prstGeom>
        </p:spPr>
      </p:pic>
      <p:pic>
        <p:nvPicPr>
          <p:cNvPr id="5" name="图片 4"/>
          <p:cNvPicPr>
            <a:picLocks noChangeAspect="1"/>
          </p:cNvPicPr>
          <p:nvPr/>
        </p:nvPicPr>
        <p:blipFill>
          <a:blip r:embed="rId2"/>
          <a:srcRect l="8645" t="45741" r="70248" b="32907"/>
          <a:stretch>
            <a:fillRect/>
          </a:stretch>
        </p:blipFill>
        <p:spPr>
          <a:xfrm>
            <a:off x="9596120" y="542925"/>
            <a:ext cx="1615440" cy="932815"/>
          </a:xfrm>
          <a:prstGeom prst="rect">
            <a:avLst/>
          </a:prstGeom>
        </p:spPr>
      </p:pic>
      <p:pic>
        <p:nvPicPr>
          <p:cNvPr id="6" name="图片 5"/>
          <p:cNvPicPr>
            <a:picLocks noChangeAspect="1"/>
          </p:cNvPicPr>
          <p:nvPr/>
        </p:nvPicPr>
        <p:blipFill>
          <a:blip r:embed="rId2"/>
          <a:srcRect l="8297" t="45872" r="36257" b="35581"/>
          <a:stretch>
            <a:fillRect/>
          </a:stretch>
        </p:blipFill>
        <p:spPr>
          <a:xfrm>
            <a:off x="544830" y="3023870"/>
            <a:ext cx="4243705" cy="810260"/>
          </a:xfrm>
          <a:prstGeom prst="rect">
            <a:avLst/>
          </a:prstGeom>
        </p:spPr>
      </p:pic>
      <p:cxnSp>
        <p:nvCxnSpPr>
          <p:cNvPr id="7" name="直接箭头连接符 6"/>
          <p:cNvCxnSpPr>
            <a:stCxn id="3" idx="2"/>
          </p:cNvCxnSpPr>
          <p:nvPr/>
        </p:nvCxnSpPr>
        <p:spPr>
          <a:xfrm>
            <a:off x="5910580" y="1475740"/>
            <a:ext cx="306705" cy="79057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9" name="直接箭头连接符 8"/>
          <p:cNvCxnSpPr/>
          <p:nvPr/>
        </p:nvCxnSpPr>
        <p:spPr>
          <a:xfrm flipH="1">
            <a:off x="10549255" y="1410970"/>
            <a:ext cx="289560" cy="56197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0" name="直接箭头连接符 9"/>
          <p:cNvCxnSpPr>
            <a:stCxn id="4" idx="0"/>
          </p:cNvCxnSpPr>
          <p:nvPr/>
        </p:nvCxnSpPr>
        <p:spPr>
          <a:xfrm flipH="1" flipV="1">
            <a:off x="6123305" y="5629910"/>
            <a:ext cx="63500" cy="29527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p:nvPr>
            <p:custDataLst>
              <p:tags r:id="rId1"/>
            </p:custDataLst>
          </p:nvPr>
        </p:nvPicPr>
        <p:blipFill rotWithShape="1">
          <a:blip r:embed="rId2" cstate="print">
            <a:extLst>
              <a:ext uri="{28A0092B-C50C-407E-A947-70E740481C1C}">
                <a14:useLocalDpi xmlns:a14="http://schemas.microsoft.com/office/drawing/2010/main" val="0"/>
              </a:ext>
            </a:extLst>
          </a:blip>
          <a:srcRect l="42105" t="43039" r="49136" b="46421"/>
          <a:stretch>
            <a:fillRect/>
          </a:stretch>
        </p:blipFill>
        <p:spPr>
          <a:xfrm>
            <a:off x="1445895" y="4413250"/>
            <a:ext cx="1943100" cy="1752600"/>
          </a:xfrm>
          <a:prstGeom prst="rect">
            <a:avLst/>
          </a:prstGeom>
        </p:spPr>
      </p:pic>
      <p:pic>
        <p:nvPicPr>
          <p:cNvPr id="15" name="图片 14"/>
          <p:cNvPicPr>
            <a:picLocks noChangeAspect="1"/>
          </p:cNvPicPr>
          <p:nvPr>
            <p:custDataLst>
              <p:tags r:id="rId3"/>
            </p:custDataLst>
          </p:nvPr>
        </p:nvPicPr>
        <p:blipFill rotWithShape="1">
          <a:blip r:embed="rId4"/>
          <a:srcRect l="30507" t="43408" r="39848" b="48156"/>
          <a:stretch>
            <a:fillRect/>
          </a:stretch>
        </p:blipFill>
        <p:spPr>
          <a:xfrm>
            <a:off x="4897712" y="4516119"/>
            <a:ext cx="6489250" cy="1546861"/>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en-US" altLang="zh-CN" sz="2400">
                <a:solidFill>
                  <a:schemeClr val="tx2"/>
                </a:solidFill>
              </a:rPr>
              <a:t>IFU</a:t>
            </a:r>
            <a:r>
              <a:rPr lang="zh-CN" altLang="en-US" sz="2400">
                <a:solidFill>
                  <a:schemeClr val="tx2"/>
                </a:solidFill>
              </a:rPr>
              <a:t>两端成像图 </a:t>
            </a:r>
            <a:endParaRPr lang="zh-CN" altLang="en-US" sz="2400">
              <a:solidFill>
                <a:srgbClr val="FF0000"/>
              </a:solidFill>
            </a:endParaRPr>
          </a:p>
        </p:txBody>
      </p:sp>
      <p:pic>
        <p:nvPicPr>
          <p:cNvPr id="3" name="图片 2" descr="IFU实际图"/>
          <p:cNvPicPr>
            <a:picLocks noChangeAspect="1"/>
          </p:cNvPicPr>
          <p:nvPr>
            <p:custDataLst>
              <p:tags r:id="rId5"/>
            </p:custDataLst>
          </p:nvPr>
        </p:nvPicPr>
        <p:blipFill>
          <a:blip r:embed="rId6"/>
          <a:srcRect l="78" t="1021" r="607" b="608"/>
          <a:stretch>
            <a:fillRect/>
          </a:stretch>
        </p:blipFill>
        <p:spPr>
          <a:xfrm>
            <a:off x="2458720" y="1286510"/>
            <a:ext cx="7274560" cy="2876550"/>
          </a:xfrm>
          <a:prstGeom prst="rect">
            <a:avLst/>
          </a:prstGeom>
        </p:spPr>
      </p:pic>
      <p:sp>
        <p:nvSpPr>
          <p:cNvPr id="4" name="文本框 3"/>
          <p:cNvSpPr txBox="1"/>
          <p:nvPr/>
        </p:nvSpPr>
        <p:spPr>
          <a:xfrm>
            <a:off x="1540510" y="6165850"/>
            <a:ext cx="1753870" cy="460375"/>
          </a:xfrm>
          <a:prstGeom prst="rect">
            <a:avLst/>
          </a:prstGeom>
          <a:noFill/>
        </p:spPr>
        <p:txBody>
          <a:bodyPr wrap="square" rtlCol="0">
            <a:spAutoFit/>
          </a:bodyPr>
          <a:p>
            <a:r>
              <a:rPr lang="zh-CN" altLang="en-US" sz="2400">
                <a:solidFill>
                  <a:srgbClr val="FF0000"/>
                </a:solidFill>
              </a:rPr>
              <a:t>望远镜焦面</a:t>
            </a:r>
            <a:endParaRPr lang="zh-CN" altLang="en-US" sz="2400">
              <a:solidFill>
                <a:srgbClr val="FF0000"/>
              </a:solidFill>
            </a:endParaRPr>
          </a:p>
        </p:txBody>
      </p:sp>
      <p:sp>
        <p:nvSpPr>
          <p:cNvPr id="6" name="文本框 5"/>
          <p:cNvSpPr txBox="1"/>
          <p:nvPr/>
        </p:nvSpPr>
        <p:spPr>
          <a:xfrm>
            <a:off x="7574280" y="6165850"/>
            <a:ext cx="1135380" cy="460375"/>
          </a:xfrm>
          <a:prstGeom prst="rect">
            <a:avLst/>
          </a:prstGeom>
          <a:noFill/>
        </p:spPr>
        <p:txBody>
          <a:bodyPr wrap="square" rtlCol="0">
            <a:spAutoFit/>
          </a:bodyPr>
          <a:p>
            <a:r>
              <a:rPr lang="zh-CN" altLang="en-US" sz="2400">
                <a:solidFill>
                  <a:srgbClr val="FF0000"/>
                </a:solidFill>
              </a:rPr>
              <a:t>赝狭缝</a:t>
            </a:r>
            <a:endParaRPr lang="zh-CN" altLang="en-US" sz="2400">
              <a:solidFill>
                <a:srgbClr val="FF0000"/>
              </a:solidFill>
            </a:endParaRPr>
          </a:p>
        </p:txBody>
      </p:sp>
      <p:sp>
        <p:nvSpPr>
          <p:cNvPr id="5" name="文本框 4"/>
          <p:cNvSpPr txBox="1"/>
          <p:nvPr/>
        </p:nvSpPr>
        <p:spPr>
          <a:xfrm>
            <a:off x="540385" y="2125345"/>
            <a:ext cx="1800860" cy="1198880"/>
          </a:xfrm>
          <a:prstGeom prst="rect">
            <a:avLst/>
          </a:prstGeom>
          <a:noFill/>
        </p:spPr>
        <p:txBody>
          <a:bodyPr wrap="square" rtlCol="0">
            <a:spAutoFit/>
          </a:bodyPr>
          <a:p>
            <a:r>
              <a:rPr lang="en-US" altLang="zh-CN">
                <a:solidFill>
                  <a:schemeClr val="bg1"/>
                </a:solidFill>
              </a:rPr>
              <a:t>1</a:t>
            </a:r>
            <a:r>
              <a:rPr lang="zh-CN" altLang="en-US">
                <a:solidFill>
                  <a:schemeClr val="bg1"/>
                </a:solidFill>
              </a:rPr>
              <a:t>、排布精度</a:t>
            </a:r>
            <a:endParaRPr lang="zh-CN" altLang="en-US">
              <a:solidFill>
                <a:schemeClr val="bg1"/>
              </a:solidFill>
            </a:endParaRPr>
          </a:p>
          <a:p>
            <a:r>
              <a:rPr lang="en-US" altLang="zh-CN">
                <a:solidFill>
                  <a:schemeClr val="bg1"/>
                </a:solidFill>
              </a:rPr>
              <a:t>2</a:t>
            </a:r>
            <a:r>
              <a:rPr lang="zh-CN" altLang="en-US">
                <a:solidFill>
                  <a:schemeClr val="bg1"/>
                </a:solidFill>
              </a:rPr>
              <a:t>、焦比退化</a:t>
            </a:r>
            <a:endParaRPr lang="zh-CN" altLang="en-US">
              <a:solidFill>
                <a:schemeClr val="bg1"/>
              </a:solidFill>
            </a:endParaRPr>
          </a:p>
          <a:p>
            <a:r>
              <a:rPr lang="en-US" altLang="zh-CN">
                <a:solidFill>
                  <a:schemeClr val="bg1"/>
                </a:solidFill>
              </a:rPr>
              <a:t>3</a:t>
            </a:r>
            <a:r>
              <a:rPr lang="zh-CN" altLang="en-US">
                <a:solidFill>
                  <a:schemeClr val="bg1"/>
                </a:solidFill>
              </a:rPr>
              <a:t>、透过率</a:t>
            </a:r>
            <a:endParaRPr lang="zh-CN" altLang="en-US">
              <a:solidFill>
                <a:schemeClr val="bg1"/>
              </a:solidFill>
            </a:endParaRPr>
          </a:p>
          <a:p>
            <a:r>
              <a:rPr lang="en-US" altLang="zh-CN">
                <a:solidFill>
                  <a:schemeClr val="bg1"/>
                </a:solidFill>
              </a:rPr>
              <a:t>4</a:t>
            </a:r>
            <a:r>
              <a:rPr lang="zh-CN" altLang="en-US">
                <a:solidFill>
                  <a:schemeClr val="bg1"/>
                </a:solidFill>
              </a:rPr>
              <a:t>、涂胶均匀性</a:t>
            </a:r>
            <a:endParaRPr lang="zh-CN" altLang="en-US">
              <a:solidFill>
                <a:schemeClr val="bg1"/>
              </a:solidFill>
            </a:endParaRPr>
          </a:p>
        </p:txBody>
      </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88110" y="2136775"/>
            <a:ext cx="8888730" cy="2030095"/>
          </a:xfrm>
          <a:prstGeom prst="rect">
            <a:avLst/>
          </a:prstGeom>
          <a:noFill/>
        </p:spPr>
        <p:txBody>
          <a:bodyPr wrap="square" rtlCol="0">
            <a:spAutoFit/>
          </a:bodyPr>
          <a:p>
            <a:r>
              <a:rPr lang="zh-CN" altLang="en-US">
                <a:solidFill>
                  <a:schemeClr val="tx2"/>
                </a:solidFill>
              </a:rPr>
              <a:t>目前国际上对于光纤式</a:t>
            </a:r>
            <a:r>
              <a:rPr lang="en-US" altLang="zh-CN">
                <a:solidFill>
                  <a:schemeClr val="tx2"/>
                </a:solidFill>
              </a:rPr>
              <a:t>IFU</a:t>
            </a:r>
            <a:r>
              <a:rPr lang="zh-CN" altLang="en-US">
                <a:solidFill>
                  <a:schemeClr val="tx2"/>
                </a:solidFill>
              </a:rPr>
              <a:t>的基本性能检测主要分两种情况，光纤数目少的情况下逐根检测；光线数目多的情况下进行抽样，对随机样本逐一检测。这两种方法都存在效率低下、集成化程度不够、精度低的缺点。</a:t>
            </a:r>
            <a:endParaRPr lang="zh-CN" altLang="en-US">
              <a:solidFill>
                <a:schemeClr val="tx2"/>
              </a:solidFill>
            </a:endParaRPr>
          </a:p>
          <a:p>
            <a:endParaRPr lang="zh-CN" altLang="en-US">
              <a:solidFill>
                <a:schemeClr val="tx2"/>
              </a:solidFill>
            </a:endParaRPr>
          </a:p>
          <a:p>
            <a:r>
              <a:rPr lang="zh-CN" altLang="en-US">
                <a:solidFill>
                  <a:schemeClr val="tx2"/>
                </a:solidFill>
              </a:rPr>
              <a:t>我的工作主要是要实现</a:t>
            </a:r>
            <a:r>
              <a:rPr lang="zh-CN" altLang="en-US">
                <a:solidFill>
                  <a:schemeClr val="tx2"/>
                </a:solidFill>
                <a:sym typeface="+mn-ea"/>
              </a:rPr>
              <a:t>对于光纤式</a:t>
            </a:r>
            <a:r>
              <a:rPr lang="en-US" altLang="zh-CN">
                <a:solidFill>
                  <a:schemeClr val="tx2"/>
                </a:solidFill>
                <a:sym typeface="+mn-ea"/>
              </a:rPr>
              <a:t>IFU</a:t>
            </a:r>
            <a:r>
              <a:rPr lang="zh-CN" altLang="en-US">
                <a:solidFill>
                  <a:schemeClr val="tx2"/>
                </a:solidFill>
                <a:sym typeface="+mn-ea"/>
              </a:rPr>
              <a:t>的基本性能</a:t>
            </a:r>
            <a:r>
              <a:rPr lang="zh-CN" altLang="en-US">
                <a:solidFill>
                  <a:schemeClr val="tx2"/>
                </a:solidFill>
              </a:rPr>
              <a:t>高精度的高效率的检测。</a:t>
            </a:r>
            <a:endParaRPr lang="zh-CN" altLang="en-US">
              <a:solidFill>
                <a:schemeClr val="tx2"/>
              </a:solidFill>
            </a:endParaRPr>
          </a:p>
          <a:p>
            <a:endParaRPr lang="zh-CN" altLang="en-US">
              <a:solidFill>
                <a:schemeClr val="tx2"/>
              </a:solidFill>
            </a:endParaRPr>
          </a:p>
          <a:p>
            <a:endParaRPr lang="zh-CN" altLang="en-US">
              <a:solidFill>
                <a:schemeClr val="tx2"/>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2400"/>
              <a:t>实验原理图</a:t>
            </a:r>
            <a:endParaRPr lang="zh-CN" altLang="en-US" sz="2400"/>
          </a:p>
        </p:txBody>
      </p:sp>
      <p:grpSp>
        <p:nvGrpSpPr>
          <p:cNvPr id="4" name="组合 3"/>
          <p:cNvGrpSpPr/>
          <p:nvPr/>
        </p:nvGrpSpPr>
        <p:grpSpPr>
          <a:xfrm>
            <a:off x="5207635" y="2407920"/>
            <a:ext cx="6455410" cy="2742565"/>
            <a:chOff x="716423" y="2366153"/>
            <a:chExt cx="5891867" cy="2125693"/>
          </a:xfrm>
        </p:grpSpPr>
        <p:sp>
          <p:nvSpPr>
            <p:cNvPr id="5" name="矩形 4"/>
            <p:cNvSpPr/>
            <p:nvPr/>
          </p:nvSpPr>
          <p:spPr>
            <a:xfrm>
              <a:off x="1915550" y="3252748"/>
              <a:ext cx="329419" cy="31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825258" y="3252748"/>
              <a:ext cx="3223847" cy="31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6224948" y="3252748"/>
              <a:ext cx="45719" cy="31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968308" y="3903379"/>
              <a:ext cx="22977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482969" y="3299644"/>
              <a:ext cx="45719" cy="21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形状 18"/>
            <p:cNvSpPr/>
            <p:nvPr/>
          </p:nvSpPr>
          <p:spPr>
            <a:xfrm>
              <a:off x="716423" y="3369465"/>
              <a:ext cx="1462169" cy="1122381"/>
            </a:xfrm>
            <a:custGeom>
              <a:avLst/>
              <a:gdLst>
                <a:gd name="connsiteX0" fmla="*/ 1382008 w 1462169"/>
                <a:gd name="connsiteY0" fmla="*/ 592529 h 1122381"/>
                <a:gd name="connsiteX1" fmla="*/ 1323392 w 1462169"/>
                <a:gd name="connsiteY1" fmla="*/ 1067314 h 1122381"/>
                <a:gd name="connsiteX2" fmla="*/ 98331 w 1462169"/>
                <a:gd name="connsiteY2" fmla="*/ 1002837 h 1122381"/>
                <a:gd name="connsiteX3" fmla="*/ 151085 w 1462169"/>
                <a:gd name="connsiteY3" fmla="*/ 88437 h 1122381"/>
                <a:gd name="connsiteX4" fmla="*/ 760685 w 1462169"/>
                <a:gd name="connsiteY4" fmla="*/ 35683 h 1122381"/>
                <a:gd name="connsiteX5" fmla="*/ 760685 w 1462169"/>
                <a:gd name="connsiteY5" fmla="*/ 35683 h 112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169" h="1122381">
                  <a:moveTo>
                    <a:pt x="1382008" y="592529"/>
                  </a:moveTo>
                  <a:cubicBezTo>
                    <a:pt x="1459673" y="795729"/>
                    <a:pt x="1537338" y="998929"/>
                    <a:pt x="1323392" y="1067314"/>
                  </a:cubicBezTo>
                  <a:cubicBezTo>
                    <a:pt x="1109446" y="1135699"/>
                    <a:pt x="293715" y="1165983"/>
                    <a:pt x="98331" y="1002837"/>
                  </a:cubicBezTo>
                  <a:cubicBezTo>
                    <a:pt x="-97053" y="839691"/>
                    <a:pt x="40693" y="249629"/>
                    <a:pt x="151085" y="88437"/>
                  </a:cubicBezTo>
                  <a:cubicBezTo>
                    <a:pt x="261477" y="-72755"/>
                    <a:pt x="760685" y="35683"/>
                    <a:pt x="760685" y="35683"/>
                  </a:cubicBezTo>
                  <a:lnTo>
                    <a:pt x="760685" y="3568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flipH="1">
              <a:off x="1915550" y="3252748"/>
              <a:ext cx="329419" cy="310662"/>
            </a:xfrm>
            <a:prstGeom prst="line">
              <a:avLst/>
            </a:prstGeom>
          </p:spPr>
          <p:style>
            <a:lnRef idx="1">
              <a:schemeClr val="accent5"/>
            </a:lnRef>
            <a:fillRef idx="0">
              <a:schemeClr val="accent5"/>
            </a:fillRef>
            <a:effectRef idx="0">
              <a:schemeClr val="accent5"/>
            </a:effectRef>
            <a:fontRef idx="minor">
              <a:schemeClr val="tx1"/>
            </a:fontRef>
          </p:style>
        </p:cxnSp>
        <p:cxnSp>
          <p:nvCxnSpPr>
            <p:cNvPr id="25" name="直接箭头连接符 24"/>
            <p:cNvCxnSpPr/>
            <p:nvPr/>
          </p:nvCxnSpPr>
          <p:spPr>
            <a:xfrm>
              <a:off x="1968308" y="2590394"/>
              <a:ext cx="0" cy="54506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7" name="直接箭头连接符 26"/>
            <p:cNvCxnSpPr/>
            <p:nvPr/>
          </p:nvCxnSpPr>
          <p:spPr>
            <a:xfrm>
              <a:off x="2177423" y="2590394"/>
              <a:ext cx="0" cy="54506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8" name="矩形 27"/>
            <p:cNvSpPr/>
            <p:nvPr/>
          </p:nvSpPr>
          <p:spPr>
            <a:xfrm>
              <a:off x="2461846" y="3750979"/>
              <a:ext cx="26963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857524" y="2366153"/>
              <a:ext cx="445470" cy="178166"/>
            </a:xfrm>
            <a:prstGeom prst="rect">
              <a:avLst/>
            </a:prstGeom>
            <a:noFill/>
          </p:spPr>
          <p:txBody>
            <a:bodyPr wrap="square" rtlCol="0">
              <a:spAutoFit/>
            </a:bodyPr>
            <a:p>
              <a:r>
                <a:rPr lang="zh-CN" altLang="en-US" sz="900" dirty="0">
                  <a:solidFill>
                    <a:schemeClr val="tx2"/>
                  </a:solidFill>
                </a:rPr>
                <a:t>光源</a:t>
              </a:r>
              <a:endParaRPr lang="zh-CN" altLang="en-US" sz="900" dirty="0">
                <a:solidFill>
                  <a:schemeClr val="tx2"/>
                </a:solidFill>
              </a:endParaRPr>
            </a:p>
          </p:txBody>
        </p:sp>
        <p:sp>
          <p:nvSpPr>
            <p:cNvPr id="31" name="文本框 30"/>
            <p:cNvSpPr txBox="1"/>
            <p:nvPr/>
          </p:nvSpPr>
          <p:spPr>
            <a:xfrm>
              <a:off x="948044" y="3036050"/>
              <a:ext cx="686525" cy="285460"/>
            </a:xfrm>
            <a:prstGeom prst="rect">
              <a:avLst/>
            </a:prstGeom>
            <a:noFill/>
          </p:spPr>
          <p:txBody>
            <a:bodyPr wrap="square" rtlCol="0">
              <a:spAutoFit/>
            </a:bodyPr>
            <a:p>
              <a:r>
                <a:rPr lang="zh-CN" altLang="en-US" sz="900" dirty="0">
                  <a:solidFill>
                    <a:schemeClr val="tx2"/>
                  </a:solidFill>
                </a:rPr>
                <a:t>光纤出射（可动）</a:t>
              </a:r>
              <a:endParaRPr lang="zh-CN" altLang="en-US" sz="900" dirty="0">
                <a:solidFill>
                  <a:schemeClr val="tx2"/>
                </a:solidFill>
              </a:endParaRPr>
            </a:p>
          </p:txBody>
        </p:sp>
        <p:sp>
          <p:nvSpPr>
            <p:cNvPr id="33" name="文本框 32"/>
            <p:cNvSpPr txBox="1"/>
            <p:nvPr/>
          </p:nvSpPr>
          <p:spPr>
            <a:xfrm>
              <a:off x="1555300" y="3966558"/>
              <a:ext cx="642781" cy="285460"/>
            </a:xfrm>
            <a:prstGeom prst="rect">
              <a:avLst/>
            </a:prstGeom>
            <a:noFill/>
          </p:spPr>
          <p:txBody>
            <a:bodyPr wrap="square" rtlCol="0">
              <a:spAutoFit/>
            </a:bodyPr>
            <a:p>
              <a:r>
                <a:rPr lang="zh-CN" altLang="en-US" sz="900" dirty="0">
                  <a:solidFill>
                    <a:schemeClr val="tx2"/>
                  </a:solidFill>
                </a:rPr>
                <a:t>光纤入射（固定）</a:t>
              </a:r>
              <a:endParaRPr lang="zh-CN" altLang="en-US" sz="900" dirty="0">
                <a:solidFill>
                  <a:schemeClr val="tx2"/>
                </a:solidFill>
              </a:endParaRPr>
            </a:p>
          </p:txBody>
        </p:sp>
        <p:sp>
          <p:nvSpPr>
            <p:cNvPr id="35" name="文本框 34"/>
            <p:cNvSpPr txBox="1"/>
            <p:nvPr/>
          </p:nvSpPr>
          <p:spPr>
            <a:xfrm>
              <a:off x="2508741" y="2687288"/>
              <a:ext cx="533394" cy="178166"/>
            </a:xfrm>
            <a:prstGeom prst="rect">
              <a:avLst/>
            </a:prstGeom>
            <a:noFill/>
          </p:spPr>
          <p:txBody>
            <a:bodyPr wrap="square" rtlCol="0">
              <a:spAutoFit/>
            </a:bodyPr>
            <a:p>
              <a:r>
                <a:rPr lang="zh-CN" altLang="en-US" sz="900" dirty="0">
                  <a:solidFill>
                    <a:schemeClr val="tx2"/>
                  </a:solidFill>
                </a:rPr>
                <a:t>分束镜</a:t>
              </a:r>
              <a:endParaRPr lang="zh-CN" altLang="en-US" sz="900" dirty="0">
                <a:solidFill>
                  <a:schemeClr val="tx2"/>
                </a:solidFill>
              </a:endParaRPr>
            </a:p>
          </p:txBody>
        </p:sp>
        <p:cxnSp>
          <p:nvCxnSpPr>
            <p:cNvPr id="37" name="直接箭头连接符 36"/>
            <p:cNvCxnSpPr>
              <a:stCxn id="5" idx="3"/>
              <a:endCxn id="35" idx="2"/>
            </p:cNvCxnSpPr>
            <p:nvPr/>
          </p:nvCxnSpPr>
          <p:spPr>
            <a:xfrm flipV="1">
              <a:off x="2244969" y="2865213"/>
              <a:ext cx="530882" cy="54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461846" y="3874017"/>
              <a:ext cx="642781" cy="285460"/>
            </a:xfrm>
            <a:prstGeom prst="rect">
              <a:avLst/>
            </a:prstGeom>
            <a:noFill/>
          </p:spPr>
          <p:txBody>
            <a:bodyPr wrap="square" rtlCol="0">
              <a:spAutoFit/>
            </a:bodyPr>
            <a:p>
              <a:pPr algn="ctr"/>
              <a:r>
                <a:rPr lang="zh-CN" altLang="en-US" sz="900" dirty="0">
                  <a:solidFill>
                    <a:schemeClr val="tx2"/>
                  </a:solidFill>
                </a:rPr>
                <a:t>平面镜（可动</a:t>
              </a:r>
              <a:r>
                <a:rPr lang="zh-CN" altLang="en-US" sz="900" dirty="0"/>
                <a:t>）</a:t>
              </a:r>
              <a:endParaRPr lang="zh-CN" altLang="en-US" sz="900" dirty="0"/>
            </a:p>
          </p:txBody>
        </p:sp>
        <p:sp>
          <p:nvSpPr>
            <p:cNvPr id="43" name="文本框 42"/>
            <p:cNvSpPr txBox="1"/>
            <p:nvPr/>
          </p:nvSpPr>
          <p:spPr>
            <a:xfrm>
              <a:off x="4079632" y="2989884"/>
              <a:ext cx="720967" cy="178166"/>
            </a:xfrm>
            <a:prstGeom prst="rect">
              <a:avLst/>
            </a:prstGeom>
            <a:noFill/>
          </p:spPr>
          <p:txBody>
            <a:bodyPr wrap="square" rtlCol="0">
              <a:spAutoFit/>
            </a:bodyPr>
            <a:p>
              <a:r>
                <a:rPr lang="zh-CN" altLang="en-US" sz="900" dirty="0">
                  <a:solidFill>
                    <a:schemeClr val="tx2"/>
                  </a:solidFill>
                </a:rPr>
                <a:t>成像系统</a:t>
              </a:r>
              <a:endParaRPr lang="zh-CN" altLang="en-US" sz="900" dirty="0">
                <a:solidFill>
                  <a:schemeClr val="tx2"/>
                </a:solidFill>
              </a:endParaRPr>
            </a:p>
          </p:txBody>
        </p:sp>
        <p:sp>
          <p:nvSpPr>
            <p:cNvPr id="45" name="文本框 44"/>
            <p:cNvSpPr txBox="1"/>
            <p:nvPr/>
          </p:nvSpPr>
          <p:spPr>
            <a:xfrm>
              <a:off x="5887323" y="3635563"/>
              <a:ext cx="720967" cy="178166"/>
            </a:xfrm>
            <a:prstGeom prst="rect">
              <a:avLst/>
            </a:prstGeom>
            <a:noFill/>
          </p:spPr>
          <p:txBody>
            <a:bodyPr wrap="square" rtlCol="0">
              <a:spAutoFit/>
            </a:bodyPr>
            <a:p>
              <a:pPr algn="ctr"/>
              <a:r>
                <a:rPr lang="en-US" altLang="zh-CN" sz="900" dirty="0">
                  <a:solidFill>
                    <a:schemeClr val="tx2"/>
                  </a:solidFill>
                </a:rPr>
                <a:t>CCD</a:t>
              </a:r>
              <a:endParaRPr lang="en-US" altLang="zh-CN" sz="900" dirty="0">
                <a:solidFill>
                  <a:schemeClr val="tx2"/>
                </a:solidFill>
              </a:endParaRPr>
            </a:p>
          </p:txBody>
        </p:sp>
        <p:cxnSp>
          <p:nvCxnSpPr>
            <p:cNvPr id="49" name="直接箭头连接符 48"/>
            <p:cNvCxnSpPr/>
            <p:nvPr/>
          </p:nvCxnSpPr>
          <p:spPr>
            <a:xfrm>
              <a:off x="2784237" y="3780289"/>
              <a:ext cx="269631" cy="0"/>
            </a:xfrm>
            <a:prstGeom prst="straightConnector1">
              <a:avLst/>
            </a:prstGeom>
            <a:ln>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1"/>
          <a:srcRect/>
          <a:stretch>
            <a:fillRect/>
          </a:stretch>
        </p:blipFill>
        <p:spPr>
          <a:xfrm>
            <a:off x="621030" y="2051050"/>
            <a:ext cx="4535170" cy="3401695"/>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E:\研究生工作\毕业！！！！\IFUdata\fiber400\排布精度\狭缝\二值化图片\binary_h(28mm).jpgbinary_h(28mm)"/>
          <p:cNvPicPr>
            <a:picLocks noChangeAspect="1"/>
          </p:cNvPicPr>
          <p:nvPr/>
        </p:nvPicPr>
        <p:blipFill>
          <a:blip r:embed="rId1"/>
          <a:srcRect l="4002" t="42259" b="49372"/>
          <a:stretch>
            <a:fillRect/>
          </a:stretch>
        </p:blipFill>
        <p:spPr>
          <a:xfrm>
            <a:off x="1600200" y="4588510"/>
            <a:ext cx="8990965" cy="656590"/>
          </a:xfrm>
          <a:prstGeom prst="rect">
            <a:avLst/>
          </a:prstGeom>
        </p:spPr>
      </p:pic>
      <p:pic>
        <p:nvPicPr>
          <p:cNvPr id="5" name="图片 4" descr="E:\研究生工作\毕业！！！！\IFUdata\fiber400\排布精度\阵列\二值化图片\binary_%d.jpgbinary_%d"/>
          <p:cNvPicPr>
            <a:picLocks noChangeAspect="1"/>
          </p:cNvPicPr>
          <p:nvPr/>
        </p:nvPicPr>
        <p:blipFill>
          <a:blip r:embed="rId2"/>
          <a:srcRect l="38410" t="35460" r="48294" b="35204"/>
          <a:stretch>
            <a:fillRect/>
          </a:stretch>
        </p:blipFill>
        <p:spPr>
          <a:xfrm>
            <a:off x="4652010" y="1567815"/>
            <a:ext cx="2887980" cy="2598420"/>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en-US" altLang="zh-CN" sz="2400">
                <a:solidFill>
                  <a:schemeClr val="tx2"/>
                </a:solidFill>
              </a:rPr>
              <a:t>IFU</a:t>
            </a:r>
            <a:r>
              <a:rPr lang="zh-CN" altLang="en-US" sz="2400">
                <a:solidFill>
                  <a:schemeClr val="tx2"/>
                </a:solidFill>
              </a:rPr>
              <a:t>排布精度</a:t>
            </a:r>
            <a:endParaRPr lang="zh-CN" altLang="en-US" sz="2400">
              <a:solidFill>
                <a:schemeClr val="tx2"/>
              </a:solidFill>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H:\IFUdata\fiber400\排布精度\狭缝\h(30mm).jpgh(30mm)"/>
          <p:cNvPicPr>
            <a:picLocks noChangeAspect="1"/>
          </p:cNvPicPr>
          <p:nvPr/>
        </p:nvPicPr>
        <p:blipFill>
          <a:blip r:embed="rId1"/>
          <a:srcRect/>
          <a:stretch>
            <a:fillRect/>
          </a:stretch>
        </p:blipFill>
        <p:spPr>
          <a:xfrm>
            <a:off x="2990850" y="1616710"/>
            <a:ext cx="6210935" cy="4658995"/>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en-US" altLang="zh-CN" sz="2400">
                <a:solidFill>
                  <a:schemeClr val="tx2"/>
                </a:solidFill>
              </a:rPr>
              <a:t>IFU</a:t>
            </a:r>
            <a:r>
              <a:rPr lang="zh-CN" altLang="en-US" sz="2400">
                <a:solidFill>
                  <a:schemeClr val="tx2"/>
                </a:solidFill>
              </a:rPr>
              <a:t>排布精度</a:t>
            </a:r>
            <a:r>
              <a:rPr lang="en-US" altLang="zh-CN" sz="2400">
                <a:solidFill>
                  <a:schemeClr val="tx2"/>
                </a:solidFill>
              </a:rPr>
              <a:t>——</a:t>
            </a:r>
            <a:r>
              <a:rPr lang="zh-CN" altLang="en-US" sz="2400">
                <a:solidFill>
                  <a:schemeClr val="tx2"/>
                </a:solidFill>
              </a:rPr>
              <a:t>狭缝端</a:t>
            </a:r>
            <a:endParaRPr lang="zh-CN" altLang="en-US" sz="2400">
              <a:solidFill>
                <a:schemeClr val="tx2"/>
              </a:solidFill>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H:\IFUdata\fiber400\排布精度\阵列\第1行\img_1_1.jpgimg_1_1"/>
          <p:cNvPicPr>
            <a:picLocks noChangeAspect="1"/>
          </p:cNvPicPr>
          <p:nvPr/>
        </p:nvPicPr>
        <p:blipFill>
          <a:blip r:embed="rId1"/>
          <a:srcRect/>
          <a:stretch>
            <a:fillRect/>
          </a:stretch>
        </p:blipFill>
        <p:spPr>
          <a:xfrm>
            <a:off x="6475730" y="1607503"/>
            <a:ext cx="4855845" cy="3642360"/>
          </a:xfrm>
          <a:prstGeom prst="rect">
            <a:avLst/>
          </a:prstGeom>
        </p:spPr>
      </p:pic>
      <p:sp>
        <p:nvSpPr>
          <p:cNvPr id="2" name="文本框 1"/>
          <p:cNvSpPr txBox="1"/>
          <p:nvPr/>
        </p:nvSpPr>
        <p:spPr>
          <a:xfrm>
            <a:off x="705485" y="779145"/>
            <a:ext cx="3492500" cy="460375"/>
          </a:xfrm>
          <a:prstGeom prst="rect">
            <a:avLst/>
          </a:prstGeom>
          <a:noFill/>
        </p:spPr>
        <p:txBody>
          <a:bodyPr wrap="square" rtlCol="0">
            <a:spAutoFit/>
          </a:bodyPr>
          <a:p>
            <a:r>
              <a:rPr lang="en-US" altLang="zh-CN" sz="2400">
                <a:solidFill>
                  <a:schemeClr val="tx2"/>
                </a:solidFill>
              </a:rPr>
              <a:t>IFU</a:t>
            </a:r>
            <a:r>
              <a:rPr lang="zh-CN" altLang="en-US" sz="2400">
                <a:solidFill>
                  <a:schemeClr val="tx2"/>
                </a:solidFill>
              </a:rPr>
              <a:t>排布精度</a:t>
            </a:r>
            <a:r>
              <a:rPr lang="en-US" altLang="zh-CN" sz="2400">
                <a:solidFill>
                  <a:schemeClr val="tx2"/>
                </a:solidFill>
              </a:rPr>
              <a:t>——</a:t>
            </a:r>
            <a:r>
              <a:rPr lang="zh-CN" altLang="en-US" sz="2400">
                <a:solidFill>
                  <a:schemeClr val="tx2"/>
                </a:solidFill>
              </a:rPr>
              <a:t>阵列端</a:t>
            </a:r>
            <a:endParaRPr lang="zh-CN" altLang="en-US" sz="2400">
              <a:solidFill>
                <a:schemeClr val="tx2"/>
              </a:solidFill>
            </a:endParaRPr>
          </a:p>
        </p:txBody>
      </p:sp>
      <p:pic>
        <p:nvPicPr>
          <p:cNvPr id="3" name="图片 2" descr="img_1_1"/>
          <p:cNvPicPr>
            <a:picLocks noChangeAspect="1"/>
          </p:cNvPicPr>
          <p:nvPr/>
        </p:nvPicPr>
        <p:blipFill>
          <a:blip r:embed="rId2"/>
          <a:stretch>
            <a:fillRect/>
          </a:stretch>
        </p:blipFill>
        <p:spPr>
          <a:xfrm>
            <a:off x="1067435" y="1607820"/>
            <a:ext cx="4855845" cy="364236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1.xml><?xml version="1.0" encoding="utf-8"?>
<p:tagLst xmlns:p="http://schemas.openxmlformats.org/presentationml/2006/main">
  <p:tag name="KSO_WM_TEMPLATE_CATEGORY" val="custom"/>
  <p:tag name="KSO_WM_TEMPLATE_INDEX" val="20184161"/>
  <p:tag name="KSO_WM_TAG_VERSION" val="1.0"/>
  <p:tag name="KSO_WM_BEAUTIFY_FLAG" val="#wm#"/>
  <p:tag name="KSO_WM_TEMPLATE_THUMBS_INDEX" val="1、6、7、11、5、14、17"/>
  <p:tag name="KSO_WM_TEMPLATE_SUBCATEGORY" val="0"/>
</p:tagLst>
</file>

<file path=ppt/tags/tag102.xml><?xml version="1.0" encoding="utf-8"?>
<p:tagLst xmlns:p="http://schemas.openxmlformats.org/presentationml/2006/main">
  <p:tag name="KSO_WM_UNIT_ISCONTENTSTITLE" val="0"/>
  <p:tag name="KSO_WM_UNIT_PRESET_TEXT" val="全息高科技PPT模板"/>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custom20184161_1*a*1"/>
  <p:tag name="KSO_WM_TEMPLATE_CATEGORY" val="custom"/>
  <p:tag name="KSO_WM_TEMPLATE_INDEX" val="20184161"/>
  <p:tag name="KSO_WM_UNIT_LAYERLEVEL" val="1"/>
  <p:tag name="KSO_WM_TAG_VERSION" val="1.0"/>
  <p:tag name="KSO_WM_BEAUTIFY_FLAG" val="#wm#"/>
</p:tagLst>
</file>

<file path=ppt/tags/tag103.xml><?xml version="1.0" encoding="utf-8"?>
<p:tagLst xmlns:p="http://schemas.openxmlformats.org/presentationml/2006/main">
  <p:tag name="KSO_WM_TEMPLATE_THUMBS_INDEX" val="1、6、7、11、5、14、17"/>
  <p:tag name="KSO_WM_SLIDE_ID" val="custom20184161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4161"/>
  <p:tag name="KSO_WM_SLIDE_LAYOUT" val="a"/>
  <p:tag name="KSO_WM_SLIDE_LAYOUT_CNT" val="1"/>
  <p:tag name="KSO_WM_SLIDE_MODEL_TYPE" val="cover"/>
</p:tagLst>
</file>

<file path=ppt/tags/tag104.xml><?xml version="1.0" encoding="utf-8"?>
<p:tagLst xmlns:p="http://schemas.openxmlformats.org/presentationml/2006/main">
  <p:tag name="KSO_WM_BEAUTIFY_FLAG" val="#wm#"/>
  <p:tag name="KSO_WM_TEMPLATE_CATEGORY" val="custom"/>
  <p:tag name="KSO_WM_TEMPLATE_INDEX" val="20184161"/>
</p:tagLst>
</file>

<file path=ppt/tags/tag105.xml><?xml version="1.0" encoding="utf-8"?>
<p:tagLst xmlns:p="http://schemas.openxmlformats.org/presentationml/2006/main">
  <p:tag name="KSO_WM_BEAUTIFY_FLAG" val="#wm#"/>
  <p:tag name="KSO_WM_TEMPLATE_CATEGORY" val="custom"/>
  <p:tag name="KSO_WM_TEMPLATE_INDEX" val="20184161"/>
</p:tagLst>
</file>

<file path=ppt/tags/tag106.xml><?xml version="1.0" encoding="utf-8"?>
<p:tagLst xmlns:p="http://schemas.openxmlformats.org/presentationml/2006/main">
  <p:tag name="KSO_WM_UNIT_PLACING_PICTURE_USER_VIEWPORT" val="{&quot;height&quot;:2760,&quot;width&quot;:3060}"/>
</p:tagLst>
</file>

<file path=ppt/tags/tag107.xml><?xml version="1.0" encoding="utf-8"?>
<p:tagLst xmlns:p="http://schemas.openxmlformats.org/presentationml/2006/main">
  <p:tag name="KSO_WM_UNIT_PLACING_PICTURE_USER_VIEWPORT" val="{&quot;height&quot;:2436.0015748031497,&quot;width&quot;:10219.291338582678}"/>
</p:tagLst>
</file>

<file path=ppt/tags/tag108.xml><?xml version="1.0" encoding="utf-8"?>
<p:tagLst xmlns:p="http://schemas.openxmlformats.org/presentationml/2006/main">
  <p:tag name="KSO_WM_UNIT_PLACING_PICTURE_USER_VIEWPORT" val="{&quot;height&quot;:4605,&quot;width&quot;:11535}"/>
</p:tagLst>
</file>

<file path=ppt/tags/tag109.xml><?xml version="1.0" encoding="utf-8"?>
<p:tagLst xmlns:p="http://schemas.openxmlformats.org/presentationml/2006/main">
  <p:tag name="KSO_WM_BEAUTIFY_FLAG" val="#wm#"/>
  <p:tag name="KSO_WM_TEMPLATE_CATEGORY" val="custom"/>
  <p:tag name="KSO_WM_TEMPLATE_INDEX" val="20184161"/>
</p:tagLst>
</file>

<file path=ppt/tags/tag11.xml><?xml version="1.0" encoding="utf-8"?>
<p:tagLst xmlns:p="http://schemas.openxmlformats.org/presentationml/2006/main">
  <p:tag name="MH" val="20151020190507"/>
  <p:tag name="MH_LIBRARY" val="GRAPHIC"/>
  <p:tag name="MH_ORDER" val="Freeform 26"/>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184161"/>
</p:tagLst>
</file>

<file path=ppt/tags/tag111.xml><?xml version="1.0" encoding="utf-8"?>
<p:tagLst xmlns:p="http://schemas.openxmlformats.org/presentationml/2006/main">
  <p:tag name="KSO_WM_BEAUTIFY_FLAG" val="#wm#"/>
  <p:tag name="KSO_WM_TEMPLATE_CATEGORY" val="custom"/>
  <p:tag name="KSO_WM_TEMPLATE_INDEX" val="20184161"/>
</p:tagLst>
</file>

<file path=ppt/tags/tag112.xml><?xml version="1.0" encoding="utf-8"?>
<p:tagLst xmlns:p="http://schemas.openxmlformats.org/presentationml/2006/main">
  <p:tag name="KSO_WM_BEAUTIFY_FLAG" val="#wm#"/>
  <p:tag name="KSO_WM_TEMPLATE_CATEGORY" val="custom"/>
  <p:tag name="KSO_WM_TEMPLATE_INDEX" val="20184161"/>
</p:tagLst>
</file>

<file path=ppt/tags/tag113.xml><?xml version="1.0" encoding="utf-8"?>
<p:tagLst xmlns:p="http://schemas.openxmlformats.org/presentationml/2006/main">
  <p:tag name="KSO_WM_BEAUTIFY_FLAG" val="#wm#"/>
  <p:tag name="KSO_WM_TEMPLATE_CATEGORY" val="custom"/>
  <p:tag name="KSO_WM_TEMPLATE_INDEX" val="20184161"/>
</p:tagLst>
</file>

<file path=ppt/tags/tag114.xml><?xml version="1.0" encoding="utf-8"?>
<p:tagLst xmlns:p="http://schemas.openxmlformats.org/presentationml/2006/main">
  <p:tag name="KSO_WM_BEAUTIFY_FLAG" val="#wm#"/>
  <p:tag name="KSO_WM_TEMPLATE_CATEGORY" val="custom"/>
  <p:tag name="KSO_WM_TEMPLATE_INDEX" val="20184161"/>
</p:tagLst>
</file>

<file path=ppt/tags/tag115.xml><?xml version="1.0" encoding="utf-8"?>
<p:tagLst xmlns:p="http://schemas.openxmlformats.org/presentationml/2006/main">
  <p:tag name="KSO_WM_BEAUTIFY_FLAG" val="#wm#"/>
  <p:tag name="KSO_WM_TEMPLATE_CATEGORY" val="custom"/>
  <p:tag name="KSO_WM_TEMPLATE_INDEX" val="20184161"/>
</p:tagLst>
</file>

<file path=ppt/tags/tag116.xml><?xml version="1.0" encoding="utf-8"?>
<p:tagLst xmlns:p="http://schemas.openxmlformats.org/presentationml/2006/main">
  <p:tag name="KSO_WM_UNIT_PLACING_PICTURE_USER_VIEWPORT" val="{&quot;height&quot;:5736,&quot;width&quot;:7647}"/>
</p:tagLst>
</file>

<file path=ppt/tags/tag117.xml><?xml version="1.0" encoding="utf-8"?>
<p:tagLst xmlns:p="http://schemas.openxmlformats.org/presentationml/2006/main">
  <p:tag name="KSO_WM_BEAUTIFY_FLAG" val="#wm#"/>
  <p:tag name="KSO_WM_TEMPLATE_CATEGORY" val="custom"/>
  <p:tag name="KSO_WM_TEMPLATE_INDEX" val="20184161"/>
</p:tagLst>
</file>

<file path=ppt/tags/tag118.xml><?xml version="1.0" encoding="utf-8"?>
<p:tagLst xmlns:p="http://schemas.openxmlformats.org/presentationml/2006/main">
  <p:tag name="KSO_WM_BEAUTIFY_FLAG" val="#wm#"/>
  <p:tag name="KSO_WM_TEMPLATE_CATEGORY" val="custom"/>
  <p:tag name="KSO_WM_TEMPLATE_INDEX" val="20184161"/>
</p:tagLst>
</file>

<file path=ppt/tags/tag119.xml><?xml version="1.0" encoding="utf-8"?>
<p:tagLst xmlns:p="http://schemas.openxmlformats.org/presentationml/2006/main">
  <p:tag name="KSO_WM_BEAUTIFY_FLAG" val="#wm#"/>
  <p:tag name="KSO_WM_TEMPLATE_CATEGORY" val="custom"/>
  <p:tag name="KSO_WM_TEMPLATE_INDEX" val="20184161"/>
</p:tagLst>
</file>

<file path=ppt/tags/tag12.xml><?xml version="1.0" encoding="utf-8"?>
<p:tagLst xmlns:p="http://schemas.openxmlformats.org/presentationml/2006/main">
  <p:tag name="MH" val="20151020190507"/>
  <p:tag name="MH_LIBRARY" val="GRAPHIC"/>
  <p:tag name="MH_ORDER" val="Freeform 18"/>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184161"/>
</p:tagLst>
</file>

<file path=ppt/tags/tag121.xml><?xml version="1.0" encoding="utf-8"?>
<p:tagLst xmlns:p="http://schemas.openxmlformats.org/presentationml/2006/main">
  <p:tag name="KSO_WM_BEAUTIFY_FLAG" val="#wm#"/>
  <p:tag name="KSO_WM_TEMPLATE_CATEGORY" val="custom"/>
  <p:tag name="KSO_WM_TEMPLATE_INDEX" val="20184161"/>
</p:tagLst>
</file>

<file path=ppt/tags/tag122.xml><?xml version="1.0" encoding="utf-8"?>
<p:tagLst xmlns:p="http://schemas.openxmlformats.org/presentationml/2006/main">
  <p:tag name="KSO_WM_BEAUTIFY_FLAG" val="#wm#"/>
  <p:tag name="KSO_WM_TEMPLATE_CATEGORY" val="custom"/>
  <p:tag name="KSO_WM_TEMPLATE_INDEX" val="20184161"/>
</p:tagLst>
</file>

<file path=ppt/tags/tag123.xml><?xml version="1.0" encoding="utf-8"?>
<p:tagLst xmlns:p="http://schemas.openxmlformats.org/presentationml/2006/main">
  <p:tag name="KSO_WM_BEAUTIFY_FLAG" val="#wm#"/>
  <p:tag name="KSO_WM_TEMPLATE_CATEGORY" val="custom"/>
  <p:tag name="KSO_WM_TEMPLATE_INDEX" val="20184161"/>
</p:tagLst>
</file>

<file path=ppt/tags/tag124.xml><?xml version="1.0" encoding="utf-8"?>
<p:tagLst xmlns:p="http://schemas.openxmlformats.org/presentationml/2006/main">
  <p:tag name="KSO_WM_BEAUTIFY_FLAG" val="#wm#"/>
  <p:tag name="KSO_WM_TEMPLATE_CATEGORY" val="custom"/>
  <p:tag name="KSO_WM_TEMPLATE_INDEX" val="20184161"/>
</p:tagLst>
</file>

<file path=ppt/tags/tag13.xml><?xml version="1.0" encoding="utf-8"?>
<p:tagLst xmlns:p="http://schemas.openxmlformats.org/presentationml/2006/main">
  <p:tag name="MH" val="20151020190507"/>
  <p:tag name="MH_LIBRARY" val="GRAPHIC"/>
  <p:tag name="MH_ORDER" val="Freeform 5"/>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MH" val="20151020190507"/>
  <p:tag name="MH_LIBRARY" val="GRAPHIC"/>
  <p:tag name="MH_ORDER" val="Right Triangle 6"/>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MH" val="20151020190507"/>
  <p:tag name="MH_LIBRARY" val="GRAPHIC"/>
  <p:tag name="MH_ORDER" val="Right Triangle 7"/>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MH" val="20151020190507"/>
  <p:tag name="MH_LIBRARY" val="GRAPHIC"/>
  <p:tag name="MH_ORDER" val="Freeform 23"/>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MH" val="20151020190507"/>
  <p:tag name="MH_LIBRARY" val="GRAPHIC"/>
  <p:tag name="MH_ORDER" val="Freeform 30"/>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MH" val="20151020190507"/>
  <p:tag name="MH_LIBRARY" val="GRAPHIC"/>
  <p:tag name="MH_ORDER" val="Straight Connector 32"/>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MH" val="20151020190507"/>
  <p:tag name="MH_LIBRARY" val="GRAPHIC"/>
  <p:tag name="MH_ORDER" val="Straight Connector 33"/>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TAG_VERSION" val="1.0"/>
  <p:tag name="KSO_WM_BEAUTIFY_FLAG" val="#wm#"/>
  <p:tag name="KSO_WM_UNIT_TYPE" val="i"/>
  <p:tag name="KSO_WM_UNIT_ID" val="_5*i*10"/>
  <p:tag name="KSO_WM_UNIT_INDEX" val="1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TAG_VERSION" val="1.0"/>
  <p:tag name="KSO_WM_BEAUTIFY_FLAG" val="#wm#"/>
  <p:tag name="KSO_WM_UNIT_TYPE" val="i"/>
  <p:tag name="KSO_WM_UNIT_ID" val="_8*i*10"/>
  <p:tag name="KSO_WM_UNIT_INDEX" val="1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TAG_VERSION" val="1.0"/>
  <p:tag name="KSO_WM_BEAUTIFY_FLAG" val="#wm#"/>
  <p:tag name="KSO_WM_UNIT_TYPE" val="i"/>
  <p:tag name="KSO_WM_UNIT_ID" val="_10*i*10"/>
  <p:tag name="KSO_WM_UNIT_INDEX" val="1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TAG_VERSION" val="1.0"/>
  <p:tag name="KSO_WM_BEAUTIFY_FLAG" val="#wm#"/>
  <p:tag name="KSO_WM_UNIT_TYPE" val="i"/>
  <p:tag name="KSO_WM_UNIT_ID" val="_0*i*1"/>
  <p:tag name="KSO_WM_UNIT_INDEX" val="1"/>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1"/>
</p:tagLst>
</file>

<file path=ppt/tags/tag97.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16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201800103">
      <a:dk1>
        <a:srgbClr val="000000"/>
      </a:dk1>
      <a:lt1>
        <a:srgbClr val="FFFFFF"/>
      </a:lt1>
      <a:dk2>
        <a:srgbClr val="FFFFFF"/>
      </a:dk2>
      <a:lt2>
        <a:srgbClr val="A5A5A5"/>
      </a:lt2>
      <a:accent1>
        <a:srgbClr val="3494BA"/>
      </a:accent1>
      <a:accent2>
        <a:srgbClr val="FFFFFF"/>
      </a:accent2>
      <a:accent3>
        <a:srgbClr val="53D9EB"/>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Words>
  <Application>WPS 演示</Application>
  <PresentationFormat>宽屏</PresentationFormat>
  <Paragraphs>83</Paragraphs>
  <Slides>18</Slides>
  <Notes>1</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29" baseType="lpstr">
      <vt:lpstr>Arial</vt:lpstr>
      <vt:lpstr>宋体</vt:lpstr>
      <vt:lpstr>Wingdings</vt:lpstr>
      <vt:lpstr>方正综艺简体</vt:lpstr>
      <vt:lpstr>微软雅黑</vt:lpstr>
      <vt:lpstr>方正黑体简体</vt:lpstr>
      <vt:lpstr>华文中宋</vt:lpstr>
      <vt:lpstr>黑体</vt:lpstr>
      <vt:lpstr>Arial Unicode MS</vt:lpstr>
      <vt:lpstr>1_Office 主题​​</vt:lpstr>
      <vt:lpstr>Equation.KSEE3</vt:lpstr>
      <vt:lpstr>IFU高精度测量</vt:lpstr>
      <vt:lpstr>PowerPoint 演示文稿</vt:lpstr>
      <vt:lpstr>PowerPoint 演示文稿</vt:lpstr>
      <vt:lpstr>PowerPoint 演示文稿</vt:lpstr>
      <vt:lpstr>PowerPoint 演示文稿</vt:lpstr>
      <vt:lpstr>实验原理图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风之子1423409766</cp:lastModifiedBy>
  <cp:revision>96</cp:revision>
  <dcterms:created xsi:type="dcterms:W3CDTF">2019-06-19T02:08:00Z</dcterms:created>
  <dcterms:modified xsi:type="dcterms:W3CDTF">2020-11-27T06:46:12Z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