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FFCC"/>
    <a:srgbClr val="66FFFF"/>
    <a:srgbClr val="000099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1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978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16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12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50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690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150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92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7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973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248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November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4D2DC019-E621-4E0F-A2C7-B7B4B04D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55" b="22679"/>
          <a:stretch/>
        </p:blipFill>
        <p:spPr>
          <a:xfrm>
            <a:off x="0" y="0"/>
            <a:ext cx="12393113" cy="7090230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264BCFC-AF2C-414C-99C6-9C22232EF00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31429" y="1649294"/>
            <a:ext cx="9105900" cy="2547937"/>
          </a:xfrm>
        </p:spPr>
        <p:txBody>
          <a:bodyPr wrap="square" anchor="ctr">
            <a:norm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天文学新概论</a:t>
            </a:r>
            <a:br>
              <a:rPr lang="en-US" altLang="zh-CN" sz="7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6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第五版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8A50B4-A54B-409E-B443-FA98BF2C3D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65882" y="4271687"/>
            <a:ext cx="4610100" cy="1458912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dirty="0">
                <a:solidFill>
                  <a:srgbClr val="FFFFFF"/>
                </a:solidFill>
              </a:rPr>
              <a:t>南开大学  苏宜</a:t>
            </a:r>
            <a:endParaRPr lang="en-US" altLang="zh-CN" sz="4400" b="1" dirty="0">
              <a:solidFill>
                <a:srgbClr val="FFFFFF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kern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en-US" altLang="zh-CN" sz="4400" b="1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.11 </a:t>
            </a:r>
            <a:r>
              <a:rPr lang="zh-CN" altLang="en-US" sz="4400" b="1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厦门</a:t>
            </a:r>
            <a:endParaRPr lang="zh-CN" altLang="en-US" sz="4400" b="1" dirty="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69FF99-8EBE-40F4-A25C-A48D6B8E07E6}"/>
              </a:ext>
            </a:extLst>
          </p:cNvPr>
          <p:cNvSpPr txBox="1"/>
          <p:nvPr/>
        </p:nvSpPr>
        <p:spPr>
          <a:xfrm>
            <a:off x="58058" y="534793"/>
            <a:ext cx="10740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kern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Helvetica" panose="020B0604020202020204" pitchFamily="34" charset="0"/>
              </a:rPr>
              <a:t>虚拟天文台与天文信息学</a:t>
            </a:r>
            <a:r>
              <a:rPr lang="en-US" altLang="zh-CN" sz="4400" kern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zh-CN" sz="4400" kern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Helvetica" panose="020B0604020202020204" pitchFamily="34" charset="0"/>
              </a:rPr>
              <a:t>年学术年会</a:t>
            </a:r>
            <a:endParaRPr lang="zh-CN" altLang="en-US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986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8ECE63-1B95-49DD-BA94-624FD699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198" y="927086"/>
            <a:ext cx="7632702" cy="5059363"/>
          </a:xfrm>
        </p:spPr>
        <p:txBody>
          <a:bodyPr>
            <a:normAutofit fontScale="70000" lnSpcReduction="20000"/>
          </a:bodyPr>
          <a:lstStyle/>
          <a:p>
            <a:pPr marL="0" indent="72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51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zh-CN" sz="5100" b="1" dirty="0">
                <a:effectLst/>
                <a:latin typeface="+mn-ea"/>
                <a:cs typeface="Times New Roman" panose="02020603050405020304" pitchFamily="18" charset="0"/>
              </a:rPr>
              <a:t>箭头所指是远在14亿千米之外的地球。卡尔•萨根写道：</a:t>
            </a:r>
            <a:r>
              <a:rPr lang="en-US" altLang="zh-CN" sz="5100" b="1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5100" b="1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那个光点，就是我们的家园，我们的一切。你所爱的每一个人，你认识的每一个人，你听说过的每一个人，曾经有过的每一个人，都在它上面度过他的一生。</a:t>
            </a:r>
            <a:r>
              <a:rPr lang="en-US" altLang="zh-CN" sz="5100" b="1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……</a:t>
            </a:r>
            <a:r>
              <a:rPr lang="zh-CN" altLang="zh-CN" sz="5100" b="1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超级明星、最高领袖、人类历史上的每一个圣人与罪犯，都住在这里</a:t>
            </a:r>
            <a:r>
              <a:rPr lang="en-US" altLang="zh-CN" sz="5100" b="1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zh-CN" sz="5100" b="1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一粒悬浮在阳光中的微尘。</a:t>
            </a:r>
            <a:r>
              <a:rPr lang="en-US" altLang="zh-CN" sz="5100" b="1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51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F7F1E0-0DCB-42D8-A8BE-31683D2416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9" y="1390839"/>
            <a:ext cx="4078909" cy="38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50E65A3D-8E3B-4CFF-A769-282F8B95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688" y="421668"/>
            <a:ext cx="4399721" cy="449883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第</a:t>
            </a:r>
            <a:r>
              <a:rPr lang="en-US" altLang="zh-C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21</a:t>
            </a:r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次印刷本</a:t>
            </a:r>
            <a:r>
              <a:rPr lang="en-US" altLang="zh-CN" sz="3200" b="1" kern="100" dirty="0">
                <a:solidFill>
                  <a:srgbClr val="FF0000"/>
                </a:solidFill>
                <a:latin typeface="+mn-ea"/>
                <a:ea typeface="+mn-ea"/>
                <a:cs typeface="Courier New" panose="02070309020205020404" pitchFamily="49" charset="0"/>
              </a:rPr>
              <a:t>33</a:t>
            </a:r>
            <a:r>
              <a:rPr lang="zh-CN" altLang="zh-CN" sz="3200" b="1" kern="100" dirty="0">
                <a:solidFill>
                  <a:srgbClr val="FF0000"/>
                </a:solidFill>
                <a:latin typeface="+mn-ea"/>
                <a:ea typeface="+mn-ea"/>
                <a:cs typeface="Courier New" panose="02070309020205020404" pitchFamily="49" charset="0"/>
              </a:rPr>
              <a:t>页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8B7BB374-DC72-4EB3-B97C-50BB8E9FF7C6}"/>
              </a:ext>
            </a:extLst>
          </p:cNvPr>
          <p:cNvSpPr txBox="1">
            <a:spLocks/>
          </p:cNvSpPr>
          <p:nvPr/>
        </p:nvSpPr>
        <p:spPr>
          <a:xfrm>
            <a:off x="293201" y="5419698"/>
            <a:ext cx="3721102" cy="5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zh-CN" sz="3200" b="1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卡西尼土星照片</a:t>
            </a:r>
            <a:endParaRPr lang="zh-CN" altLang="en-US" sz="32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47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2ABF49-F069-4A89-BFCB-61AFE86FB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802867"/>
            <a:ext cx="11938000" cy="3187548"/>
          </a:xfrm>
          <a:solidFill>
            <a:srgbClr val="FFFF00">
              <a:alpha val="31000"/>
            </a:srgbClr>
          </a:solidFill>
        </p:spPr>
        <p:txBody>
          <a:bodyPr anchor="ctr" anchorCtr="0">
            <a:normAutofit/>
          </a:bodyPr>
          <a:lstStyle/>
          <a:p>
            <a:pPr marL="0" indent="72000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zh-CN" sz="3200" b="1" dirty="0">
                <a:effectLst/>
                <a:latin typeface="+mn-ea"/>
                <a:cs typeface="Times New Roman" panose="02020603050405020304" pitchFamily="18" charset="0"/>
              </a:rPr>
              <a:t>天下万物生于有，有生于无。</a:t>
            </a:r>
            <a:r>
              <a:rPr lang="en-US" altLang="zh-CN" sz="3200" b="1" dirty="0">
                <a:effectLst/>
                <a:latin typeface="+mn-ea"/>
                <a:cs typeface="Times New Roman" panose="02020603050405020304" pitchFamily="18" charset="0"/>
              </a:rPr>
              <a:t>——</a:t>
            </a:r>
            <a:r>
              <a:rPr lang="zh-CN" altLang="en-US" sz="3200" b="1" dirty="0">
                <a:effectLst/>
                <a:latin typeface="+mn-ea"/>
                <a:cs typeface="Times New Roman" panose="02020603050405020304" pitchFamily="18" charset="0"/>
              </a:rPr>
              <a:t>中国 </a:t>
            </a:r>
            <a:r>
              <a:rPr lang="zh-CN" altLang="zh-CN" sz="3200" b="1" dirty="0">
                <a:latin typeface="+mn-ea"/>
                <a:cs typeface="Times New Roman" panose="02020603050405020304" pitchFamily="18" charset="0"/>
              </a:rPr>
              <a:t>老子</a:t>
            </a:r>
            <a:endParaRPr lang="en-US" altLang="zh-CN" sz="32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72000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zh-CN" sz="3200" b="1" kern="100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人类独具的那令人惊奇的思维的力量——在迷途中知返，在进取时跳跃——最终从宇宙的纷繁复杂中发现，主宰宇宙的基本定律竟是那样的单纯、简洁和壮丽。</a:t>
            </a:r>
            <a:r>
              <a:rPr lang="en-US" altLang="zh-CN" sz="32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——</a:t>
            </a:r>
            <a:r>
              <a:rPr lang="zh-CN" altLang="en-US" sz="32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美国 </a:t>
            </a:r>
            <a:r>
              <a:rPr lang="zh-CN" altLang="zh-CN" sz="32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索恩</a:t>
            </a:r>
            <a:endParaRPr lang="zh-CN" altLang="zh-CN" sz="3200" b="1" kern="100" dirty="0">
              <a:solidFill>
                <a:srgbClr val="0000FF"/>
              </a:solidFill>
              <a:effectLst/>
              <a:latin typeface="+mn-ea"/>
              <a:cs typeface="Courier New" panose="02070309020205020404" pitchFamily="49" charset="0"/>
            </a:endParaRPr>
          </a:p>
          <a:p>
            <a:pPr marL="0" indent="72000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zh-CN" sz="32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宇宙中最不可理解的事，是宇宙是可以理解的</a:t>
            </a:r>
            <a:r>
              <a:rPr lang="zh-CN" altLang="zh-CN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。</a:t>
            </a:r>
            <a:r>
              <a:rPr lang="en-US" altLang="zh-CN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——</a:t>
            </a:r>
            <a:r>
              <a:rPr lang="zh-CN" altLang="zh-CN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爱因斯坦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0F31D7B-F52C-4FC2-80CA-49429B62E336}"/>
              </a:ext>
            </a:extLst>
          </p:cNvPr>
          <p:cNvSpPr txBox="1">
            <a:spLocks/>
          </p:cNvSpPr>
          <p:nvPr/>
        </p:nvSpPr>
        <p:spPr>
          <a:xfrm>
            <a:off x="6686221" y="190499"/>
            <a:ext cx="4399721" cy="449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第</a:t>
            </a:r>
            <a:r>
              <a:rPr lang="en-US" altLang="zh-C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21</a:t>
            </a:r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次印刷本</a:t>
            </a:r>
            <a:r>
              <a:rPr lang="en-US" altLang="zh-CN" sz="3200" b="1" kern="100" dirty="0">
                <a:solidFill>
                  <a:srgbClr val="FF0000"/>
                </a:solidFill>
                <a:latin typeface="+mn-ea"/>
                <a:ea typeface="+mn-ea"/>
                <a:cs typeface="Courier New" panose="02070309020205020404" pitchFamily="49" charset="0"/>
              </a:rPr>
              <a:t>505</a:t>
            </a:r>
            <a:r>
              <a:rPr lang="zh-CN" altLang="zh-CN" sz="3200" b="1" kern="100" dirty="0">
                <a:solidFill>
                  <a:srgbClr val="FF0000"/>
                </a:solidFill>
                <a:latin typeface="+mn-ea"/>
                <a:ea typeface="+mn-ea"/>
                <a:cs typeface="Courier New" panose="02070309020205020404" pitchFamily="49" charset="0"/>
              </a:rPr>
              <a:t>页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1E6CAA-0EF5-4101-95CB-3B4A646E1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69" y="4232483"/>
            <a:ext cx="2909651" cy="21367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507B135-37AD-494D-8226-473920A25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9" b="9511"/>
          <a:stretch/>
        </p:blipFill>
        <p:spPr>
          <a:xfrm>
            <a:off x="5052772" y="4043570"/>
            <a:ext cx="1793446" cy="2514600"/>
          </a:xfrm>
          <a:prstGeom prst="rect">
            <a:avLst/>
          </a:prstGeom>
        </p:spPr>
      </p:pic>
      <p:pic>
        <p:nvPicPr>
          <p:cNvPr id="14" name="Picture 3" descr="E:\powerpoint\big bang\Pictures\einstein-lg.jpg">
            <a:extLst>
              <a:ext uri="{FF2B5EF4-FFF2-40B4-BE49-F238E27FC236}">
                <a16:creationId xmlns:a16="http://schemas.microsoft.com/office/drawing/2014/main" id="{54E04839-A29C-49AF-BE35-9871A169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64" y="4043570"/>
            <a:ext cx="18769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8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4D2DC019-E621-4E0F-A2C7-B7B4B04D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55" b="22679"/>
          <a:stretch/>
        </p:blipFill>
        <p:spPr>
          <a:xfrm>
            <a:off x="0" y="0"/>
            <a:ext cx="12393113" cy="7090230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264BCFC-AF2C-414C-99C6-9C22232EF00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41805" y="2080578"/>
            <a:ext cx="9105900" cy="2547937"/>
          </a:xfrm>
        </p:spPr>
        <p:txBody>
          <a:bodyPr wrap="square" anchor="ctr">
            <a:norm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201726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FBE02-6683-4F93-95C5-19007FC8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04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天文学新概论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9CF6F5-D7CB-4876-8D33-512498782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35825"/>
            <a:ext cx="12192000" cy="64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34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万字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37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万字    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万字              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万字    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78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93FB55-6A47-4B00-83BC-1C9C66D549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3" y="1519880"/>
            <a:ext cx="11911914" cy="3818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15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4C4736-E1FD-424F-BAA2-45BF9DCA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502358"/>
            <a:ext cx="10642600" cy="2747963"/>
          </a:xfrm>
        </p:spPr>
        <p:txBody>
          <a:bodyPr>
            <a:normAutofit/>
          </a:bodyPr>
          <a:lstStyle/>
          <a:p>
            <a:r>
              <a:rPr lang="zh-CN" altLang="en-US" sz="3600" kern="0" spc="40" dirty="0">
                <a:solidFill>
                  <a:srgbClr val="00009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面向全校文理工医的</a:t>
            </a:r>
            <a:r>
              <a:rPr lang="zh-CN" altLang="zh-CN" sz="3600" kern="0" spc="40" dirty="0">
                <a:solidFill>
                  <a:srgbClr val="00009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《天文学概论》公选课</a:t>
            </a:r>
            <a:br>
              <a:rPr lang="en-US" altLang="zh-CN" sz="3600" kern="0" spc="4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en-US" altLang="zh-CN" sz="3600" kern="0" spc="4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1993</a:t>
            </a:r>
            <a:r>
              <a:rPr lang="zh-CN" altLang="en-US" sz="3600" kern="0" spc="4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南开大学</a:t>
            </a:r>
            <a:br>
              <a:rPr lang="en-US" altLang="zh-CN" sz="3600" kern="0" spc="4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en-US" altLang="zh-CN" sz="3600" kern="0" spc="4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1997</a:t>
            </a:r>
            <a:r>
              <a:rPr lang="zh-CN" altLang="zh-CN" sz="3600" kern="0" spc="4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扩展至天津大学</a:t>
            </a:r>
            <a:br>
              <a:rPr lang="en-US" altLang="zh-CN" sz="3600" kern="0" spc="4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600" kern="0" spc="40" dirty="0">
                <a:solidFill>
                  <a:srgbClr val="00009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至</a:t>
            </a:r>
            <a:r>
              <a:rPr lang="en-US" altLang="zh-CN" sz="3600" kern="0" spc="40" dirty="0">
                <a:solidFill>
                  <a:srgbClr val="00009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2017</a:t>
            </a:r>
            <a:r>
              <a:rPr lang="zh-CN" altLang="zh-CN" sz="3600" kern="0" spc="40" dirty="0">
                <a:solidFill>
                  <a:srgbClr val="00009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年底，连续</a:t>
            </a:r>
            <a:r>
              <a:rPr lang="en-US" altLang="zh-CN" sz="3600" kern="0" spc="40" dirty="0">
                <a:solidFill>
                  <a:srgbClr val="00009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49</a:t>
            </a:r>
            <a:r>
              <a:rPr lang="zh-CN" altLang="zh-CN" sz="3600" kern="0" spc="40" dirty="0">
                <a:solidFill>
                  <a:srgbClr val="00009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学期</a:t>
            </a:r>
            <a:br>
              <a:rPr lang="en-US" altLang="zh-CN" sz="3600" kern="0" spc="4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600" kern="0" spc="4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两校选课学生共</a:t>
            </a:r>
            <a:r>
              <a:rPr lang="en-US" altLang="zh-CN" sz="3600" kern="0" spc="4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26163</a:t>
            </a:r>
            <a:r>
              <a:rPr lang="zh-CN" altLang="zh-CN" sz="3600" kern="0" spc="4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3B857B4-35FC-4CBA-ABD2-DAE18C2B4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3" y="3429000"/>
            <a:ext cx="4202176" cy="274796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3E4CF7-A32E-4BD4-AEF8-4C67171BF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68717"/>
            <a:ext cx="4202176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6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58D40-B75E-4165-BF5D-24B96720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260" y="79058"/>
            <a:ext cx="6327775" cy="878523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院士评语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C436E4-1324-4007-A4B7-DB765F4F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895350"/>
            <a:ext cx="10902950" cy="37433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457200">
              <a:lnSpc>
                <a:spcPct val="120000"/>
              </a:lnSpc>
            </a:pPr>
            <a:r>
              <a:rPr lang="zh-CN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南京大学</a:t>
            </a:r>
            <a:r>
              <a:rPr lang="zh-CN" altLang="en-US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孙义燧：</a:t>
            </a:r>
            <a:r>
              <a:rPr lang="zh-CN" altLang="zh-CN" sz="9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避开了数</a:t>
            </a:r>
            <a:r>
              <a:rPr lang="zh-CN" altLang="zh-CN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理方面的困难，</a:t>
            </a:r>
            <a:r>
              <a:rPr lang="zh-CN" altLang="en-US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全面叙述</a:t>
            </a:r>
            <a:r>
              <a:rPr lang="zh-CN" altLang="zh-CN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天文学的基本概念和近代发展，逻辑严谨、深入浅出、条理分明</a:t>
            </a:r>
            <a:r>
              <a:rPr lang="zh-CN" altLang="en-US" sz="9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9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文风朴实</a:t>
            </a:r>
            <a:r>
              <a:rPr lang="zh-CN" altLang="zh-CN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而优美。</a:t>
            </a:r>
            <a:endParaRPr lang="en-US" altLang="zh-CN" sz="9600" b="1" dirty="0">
              <a:solidFill>
                <a:srgbClr val="0000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南京大学</a:t>
            </a:r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苏定强：</a:t>
            </a:r>
            <a:r>
              <a:rPr lang="zh-CN" altLang="zh-CN" sz="96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选材和结构很符合当前国际上天文学研究的重点范围。行文流畅，文笔优美，是对大学生进行科学素质教育的很好的教材。</a:t>
            </a:r>
            <a:endParaRPr lang="zh-CN" altLang="zh-CN" sz="9600" b="1" kern="1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marL="0" indent="457200">
              <a:lnSpc>
                <a:spcPct val="120000"/>
              </a:lnSpc>
            </a:pPr>
            <a:r>
              <a:rPr lang="zh-CN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国家天文台</a:t>
            </a:r>
            <a:r>
              <a:rPr lang="zh-CN" altLang="en-US" sz="9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武向平：</a:t>
            </a:r>
            <a:r>
              <a:rPr lang="zh-CN" altLang="zh-CN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天文学</a:t>
            </a:r>
            <a:r>
              <a:rPr lang="zh-CN" altLang="en-US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</a:t>
            </a:r>
            <a:r>
              <a:rPr lang="zh-CN" altLang="zh-CN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概论一书，影响了很多学生，我也有幸阅读并保存</a:t>
            </a:r>
            <a:r>
              <a:rPr lang="zh-CN" altLang="en-US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9600" b="1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期望早日读到新版！</a:t>
            </a:r>
            <a:endParaRPr lang="en-US" altLang="zh-CN" sz="9600" b="1" dirty="0">
              <a:solidFill>
                <a:srgbClr val="0000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</a:pPr>
            <a:r>
              <a:rPr lang="zh-CN" altLang="zh-CN" sz="9600" b="1" kern="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国家天文台</a:t>
            </a:r>
            <a:r>
              <a:rPr lang="zh-CN" altLang="zh-CN" sz="96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汪</a:t>
            </a:r>
            <a:r>
              <a:rPr lang="zh-CN" altLang="zh-CN" sz="9600" b="1" kern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景琇：近日我在中国科学院大学讲授</a:t>
            </a:r>
            <a:r>
              <a:rPr lang="en-US" altLang="zh-CN" sz="9600" b="1" kern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‘</a:t>
            </a:r>
            <a:r>
              <a:rPr lang="zh-CN" altLang="zh-CN" sz="9600" b="1" kern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发现宇宙</a:t>
            </a:r>
            <a:r>
              <a:rPr lang="en-US" altLang="zh-CN" sz="9600" b="1" kern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zh-CN" altLang="zh-CN" sz="9600" b="1" kern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通识课，《天文学新概论》第五版对我很有启发，很有帮助。</a:t>
            </a:r>
            <a:endParaRPr lang="zh-CN" altLang="zh-CN" sz="9600" b="1" kern="1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F6940A-E46A-4556-BB86-82D974CA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4552950"/>
            <a:ext cx="1337141" cy="19918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ADC91D-612B-4FA3-B52C-05CD41626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4483734"/>
            <a:ext cx="1591868" cy="21596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9C8F2A-F215-4AA3-ACFF-02AABDEB3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07" y="4568969"/>
            <a:ext cx="1477680" cy="19758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A96C7A-8014-483C-ABC6-E4BA1E02B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4560959"/>
            <a:ext cx="1450806" cy="19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B95CD-0B6D-4335-8B05-D92CD7D6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710" y="206376"/>
            <a:ext cx="8210550" cy="8636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专家推荐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63435C-204C-40AF-A1AC-A344445B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49"/>
            <a:ext cx="10839450" cy="5095875"/>
          </a:xfrm>
          <a:solidFill>
            <a:srgbClr val="FF99FF">
              <a:alpha val="37000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457200">
              <a:lnSpc>
                <a:spcPct val="100000"/>
              </a:lnSpc>
              <a:spcBef>
                <a:spcPts val="600"/>
              </a:spcBef>
            </a:pP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国家天文台</a:t>
            </a: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李竞：</a:t>
            </a:r>
            <a:r>
              <a:rPr lang="zh-CN" altLang="zh-CN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都是扎扎实实、清清楚楚的天文现象跟它的理论</a:t>
            </a:r>
            <a:r>
              <a:rPr lang="en-US" altLang="zh-CN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简明易读，恰如其分地反映了当代天文学的时代特征。</a:t>
            </a:r>
            <a:endParaRPr lang="zh-CN" altLang="en-US" sz="3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457200">
              <a:lnSpc>
                <a:spcPct val="100000"/>
              </a:lnSpc>
              <a:spcBef>
                <a:spcPts val="600"/>
              </a:spcBef>
            </a:pPr>
            <a:r>
              <a:rPr lang="zh-CN" altLang="zh-CN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北京大学</a:t>
            </a:r>
            <a:r>
              <a:rPr lang="zh-CN" altLang="zh-CN" sz="3800" b="1" kern="0" dirty="0">
                <a:solidFill>
                  <a:srgbClr val="00009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吴学兵：</a:t>
            </a:r>
            <a:r>
              <a:rPr lang="en-US" altLang="zh-CN" sz="3800" b="1" kern="0" dirty="0">
                <a:solidFill>
                  <a:srgbClr val="00009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78</a:t>
            </a:r>
            <a:r>
              <a:rPr lang="zh-CN" altLang="zh-CN" sz="3800" b="1" kern="0" dirty="0">
                <a:solidFill>
                  <a:srgbClr val="00009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万字，</a:t>
            </a:r>
            <a:r>
              <a:rPr lang="en-US" altLang="zh-CN" sz="3800" b="1" kern="0" dirty="0">
                <a:solidFill>
                  <a:srgbClr val="00009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530</a:t>
            </a:r>
            <a:r>
              <a:rPr lang="zh-CN" altLang="zh-CN" sz="3800" b="1" kern="0" dirty="0">
                <a:solidFill>
                  <a:srgbClr val="00009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页！加入了近十年最新的天文进展</a:t>
            </a:r>
            <a:r>
              <a:rPr lang="zh-CN" altLang="en-US" sz="3800" b="1" kern="0" dirty="0">
                <a:solidFill>
                  <a:srgbClr val="00009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。疫情期间我讲基础天文课就参考了书中的一些内容，大有帮助</a:t>
            </a:r>
            <a:r>
              <a:rPr lang="zh-CN" altLang="zh-CN" sz="3800" b="1" kern="0" dirty="0">
                <a:solidFill>
                  <a:srgbClr val="00009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3800" b="1" kern="100" dirty="0">
              <a:solidFill>
                <a:srgbClr val="000099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600"/>
              </a:spcBef>
            </a:pPr>
            <a:r>
              <a:rPr lang="zh-CN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南京大学</a:t>
            </a: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萧</a:t>
            </a:r>
            <a:r>
              <a:rPr lang="zh-CN" altLang="zh-CN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耐园</a:t>
            </a: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近年来同类型书籍中出类拔萃、独树一帜的优秀著作</a:t>
            </a: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600"/>
              </a:spcBef>
            </a:pPr>
            <a:r>
              <a:rPr lang="zh-CN" altLang="en-US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上海科教出版社</a:t>
            </a:r>
            <a:r>
              <a:rPr lang="zh-CN" altLang="en-US" sz="3800" b="1" kern="0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卞毓麟：</a:t>
            </a:r>
            <a:r>
              <a:rPr lang="zh-CN" altLang="zh-CN" sz="3800" b="1" kern="0" dirty="0">
                <a:solidFill>
                  <a:srgbClr val="00009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读这本书可以大致了解今日天文学的全貌。这样的中文书，恐怕是独一无二的了。</a:t>
            </a:r>
            <a:endParaRPr lang="en-US" altLang="zh-CN" sz="3800" b="1" kern="0" dirty="0">
              <a:solidFill>
                <a:srgbClr val="000099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00000"/>
              </a:lnSpc>
              <a:spcBef>
                <a:spcPts val="600"/>
              </a:spcBef>
            </a:pPr>
            <a:r>
              <a:rPr lang="zh-CN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中科院西安分院</a:t>
            </a:r>
            <a:r>
              <a:rPr lang="zh-CN" altLang="zh-CN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吴守贤：见此佳作，堪传后世。</a:t>
            </a:r>
            <a:endParaRPr lang="en-US" altLang="zh-CN" sz="3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altLang="zh-CN" sz="2400" kern="0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0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800187-1DF0-448F-9685-384BC571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160" y="222250"/>
            <a:ext cx="8458200" cy="1036955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读者网评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7A06C6-5522-4FCE-B89F-00AFB91D7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148080"/>
            <a:ext cx="10620375" cy="5090795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457200">
              <a:lnSpc>
                <a:spcPct val="110000"/>
              </a:lnSpc>
              <a:spcBef>
                <a:spcPts val="600"/>
              </a:spcBef>
            </a:pPr>
            <a:r>
              <a:rPr lang="zh-CN" altLang="zh-CN" sz="32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一本有情怀的书，一位孤独的观星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老</a:t>
            </a:r>
            <a:r>
              <a:rPr lang="zh-CN" altLang="zh-CN" sz="32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的作品</a:t>
            </a:r>
            <a:r>
              <a:rPr lang="zh-CN" altLang="zh-CN" sz="32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2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600"/>
              </a:spcBef>
            </a:pPr>
            <a:r>
              <a:rPr lang="zh-CN" altLang="zh-CN" sz="3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虽为概论，却涉及相当深厚的知识；虽为自然科学，却饱含诗的语言。</a:t>
            </a:r>
            <a:endParaRPr lang="en-US" altLang="zh-CN" sz="3200" b="1" kern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600"/>
              </a:spcBef>
            </a:pPr>
            <a:r>
              <a:rPr lang="zh-CN" altLang="zh-CN" sz="32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很多教材都写得天花乱坠，繁琐无比；这本书却深入浅出，内容前沿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。</a:t>
            </a:r>
            <a:endParaRPr lang="en-US" altLang="zh-CN" sz="32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  <a:p>
            <a:pPr marL="0" indent="457200">
              <a:lnSpc>
                <a:spcPct val="110000"/>
              </a:lnSpc>
              <a:spcBef>
                <a:spcPts val="600"/>
              </a:spcBef>
            </a:pPr>
            <a:r>
              <a:rPr lang="zh-CN" altLang="zh-CN" sz="3200" b="1" kern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从来没有看到过用如此简洁明快的语言文字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3200" b="1" kern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把最复杂的事情讲述得如此明瞭的书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3200" b="1" kern="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indent="457200">
              <a:lnSpc>
                <a:spcPct val="110000"/>
              </a:lnSpc>
              <a:spcBef>
                <a:spcPts val="600"/>
              </a:spcBef>
            </a:pPr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如果你想丰富知识，阅读一些常人所不读之书，那就来读这本书吧，开阔视野，启迪思想。</a:t>
            </a:r>
            <a:endParaRPr lang="zh-CN" altLang="zh-CN" sz="32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578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06CC7-7C8B-4952-AE41-F3E51A8CB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5991" y="690880"/>
            <a:ext cx="6960795" cy="2936240"/>
          </a:xfrm>
          <a:solidFill>
            <a:srgbClr val="FFFF99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lIns="144000" tIns="360000" rIns="144000" bIns="360000" anchor="ctr" anchorCtr="0">
            <a:noAutofit/>
          </a:bodyPr>
          <a:lstStyle/>
          <a:p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天文学新概论第五版</a:t>
            </a: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月初印</a:t>
            </a:r>
            <a:b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月总第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次印刷</a:t>
            </a:r>
            <a:b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有近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300</a:t>
            </a:r>
            <a:r>
              <a:rPr lang="zh-CN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处纠错、数据更新和文字润色等</a:t>
            </a:r>
            <a:b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新印本外貌的不同是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书脊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有一个红字</a:t>
            </a:r>
            <a:b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字数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68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万改为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78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b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版权页上印着“第二十次一印刷”</a:t>
            </a:r>
            <a:endParaRPr lang="zh-CN" altLang="en-US" sz="28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BD42D7-D00C-4268-9E66-587BA7528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5990" y="3718560"/>
            <a:ext cx="6960795" cy="2225040"/>
          </a:xfrm>
          <a:blipFill>
            <a:blip r:embed="rId2"/>
            <a:tile tx="0" ty="0" sx="100000" sy="100000" flip="none" algn="tl"/>
          </a:blipFill>
        </p:spPr>
        <p:txBody>
          <a:bodyPr tIns="0" bIns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zh-CN" sz="3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第五版不再使用光盘</a:t>
            </a:r>
            <a:br>
              <a:rPr lang="en-US" altLang="zh-CN" sz="3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zh-CN" sz="3200" kern="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3200" kern="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1048</a:t>
            </a:r>
            <a:r>
              <a:rPr lang="zh-CN" altLang="zh-CN" sz="3200" kern="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幅彩色插图（含动画</a:t>
            </a:r>
            <a:r>
              <a:rPr lang="en-US" altLang="zh-CN" sz="3200" kern="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33</a:t>
            </a:r>
            <a:r>
              <a:rPr lang="zh-CN" altLang="zh-CN" sz="3200" kern="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幅）</a:t>
            </a:r>
            <a:endParaRPr lang="en-US" altLang="zh-CN" sz="3200" kern="1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zh-CN" sz="3200" kern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放在科学出版社</a:t>
            </a:r>
            <a:endParaRPr lang="en-US" altLang="zh-CN" sz="3200" kern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200" kern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爱一课</a:t>
            </a:r>
            <a:r>
              <a:rPr lang="en-US" altLang="zh-CN" sz="3200" kern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互动教学平台上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3595FC-05A1-4B46-810B-C25F3C1A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" y="1455752"/>
            <a:ext cx="4903827" cy="32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2306C3-F757-45C7-8E86-BBB9A063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521" y="426569"/>
            <a:ext cx="4399721" cy="449883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第</a:t>
            </a:r>
            <a:r>
              <a:rPr lang="en-US" altLang="zh-C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21</a:t>
            </a:r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次印刷本</a:t>
            </a:r>
            <a:r>
              <a:rPr lang="zh-CN" altLang="zh-CN" sz="3200" b="1" kern="100" dirty="0">
                <a:solidFill>
                  <a:srgbClr val="FF0000"/>
                </a:solidFill>
                <a:latin typeface="+mn-ea"/>
                <a:ea typeface="+mn-ea"/>
                <a:cs typeface="Courier New" panose="02070309020205020404" pitchFamily="49" charset="0"/>
              </a:rPr>
              <a:t>467页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38985-4355-423B-9CCF-1DA72EB5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583" y="1050373"/>
            <a:ext cx="6629399" cy="4351338"/>
          </a:xfrm>
          <a:solidFill>
            <a:srgbClr val="66FFFF"/>
          </a:solidFill>
        </p:spPr>
        <p:txBody>
          <a:bodyPr>
            <a:normAutofit/>
          </a:bodyPr>
          <a:lstStyle/>
          <a:p>
            <a:pPr marL="0" indent="72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宋体" panose="02010600030101010101" pitchFamily="2" charset="-122"/>
              </a:rPr>
              <a:t> </a:t>
            </a:r>
            <a:r>
              <a:rPr lang="zh-CN" altLang="zh-CN" sz="3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宋体" panose="02010600030101010101" pitchFamily="2" charset="-122"/>
              </a:rPr>
              <a:t>仰望苍穹，宇宙之浩渺寥廓和物质的稀少寡淡成为鲜明的对比。如果把所有天体物质都打成碎屑，再均匀散布到宇宙各处，那么，在以地球到月亮的距离为半径的球形空间里，只有不到</a:t>
            </a:r>
            <a:r>
              <a:rPr lang="en-US" altLang="zh-CN" sz="3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宋体" panose="02010600030101010101" pitchFamily="2" charset="-122"/>
              </a:rPr>
              <a:t>100</a:t>
            </a:r>
            <a:r>
              <a:rPr lang="zh-CN" altLang="zh-CN" sz="3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宋体" panose="02010600030101010101" pitchFamily="2" charset="-122"/>
              </a:rPr>
              <a:t>克重子物质（即以中子、质子为主体的</a:t>
            </a:r>
            <a:r>
              <a:rPr lang="zh-CN" altLang="zh-CN" sz="32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宋体" panose="02010600030101010101" pitchFamily="2" charset="-122"/>
              </a:rPr>
              <a:t>普通物质——天文上称为亮物质</a:t>
            </a:r>
            <a:r>
              <a:rPr lang="zh-CN" altLang="zh-CN" sz="32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宋体" panose="02010600030101010101" pitchFamily="2" charset="-122"/>
              </a:rPr>
              <a:t>）。</a:t>
            </a:r>
            <a:endParaRPr lang="zh-CN" altLang="zh-CN" sz="3200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Courier New" panose="02070309020205020404" pitchFamily="49" charset="0"/>
            </a:endParaRPr>
          </a:p>
          <a:p>
            <a:endParaRPr lang="zh-CN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5AFE1A-42C5-4991-A5CF-EC63D92A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" y="1769165"/>
            <a:ext cx="5253939" cy="410464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C1EA2EAF-8E82-4D07-B5BE-E3DDCA5F8C81}"/>
              </a:ext>
            </a:extLst>
          </p:cNvPr>
          <p:cNvSpPr txBox="1">
            <a:spLocks/>
          </p:cNvSpPr>
          <p:nvPr/>
        </p:nvSpPr>
        <p:spPr>
          <a:xfrm>
            <a:off x="1562100" y="5981354"/>
            <a:ext cx="2282079" cy="57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图 </a:t>
            </a:r>
            <a:r>
              <a:rPr lang="en-US" altLang="zh-C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10.5.18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594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EA8D66-C585-422D-A280-51166C1F1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700" y="1282700"/>
            <a:ext cx="6921500" cy="4042569"/>
          </a:xfrm>
          <a:solidFill>
            <a:srgbClr val="FFFFCC"/>
          </a:solidFill>
        </p:spPr>
        <p:txBody>
          <a:bodyPr anchor="ctr" anchorCtr="0">
            <a:normAutofit fontScale="25000" lnSpcReduction="20000"/>
          </a:bodyPr>
          <a:lstStyle/>
          <a:p>
            <a:pPr marL="0" indent="72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800" b="1" dirty="0">
                <a:effectLst/>
                <a:latin typeface="+mn-ea"/>
                <a:cs typeface="宋体" panose="02010600030101010101" pitchFamily="2" charset="-122"/>
              </a:rPr>
              <a:t> </a:t>
            </a:r>
            <a:r>
              <a:rPr lang="zh-CN" altLang="zh-CN" sz="12800" b="1" dirty="0">
                <a:effectLst/>
                <a:latin typeface="+mn-ea"/>
                <a:cs typeface="宋体" panose="02010600030101010101" pitchFamily="2" charset="-122"/>
              </a:rPr>
              <a:t>在这个由物质组成的宇宙中，人类几千年的文明辛辛苦苦积累起来的科学知识，只限于对普通物质——亮物质的了解。</a:t>
            </a:r>
            <a:r>
              <a:rPr lang="en-US" altLang="zh-CN" sz="12800" b="1" dirty="0">
                <a:effectLst/>
                <a:latin typeface="+mn-ea"/>
                <a:cs typeface="宋体" panose="02010600030101010101" pitchFamily="2" charset="-122"/>
              </a:rPr>
              <a:t>……</a:t>
            </a:r>
            <a:r>
              <a:rPr lang="zh-CN" altLang="zh-CN" sz="12800" b="1" dirty="0">
                <a:effectLst/>
                <a:latin typeface="+mn-ea"/>
                <a:cs typeface="宋体" panose="02010600030101010101" pitchFamily="2" charset="-122"/>
              </a:rPr>
              <a:t>它们仅占宇宙物质总量的不足</a:t>
            </a:r>
            <a:r>
              <a:rPr lang="en-US" altLang="zh-CN" sz="12800" b="1" dirty="0">
                <a:effectLst/>
                <a:latin typeface="+mn-ea"/>
                <a:cs typeface="宋体" panose="02010600030101010101" pitchFamily="2" charset="-122"/>
              </a:rPr>
              <a:t>5%</a:t>
            </a:r>
            <a:r>
              <a:rPr lang="zh-CN" altLang="zh-CN" sz="12800" b="1" dirty="0">
                <a:effectLst/>
                <a:latin typeface="+mn-ea"/>
                <a:cs typeface="宋体" panose="02010600030101010101" pitchFamily="2" charset="-122"/>
              </a:rPr>
              <a:t>。</a:t>
            </a:r>
            <a:endParaRPr lang="en-US" altLang="zh-CN" sz="12800" b="1" dirty="0">
              <a:effectLst/>
              <a:latin typeface="+mn-ea"/>
              <a:cs typeface="宋体" panose="02010600030101010101" pitchFamily="2" charset="-122"/>
            </a:endParaRPr>
          </a:p>
          <a:p>
            <a:pPr marL="0" indent="72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2800" b="1" dirty="0">
                <a:effectLst/>
                <a:latin typeface="+mn-ea"/>
                <a:cs typeface="宋体" panose="02010600030101010101" pitchFamily="2" charset="-122"/>
              </a:rPr>
              <a:t> </a:t>
            </a:r>
            <a:r>
              <a:rPr lang="zh-CN" altLang="zh-CN" sz="12800" b="1" dirty="0">
                <a:effectLst/>
                <a:latin typeface="+mn-ea"/>
                <a:cs typeface="宋体" panose="02010600030101010101" pitchFamily="2" charset="-122"/>
              </a:rPr>
              <a:t>余下</a:t>
            </a:r>
            <a:r>
              <a:rPr lang="en-US" altLang="zh-CN" sz="12800" b="1" dirty="0">
                <a:effectLst/>
                <a:latin typeface="+mn-ea"/>
                <a:cs typeface="宋体" panose="02010600030101010101" pitchFamily="2" charset="-122"/>
              </a:rPr>
              <a:t>95%</a:t>
            </a:r>
            <a:r>
              <a:rPr lang="zh-CN" altLang="zh-CN" sz="12800" b="1" dirty="0">
                <a:effectLst/>
                <a:latin typeface="+mn-ea"/>
                <a:cs typeface="宋体" panose="02010600030101010101" pitchFamily="2" charset="-122"/>
              </a:rPr>
              <a:t>属于我们全不知晓的“两暗”物质：暗物质 </a:t>
            </a:r>
            <a:r>
              <a:rPr lang="zh-CN" altLang="en-US" sz="12800" b="1" dirty="0">
                <a:latin typeface="+mn-ea"/>
                <a:cs typeface="宋体" panose="02010600030101010101" pitchFamily="2" charset="-122"/>
              </a:rPr>
              <a:t>和 </a:t>
            </a:r>
            <a:r>
              <a:rPr lang="zh-CN" altLang="zh-CN" sz="12800" b="1" dirty="0">
                <a:effectLst/>
                <a:latin typeface="+mn-ea"/>
                <a:cs typeface="宋体" panose="02010600030101010101" pitchFamily="2" charset="-122"/>
              </a:rPr>
              <a:t>暗能量。</a:t>
            </a:r>
            <a:endParaRPr lang="zh-CN" altLang="zh-CN" sz="128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607491DB-9036-4428-B0EF-8D97120E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2" y="2146852"/>
            <a:ext cx="4802025" cy="3597517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91FF45DF-FB87-4ED4-B89A-7F8682BA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521" y="426569"/>
            <a:ext cx="4399721" cy="449883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第</a:t>
            </a:r>
            <a:r>
              <a:rPr lang="en-US" altLang="zh-C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21</a:t>
            </a:r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次印刷本</a:t>
            </a:r>
            <a:r>
              <a:rPr lang="zh-CN" altLang="zh-CN" sz="3200" b="1" kern="100" dirty="0">
                <a:solidFill>
                  <a:srgbClr val="FF0000"/>
                </a:solidFill>
                <a:latin typeface="+mn-ea"/>
                <a:ea typeface="+mn-ea"/>
                <a:cs typeface="Courier New" panose="02070309020205020404" pitchFamily="49" charset="0"/>
              </a:rPr>
              <a:t>4</a:t>
            </a:r>
            <a:r>
              <a:rPr lang="en-US" altLang="zh-CN" sz="3200" b="1" kern="100" dirty="0">
                <a:solidFill>
                  <a:srgbClr val="FF0000"/>
                </a:solidFill>
                <a:latin typeface="+mn-ea"/>
                <a:ea typeface="+mn-ea"/>
                <a:cs typeface="Courier New" panose="02070309020205020404" pitchFamily="49" charset="0"/>
              </a:rPr>
              <a:t>85</a:t>
            </a:r>
            <a:r>
              <a:rPr lang="zh-CN" altLang="zh-CN" sz="3200" b="1" kern="100" dirty="0">
                <a:solidFill>
                  <a:srgbClr val="FF0000"/>
                </a:solidFill>
                <a:latin typeface="+mn-ea"/>
                <a:ea typeface="+mn-ea"/>
                <a:cs typeface="Courier New" panose="02070309020205020404" pitchFamily="49" charset="0"/>
              </a:rPr>
              <a:t>页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52FB0C9-C420-4D6C-A9E9-17C8488EDB98}"/>
              </a:ext>
            </a:extLst>
          </p:cNvPr>
          <p:cNvSpPr txBox="1">
            <a:spLocks/>
          </p:cNvSpPr>
          <p:nvPr/>
        </p:nvSpPr>
        <p:spPr>
          <a:xfrm>
            <a:off x="1562100" y="5981354"/>
            <a:ext cx="2282079" cy="571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图 </a:t>
            </a:r>
            <a:r>
              <a:rPr lang="en-US" altLang="zh-C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9.2.14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318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903</Words>
  <Application>Microsoft Office PowerPoint</Application>
  <PresentationFormat>宽屏</PresentationFormat>
  <Paragraphs>43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黑体</vt:lpstr>
      <vt:lpstr>楷体</vt:lpstr>
      <vt:lpstr>宋体</vt:lpstr>
      <vt:lpstr>Arial</vt:lpstr>
      <vt:lpstr>Calibri</vt:lpstr>
      <vt:lpstr>Calibri Light</vt:lpstr>
      <vt:lpstr>Office Theme</vt:lpstr>
      <vt:lpstr>天文学新概论 第五版</vt:lpstr>
      <vt:lpstr>天文学新概论</vt:lpstr>
      <vt:lpstr>面向全校文理工医的《天文学概论》公选课 1993南开大学 1997扩展至天津大学 至2017年底，连续49学期 两校选课学生共26163人</vt:lpstr>
      <vt:lpstr>院士评语</vt:lpstr>
      <vt:lpstr>专家推荐</vt:lpstr>
      <vt:lpstr>读者网评</vt:lpstr>
      <vt:lpstr>天文学新概论第五版2019年11月初印 2020年10月总第21次印刷 有近300处纠错、数据更新和文字润色等 新印本外貌的不同是书脊有一个红字 字数68万改为78万 版权页上印着“第二十次一印刷”</vt:lpstr>
      <vt:lpstr>第21次印刷本467页</vt:lpstr>
      <vt:lpstr>第21次印刷本485页</vt:lpstr>
      <vt:lpstr>第21次印刷本33页</vt:lpstr>
      <vt:lpstr>PowerPoint 演示文稿</vt:lpstr>
      <vt:lpstr>谢谢大家！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天文学新概论 第五版</dc:title>
  <dc:creator>DELL</dc:creator>
  <cp:lastModifiedBy>DELL</cp:lastModifiedBy>
  <cp:revision>61</cp:revision>
  <dcterms:created xsi:type="dcterms:W3CDTF">2020-11-19T00:37:00Z</dcterms:created>
  <dcterms:modified xsi:type="dcterms:W3CDTF">2020-11-22T23:56:45Z</dcterms:modified>
</cp:coreProperties>
</file>