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0" r:id="rId3"/>
    <p:sldId id="361" r:id="rId4"/>
    <p:sldId id="257" r:id="rId5"/>
    <p:sldId id="339" r:id="rId6"/>
    <p:sldId id="340" r:id="rId7"/>
    <p:sldId id="379" r:id="rId8"/>
    <p:sldId id="342" r:id="rId9"/>
    <p:sldId id="343" r:id="rId10"/>
    <p:sldId id="381" r:id="rId11"/>
    <p:sldId id="390" r:id="rId12"/>
    <p:sldId id="347" r:id="rId13"/>
    <p:sldId id="307" r:id="rId14"/>
    <p:sldId id="360" r:id="rId15"/>
    <p:sldId id="326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E9FF"/>
    <a:srgbClr val="6EE8D3"/>
    <a:srgbClr val="C5F0FF"/>
    <a:srgbClr val="000000"/>
    <a:srgbClr val="94322B"/>
    <a:srgbClr val="A5441D"/>
    <a:srgbClr val="190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>
        <p:guide orient="horz" pos="22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张海山锐线体2.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张海山锐线体2.0" pitchFamily="2" charset="-122"/>
              </a:defRPr>
            </a:lvl1pPr>
          </a:lstStyle>
          <a:p>
            <a:fld id="{661644FF-28D8-41E5-8BA4-899F00F78B59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张海山锐线体2.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张海山锐线体2.0" pitchFamily="2" charset="-122"/>
              </a:defRPr>
            </a:lvl1pPr>
          </a:lstStyle>
          <a:p>
            <a:fld id="{946B7AFC-2395-4441-B2CC-3CBD92D6103A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张海山锐线体2.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张海山锐线体2.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张海山锐线体2.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张海山锐线体2.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张海山锐线体2.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57" y="741680"/>
            <a:ext cx="4782135" cy="47821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127217" y="1731607"/>
            <a:ext cx="775208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sz="5400" b="0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几种天文</a:t>
            </a:r>
            <a:r>
              <a:rPr lang="en-US" altLang="zh-CN" sz="5400" b="0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5400" b="0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相机特性</a:t>
            </a:r>
            <a:endParaRPr lang="zh-CN" altLang="en-US" sz="5400" b="0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31968" y="3681572"/>
            <a:ext cx="185928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邱虹云</a:t>
            </a:r>
            <a:endParaRPr lang="zh-CN" altLang="en-US" sz="4400" b="0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61547" y="4450099"/>
            <a:ext cx="37309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38240" y="4603750"/>
            <a:ext cx="1977390" cy="368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QHYCCD</a:t>
            </a:r>
            <a:endParaRPr lang="zh-CN" altLang="en-US" b="0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630"/>
            <a:ext cx="5459095" cy="321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69935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>
              <a:latin typeface="张海山锐线体2.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35" y="140"/>
            <a:ext cx="8862839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量子效率 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2010"/>
            <a:ext cx="12203430" cy="4782185"/>
          </a:xfrm>
          <a:prstGeom prst="rect">
            <a:avLst/>
          </a:prstGeom>
        </p:spPr>
      </p:pic>
      <p:sp>
        <p:nvSpPr>
          <p:cNvPr id="4" name="上箭头 3"/>
          <p:cNvSpPr/>
          <p:nvPr/>
        </p:nvSpPr>
        <p:spPr>
          <a:xfrm>
            <a:off x="5564505" y="1621790"/>
            <a:ext cx="900430" cy="12807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68215" y="2902585"/>
            <a:ext cx="2667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峰值</a:t>
            </a:r>
            <a:r>
              <a:rPr lang="en-US" altLang="zh-CN" sz="2400"/>
              <a:t>QE  87-89% 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47075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>
              <a:latin typeface="张海山锐线体2.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35" y="140"/>
            <a:ext cx="8862839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defRPr>
            </a:lvl1pPr>
          </a:lstStyle>
          <a:p>
            <a:pPr algn="l"/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满阱电荷数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31875"/>
            <a:ext cx="12192000" cy="582612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 rot="10260000">
            <a:off x="7687945" y="1560830"/>
            <a:ext cx="911860" cy="485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632190" y="1492250"/>
            <a:ext cx="2667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&gt;80ke @3.76um 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312" y="327955"/>
            <a:ext cx="57433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rgbClr val="97E9FF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QHY411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线性度曲线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12570"/>
            <a:ext cx="12231370" cy="5345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19400" y="3977005"/>
            <a:ext cx="19164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99.98%</a:t>
            </a:r>
            <a:endParaRPr lang="en-US" altLang="zh-CN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03260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>
              <a:latin typeface="张海山锐线体2.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300" y="80150"/>
            <a:ext cx="8862839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读出噪声 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15535" y="80010"/>
            <a:ext cx="69875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97155" y="788035"/>
            <a:ext cx="12198350" cy="4798060"/>
          </a:xfrm>
          <a:prstGeom prst="rect">
            <a:avLst/>
          </a:prstGeom>
        </p:spPr>
      </p:pic>
      <p:sp>
        <p:nvSpPr>
          <p:cNvPr id="7" name="左箭头 6"/>
          <p:cNvSpPr/>
          <p:nvPr/>
        </p:nvSpPr>
        <p:spPr>
          <a:xfrm rot="3360000">
            <a:off x="638175" y="4970145"/>
            <a:ext cx="1408430" cy="727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52650" y="5470525"/>
            <a:ext cx="5738495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200">
                <a:solidFill>
                  <a:schemeClr val="accent4"/>
                </a:solidFill>
                <a:effectLst/>
              </a:rPr>
              <a:t> 1*1bin 1.5e @ 22ke   (3.76um) </a:t>
            </a:r>
            <a:endParaRPr lang="en-US" altLang="zh-CN" sz="3200">
              <a:solidFill>
                <a:schemeClr val="accent4"/>
              </a:solidFill>
              <a:effectLst/>
            </a:endParaRPr>
          </a:p>
          <a:p>
            <a:r>
              <a:rPr lang="en-US" altLang="zh-CN" sz="3200">
                <a:solidFill>
                  <a:schemeClr val="accent4"/>
                </a:solidFill>
                <a:effectLst/>
              </a:rPr>
              <a:t> 2*2bin 3e@88ke  (7.5um)</a:t>
            </a:r>
            <a:endParaRPr lang="en-US" altLang="zh-CN" sz="3200">
              <a:solidFill>
                <a:schemeClr val="accent4"/>
              </a:solidFill>
              <a:effectLst/>
            </a:endParaRPr>
          </a:p>
          <a:p>
            <a:r>
              <a:rPr lang="en-US" altLang="zh-CN" sz="3200">
                <a:solidFill>
                  <a:schemeClr val="accent4"/>
                </a:solidFill>
                <a:effectLst/>
              </a:rPr>
              <a:t> 3*3bin 4.5e @ 198ke (11.2um)</a:t>
            </a:r>
            <a:endParaRPr lang="en-US" altLang="zh-CN" sz="3200">
              <a:solidFill>
                <a:schemeClr val="accent4"/>
              </a:solidFill>
              <a:effectLst/>
            </a:endParaRPr>
          </a:p>
          <a:p>
            <a:endParaRPr lang="en-US" altLang="zh-CN" sz="3200">
              <a:solidFill>
                <a:schemeClr val="accent4"/>
              </a:solidFill>
              <a:effectLst/>
            </a:endParaRPr>
          </a:p>
        </p:txBody>
      </p:sp>
      <p:sp>
        <p:nvSpPr>
          <p:cNvPr id="10" name="左箭头 9"/>
          <p:cNvSpPr/>
          <p:nvPr/>
        </p:nvSpPr>
        <p:spPr>
          <a:xfrm rot="8700000">
            <a:off x="10531475" y="5412740"/>
            <a:ext cx="1408430" cy="727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 rot="3360000">
            <a:off x="1284605" y="1679575"/>
            <a:ext cx="1408430" cy="7277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684145" y="2021840"/>
            <a:ext cx="55753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8.5e RN @ 80ke (3.76um)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6.5e RN @ 80ke @ 2-CMS mode  </a:t>
            </a:r>
            <a:endParaRPr lang="en-US" altLang="zh-CN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8270" y="6212840"/>
            <a:ext cx="30829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3200">
                <a:solidFill>
                  <a:schemeClr val="accent4"/>
                </a:solidFill>
                <a:effectLst/>
              </a:rPr>
              <a:t>1.1e RN </a:t>
            </a:r>
            <a:endParaRPr lang="en-US" altLang="zh-CN" sz="320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-18415" y="10795"/>
          <a:ext cx="12214860" cy="685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620"/>
                <a:gridCol w="4071620"/>
                <a:gridCol w="4071620"/>
              </a:tblGrid>
              <a:tr h="57721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QHY4040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QHY411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ADC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双</a:t>
                      </a:r>
                      <a:r>
                        <a:rPr lang="en-US" altLang="zh-CN"/>
                        <a:t>12</a:t>
                      </a:r>
                      <a:r>
                        <a:rPr lang="zh-CN" altLang="en-US"/>
                        <a:t>位</a:t>
                      </a:r>
                      <a:r>
                        <a:rPr lang="en-US" altLang="zh-CN"/>
                        <a:t>ADC</a:t>
                      </a:r>
                      <a:r>
                        <a:rPr lang="zh-CN" altLang="en-US"/>
                        <a:t>及双</a:t>
                      </a:r>
                      <a:r>
                        <a:rPr lang="en-US" altLang="zh-CN"/>
                        <a:t>12</a:t>
                      </a:r>
                      <a:r>
                        <a:rPr lang="zh-CN" altLang="en-US"/>
                        <a:t>位拼接</a:t>
                      </a:r>
                      <a:r>
                        <a:rPr lang="en-US" altLang="zh-CN"/>
                        <a:t>16</a:t>
                      </a:r>
                      <a:r>
                        <a:rPr lang="zh-CN" altLang="en-US"/>
                        <a:t>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原生</a:t>
                      </a:r>
                      <a:r>
                        <a:rPr lang="en-US" altLang="zh-CN"/>
                        <a:t>16</a:t>
                      </a:r>
                      <a:r>
                        <a:rPr lang="zh-CN" altLang="en-US"/>
                        <a:t>位</a:t>
                      </a:r>
                      <a:r>
                        <a:rPr lang="en-US" altLang="zh-CN"/>
                        <a:t>ADC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感光类型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前照式，背照式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背照式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峰值</a:t>
                      </a:r>
                      <a:r>
                        <a:rPr lang="en-US" altLang="zh-CN"/>
                        <a:t>QE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70% / 90%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89%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单像素满阱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70ke / 39ke  (9um*9um)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80ke (3.76um*3.76um)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单位面积满阱 </a:t>
                      </a:r>
                      <a:r>
                        <a:rPr lang="en-US" altLang="zh-CN"/>
                        <a:t>(ke-/um^2)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0.86 / 0.45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5.65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暗电流  </a:t>
                      </a:r>
                      <a:r>
                        <a:rPr lang="en-US" altLang="zh-CN"/>
                        <a:t>(-20C)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0.03e/p/s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0.001e/p/s</a:t>
                      </a:r>
                      <a:endParaRPr lang="en-US" altLang="zh-CN"/>
                    </a:p>
                  </a:txBody>
                  <a:tcPr/>
                </a:tc>
              </a:tr>
              <a:tr h="3695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单位面积暗电流（</a:t>
                      </a:r>
                      <a:r>
                        <a:rPr lang="en-US" altLang="zh-CN"/>
                        <a:t>e-/um^2/s) (-20C)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3.7*10^-4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7.1*10^-5 </a:t>
                      </a:r>
                      <a:endParaRPr lang="en-US" altLang="zh-CN"/>
                    </a:p>
                  </a:txBody>
                  <a:tcPr/>
                </a:tc>
              </a:tr>
              <a:tr h="12122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读出噪声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3.7e @3ke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27e  @70ke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1.1e @ 0.5ke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1.5e @ 22ke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8.5e/6.5e @ 80ke</a:t>
                      </a:r>
                      <a:endParaRPr lang="en-US" altLang="zh-CN"/>
                    </a:p>
                    <a:p>
                      <a:pPr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36957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像素数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1600</a:t>
                      </a:r>
                      <a:r>
                        <a:rPr lang="zh-CN" altLang="en-US"/>
                        <a:t>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1.5</a:t>
                      </a:r>
                      <a:r>
                        <a:rPr lang="zh-CN" altLang="en-US"/>
                        <a:t>亿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辉光情况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微弱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零辉光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FPN</a:t>
                      </a:r>
                      <a:r>
                        <a:rPr lang="zh-CN" altLang="en-US"/>
                        <a:t>噪声情况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微弱，可见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不可见</a:t>
                      </a:r>
                      <a:endParaRPr lang="zh-CN" altLang="en-US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帧率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20FPS MAX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2FPS MAX  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16BIT)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en-US" altLang="zh-CN"/>
                        <a:t>4.5FPS MAX </a:t>
                      </a:r>
                      <a:r>
                        <a:rPr lang="zh-CN" altLang="en-US"/>
                        <a:t>（</a:t>
                      </a:r>
                      <a:r>
                        <a:rPr lang="en-US" altLang="zh-CN"/>
                        <a:t>14BIT)</a:t>
                      </a:r>
                      <a:endParaRPr lang="en-US" altLang="zh-CN"/>
                    </a:p>
                  </a:txBody>
                  <a:tcPr/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适用领域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较短曝光，高帧频应用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如人卫，空间碎片等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较短到较长曝光</a:t>
                      </a:r>
                      <a:endParaRPr lang="en-US" altLang="zh-CN"/>
                    </a:p>
                    <a:p>
                      <a:pPr>
                        <a:buNone/>
                      </a:pPr>
                      <a:r>
                        <a:rPr lang="zh-CN" altLang="en-US"/>
                        <a:t>时域天文，天文测光，光谱仪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4535">
            <a:off x="2657129" y="969739"/>
            <a:ext cx="4782135" cy="47821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298620" y="2345331"/>
            <a:ext cx="3581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7200" b="0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角三角形 22"/>
          <p:cNvSpPr/>
          <p:nvPr/>
        </p:nvSpPr>
        <p:spPr>
          <a:xfrm rot="19744246" flipH="1">
            <a:off x="3121571" y="1572555"/>
            <a:ext cx="4158893" cy="2582625"/>
          </a:xfrm>
          <a:prstGeom prst="rtTriangle">
            <a:avLst/>
          </a:prstGeom>
          <a:solidFill>
            <a:srgbClr val="A5441D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张海山锐线体2.0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296348" y="3791881"/>
            <a:ext cx="37309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3794768_10158899739173210_8365723803449204829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760" y="46990"/>
            <a:ext cx="10226675" cy="6811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9540" y="1317625"/>
            <a:ext cx="1219263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solidFill>
                  <a:srgbClr val="6EE8D3"/>
                </a:solidFill>
                <a:latin typeface="Code Light" panose="020B0604020202020204" pitchFamily="50" charset="0"/>
                <a:ea typeface="专业字体设计服务/WWW.ZTSGC.COM/" panose="02000000000000000000" pitchFamily="2" charset="-122"/>
              </a:defRPr>
            </a:lvl1pPr>
          </a:lstStyle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研制出国内第一台用于天文摄影的商业化制冷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CCD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开始将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技术用于天文相机，研制出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QHY5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导星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公司成立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研制成功多款基于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SONY CMOS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英寸到全画幅的制冷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sCMOS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读出噪声达到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0.7e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水平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成为全球业余天文领域主要的相机制造商之一。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和上海天文台合作研制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QHY45GX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科学级大靶面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CCD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相机，并成功应用于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LAMOST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主焦点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NASA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新视野号团队使用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QHY174GPS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高精度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GPS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授时全局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相机，拍摄成功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MU69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掩星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基于国产长光辰芯的科学系列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相机进入量产阶段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          基于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SONY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大靶面背照</a:t>
            </a:r>
            <a:r>
              <a:rPr lang="en-US" altLang="zh-CN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CMOS</a:t>
            </a:r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相机进入量产阶段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公司概况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现有员工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余人，年产量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&gt;10000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台，获得专利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余项，其中</a:t>
            </a: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美国专利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90"/>
            <a:ext cx="1787525" cy="10528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589711" y="46832"/>
            <a:ext cx="360489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4400" b="1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QHYCCD</a:t>
            </a:r>
            <a:r>
              <a:rPr lang="zh-CN" altLang="en-US" sz="4400" b="1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简介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3580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张海山锐线体2.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7710"/>
            <a:ext cx="12192000" cy="613029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32329" y="-158"/>
            <a:ext cx="797560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4400" b="1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CMOS</a:t>
            </a:r>
            <a:r>
              <a:rPr lang="zh-CN" altLang="en-US" sz="4400" b="1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图像传感器全球市场格局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上箭头 6"/>
          <p:cNvSpPr/>
          <p:nvPr/>
        </p:nvSpPr>
        <p:spPr>
          <a:xfrm rot="15540000">
            <a:off x="2482215" y="1829435"/>
            <a:ext cx="660400" cy="1174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 rot="8580000">
            <a:off x="7124700" y="2205355"/>
            <a:ext cx="660400" cy="1360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535680" y="1691005"/>
            <a:ext cx="3271520" cy="92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QHYCCD</a:t>
            </a:r>
            <a:r>
              <a:rPr lang="zh-CN" altLang="en-US"/>
              <a:t>科学相机主要使用</a:t>
            </a:r>
            <a:r>
              <a:rPr lang="en-US" altLang="zh-CN"/>
              <a:t>CMOS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12150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张海山锐线体2.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57561" y="-158"/>
            <a:ext cx="683450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Gpixel</a:t>
            </a:r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</a:t>
            </a:r>
            <a:r>
              <a:rPr lang="en-US" altLang="zh-CN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QHYCCD</a:t>
            </a:r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相机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892810"/>
            <a:ext cx="3933825" cy="2161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055" y="2252980"/>
            <a:ext cx="6436360" cy="4605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3535680"/>
            <a:ext cx="4942205" cy="27800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92810"/>
            <a:ext cx="2571115" cy="1778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4185" y="2707005"/>
            <a:ext cx="19627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400">
                <a:solidFill>
                  <a:schemeClr val="accent4"/>
                </a:solidFill>
                <a:effectLst/>
              </a:rPr>
              <a:t>QHY2020BSI</a:t>
            </a:r>
            <a:endParaRPr lang="en-US" altLang="zh-CN" sz="2400">
              <a:solidFill>
                <a:schemeClr val="accent4"/>
              </a:solidFill>
              <a:effectLst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4225" y="3075305"/>
            <a:ext cx="196278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2400">
                <a:solidFill>
                  <a:schemeClr val="accent4"/>
                </a:solidFill>
                <a:effectLst/>
              </a:rPr>
              <a:t>QHY42BSI</a:t>
            </a:r>
            <a:endParaRPr lang="en-US" altLang="zh-CN" sz="2400">
              <a:solidFill>
                <a:schemeClr val="accent4"/>
              </a:solidFill>
              <a:effectLst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38110" y="892810"/>
            <a:ext cx="4040505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QHY4040 FSI / BSI</a:t>
            </a:r>
            <a:endParaRPr lang="en-US" altLang="zh-CN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应用案例：</a:t>
            </a:r>
            <a:endParaRPr lang="zh-CN" altLang="en-US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清华多镜筒巡天望远镜</a:t>
            </a:r>
            <a:r>
              <a:rPr lang="en-US" altLang="zh-CN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(TMTS)</a:t>
            </a:r>
            <a:endParaRPr lang="en-US" altLang="zh-CN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多个人卫和空间碎片观测项目</a:t>
            </a:r>
            <a:endParaRPr lang="zh-CN" altLang="en-US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6220" y="6397625"/>
            <a:ext cx="671957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200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应用案例</a:t>
            </a:r>
            <a:r>
              <a:rPr lang="en-US" altLang="zh-CN" sz="2000"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Master Global Robotic Net</a:t>
            </a:r>
            <a:endParaRPr lang="en-US" altLang="zh-CN" sz="2000"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51" y="-158"/>
            <a:ext cx="94107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QE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2530"/>
            <a:ext cx="7703820" cy="3169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641350"/>
            <a:ext cx="6800215" cy="2964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860" y="0"/>
            <a:ext cx="4803140" cy="321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51" y="-158"/>
            <a:ext cx="242062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读出噪声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4875"/>
            <a:ext cx="12192000" cy="53682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4026" y="6273007"/>
            <a:ext cx="6896735" cy="3987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GSENSE4040 </a:t>
            </a:r>
            <a:r>
              <a:rPr lang="zh-CN" altLang="en-US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读出噪声</a:t>
            </a:r>
            <a:r>
              <a:rPr lang="en-US" altLang="zh-CN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包含</a:t>
            </a:r>
            <a:r>
              <a:rPr lang="en-US" altLang="zh-CN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FPN</a:t>
            </a:r>
            <a:r>
              <a:rPr lang="zh-CN" altLang="en-US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部分）随增益设置变化曲线</a:t>
            </a:r>
            <a:endParaRPr lang="zh-CN" altLang="en-US" sz="20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6480000">
            <a:off x="4340225" y="4669790"/>
            <a:ext cx="1051560" cy="657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813935" y="3549650"/>
            <a:ext cx="2898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FSI:4.5e typical </a:t>
            </a:r>
            <a:endParaRPr lang="en-US" altLang="zh-CN"/>
          </a:p>
          <a:p>
            <a:r>
              <a:rPr lang="en-US" altLang="zh-CN"/>
              <a:t>FSI:3.7e typical (without FPN)</a:t>
            </a:r>
            <a:endParaRPr lang="en-US" altLang="zh-CN"/>
          </a:p>
          <a:p>
            <a:r>
              <a:rPr lang="en-US" altLang="zh-CN"/>
              <a:t>BSI: 2.3e typical 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59140"/>
            <a:ext cx="12192000" cy="336731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2000">
                <a:schemeClr val="tx1"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张海山锐线体2.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45820"/>
            <a:ext cx="12186920" cy="54521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251" y="-158"/>
            <a:ext cx="130175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满阱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40839" y="6273007"/>
            <a:ext cx="4563110" cy="3987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GSENSE4040 </a:t>
            </a:r>
            <a:r>
              <a:rPr lang="zh-CN" altLang="en-US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满阱</a:t>
            </a:r>
            <a:r>
              <a:rPr lang="zh-CN" altLang="en-US" sz="20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随增益设置变化曲线</a:t>
            </a:r>
            <a:endParaRPr lang="zh-CN" altLang="en-US" sz="20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768350"/>
            <a:ext cx="12191365" cy="596328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" y="-158"/>
            <a:ext cx="431609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altLang="zh-CN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QHY4040</a:t>
            </a:r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暗电流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左箭头 7"/>
          <p:cNvSpPr/>
          <p:nvPr/>
        </p:nvSpPr>
        <p:spPr>
          <a:xfrm rot="19200000">
            <a:off x="980440" y="5234940"/>
            <a:ext cx="1408430" cy="727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61870" y="4704080"/>
            <a:ext cx="2667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0.038e/p/s @ -20C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" y="-158"/>
            <a:ext cx="874585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SONY 3.76um</a:t>
            </a:r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</a:t>
            </a:r>
            <a:r>
              <a:rPr lang="zh-CN" altLang="en-US" sz="44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位背照式相机</a:t>
            </a:r>
            <a:endParaRPr lang="zh-CN" altLang="en-US" sz="44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1229995"/>
            <a:ext cx="6108700" cy="44913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025" y="1229995"/>
            <a:ext cx="4267835" cy="3208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1677" y="5781517"/>
            <a:ext cx="5432425" cy="1076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QHY411 1.5</a:t>
            </a:r>
            <a:r>
              <a:rPr lang="zh-CN" altLang="en-US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亿像素 </a:t>
            </a:r>
            <a:r>
              <a:rPr lang="en-US" altLang="zh-CN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54*40mm</a:t>
            </a:r>
            <a:endParaRPr lang="en-US" altLang="zh-CN" sz="32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QHY461 1.0</a:t>
            </a:r>
            <a:r>
              <a:rPr lang="zh-CN" altLang="en-US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亿像素 </a:t>
            </a:r>
            <a:r>
              <a:rPr lang="en-US" altLang="zh-CN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44*33mm</a:t>
            </a:r>
            <a:endParaRPr lang="en-US" altLang="zh-CN" sz="32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36895" y="4566762"/>
            <a:ext cx="3665220" cy="5835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3200" b="1" cap="none" spc="0" dirty="0">
                <a:ln w="0"/>
                <a:solidFill>
                  <a:srgbClr val="97E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QHY600 36*24mm</a:t>
            </a:r>
            <a:endParaRPr lang="en-US" sz="3200" b="1" cap="none" spc="0" dirty="0">
              <a:ln w="0"/>
              <a:solidFill>
                <a:srgbClr val="97E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54240" y="5229860"/>
            <a:ext cx="3905885" cy="1938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l"/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应用案例：</a:t>
            </a:r>
            <a:endParaRPr lang="en-US" altLang="zh-CN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JPL    LCO     </a:t>
            </a:r>
            <a:endParaRPr lang="en-US" altLang="zh-CN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威廉</a:t>
            </a:r>
            <a:r>
              <a:rPr lang="en-US" altLang="zh-CN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赫歇耳望远镜</a:t>
            </a:r>
            <a:r>
              <a:rPr lang="en-US" altLang="zh-CN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(Weave</a:t>
            </a:r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光谱仪）</a:t>
            </a:r>
            <a:endParaRPr lang="zh-CN" altLang="en-US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上海天文新馆一米科普望远镜</a:t>
            </a:r>
            <a:endParaRPr lang="zh-CN" altLang="en-US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r>
              <a:rPr lang="en-US" altLang="zh-CN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AST3 </a:t>
            </a:r>
            <a:r>
              <a:rPr lang="zh-CN" altLang="en-US" sz="2000" b="1" cap="none" spc="0" dirty="0">
                <a:solidFill>
                  <a:schemeClr val="accent4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（调试）</a:t>
            </a:r>
            <a:endParaRPr lang="en-US" altLang="zh-CN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/>
            <a:endParaRPr lang="en-US" altLang="zh-CN" sz="2000" b="1" cap="none" spc="0" dirty="0">
              <a:solidFill>
                <a:schemeClr val="accent4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reveal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7872,&quot;width&quot;:18696}"/>
</p:tagLst>
</file>

<file path=ppt/tags/tag2.xml><?xml version="1.0" encoding="utf-8"?>
<p:tagLst xmlns:p="http://schemas.openxmlformats.org/presentationml/2006/main">
  <p:tag name="KSO_WM_UNIT_TABLE_BEAUTIFY" val="smartTable{cf4923a4-fb52-4b1a-80ce-0c937704a687}"/>
  <p:tag name="TABLE_ENDDRAG_ORIGIN_RECT" val="961*538"/>
  <p:tag name="TABLE_ENDDRAG_RECT" val="-1*0*961*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WPS 演示</Application>
  <PresentationFormat>宽屏</PresentationFormat>
  <Paragraphs>204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张海山锐线体2.0</vt:lpstr>
      <vt:lpstr>微软雅黑</vt:lpstr>
      <vt:lpstr>微软雅黑 Light</vt:lpstr>
      <vt:lpstr>Code Light</vt:lpstr>
      <vt:lpstr>Segoe Print</vt:lpstr>
      <vt:lpstr>专业字体设计服务/WWW.ZTSGC.COM/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YMJ</dc:creator>
  <cp:lastModifiedBy>qhy</cp:lastModifiedBy>
  <cp:revision>155</cp:revision>
  <dcterms:created xsi:type="dcterms:W3CDTF">2020-09-16T07:33:00Z</dcterms:created>
  <dcterms:modified xsi:type="dcterms:W3CDTF">2020-11-26T05:31:07Z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