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1pPr>
    <a:lvl2pPr marL="0" marR="0" indent="2286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2pPr>
    <a:lvl3pPr marL="0" marR="0" indent="4572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3pPr>
    <a:lvl4pPr marL="0" marR="0" indent="6858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4pPr>
    <a:lvl5pPr marL="0" marR="0" indent="9144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5pPr>
    <a:lvl6pPr marL="0" marR="0" indent="11430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6pPr>
    <a:lvl7pPr marL="0" marR="0" indent="13716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7pPr>
    <a:lvl8pPr marL="0" marR="0" indent="16002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8pPr>
    <a:lvl9pPr marL="0" marR="0" indent="1828800" algn="ctr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6E5DA">
              <a:alpha val="6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1">
            <a:satOff val="15300"/>
            <a:lumOff val="-29822"/>
            <a:alpha val="80000"/>
          </a:schemeClr>
        </a:fontRef>
        <a:schemeClr val="accent1">
          <a:satOff val="15300"/>
          <a:lumOff val="-29822"/>
          <a:alpha val="80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0CFCA">
              <a:alpha val="75000"/>
            </a:srgbClr>
          </a:solidFill>
        </a:fill>
      </a:tcStyle>
    </a:band2H>
    <a:firstCol>
      <a:tcTxStyle b="off" i="off">
        <a:fontRef idx="minor">
          <a:schemeClr val="accent1">
            <a:satOff val="15300"/>
            <a:lumOff val="-29822"/>
            <a:alpha val="80000"/>
          </a:schemeClr>
        </a:fontRef>
        <a:schemeClr val="accent1">
          <a:satOff val="15300"/>
          <a:lumOff val="-29822"/>
          <a:alpha val="80000"/>
        </a:schemeClr>
      </a:tcTxStyle>
      <a:tcStyle>
        <a:tcBdr>
          <a:left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left>
          <a:right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DD9AC">
              <a:alpha val="70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solidFill>
                <a:srgbClr val="DFDBD1"/>
              </a:solidFill>
              <a:prstDash val="solid"/>
              <a:miter lim="400000"/>
            </a:ln>
          </a:left>
          <a:right>
            <a:ln w="12700" cap="flat">
              <a:solidFill>
                <a:srgbClr val="DFDBD1"/>
              </a:solidFill>
              <a:prstDash val="solid"/>
              <a:miter lim="400000"/>
            </a:ln>
          </a:right>
          <a:top>
            <a:ln w="254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solidFill>
                <a:srgbClr val="DFDBD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solidFill>
                <a:srgbClr val="DFDBD1"/>
              </a:solidFill>
              <a:prstDash val="solid"/>
              <a:miter lim="400000"/>
            </a:ln>
          </a:left>
          <a:right>
            <a:ln w="12700" cap="flat">
              <a:solidFill>
                <a:srgbClr val="DFDBD1"/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solidFill>
                <a:srgbClr val="DFDBD1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B07342"/>
              </a:solidFill>
              <a:prstDash val="solid"/>
              <a:miter lim="400000"/>
            </a:ln>
          </a:left>
          <a:right>
            <a:ln w="12700" cap="flat">
              <a:solidFill>
                <a:srgbClr val="B07342"/>
              </a:solidFill>
              <a:prstDash val="solid"/>
              <a:miter lim="400000"/>
            </a:ln>
          </a:right>
          <a:top>
            <a:ln w="12700" cap="flat">
              <a:solidFill>
                <a:srgbClr val="B07342"/>
              </a:solidFill>
              <a:prstDash val="solid"/>
              <a:miter lim="400000"/>
            </a:ln>
          </a:top>
          <a:bottom>
            <a:ln w="12700" cap="flat">
              <a:solidFill>
                <a:srgbClr val="B07342"/>
              </a:solidFill>
              <a:prstDash val="solid"/>
              <a:miter lim="400000"/>
            </a:ln>
          </a:bottom>
          <a:insideH>
            <a:ln w="12700" cap="flat">
              <a:solidFill>
                <a:srgbClr val="B07342"/>
              </a:solidFill>
              <a:prstDash val="solid"/>
              <a:miter lim="400000"/>
            </a:ln>
          </a:insideH>
          <a:insideV>
            <a:ln w="12700" cap="flat">
              <a:solidFill>
                <a:srgbClr val="B0734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DBBD">
              <a:alpha val="55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B0734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0734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C9C5BC"/>
              </a:solidFill>
              <a:prstDash val="solid"/>
              <a:miter lim="400000"/>
            </a:ln>
          </a:left>
          <a:right>
            <a:ln w="12700" cap="flat">
              <a:solidFill>
                <a:srgbClr val="C9C5BC"/>
              </a:solidFill>
              <a:prstDash val="solid"/>
              <a:miter lim="400000"/>
            </a:ln>
          </a:right>
          <a:top>
            <a:ln w="12700" cap="flat">
              <a:solidFill>
                <a:srgbClr val="C9C5BC"/>
              </a:solidFill>
              <a:prstDash val="solid"/>
              <a:miter lim="400000"/>
            </a:ln>
          </a:top>
          <a:bottom>
            <a:ln w="12700" cap="flat">
              <a:solidFill>
                <a:srgbClr val="C9C5BC"/>
              </a:solidFill>
              <a:prstDash val="solid"/>
              <a:miter lim="400000"/>
            </a:ln>
          </a:bottom>
          <a:insideH>
            <a:ln w="12700" cap="flat">
              <a:solidFill>
                <a:srgbClr val="C9C5BC"/>
              </a:solidFill>
              <a:prstDash val="solid"/>
              <a:miter lim="400000"/>
            </a:ln>
          </a:insideH>
          <a:insideV>
            <a:ln w="12700" cap="flat">
              <a:solidFill>
                <a:srgbClr val="C9C5BC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2DED3">
              <a:alpha val="80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51473B"/>
              </a:solidFill>
              <a:prstDash val="solid"/>
              <a:miter lim="400000"/>
            </a:ln>
          </a:left>
          <a:right>
            <a:ln w="25400" cap="flat">
              <a:solidFill>
                <a:srgbClr val="51473B"/>
              </a:solidFill>
              <a:prstDash val="solid"/>
              <a:miter lim="400000"/>
            </a:ln>
          </a:right>
          <a:top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EDEADB"/>
              </a:solidFill>
              <a:prstDash val="solid"/>
              <a:miter lim="400000"/>
            </a:ln>
          </a:left>
          <a:right>
            <a:ln w="12700" cap="flat">
              <a:solidFill>
                <a:srgbClr val="EDEADB"/>
              </a:solidFill>
              <a:prstDash val="solid"/>
              <a:miter lim="400000"/>
            </a:ln>
          </a:right>
          <a:top>
            <a:ln w="25400" cap="flat">
              <a:solidFill>
                <a:srgbClr val="51473B"/>
              </a:solidFill>
              <a:prstDash val="solid"/>
              <a:miter lim="400000"/>
            </a:ln>
          </a:top>
          <a:bottom>
            <a:ln w="12700" cap="flat">
              <a:solidFill>
                <a:srgbClr val="51473B"/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solidFill>
                <a:srgbClr val="EDEAD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EDEADB"/>
              </a:solidFill>
              <a:prstDash val="solid"/>
              <a:miter lim="400000"/>
            </a:ln>
          </a:left>
          <a:right>
            <a:ln w="12700" cap="flat">
              <a:solidFill>
                <a:srgbClr val="EDEADB"/>
              </a:solidFill>
              <a:prstDash val="solid"/>
              <a:miter lim="400000"/>
            </a:ln>
          </a:right>
          <a:top>
            <a:ln w="12700" cap="flat">
              <a:solidFill>
                <a:srgbClr val="51473B"/>
              </a:solidFill>
              <a:prstDash val="solid"/>
              <a:miter lim="400000"/>
            </a:ln>
          </a:top>
          <a:bottom>
            <a:ln w="25400" cap="flat">
              <a:solidFill>
                <a:srgbClr val="51473B"/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solidFill>
                <a:srgbClr val="EDEADB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E3BA">
              <a:alpha val="63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2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2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/>
    <p:restoredTop sz="94631"/>
  </p:normalViewPr>
  <p:slideViewPr>
    <p:cSldViewPr snapToGrid="0" snapToObjects="1">
      <p:cViewPr varScale="1">
        <p:scale>
          <a:sx n="68" d="100"/>
          <a:sy n="68" d="100"/>
        </p:scale>
        <p:origin x="69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3498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825500" y="3048000"/>
            <a:ext cx="11353800" cy="22733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>
                    <a:alpha val="69000"/>
                  </a:srgbClr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25500" y="5308600"/>
            <a:ext cx="113538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 i="1">
                <a:solidFill>
                  <a:srgbClr val="000000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 i="1">
                <a:solidFill>
                  <a:srgbClr val="000000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 i="1">
                <a:solidFill>
                  <a:srgbClr val="000000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 i="1">
                <a:solidFill>
                  <a:srgbClr val="010101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 i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7D0B2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-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99331" y="6362700"/>
            <a:ext cx="10401301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800" i="1"/>
            </a:lvl1pPr>
          </a:lstStyle>
          <a:p>
            <a:r>
              <a:t>-Johnny Appleseed</a:t>
            </a:r>
          </a:p>
        </p:txBody>
      </p:sp>
      <p:sp>
        <p:nvSpPr>
          <p:cNvPr id="96" name="“在此键入引文。”"/>
          <p:cNvSpPr txBox="1">
            <a:spLocks noGrp="1"/>
          </p:cNvSpPr>
          <p:nvPr>
            <p:ph type="body" sz="quarter" idx="14"/>
          </p:nvPr>
        </p:nvSpPr>
        <p:spPr>
          <a:xfrm>
            <a:off x="1257300" y="4273549"/>
            <a:ext cx="10490200" cy="6731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55000"/>
              </a:lnSpc>
              <a:spcBef>
                <a:spcPts val="2400"/>
              </a:spcBef>
              <a:buSzTx/>
              <a:buNone/>
              <a:defRPr sz="3200"/>
            </a:lvl1pPr>
          </a:lstStyle>
          <a:p>
            <a:r>
              <a:t>“在此键入引文。”</a:t>
            </a:r>
          </a:p>
        </p:txBody>
      </p:sp>
      <p:sp>
        <p:nvSpPr>
          <p:cNvPr id="9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图像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像"/>
          <p:cNvSpPr>
            <a:spLocks noGrp="1"/>
          </p:cNvSpPr>
          <p:nvPr>
            <p:ph type="pic" sz="quarter" idx="13"/>
          </p:nvPr>
        </p:nvSpPr>
        <p:spPr>
          <a:xfrm>
            <a:off x="685800" y="711200"/>
            <a:ext cx="4089400" cy="5499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图像"/>
          <p:cNvSpPr>
            <a:spLocks noGrp="1"/>
          </p:cNvSpPr>
          <p:nvPr>
            <p:ph type="pic" sz="half" idx="14"/>
          </p:nvPr>
        </p:nvSpPr>
        <p:spPr>
          <a:xfrm>
            <a:off x="4965700" y="711200"/>
            <a:ext cx="7315200" cy="5499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标题文本"/>
          <p:cNvSpPr txBox="1">
            <a:spLocks noGrp="1"/>
          </p:cNvSpPr>
          <p:nvPr>
            <p:ph type="title"/>
          </p:nvPr>
        </p:nvSpPr>
        <p:spPr>
          <a:xfrm>
            <a:off x="825500" y="7137400"/>
            <a:ext cx="11353800" cy="1181100"/>
          </a:xfrm>
          <a:prstGeom prst="rect">
            <a:avLst/>
          </a:prstGeom>
          <a:effectLst/>
        </p:spPr>
        <p:txBody>
          <a:bodyPr anchor="b"/>
          <a:lstStyle>
            <a:lvl1pPr>
              <a:defRPr>
                <a:solidFill>
                  <a:srgbClr val="FBF9E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r>
              <a:t>标题文本</a:t>
            </a:r>
          </a:p>
        </p:txBody>
      </p:sp>
      <p:sp>
        <p:nvSpPr>
          <p:cNvPr id="23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25500" y="8305800"/>
            <a:ext cx="11353800" cy="889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300" i="1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blurRad="12700" dist="25400" dir="16200000" rotWithShape="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300" i="1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blurRad="12700" dist="25400" dir="16200000" rotWithShape="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300" i="1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blurRad="12700" dist="25400" dir="16200000" rotWithShape="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300" i="1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blurRad="12700" dist="25400" dir="16200000" rotWithShape="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300" i="1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blurRad="12700" dist="25400" dir="16200000" rotWithShape="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7D0B2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图像"/>
          <p:cNvSpPr>
            <a:spLocks noGrp="1"/>
          </p:cNvSpPr>
          <p:nvPr>
            <p:ph type="pic" sz="half" idx="13"/>
          </p:nvPr>
        </p:nvSpPr>
        <p:spPr>
          <a:xfrm>
            <a:off x="7645400" y="1727200"/>
            <a:ext cx="4673600" cy="6184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标题文本"/>
          <p:cNvSpPr txBox="1">
            <a:spLocks noGrp="1"/>
          </p:cNvSpPr>
          <p:nvPr>
            <p:ph type="title"/>
          </p:nvPr>
        </p:nvSpPr>
        <p:spPr>
          <a:xfrm>
            <a:off x="304800" y="1778000"/>
            <a:ext cx="7327900" cy="33401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4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304800" y="5168900"/>
            <a:ext cx="73279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  <a:lvl2pPr marL="0" indent="228600" algn="ctr">
              <a:spcBef>
                <a:spcPts val="0"/>
              </a:spcBef>
              <a:buSzTx/>
              <a:buNone/>
              <a:defRPr sz="3200" i="1"/>
            </a:lvl2pPr>
            <a:lvl3pPr marL="0" indent="457200" algn="ctr">
              <a:spcBef>
                <a:spcPts val="0"/>
              </a:spcBef>
              <a:buSzTx/>
              <a:buNone/>
              <a:defRPr sz="3200" i="1"/>
            </a:lvl3pPr>
            <a:lvl4pPr marL="0" indent="685800" algn="ctr">
              <a:spcBef>
                <a:spcPts val="0"/>
              </a:spcBef>
              <a:buSzTx/>
              <a:buNone/>
              <a:defRPr sz="3200" i="1"/>
            </a:lvl4pPr>
            <a:lvl5pPr marL="0" indent="914400" algn="ctr">
              <a:spcBef>
                <a:spcPts val="0"/>
              </a:spcBef>
              <a:buSzTx/>
              <a:buNone/>
              <a:defRPr sz="3200" i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标题文本"/>
          <p:cNvSpPr txBox="1">
            <a:spLocks noGrp="1"/>
          </p:cNvSpPr>
          <p:nvPr>
            <p:ph type="title"/>
          </p:nvPr>
        </p:nvSpPr>
        <p:spPr>
          <a:xfrm>
            <a:off x="825500" y="50800"/>
            <a:ext cx="11353800" cy="20320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r>
              <a:t>标题文本</a:t>
            </a:r>
          </a:p>
        </p:txBody>
      </p:sp>
      <p:sp>
        <p:nvSpPr>
          <p:cNvPr id="5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bg>
      <p:bgPr>
        <a:solidFill>
          <a:srgbClr val="F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标题文本"/>
          <p:cNvSpPr txBox="1">
            <a:spLocks noGrp="1"/>
          </p:cNvSpPr>
          <p:nvPr>
            <p:ph type="title"/>
          </p:nvPr>
        </p:nvSpPr>
        <p:spPr>
          <a:xfrm>
            <a:off x="825500" y="50800"/>
            <a:ext cx="11353800" cy="2032000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200" cap="none" spc="0">
                <a:solidFill>
                  <a:srgbClr val="000000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标题文本</a:t>
            </a:r>
          </a:p>
        </p:txBody>
      </p:sp>
      <p:sp>
        <p:nvSpPr>
          <p:cNvPr id="58" name="正文级别 1…"/>
          <p:cNvSpPr txBox="1">
            <a:spLocks noGrp="1"/>
          </p:cNvSpPr>
          <p:nvPr>
            <p:ph type="body" idx="1"/>
          </p:nvPr>
        </p:nvSpPr>
        <p:spPr>
          <a:xfrm>
            <a:off x="825500" y="2705100"/>
            <a:ext cx="11353800" cy="6223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337299" y="8991600"/>
            <a:ext cx="342901" cy="40640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图像"/>
          <p:cNvSpPr>
            <a:spLocks noGrp="1"/>
          </p:cNvSpPr>
          <p:nvPr>
            <p:ph type="pic" sz="half" idx="13"/>
          </p:nvPr>
        </p:nvSpPr>
        <p:spPr>
          <a:xfrm>
            <a:off x="7391400" y="2717800"/>
            <a:ext cx="4673600" cy="6184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7" name="标题文本"/>
          <p:cNvSpPr txBox="1">
            <a:spLocks noGrp="1"/>
          </p:cNvSpPr>
          <p:nvPr>
            <p:ph type="title"/>
          </p:nvPr>
        </p:nvSpPr>
        <p:spPr>
          <a:xfrm>
            <a:off x="825500" y="50800"/>
            <a:ext cx="11353800" cy="20320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r>
              <a:t>标题文本</a:t>
            </a:r>
          </a:p>
        </p:txBody>
      </p:sp>
      <p:sp>
        <p:nvSpPr>
          <p:cNvPr id="68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825500" y="2768600"/>
            <a:ext cx="5422900" cy="6184900"/>
          </a:xfrm>
          <a:prstGeom prst="rect">
            <a:avLst/>
          </a:prstGeom>
        </p:spPr>
        <p:txBody>
          <a:bodyPr/>
          <a:lstStyle>
            <a:lvl1pPr marL="406400" indent="-406400">
              <a:spcBef>
                <a:spcPts val="3600"/>
              </a:spcBef>
              <a:buBlip>
                <a:blip r:embed="rId3"/>
              </a:buBlip>
              <a:defRPr sz="3200"/>
            </a:lvl1pPr>
            <a:lvl2pPr marL="812800" indent="-406400">
              <a:spcBef>
                <a:spcPts val="3600"/>
              </a:spcBef>
              <a:buBlip>
                <a:blip r:embed="rId3"/>
              </a:buBlip>
              <a:defRPr sz="3200"/>
            </a:lvl2pPr>
            <a:lvl3pPr marL="1219200" indent="-406400">
              <a:spcBef>
                <a:spcPts val="3600"/>
              </a:spcBef>
              <a:buBlip>
                <a:blip r:embed="rId3"/>
              </a:buBlip>
              <a:defRPr sz="3200"/>
            </a:lvl3pPr>
            <a:lvl4pPr marL="1625600" indent="-406400">
              <a:spcBef>
                <a:spcPts val="3600"/>
              </a:spcBef>
              <a:buBlip>
                <a:blip r:embed="rId3"/>
              </a:buBlip>
              <a:defRPr sz="3200"/>
            </a:lvl4pPr>
            <a:lvl5pPr marL="2032000" indent="-406400">
              <a:spcBef>
                <a:spcPts val="3600"/>
              </a:spcBef>
              <a:buBlip>
                <a:blip r:embed="rId3"/>
              </a:buBlip>
              <a:defRPr sz="3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embossed_background.jpeg" descr="embossed_backgroun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647700"/>
            <a:ext cx="11747500" cy="8472197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图像"/>
          <p:cNvSpPr>
            <a:spLocks noGrp="1"/>
          </p:cNvSpPr>
          <p:nvPr>
            <p:ph type="pic" sz="quarter" idx="13"/>
          </p:nvPr>
        </p:nvSpPr>
        <p:spPr>
          <a:xfrm>
            <a:off x="6972300" y="5029200"/>
            <a:ext cx="5080000" cy="381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图像"/>
          <p:cNvSpPr>
            <a:spLocks noGrp="1"/>
          </p:cNvSpPr>
          <p:nvPr>
            <p:ph type="pic" sz="quarter" idx="14"/>
          </p:nvPr>
        </p:nvSpPr>
        <p:spPr>
          <a:xfrm>
            <a:off x="6972300" y="965200"/>
            <a:ext cx="5080000" cy="381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图像"/>
          <p:cNvSpPr>
            <a:spLocks noGrp="1"/>
          </p:cNvSpPr>
          <p:nvPr>
            <p:ph type="pic" sz="half" idx="15"/>
          </p:nvPr>
        </p:nvSpPr>
        <p:spPr>
          <a:xfrm>
            <a:off x="952500" y="1003300"/>
            <a:ext cx="5829300" cy="7810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825500" y="3733800"/>
            <a:ext cx="11353800" cy="2273300"/>
          </a:xfrm>
          <a:prstGeom prst="rect">
            <a:avLst/>
          </a:prstGeom>
          <a:ln w="12700">
            <a:miter lim="400000"/>
          </a:ln>
          <a:effectLst>
            <a:outerShdw blurRad="25400" dist="12700" dir="5400000" rotWithShape="0">
              <a:srgbClr val="FFFFFF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825500" y="825500"/>
            <a:ext cx="11353800" cy="810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337299" y="8991600"/>
            <a:ext cx="342901" cy="406400"/>
          </a:xfrm>
          <a:prstGeom prst="rect">
            <a:avLst/>
          </a:prstGeom>
          <a:ln w="12700">
            <a:miter lim="400000"/>
          </a:ln>
          <a:effectLst>
            <a:outerShdw blurRad="12700" dist="12700" dir="5400000" rotWithShape="0">
              <a:srgbClr val="FFFFFF">
                <a:alpha val="20000"/>
              </a:srgbClr>
            </a:outerShdw>
          </a:effectLst>
        </p:spPr>
        <p:txBody>
          <a:bodyPr wrap="none" lIns="50800" tIns="50800" rIns="50800" bIns="50800">
            <a:spAutoFit/>
          </a:bodyPr>
          <a:lstStyle>
            <a:lvl1pPr>
              <a:lnSpc>
                <a:spcPct val="100000"/>
              </a:lnSpc>
              <a:defRPr sz="1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320" baseline="0">
          <a:ln>
            <a:noFill/>
          </a:ln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1pPr>
      <a:lvl2pPr marL="0" marR="0" indent="2286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320" baseline="0">
          <a:ln>
            <a:noFill/>
          </a:ln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2pPr>
      <a:lvl3pPr marL="0" marR="0" indent="4572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320" baseline="0">
          <a:ln>
            <a:noFill/>
          </a:ln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3pPr>
      <a:lvl4pPr marL="0" marR="0" indent="6858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320" baseline="0">
          <a:ln>
            <a:noFill/>
          </a:ln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4pPr>
      <a:lvl5pPr marL="0" marR="0" indent="9144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320" baseline="0">
          <a:ln>
            <a:noFill/>
          </a:ln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5pPr>
      <a:lvl6pPr marL="0" marR="0" indent="11430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320" baseline="0">
          <a:ln>
            <a:noFill/>
          </a:ln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6pPr>
      <a:lvl7pPr marL="0" marR="0" indent="13716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320" baseline="0">
          <a:ln>
            <a:noFill/>
          </a:ln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7pPr>
      <a:lvl8pPr marL="0" marR="0" indent="16002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320" baseline="0">
          <a:ln>
            <a:noFill/>
          </a:ln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8pPr>
      <a:lvl9pPr marL="0" marR="0" indent="18288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320" baseline="0">
          <a:ln>
            <a:noFill/>
          </a:ln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9pPr>
    </p:titleStyle>
    <p:bodyStyle>
      <a:lvl1pPr marL="4318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1pPr>
      <a:lvl2pPr marL="8636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2pPr>
      <a:lvl3pPr marL="12954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3pPr>
      <a:lvl4pPr marL="17272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4pPr>
      <a:lvl5pPr marL="21590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5pPr>
      <a:lvl6pPr marL="25908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6pPr>
      <a:lvl7pPr marL="30226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7pPr>
      <a:lvl8pPr marL="34544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8pPr>
      <a:lvl9pPr marL="3886200" marR="0" indent="-431800" algn="l" defTabSz="584200" rtl="0" latinLnBrk="0">
        <a:lnSpc>
          <a:spcPct val="120000"/>
        </a:lnSpc>
        <a:spcBef>
          <a:spcPts val="5200"/>
        </a:spcBef>
        <a:spcAft>
          <a:spcPts val="0"/>
        </a:spcAft>
        <a:buClrTx/>
        <a:buSzPct val="35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Wide binaries in Gaia DR2"/>
          <p:cNvSpPr txBox="1">
            <a:spLocks noGrp="1"/>
          </p:cNvSpPr>
          <p:nvPr>
            <p:ph type="ctrTitle"/>
          </p:nvPr>
        </p:nvSpPr>
        <p:spPr>
          <a:xfrm>
            <a:off x="825500" y="3474888"/>
            <a:ext cx="11353800" cy="1097112"/>
          </a:xfrm>
          <a:prstGeom prst="rect">
            <a:avLst/>
          </a:prstGeom>
        </p:spPr>
        <p:txBody>
          <a:bodyPr/>
          <a:lstStyle>
            <a:lvl1pPr>
              <a:defRPr sz="5100" spc="255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Wide binaries in Gaia DR2</a:t>
            </a:r>
          </a:p>
        </p:txBody>
      </p:sp>
      <p:sp>
        <p:nvSpPr>
          <p:cNvPr id="122" name="Dan Qiu (CTGU)…"/>
          <p:cNvSpPr txBox="1">
            <a:spLocks noGrp="1"/>
          </p:cNvSpPr>
          <p:nvPr>
            <p:ph type="subTitle" sz="quarter" idx="1"/>
          </p:nvPr>
        </p:nvSpPr>
        <p:spPr>
          <a:xfrm>
            <a:off x="609600" y="5238750"/>
            <a:ext cx="12179300" cy="14351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420624">
              <a:defRPr sz="3024">
                <a:effectLst>
                  <a:outerShdw blurRad="18288" dist="9144" rotWithShape="0">
                    <a:srgbClr val="FFFFFF">
                      <a:alpha val="45000"/>
                    </a:srgbClr>
                  </a:outerShdw>
                </a:effectLst>
              </a:defRPr>
            </a:pPr>
            <a:r>
              <a:rPr b="1"/>
              <a:t>Dan Qiu</a:t>
            </a:r>
            <a:r>
              <a:t> (CTGU)</a:t>
            </a:r>
          </a:p>
          <a:p>
            <a:pPr defTabSz="420624">
              <a:defRPr sz="2304">
                <a:effectLst>
                  <a:outerShdw blurRad="18288" dist="9144" rotWithShape="0">
                    <a:srgbClr val="FFFFFF">
                      <a:alpha val="45000"/>
                    </a:srgbClr>
                  </a:outerShdw>
                </a:effectLst>
              </a:defRPr>
            </a:pPr>
            <a:r>
              <a:t>Haijun Tian (CTGU-CASS), Kareem El-Badry (UC Berkeley),  Hans-Walter Rix (MPIA), etc.</a:t>
            </a:r>
          </a:p>
          <a:p>
            <a:pPr defTabSz="420624">
              <a:defRPr sz="2304">
                <a:effectLst>
                  <a:outerShdw blurRad="18288" dist="9144" rotWithShape="0">
                    <a:srgbClr val="FFFFFF">
                      <a:alpha val="45000"/>
                    </a:srgbClr>
                  </a:outerShdw>
                </a:effectLst>
              </a:defRPr>
            </a:pPr>
            <a:r>
              <a:t>2020-11-27</a:t>
            </a:r>
          </a:p>
        </p:txBody>
      </p:sp>
      <p:sp>
        <p:nvSpPr>
          <p:cNvPr id="123" name="虚拟天文台与天文信息学2020年学术年会"/>
          <p:cNvSpPr txBox="1"/>
          <p:nvPr/>
        </p:nvSpPr>
        <p:spPr>
          <a:xfrm>
            <a:off x="378023" y="266700"/>
            <a:ext cx="6429177" cy="148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lnSpc>
                <a:spcPct val="100000"/>
              </a:lnSpc>
              <a:defRPr sz="27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>
              <a:defRPr>
                <a:effectLst/>
              </a:defRPr>
            </a:pPr>
            <a:r>
              <a:t>虚拟天文台与天文信息学2020年学术年会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Ultra-Wide Separation Distribution…"/>
          <p:cNvSpPr txBox="1"/>
          <p:nvPr/>
        </p:nvSpPr>
        <p:spPr>
          <a:xfrm>
            <a:off x="-1" y="127000"/>
            <a:ext cx="12428092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lnSpc>
                <a:spcPct val="90000"/>
              </a:lnSpc>
              <a:defRPr sz="4800" cap="all" spc="240">
                <a:solidFill>
                  <a:srgbClr val="000000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Ultra-Wide Separation Distribution </a:t>
            </a:r>
          </a:p>
          <a:p>
            <a:pPr>
              <a:lnSpc>
                <a:spcPct val="90000"/>
              </a:lnSpc>
              <a:defRPr sz="3400" cap="all" spc="170">
                <a:solidFill>
                  <a:srgbClr val="FF553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(three pure subsamples with different age)</a:t>
            </a:r>
          </a:p>
        </p:txBody>
      </p:sp>
      <p:pic>
        <p:nvPicPr>
          <p:cNvPr id="165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300" y="2184896"/>
            <a:ext cx="4753650" cy="7263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图像" descr="图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44431" y="2479990"/>
            <a:ext cx="7364775" cy="6150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Ultra-Wide Separation Distribution…"/>
          <p:cNvSpPr txBox="1"/>
          <p:nvPr/>
        </p:nvSpPr>
        <p:spPr>
          <a:xfrm>
            <a:off x="-1" y="127000"/>
            <a:ext cx="12428092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lnSpc>
                <a:spcPct val="90000"/>
              </a:lnSpc>
              <a:defRPr sz="4800" cap="all" spc="240">
                <a:solidFill>
                  <a:srgbClr val="000000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Ultra-Wide Separation Distribution </a:t>
            </a:r>
          </a:p>
          <a:p>
            <a:pPr>
              <a:lnSpc>
                <a:spcPct val="90000"/>
              </a:lnSpc>
              <a:defRPr sz="3400" cap="all" spc="170">
                <a:solidFill>
                  <a:srgbClr val="FF553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(method)</a:t>
            </a:r>
          </a:p>
        </p:txBody>
      </p:sp>
      <p:pic>
        <p:nvPicPr>
          <p:cNvPr id="169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9709" y="4300054"/>
            <a:ext cx="9359901" cy="198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图像" descr="图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40841" y="2834308"/>
            <a:ext cx="5054601" cy="1371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moothly Broken Power Law"/>
          <p:cNvSpPr txBox="1"/>
          <p:nvPr/>
        </p:nvSpPr>
        <p:spPr>
          <a:xfrm>
            <a:off x="514048" y="4947856"/>
            <a:ext cx="2895403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sz="2800">
                <a:solidFill>
                  <a:schemeClr val="accent5">
                    <a:hueOff val="83593"/>
                    <a:satOff val="-32585"/>
                    <a:lumOff val="1472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pPr>
              <a:defRPr>
                <a:effectLst/>
              </a:defRPr>
            </a:pPr>
            <a:r>
              <a:t>Smoothly Broken Power Law</a:t>
            </a:r>
          </a:p>
        </p:txBody>
      </p:sp>
      <p:sp>
        <p:nvSpPr>
          <p:cNvPr id="172" name="Selection Function"/>
          <p:cNvSpPr txBox="1"/>
          <p:nvPr/>
        </p:nvSpPr>
        <p:spPr>
          <a:xfrm>
            <a:off x="398607" y="3074853"/>
            <a:ext cx="312628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sz="2800">
                <a:solidFill>
                  <a:schemeClr val="accent5">
                    <a:hueOff val="83593"/>
                    <a:satOff val="-32585"/>
                    <a:lumOff val="1472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pPr>
              <a:defRPr>
                <a:effectLst/>
              </a:defRPr>
            </a:pPr>
            <a:r>
              <a:t>Selection Function</a:t>
            </a:r>
          </a:p>
        </p:txBody>
      </p:sp>
      <p:pic>
        <p:nvPicPr>
          <p:cNvPr id="173" name="图像" descr="图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60750" y="6375400"/>
            <a:ext cx="6083300" cy="99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Likelihood"/>
          <p:cNvSpPr txBox="1"/>
          <p:nvPr/>
        </p:nvSpPr>
        <p:spPr>
          <a:xfrm>
            <a:off x="1344190" y="6718300"/>
            <a:ext cx="17906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sz="2800">
                <a:solidFill>
                  <a:schemeClr val="accent5">
                    <a:hueOff val="83593"/>
                    <a:satOff val="-32585"/>
                    <a:lumOff val="1472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pPr>
              <a:defRPr>
                <a:effectLst/>
              </a:defRPr>
            </a:pPr>
            <a:r>
              <a:t>Likelihood</a:t>
            </a:r>
          </a:p>
        </p:txBody>
      </p:sp>
      <p:pic>
        <p:nvPicPr>
          <p:cNvPr id="175" name="图像" descr="图像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48050" y="7569200"/>
            <a:ext cx="7785100" cy="147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Ultra-Wide Separation Distribution…"/>
          <p:cNvSpPr txBox="1"/>
          <p:nvPr/>
        </p:nvSpPr>
        <p:spPr>
          <a:xfrm>
            <a:off x="469899" y="127000"/>
            <a:ext cx="12428092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lnSpc>
                <a:spcPct val="90000"/>
              </a:lnSpc>
              <a:defRPr sz="4800" cap="all" spc="240">
                <a:solidFill>
                  <a:srgbClr val="FBF9E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rPr>
                <a:solidFill>
                  <a:srgbClr val="000000"/>
                </a:solidFill>
              </a:rPr>
              <a:t>Ultra-Wide Separation Distribution</a:t>
            </a:r>
            <a:r>
              <a:t> </a:t>
            </a:r>
          </a:p>
          <a:p>
            <a:pPr>
              <a:lnSpc>
                <a:spcPct val="90000"/>
              </a:lnSpc>
              <a:defRPr sz="3400" cap="all" spc="170">
                <a:solidFill>
                  <a:srgbClr val="FF553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(intrinsic separation distribution)</a:t>
            </a:r>
          </a:p>
        </p:txBody>
      </p:sp>
      <p:pic>
        <p:nvPicPr>
          <p:cNvPr id="178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8433" y="2266009"/>
            <a:ext cx="7009466" cy="2579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图像" descr="图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900" y="2919038"/>
            <a:ext cx="5824564" cy="5657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图像" descr="图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78116" y="4953000"/>
            <a:ext cx="7150101" cy="43688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MACHO or Intrinsically?"/>
          <p:cNvSpPr txBox="1"/>
          <p:nvPr/>
        </p:nvSpPr>
        <p:spPr>
          <a:xfrm>
            <a:off x="2293763" y="8971576"/>
            <a:ext cx="405281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sz="2800">
                <a:solidFill>
                  <a:schemeClr val="accent5">
                    <a:hueOff val="83593"/>
                    <a:satOff val="-32585"/>
                    <a:lumOff val="14724"/>
                  </a:schemeClr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MACHO or Intrinsically?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Discovery of an equal-mass “twin” binary population reaching 1000+ AU separations (El-Badry+ 2019)"/>
          <p:cNvSpPr txBox="1"/>
          <p:nvPr/>
        </p:nvSpPr>
        <p:spPr>
          <a:xfrm>
            <a:off x="698499" y="4279900"/>
            <a:ext cx="11075046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2500"/>
          </a:bodyPr>
          <a:lstStyle>
            <a:lvl1pPr defTabSz="484886">
              <a:lnSpc>
                <a:spcPct val="90000"/>
              </a:lnSpc>
              <a:defRPr sz="3984" cap="all" spc="199">
                <a:solidFill>
                  <a:schemeClr val="accent5">
                    <a:hueOff val="83593"/>
                    <a:satOff val="-32585"/>
                    <a:lumOff val="14724"/>
                  </a:schemeClr>
                </a:solidFill>
                <a:effectLst>
                  <a:outerShdw blurRad="21082" dist="21082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Discovery of an equal-mass “twin” binary population reaching 1000+ AU separations (El-Badry+ 2019)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iscovery of an equal-mass “twin” binary population…"/>
          <p:cNvSpPr txBox="1"/>
          <p:nvPr/>
        </p:nvSpPr>
        <p:spPr>
          <a:xfrm>
            <a:off x="-1" y="127000"/>
            <a:ext cx="12428092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lnSpc>
                <a:spcPct val="90000"/>
              </a:lnSpc>
              <a:defRPr sz="4800" cap="all" spc="240">
                <a:solidFill>
                  <a:srgbClr val="FBF9E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rPr>
                <a:solidFill>
                  <a:srgbClr val="000000"/>
                </a:solidFill>
              </a:rPr>
              <a:t>Discovery of an equal-mass “twin” binary population</a:t>
            </a:r>
            <a:r>
              <a:t> </a:t>
            </a:r>
          </a:p>
          <a:p>
            <a:pPr>
              <a:lnSpc>
                <a:spcPct val="90000"/>
              </a:lnSpc>
              <a:defRPr sz="3400" cap="all" spc="170">
                <a:solidFill>
                  <a:srgbClr val="FF553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(equal mass and brightness )</a:t>
            </a:r>
          </a:p>
        </p:txBody>
      </p:sp>
      <p:pic>
        <p:nvPicPr>
          <p:cNvPr id="186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6585" y="2114550"/>
            <a:ext cx="12251630" cy="3634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图像" descr="图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91157" y="5883592"/>
            <a:ext cx="4664686" cy="3847828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Formation mechanism still uncertain. Likely circumbinary disks + some kind of dynamical widening"/>
          <p:cNvSpPr txBox="1"/>
          <p:nvPr/>
        </p:nvSpPr>
        <p:spPr>
          <a:xfrm>
            <a:off x="545306" y="6812280"/>
            <a:ext cx="7300516" cy="174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r>
              <a:t>Formation mechanism still uncertain. Likely circumbinary disks + some kind of dynamical widening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RECISE AGES OF FIELD STARS FROM WHITE DWARF COMPANIONS WITH GAIA DR2 WIDE BINARIES…"/>
          <p:cNvSpPr txBox="1"/>
          <p:nvPr/>
        </p:nvSpPr>
        <p:spPr>
          <a:xfrm>
            <a:off x="698499" y="4279900"/>
            <a:ext cx="11075046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2500" lnSpcReduction="10000"/>
          </a:bodyPr>
          <a:lstStyle/>
          <a:p>
            <a:pPr defTabSz="484886">
              <a:lnSpc>
                <a:spcPct val="90000"/>
              </a:lnSpc>
              <a:defRPr sz="3984" cap="all" spc="199">
                <a:solidFill>
                  <a:schemeClr val="accent5">
                    <a:hueOff val="83593"/>
                    <a:satOff val="-32585"/>
                    <a:lumOff val="14724"/>
                  </a:schemeClr>
                </a:solidFill>
                <a:effectLst>
                  <a:outerShdw blurRad="21082" dist="21082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PRECISE AGES OF FIELD STARS FROM WHITE DWARF COMPANIONS WITH GAIA DR2 WIDE BINARIES</a:t>
            </a:r>
          </a:p>
          <a:p>
            <a:pPr defTabSz="484886">
              <a:lnSpc>
                <a:spcPct val="90000"/>
              </a:lnSpc>
              <a:defRPr sz="3984" cap="all" spc="199">
                <a:solidFill>
                  <a:schemeClr val="accent5">
                    <a:hueOff val="83593"/>
                    <a:satOff val="-32585"/>
                    <a:lumOff val="14724"/>
                  </a:schemeClr>
                </a:solidFill>
                <a:effectLst>
                  <a:outerShdw blurRad="21082" dist="21082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 (QIU+ 2020)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RECISE AGES OF FIELD STARS FROM WHITE DWARF COMPANIONS…"/>
          <p:cNvSpPr txBox="1"/>
          <p:nvPr/>
        </p:nvSpPr>
        <p:spPr>
          <a:xfrm>
            <a:off x="-1" y="127000"/>
            <a:ext cx="12428092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lnSpc>
                <a:spcPct val="90000"/>
              </a:lnSpc>
              <a:defRPr sz="4800" cap="all" spc="240">
                <a:solidFill>
                  <a:srgbClr val="000000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PRECISE AGES OF FIELD STARS FROM WHITE DWARF COMPANIONS </a:t>
            </a:r>
          </a:p>
          <a:p>
            <a:pPr>
              <a:lnSpc>
                <a:spcPct val="90000"/>
              </a:lnSpc>
              <a:defRPr sz="3400" cap="all" spc="170">
                <a:solidFill>
                  <a:srgbClr val="FF553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(equal age )</a:t>
            </a:r>
          </a:p>
        </p:txBody>
      </p:sp>
      <p:sp>
        <p:nvSpPr>
          <p:cNvPr id="193" name="4050 pairs MS-WD"/>
          <p:cNvSpPr txBox="1"/>
          <p:nvPr/>
        </p:nvSpPr>
        <p:spPr>
          <a:xfrm>
            <a:off x="9325171" y="1799534"/>
            <a:ext cx="3553173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00000"/>
              </a:lnSpc>
              <a:defRPr sz="3000">
                <a:solidFill>
                  <a:srgbClr val="000000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pPr>
              <a:defRPr>
                <a:effectLst/>
              </a:defRPr>
            </a:pPr>
            <a:r>
              <a:t>4050 pairs MS-WD</a:t>
            </a:r>
          </a:p>
        </p:txBody>
      </p:sp>
      <p:sp>
        <p:nvSpPr>
          <p:cNvPr id="194" name="236 pairs WD-WD"/>
          <p:cNvSpPr txBox="1"/>
          <p:nvPr/>
        </p:nvSpPr>
        <p:spPr>
          <a:xfrm>
            <a:off x="9325171" y="7824848"/>
            <a:ext cx="3553173" cy="558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00000"/>
              </a:lnSpc>
              <a:defRPr sz="3000">
                <a:solidFill>
                  <a:srgbClr val="000000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pPr>
              <a:defRPr>
                <a:effectLst/>
              </a:defRPr>
            </a:pPr>
            <a:r>
              <a:t>236 pairs WD-WD</a:t>
            </a:r>
          </a:p>
        </p:txBody>
      </p:sp>
      <p:pic>
        <p:nvPicPr>
          <p:cNvPr id="195" name="type1_Primary.pdf" descr="type1_Primary.pdf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558393" y="1905464"/>
            <a:ext cx="4178246" cy="4178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type1_Secondary.pdf" descr="type1_Secondary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89703" y="1905464"/>
            <a:ext cx="4178301" cy="417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type2_Primary.pdf" descr="type2_Primary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81753" y="5520278"/>
            <a:ext cx="4394201" cy="439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type2_Secondary.pdf" descr="type2_Secondary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0399" y="5520235"/>
            <a:ext cx="4394288" cy="4394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s.pdf" descr="s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964224" y="3459943"/>
            <a:ext cx="3828724" cy="3828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RECISE AGES OF FIELD STARS FROM WHITE DWARF COMPANIONS…"/>
          <p:cNvSpPr txBox="1"/>
          <p:nvPr/>
        </p:nvSpPr>
        <p:spPr>
          <a:xfrm>
            <a:off x="-1" y="127000"/>
            <a:ext cx="12428092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lnSpc>
                <a:spcPct val="90000"/>
              </a:lnSpc>
              <a:defRPr sz="4800" cap="all" spc="240">
                <a:solidFill>
                  <a:srgbClr val="FBF9E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rPr>
                <a:solidFill>
                  <a:srgbClr val="000000"/>
                </a:solidFill>
              </a:rPr>
              <a:t>PRECISE AGES OF FIELD STARS FROM WHITE DWARF COMPANIONS</a:t>
            </a:r>
            <a:r>
              <a:t> </a:t>
            </a:r>
          </a:p>
          <a:p>
            <a:pPr>
              <a:lnSpc>
                <a:spcPct val="90000"/>
              </a:lnSpc>
              <a:defRPr sz="3400" cap="all" spc="170">
                <a:solidFill>
                  <a:srgbClr val="FF553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(BASE-9 )</a:t>
            </a:r>
          </a:p>
        </p:txBody>
      </p:sp>
      <p:pic>
        <p:nvPicPr>
          <p:cNvPr id="202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91300" y="2318295"/>
            <a:ext cx="5369000" cy="699661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BASE-9 serves as a flexible software package that combines stellar evolution models, an IFMR, WD interior cooling mod- els, and WD atmosphere models, with photometric constraints in a wide range of possible passbands."/>
          <p:cNvSpPr txBox="1"/>
          <p:nvPr/>
        </p:nvSpPr>
        <p:spPr>
          <a:xfrm>
            <a:off x="346670" y="3683000"/>
            <a:ext cx="6139508" cy="396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>
                <a:solidFill>
                  <a:srgbClr val="000000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pPr>
              <a:defRPr>
                <a:effectLst/>
              </a:defRPr>
            </a:pPr>
            <a:r>
              <a:t>BASE-9 serves as a flexible software package that combines stellar evolution models, an IFMR, WD interior cooling mod- els, and WD atmosphere models, with photometric constraints in a wide range of possible passbands.</a:t>
            </a:r>
          </a:p>
        </p:txBody>
      </p:sp>
      <p:sp>
        <p:nvSpPr>
          <p:cNvPr id="204" name="Age"/>
          <p:cNvSpPr txBox="1"/>
          <p:nvPr/>
        </p:nvSpPr>
        <p:spPr>
          <a:xfrm rot="16200000">
            <a:off x="6146898" y="5090451"/>
            <a:ext cx="1145483" cy="537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3400" cap="all" spc="170">
                <a:solidFill>
                  <a:srgbClr val="FF553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Age</a:t>
            </a:r>
          </a:p>
        </p:txBody>
      </p:sp>
      <p:sp>
        <p:nvSpPr>
          <p:cNvPr id="205" name="ZAMS"/>
          <p:cNvSpPr txBox="1"/>
          <p:nvPr/>
        </p:nvSpPr>
        <p:spPr>
          <a:xfrm>
            <a:off x="8012099" y="8798851"/>
            <a:ext cx="1400202" cy="5378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3400" cap="all" spc="170">
                <a:solidFill>
                  <a:srgbClr val="FF553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ZAMS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RECISE AGES OF FIELD STARS FROM WHITE DWARF COMPANIONS…"/>
          <p:cNvSpPr txBox="1"/>
          <p:nvPr/>
        </p:nvSpPr>
        <p:spPr>
          <a:xfrm>
            <a:off x="-1" y="127000"/>
            <a:ext cx="12428092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lnSpc>
                <a:spcPct val="90000"/>
              </a:lnSpc>
              <a:defRPr sz="4800" cap="all" spc="240">
                <a:solidFill>
                  <a:srgbClr val="FBF9E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rPr>
                <a:solidFill>
                  <a:srgbClr val="000000"/>
                </a:solidFill>
              </a:rPr>
              <a:t>PRECISE AGES OF FIELD STARS FROM WHITE DWARF COMPANIONS</a:t>
            </a:r>
            <a:r>
              <a:t> </a:t>
            </a:r>
          </a:p>
          <a:p>
            <a:pPr>
              <a:lnSpc>
                <a:spcPct val="90000"/>
              </a:lnSpc>
              <a:defRPr sz="3400" cap="all" spc="170">
                <a:solidFill>
                  <a:srgbClr val="FF553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(BASE-9 )</a:t>
            </a:r>
          </a:p>
        </p:txBody>
      </p:sp>
      <p:pic>
        <p:nvPicPr>
          <p:cNvPr id="208" name="3bands.pdf" descr="3band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91142" y="2565678"/>
            <a:ext cx="6346595" cy="6346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7bands.pdf" descr="7band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019" y="2720927"/>
            <a:ext cx="6191346" cy="61913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RECISE AGES OF FIELD STARS FROM WHITE DWARF COMPANIONS…"/>
          <p:cNvSpPr txBox="1"/>
          <p:nvPr/>
        </p:nvSpPr>
        <p:spPr>
          <a:xfrm>
            <a:off x="104157" y="50800"/>
            <a:ext cx="12428092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lnSpc>
                <a:spcPct val="90000"/>
              </a:lnSpc>
              <a:defRPr sz="4800" cap="all" spc="240">
                <a:solidFill>
                  <a:srgbClr val="020201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PRECISE AGES OF FIELD STARS FROM WHITE DWARF COMPANIONS </a:t>
            </a:r>
          </a:p>
          <a:p>
            <a:pPr>
              <a:lnSpc>
                <a:spcPct val="90000"/>
              </a:lnSpc>
              <a:defRPr sz="3400" cap="all" spc="170">
                <a:solidFill>
                  <a:srgbClr val="FF553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(BASE-9 )</a:t>
            </a:r>
          </a:p>
        </p:txBody>
      </p:sp>
      <p:pic>
        <p:nvPicPr>
          <p:cNvPr id="212" name="mass_Age.pdf" descr="mass_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9845" y="3089877"/>
            <a:ext cx="4377345" cy="4377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Age_cAge.pdf" descr="Age_c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18902" y="3050441"/>
            <a:ext cx="5447516" cy="4669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Basic Concepts: Binaries and Wide Binaries…"/>
          <p:cNvSpPr txBox="1"/>
          <p:nvPr/>
        </p:nvSpPr>
        <p:spPr>
          <a:xfrm>
            <a:off x="328725" y="2774949"/>
            <a:ext cx="12347350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2500" lnSpcReduction="20000"/>
          </a:bodyPr>
          <a:lstStyle/>
          <a:p>
            <a:pPr marL="383822" indent="-383822" algn="l">
              <a:lnSpc>
                <a:spcPct val="100000"/>
              </a:lnSpc>
              <a:buSzPct val="119999"/>
              <a:buChar char="•"/>
              <a:defRPr>
                <a:solidFill>
                  <a:srgbClr val="000000"/>
                </a:solidFill>
                <a:effectLst/>
              </a:defRPr>
            </a:pPr>
            <a:r>
              <a:rPr dirty="0"/>
              <a:t> Basic Concepts: Binaries and Wide Binaries</a:t>
            </a:r>
          </a:p>
          <a:p>
            <a:pPr algn="l">
              <a:lnSpc>
                <a:spcPct val="100000"/>
              </a:lnSpc>
              <a:defRPr>
                <a:solidFill>
                  <a:srgbClr val="000000"/>
                </a:solidFill>
                <a:effectLst/>
              </a:defRPr>
            </a:pPr>
            <a:endParaRPr dirty="0"/>
          </a:p>
          <a:p>
            <a:pPr marL="383822" indent="-383822" algn="l">
              <a:lnSpc>
                <a:spcPct val="100000"/>
              </a:lnSpc>
              <a:buSzPct val="119999"/>
              <a:buChar char="•"/>
              <a:defRPr>
                <a:solidFill>
                  <a:srgbClr val="000000"/>
                </a:solidFill>
                <a:effectLst/>
              </a:defRPr>
            </a:pPr>
            <a:r>
              <a:rPr dirty="0"/>
              <a:t> The Separation Distribution of Ultra-Wide Binaries Varies across Galactic Populations (Tian+ 2020)</a:t>
            </a:r>
          </a:p>
          <a:p>
            <a:pPr algn="l">
              <a:lnSpc>
                <a:spcPct val="100000"/>
              </a:lnSpc>
              <a:defRPr>
                <a:solidFill>
                  <a:srgbClr val="000000"/>
                </a:solidFill>
                <a:effectLst/>
              </a:defRPr>
            </a:pPr>
            <a:endParaRPr dirty="0"/>
          </a:p>
          <a:p>
            <a:pPr marL="383822" indent="-383822" algn="l">
              <a:lnSpc>
                <a:spcPct val="100000"/>
              </a:lnSpc>
              <a:buSzPct val="119999"/>
              <a:buChar char="•"/>
              <a:defRPr>
                <a:solidFill>
                  <a:srgbClr val="000000"/>
                </a:solidFill>
                <a:effectLst/>
              </a:defRPr>
            </a:pPr>
            <a:r>
              <a:rPr dirty="0"/>
              <a:t> Discovery of an equal-mass “twin” binary population reaching 1000+ AU separations (El-Badry+ 2019)</a:t>
            </a:r>
          </a:p>
          <a:p>
            <a:pPr algn="l">
              <a:lnSpc>
                <a:spcPct val="100000"/>
              </a:lnSpc>
              <a:defRPr>
                <a:solidFill>
                  <a:srgbClr val="000000"/>
                </a:solidFill>
                <a:effectLst/>
              </a:defRPr>
            </a:pPr>
            <a:endParaRPr dirty="0"/>
          </a:p>
          <a:p>
            <a:pPr marL="383822" indent="-383822" algn="l">
              <a:lnSpc>
                <a:spcPct val="100000"/>
              </a:lnSpc>
              <a:buSzPct val="119999"/>
              <a:buChar char="•"/>
              <a:defRPr>
                <a:solidFill>
                  <a:srgbClr val="000000"/>
                </a:solidFill>
                <a:effectLst/>
              </a:defRPr>
            </a:pPr>
            <a:r>
              <a:rPr dirty="0"/>
              <a:t> Precise Ages of Field Stars from White Dwarf Companions (Qiu+2020, </a:t>
            </a:r>
            <a:r>
              <a:rPr/>
              <a:t>submitted</a:t>
            </a:r>
            <a:r>
              <a:rPr smtClean="0"/>
              <a:t>)</a:t>
            </a:r>
            <a:endParaRPr lang="en-US" smtClean="0"/>
          </a:p>
          <a:p>
            <a:pPr algn="l">
              <a:lnSpc>
                <a:spcPct val="100000"/>
              </a:lnSpc>
              <a:buSzPct val="119999"/>
              <a:defRPr>
                <a:solidFill>
                  <a:srgbClr val="000000"/>
                </a:solidFill>
                <a:effectLst/>
              </a:defRPr>
            </a:pPr>
            <a:endParaRPr lang="en-US" dirty="0" smtClean="0"/>
          </a:p>
          <a:p>
            <a:pPr marL="383822" indent="-383822" algn="l">
              <a:lnSpc>
                <a:spcPct val="100000"/>
              </a:lnSpc>
              <a:buSzPct val="119999"/>
              <a:buChar char="•"/>
              <a:defRPr>
                <a:solidFill>
                  <a:srgbClr val="000000"/>
                </a:solidFill>
                <a:effectLst/>
              </a:defRPr>
            </a:pPr>
            <a:r>
              <a:rPr lang="en-US" dirty="0" smtClean="0"/>
              <a:t>Conclusion</a:t>
            </a:r>
            <a:endParaRPr dirty="0"/>
          </a:p>
        </p:txBody>
      </p:sp>
      <p:sp>
        <p:nvSpPr>
          <p:cNvPr id="126" name="outline"/>
          <p:cNvSpPr txBox="1"/>
          <p:nvPr/>
        </p:nvSpPr>
        <p:spPr>
          <a:xfrm>
            <a:off x="-1" y="127000"/>
            <a:ext cx="4845299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lnSpc>
                <a:spcPct val="90000"/>
              </a:lnSpc>
              <a:defRPr sz="4800" cap="all" spc="240">
                <a:solidFill>
                  <a:srgbClr val="000000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outline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RECISE AGES OF FIELD STARS FROM WHITE DWARF COMPANIONS…"/>
          <p:cNvSpPr txBox="1"/>
          <p:nvPr/>
        </p:nvSpPr>
        <p:spPr>
          <a:xfrm>
            <a:off x="-1" y="127000"/>
            <a:ext cx="12428092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lnSpc>
                <a:spcPct val="90000"/>
              </a:lnSpc>
              <a:defRPr sz="4800" cap="all" spc="240">
                <a:solidFill>
                  <a:srgbClr val="000000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PRECISE AGES OF FIELD STARS FROM WHITE DWARF COMPANIONS </a:t>
            </a:r>
          </a:p>
          <a:p>
            <a:pPr>
              <a:lnSpc>
                <a:spcPct val="90000"/>
              </a:lnSpc>
              <a:defRPr sz="3400" cap="all" spc="170">
                <a:solidFill>
                  <a:srgbClr val="FF553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(performance )</a:t>
            </a:r>
          </a:p>
        </p:txBody>
      </p:sp>
      <p:pic>
        <p:nvPicPr>
          <p:cNvPr id="216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275" y="2915541"/>
            <a:ext cx="6778664" cy="4577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WD-WD_Age.pdf" descr="WD-WD_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5011" y="3101557"/>
            <a:ext cx="6335100" cy="54300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RECISE AGES OF FIELD STARS FROM WHITE DWARF COMPANIONS…"/>
          <p:cNvSpPr txBox="1"/>
          <p:nvPr/>
        </p:nvSpPr>
        <p:spPr>
          <a:xfrm>
            <a:off x="-1" y="127000"/>
            <a:ext cx="12428092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lnSpc>
                <a:spcPct val="90000"/>
              </a:lnSpc>
              <a:defRPr sz="4800" cap="all" spc="240">
                <a:solidFill>
                  <a:srgbClr val="000000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PRECISE AGES OF FIELD STARS FROM WHITE DWARF COMPANIONS </a:t>
            </a:r>
          </a:p>
          <a:p>
            <a:pPr>
              <a:lnSpc>
                <a:spcPct val="90000"/>
              </a:lnSpc>
              <a:defRPr sz="3400" cap="all" spc="170">
                <a:solidFill>
                  <a:srgbClr val="FF553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(performance )</a:t>
            </a:r>
          </a:p>
        </p:txBody>
      </p:sp>
      <p:pic>
        <p:nvPicPr>
          <p:cNvPr id="220" name="Age_uncertanties.pdf" descr="Age_uncertantie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1089" y="2287874"/>
            <a:ext cx="6455524" cy="6455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d_age_error.pdf" descr="d_age_error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3695" y="2240547"/>
            <a:ext cx="6282345" cy="6282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- The Separation Distribution of Ultra-Wide Binaries Varies across Galactic Populations…"/>
          <p:cNvSpPr/>
          <p:nvPr/>
        </p:nvSpPr>
        <p:spPr>
          <a:xfrm>
            <a:off x="346518" y="2500454"/>
            <a:ext cx="12311764" cy="5981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rPr dirty="0"/>
              <a:t>- The Separation Distribution of Ultra-Wide Binaries Varies across Galactic Populations</a:t>
            </a:r>
          </a:p>
          <a:p>
            <a:pPr algn="l">
              <a:lnSpc>
                <a:spcPct val="100000"/>
              </a:lnSpc>
              <a:defRPr sz="2600"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rPr dirty="0"/>
              <a:t>· At log(s/AU)=2.5-4, a same single power law with γ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~ </a:t>
            </a:r>
            <a:r>
              <a:rPr dirty="0"/>
              <a:t>-1.5</a:t>
            </a:r>
          </a:p>
          <a:p>
            <a:pPr algn="l">
              <a:lnSpc>
                <a:spcPct val="100000"/>
              </a:lnSpc>
              <a:defRPr sz="2600"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rPr dirty="0"/>
              <a:t>· At log(s/AU)&gt;4, a strong hit of a slope-chance across populations </a:t>
            </a:r>
          </a:p>
          <a:p>
            <a:pPr algn="l">
              <a:lnSpc>
                <a:spcPct val="100000"/>
              </a:lnSpc>
              <a:defRPr sz="2600"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rPr dirty="0"/>
              <a:t>· Two explanations: MACHOs, or Intrinsically?</a:t>
            </a:r>
          </a:p>
          <a:p>
            <a:pPr algn="l">
              <a:lnSpc>
                <a:spcPct val="100000"/>
              </a:lnSpc>
              <a:defRPr sz="2600"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endParaRPr dirty="0"/>
          </a:p>
          <a:p>
            <a:pPr marL="383822" indent="-383822" algn="l">
              <a:lnSpc>
                <a:spcPct val="100000"/>
              </a:lnSpc>
              <a:buSzPct val="119999"/>
              <a:buChar char="-"/>
              <a:defRPr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rPr dirty="0"/>
              <a:t>The “twin” phenomenon is striking and unambiguous. Not limited to close binaries, but extends to 1000+ AU (mechanism still uncertain)</a:t>
            </a:r>
          </a:p>
          <a:p>
            <a:pPr marL="383822" indent="-383822" algn="l">
              <a:lnSpc>
                <a:spcPct val="100000"/>
              </a:lnSpc>
              <a:buSzPct val="119999"/>
              <a:buChar char="-"/>
              <a:defRPr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endParaRPr dirty="0"/>
          </a:p>
          <a:p>
            <a:pPr marL="383822" indent="-383822" algn="l">
              <a:lnSpc>
                <a:spcPct val="100000"/>
              </a:lnSpc>
              <a:buSzPct val="119999"/>
              <a:buChar char="-"/>
              <a:defRPr sz="3000"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rPr dirty="0"/>
              <a:t>Release a catalog containing thousands of stars with high age precisions (&lt;20%,Fouesneau 2019, Qiu+2020, press)</a:t>
            </a:r>
          </a:p>
          <a:p>
            <a:pPr algn="l">
              <a:lnSpc>
                <a:spcPct val="100000"/>
              </a:lnSpc>
              <a:defRPr sz="2600"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endParaRPr dirty="0"/>
          </a:p>
        </p:txBody>
      </p:sp>
      <p:sp>
        <p:nvSpPr>
          <p:cNvPr id="224" name="conclusion…"/>
          <p:cNvSpPr txBox="1"/>
          <p:nvPr/>
        </p:nvSpPr>
        <p:spPr>
          <a:xfrm>
            <a:off x="292099" y="50800"/>
            <a:ext cx="11480801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lnSpc>
                <a:spcPct val="90000"/>
              </a:lnSpc>
              <a:defRPr sz="4800" cap="all" spc="240">
                <a:solidFill>
                  <a:srgbClr val="020202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conclusion</a:t>
            </a:r>
          </a:p>
          <a:p>
            <a:pPr>
              <a:lnSpc>
                <a:spcPct val="90000"/>
              </a:lnSpc>
              <a:defRPr sz="3800" cap="all" spc="190">
                <a:solidFill>
                  <a:srgbClr val="FF553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(take-to-home points)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hanks!"/>
          <p:cNvSpPr txBox="1"/>
          <p:nvPr/>
        </p:nvSpPr>
        <p:spPr>
          <a:xfrm>
            <a:off x="4045783" y="4444999"/>
            <a:ext cx="4506834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6400" cap="all" spc="320"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Thanks!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binaries"/>
          <p:cNvSpPr txBox="1">
            <a:spLocks noGrp="1"/>
          </p:cNvSpPr>
          <p:nvPr>
            <p:ph type="title"/>
          </p:nvPr>
        </p:nvSpPr>
        <p:spPr>
          <a:xfrm>
            <a:off x="289782" y="292100"/>
            <a:ext cx="12279512" cy="2032000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>
              <a:defRPr>
                <a:effectLst/>
              </a:defRPr>
            </a:pPr>
            <a:r>
              <a:t>binaries</a:t>
            </a:r>
          </a:p>
        </p:txBody>
      </p:sp>
      <p:pic>
        <p:nvPicPr>
          <p:cNvPr id="129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7305" y="2539896"/>
            <a:ext cx="3050745" cy="2698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图像" descr="图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54785" y="2512827"/>
            <a:ext cx="3894142" cy="2752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图像" descr="图像"/>
          <p:cNvPicPr>
            <a:picLocks noChangeAspect="1"/>
          </p:cNvPicPr>
          <p:nvPr/>
        </p:nvPicPr>
        <p:blipFill>
          <a:blip r:embed="rId4">
            <a:extLst/>
          </a:blip>
          <a:srcRect l="446" r="446"/>
          <a:stretch>
            <a:fillRect/>
          </a:stretch>
        </p:blipFill>
        <p:spPr>
          <a:xfrm>
            <a:off x="8439943" y="2513210"/>
            <a:ext cx="3915765" cy="2751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图像" descr="图像"/>
          <p:cNvPicPr>
            <a:picLocks noChangeAspect="1"/>
          </p:cNvPicPr>
          <p:nvPr/>
        </p:nvPicPr>
        <p:blipFill>
          <a:blip r:embed="rId5">
            <a:extLst/>
          </a:blip>
          <a:srcRect l="236" r="236"/>
          <a:stretch>
            <a:fillRect/>
          </a:stretch>
        </p:blipFill>
        <p:spPr>
          <a:xfrm>
            <a:off x="871140" y="5354028"/>
            <a:ext cx="5721250" cy="4020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图像" descr="图像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11767" y="5580451"/>
            <a:ext cx="4861832" cy="38500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circl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Wide binaries…"/>
          <p:cNvSpPr txBox="1">
            <a:spLocks noGrp="1"/>
          </p:cNvSpPr>
          <p:nvPr>
            <p:ph type="title"/>
          </p:nvPr>
        </p:nvSpPr>
        <p:spPr>
          <a:xfrm>
            <a:off x="289782" y="292100"/>
            <a:ext cx="12279512" cy="2032000"/>
          </a:xfrm>
          <a:prstGeom prst="rect">
            <a:avLst/>
          </a:prstGeom>
        </p:spPr>
        <p:txBody>
          <a:bodyPr/>
          <a:lstStyle/>
          <a:p>
            <a:pPr>
              <a:defRPr sz="4800">
                <a:effectLst/>
                <a:latin typeface="Copperplate"/>
                <a:ea typeface="Copperplate"/>
                <a:cs typeface="Copperplate"/>
                <a:sym typeface="Copperplate"/>
              </a:defRPr>
            </a:pPr>
            <a:r>
              <a:t>Wide binaries</a:t>
            </a:r>
          </a:p>
          <a:p>
            <a:pPr>
              <a:defRPr sz="3400">
                <a:solidFill>
                  <a:srgbClr val="FF5536"/>
                </a:solidFill>
                <a:effectLst/>
                <a:latin typeface="Copperplate"/>
                <a:ea typeface="Copperplate"/>
                <a:cs typeface="Copperplate"/>
                <a:sym typeface="Copperplate"/>
              </a:defRPr>
            </a:pPr>
            <a:r>
              <a:t>(Properties)</a:t>
            </a:r>
          </a:p>
        </p:txBody>
      </p:sp>
      <p:sp>
        <p:nvSpPr>
          <p:cNvPr id="136" name="- Same distance in uncertainty…"/>
          <p:cNvSpPr/>
          <p:nvPr/>
        </p:nvSpPr>
        <p:spPr>
          <a:xfrm>
            <a:off x="329190" y="2206876"/>
            <a:ext cx="6495045" cy="335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700"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 - Same distance in uncertainty</a:t>
            </a:r>
          </a:p>
          <a:p>
            <a:pPr algn="l">
              <a:lnSpc>
                <a:spcPct val="100000"/>
              </a:lnSpc>
              <a:defRPr sz="2700"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 - Co-motion (same v_los, proper motions)</a:t>
            </a:r>
          </a:p>
          <a:p>
            <a:pPr algn="l">
              <a:lnSpc>
                <a:spcPct val="100000"/>
              </a:lnSpc>
              <a:defRPr sz="2700"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 - Separation s &gt; 100 AU</a:t>
            </a:r>
          </a:p>
          <a:p>
            <a:pPr algn="l">
              <a:lnSpc>
                <a:spcPct val="100000"/>
              </a:lnSpc>
              <a:defRPr sz="2700"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 - Their orbits are so fragile (v_escape&lt;km/s), easily unbound by external perturbations, e.g., flyby stars, compact objects, even molecular clouds, or internal perturbations.</a:t>
            </a:r>
          </a:p>
        </p:txBody>
      </p:sp>
      <p:pic>
        <p:nvPicPr>
          <p:cNvPr id="137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2470" y="5663069"/>
            <a:ext cx="11519860" cy="3742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图像" descr="图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13112" y="2291845"/>
            <a:ext cx="5782106" cy="32868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Wide binaries…"/>
          <p:cNvSpPr txBox="1">
            <a:spLocks noGrp="1"/>
          </p:cNvSpPr>
          <p:nvPr>
            <p:ph type="title"/>
          </p:nvPr>
        </p:nvSpPr>
        <p:spPr>
          <a:xfrm>
            <a:off x="289782" y="292100"/>
            <a:ext cx="12279512" cy="2032000"/>
          </a:xfrm>
          <a:prstGeom prst="rect">
            <a:avLst/>
          </a:prstGeom>
        </p:spPr>
        <p:txBody>
          <a:bodyPr/>
          <a:lstStyle/>
          <a:p>
            <a:pPr>
              <a:defRPr sz="4800">
                <a:effectLst/>
                <a:latin typeface="Copperplate"/>
                <a:ea typeface="Copperplate"/>
                <a:cs typeface="Copperplate"/>
                <a:sym typeface="Copperplate"/>
              </a:defRPr>
            </a:pPr>
            <a:r>
              <a:t>Wide binaries</a:t>
            </a:r>
          </a:p>
          <a:p>
            <a:pPr>
              <a:defRPr sz="3400">
                <a:solidFill>
                  <a:srgbClr val="FF5536"/>
                </a:solidFill>
                <a:effectLst/>
                <a:latin typeface="Copperplate"/>
                <a:ea typeface="Copperplate"/>
                <a:cs typeface="Copperplate"/>
                <a:sym typeface="Copperplate"/>
              </a:defRPr>
            </a:pPr>
            <a:r>
              <a:t>(applications)</a:t>
            </a:r>
          </a:p>
        </p:txBody>
      </p:sp>
      <p:sp>
        <p:nvSpPr>
          <p:cNvPr id="141" name="- Separation Distribution:…"/>
          <p:cNvSpPr/>
          <p:nvPr/>
        </p:nvSpPr>
        <p:spPr>
          <a:xfrm>
            <a:off x="701706" y="2844799"/>
            <a:ext cx="11601388" cy="541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   - Separation Distribution: </a:t>
            </a:r>
          </a:p>
          <a:p>
            <a:pPr algn="l">
              <a:lnSpc>
                <a:spcPct val="100000"/>
              </a:lnSpc>
              <a:defRPr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      - MACHO constraint (Yoo+2004; Quinn+2009)</a:t>
            </a:r>
          </a:p>
          <a:p>
            <a:pPr algn="l">
              <a:lnSpc>
                <a:spcPct val="100000"/>
              </a:lnSpc>
              <a:defRPr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      - White dwarf recoil (El-Badry &amp; Rix 2018)</a:t>
            </a:r>
          </a:p>
          <a:p>
            <a:pPr algn="l">
              <a:lnSpc>
                <a:spcPct val="100000"/>
              </a:lnSpc>
              <a:defRPr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endParaRPr/>
          </a:p>
          <a:p>
            <a:pPr algn="l">
              <a:lnSpc>
                <a:spcPct val="100000"/>
              </a:lnSpc>
              <a:defRPr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   - Mass Ratio Distribution (El-Badry, Rix, Tian+ 2019)</a:t>
            </a:r>
          </a:p>
          <a:p>
            <a:pPr algn="l">
              <a:lnSpc>
                <a:spcPct val="100000"/>
              </a:lnSpc>
              <a:defRPr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endParaRPr/>
          </a:p>
          <a:p>
            <a:pPr algn="l">
              <a:lnSpc>
                <a:spcPct val="100000"/>
              </a:lnSpc>
              <a:defRPr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   - Precise stellar age determination (Fouesneau et al. 2019; Qiu, Tian, in press)</a:t>
            </a:r>
          </a:p>
          <a:p>
            <a:pPr algn="l">
              <a:lnSpc>
                <a:spcPct val="100000"/>
              </a:lnSpc>
              <a:defRPr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endParaRPr/>
          </a:p>
          <a:p>
            <a:pPr algn="l">
              <a:lnSpc>
                <a:spcPct val="100000"/>
              </a:lnSpc>
              <a:defRPr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   - Others: eccentricity distribution, testing gravity, abundances for white dwarf progenitors, 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MACHO (Massive Compact Halo Object) : one of promising candidates of dark matter."/>
          <p:cNvSpPr/>
          <p:nvPr/>
        </p:nvSpPr>
        <p:spPr>
          <a:xfrm>
            <a:off x="315809" y="2602934"/>
            <a:ext cx="10203346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87866" indent="-287866" algn="l">
              <a:lnSpc>
                <a:spcPct val="100000"/>
              </a:lnSpc>
              <a:buSzPct val="119999"/>
              <a:buChar char="•"/>
              <a:defRPr sz="3500">
                <a:solidFill>
                  <a:srgbClr val="000000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pPr>
              <a:defRPr>
                <a:effectLst/>
              </a:defRPr>
            </a:pPr>
            <a:r>
              <a:t>MACHO (Massive Compact Halo Object) : one of promising candidates of dark matter.</a:t>
            </a:r>
          </a:p>
        </p:txBody>
      </p:sp>
      <p:sp>
        <p:nvSpPr>
          <p:cNvPr id="144" name="Constraints:…"/>
          <p:cNvSpPr/>
          <p:nvPr/>
        </p:nvSpPr>
        <p:spPr>
          <a:xfrm>
            <a:off x="426771" y="4528304"/>
            <a:ext cx="10766164" cy="328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87866" indent="-287866" algn="l">
              <a:lnSpc>
                <a:spcPct val="100000"/>
              </a:lnSpc>
              <a:buSzPct val="119999"/>
              <a:buChar char="•"/>
              <a:defRPr sz="3500"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Constraints:</a:t>
            </a:r>
          </a:p>
          <a:p>
            <a:pPr algn="l">
              <a:lnSpc>
                <a:spcPct val="100000"/>
              </a:lnSpc>
              <a:defRPr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   - 10</a:t>
            </a:r>
            <a:r>
              <a:rPr baseline="31999"/>
              <a:t>6 </a:t>
            </a:r>
            <a:r>
              <a:t>M</a:t>
            </a:r>
            <a:r>
              <a:rPr baseline="-5999"/>
              <a:t>⊙</a:t>
            </a:r>
            <a:r>
              <a:t>:  destroy disk (Lacey&amp;Ostriker 1985)</a:t>
            </a:r>
          </a:p>
          <a:p>
            <a:pPr algn="l">
              <a:lnSpc>
                <a:spcPct val="100000"/>
              </a:lnSpc>
              <a:defRPr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   - 10</a:t>
            </a:r>
            <a:r>
              <a:rPr baseline="31999"/>
              <a:t>-7.5</a:t>
            </a:r>
            <a:r>
              <a:t> &lt; M/M</a:t>
            </a:r>
            <a:r>
              <a:rPr baseline="-5999"/>
              <a:t>⊙ </a:t>
            </a:r>
            <a:r>
              <a:t>&lt; 30: microlensing (MACHO: Alock+2001; EROS: Afonso+2003)</a:t>
            </a:r>
          </a:p>
          <a:p>
            <a:pPr algn="l">
              <a:lnSpc>
                <a:spcPct val="100000"/>
              </a:lnSpc>
              <a:defRPr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   - M &lt; 10</a:t>
            </a:r>
            <a:r>
              <a:rPr baseline="31999"/>
              <a:t>-7.0 </a:t>
            </a:r>
            <a:r>
              <a:t>M</a:t>
            </a:r>
            <a:r>
              <a:rPr baseline="-5999"/>
              <a:t>⊙</a:t>
            </a:r>
            <a:r>
              <a:t>: evaporated away in Galactic time scale</a:t>
            </a:r>
          </a:p>
          <a:p>
            <a:pPr algn="l">
              <a:lnSpc>
                <a:spcPct val="100000"/>
              </a:lnSpc>
              <a:defRPr>
                <a:solidFill>
                  <a:srgbClr val="000000"/>
                </a:solidFill>
                <a:effectLst/>
                <a:latin typeface="Britannic Bold"/>
                <a:ea typeface="Britannic Bold"/>
                <a:cs typeface="Britannic Bold"/>
                <a:sym typeface="Britannic Bold"/>
              </a:defRPr>
            </a:pPr>
            <a:r>
              <a:t>   - &gt; 43M</a:t>
            </a:r>
            <a:r>
              <a:rPr baseline="-5999"/>
              <a:t>⊙</a:t>
            </a:r>
            <a:r>
              <a:t>: wide binaries (Yoo+2004; Quinn+2009)</a:t>
            </a:r>
          </a:p>
        </p:txBody>
      </p:sp>
      <p:sp>
        <p:nvSpPr>
          <p:cNvPr id="145" name="Wide binaries…"/>
          <p:cNvSpPr txBox="1">
            <a:spLocks noGrp="1"/>
          </p:cNvSpPr>
          <p:nvPr>
            <p:ph type="title"/>
          </p:nvPr>
        </p:nvSpPr>
        <p:spPr>
          <a:xfrm>
            <a:off x="289782" y="292100"/>
            <a:ext cx="12279512" cy="2032000"/>
          </a:xfrm>
          <a:prstGeom prst="rect">
            <a:avLst/>
          </a:prstGeom>
        </p:spPr>
        <p:txBody>
          <a:bodyPr/>
          <a:lstStyle/>
          <a:p>
            <a:pPr>
              <a:defRPr sz="4800">
                <a:effectLst/>
                <a:latin typeface="Copperplate"/>
                <a:ea typeface="Copperplate"/>
                <a:cs typeface="Copperplate"/>
                <a:sym typeface="Copperplate"/>
              </a:defRPr>
            </a:pPr>
            <a:r>
              <a:t>Wide binaries</a:t>
            </a:r>
          </a:p>
          <a:p>
            <a:pPr>
              <a:defRPr sz="3400">
                <a:solidFill>
                  <a:srgbClr val="FF5536"/>
                </a:solidFill>
                <a:effectLst/>
                <a:latin typeface="Copperplate"/>
                <a:ea typeface="Copperplate"/>
                <a:cs typeface="Copperplate"/>
                <a:sym typeface="Copperplate"/>
              </a:defRPr>
            </a:pPr>
            <a:r>
              <a:t>(applications: what’s MACHO)</a:t>
            </a:r>
          </a:p>
        </p:txBody>
      </p:sp>
      <p:sp>
        <p:nvSpPr>
          <p:cNvPr id="146" name="MACHO IS OVER?"/>
          <p:cNvSpPr txBox="1"/>
          <p:nvPr/>
        </p:nvSpPr>
        <p:spPr>
          <a:xfrm>
            <a:off x="3036203" y="8317032"/>
            <a:ext cx="476255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sz="4600">
                <a:solidFill>
                  <a:srgbClr val="000000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pPr>
              <a:defRPr>
                <a:effectLst/>
              </a:defRPr>
            </a:pPr>
            <a:r>
              <a:t>MACHO IS OVER?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he Separation Distribution of Ultra-Wide Binaries Varies across Galactic Populations (Tian+ 2020)"/>
          <p:cNvSpPr txBox="1"/>
          <p:nvPr/>
        </p:nvSpPr>
        <p:spPr>
          <a:xfrm>
            <a:off x="698499" y="4279900"/>
            <a:ext cx="11075046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2500"/>
          </a:bodyPr>
          <a:lstStyle>
            <a:lvl1pPr defTabSz="484886">
              <a:lnSpc>
                <a:spcPct val="90000"/>
              </a:lnSpc>
              <a:defRPr sz="3984" cap="all" spc="199">
                <a:solidFill>
                  <a:schemeClr val="accent5">
                    <a:hueOff val="83593"/>
                    <a:satOff val="-32585"/>
                    <a:lumOff val="14724"/>
                  </a:schemeClr>
                </a:solidFill>
                <a:effectLst>
                  <a:outerShdw blurRad="21082" dist="21082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The Separation Distribution of Ultra-Wide Binaries Varies across Galactic Populations (Tian+ 2020)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eneral criteria for the wide binary query (proper motions, distance&lt;4kpc, separation&lt;1pc)"/>
          <p:cNvSpPr txBox="1"/>
          <p:nvPr/>
        </p:nvSpPr>
        <p:spPr>
          <a:xfrm>
            <a:off x="293105" y="2571749"/>
            <a:ext cx="6699024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87866" indent="-287866" algn="l">
              <a:lnSpc>
                <a:spcPct val="100000"/>
              </a:lnSpc>
              <a:buSzPct val="119999"/>
              <a:buChar char="•"/>
              <a:defRPr sz="3500">
                <a:solidFill>
                  <a:srgbClr val="000000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pPr>
              <a:defRPr>
                <a:effectLst/>
              </a:defRPr>
            </a:pPr>
            <a:r>
              <a:t>General criteria for the wide binary query (proper motions, distance&lt;4kpc, separation&lt;1pc)</a:t>
            </a:r>
          </a:p>
        </p:txBody>
      </p:sp>
      <p:sp>
        <p:nvSpPr>
          <p:cNvPr id="151" name="Wide binaries in Gaia Dr2…"/>
          <p:cNvSpPr txBox="1"/>
          <p:nvPr/>
        </p:nvSpPr>
        <p:spPr>
          <a:xfrm>
            <a:off x="-1" y="127000"/>
            <a:ext cx="12428092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lnSpc>
                <a:spcPct val="90000"/>
              </a:lnSpc>
              <a:defRPr sz="4800" cap="all" spc="240">
                <a:solidFill>
                  <a:srgbClr val="000000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Wide binaries in Gaia Dr2</a:t>
            </a:r>
          </a:p>
          <a:p>
            <a:pPr>
              <a:lnSpc>
                <a:spcPct val="90000"/>
              </a:lnSpc>
              <a:defRPr sz="3400" cap="all" spc="170">
                <a:solidFill>
                  <a:srgbClr val="FF553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(sample selection)</a:t>
            </a:r>
          </a:p>
        </p:txBody>
      </p:sp>
      <p:sp>
        <p:nvSpPr>
          <p:cNvPr id="152" name="Quality cuts (astrometry &amp; photometry)"/>
          <p:cNvSpPr txBox="1"/>
          <p:nvPr/>
        </p:nvSpPr>
        <p:spPr>
          <a:xfrm>
            <a:off x="303325" y="4730749"/>
            <a:ext cx="5865785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87866" indent="-287866" algn="l">
              <a:lnSpc>
                <a:spcPct val="100000"/>
              </a:lnSpc>
              <a:buSzPct val="119999"/>
              <a:buChar char="•"/>
              <a:defRPr sz="3500">
                <a:solidFill>
                  <a:srgbClr val="000000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pPr>
              <a:defRPr>
                <a:effectLst/>
              </a:defRPr>
            </a:pPr>
            <a:r>
              <a:t>Quality cuts (astrometry &amp; photometry)</a:t>
            </a:r>
          </a:p>
        </p:txBody>
      </p:sp>
      <p:sp>
        <p:nvSpPr>
          <p:cNvPr id="153" name="Removing clusters, moving groups, and pairs in high density regions"/>
          <p:cNvSpPr txBox="1"/>
          <p:nvPr/>
        </p:nvSpPr>
        <p:spPr>
          <a:xfrm>
            <a:off x="393713" y="6321424"/>
            <a:ext cx="6497808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87866" indent="-287866" algn="l">
              <a:lnSpc>
                <a:spcPct val="100000"/>
              </a:lnSpc>
              <a:buSzPct val="119999"/>
              <a:buChar char="•"/>
              <a:defRPr sz="3500">
                <a:solidFill>
                  <a:srgbClr val="000000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pPr>
              <a:defRPr>
                <a:effectLst/>
              </a:defRPr>
            </a:pPr>
            <a:r>
              <a:t>Removing clusters, moving groups, and pairs in high density regions</a:t>
            </a:r>
          </a:p>
        </p:txBody>
      </p:sp>
      <p:sp>
        <p:nvSpPr>
          <p:cNvPr id="154" name="==&gt;807, 611 binary candidates"/>
          <p:cNvSpPr txBox="1"/>
          <p:nvPr/>
        </p:nvSpPr>
        <p:spPr>
          <a:xfrm>
            <a:off x="930659" y="8458200"/>
            <a:ext cx="503123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sz="2800">
                <a:solidFill>
                  <a:schemeClr val="accent5">
                    <a:hueOff val="83593"/>
                    <a:satOff val="-32585"/>
                    <a:lumOff val="14724"/>
                  </a:schemeClr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pPr>
              <a:defRPr>
                <a:effectLst/>
              </a:defRPr>
            </a:pPr>
            <a:r>
              <a:t>==&gt;807, 611 binary candidates</a:t>
            </a:r>
          </a:p>
        </p:txBody>
      </p:sp>
      <p:pic>
        <p:nvPicPr>
          <p:cNvPr id="155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7747" y="2151319"/>
            <a:ext cx="5697837" cy="2966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图像" descr="图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64174" y="5507764"/>
            <a:ext cx="5646986" cy="3788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22047" y="1939189"/>
            <a:ext cx="5697837" cy="2966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Ultra-Wide Separation Distribution…"/>
          <p:cNvSpPr txBox="1"/>
          <p:nvPr/>
        </p:nvSpPr>
        <p:spPr>
          <a:xfrm>
            <a:off x="-1" y="127000"/>
            <a:ext cx="12428092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lnSpc>
                <a:spcPct val="90000"/>
              </a:lnSpc>
              <a:defRPr sz="4800" cap="all" spc="240">
                <a:solidFill>
                  <a:srgbClr val="FBF9E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rPr>
                <a:solidFill>
                  <a:srgbClr val="000000"/>
                </a:solidFill>
              </a:rPr>
              <a:t>Ultra-Wide Separation Distribution</a:t>
            </a:r>
            <a:r>
              <a:t> </a:t>
            </a:r>
          </a:p>
          <a:p>
            <a:pPr>
              <a:lnSpc>
                <a:spcPct val="90000"/>
              </a:lnSpc>
              <a:defRPr sz="3400" cap="all" spc="170">
                <a:solidFill>
                  <a:srgbClr val="FF553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(three pure subsamples with different age)</a:t>
            </a:r>
          </a:p>
        </p:txBody>
      </p:sp>
      <p:pic>
        <p:nvPicPr>
          <p:cNvPr id="160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350" y="2628900"/>
            <a:ext cx="7279585" cy="518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图像" descr="图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92251" y="3043959"/>
            <a:ext cx="5057281" cy="3903866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oomre Diagram"/>
          <p:cNvSpPr txBox="1"/>
          <p:nvPr/>
        </p:nvSpPr>
        <p:spPr>
          <a:xfrm>
            <a:off x="9257431" y="7200899"/>
            <a:ext cx="280317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sz="2800">
                <a:solidFill>
                  <a:schemeClr val="accent5">
                    <a:hueOff val="83593"/>
                    <a:satOff val="-32585"/>
                    <a:lumOff val="14724"/>
                  </a:schemeClr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Toomre Diagram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Kyoto">
  <a:themeElements>
    <a:clrScheme name="Kyoto">
      <a:dk1>
        <a:srgbClr val="4F5C3F"/>
      </a:dk1>
      <a:lt1>
        <a:srgbClr val="3A1D5C"/>
      </a:lt1>
      <a:dk2>
        <a:srgbClr val="585752"/>
      </a:dk2>
      <a:lt2>
        <a:srgbClr val="D0CDBF"/>
      </a:lt2>
      <a:accent1>
        <a:srgbClr val="56758A"/>
      </a:accent1>
      <a:accent2>
        <a:srgbClr val="828852"/>
      </a:accent2>
      <a:accent3>
        <a:srgbClr val="D5B682"/>
      </a:accent3>
      <a:accent4>
        <a:srgbClr val="BB5809"/>
      </a:accent4>
      <a:accent5>
        <a:srgbClr val="AB1701"/>
      </a:accent5>
      <a:accent6>
        <a:srgbClr val="792255"/>
      </a:accent6>
      <a:hlink>
        <a:srgbClr val="0000FF"/>
      </a:hlink>
      <a:folHlink>
        <a:srgbClr val="FF00FF"/>
      </a:folHlink>
    </a:clrScheme>
    <a:fontScheme name="Kyoto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Kyo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3">
              <a:satOff val="-11003"/>
              <a:lumOff val="-15119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F5C3F"/>
            </a:solidFill>
            <a:effectLst>
              <a:outerShdw blurRad="25400" dist="12700" rotWithShape="0">
                <a:srgbClr val="FFFFFF">
                  <a:alpha val="45000"/>
                </a:srgbClr>
              </a:outerShdw>
            </a:effectLst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Kyoto">
  <a:themeElements>
    <a:clrScheme name="Kyoto">
      <a:dk1>
        <a:srgbClr val="000000"/>
      </a:dk1>
      <a:lt1>
        <a:srgbClr val="FFFFFF"/>
      </a:lt1>
      <a:dk2>
        <a:srgbClr val="585752"/>
      </a:dk2>
      <a:lt2>
        <a:srgbClr val="D0CDBF"/>
      </a:lt2>
      <a:accent1>
        <a:srgbClr val="56758A"/>
      </a:accent1>
      <a:accent2>
        <a:srgbClr val="828852"/>
      </a:accent2>
      <a:accent3>
        <a:srgbClr val="D5B682"/>
      </a:accent3>
      <a:accent4>
        <a:srgbClr val="BB5809"/>
      </a:accent4>
      <a:accent5>
        <a:srgbClr val="AB1701"/>
      </a:accent5>
      <a:accent6>
        <a:srgbClr val="792255"/>
      </a:accent6>
      <a:hlink>
        <a:srgbClr val="0000FF"/>
      </a:hlink>
      <a:folHlink>
        <a:srgbClr val="FF00FF"/>
      </a:folHlink>
    </a:clrScheme>
    <a:fontScheme name="Kyoto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Kyo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3">
              <a:satOff val="-11003"/>
              <a:lumOff val="-15119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F5C3F"/>
            </a:solidFill>
            <a:effectLst>
              <a:outerShdw blurRad="25400" dist="12700" rotWithShape="0">
                <a:srgbClr val="FFFFFF">
                  <a:alpha val="45000"/>
                </a:srgbClr>
              </a:outerShdw>
            </a:effectLst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728</Words>
  <Application>Microsoft Macintosh PowerPoint</Application>
  <PresentationFormat>自定义</PresentationFormat>
  <Paragraphs>96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Arial Black</vt:lpstr>
      <vt:lpstr>Britannic Bold</vt:lpstr>
      <vt:lpstr>Copperplate</vt:lpstr>
      <vt:lpstr>Georgia</vt:lpstr>
      <vt:lpstr>Helvetica</vt:lpstr>
      <vt:lpstr>Helvetica Neue</vt:lpstr>
      <vt:lpstr>Helvetica Neue Medium</vt:lpstr>
      <vt:lpstr>Hoefler Text</vt:lpstr>
      <vt:lpstr>Palatino</vt:lpstr>
      <vt:lpstr>Kyoto</vt:lpstr>
      <vt:lpstr>Wide binaries in Gaia DR2</vt:lpstr>
      <vt:lpstr>PowerPoint 演示文稿</vt:lpstr>
      <vt:lpstr>binaries</vt:lpstr>
      <vt:lpstr>Wide binaries (Properties)</vt:lpstr>
      <vt:lpstr>Wide binaries (applications)</vt:lpstr>
      <vt:lpstr>Wide binaries (applications: what’s MACHO)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Wide binaries in Gaia DR2</dc:title>
  <cp:lastModifiedBy>1 1</cp:lastModifiedBy>
  <cp:revision>3</cp:revision>
  <dcterms:modified xsi:type="dcterms:W3CDTF">2020-11-27T05:54:41Z</dcterms:modified>
</cp:coreProperties>
</file>