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47" r:id="rId2"/>
    <p:sldId id="261" r:id="rId3"/>
    <p:sldId id="269" r:id="rId4"/>
    <p:sldId id="309" r:id="rId5"/>
    <p:sldId id="308" r:id="rId6"/>
    <p:sldId id="326" r:id="rId7"/>
    <p:sldId id="325" r:id="rId8"/>
    <p:sldId id="327" r:id="rId9"/>
    <p:sldId id="313" r:id="rId10"/>
    <p:sldId id="328" r:id="rId11"/>
    <p:sldId id="316" r:id="rId12"/>
    <p:sldId id="312" r:id="rId13"/>
    <p:sldId id="319" r:id="rId14"/>
    <p:sldId id="320" r:id="rId15"/>
    <p:sldId id="310" r:id="rId16"/>
    <p:sldId id="317" r:id="rId17"/>
    <p:sldId id="333" r:id="rId18"/>
    <p:sldId id="338" r:id="rId19"/>
    <p:sldId id="339" r:id="rId20"/>
    <p:sldId id="322" r:id="rId21"/>
    <p:sldId id="34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embeddedFont>
    <p:embeddedFont>
      <p:font typeface="等线" panose="02010600030101010101" pitchFamily="2" charset="-122"/>
      <p:regular r:id="rId34"/>
      <p:bold r:id="rId35"/>
    </p:embeddedFont>
    <p:embeddedFont>
      <p:font typeface="微软雅黑" panose="020B0503020204020204" pitchFamily="34" charset="-122"/>
      <p:regular r:id="rId36"/>
      <p:bold r:id="rId37"/>
    </p:embeddedFont>
  </p:embeddedFontLst>
  <p:defaultTextStyle>
    <a:defPPr>
      <a:defRPr lang="zh-CN"/>
    </a:defPPr>
    <a:lvl1pPr algn="l" defTabSz="912813" rtl="0" fontAlgn="base">
      <a:spcBef>
        <a:spcPct val="0"/>
      </a:spcBef>
      <a:spcAft>
        <a:spcPct val="0"/>
      </a:spcAft>
      <a:defRPr sz="1900" kern="1200">
        <a:solidFill>
          <a:schemeClr val="tx1"/>
        </a:solidFill>
        <a:latin typeface="Arial" charset="0"/>
        <a:ea typeface="宋体" charset="-122"/>
        <a:cs typeface="+mn-cs"/>
      </a:defRPr>
    </a:lvl1pPr>
    <a:lvl2pPr marL="455613" indent="1588" algn="l" defTabSz="912813" rtl="0" fontAlgn="base">
      <a:spcBef>
        <a:spcPct val="0"/>
      </a:spcBef>
      <a:spcAft>
        <a:spcPct val="0"/>
      </a:spcAft>
      <a:defRPr sz="1900" kern="1200">
        <a:solidFill>
          <a:schemeClr val="tx1"/>
        </a:solidFill>
        <a:latin typeface="Arial" charset="0"/>
        <a:ea typeface="宋体" charset="-122"/>
        <a:cs typeface="+mn-cs"/>
      </a:defRPr>
    </a:lvl2pPr>
    <a:lvl3pPr marL="912813" indent="1588" algn="l" defTabSz="912813" rtl="0" fontAlgn="base">
      <a:spcBef>
        <a:spcPct val="0"/>
      </a:spcBef>
      <a:spcAft>
        <a:spcPct val="0"/>
      </a:spcAft>
      <a:defRPr sz="1900" kern="1200">
        <a:solidFill>
          <a:schemeClr val="tx1"/>
        </a:solidFill>
        <a:latin typeface="Arial" charset="0"/>
        <a:ea typeface="宋体" charset="-122"/>
        <a:cs typeface="+mn-cs"/>
      </a:defRPr>
    </a:lvl3pPr>
    <a:lvl4pPr marL="1370013" indent="1588" algn="l" defTabSz="912813" rtl="0" fontAlgn="base">
      <a:spcBef>
        <a:spcPct val="0"/>
      </a:spcBef>
      <a:spcAft>
        <a:spcPct val="0"/>
      </a:spcAft>
      <a:defRPr sz="1900" kern="1200">
        <a:solidFill>
          <a:schemeClr val="tx1"/>
        </a:solidFill>
        <a:latin typeface="Arial" charset="0"/>
        <a:ea typeface="宋体" charset="-122"/>
        <a:cs typeface="+mn-cs"/>
      </a:defRPr>
    </a:lvl4pPr>
    <a:lvl5pPr marL="1827213" indent="1588" algn="l" defTabSz="912813" rtl="0" fontAlgn="base">
      <a:spcBef>
        <a:spcPct val="0"/>
      </a:spcBef>
      <a:spcAft>
        <a:spcPct val="0"/>
      </a:spcAft>
      <a:defRPr sz="1900" kern="1200">
        <a:solidFill>
          <a:schemeClr val="tx1"/>
        </a:solidFill>
        <a:latin typeface="Arial" charset="0"/>
        <a:ea typeface="宋体" charset="-122"/>
        <a:cs typeface="+mn-cs"/>
      </a:defRPr>
    </a:lvl5pPr>
    <a:lvl6pPr marL="2286000" algn="l" defTabSz="914400" rtl="0" eaLnBrk="1" latinLnBrk="0" hangingPunct="1">
      <a:defRPr sz="1900" kern="1200">
        <a:solidFill>
          <a:schemeClr val="tx1"/>
        </a:solidFill>
        <a:latin typeface="Arial" charset="0"/>
        <a:ea typeface="宋体" charset="-122"/>
        <a:cs typeface="+mn-cs"/>
      </a:defRPr>
    </a:lvl6pPr>
    <a:lvl7pPr marL="2743200" algn="l" defTabSz="914400" rtl="0" eaLnBrk="1" latinLnBrk="0" hangingPunct="1">
      <a:defRPr sz="1900" kern="1200">
        <a:solidFill>
          <a:schemeClr val="tx1"/>
        </a:solidFill>
        <a:latin typeface="Arial" charset="0"/>
        <a:ea typeface="宋体" charset="-122"/>
        <a:cs typeface="+mn-cs"/>
      </a:defRPr>
    </a:lvl7pPr>
    <a:lvl8pPr marL="3200400" algn="l" defTabSz="914400" rtl="0" eaLnBrk="1" latinLnBrk="0" hangingPunct="1">
      <a:defRPr sz="1900" kern="1200">
        <a:solidFill>
          <a:schemeClr val="tx1"/>
        </a:solidFill>
        <a:latin typeface="Arial" charset="0"/>
        <a:ea typeface="宋体" charset="-122"/>
        <a:cs typeface="+mn-cs"/>
      </a:defRPr>
    </a:lvl8pPr>
    <a:lvl9pPr marL="3657600" algn="l" defTabSz="914400" rtl="0" eaLnBrk="1" latinLnBrk="0" hangingPunct="1">
      <a:defRPr sz="19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 ying" initials="qy" lastIdx="1" clrIdx="0">
    <p:extLst>
      <p:ext uri="{19B8F6BF-5375-455C-9EA6-DF929625EA0E}">
        <p15:presenceInfo xmlns:p15="http://schemas.microsoft.com/office/powerpoint/2012/main" userId="3974c153317747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4AD0"/>
    <a:srgbClr val="FF7C80"/>
    <a:srgbClr val="000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83980" autoAdjust="0"/>
  </p:normalViewPr>
  <p:slideViewPr>
    <p:cSldViewPr snapToGrid="0">
      <p:cViewPr varScale="1">
        <p:scale>
          <a:sx n="97" d="100"/>
          <a:sy n="97" d="100"/>
        </p:scale>
        <p:origin x="1176" y="84"/>
      </p:cViewPr>
      <p:guideLst>
        <p:guide orient="horz" pos="2160"/>
        <p:guide pos="3840"/>
      </p:guideLst>
    </p:cSldViewPr>
  </p:slideViewPr>
  <p:notesTextViewPr>
    <p:cViewPr>
      <p:scale>
        <a:sx n="1" d="1"/>
        <a:sy n="1" d="1"/>
      </p:scale>
      <p:origin x="0" y="0"/>
    </p:cViewPr>
  </p:notesTextViewPr>
  <p:sorterViewPr>
    <p:cViewPr>
      <p:scale>
        <a:sx n="100" d="100"/>
        <a:sy n="100" d="100"/>
      </p:scale>
      <p:origin x="0" y="-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C39E484-6D43-4352-B885-CEAE44A67D78}" type="datetimeFigureOut">
              <a:rPr lang="zh-CN" altLang="en-US"/>
              <a:pPr>
                <a:defRPr/>
              </a:pPr>
              <a:t>2020-11-26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8AB1673-B1C1-4904-83ED-0C2D84F3D3D2}" type="slidenum">
              <a:rPr lang="zh-CN" altLang="en-US"/>
              <a:pPr>
                <a:defRPr/>
              </a:pPr>
              <a:t>‹#›</a:t>
            </a:fld>
            <a:endParaRPr lang="zh-CN" altLang="en-US"/>
          </a:p>
        </p:txBody>
      </p:sp>
    </p:spTree>
    <p:extLst>
      <p:ext uri="{BB962C8B-B14F-4D97-AF65-F5344CB8AC3E}">
        <p14:creationId xmlns:p14="http://schemas.microsoft.com/office/powerpoint/2010/main" val="1037248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太阳是我们在宇宙中唯一一颗可以进行高空间分辨率观测的恒星。太阳上的大量基本活动，都是小空间尺度的磁场能量的释放过程，例如光球亮点、色球埃勒曼炸弹尺度都在</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以内，而太阳活动区的精细结构，例如光球半影纤维、本影亮点尺度也都显著小于</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。加之在太阳物理学上普遍认为太阳上的小尺度活动现象与大尺度活动现象有着本质的联系。因此，近年来太阳物理学家的研究对高空间分辨率的图像需求越来越大。</a:t>
            </a:r>
            <a:endParaRPr lang="en-US" altLang="zh-CN"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3</a:t>
            </a:fld>
            <a:endParaRPr lang="zh-CN" altLang="en-US"/>
          </a:p>
        </p:txBody>
      </p:sp>
    </p:spTree>
    <p:extLst>
      <p:ext uri="{BB962C8B-B14F-4D97-AF65-F5344CB8AC3E}">
        <p14:creationId xmlns:p14="http://schemas.microsoft.com/office/powerpoint/2010/main" val="1869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基于深度学习的图像超分辨率重建的基本流程如下：</a:t>
            </a:r>
            <a:r>
              <a:rPr lang="en-US" altLang="zh-CN" sz="1200" kern="1200" dirty="0">
                <a:solidFill>
                  <a:schemeClr val="tx1"/>
                </a:solidFill>
                <a:effectLst/>
                <a:latin typeface="+mn-lt"/>
                <a:ea typeface="+mn-ea"/>
                <a:cs typeface="+mn-cs"/>
              </a:rPr>
              <a:t>a) </a:t>
            </a:r>
            <a:r>
              <a:rPr lang="zh-CN" altLang="zh-CN" sz="1200" kern="1200" dirty="0">
                <a:solidFill>
                  <a:schemeClr val="tx1"/>
                </a:solidFill>
                <a:effectLst/>
                <a:latin typeface="+mn-lt"/>
                <a:ea typeface="+mn-ea"/>
                <a:cs typeface="+mn-cs"/>
              </a:rPr>
              <a:t>首先找到一组原始图像 </a:t>
            </a:r>
            <a:r>
              <a:rPr lang="en-US" altLang="zh-CN" sz="1200" kern="1200" dirty="0">
                <a:solidFill>
                  <a:schemeClr val="tx1"/>
                </a:solidFill>
                <a:effectLst/>
                <a:latin typeface="+mn-lt"/>
                <a:ea typeface="+mn-ea"/>
                <a:cs typeface="+mn-cs"/>
              </a:rPr>
              <a:t>img1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b) </a:t>
            </a:r>
            <a:r>
              <a:rPr lang="zh-CN" altLang="zh-CN" sz="1200" kern="1200" dirty="0">
                <a:solidFill>
                  <a:schemeClr val="tx1"/>
                </a:solidFill>
                <a:effectLst/>
                <a:latin typeface="+mn-lt"/>
                <a:ea typeface="+mn-ea"/>
                <a:cs typeface="+mn-cs"/>
              </a:rPr>
              <a:t>然后将这组图片降低分辨率为一组图像 </a:t>
            </a:r>
            <a:r>
              <a:rPr lang="en-US" altLang="zh-CN" sz="1200" kern="1200" dirty="0">
                <a:solidFill>
                  <a:schemeClr val="tx1"/>
                </a:solidFill>
                <a:effectLst/>
                <a:latin typeface="+mn-lt"/>
                <a:ea typeface="+mn-ea"/>
                <a:cs typeface="+mn-cs"/>
              </a:rPr>
              <a:t>img2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 </a:t>
            </a:r>
            <a:r>
              <a:rPr lang="zh-CN" altLang="zh-CN" sz="1200" kern="1200" dirty="0">
                <a:solidFill>
                  <a:schemeClr val="tx1"/>
                </a:solidFill>
                <a:effectLst/>
                <a:latin typeface="+mn-lt"/>
                <a:ea typeface="+mn-ea"/>
                <a:cs typeface="+mn-cs"/>
              </a:rPr>
              <a:t>通过各种超分辨率重建网络结构，将 </a:t>
            </a:r>
            <a:r>
              <a:rPr lang="en-US" altLang="zh-CN" sz="1200" kern="1200" dirty="0">
                <a:solidFill>
                  <a:schemeClr val="tx1"/>
                </a:solidFill>
                <a:effectLst/>
                <a:latin typeface="+mn-lt"/>
                <a:ea typeface="+mn-ea"/>
                <a:cs typeface="+mn-cs"/>
              </a:rPr>
              <a:t>img2 </a:t>
            </a:r>
            <a:r>
              <a:rPr lang="zh-CN" altLang="zh-CN" sz="1200" kern="1200" dirty="0">
                <a:solidFill>
                  <a:schemeClr val="tx1"/>
                </a:solidFill>
                <a:effectLst/>
                <a:latin typeface="+mn-lt"/>
                <a:ea typeface="+mn-ea"/>
                <a:cs typeface="+mn-cs"/>
              </a:rPr>
              <a:t>超分辨率重建为 </a:t>
            </a:r>
            <a:r>
              <a:rPr lang="en-US" altLang="zh-CN" sz="1200" kern="1200" dirty="0">
                <a:solidFill>
                  <a:schemeClr val="tx1"/>
                </a:solidFill>
                <a:effectLst/>
                <a:latin typeface="+mn-lt"/>
                <a:ea typeface="+mn-ea"/>
                <a:cs typeface="+mn-cs"/>
              </a:rPr>
              <a:t>img3</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img3</a:t>
            </a:r>
            <a:r>
              <a:rPr lang="zh-CN" altLang="zh-CN" sz="1200" kern="1200" dirty="0">
                <a:solidFill>
                  <a:schemeClr val="tx1"/>
                </a:solidFill>
                <a:effectLst/>
                <a:latin typeface="+mn-lt"/>
                <a:ea typeface="+mn-ea"/>
                <a:cs typeface="+mn-cs"/>
              </a:rPr>
              <a:t>和 </a:t>
            </a:r>
            <a:r>
              <a:rPr lang="en-US" altLang="zh-CN" sz="1200" kern="1200" dirty="0">
                <a:solidFill>
                  <a:schemeClr val="tx1"/>
                </a:solidFill>
                <a:effectLst/>
                <a:latin typeface="+mn-lt"/>
                <a:ea typeface="+mn-ea"/>
                <a:cs typeface="+mn-cs"/>
              </a:rPr>
              <a:t>img1 </a:t>
            </a:r>
            <a:r>
              <a:rPr lang="zh-CN" altLang="zh-CN" sz="1200" kern="1200" dirty="0">
                <a:solidFill>
                  <a:schemeClr val="tx1"/>
                </a:solidFill>
                <a:effectLst/>
                <a:latin typeface="+mn-lt"/>
                <a:ea typeface="+mn-ea"/>
                <a:cs typeface="+mn-cs"/>
              </a:rPr>
              <a:t>分辨率一样）；</a:t>
            </a:r>
            <a:r>
              <a:rPr lang="en-US" altLang="zh-CN" sz="1200" kern="1200" dirty="0">
                <a:solidFill>
                  <a:schemeClr val="tx1"/>
                </a:solidFill>
                <a:effectLst/>
                <a:latin typeface="+mn-lt"/>
                <a:ea typeface="+mn-ea"/>
                <a:cs typeface="+mn-cs"/>
              </a:rPr>
              <a:t>d) </a:t>
            </a:r>
            <a:r>
              <a:rPr lang="zh-CN" altLang="zh-CN" sz="1200" kern="1200" dirty="0">
                <a:solidFill>
                  <a:schemeClr val="tx1"/>
                </a:solidFill>
                <a:effectLst/>
                <a:latin typeface="+mn-lt"/>
                <a:ea typeface="+mn-ea"/>
                <a:cs typeface="+mn-cs"/>
              </a:rPr>
              <a:t>通过峰值信噪比 </a:t>
            </a:r>
            <a:r>
              <a:rPr lang="en-US" altLang="zh-CN" sz="1200" kern="1200" dirty="0">
                <a:solidFill>
                  <a:schemeClr val="tx1"/>
                </a:solidFill>
                <a:effectLst/>
                <a:latin typeface="+mn-lt"/>
                <a:ea typeface="+mn-ea"/>
                <a:cs typeface="+mn-cs"/>
              </a:rPr>
              <a:t>PSNR</a:t>
            </a:r>
            <a:r>
              <a:rPr lang="zh-CN" altLang="zh-CN" sz="1200" kern="1200" dirty="0">
                <a:solidFill>
                  <a:schemeClr val="tx1"/>
                </a:solidFill>
                <a:effectLst/>
                <a:latin typeface="+mn-lt"/>
                <a:ea typeface="+mn-ea"/>
                <a:cs typeface="+mn-cs"/>
              </a:rPr>
              <a:t>或结构相似性 </a:t>
            </a:r>
            <a:r>
              <a:rPr lang="en-US" altLang="zh-CN" sz="1200" kern="1200" dirty="0">
                <a:solidFill>
                  <a:schemeClr val="tx1"/>
                </a:solidFill>
                <a:effectLst/>
                <a:latin typeface="+mn-lt"/>
                <a:ea typeface="+mn-ea"/>
                <a:cs typeface="+mn-cs"/>
              </a:rPr>
              <a:t>SSIM</a:t>
            </a:r>
            <a:r>
              <a:rPr lang="zh-CN" altLang="zh-CN" sz="1200" kern="1200" dirty="0">
                <a:solidFill>
                  <a:schemeClr val="tx1"/>
                </a:solidFill>
                <a:effectLst/>
                <a:latin typeface="+mn-lt"/>
                <a:ea typeface="+mn-ea"/>
                <a:cs typeface="+mn-cs"/>
              </a:rPr>
              <a:t>等方法比较 </a:t>
            </a:r>
            <a:r>
              <a:rPr lang="en-US" altLang="zh-CN" sz="1200" kern="1200" dirty="0">
                <a:solidFill>
                  <a:schemeClr val="tx1"/>
                </a:solidFill>
                <a:effectLst/>
                <a:latin typeface="+mn-lt"/>
                <a:ea typeface="+mn-ea"/>
                <a:cs typeface="+mn-cs"/>
              </a:rPr>
              <a:t>img1 </a:t>
            </a:r>
            <a:r>
              <a:rPr lang="zh-CN" altLang="zh-CN" sz="1200" kern="1200" dirty="0">
                <a:solidFill>
                  <a:schemeClr val="tx1"/>
                </a:solidFill>
                <a:effectLst/>
                <a:latin typeface="+mn-lt"/>
                <a:ea typeface="+mn-ea"/>
                <a:cs typeface="+mn-cs"/>
              </a:rPr>
              <a:t>与 </a:t>
            </a:r>
            <a:r>
              <a:rPr lang="en-US" altLang="zh-CN" sz="1200" kern="1200" dirty="0">
                <a:solidFill>
                  <a:schemeClr val="tx1"/>
                </a:solidFill>
                <a:effectLst/>
                <a:latin typeface="+mn-lt"/>
                <a:ea typeface="+mn-ea"/>
                <a:cs typeface="+mn-cs"/>
              </a:rPr>
              <a:t>img3</a:t>
            </a:r>
            <a:r>
              <a:rPr lang="zh-CN" altLang="zh-CN" sz="1200" kern="1200" dirty="0">
                <a:solidFill>
                  <a:schemeClr val="tx1"/>
                </a:solidFill>
                <a:effectLst/>
                <a:latin typeface="+mn-lt"/>
                <a:ea typeface="+mn-ea"/>
                <a:cs typeface="+mn-cs"/>
              </a:rPr>
              <a:t>，验证超分辨率重建的效果，根据效果调节网络中的节点模型和参数；</a:t>
            </a:r>
            <a:r>
              <a:rPr lang="en-US" altLang="zh-CN" sz="1200" kern="1200" dirty="0">
                <a:solidFill>
                  <a:schemeClr val="tx1"/>
                </a:solidFill>
                <a:effectLst/>
                <a:latin typeface="+mn-lt"/>
                <a:ea typeface="+mn-ea"/>
                <a:cs typeface="+mn-cs"/>
              </a:rPr>
              <a:t>e) </a:t>
            </a:r>
            <a:r>
              <a:rPr lang="zh-CN" altLang="zh-CN" sz="1200" kern="1200" dirty="0">
                <a:solidFill>
                  <a:schemeClr val="tx1"/>
                </a:solidFill>
                <a:effectLst/>
                <a:latin typeface="+mn-lt"/>
                <a:ea typeface="+mn-ea"/>
                <a:cs typeface="+mn-cs"/>
              </a:rPr>
              <a:t>反复执行，直到第四步得到比较满意的结果。</a:t>
            </a:r>
            <a:r>
              <a:rPr lang="en-US" altLang="zh-CN" sz="1200" kern="1200" dirty="0">
                <a:solidFill>
                  <a:schemeClr val="tx1"/>
                </a:solidFill>
                <a:effectLst/>
                <a:latin typeface="+mn-lt"/>
                <a:ea typeface="+mn-ea"/>
                <a:cs typeface="+mn-cs"/>
              </a:rPr>
              <a:t> </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残差结构：深度学习网络架构由多层非线性运算单元组成，神经网络的每一层分别对应于提取不同层次的特征信息，有低层，中层和高层，而网络越深的时候，提取到的不同层次的信息会越多，而不同层次间的层次信息的组合也会越多，依据前期研究结果我们需要更深的网路结构。而深度学习对于网络深度遇到的主要问题是梯度消失和梯度爆炸，传统对应的解决方案是数据的初始化和正则化（</a:t>
            </a:r>
            <a:r>
              <a:rPr lang="en-US" altLang="zh-CN" sz="1200" kern="1200" dirty="0">
                <a:solidFill>
                  <a:schemeClr val="tx1"/>
                </a:solidFill>
                <a:effectLst/>
                <a:latin typeface="+mn-lt"/>
                <a:ea typeface="+mn-ea"/>
                <a:cs typeface="+mn-cs"/>
              </a:rPr>
              <a:t>BN</a:t>
            </a:r>
            <a:r>
              <a:rPr lang="zh-CN" altLang="zh-CN" sz="1200" kern="1200" dirty="0">
                <a:solidFill>
                  <a:schemeClr val="tx1"/>
                </a:solidFill>
                <a:effectLst/>
                <a:latin typeface="+mn-lt"/>
                <a:ea typeface="+mn-ea"/>
                <a:cs typeface="+mn-cs"/>
              </a:rPr>
              <a:t>），但是，这样虽然解决了梯度的问题，深度加深了，却带来了另外的问题，就是网络性能的退化，最终导致错误率上升，而残差结构就是设计用来解决退化问题和梯度问题，从而提升网络的性能。目前比较好的残差结构有 </a:t>
            </a:r>
            <a:r>
              <a:rPr lang="en-US" altLang="zh-CN" sz="1200" kern="1200" dirty="0" err="1">
                <a:solidFill>
                  <a:schemeClr val="tx1"/>
                </a:solidFill>
                <a:effectLst/>
                <a:latin typeface="+mn-lt"/>
                <a:ea typeface="+mn-ea"/>
                <a:cs typeface="+mn-cs"/>
              </a:rPr>
              <a:t>ResNet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和 </a:t>
            </a:r>
            <a:r>
              <a:rPr lang="en-US" altLang="zh-CN" sz="1200" kern="1200" dirty="0" err="1">
                <a:solidFill>
                  <a:schemeClr val="tx1"/>
                </a:solidFill>
                <a:effectLst/>
                <a:latin typeface="+mn-lt"/>
                <a:ea typeface="+mn-ea"/>
                <a:cs typeface="+mn-cs"/>
              </a:rPr>
              <a:t>DenseNet</a:t>
            </a:r>
            <a:r>
              <a:rPr lang="zh-CN" altLang="zh-CN" sz="1200" kern="1200" dirty="0">
                <a:solidFill>
                  <a:schemeClr val="tx1"/>
                </a:solidFill>
                <a:effectLst/>
                <a:latin typeface="+mn-lt"/>
                <a:ea typeface="+mn-ea"/>
                <a:cs typeface="+mn-cs"/>
              </a:rPr>
              <a:t>。</a:t>
            </a:r>
            <a:br>
              <a:rPr lang="en-US" altLang="zh-CN" sz="1200" kern="1200" dirty="0">
                <a:solidFill>
                  <a:schemeClr val="tx1"/>
                </a:solidFill>
                <a:effectLst/>
                <a:latin typeface="+mn-lt"/>
                <a:ea typeface="+mn-ea"/>
                <a:cs typeface="+mn-cs"/>
              </a:rPr>
            </a:b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特征收缩层：主要作用是特征降维，减少参数和计算量。我们知道一幅太阳图像含有的信息量较大，特征也很多，但是有些信息对于我们没有太多用途或者有重复，我们可以把这类冗余信息去除，把最重要的特征抽取出来，防止过拟合，提高模型泛化能力。通常使用池化层（</a:t>
            </a:r>
            <a:r>
              <a:rPr lang="en-US" altLang="zh-CN" sz="1200" kern="1200" dirty="0">
                <a:solidFill>
                  <a:schemeClr val="tx1"/>
                </a:solidFill>
                <a:effectLst/>
                <a:latin typeface="+mn-lt"/>
                <a:ea typeface="+mn-ea"/>
                <a:cs typeface="+mn-cs"/>
              </a:rPr>
              <a:t>Pooling</a:t>
            </a:r>
            <a:r>
              <a:rPr lang="zh-CN" altLang="zh-CN" sz="1200" kern="1200" dirty="0">
                <a:solidFill>
                  <a:schemeClr val="tx1"/>
                </a:solidFill>
                <a:effectLst/>
                <a:latin typeface="+mn-lt"/>
                <a:ea typeface="+mn-ea"/>
                <a:cs typeface="+mn-cs"/>
              </a:rPr>
              <a:t>）来作为特征收缩层。但是通过前期工作我们发现池化层会丢失过多的细节信息，不太适用于太阳图像的超分辨率重建。因此，在下一步工作中设计出一个匹配太阳图像超分辨率重建的特征收缩层是要解决的重要问题之一。</a:t>
            </a:r>
            <a:br>
              <a:rPr lang="en-US" altLang="zh-CN" sz="1200" kern="1200" dirty="0">
                <a:solidFill>
                  <a:schemeClr val="tx1"/>
                </a:solidFill>
                <a:effectLst/>
                <a:latin typeface="+mn-lt"/>
                <a:ea typeface="+mn-ea"/>
                <a:cs typeface="+mn-cs"/>
              </a:rPr>
            </a:b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归一化策略：深度神经网络涉及到很多层的叠加，而每一层的参数更新会导致上层的输入数据分布发生变化，通过层层叠加，高层的输入分布变化会非常剧烈。虽然神经网络的各层的输入信号分布不同，但最终“指向”的样本标记是不变的 。通 常 情 况 下 使 用 最 多 的 归 一 化 策 略 是 </a:t>
            </a:r>
            <a:r>
              <a:rPr lang="en-US" altLang="zh-CN" sz="1200" kern="1200" dirty="0">
                <a:solidFill>
                  <a:schemeClr val="tx1"/>
                </a:solidFill>
                <a:effectLst/>
                <a:latin typeface="+mn-lt"/>
                <a:ea typeface="+mn-ea"/>
                <a:cs typeface="+mn-cs"/>
              </a:rPr>
              <a:t>BN </a:t>
            </a:r>
            <a:r>
              <a:rPr lang="zh-CN"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BatchNormalization</a:t>
            </a:r>
            <a:r>
              <a:rPr lang="zh-CN" altLang="zh-CN" sz="1200" kern="1200" dirty="0">
                <a:solidFill>
                  <a:schemeClr val="tx1"/>
                </a:solidFill>
                <a:effectLst/>
                <a:latin typeface="+mn-lt"/>
                <a:ea typeface="+mn-ea"/>
                <a:cs typeface="+mn-cs"/>
              </a:rPr>
              <a:t>），而 </a:t>
            </a:r>
            <a:r>
              <a:rPr lang="en-US" altLang="zh-CN" sz="1200" kern="1200" dirty="0">
                <a:solidFill>
                  <a:schemeClr val="tx1"/>
                </a:solidFill>
                <a:effectLst/>
                <a:latin typeface="+mn-lt"/>
                <a:ea typeface="+mn-ea"/>
                <a:cs typeface="+mn-cs"/>
              </a:rPr>
              <a:t>BN </a:t>
            </a:r>
            <a:r>
              <a:rPr lang="zh-CN" altLang="zh-CN" sz="1200" kern="1200" dirty="0">
                <a:solidFill>
                  <a:schemeClr val="tx1"/>
                </a:solidFill>
                <a:effectLst/>
                <a:latin typeface="+mn-lt"/>
                <a:ea typeface="+mn-ea"/>
                <a:cs typeface="+mn-cs"/>
              </a:rPr>
              <a:t>是针对单个神经元进行归一化操作，多用于 </a:t>
            </a:r>
            <a:r>
              <a:rPr lang="en-US" altLang="zh-CN" sz="1200" kern="1200" dirty="0">
                <a:solidFill>
                  <a:schemeClr val="tx1"/>
                </a:solidFill>
                <a:effectLst/>
                <a:latin typeface="+mn-lt"/>
                <a:ea typeface="+mn-ea"/>
                <a:cs typeface="+mn-cs"/>
              </a:rPr>
              <a:t>batch size </a:t>
            </a:r>
            <a:r>
              <a:rPr lang="zh-CN" altLang="zh-CN" sz="1200" kern="1200" dirty="0">
                <a:solidFill>
                  <a:schemeClr val="tx1"/>
                </a:solidFill>
                <a:effectLst/>
                <a:latin typeface="+mn-lt"/>
                <a:ea typeface="+mn-ea"/>
                <a:cs typeface="+mn-cs"/>
              </a:rPr>
              <a:t>大的 </a:t>
            </a:r>
            <a:r>
              <a:rPr lang="en-US" altLang="zh-CN" sz="1200" kern="1200" dirty="0">
                <a:solidFill>
                  <a:schemeClr val="tx1"/>
                </a:solidFill>
                <a:effectLst/>
                <a:latin typeface="+mn-lt"/>
                <a:ea typeface="+mn-ea"/>
                <a:cs typeface="+mn-cs"/>
              </a:rPr>
              <a:t>CNN </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）损失函数：在深度学习中，通常用损失函数来评价网络的效果。比如峰值信噪比</a:t>
            </a:r>
            <a:r>
              <a:rPr lang="en-US" altLang="zh-CN" sz="1200" kern="1200" dirty="0">
                <a:solidFill>
                  <a:schemeClr val="tx1"/>
                </a:solidFill>
                <a:effectLst/>
                <a:latin typeface="+mn-lt"/>
                <a:ea typeface="+mn-ea"/>
                <a:cs typeface="+mn-cs"/>
              </a:rPr>
              <a:t>PSNR</a:t>
            </a:r>
            <a:r>
              <a:rPr lang="zh-CN" altLang="zh-CN" sz="1200" kern="1200" dirty="0">
                <a:solidFill>
                  <a:schemeClr val="tx1"/>
                </a:solidFill>
                <a:effectLst/>
                <a:latin typeface="+mn-lt"/>
                <a:ea typeface="+mn-ea"/>
                <a:cs typeface="+mn-cs"/>
              </a:rPr>
              <a:t>，结构相似性</a:t>
            </a:r>
            <a:r>
              <a:rPr lang="en-US" altLang="zh-CN" sz="1200" kern="1200" dirty="0">
                <a:solidFill>
                  <a:schemeClr val="tx1"/>
                </a:solidFill>
                <a:effectLst/>
                <a:latin typeface="+mn-lt"/>
                <a:ea typeface="+mn-ea"/>
                <a:cs typeface="+mn-cs"/>
              </a:rPr>
              <a:t>SSIM</a:t>
            </a:r>
            <a:r>
              <a:rPr lang="zh-CN" altLang="zh-CN" sz="1200" kern="1200" dirty="0">
                <a:solidFill>
                  <a:schemeClr val="tx1"/>
                </a:solidFill>
                <a:effectLst/>
                <a:latin typeface="+mn-lt"/>
                <a:ea typeface="+mn-ea"/>
                <a:cs typeface="+mn-cs"/>
              </a:rPr>
              <a:t>等。损失函数的设计是深度学习中十分重要的部分，不仅会影响到训练的速度，还会影响隐含层中数据的分布情况。选择合适的损失函数是网络能够得到理想结果的保证。更为关键的一点是损失函数还会影响到最终训练的到的网络模型的“泛化”性能。</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）训练策略指的是学习率、梯度下降方法和训练数据的多样性等，训练策略的制定会影响最后的网络逼近精度。</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学习率对于深度学习是一个重要的超参数，它控制着基于损失梯度调整神经网络权值的速度。如果学习率过小，收敛的时间会更长，梯度下降很慢，如果学习率过大，梯度下降的步子过大则可能会跨过最优值。</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梯度下降是在训练和优化网络时一种最重要的技术和基础。梯度下降的功能是：通过寻找最小值，控制方差，更新模型参数，最终使模型收敛。在神经网络模型中梯度下降主要用于进行权重更新，即在一个方向上更新和调整模型的参数，从而来最小化损失函数。</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保证训练数据的多样性可以使得网络能够更加全面地学习到太阳图像中的本质规律。</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12</a:t>
            </a:fld>
            <a:endParaRPr lang="zh-CN" altLang="en-US"/>
          </a:p>
        </p:txBody>
      </p:sp>
    </p:spTree>
    <p:extLst>
      <p:ext uri="{BB962C8B-B14F-4D97-AF65-F5344CB8AC3E}">
        <p14:creationId xmlns:p14="http://schemas.microsoft.com/office/powerpoint/2010/main" val="196775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云南天文台的</a:t>
            </a:r>
            <a:r>
              <a:rPr lang="en-US" altLang="zh-CN" sz="1200" kern="1200" dirty="0">
                <a:solidFill>
                  <a:schemeClr val="tx1"/>
                </a:solidFill>
                <a:effectLst/>
                <a:latin typeface="+mn-lt"/>
                <a:ea typeface="+mn-ea"/>
                <a:cs typeface="+mn-cs"/>
              </a:rPr>
              <a:t>NVST</a:t>
            </a:r>
            <a:r>
              <a:rPr lang="zh-CN" altLang="zh-CN" sz="1200" kern="1200" dirty="0">
                <a:solidFill>
                  <a:schemeClr val="tx1"/>
                </a:solidFill>
                <a:effectLst/>
                <a:latin typeface="+mn-lt"/>
                <a:ea typeface="+mn-ea"/>
                <a:cs typeface="+mn-cs"/>
              </a:rPr>
              <a:t>其主力设备</a:t>
            </a:r>
            <a:r>
              <a:rPr lang="en-US" altLang="zh-CN" sz="1200" kern="1200" dirty="0">
                <a:solidFill>
                  <a:schemeClr val="tx1"/>
                </a:solidFill>
                <a:effectLst/>
                <a:latin typeface="+mn-lt"/>
                <a:ea typeface="+mn-ea"/>
                <a:cs typeface="+mn-cs"/>
              </a:rPr>
              <a:t>MHRIS</a:t>
            </a:r>
            <a:r>
              <a:rPr lang="zh-CN" altLang="zh-CN" sz="1200" kern="1200" dirty="0">
                <a:solidFill>
                  <a:schemeClr val="tx1"/>
                </a:solidFill>
                <a:effectLst/>
                <a:latin typeface="+mn-lt"/>
                <a:ea typeface="+mn-ea"/>
                <a:cs typeface="+mn-cs"/>
              </a:rPr>
              <a:t>可对太阳的光球和色球同步实行高分辨率成像观测。在前期工作中本人利用</a:t>
            </a:r>
            <a:r>
              <a:rPr lang="en-US" altLang="zh-CN" sz="1200" kern="1200" dirty="0">
                <a:solidFill>
                  <a:schemeClr val="tx1"/>
                </a:solidFill>
                <a:effectLst/>
                <a:latin typeface="+mn-lt"/>
                <a:ea typeface="+mn-ea"/>
                <a:cs typeface="+mn-cs"/>
              </a:rPr>
              <a:t>NVST</a:t>
            </a:r>
            <a:r>
              <a:rPr lang="zh-CN" altLang="zh-CN" sz="1200" kern="1200" dirty="0">
                <a:solidFill>
                  <a:schemeClr val="tx1"/>
                </a:solidFill>
                <a:effectLst/>
                <a:latin typeface="+mn-lt"/>
                <a:ea typeface="+mn-ea"/>
                <a:cs typeface="+mn-cs"/>
              </a:rPr>
              <a:t>经过</a:t>
            </a:r>
            <a:r>
              <a:rPr lang="en-US" altLang="zh-CN" sz="1200" kern="1200" dirty="0">
                <a:solidFill>
                  <a:schemeClr val="tx1"/>
                </a:solidFill>
                <a:effectLst/>
                <a:latin typeface="+mn-lt"/>
                <a:ea typeface="+mn-ea"/>
                <a:cs typeface="+mn-cs"/>
              </a:rPr>
              <a:t>Level1+</a:t>
            </a:r>
            <a:r>
              <a:rPr lang="zh-CN" altLang="zh-CN" sz="1200" kern="1200" dirty="0">
                <a:solidFill>
                  <a:schemeClr val="tx1"/>
                </a:solidFill>
                <a:effectLst/>
                <a:latin typeface="+mn-lt"/>
                <a:ea typeface="+mn-ea"/>
                <a:cs typeface="+mn-cs"/>
              </a:rPr>
              <a:t>级处理后的太阳色球图像，筛选整合成训练集（</a:t>
            </a:r>
            <a:r>
              <a:rPr lang="en-US" altLang="zh-CN" sz="1200" kern="1200" dirty="0">
                <a:solidFill>
                  <a:schemeClr val="tx1"/>
                </a:solidFill>
                <a:effectLst/>
                <a:latin typeface="+mn-lt"/>
                <a:ea typeface="+mn-ea"/>
                <a:cs typeface="+mn-cs"/>
              </a:rPr>
              <a:t>12923</a:t>
            </a:r>
            <a:r>
              <a:rPr lang="zh-CN" altLang="zh-CN" sz="1200" kern="1200" dirty="0">
                <a:solidFill>
                  <a:schemeClr val="tx1"/>
                </a:solidFill>
                <a:effectLst/>
                <a:latin typeface="+mn-lt"/>
                <a:ea typeface="+mn-ea"/>
                <a:cs typeface="+mn-cs"/>
              </a:rPr>
              <a:t>张）、验证集（</a:t>
            </a:r>
            <a:r>
              <a:rPr lang="en-US" altLang="zh-CN" sz="1200" kern="1200" dirty="0">
                <a:solidFill>
                  <a:schemeClr val="tx1"/>
                </a:solidFill>
                <a:effectLst/>
                <a:latin typeface="+mn-lt"/>
                <a:ea typeface="+mn-ea"/>
                <a:cs typeface="+mn-cs"/>
              </a:rPr>
              <a:t>129</a:t>
            </a:r>
            <a:r>
              <a:rPr lang="zh-CN" altLang="zh-CN" sz="1200" kern="1200" dirty="0">
                <a:solidFill>
                  <a:schemeClr val="tx1"/>
                </a:solidFill>
                <a:effectLst/>
                <a:latin typeface="+mn-lt"/>
                <a:ea typeface="+mn-ea"/>
                <a:cs typeface="+mn-cs"/>
              </a:rPr>
              <a:t>张）和测试集（</a:t>
            </a:r>
            <a:r>
              <a:rPr lang="en-US" altLang="zh-CN" sz="1200" kern="1200" dirty="0">
                <a:solidFill>
                  <a:schemeClr val="tx1"/>
                </a:solidFill>
                <a:effectLst/>
                <a:latin typeface="+mn-lt"/>
                <a:ea typeface="+mn-ea"/>
                <a:cs typeface="+mn-cs"/>
              </a:rPr>
              <a:t>62</a:t>
            </a:r>
            <a:r>
              <a:rPr lang="zh-CN" altLang="zh-CN" sz="1200" kern="1200" dirty="0">
                <a:solidFill>
                  <a:schemeClr val="tx1"/>
                </a:solidFill>
                <a:effectLst/>
                <a:latin typeface="+mn-lt"/>
                <a:ea typeface="+mn-ea"/>
                <a:cs typeface="+mn-cs"/>
              </a:rPr>
              <a:t>张），对上述三个网络进行训练和测试，输入图像是将目标图像随机截取</a:t>
            </a:r>
            <a:r>
              <a:rPr lang="en-US" altLang="zh-CN" sz="1200" kern="1200" dirty="0">
                <a:solidFill>
                  <a:schemeClr val="tx1"/>
                </a:solidFill>
                <a:effectLst/>
                <a:latin typeface="+mn-lt"/>
                <a:ea typeface="+mn-ea"/>
                <a:cs typeface="+mn-cs"/>
              </a:rPr>
              <a:t>256</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256</a:t>
            </a:r>
            <a:r>
              <a:rPr lang="zh-CN" altLang="zh-CN" sz="1200" kern="1200" dirty="0">
                <a:solidFill>
                  <a:schemeClr val="tx1"/>
                </a:solidFill>
                <a:effectLst/>
                <a:latin typeface="+mn-lt"/>
                <a:ea typeface="+mn-ea"/>
                <a:cs typeface="+mn-cs"/>
              </a:rPr>
              <a:t>，经过降采样为</a:t>
            </a:r>
            <a:r>
              <a:rPr lang="en-US" altLang="zh-CN" sz="1200" kern="1200" dirty="0">
                <a:solidFill>
                  <a:schemeClr val="tx1"/>
                </a:solidFill>
                <a:effectLst/>
                <a:latin typeface="+mn-lt"/>
                <a:ea typeface="+mn-ea"/>
                <a:cs typeface="+mn-cs"/>
              </a:rPr>
              <a:t>128</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128</a:t>
            </a:r>
            <a:r>
              <a:rPr lang="zh-CN" altLang="zh-CN" sz="1200" kern="1200" dirty="0">
                <a:solidFill>
                  <a:schemeClr val="tx1"/>
                </a:solidFill>
                <a:effectLst/>
                <a:latin typeface="+mn-lt"/>
                <a:ea typeface="+mn-ea"/>
                <a:cs typeface="+mn-cs"/>
              </a:rPr>
              <a:t>的图像，结果如下。</a:t>
            </a:r>
          </a:p>
          <a:p>
            <a:pPr lvl="0"/>
            <a:br>
              <a:rPr lang="zh-CN" altLang="en-US" dirty="0"/>
            </a:br>
            <a:endParaRPr lang="zh-CN" altLang="en-US" dirty="0"/>
          </a:p>
        </p:txBody>
      </p:sp>
    </p:spTree>
    <p:extLst>
      <p:ext uri="{BB962C8B-B14F-4D97-AF65-F5344CB8AC3E}">
        <p14:creationId xmlns:p14="http://schemas.microsoft.com/office/powerpoint/2010/main" val="324962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该网络设计了</a:t>
                </a:r>
                <a:r>
                  <a:rPr lang="en-US" altLang="zh-CN" sz="1200" kern="1200" dirty="0">
                    <a:solidFill>
                      <a:schemeClr val="tx1"/>
                    </a:solidFill>
                    <a:effectLst/>
                    <a:latin typeface="+mn-lt"/>
                    <a:ea typeface="+mn-ea"/>
                    <a:cs typeface="+mn-cs"/>
                  </a:rPr>
                  <a:t>129</a:t>
                </a:r>
                <a:r>
                  <a:rPr lang="zh-CN" altLang="zh-CN" sz="1200" kern="1200" dirty="0">
                    <a:solidFill>
                      <a:schemeClr val="tx1"/>
                    </a:solidFill>
                    <a:effectLst/>
                    <a:latin typeface="+mn-lt"/>
                    <a:ea typeface="+mn-ea"/>
                    <a:cs typeface="+mn-cs"/>
                  </a:rPr>
                  <a:t>层的卷积神经网络（下面简称</a:t>
                </a:r>
                <a:r>
                  <a:rPr lang="en-US" altLang="zh-CN" sz="1200" kern="1200" dirty="0">
                    <a:solidFill>
                      <a:schemeClr val="tx1"/>
                    </a:solidFill>
                    <a:effectLst/>
                    <a:latin typeface="+mn-lt"/>
                    <a:ea typeface="+mn-ea"/>
                    <a:cs typeface="+mn-cs"/>
                  </a:rPr>
                  <a:t>SI-CNN</a:t>
                </a:r>
                <a:r>
                  <a:rPr lang="zh-CN" altLang="zh-CN" sz="1200" kern="1200" dirty="0">
                    <a:solidFill>
                      <a:schemeClr val="tx1"/>
                    </a:solidFill>
                    <a:effectLst/>
                    <a:latin typeface="+mn-lt"/>
                    <a:ea typeface="+mn-ea"/>
                    <a:cs typeface="+mn-cs"/>
                  </a:rPr>
                  <a:t>），主要由</a:t>
                </a:r>
                <a:r>
                  <a:rPr lang="en-US" altLang="zh-CN" sz="1200" kern="1200" dirty="0" err="1">
                    <a:solidFill>
                      <a:schemeClr val="tx1"/>
                    </a:solidFill>
                    <a:effectLst/>
                    <a:latin typeface="+mn-lt"/>
                    <a:ea typeface="+mn-ea"/>
                    <a:cs typeface="+mn-cs"/>
                  </a:rPr>
                  <a:t>TrainsitionUnit</a:t>
                </a:r>
                <a:r>
                  <a:rPr lang="zh-CN" altLang="zh-CN" sz="1200" kern="1200" dirty="0">
                    <a:solidFill>
                      <a:schemeClr val="tx1"/>
                    </a:solidFill>
                    <a:effectLst/>
                    <a:latin typeface="+mn-lt"/>
                    <a:ea typeface="+mn-ea"/>
                    <a:cs typeface="+mn-cs"/>
                  </a:rPr>
                  <a:t>连接</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个</a:t>
                </a:r>
                <a:r>
                  <a:rPr lang="en-US" altLang="zh-CN" sz="1200" kern="1200" dirty="0" err="1">
                    <a:solidFill>
                      <a:schemeClr val="tx1"/>
                    </a:solidFill>
                    <a:effectLst/>
                    <a:latin typeface="+mn-lt"/>
                    <a:ea typeface="+mn-ea"/>
                    <a:cs typeface="+mn-cs"/>
                  </a:rPr>
                  <a:t>DenseBlock</a:t>
                </a:r>
                <a:r>
                  <a:rPr lang="zh-CN" altLang="zh-CN" sz="1200" kern="1200" dirty="0">
                    <a:solidFill>
                      <a:schemeClr val="tx1"/>
                    </a:solidFill>
                    <a:effectLst/>
                    <a:latin typeface="+mn-lt"/>
                    <a:ea typeface="+mn-ea"/>
                    <a:cs typeface="+mn-cs"/>
                  </a:rPr>
                  <a:t>构成，其中每个</a:t>
                </a:r>
                <a:r>
                  <a:rPr lang="en-US" altLang="zh-CN" sz="1200" kern="1200" dirty="0" err="1">
                    <a:solidFill>
                      <a:schemeClr val="tx1"/>
                    </a:solidFill>
                    <a:effectLst/>
                    <a:latin typeface="+mn-lt"/>
                    <a:ea typeface="+mn-ea"/>
                    <a:cs typeface="+mn-cs"/>
                  </a:rPr>
                  <a:t>DenseBlock</a:t>
                </a:r>
                <a:r>
                  <a:rPr lang="zh-CN" altLang="zh-CN" sz="1200" kern="1200" dirty="0">
                    <a:solidFill>
                      <a:schemeClr val="tx1"/>
                    </a:solidFill>
                    <a:effectLst/>
                    <a:latin typeface="+mn-lt"/>
                    <a:ea typeface="+mn-ea"/>
                    <a:cs typeface="+mn-cs"/>
                  </a:rPr>
                  <a:t>又由若干个</a:t>
                </a:r>
                <a:r>
                  <a:rPr lang="en-US" altLang="zh-CN" sz="1200" kern="1200" dirty="0" err="1">
                    <a:solidFill>
                      <a:schemeClr val="tx1"/>
                    </a:solidFill>
                    <a:effectLst/>
                    <a:latin typeface="+mn-lt"/>
                    <a:ea typeface="+mn-ea"/>
                    <a:cs typeface="+mn-cs"/>
                  </a:rPr>
                  <a:t>DenseUnit</a:t>
                </a:r>
                <a:r>
                  <a:rPr lang="zh-CN" altLang="zh-CN" sz="1200" kern="1200" dirty="0">
                    <a:solidFill>
                      <a:schemeClr val="tx1"/>
                    </a:solidFill>
                    <a:effectLst/>
                    <a:latin typeface="+mn-lt"/>
                    <a:ea typeface="+mn-ea"/>
                    <a:cs typeface="+mn-cs"/>
                  </a:rPr>
                  <a:t>（由一个</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1×1</m:t>
                    </m:r>
                  </m:oMath>
                </a14:m>
                <a:r>
                  <a:rPr lang="zh-CN" altLang="zh-CN" sz="1200" kern="1200" dirty="0">
                    <a:solidFill>
                      <a:schemeClr val="tx1"/>
                    </a:solidFill>
                    <a:effectLst/>
                    <a:latin typeface="+mn-lt"/>
                    <a:ea typeface="+mn-ea"/>
                    <a:cs typeface="+mn-cs"/>
                  </a:rPr>
                  <a:t>卷积层和三个</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3×3</m:t>
                    </m:r>
                  </m:oMath>
                </a14:m>
                <a:r>
                  <a:rPr lang="zh-CN" altLang="zh-CN" sz="1200" kern="1200" dirty="0">
                    <a:solidFill>
                      <a:schemeClr val="tx1"/>
                    </a:solidFill>
                    <a:effectLst/>
                    <a:latin typeface="+mn-lt"/>
                    <a:ea typeface="+mn-ea"/>
                    <a:cs typeface="+mn-cs"/>
                  </a:rPr>
                  <a:t>卷积层构成一个</a:t>
                </a:r>
                <a:r>
                  <a:rPr lang="en-US" altLang="zh-CN" sz="1200" kern="1200" dirty="0" err="1">
                    <a:solidFill>
                      <a:schemeClr val="tx1"/>
                    </a:solidFill>
                    <a:effectLst/>
                    <a:latin typeface="+mn-lt"/>
                    <a:ea typeface="+mn-ea"/>
                    <a:cs typeface="+mn-cs"/>
                  </a:rPr>
                  <a:t>DenseUnit</a:t>
                </a:r>
                <a:r>
                  <a:rPr lang="zh-CN" altLang="zh-CN" sz="1200" kern="1200" dirty="0">
                    <a:solidFill>
                      <a:schemeClr val="tx1"/>
                    </a:solidFill>
                    <a:effectLst/>
                    <a:latin typeface="+mn-lt"/>
                    <a:ea typeface="+mn-ea"/>
                    <a:cs typeface="+mn-cs"/>
                  </a:rPr>
                  <a:t>）稠密连接，最后经由</a:t>
                </a:r>
                <a:r>
                  <a:rPr lang="en-US" altLang="zh-CN" sz="1200" kern="1200" dirty="0">
                    <a:solidFill>
                      <a:schemeClr val="tx1"/>
                    </a:solidFill>
                    <a:effectLst/>
                    <a:latin typeface="+mn-lt"/>
                    <a:ea typeface="+mn-ea"/>
                    <a:cs typeface="+mn-cs"/>
                  </a:rPr>
                  <a:t>Sub-</a:t>
                </a:r>
                <a:r>
                  <a:rPr lang="en-US" altLang="zh-CN" sz="1200" kern="1200" dirty="0" err="1">
                    <a:solidFill>
                      <a:schemeClr val="tx1"/>
                    </a:solidFill>
                    <a:effectLst/>
                    <a:latin typeface="+mn-lt"/>
                    <a:ea typeface="+mn-ea"/>
                    <a:cs typeface="+mn-cs"/>
                  </a:rPr>
                  <a:t>Pixel_Conv</a:t>
                </a:r>
                <a:r>
                  <a:rPr lang="zh-CN" altLang="zh-CN" sz="1200" kern="1200" dirty="0">
                    <a:solidFill>
                      <a:schemeClr val="tx1"/>
                    </a:solidFill>
                    <a:effectLst/>
                    <a:latin typeface="+mn-lt"/>
                    <a:ea typeface="+mn-ea"/>
                    <a:cs typeface="+mn-cs"/>
                  </a:rPr>
                  <a:t>（亚像素卷积层）放大为输出图像，其中所有卷积层的激活函数均为</a:t>
                </a:r>
                <a:r>
                  <a:rPr lang="en-US" altLang="zh-CN" sz="1200" kern="1200" dirty="0">
                    <a:solidFill>
                      <a:schemeClr val="tx1"/>
                    </a:solidFill>
                    <a:effectLst/>
                    <a:latin typeface="+mn-lt"/>
                    <a:ea typeface="+mn-ea"/>
                    <a:cs typeface="+mn-cs"/>
                  </a:rPr>
                  <a:t>Leaky </a:t>
                </a:r>
                <a:r>
                  <a:rPr lang="en-US" altLang="zh-CN" sz="1200" kern="1200" dirty="0" err="1">
                    <a:solidFill>
                      <a:schemeClr val="tx1"/>
                    </a:solidFill>
                    <a:effectLst/>
                    <a:latin typeface="+mn-lt"/>
                    <a:ea typeface="+mn-ea"/>
                    <a:cs typeface="+mn-cs"/>
                  </a:rPr>
                  <a:t>ReLU</a:t>
                </a:r>
                <a:r>
                  <a:rPr lang="zh-CN" altLang="zh-CN" sz="1200" kern="1200" dirty="0">
                    <a:solidFill>
                      <a:schemeClr val="tx1"/>
                    </a:solidFill>
                    <a:effectLst/>
                    <a:latin typeface="+mn-lt"/>
                    <a:ea typeface="+mn-ea"/>
                    <a:cs typeface="+mn-cs"/>
                  </a:rPr>
                  <a:t>。</a:t>
                </a:r>
              </a:p>
              <a:p>
                <a:pPr lvl="0"/>
                <a:r>
                  <a:rPr lang="zh-CN" altLang="en-US" sz="1200" b="0" i="0" kern="1200" dirty="0">
                    <a:solidFill>
                      <a:schemeClr val="tx1"/>
                    </a:solidFill>
                    <a:effectLst/>
                    <a:latin typeface="+mn-lt"/>
                    <a:ea typeface="+mn-ea"/>
                    <a:cs typeface="+mn-cs"/>
                  </a:rPr>
                  <a:t>通过比较计算机视觉领域对一般图像（</a:t>
                </a:r>
                <a:r>
                  <a:rPr lang="en-US" altLang="zh-CN" sz="1200" b="0" i="0" kern="1200" dirty="0">
                    <a:solidFill>
                      <a:schemeClr val="tx1"/>
                    </a:solidFill>
                    <a:effectLst/>
                    <a:latin typeface="+mn-lt"/>
                    <a:ea typeface="+mn-ea"/>
                    <a:cs typeface="+mn-cs"/>
                  </a:rPr>
                  <a:t>Set5</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Set14</a:t>
                </a:r>
                <a:r>
                  <a:rPr lang="zh-CN" altLang="en-US" sz="1200" b="0" i="0" kern="1200" dirty="0">
                    <a:solidFill>
                      <a:schemeClr val="tx1"/>
                    </a:solidFill>
                    <a:effectLst/>
                    <a:latin typeface="+mn-lt"/>
                    <a:ea typeface="+mn-ea"/>
                    <a:cs typeface="+mn-cs"/>
                  </a:rPr>
                  <a:t>）的超分辨率重建效果，我们发现一个有意思的现象，明显可以看出超分重建算法在太阳图像上的效果更好</a:t>
                </a:r>
                <a:r>
                  <a:rPr lang="zh-CN" altLang="en-US" dirty="0"/>
                  <a:t> </a:t>
                </a:r>
                <a:br>
                  <a:rPr lang="zh-CN" altLang="en-US" dirty="0"/>
                </a:br>
                <a:br>
                  <a:rPr lang="zh-CN" altLang="en-US" dirty="0"/>
                </a:br>
                <a:endParaRPr lang="zh-CN" altLang="en-US" dirty="0"/>
              </a:p>
            </p:txBody>
          </p:sp>
        </mc:Choice>
        <mc:Fallback xmlns="">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该网络设计了</a:t>
                </a:r>
                <a:r>
                  <a:rPr lang="en-US" altLang="zh-CN" sz="1200" kern="1200" dirty="0">
                    <a:solidFill>
                      <a:schemeClr val="tx1"/>
                    </a:solidFill>
                    <a:effectLst/>
                    <a:latin typeface="+mn-lt"/>
                    <a:ea typeface="+mn-ea"/>
                    <a:cs typeface="+mn-cs"/>
                  </a:rPr>
                  <a:t>129</a:t>
                </a:r>
                <a:r>
                  <a:rPr lang="zh-CN" altLang="zh-CN" sz="1200" kern="1200" dirty="0">
                    <a:solidFill>
                      <a:schemeClr val="tx1"/>
                    </a:solidFill>
                    <a:effectLst/>
                    <a:latin typeface="+mn-lt"/>
                    <a:ea typeface="+mn-ea"/>
                    <a:cs typeface="+mn-cs"/>
                  </a:rPr>
                  <a:t>层的卷积神经网络（下面简称</a:t>
                </a:r>
                <a:r>
                  <a:rPr lang="en-US" altLang="zh-CN" sz="1200" kern="1200" dirty="0">
                    <a:solidFill>
                      <a:schemeClr val="tx1"/>
                    </a:solidFill>
                    <a:effectLst/>
                    <a:latin typeface="+mn-lt"/>
                    <a:ea typeface="+mn-ea"/>
                    <a:cs typeface="+mn-cs"/>
                  </a:rPr>
                  <a:t>SI-CNN</a:t>
                </a:r>
                <a:r>
                  <a:rPr lang="zh-CN" altLang="zh-CN" sz="1200" kern="1200" dirty="0">
                    <a:solidFill>
                      <a:schemeClr val="tx1"/>
                    </a:solidFill>
                    <a:effectLst/>
                    <a:latin typeface="+mn-lt"/>
                    <a:ea typeface="+mn-ea"/>
                    <a:cs typeface="+mn-cs"/>
                  </a:rPr>
                  <a:t>），主要由</a:t>
                </a:r>
                <a:r>
                  <a:rPr lang="en-US" altLang="zh-CN" sz="1200" kern="1200" dirty="0" err="1">
                    <a:solidFill>
                      <a:schemeClr val="tx1"/>
                    </a:solidFill>
                    <a:effectLst/>
                    <a:latin typeface="+mn-lt"/>
                    <a:ea typeface="+mn-ea"/>
                    <a:cs typeface="+mn-cs"/>
                  </a:rPr>
                  <a:t>TrainsitionUnit</a:t>
                </a:r>
                <a:r>
                  <a:rPr lang="zh-CN" altLang="zh-CN" sz="1200" kern="1200" dirty="0">
                    <a:solidFill>
                      <a:schemeClr val="tx1"/>
                    </a:solidFill>
                    <a:effectLst/>
                    <a:latin typeface="+mn-lt"/>
                    <a:ea typeface="+mn-ea"/>
                    <a:cs typeface="+mn-cs"/>
                  </a:rPr>
                  <a:t>连接</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个</a:t>
                </a:r>
                <a:r>
                  <a:rPr lang="en-US" altLang="zh-CN" sz="1200" kern="1200" dirty="0" err="1">
                    <a:solidFill>
                      <a:schemeClr val="tx1"/>
                    </a:solidFill>
                    <a:effectLst/>
                    <a:latin typeface="+mn-lt"/>
                    <a:ea typeface="+mn-ea"/>
                    <a:cs typeface="+mn-cs"/>
                  </a:rPr>
                  <a:t>DenseBlock</a:t>
                </a:r>
                <a:r>
                  <a:rPr lang="zh-CN" altLang="zh-CN" sz="1200" kern="1200" dirty="0">
                    <a:solidFill>
                      <a:schemeClr val="tx1"/>
                    </a:solidFill>
                    <a:effectLst/>
                    <a:latin typeface="+mn-lt"/>
                    <a:ea typeface="+mn-ea"/>
                    <a:cs typeface="+mn-cs"/>
                  </a:rPr>
                  <a:t>构成，其中每个</a:t>
                </a:r>
                <a:r>
                  <a:rPr lang="en-US" altLang="zh-CN" sz="1200" kern="1200" dirty="0" err="1">
                    <a:solidFill>
                      <a:schemeClr val="tx1"/>
                    </a:solidFill>
                    <a:effectLst/>
                    <a:latin typeface="+mn-lt"/>
                    <a:ea typeface="+mn-ea"/>
                    <a:cs typeface="+mn-cs"/>
                  </a:rPr>
                  <a:t>DenseBlock</a:t>
                </a:r>
                <a:r>
                  <a:rPr lang="zh-CN" altLang="zh-CN" sz="1200" kern="1200" dirty="0">
                    <a:solidFill>
                      <a:schemeClr val="tx1"/>
                    </a:solidFill>
                    <a:effectLst/>
                    <a:latin typeface="+mn-lt"/>
                    <a:ea typeface="+mn-ea"/>
                    <a:cs typeface="+mn-cs"/>
                  </a:rPr>
                  <a:t>又由若干个</a:t>
                </a:r>
                <a:r>
                  <a:rPr lang="en-US" altLang="zh-CN" sz="1200" kern="1200" dirty="0" err="1">
                    <a:solidFill>
                      <a:schemeClr val="tx1"/>
                    </a:solidFill>
                    <a:effectLst/>
                    <a:latin typeface="+mn-lt"/>
                    <a:ea typeface="+mn-ea"/>
                    <a:cs typeface="+mn-cs"/>
                  </a:rPr>
                  <a:t>DenseUnit</a:t>
                </a:r>
                <a:r>
                  <a:rPr lang="zh-CN" altLang="zh-CN" sz="1200" kern="1200" dirty="0">
                    <a:solidFill>
                      <a:schemeClr val="tx1"/>
                    </a:solidFill>
                    <a:effectLst/>
                    <a:latin typeface="+mn-lt"/>
                    <a:ea typeface="+mn-ea"/>
                    <a:cs typeface="+mn-cs"/>
                  </a:rPr>
                  <a:t>（由一个</a:t>
                </a:r>
                <a:r>
                  <a:rPr lang="en-US" altLang="zh-CN" sz="1200" i="0" kern="1200">
                    <a:solidFill>
                      <a:schemeClr val="tx1"/>
                    </a:solidFill>
                    <a:effectLst/>
                    <a:latin typeface="+mn-lt"/>
                    <a:ea typeface="+mn-ea"/>
                    <a:cs typeface="+mn-cs"/>
                  </a:rPr>
                  <a:t>1×1</a:t>
                </a:r>
                <a:r>
                  <a:rPr lang="zh-CN" altLang="zh-CN" sz="1200" kern="1200" dirty="0">
                    <a:solidFill>
                      <a:schemeClr val="tx1"/>
                    </a:solidFill>
                    <a:effectLst/>
                    <a:latin typeface="+mn-lt"/>
                    <a:ea typeface="+mn-ea"/>
                    <a:cs typeface="+mn-cs"/>
                  </a:rPr>
                  <a:t>卷积层和三个</a:t>
                </a:r>
                <a:r>
                  <a:rPr lang="en-US" altLang="zh-CN" sz="1200" i="0" kern="1200">
                    <a:solidFill>
                      <a:schemeClr val="tx1"/>
                    </a:solidFill>
                    <a:effectLst/>
                    <a:latin typeface="+mn-lt"/>
                    <a:ea typeface="+mn-ea"/>
                    <a:cs typeface="+mn-cs"/>
                  </a:rPr>
                  <a:t>3×3</a:t>
                </a:r>
                <a:r>
                  <a:rPr lang="zh-CN" altLang="zh-CN" sz="1200" kern="1200" dirty="0">
                    <a:solidFill>
                      <a:schemeClr val="tx1"/>
                    </a:solidFill>
                    <a:effectLst/>
                    <a:latin typeface="+mn-lt"/>
                    <a:ea typeface="+mn-ea"/>
                    <a:cs typeface="+mn-cs"/>
                  </a:rPr>
                  <a:t>卷积层构成一个</a:t>
                </a:r>
                <a:r>
                  <a:rPr lang="en-US" altLang="zh-CN" sz="1200" kern="1200" dirty="0" err="1">
                    <a:solidFill>
                      <a:schemeClr val="tx1"/>
                    </a:solidFill>
                    <a:effectLst/>
                    <a:latin typeface="+mn-lt"/>
                    <a:ea typeface="+mn-ea"/>
                    <a:cs typeface="+mn-cs"/>
                  </a:rPr>
                  <a:t>DenseUnit</a:t>
                </a:r>
                <a:r>
                  <a:rPr lang="zh-CN" altLang="zh-CN" sz="1200" kern="1200" dirty="0">
                    <a:solidFill>
                      <a:schemeClr val="tx1"/>
                    </a:solidFill>
                    <a:effectLst/>
                    <a:latin typeface="+mn-lt"/>
                    <a:ea typeface="+mn-ea"/>
                    <a:cs typeface="+mn-cs"/>
                  </a:rPr>
                  <a:t>）稠密连接，最后经由</a:t>
                </a:r>
                <a:r>
                  <a:rPr lang="en-US" altLang="zh-CN" sz="1200" kern="1200" dirty="0">
                    <a:solidFill>
                      <a:schemeClr val="tx1"/>
                    </a:solidFill>
                    <a:effectLst/>
                    <a:latin typeface="+mn-lt"/>
                    <a:ea typeface="+mn-ea"/>
                    <a:cs typeface="+mn-cs"/>
                  </a:rPr>
                  <a:t>Sub-</a:t>
                </a:r>
                <a:r>
                  <a:rPr lang="en-US" altLang="zh-CN" sz="1200" kern="1200" dirty="0" err="1">
                    <a:solidFill>
                      <a:schemeClr val="tx1"/>
                    </a:solidFill>
                    <a:effectLst/>
                    <a:latin typeface="+mn-lt"/>
                    <a:ea typeface="+mn-ea"/>
                    <a:cs typeface="+mn-cs"/>
                  </a:rPr>
                  <a:t>Pixel_Conv</a:t>
                </a:r>
                <a:r>
                  <a:rPr lang="zh-CN" altLang="zh-CN" sz="1200" kern="1200" dirty="0">
                    <a:solidFill>
                      <a:schemeClr val="tx1"/>
                    </a:solidFill>
                    <a:effectLst/>
                    <a:latin typeface="+mn-lt"/>
                    <a:ea typeface="+mn-ea"/>
                    <a:cs typeface="+mn-cs"/>
                  </a:rPr>
                  <a:t>（亚像素卷积层）放大为输出图像，其中所有卷积层的激活函数均为</a:t>
                </a:r>
                <a:r>
                  <a:rPr lang="en-US" altLang="zh-CN" sz="1200" kern="1200" dirty="0">
                    <a:solidFill>
                      <a:schemeClr val="tx1"/>
                    </a:solidFill>
                    <a:effectLst/>
                    <a:latin typeface="+mn-lt"/>
                    <a:ea typeface="+mn-ea"/>
                    <a:cs typeface="+mn-cs"/>
                  </a:rPr>
                  <a:t>Leaky </a:t>
                </a:r>
                <a:r>
                  <a:rPr lang="en-US" altLang="zh-CN" sz="1200" kern="1200" dirty="0" err="1">
                    <a:solidFill>
                      <a:schemeClr val="tx1"/>
                    </a:solidFill>
                    <a:effectLst/>
                    <a:latin typeface="+mn-lt"/>
                    <a:ea typeface="+mn-ea"/>
                    <a:cs typeface="+mn-cs"/>
                  </a:rPr>
                  <a:t>ReLU</a:t>
                </a:r>
                <a:r>
                  <a:rPr lang="zh-CN" altLang="zh-CN" sz="1200" kern="1200" dirty="0">
                    <a:solidFill>
                      <a:schemeClr val="tx1"/>
                    </a:solidFill>
                    <a:effectLst/>
                    <a:latin typeface="+mn-lt"/>
                    <a:ea typeface="+mn-ea"/>
                    <a:cs typeface="+mn-cs"/>
                  </a:rPr>
                  <a:t>。</a:t>
                </a:r>
              </a:p>
              <a:p>
                <a:pPr lvl="0"/>
                <a:r>
                  <a:rPr lang="zh-CN" altLang="en-US" sz="1200" b="0" i="0" kern="1200" dirty="0">
                    <a:solidFill>
                      <a:schemeClr val="tx1"/>
                    </a:solidFill>
                    <a:effectLst/>
                    <a:latin typeface="+mn-lt"/>
                    <a:ea typeface="+mn-ea"/>
                    <a:cs typeface="+mn-cs"/>
                  </a:rPr>
                  <a:t>通过比较计算机视觉领域对一般图像（</a:t>
                </a:r>
                <a:r>
                  <a:rPr lang="en-US" altLang="zh-CN" sz="1200" b="0" i="0" kern="1200" dirty="0">
                    <a:solidFill>
                      <a:schemeClr val="tx1"/>
                    </a:solidFill>
                    <a:effectLst/>
                    <a:latin typeface="+mn-lt"/>
                    <a:ea typeface="+mn-ea"/>
                    <a:cs typeface="+mn-cs"/>
                  </a:rPr>
                  <a:t>Set5</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Set14</a:t>
                </a:r>
                <a:r>
                  <a:rPr lang="zh-CN" altLang="en-US" sz="1200" b="0" i="0" kern="1200" dirty="0">
                    <a:solidFill>
                      <a:schemeClr val="tx1"/>
                    </a:solidFill>
                    <a:effectLst/>
                    <a:latin typeface="+mn-lt"/>
                    <a:ea typeface="+mn-ea"/>
                    <a:cs typeface="+mn-cs"/>
                  </a:rPr>
                  <a:t>）的超分辨率重建效果，我们发现一个有意思的现象，明显可以看出超分重建算法在太阳图像上的效果更好</a:t>
                </a:r>
                <a:r>
                  <a:rPr lang="zh-CN" altLang="en-US" dirty="0"/>
                  <a:t> </a:t>
                </a:r>
                <a:br>
                  <a:rPr lang="zh-CN" altLang="en-US" dirty="0"/>
                </a:br>
                <a:br>
                  <a:rPr lang="zh-CN" altLang="en-US" dirty="0"/>
                </a:br>
                <a:endParaRPr lang="zh-CN" altLang="en-US" dirty="0"/>
              </a:p>
            </p:txBody>
          </p:sp>
        </mc:Fallback>
      </mc:AlternateContent>
    </p:spTree>
    <p:extLst>
      <p:ext uri="{BB962C8B-B14F-4D97-AF65-F5344CB8AC3E}">
        <p14:creationId xmlns:p14="http://schemas.microsoft.com/office/powerpoint/2010/main" val="34526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SimSun" panose="02010600030101010101" pitchFamily="2" charset="-122"/>
                <a:ea typeface="SimSun" panose="02010600030101010101" pitchFamily="2" charset="-122"/>
              </a:rPr>
              <a:t>SOHO </a:t>
            </a:r>
            <a:r>
              <a:rPr lang="zh-CN" altLang="en-US" sz="1800" b="0" i="0" dirty="0">
                <a:solidFill>
                  <a:srgbClr val="000000"/>
                </a:solidFill>
                <a:effectLst/>
                <a:latin typeface="SimSun" panose="02010600030101010101" pitchFamily="2" charset="-122"/>
                <a:ea typeface="SimSun" panose="02010600030101010101" pitchFamily="2" charset="-122"/>
              </a:rPr>
              <a:t>卫星是人类真正意义上的第一个空间太阳磁场观测设备</a:t>
            </a:r>
            <a:r>
              <a:rPr lang="zh-CN" altLang="en-US" dirty="0"/>
              <a:t> ，</a:t>
            </a:r>
            <a:r>
              <a:rPr lang="en-US" altLang="zh-CN" sz="1800" b="0" i="0" dirty="0">
                <a:solidFill>
                  <a:srgbClr val="000000"/>
                </a:solidFill>
                <a:effectLst/>
                <a:latin typeface="SimSun" panose="02010600030101010101" pitchFamily="2" charset="-122"/>
                <a:ea typeface="SimSun" panose="02010600030101010101" pitchFamily="2" charset="-122"/>
              </a:rPr>
              <a:t>SOHO </a:t>
            </a:r>
            <a:r>
              <a:rPr lang="zh-CN" altLang="en-US" sz="1800" b="0" i="0" dirty="0">
                <a:solidFill>
                  <a:srgbClr val="000000"/>
                </a:solidFill>
                <a:effectLst/>
                <a:latin typeface="SimSun" panose="02010600030101010101" pitchFamily="2" charset="-122"/>
                <a:ea typeface="SimSun" panose="02010600030101010101" pitchFamily="2" charset="-122"/>
              </a:rPr>
              <a:t>搭载了太阳速度场和磁场的观测仪器 </a:t>
            </a:r>
            <a:r>
              <a:rPr lang="en-US" altLang="zh-CN" sz="1800" b="0" i="0" dirty="0">
                <a:solidFill>
                  <a:srgbClr val="000000"/>
                </a:solidFill>
                <a:effectLst/>
                <a:latin typeface="SimSun" panose="02010600030101010101" pitchFamily="2" charset="-122"/>
                <a:ea typeface="SimSun" panose="02010600030101010101" pitchFamily="2" charset="-122"/>
              </a:rPr>
              <a:t>--- </a:t>
            </a:r>
            <a:r>
              <a:rPr lang="zh-CN" altLang="en-US" sz="1800" b="0" i="0" dirty="0">
                <a:solidFill>
                  <a:srgbClr val="000000"/>
                </a:solidFill>
                <a:effectLst/>
                <a:latin typeface="SimSun" panose="02010600030101010101" pitchFamily="2" charset="-122"/>
                <a:ea typeface="SimSun" panose="02010600030101010101" pitchFamily="2" charset="-122"/>
              </a:rPr>
              <a:t>迈 克 尔 逊 多 普 勒 成 像 仪 （ </a:t>
            </a:r>
            <a:r>
              <a:rPr lang="en-US" altLang="zh-CN" sz="1800" b="0" i="0" dirty="0">
                <a:solidFill>
                  <a:srgbClr val="000000"/>
                </a:solidFill>
                <a:effectLst/>
                <a:latin typeface="SimSun" panose="02010600030101010101" pitchFamily="2" charset="-122"/>
                <a:ea typeface="SimSun" panose="02010600030101010101" pitchFamily="2" charset="-122"/>
              </a:rPr>
              <a:t>The Michelson Doppler Imager</a:t>
            </a:r>
            <a:r>
              <a:rPr lang="zh-CN" altLang="en-US" sz="1800" b="0" i="0" dirty="0">
                <a:solidFill>
                  <a:srgbClr val="000000"/>
                </a:solidFill>
                <a:effectLst/>
                <a:latin typeface="SimSun" panose="02010600030101010101" pitchFamily="2" charset="-122"/>
                <a:ea typeface="SimSun" panose="02010600030101010101" pitchFamily="2" charset="-122"/>
              </a:rPr>
              <a:t>， </a:t>
            </a:r>
            <a:r>
              <a:rPr lang="en-US" altLang="zh-CN" sz="1800" b="0" i="0" dirty="0">
                <a:solidFill>
                  <a:srgbClr val="000000"/>
                </a:solidFill>
                <a:effectLst/>
                <a:latin typeface="SimSun" panose="02010600030101010101" pitchFamily="2" charset="-122"/>
                <a:ea typeface="SimSun" panose="02010600030101010101" pitchFamily="2" charset="-122"/>
              </a:rPr>
              <a:t>MDI)</a:t>
            </a:r>
            <a:r>
              <a:rPr lang="zh-CN" altLang="en-US" sz="1800" b="0" i="0" dirty="0">
                <a:solidFill>
                  <a:srgbClr val="000000"/>
                </a:solidFill>
                <a:effectLst/>
                <a:latin typeface="SimSun" panose="02010600030101010101" pitchFamily="2" charset="-122"/>
                <a:ea typeface="SimSun" panose="02010600030101010101" pitchFamily="2" charset="-122"/>
              </a:rPr>
              <a:t>，</a:t>
            </a:r>
            <a:r>
              <a:rPr lang="zh-CN" altLang="en-US" dirty="0"/>
              <a:t>不过 </a:t>
            </a:r>
            <a:r>
              <a:rPr lang="en-US" altLang="zh-CN" dirty="0"/>
              <a:t>MDI </a:t>
            </a:r>
            <a:r>
              <a:rPr lang="zh-CN" altLang="en-US" dirty="0"/>
              <a:t>仅有视向磁场观测，没有矢量磁场测量，且时间、空间分辨率都很低。</a:t>
            </a:r>
            <a:r>
              <a:rPr lang="en-US" altLang="zh-CN" b="0" i="0" dirty="0">
                <a:solidFill>
                  <a:srgbClr val="2E3033"/>
                </a:solidFill>
                <a:effectLst/>
                <a:latin typeface="Arial" panose="020B0604020202020204" pitchFamily="34" charset="0"/>
              </a:rPr>
              <a:t>MDI</a:t>
            </a:r>
            <a:r>
              <a:rPr lang="zh-CN" altLang="en-US" b="0" i="0" dirty="0">
                <a:solidFill>
                  <a:srgbClr val="2E3033"/>
                </a:solidFill>
                <a:effectLst/>
                <a:latin typeface="Arial" panose="020B0604020202020204" pitchFamily="34" charset="0"/>
              </a:rPr>
              <a:t>观察项目于</a:t>
            </a:r>
            <a:r>
              <a:rPr lang="en-US" altLang="zh-CN" b="0" i="0" dirty="0">
                <a:solidFill>
                  <a:srgbClr val="2E3033"/>
                </a:solidFill>
                <a:effectLst/>
                <a:latin typeface="Arial" panose="020B0604020202020204" pitchFamily="34" charset="0"/>
              </a:rPr>
              <a:t>2011</a:t>
            </a:r>
            <a:r>
              <a:rPr lang="zh-CN" altLang="en-US" b="0" i="0" dirty="0">
                <a:solidFill>
                  <a:srgbClr val="2E3033"/>
                </a:solidFill>
                <a:effectLst/>
                <a:latin typeface="Arial" panose="020B0604020202020204" pitchFamily="34" charset="0"/>
              </a:rPr>
              <a:t>年</a:t>
            </a:r>
            <a:r>
              <a:rPr lang="en-US" altLang="zh-CN" b="0" i="0" dirty="0">
                <a:solidFill>
                  <a:srgbClr val="2E3033"/>
                </a:solidFill>
                <a:effectLst/>
                <a:latin typeface="Arial" panose="020B0604020202020204" pitchFamily="34" charset="0"/>
              </a:rPr>
              <a:t>4</a:t>
            </a:r>
            <a:r>
              <a:rPr lang="zh-CN" altLang="en-US" b="0" i="0" dirty="0">
                <a:solidFill>
                  <a:srgbClr val="2E3033"/>
                </a:solidFill>
                <a:effectLst/>
                <a:latin typeface="Arial" panose="020B0604020202020204" pitchFamily="34" charset="0"/>
              </a:rPr>
              <a:t>月</a:t>
            </a:r>
            <a:r>
              <a:rPr lang="en-US" altLang="zh-CN" b="0" i="0" dirty="0">
                <a:solidFill>
                  <a:srgbClr val="2E3033"/>
                </a:solidFill>
                <a:effectLst/>
                <a:latin typeface="Arial" panose="020B0604020202020204" pitchFamily="34" charset="0"/>
              </a:rPr>
              <a:t>12</a:t>
            </a:r>
            <a:r>
              <a:rPr lang="zh-CN" altLang="en-US" b="0" i="0" dirty="0">
                <a:solidFill>
                  <a:srgbClr val="2E3033"/>
                </a:solidFill>
                <a:effectLst/>
                <a:latin typeface="Arial" panose="020B0604020202020204" pitchFamily="34" charset="0"/>
              </a:rPr>
              <a:t>日终止</a:t>
            </a:r>
            <a:endParaRPr lang="en-US" altLang="zh-CN" dirty="0"/>
          </a:p>
          <a:p>
            <a:r>
              <a:rPr lang="zh-CN" altLang="en-US" sz="1800" b="0" i="0" dirty="0">
                <a:solidFill>
                  <a:srgbClr val="000000"/>
                </a:solidFill>
                <a:effectLst/>
                <a:latin typeface="SimSun" panose="02010600030101010101" pitchFamily="2" charset="-122"/>
                <a:ea typeface="SimSun" panose="02010600030101010101" pitchFamily="2" charset="-122"/>
              </a:rPr>
              <a:t>现在空间矢量磁场观测的主角是 </a:t>
            </a:r>
            <a:r>
              <a:rPr lang="en-US" altLang="zh-CN" sz="1800" b="0" i="0" dirty="0">
                <a:solidFill>
                  <a:srgbClr val="000000"/>
                </a:solidFill>
                <a:effectLst/>
                <a:latin typeface="SimSun" panose="02010600030101010101" pitchFamily="2" charset="-122"/>
                <a:ea typeface="SimSun" panose="02010600030101010101" pitchFamily="2" charset="-122"/>
              </a:rPr>
              <a:t>SDO </a:t>
            </a:r>
            <a:r>
              <a:rPr lang="zh-CN" altLang="en-US" sz="1800" b="0" i="0" dirty="0">
                <a:solidFill>
                  <a:srgbClr val="000000"/>
                </a:solidFill>
                <a:effectLst/>
                <a:latin typeface="SimSun" panose="02010600030101010101" pitchFamily="2" charset="-122"/>
                <a:ea typeface="SimSun" panose="02010600030101010101" pitchFamily="2" charset="-122"/>
              </a:rPr>
              <a:t>卫星 上 搭 载 的 </a:t>
            </a:r>
            <a:r>
              <a:rPr lang="en-US" altLang="zh-CN" sz="1800" b="0" i="0" dirty="0">
                <a:solidFill>
                  <a:srgbClr val="000000"/>
                </a:solidFill>
                <a:effectLst/>
                <a:latin typeface="SimSun" panose="02010600030101010101" pitchFamily="2" charset="-122"/>
                <a:ea typeface="SimSun" panose="02010600030101010101" pitchFamily="2" charset="-122"/>
              </a:rPr>
              <a:t>HMI </a:t>
            </a:r>
            <a:r>
              <a:rPr lang="zh-CN" altLang="en-US" sz="1800" b="0" i="0" dirty="0">
                <a:solidFill>
                  <a:srgbClr val="000000"/>
                </a:solidFill>
                <a:effectLst/>
                <a:latin typeface="SimSun" panose="02010600030101010101" pitchFamily="2" charset="-122"/>
                <a:ea typeface="SimSun" panose="02010600030101010101" pitchFamily="2" charset="-122"/>
              </a:rPr>
              <a:t>（ </a:t>
            </a:r>
            <a:r>
              <a:rPr lang="en-US" altLang="zh-CN" sz="1800" b="0" i="0" dirty="0" err="1">
                <a:solidFill>
                  <a:srgbClr val="000000"/>
                </a:solidFill>
                <a:effectLst/>
                <a:latin typeface="SimSun" panose="02010600030101010101" pitchFamily="2" charset="-122"/>
                <a:ea typeface="SimSun" panose="02010600030101010101" pitchFamily="2" charset="-122"/>
              </a:rPr>
              <a:t>Helioseismic</a:t>
            </a:r>
            <a:r>
              <a:rPr lang="en-US" altLang="zh-CN" sz="1800" b="0" i="0" dirty="0">
                <a:solidFill>
                  <a:srgbClr val="000000"/>
                </a:solidFill>
                <a:effectLst/>
                <a:latin typeface="SimSun" panose="02010600030101010101" pitchFamily="2" charset="-122"/>
                <a:ea typeface="SimSun" panose="02010600030101010101" pitchFamily="2" charset="-122"/>
              </a:rPr>
              <a:t> </a:t>
            </a:r>
            <a:r>
              <a:rPr lang="en-US" altLang="zh-CN" sz="1800" b="0" i="0" dirty="0" err="1">
                <a:solidFill>
                  <a:srgbClr val="000000"/>
                </a:solidFill>
                <a:effectLst/>
                <a:latin typeface="SimSun" panose="02010600030101010101" pitchFamily="2" charset="-122"/>
                <a:ea typeface="SimSun" panose="02010600030101010101" pitchFamily="2" charset="-122"/>
              </a:rPr>
              <a:t>andMagnetic</a:t>
            </a:r>
            <a:r>
              <a:rPr lang="en-US" altLang="zh-CN" sz="1800" b="0" i="0" dirty="0">
                <a:solidFill>
                  <a:srgbClr val="000000"/>
                </a:solidFill>
                <a:effectLst/>
                <a:latin typeface="SimSun" panose="02010600030101010101" pitchFamily="2" charset="-122"/>
                <a:ea typeface="SimSun" panose="02010600030101010101" pitchFamily="2" charset="-122"/>
              </a:rPr>
              <a:t> Imager)</a:t>
            </a:r>
            <a:r>
              <a:rPr lang="zh-CN" altLang="en-US" sz="1800" b="0" i="0" dirty="0">
                <a:solidFill>
                  <a:srgbClr val="000000"/>
                </a:solidFill>
                <a:effectLst/>
                <a:latin typeface="SimSun" panose="02010600030101010101" pitchFamily="2" charset="-122"/>
                <a:ea typeface="SimSun" panose="02010600030101010101" pitchFamily="2" charset="-122"/>
              </a:rPr>
              <a:t>。 </a:t>
            </a:r>
            <a:r>
              <a:rPr lang="en-US" altLang="zh-CN" sz="1800" b="0" i="0" dirty="0">
                <a:solidFill>
                  <a:srgbClr val="000000"/>
                </a:solidFill>
                <a:effectLst/>
                <a:latin typeface="SimSun" panose="02010600030101010101" pitchFamily="2" charset="-122"/>
                <a:ea typeface="SimSun" panose="02010600030101010101" pitchFamily="2" charset="-122"/>
              </a:rPr>
              <a:t>HMI </a:t>
            </a:r>
            <a:r>
              <a:rPr lang="zh-CN" altLang="en-US" sz="1800" b="0" i="0" dirty="0">
                <a:solidFill>
                  <a:srgbClr val="000000"/>
                </a:solidFill>
                <a:effectLst/>
                <a:latin typeface="SimSun" panose="02010600030101010101" pitchFamily="2" charset="-122"/>
                <a:ea typeface="SimSun" panose="02010600030101010101" pitchFamily="2" charset="-122"/>
              </a:rPr>
              <a:t>实现了全日面太阳矢量磁场的首次空间观测</a:t>
            </a:r>
            <a:r>
              <a:rPr lang="zh-CN" altLang="en-US" dirty="0"/>
              <a:t> 。</a:t>
            </a:r>
            <a:endParaRPr lang="en-US" altLang="zh-CN" dirty="0"/>
          </a:p>
          <a:p>
            <a:r>
              <a:rPr lang="en-US" altLang="zh-CN" sz="1800" b="0" i="0" dirty="0" err="1">
                <a:solidFill>
                  <a:srgbClr val="000000"/>
                </a:solidFill>
                <a:effectLst/>
                <a:latin typeface="SimSun" panose="02010600030101010101" pitchFamily="2" charset="-122"/>
                <a:ea typeface="SimSun" panose="02010600030101010101" pitchFamily="2" charset="-122"/>
              </a:rPr>
              <a:t>Hinode</a:t>
            </a:r>
            <a:r>
              <a:rPr lang="en-US" altLang="zh-CN" sz="1800" b="0" i="0" dirty="0">
                <a:solidFill>
                  <a:srgbClr val="000000"/>
                </a:solidFill>
                <a:effectLst/>
                <a:latin typeface="SimSun" panose="02010600030101010101" pitchFamily="2" charset="-122"/>
                <a:ea typeface="SimSun" panose="02010600030101010101" pitchFamily="2" charset="-122"/>
              </a:rPr>
              <a:t> </a:t>
            </a:r>
            <a:r>
              <a:rPr lang="zh-CN" altLang="en-US" sz="1800" b="0" i="0" dirty="0">
                <a:solidFill>
                  <a:srgbClr val="000000"/>
                </a:solidFill>
                <a:effectLst/>
                <a:latin typeface="SimSun" panose="02010600030101010101" pitchFamily="2" charset="-122"/>
                <a:ea typeface="SimSun" panose="02010600030101010101" pitchFamily="2" charset="-122"/>
              </a:rPr>
              <a:t>卫星（ “ 日出” 卫星）在世界上首次用 </a:t>
            </a:r>
            <a:r>
              <a:rPr lang="en-US" altLang="zh-CN" sz="1800" b="0" i="0" dirty="0">
                <a:solidFill>
                  <a:srgbClr val="000000"/>
                </a:solidFill>
                <a:effectLst/>
                <a:latin typeface="SimSun" panose="02010600030101010101" pitchFamily="2" charset="-122"/>
                <a:ea typeface="SimSun" panose="02010600030101010101" pitchFamily="2" charset="-122"/>
              </a:rPr>
              <a:t>50 cm </a:t>
            </a:r>
            <a:r>
              <a:rPr lang="zh-CN" altLang="en-US" sz="1800" b="0" i="0" dirty="0">
                <a:solidFill>
                  <a:srgbClr val="000000"/>
                </a:solidFill>
                <a:effectLst/>
                <a:latin typeface="SimSun" panose="02010600030101010101" pitchFamily="2" charset="-122"/>
                <a:ea typeface="SimSun" panose="02010600030101010101" pitchFamily="2" charset="-122"/>
              </a:rPr>
              <a:t>光学望远镜进行空间太阳光学和磁场观测，给出了太阳磁场的高分辨率图像。基于光谱仪的斯托克斯参数仪 </a:t>
            </a:r>
            <a:r>
              <a:rPr lang="en-US" altLang="zh-CN" sz="1800" b="0" i="0" dirty="0">
                <a:solidFill>
                  <a:srgbClr val="000000"/>
                </a:solidFill>
                <a:effectLst/>
                <a:latin typeface="SimSun" panose="02010600030101010101" pitchFamily="2" charset="-122"/>
                <a:ea typeface="SimSun" panose="02010600030101010101" pitchFamily="2" charset="-122"/>
              </a:rPr>
              <a:t>SP</a:t>
            </a:r>
            <a:r>
              <a:rPr lang="zh-CN" altLang="en-US" dirty="0"/>
              <a:t> </a:t>
            </a:r>
            <a:br>
              <a:rPr lang="zh-CN" altLang="en-US" dirty="0"/>
            </a:br>
            <a:br>
              <a:rPr lang="zh-CN" altLang="en-US" dirty="0"/>
            </a:br>
            <a:br>
              <a:rPr lang="zh-CN" altLang="en-US" dirty="0"/>
            </a:br>
            <a:br>
              <a:rPr lang="en-US" altLang="zh-CN" dirty="0"/>
            </a:br>
            <a:br>
              <a:rPr lang="zh-CN" altLang="en-US" dirty="0"/>
            </a:br>
            <a:r>
              <a:rPr lang="zh-CN" altLang="en-US" dirty="0"/>
              <a:t> </a:t>
            </a:r>
            <a:br>
              <a:rPr lang="zh-CN" altLang="en-US" dirty="0"/>
            </a:br>
            <a:br>
              <a:rPr lang="zh-CN" altLang="en-US" dirty="0"/>
            </a:br>
            <a:br>
              <a:rPr lang="zh-CN" altLang="en-US" dirty="0"/>
            </a:br>
            <a:br>
              <a:rPr lang="zh-CN" altLang="en-US" dirty="0"/>
            </a:br>
            <a:br>
              <a:rPr lang="zh-CN" altLang="en-US" dirty="0"/>
            </a:br>
            <a:endParaRPr lang="zh-CN" altLang="en-US" dirty="0"/>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15</a:t>
            </a:fld>
            <a:endParaRPr lang="zh-CN" altLang="en-US"/>
          </a:p>
        </p:txBody>
      </p:sp>
    </p:spTree>
    <p:extLst>
      <p:ext uri="{BB962C8B-B14F-4D97-AF65-F5344CB8AC3E}">
        <p14:creationId xmlns:p14="http://schemas.microsoft.com/office/powerpoint/2010/main" val="316279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0622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br>
              <a:rPr lang="zh-CN" altLang="en-US" dirty="0"/>
            </a:b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2964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pPr lvl="0"/>
            <a:endParaRPr lang="zh-CN" altLang="en-US" dirty="0"/>
          </a:p>
        </p:txBody>
      </p:sp>
    </p:spTree>
    <p:extLst>
      <p:ext uri="{BB962C8B-B14F-4D97-AF65-F5344CB8AC3E}">
        <p14:creationId xmlns:p14="http://schemas.microsoft.com/office/powerpoint/2010/main" val="409860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pPr lvl="0"/>
            <a:endParaRPr lang="zh-CN" altLang="en-US" dirty="0"/>
          </a:p>
        </p:txBody>
      </p:sp>
    </p:spTree>
    <p:extLst>
      <p:ext uri="{BB962C8B-B14F-4D97-AF65-F5344CB8AC3E}">
        <p14:creationId xmlns:p14="http://schemas.microsoft.com/office/powerpoint/2010/main" val="318171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pPr lvl="0"/>
            <a:endParaRPr lang="zh-CN" altLang="en-US" dirty="0"/>
          </a:p>
        </p:txBody>
      </p:sp>
    </p:spTree>
    <p:extLst>
      <p:ext uri="{BB962C8B-B14F-4D97-AF65-F5344CB8AC3E}">
        <p14:creationId xmlns:p14="http://schemas.microsoft.com/office/powerpoint/2010/main" val="356783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中国的</a:t>
            </a:r>
            <a:r>
              <a:rPr lang="en-US" altLang="zh-CN" dirty="0"/>
              <a:t>NVST (2010,0.1”@430nm)[1]</a:t>
            </a:r>
            <a:r>
              <a:rPr lang="zh-CN" altLang="en-US" dirty="0"/>
              <a:t>、美国大熊湖天文台的</a:t>
            </a:r>
            <a:r>
              <a:rPr lang="en-US" altLang="zh-CN" dirty="0"/>
              <a:t>1.6</a:t>
            </a:r>
            <a:r>
              <a:rPr lang="zh-CN" altLang="en-US" dirty="0"/>
              <a:t>米</a:t>
            </a:r>
            <a:r>
              <a:rPr lang="en-US" altLang="zh-CN" dirty="0"/>
              <a:t>GST</a:t>
            </a:r>
            <a:r>
              <a:rPr lang="zh-CN" altLang="en-US" dirty="0"/>
              <a:t>（</a:t>
            </a:r>
            <a:r>
              <a:rPr lang="en-US" altLang="zh-CN" dirty="0"/>
              <a:t>2009,0.06”@500nm</a:t>
            </a:r>
            <a:r>
              <a:rPr lang="zh-CN" altLang="en-US" dirty="0"/>
              <a:t>）</a:t>
            </a:r>
            <a:r>
              <a:rPr lang="en-US" altLang="zh-CN" dirty="0"/>
              <a:t>[2]</a:t>
            </a:r>
            <a:r>
              <a:rPr lang="zh-CN" altLang="en-US" dirty="0"/>
              <a:t>、瑞典</a:t>
            </a:r>
            <a:r>
              <a:rPr lang="en-US" altLang="zh-CN" dirty="0"/>
              <a:t>98cm</a:t>
            </a:r>
            <a:r>
              <a:rPr lang="zh-CN" altLang="en-US" dirty="0"/>
              <a:t>的</a:t>
            </a:r>
            <a:r>
              <a:rPr lang="en-US" altLang="zh-CN" dirty="0"/>
              <a:t>SST</a:t>
            </a:r>
            <a:r>
              <a:rPr lang="zh-CN" altLang="en-US" dirty="0"/>
              <a:t>（</a:t>
            </a:r>
            <a:r>
              <a:rPr lang="en-US" altLang="zh-CN" dirty="0"/>
              <a:t>2002</a:t>
            </a:r>
            <a:r>
              <a:rPr lang="zh-CN" altLang="en-US" dirty="0"/>
              <a:t>，</a:t>
            </a:r>
            <a:r>
              <a:rPr lang="en-US" altLang="zh-CN" dirty="0"/>
              <a:t>0.13” @ 630nm</a:t>
            </a:r>
            <a:r>
              <a:rPr lang="zh-CN" altLang="en-US" dirty="0"/>
              <a:t>）</a:t>
            </a:r>
            <a:r>
              <a:rPr lang="en-US" altLang="zh-CN" dirty="0"/>
              <a:t>[3]</a:t>
            </a:r>
            <a:r>
              <a:rPr lang="zh-CN" altLang="en-US" dirty="0"/>
              <a:t>。另外，德国</a:t>
            </a:r>
            <a:r>
              <a:rPr lang="en-US" altLang="zh-CN" dirty="0"/>
              <a:t>1.5</a:t>
            </a:r>
            <a:r>
              <a:rPr lang="zh-CN" altLang="en-US" dirty="0"/>
              <a:t>米的</a:t>
            </a:r>
            <a:r>
              <a:rPr lang="en-US" altLang="zh-CN" dirty="0"/>
              <a:t>GREGOR[4] </a:t>
            </a:r>
            <a:r>
              <a:rPr lang="zh-CN" altLang="en-US" dirty="0"/>
              <a:t>刚刚开始观测，美国</a:t>
            </a:r>
            <a:r>
              <a:rPr lang="en-US" altLang="zh-CN" dirty="0"/>
              <a:t>4</a:t>
            </a:r>
            <a:r>
              <a:rPr lang="zh-CN" altLang="en-US" dirty="0"/>
              <a:t>米的</a:t>
            </a:r>
            <a:r>
              <a:rPr lang="en-US" altLang="zh-CN" dirty="0"/>
              <a:t>DKIST[5]</a:t>
            </a:r>
            <a:r>
              <a:rPr lang="zh-CN" altLang="en-US" dirty="0"/>
              <a:t>（即原</a:t>
            </a:r>
            <a:r>
              <a:rPr lang="en-US" altLang="zh-CN" dirty="0"/>
              <a:t>ATST</a:t>
            </a:r>
            <a:r>
              <a:rPr lang="zh-CN" altLang="en-US" dirty="0"/>
              <a:t>）正在建造，中国</a:t>
            </a:r>
            <a:r>
              <a:rPr lang="en-US" altLang="zh-CN" dirty="0"/>
              <a:t>8</a:t>
            </a:r>
            <a:r>
              <a:rPr lang="zh-CN" altLang="en-US" dirty="0"/>
              <a:t>米的</a:t>
            </a:r>
            <a:r>
              <a:rPr lang="en-US" altLang="zh-CN" dirty="0"/>
              <a:t>ASO-G</a:t>
            </a:r>
            <a:r>
              <a:rPr lang="zh-CN" altLang="en-US" dirty="0"/>
              <a:t>（</a:t>
            </a:r>
            <a:r>
              <a:rPr lang="en-US" altLang="zh-CN" dirty="0"/>
              <a:t>CGST</a:t>
            </a:r>
            <a:r>
              <a:rPr lang="zh-CN" altLang="en-US" dirty="0"/>
              <a:t>）</a:t>
            </a:r>
            <a:r>
              <a:rPr lang="en-US" altLang="zh-CN" dirty="0"/>
              <a:t>[6]</a:t>
            </a:r>
            <a:r>
              <a:rPr lang="zh-CN" altLang="en-US" dirty="0"/>
              <a:t>正在推进。高分辨成像观测无一不是这些望远镜的重点内容。</a:t>
            </a:r>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4</a:t>
            </a:fld>
            <a:endParaRPr lang="zh-CN" altLang="en-US"/>
          </a:p>
        </p:txBody>
      </p:sp>
    </p:spTree>
    <p:extLst>
      <p:ext uri="{BB962C8B-B14F-4D97-AF65-F5344CB8AC3E}">
        <p14:creationId xmlns:p14="http://schemas.microsoft.com/office/powerpoint/2010/main" val="36410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为了尽量逼近地基望远镜的衍射极限，经过四十多年的研究发展，目前应用最广泛的方法是使用自适应光学技术（</a:t>
            </a:r>
            <a:r>
              <a:rPr lang="en-US" altLang="zh-CN" sz="1200" kern="1200" dirty="0">
                <a:solidFill>
                  <a:schemeClr val="tx1"/>
                </a:solidFill>
                <a:effectLst/>
                <a:latin typeface="+mn-lt"/>
                <a:ea typeface="+mn-ea"/>
                <a:cs typeface="+mn-cs"/>
              </a:rPr>
              <a:t>AO</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，配合短曝光斑点像，最后通过图像高分辨重建算法来获取观测目标的高分辨率图像。</a:t>
            </a:r>
            <a:r>
              <a:rPr lang="zh-CN" altLang="en-US" sz="1200" dirty="0">
                <a:solidFill>
                  <a:schemeClr val="accent1"/>
                </a:solidFill>
                <a:latin typeface="微软雅黑" panose="020B0503020204020204" pitchFamily="34" charset="-122"/>
                <a:ea typeface="微软雅黑" panose="020B0503020204020204" pitchFamily="34" charset="-122"/>
              </a:rPr>
              <a:t>观测系统和成像终端设备的升级，使得采集到的科学数据的规模和增长速度将呈指数型增加。目前应用最多的数据处理方法基本成型于上个世纪八十年代，虽然有所发展，但一些根本性问题依然存在。</a:t>
            </a:r>
            <a:r>
              <a:rPr lang="zh-CN" altLang="en-US" sz="1200" dirty="0">
                <a:solidFill>
                  <a:schemeClr val="accent6"/>
                </a:solidFill>
                <a:latin typeface="微软雅黑" panose="020B0503020204020204" pitchFamily="34" charset="-122"/>
                <a:ea typeface="微软雅黑" panose="020B0503020204020204" pitchFamily="34" charset="-122"/>
              </a:rPr>
              <a:t>按照传统的解析的方式，基于已有的物理和数学规律来分析如此庞大的数据已经有些捉襟见肘。</a:t>
            </a:r>
            <a:r>
              <a:rPr lang="zh-CN" altLang="zh-CN" sz="1200" kern="1200" dirty="0">
                <a:solidFill>
                  <a:schemeClr val="tx1"/>
                </a:solidFill>
                <a:effectLst/>
                <a:latin typeface="+mn-lt"/>
                <a:ea typeface="+mn-ea"/>
                <a:cs typeface="+mn-cs"/>
              </a:rPr>
              <a:t>随着现代计算机技术的飞速发展，尤其是日新月异的深度学习技术以及高性能</a:t>
            </a:r>
            <a:r>
              <a:rPr lang="en-US" altLang="zh-CN" sz="1200" kern="1200" dirty="0">
                <a:solidFill>
                  <a:schemeClr val="tx1"/>
                </a:solidFill>
                <a:effectLst/>
                <a:latin typeface="+mn-lt"/>
                <a:ea typeface="+mn-ea"/>
                <a:cs typeface="+mn-cs"/>
              </a:rPr>
              <a:t>GPU</a:t>
            </a:r>
            <a:r>
              <a:rPr lang="zh-CN" altLang="zh-CN" sz="1200" kern="1200" dirty="0">
                <a:solidFill>
                  <a:schemeClr val="tx1"/>
                </a:solidFill>
                <a:effectLst/>
                <a:latin typeface="+mn-lt"/>
                <a:ea typeface="+mn-ea"/>
                <a:cs typeface="+mn-cs"/>
              </a:rPr>
              <a:t>的出现，为我们提供了一种新的思路和方法来尝试进一步提高图像的空间分辨率，克服传统方法的不足，从而为太阳物理的研究提供更真实可靠的数据产品。</a:t>
            </a:r>
          </a:p>
          <a:p>
            <a:endParaRPr lang="zh-CN" altLang="en-US" dirty="0"/>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5</a:t>
            </a:fld>
            <a:endParaRPr lang="zh-CN" altLang="en-US"/>
          </a:p>
        </p:txBody>
      </p:sp>
    </p:spTree>
    <p:extLst>
      <p:ext uri="{BB962C8B-B14F-4D97-AF65-F5344CB8AC3E}">
        <p14:creationId xmlns:p14="http://schemas.microsoft.com/office/powerpoint/2010/main" val="230730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i="0" dirty="0">
                <a:solidFill>
                  <a:schemeClr val="bg1"/>
                </a:solidFill>
                <a:effectLst/>
                <a:latin typeface="SimSun" panose="02010600030101010101" pitchFamily="2" charset="-122"/>
                <a:ea typeface="SimSun" panose="02010600030101010101" pitchFamily="2" charset="-122"/>
              </a:rPr>
              <a:t>太阳大气是一个巨大的磁等离子体，其间的一切现象和过程都和磁场相互作用密不可分，</a:t>
            </a:r>
            <a:r>
              <a:rPr lang="zh-CN" altLang="en-US" sz="1800" b="0" i="0" dirty="0">
                <a:solidFill>
                  <a:srgbClr val="000000"/>
                </a:solidFill>
                <a:effectLst/>
                <a:latin typeface="SimSun" panose="02010600030101010101" pitchFamily="2" charset="-122"/>
                <a:ea typeface="SimSun" panose="02010600030101010101" pitchFamily="2" charset="-122"/>
              </a:rPr>
              <a:t>太阳磁场在太阳活动中扮演了极为关键的角色</a:t>
            </a:r>
            <a:r>
              <a:rPr lang="zh-CN" altLang="en-US" sz="1800" b="0" i="0" dirty="0">
                <a:solidFill>
                  <a:srgbClr val="000000"/>
                </a:solidFill>
                <a:effectLst/>
                <a:latin typeface="KTJ0+ZBYCh4-4"/>
              </a:rPr>
              <a:t>。</a:t>
            </a:r>
            <a:r>
              <a:rPr lang="zh-CN" altLang="en-US" dirty="0"/>
              <a:t> </a:t>
            </a:r>
            <a:br>
              <a:rPr lang="zh-CN" altLang="en-US" dirty="0"/>
            </a:br>
            <a:r>
              <a:rPr lang="zh-CN" altLang="en-US" sz="1200" b="0" i="0" dirty="0">
                <a:solidFill>
                  <a:schemeClr val="bg1"/>
                </a:solidFill>
                <a:effectLst/>
                <a:latin typeface="SimSun" panose="02010600030101010101" pitchFamily="2" charset="-122"/>
                <a:ea typeface="SimSun" panose="02010600030101010101" pitchFamily="2" charset="-122"/>
              </a:rPr>
              <a:t>当今太阳物理的重大成就和主要困难都与太阳磁场的观测及理论研究有关。同时，太阳磁场通过其开放的磁力线结构，将其影响延伸到地球空间乃至太阳系边界，太阳磁相互作用导致的剧烈活动如耀斑和日冕物质抛射</a:t>
            </a:r>
            <a:r>
              <a:rPr lang="en-US" altLang="zh-CN" sz="1200" b="0" i="0" dirty="0">
                <a:solidFill>
                  <a:schemeClr val="bg1"/>
                </a:solidFill>
                <a:effectLst/>
                <a:latin typeface="SimSun" panose="02010600030101010101" pitchFamily="2" charset="-122"/>
                <a:ea typeface="SimSun" panose="02010600030101010101" pitchFamily="2" charset="-122"/>
              </a:rPr>
              <a:t>(CME)</a:t>
            </a:r>
            <a:r>
              <a:rPr lang="zh-CN" altLang="en-US" sz="1200" b="0" i="0" dirty="0">
                <a:solidFill>
                  <a:schemeClr val="bg1"/>
                </a:solidFill>
                <a:effectLst/>
                <a:latin typeface="SimSun" panose="02010600030101010101" pitchFamily="2" charset="-122"/>
                <a:ea typeface="SimSun" panose="02010600030101010101" pitchFamily="2" charset="-122"/>
              </a:rPr>
              <a:t>会借助这个磁场环境对人类社会，特别是航空航天、 导航通讯等高科技领域以及输油输电等国民经济系统产生灾害性影响。因此太阳磁场的观测研究不仅具有重要的科学意义，同时也具有重要的社会意义。</a:t>
            </a:r>
            <a:r>
              <a:rPr lang="zh-CN" altLang="en-US" dirty="0">
                <a:solidFill>
                  <a:schemeClr val="bg1"/>
                </a:solidFill>
              </a:rPr>
              <a:t> </a:t>
            </a:r>
            <a:br>
              <a:rPr lang="zh-CN" altLang="en-US" dirty="0"/>
            </a:br>
            <a:endParaRPr lang="zh-CN" altLang="en-US" dirty="0"/>
          </a:p>
          <a:p>
            <a:endParaRPr lang="zh-CN" altLang="en-US" b="1" dirty="0"/>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6</a:t>
            </a:fld>
            <a:endParaRPr lang="zh-CN" altLang="en-US"/>
          </a:p>
        </p:txBody>
      </p:sp>
    </p:spTree>
    <p:extLst>
      <p:ext uri="{BB962C8B-B14F-4D97-AF65-F5344CB8AC3E}">
        <p14:creationId xmlns:p14="http://schemas.microsoft.com/office/powerpoint/2010/main" val="380437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目前在观测方面，基本上还只能对光球层的磁场分布用光学方法进行比较精确的测量。</a:t>
            </a:r>
            <a:r>
              <a:rPr lang="zh-CN" altLang="en-US" dirty="0">
                <a:solidFill>
                  <a:schemeClr val="bg1"/>
                </a:solidFill>
                <a:latin typeface="微软雅黑" panose="020B0503020204020204" pitchFamily="34" charset="-122"/>
                <a:ea typeface="微软雅黑" panose="020B0503020204020204" pitchFamily="34" charset="-122"/>
              </a:rPr>
              <a:t>色球层：精度稍差的观测；日冕层：射电方法粗略估测；光球以上的太阳大气中的磁场，通常在某种模型假定下，以观测的光球磁场为边值进行理论外推。</a:t>
            </a:r>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7</a:t>
            </a:fld>
            <a:endParaRPr lang="zh-CN" altLang="en-US"/>
          </a:p>
        </p:txBody>
      </p:sp>
    </p:spTree>
    <p:extLst>
      <p:ext uri="{BB962C8B-B14F-4D97-AF65-F5344CB8AC3E}">
        <p14:creationId xmlns:p14="http://schemas.microsoft.com/office/powerpoint/2010/main" val="5454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i="0" dirty="0">
                <a:solidFill>
                  <a:srgbClr val="000000"/>
                </a:solidFill>
                <a:effectLst/>
                <a:latin typeface="SimSun" panose="02010600030101010101" pitchFamily="2" charset="-122"/>
                <a:ea typeface="SimSun" panose="02010600030101010101" pitchFamily="2" charset="-122"/>
              </a:rPr>
              <a:t>天文学是一门极度依赖于观测的科学，要攻克科学难题，不但需要理论研究的不断深入和拓展、现有观测资料的不断积累，更需要新的技术方法的介入从而提供更精细更丰富的观测信息。</a:t>
            </a:r>
            <a:endParaRPr lang="en-US" altLang="zh-CN" sz="1800" b="0" i="0" dirty="0">
              <a:solidFill>
                <a:srgbClr val="000000"/>
              </a:solidFill>
              <a:effectLst/>
              <a:latin typeface="SimSun" panose="02010600030101010101" pitchFamily="2" charset="-122"/>
              <a:ea typeface="SimSun"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i="0" dirty="0">
                <a:solidFill>
                  <a:srgbClr val="333333"/>
                </a:solidFill>
                <a:effectLst/>
                <a:latin typeface="open sans"/>
              </a:rPr>
              <a:t>其中图像分辨率是一组用于评估图像中蕴含细节信息丰富程度的性能参数，包括时间分辨率、空间分辨率及色阶分辨率等，体现了成像系统实际所能反映物体细节信息的能力。相较于低分辨率图像，高分辨率图像通常包含更大的像素密度、更丰富的纹理细节及更高的可信赖度。</a:t>
            </a:r>
            <a:br>
              <a:rPr lang="zh-CN" altLang="en-US" sz="1200" dirty="0"/>
            </a:br>
            <a:endParaRPr lang="zh-CN" altLang="en-US" sz="1200" dirty="0"/>
          </a:p>
          <a:p>
            <a:endParaRPr lang="en-US" altLang="zh-CN" dirty="0"/>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8</a:t>
            </a:fld>
            <a:endParaRPr lang="zh-CN" altLang="en-US"/>
          </a:p>
        </p:txBody>
      </p:sp>
    </p:spTree>
    <p:extLst>
      <p:ext uri="{BB962C8B-B14F-4D97-AF65-F5344CB8AC3E}">
        <p14:creationId xmlns:p14="http://schemas.microsoft.com/office/powerpoint/2010/main" val="126652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深度学习主要是指基于样本数据，通过一定的训练方法，得到包含多个层级的深度网络结构的机器学习过程。现代计算机理论也已经证明，相对于仅依靠人工经验抽取样本特征的浅层学习，堆叠起来的含有多个隐藏层的深度神经网络在通过海量数据的学习训练后，更能反映和逼近复杂的非线性映射关系</a:t>
            </a:r>
            <a:r>
              <a:rPr lang="zh-CN" altLang="en-US" sz="120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图像超分辨率重建是指用信号处理和图像处理的方法</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通过软件算法的方式将已有的低分辨率图像转换成高分辨率图像的技术。目前超分辨率技术主要有</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大类：基于插值的方法、基于重建的方法和基于学习的方法。通过某个点周围若干个已知点的值，以及周围点和此点的位置关系，根据一定的公式，算出此点的值，就是插值法。基于重建的方法通常都是基于多帧图像的，需要结合先验知识。基于学习的方法则是利用大量的训练数据，从中学习低分辨率图像和高分辨率图像之间某种对应关系，然后根据学习到的映射关系来预测低分辨率图像所对应的高分辨率图像，从而实现图像的超分辨率重建过程。其中发展较快前景较好的是基于深度学习的超分辨率重建方法。随着深度学习的迅速发展以及高性能</a:t>
            </a:r>
            <a:r>
              <a:rPr lang="en-US" altLang="zh-CN" sz="1200" kern="1200" dirty="0">
                <a:solidFill>
                  <a:schemeClr val="tx1"/>
                </a:solidFill>
                <a:effectLst/>
                <a:latin typeface="+mn-lt"/>
                <a:ea typeface="+mn-ea"/>
                <a:cs typeface="+mn-cs"/>
              </a:rPr>
              <a:t>GPU</a:t>
            </a:r>
            <a:r>
              <a:rPr lang="zh-CN" altLang="zh-CN" sz="1200" kern="1200" dirty="0">
                <a:solidFill>
                  <a:schemeClr val="tx1"/>
                </a:solidFill>
                <a:effectLst/>
                <a:latin typeface="+mn-lt"/>
                <a:ea typeface="+mn-ea"/>
                <a:cs typeface="+mn-cs"/>
              </a:rPr>
              <a:t>的出现，近年来，研究学者们也在积极探索基于深度学习的超分辨率重建技术。从早期的基于卷积神经网络</a:t>
            </a:r>
            <a:r>
              <a:rPr lang="en-US" altLang="zh-CN" sz="1200" kern="1200" dirty="0">
                <a:solidFill>
                  <a:schemeClr val="tx1"/>
                </a:solidFill>
                <a:effectLst/>
                <a:latin typeface="+mn-lt"/>
                <a:ea typeface="+mn-ea"/>
                <a:cs typeface="+mn-cs"/>
              </a:rPr>
              <a:t>(CNN)</a:t>
            </a:r>
            <a:r>
              <a:rPr lang="zh-CN" altLang="zh-CN" sz="1200" kern="1200" dirty="0">
                <a:solidFill>
                  <a:schemeClr val="tx1"/>
                </a:solidFill>
                <a:effectLst/>
                <a:latin typeface="+mn-lt"/>
                <a:ea typeface="+mn-ea"/>
                <a:cs typeface="+mn-cs"/>
              </a:rPr>
              <a:t>的学习法，再到后来的基于生成对抗网络</a:t>
            </a:r>
            <a:r>
              <a:rPr lang="en-US" altLang="zh-CN" sz="1200" kern="1200" dirty="0">
                <a:solidFill>
                  <a:schemeClr val="tx1"/>
                </a:solidFill>
                <a:effectLst/>
                <a:latin typeface="+mn-lt"/>
                <a:ea typeface="+mn-ea"/>
                <a:cs typeface="+mn-cs"/>
              </a:rPr>
              <a:t>( GAN)</a:t>
            </a:r>
            <a:r>
              <a:rPr lang="zh-CN" altLang="zh-CN" sz="1200" kern="1200" dirty="0">
                <a:solidFill>
                  <a:schemeClr val="tx1"/>
                </a:solidFill>
                <a:effectLst/>
                <a:latin typeface="+mn-lt"/>
                <a:ea typeface="+mn-ea"/>
                <a:cs typeface="+mn-cs"/>
              </a:rPr>
              <a:t>的方法，都展现出了很好的性能。</a:t>
            </a:r>
          </a:p>
        </p:txBody>
      </p:sp>
      <p:sp>
        <p:nvSpPr>
          <p:cNvPr id="4" name="灯片编号占位符 3"/>
          <p:cNvSpPr>
            <a:spLocks noGrp="1"/>
          </p:cNvSpPr>
          <p:nvPr>
            <p:ph type="sldNum" sz="quarter" idx="10"/>
          </p:nvPr>
        </p:nvSpPr>
        <p:spPr/>
        <p:txBody>
          <a:bodyPr/>
          <a:lstStyle/>
          <a:p>
            <a:pPr>
              <a:defRPr/>
            </a:pPr>
            <a:fld id="{C8AB1673-B1C1-4904-83ED-0C2D84F3D3D2}" type="slidenum">
              <a:rPr lang="zh-CN" altLang="en-US" smtClean="0"/>
              <a:pPr>
                <a:defRPr/>
              </a:pPr>
              <a:t>10</a:t>
            </a:fld>
            <a:endParaRPr lang="zh-CN" altLang="en-US"/>
          </a:p>
        </p:txBody>
      </p:sp>
    </p:spTree>
    <p:extLst>
      <p:ext uri="{BB962C8B-B14F-4D97-AF65-F5344CB8AC3E}">
        <p14:creationId xmlns:p14="http://schemas.microsoft.com/office/powerpoint/2010/main" val="425941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629E5787-3852-4DAB-A083-D34FA39DAAED}"/>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NVST</a:t>
            </a:r>
            <a:r>
              <a:rPr lang="zh-CN" altLang="zh-CN" sz="1200" kern="1200" dirty="0">
                <a:solidFill>
                  <a:schemeClr val="tx1"/>
                </a:solidFill>
                <a:effectLst/>
                <a:latin typeface="+mn-lt"/>
                <a:ea typeface="+mn-ea"/>
                <a:cs typeface="+mn-cs"/>
              </a:rPr>
              <a:t>上的应用。云南天文台的一米新真空望远镜（</a:t>
            </a:r>
            <a:r>
              <a:rPr lang="en-US" altLang="zh-CN" sz="1200" kern="1200" dirty="0">
                <a:solidFill>
                  <a:schemeClr val="tx1"/>
                </a:solidFill>
                <a:effectLst/>
                <a:latin typeface="+mn-lt"/>
                <a:ea typeface="+mn-ea"/>
                <a:cs typeface="+mn-cs"/>
              </a:rPr>
              <a:t>NVST</a:t>
            </a:r>
            <a:r>
              <a:rPr lang="zh-CN" altLang="zh-CN" sz="1200" kern="1200" dirty="0">
                <a:solidFill>
                  <a:schemeClr val="tx1"/>
                </a:solidFill>
                <a:effectLst/>
                <a:latin typeface="+mn-lt"/>
                <a:ea typeface="+mn-ea"/>
                <a:cs typeface="+mn-cs"/>
              </a:rPr>
              <a:t>）的主要科学目标为：在</a:t>
            </a:r>
            <a:r>
              <a:rPr lang="en-US" altLang="zh-CN" sz="1200" kern="1200" dirty="0">
                <a:solidFill>
                  <a:schemeClr val="tx1"/>
                </a:solidFill>
                <a:effectLst/>
                <a:latin typeface="+mn-lt"/>
                <a:ea typeface="+mn-ea"/>
                <a:cs typeface="+mn-cs"/>
              </a:rPr>
              <a:t>0.3∼2.5 µm </a:t>
            </a:r>
            <a:r>
              <a:rPr lang="zh-CN" altLang="zh-CN" sz="1200" kern="1200" dirty="0">
                <a:solidFill>
                  <a:schemeClr val="tx1"/>
                </a:solidFill>
                <a:effectLst/>
                <a:latin typeface="+mn-lt"/>
                <a:ea typeface="+mn-ea"/>
                <a:cs typeface="+mn-cs"/>
              </a:rPr>
              <a:t>波段对太阳进行高分辨率成像观测和光谱观测，包括测量太阳磁场的精细结构、高时空分辨率的演化过程。其主力设备</a:t>
            </a:r>
            <a:r>
              <a:rPr lang="en-US" altLang="zh-CN" sz="1200" kern="1200" dirty="0">
                <a:solidFill>
                  <a:schemeClr val="tx1"/>
                </a:solidFill>
                <a:effectLst/>
                <a:latin typeface="+mn-lt"/>
                <a:ea typeface="+mn-ea"/>
                <a:cs typeface="+mn-cs"/>
              </a:rPr>
              <a:t>MHRIS</a:t>
            </a:r>
            <a:r>
              <a:rPr lang="zh-CN" altLang="zh-CN" sz="1200" kern="1200" dirty="0">
                <a:solidFill>
                  <a:schemeClr val="tx1"/>
                </a:solidFill>
                <a:effectLst/>
                <a:latin typeface="+mn-lt"/>
                <a:ea typeface="+mn-ea"/>
                <a:cs typeface="+mn-cs"/>
              </a:rPr>
              <a:t>可对太阳的光球和色球同步实行高分辨率成像观测。其中</a:t>
            </a:r>
            <a:r>
              <a:rPr lang="en-US" altLang="zh-CN" sz="1200" kern="1200" dirty="0">
                <a:solidFill>
                  <a:schemeClr val="tx1"/>
                </a:solidFill>
                <a:effectLst/>
                <a:latin typeface="+mn-lt"/>
                <a:ea typeface="+mn-ea"/>
                <a:cs typeface="+mn-cs"/>
              </a:rPr>
              <a:t>Hα</a:t>
            </a:r>
            <a:r>
              <a:rPr lang="zh-CN" altLang="zh-CN" sz="1200" kern="1200" dirty="0">
                <a:solidFill>
                  <a:schemeClr val="tx1"/>
                </a:solidFill>
                <a:effectLst/>
                <a:latin typeface="+mn-lt"/>
                <a:ea typeface="+mn-ea"/>
                <a:cs typeface="+mn-cs"/>
              </a:rPr>
              <a:t>通道使用的</a:t>
            </a:r>
            <a:r>
              <a:rPr lang="en-US" altLang="zh-CN" sz="1200" kern="1200" dirty="0">
                <a:solidFill>
                  <a:schemeClr val="tx1"/>
                </a:solidFill>
                <a:effectLst/>
                <a:latin typeface="+mn-lt"/>
                <a:ea typeface="+mn-ea"/>
                <a:cs typeface="+mn-cs"/>
              </a:rPr>
              <a:t>CCD</a:t>
            </a:r>
            <a:r>
              <a:rPr lang="zh-CN" altLang="zh-CN" sz="1200" kern="1200" dirty="0">
                <a:solidFill>
                  <a:schemeClr val="tx1"/>
                </a:solidFill>
                <a:effectLst/>
                <a:latin typeface="+mn-lt"/>
                <a:ea typeface="+mn-ea"/>
                <a:cs typeface="+mn-cs"/>
              </a:rPr>
              <a:t>全靶面大小为</a:t>
            </a:r>
            <a:r>
              <a:rPr lang="en-US" altLang="zh-CN" sz="1200" kern="1200" dirty="0">
                <a:solidFill>
                  <a:schemeClr val="tx1"/>
                </a:solidFill>
                <a:effectLst/>
                <a:latin typeface="+mn-lt"/>
                <a:ea typeface="+mn-ea"/>
                <a:cs typeface="+mn-cs"/>
              </a:rPr>
              <a:t>2672 ×4008</a:t>
            </a:r>
            <a:r>
              <a:rPr lang="zh-CN" altLang="zh-CN" sz="1200" kern="1200" dirty="0">
                <a:solidFill>
                  <a:schemeClr val="tx1"/>
                </a:solidFill>
                <a:effectLst/>
                <a:latin typeface="+mn-lt"/>
                <a:ea typeface="+mn-ea"/>
                <a:cs typeface="+mn-cs"/>
              </a:rPr>
              <a:t>像素，为了提高采集速率和图像信噪比，实际采集前先经过</a:t>
            </a:r>
            <a:r>
              <a:rPr lang="en-US" altLang="zh-CN" sz="1200" kern="1200" dirty="0">
                <a:solidFill>
                  <a:schemeClr val="tx1"/>
                </a:solidFill>
                <a:effectLst/>
                <a:latin typeface="+mn-lt"/>
                <a:ea typeface="+mn-ea"/>
                <a:cs typeface="+mn-cs"/>
              </a:rPr>
              <a:t>2×2bining</a:t>
            </a:r>
            <a:r>
              <a:rPr lang="zh-CN" altLang="zh-CN" sz="1200" kern="1200" dirty="0">
                <a:solidFill>
                  <a:schemeClr val="tx1"/>
                </a:solidFill>
                <a:effectLst/>
                <a:latin typeface="+mn-lt"/>
                <a:ea typeface="+mn-ea"/>
                <a:cs typeface="+mn-cs"/>
              </a:rPr>
              <a:t>，然后截取中央大小</a:t>
            </a:r>
            <a:r>
              <a:rPr lang="en-US" altLang="zh-CN" sz="1200" kern="1200" dirty="0">
                <a:solidFill>
                  <a:schemeClr val="tx1"/>
                </a:solidFill>
                <a:effectLst/>
                <a:latin typeface="+mn-lt"/>
                <a:ea typeface="+mn-ea"/>
                <a:cs typeface="+mn-cs"/>
              </a:rPr>
              <a:t>1024×1024</a:t>
            </a:r>
            <a:r>
              <a:rPr lang="zh-CN" altLang="zh-CN" sz="1200" kern="1200" dirty="0">
                <a:solidFill>
                  <a:schemeClr val="tx1"/>
                </a:solidFill>
                <a:effectLst/>
                <a:latin typeface="+mn-lt"/>
                <a:ea typeface="+mn-ea"/>
                <a:cs typeface="+mn-cs"/>
              </a:rPr>
              <a:t>保存，这就使得所采集的图像损失了一定的空间分辨率。经过分析，可尝试通过 </a:t>
            </a:r>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种途径解决：</a:t>
            </a:r>
            <a:r>
              <a:rPr lang="en-US" altLang="zh-CN" sz="1200" kern="1200" dirty="0">
                <a:solidFill>
                  <a:schemeClr val="tx1"/>
                </a:solidFill>
                <a:effectLst/>
                <a:latin typeface="+mn-lt"/>
                <a:ea typeface="+mn-ea"/>
                <a:cs typeface="+mn-cs"/>
              </a:rPr>
              <a:t>a) </a:t>
            </a:r>
            <a:r>
              <a:rPr lang="zh-CN" altLang="zh-CN" sz="1200" kern="1200" dirty="0">
                <a:solidFill>
                  <a:schemeClr val="tx1"/>
                </a:solidFill>
                <a:effectLst/>
                <a:latin typeface="+mn-lt"/>
                <a:ea typeface="+mn-ea"/>
                <a:cs typeface="+mn-cs"/>
              </a:rPr>
              <a:t>直接将经过 </a:t>
            </a:r>
            <a:r>
              <a:rPr lang="en-US" altLang="zh-CN" sz="1200" kern="1200" dirty="0">
                <a:solidFill>
                  <a:schemeClr val="tx1"/>
                </a:solidFill>
                <a:effectLst/>
                <a:latin typeface="+mn-lt"/>
                <a:ea typeface="+mn-ea"/>
                <a:cs typeface="+mn-cs"/>
              </a:rPr>
              <a:t>binning </a:t>
            </a:r>
            <a:r>
              <a:rPr lang="zh-CN" altLang="zh-CN" sz="1200" kern="1200" dirty="0">
                <a:solidFill>
                  <a:schemeClr val="tx1"/>
                </a:solidFill>
                <a:effectLst/>
                <a:latin typeface="+mn-lt"/>
                <a:ea typeface="+mn-ea"/>
                <a:cs typeface="+mn-cs"/>
              </a:rPr>
              <a:t>后采集到的斑点图进行分辨率修复重建（</a:t>
            </a:r>
            <a:r>
              <a:rPr lang="en-US" altLang="zh-CN" sz="1200" kern="1200" dirty="0">
                <a:solidFill>
                  <a:schemeClr val="tx1"/>
                </a:solidFill>
                <a:effectLst/>
                <a:latin typeface="+mn-lt"/>
                <a:ea typeface="+mn-ea"/>
                <a:cs typeface="+mn-cs"/>
              </a:rPr>
              <a:t>1024×1024</a:t>
            </a:r>
            <a:r>
              <a:rPr lang="zh-CN" altLang="zh-CN" sz="1200" kern="1200" dirty="0">
                <a:solidFill>
                  <a:schemeClr val="tx1"/>
                </a:solidFill>
                <a:effectLst/>
                <a:latin typeface="+mn-lt"/>
                <a:ea typeface="+mn-ea"/>
                <a:cs typeface="+mn-cs"/>
              </a:rPr>
              <a:t>的斑点图复原放大为 </a:t>
            </a:r>
            <a:r>
              <a:rPr lang="en-US" altLang="zh-CN" sz="1200" kern="1200" dirty="0">
                <a:solidFill>
                  <a:schemeClr val="tx1"/>
                </a:solidFill>
                <a:effectLst/>
                <a:latin typeface="+mn-lt"/>
                <a:ea typeface="+mn-ea"/>
                <a:cs typeface="+mn-cs"/>
              </a:rPr>
              <a:t>2048×2048</a:t>
            </a:r>
            <a:r>
              <a:rPr lang="zh-CN" altLang="zh-CN" sz="1200" kern="1200" dirty="0">
                <a:solidFill>
                  <a:schemeClr val="tx1"/>
                </a:solidFill>
                <a:effectLst/>
                <a:latin typeface="+mn-lt"/>
                <a:ea typeface="+mn-ea"/>
                <a:cs typeface="+mn-cs"/>
              </a:rPr>
              <a:t>），最后使用高分辨率重建算法（</a:t>
            </a:r>
            <a:r>
              <a:rPr lang="en-US" altLang="zh-CN" sz="1200" kern="1200" dirty="0">
                <a:solidFill>
                  <a:schemeClr val="tx1"/>
                </a:solidFill>
                <a:effectLst/>
                <a:latin typeface="+mn-lt"/>
                <a:ea typeface="+mn-ea"/>
                <a:cs typeface="+mn-cs"/>
              </a:rPr>
              <a:t>Level1+</a:t>
            </a:r>
            <a:r>
              <a:rPr lang="zh-CN" altLang="zh-CN" sz="1200" kern="1200" dirty="0">
                <a:solidFill>
                  <a:schemeClr val="tx1"/>
                </a:solidFill>
                <a:effectLst/>
                <a:latin typeface="+mn-lt"/>
                <a:ea typeface="+mn-ea"/>
                <a:cs typeface="+mn-cs"/>
              </a:rPr>
              <a:t>）重建。</a:t>
            </a:r>
            <a:r>
              <a:rPr lang="en-US" altLang="zh-CN" sz="1200" kern="1200" dirty="0">
                <a:solidFill>
                  <a:schemeClr val="tx1"/>
                </a:solidFill>
                <a:effectLst/>
                <a:latin typeface="+mn-lt"/>
                <a:ea typeface="+mn-ea"/>
                <a:cs typeface="+mn-cs"/>
              </a:rPr>
              <a:t>b) </a:t>
            </a:r>
            <a:r>
              <a:rPr lang="zh-CN" altLang="zh-CN" sz="1200" kern="1200" dirty="0">
                <a:solidFill>
                  <a:schemeClr val="tx1"/>
                </a:solidFill>
                <a:effectLst/>
                <a:latin typeface="+mn-lt"/>
                <a:ea typeface="+mn-ea"/>
                <a:cs typeface="+mn-cs"/>
              </a:rPr>
              <a:t>将经过 </a:t>
            </a:r>
            <a:r>
              <a:rPr lang="en-US" altLang="zh-CN" sz="1200" kern="1200" dirty="0">
                <a:solidFill>
                  <a:schemeClr val="tx1"/>
                </a:solidFill>
                <a:effectLst/>
                <a:latin typeface="+mn-lt"/>
                <a:ea typeface="+mn-ea"/>
                <a:cs typeface="+mn-cs"/>
              </a:rPr>
              <a:t>binning </a:t>
            </a:r>
            <a:r>
              <a:rPr lang="zh-CN" altLang="zh-CN" sz="1200" kern="1200" dirty="0">
                <a:solidFill>
                  <a:schemeClr val="tx1"/>
                </a:solidFill>
                <a:effectLst/>
                <a:latin typeface="+mn-lt"/>
                <a:ea typeface="+mn-ea"/>
                <a:cs typeface="+mn-cs"/>
              </a:rPr>
              <a:t>后采集到的斑点图（</a:t>
            </a:r>
            <a:r>
              <a:rPr lang="en-US" altLang="zh-CN" sz="1200" kern="1200" dirty="0">
                <a:solidFill>
                  <a:schemeClr val="tx1"/>
                </a:solidFill>
                <a:effectLst/>
                <a:latin typeface="+mn-lt"/>
                <a:ea typeface="+mn-ea"/>
                <a:cs typeface="+mn-cs"/>
              </a:rPr>
              <a:t>1024×1024</a:t>
            </a:r>
            <a:r>
              <a:rPr lang="zh-CN" altLang="zh-CN" sz="1200" kern="1200" dirty="0">
                <a:solidFill>
                  <a:schemeClr val="tx1"/>
                </a:solidFill>
                <a:effectLst/>
                <a:latin typeface="+mn-lt"/>
                <a:ea typeface="+mn-ea"/>
                <a:cs typeface="+mn-cs"/>
              </a:rPr>
              <a:t>）先进行高分辨率重建算法（</a:t>
            </a:r>
            <a:r>
              <a:rPr lang="en-US" altLang="zh-CN" sz="1200" kern="1200" dirty="0">
                <a:solidFill>
                  <a:schemeClr val="tx1"/>
                </a:solidFill>
                <a:effectLst/>
                <a:latin typeface="+mn-lt"/>
                <a:ea typeface="+mn-ea"/>
                <a:cs typeface="+mn-cs"/>
              </a:rPr>
              <a:t>Level1+</a:t>
            </a:r>
            <a:r>
              <a:rPr lang="zh-CN" altLang="zh-CN" sz="1200" kern="1200" dirty="0">
                <a:solidFill>
                  <a:schemeClr val="tx1"/>
                </a:solidFill>
                <a:effectLst/>
                <a:latin typeface="+mn-lt"/>
                <a:ea typeface="+mn-ea"/>
                <a:cs typeface="+mn-cs"/>
              </a:rPr>
              <a:t>）重建，最后将高清图像再进行分辨率修复重建。通过对比上述两种解决方案的实验结果，可以找到最逼近太阳原始图像的重</a:t>
            </a:r>
            <a:br>
              <a:rPr lang="en-US" altLang="zh-CN" sz="1200" kern="1200" dirty="0">
                <a:solidFill>
                  <a:schemeClr val="tx1"/>
                </a:solidFill>
                <a:effectLst/>
                <a:latin typeface="+mn-lt"/>
                <a:ea typeface="+mn-ea"/>
                <a:cs typeface="+mn-cs"/>
              </a:rPr>
            </a:br>
            <a:r>
              <a:rPr lang="zh-CN" altLang="zh-CN" sz="1200" kern="1200" dirty="0">
                <a:solidFill>
                  <a:schemeClr val="tx1"/>
                </a:solidFill>
                <a:effectLst/>
                <a:latin typeface="+mn-lt"/>
                <a:ea typeface="+mn-ea"/>
                <a:cs typeface="+mn-cs"/>
              </a:rPr>
              <a:t>建方法，在此基础上，可以进一步</a:t>
            </a:r>
            <a:endParaRPr lang="zh-CN" altLang="en-US" dirty="0"/>
          </a:p>
        </p:txBody>
      </p:sp>
    </p:spTree>
    <p:extLst>
      <p:ext uri="{BB962C8B-B14F-4D97-AF65-F5344CB8AC3E}">
        <p14:creationId xmlns:p14="http://schemas.microsoft.com/office/powerpoint/2010/main" val="8621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信息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32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封面与封底">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8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04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63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18" r:id="rId4"/>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entury Gothic" pitchFamily="34" charset="0"/>
          <a:ea typeface="微软雅黑" pitchFamily="34" charset="-122"/>
        </a:defRPr>
      </a:lvl2pPr>
      <a:lvl3pPr algn="l" defTabSz="912813" rtl="0" eaLnBrk="0" fontAlgn="base" hangingPunct="0">
        <a:lnSpc>
          <a:spcPct val="90000"/>
        </a:lnSpc>
        <a:spcBef>
          <a:spcPct val="0"/>
        </a:spcBef>
        <a:spcAft>
          <a:spcPct val="0"/>
        </a:spcAft>
        <a:defRPr sz="4400">
          <a:solidFill>
            <a:schemeClr val="tx1"/>
          </a:solidFill>
          <a:latin typeface="Century Gothic" pitchFamily="34" charset="0"/>
          <a:ea typeface="微软雅黑" pitchFamily="34" charset="-122"/>
        </a:defRPr>
      </a:lvl3pPr>
      <a:lvl4pPr algn="l" defTabSz="912813" rtl="0" eaLnBrk="0" fontAlgn="base" hangingPunct="0">
        <a:lnSpc>
          <a:spcPct val="90000"/>
        </a:lnSpc>
        <a:spcBef>
          <a:spcPct val="0"/>
        </a:spcBef>
        <a:spcAft>
          <a:spcPct val="0"/>
        </a:spcAft>
        <a:defRPr sz="4400">
          <a:solidFill>
            <a:schemeClr val="tx1"/>
          </a:solidFill>
          <a:latin typeface="Century Gothic" pitchFamily="34" charset="0"/>
          <a:ea typeface="微软雅黑" pitchFamily="34" charset="-122"/>
        </a:defRPr>
      </a:lvl4pPr>
      <a:lvl5pPr algn="l" defTabSz="912813" rtl="0" eaLnBrk="0" fontAlgn="base" hangingPunct="0">
        <a:lnSpc>
          <a:spcPct val="90000"/>
        </a:lnSpc>
        <a:spcBef>
          <a:spcPct val="0"/>
        </a:spcBef>
        <a:spcAft>
          <a:spcPct val="0"/>
        </a:spcAft>
        <a:defRPr sz="4400">
          <a:solidFill>
            <a:schemeClr val="tx1"/>
          </a:solidFill>
          <a:latin typeface="Century Gothic" pitchFamily="34" charset="0"/>
          <a:ea typeface="微软雅黑" pitchFamily="34" charset="-122"/>
        </a:defRPr>
      </a:lvl5pPr>
      <a:lvl6pPr marL="457200" algn="l" defTabSz="912813" rtl="0" fontAlgn="base">
        <a:lnSpc>
          <a:spcPct val="90000"/>
        </a:lnSpc>
        <a:spcBef>
          <a:spcPct val="0"/>
        </a:spcBef>
        <a:spcAft>
          <a:spcPct val="0"/>
        </a:spcAft>
        <a:defRPr sz="4400">
          <a:solidFill>
            <a:schemeClr val="tx1"/>
          </a:solidFill>
          <a:latin typeface="Century Gothic" pitchFamily="34" charset="0"/>
          <a:ea typeface="微软雅黑" pitchFamily="34" charset="-122"/>
        </a:defRPr>
      </a:lvl6pPr>
      <a:lvl7pPr marL="914400" algn="l" defTabSz="912813" rtl="0" fontAlgn="base">
        <a:lnSpc>
          <a:spcPct val="90000"/>
        </a:lnSpc>
        <a:spcBef>
          <a:spcPct val="0"/>
        </a:spcBef>
        <a:spcAft>
          <a:spcPct val="0"/>
        </a:spcAft>
        <a:defRPr sz="4400">
          <a:solidFill>
            <a:schemeClr val="tx1"/>
          </a:solidFill>
          <a:latin typeface="Century Gothic" pitchFamily="34" charset="0"/>
          <a:ea typeface="微软雅黑" pitchFamily="34" charset="-122"/>
        </a:defRPr>
      </a:lvl7pPr>
      <a:lvl8pPr marL="1371600" algn="l" defTabSz="912813" rtl="0" fontAlgn="base">
        <a:lnSpc>
          <a:spcPct val="90000"/>
        </a:lnSpc>
        <a:spcBef>
          <a:spcPct val="0"/>
        </a:spcBef>
        <a:spcAft>
          <a:spcPct val="0"/>
        </a:spcAft>
        <a:defRPr sz="4400">
          <a:solidFill>
            <a:schemeClr val="tx1"/>
          </a:solidFill>
          <a:latin typeface="Century Gothic" pitchFamily="34" charset="0"/>
          <a:ea typeface="微软雅黑" pitchFamily="34" charset="-122"/>
        </a:defRPr>
      </a:lvl8pPr>
      <a:lvl9pPr marL="1828800" algn="l" defTabSz="912813" rtl="0" fontAlgn="base">
        <a:lnSpc>
          <a:spcPct val="90000"/>
        </a:lnSpc>
        <a:spcBef>
          <a:spcPct val="0"/>
        </a:spcBef>
        <a:spcAft>
          <a:spcPct val="0"/>
        </a:spcAft>
        <a:defRPr sz="4400">
          <a:solidFill>
            <a:schemeClr val="tx1"/>
          </a:solidFill>
          <a:latin typeface="Century Gothic" pitchFamily="34" charset="0"/>
          <a:ea typeface="微软雅黑" pitchFamily="34" charset="-122"/>
        </a:defRPr>
      </a:lvl9pPr>
    </p:titleStyle>
    <p:bodyStyle>
      <a:lvl1pPr marL="227013" indent="-227013" algn="l" defTabSz="912813"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charset="0"/>
        <a:buChar char="•"/>
        <a:defRPr sz="19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文本框 14"/>
          <p:cNvSpPr txBox="1">
            <a:spLocks noChangeArrowheads="1"/>
          </p:cNvSpPr>
          <p:nvPr/>
        </p:nvSpPr>
        <p:spPr bwMode="auto">
          <a:xfrm>
            <a:off x="414607" y="311699"/>
            <a:ext cx="5480984"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2400" dirty="0">
                <a:solidFill>
                  <a:srgbClr val="FFFFFF"/>
                </a:solidFill>
                <a:latin typeface="Century Gothic" pitchFamily="34" charset="0"/>
                <a:ea typeface="微软雅黑" pitchFamily="34" charset="-122"/>
              </a:rPr>
              <a:t>虚拟天文台与天文信息学</a:t>
            </a:r>
            <a:r>
              <a:rPr lang="en-US" altLang="zh-CN" sz="2400" dirty="0">
                <a:solidFill>
                  <a:srgbClr val="FFFFFF"/>
                </a:solidFill>
                <a:latin typeface="Century Gothic" pitchFamily="34" charset="0"/>
                <a:ea typeface="微软雅黑" pitchFamily="34" charset="-122"/>
              </a:rPr>
              <a:t>2020</a:t>
            </a:r>
            <a:r>
              <a:rPr lang="zh-CN" altLang="en-US" sz="2400" dirty="0">
                <a:solidFill>
                  <a:srgbClr val="FFFFFF"/>
                </a:solidFill>
                <a:latin typeface="Century Gothic" pitchFamily="34" charset="0"/>
                <a:ea typeface="微软雅黑" pitchFamily="34" charset="-122"/>
              </a:rPr>
              <a:t>学术年会</a:t>
            </a:r>
          </a:p>
          <a:p>
            <a:pPr eaLnBrk="1" hangingPunct="1"/>
            <a:endParaRPr lang="zh-CN" altLang="en-US" sz="2400" dirty="0">
              <a:solidFill>
                <a:srgbClr val="FFFFFF"/>
              </a:solidFill>
              <a:latin typeface="Century Gothic" pitchFamily="34" charset="0"/>
              <a:ea typeface="微软雅黑" pitchFamily="34" charset="-122"/>
            </a:endParaRPr>
          </a:p>
        </p:txBody>
      </p:sp>
      <p:sp>
        <p:nvSpPr>
          <p:cNvPr id="13316" name="文本框 9"/>
          <p:cNvSpPr txBox="1">
            <a:spLocks noChangeArrowheads="1"/>
          </p:cNvSpPr>
          <p:nvPr/>
        </p:nvSpPr>
        <p:spPr bwMode="auto">
          <a:xfrm>
            <a:off x="5599944" y="5166745"/>
            <a:ext cx="1402944"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dirty="0">
                <a:solidFill>
                  <a:srgbClr val="FFFFFF"/>
                </a:solidFill>
                <a:latin typeface="Century Gothic" pitchFamily="34" charset="0"/>
                <a:ea typeface="微软雅黑" pitchFamily="34" charset="-122"/>
              </a:rPr>
              <a:t>云南天文台</a:t>
            </a:r>
          </a:p>
        </p:txBody>
      </p:sp>
      <p:grpSp>
        <p:nvGrpSpPr>
          <p:cNvPr id="3" name="组合 2">
            <a:extLst>
              <a:ext uri="{FF2B5EF4-FFF2-40B4-BE49-F238E27FC236}">
                <a16:creationId xmlns:a16="http://schemas.microsoft.com/office/drawing/2014/main" id="{8F36D15B-3D3C-49F8-A55A-3A137698DF26}"/>
              </a:ext>
            </a:extLst>
          </p:cNvPr>
          <p:cNvGrpSpPr/>
          <p:nvPr/>
        </p:nvGrpSpPr>
        <p:grpSpPr>
          <a:xfrm>
            <a:off x="4408891" y="4178432"/>
            <a:ext cx="4175098" cy="564827"/>
            <a:chOff x="3922388" y="5169223"/>
            <a:chExt cx="4175098" cy="564827"/>
          </a:xfrm>
        </p:grpSpPr>
        <p:sp>
          <p:nvSpPr>
            <p:cNvPr id="13315" name="文本框 8"/>
            <p:cNvSpPr txBox="1">
              <a:spLocks noChangeArrowheads="1"/>
            </p:cNvSpPr>
            <p:nvPr/>
          </p:nvSpPr>
          <p:spPr bwMode="auto">
            <a:xfrm>
              <a:off x="4722635" y="5169223"/>
              <a:ext cx="3374851"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2800" dirty="0">
                  <a:solidFill>
                    <a:srgbClr val="FFFFFF"/>
                  </a:solidFill>
                  <a:latin typeface="Century Gothic" pitchFamily="34" charset="0"/>
                  <a:ea typeface="微软雅黑" pitchFamily="34" charset="-122"/>
                </a:rPr>
                <a:t>覃瑛     季凯帆</a:t>
              </a:r>
            </a:p>
          </p:txBody>
        </p:sp>
        <p:grpSp>
          <p:nvGrpSpPr>
            <p:cNvPr id="13319" name="组合 23"/>
            <p:cNvGrpSpPr>
              <a:grpSpLocks/>
            </p:cNvGrpSpPr>
            <p:nvPr/>
          </p:nvGrpSpPr>
          <p:grpSpPr bwMode="auto">
            <a:xfrm>
              <a:off x="3922388" y="5181600"/>
              <a:ext cx="552450" cy="552450"/>
              <a:chOff x="3921778" y="5180856"/>
              <a:chExt cx="552450" cy="552450"/>
            </a:xfrm>
          </p:grpSpPr>
          <p:sp>
            <p:nvSpPr>
              <p:cNvPr id="12" name="椭圆 11"/>
              <p:cNvSpPr/>
              <p:nvPr/>
            </p:nvSpPr>
            <p:spPr>
              <a:xfrm>
                <a:off x="3921778" y="5180856"/>
                <a:ext cx="552450" cy="552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p>
            </p:txBody>
          </p:sp>
          <p:grpSp>
            <p:nvGrpSpPr>
              <p:cNvPr id="4" name="Group 38"/>
              <p:cNvGrpSpPr/>
              <p:nvPr/>
            </p:nvGrpSpPr>
            <p:grpSpPr>
              <a:xfrm>
                <a:off x="4022991" y="5324161"/>
                <a:ext cx="348415" cy="247981"/>
                <a:chOff x="5326857" y="2779521"/>
                <a:chExt cx="2283618" cy="2167129"/>
              </a:xfrm>
              <a:solidFill>
                <a:schemeClr val="bg1"/>
              </a:solidFill>
            </p:grpSpPr>
            <p:sp>
              <p:nvSpPr>
                <p:cNvPr id="18" name="Freeform 45"/>
                <p:cNvSpPr/>
                <p:nvPr/>
              </p:nvSpPr>
              <p:spPr>
                <a:xfrm>
                  <a:off x="5326857" y="3228975"/>
                  <a:ext cx="1147085" cy="1083469"/>
                </a:xfrm>
                <a:custGeom>
                  <a:avLst/>
                  <a:gdLst>
                    <a:gd name="connsiteX0" fmla="*/ 1090612 w 1147085"/>
                    <a:gd name="connsiteY0" fmla="*/ 0 h 1083469"/>
                    <a:gd name="connsiteX1" fmla="*/ 1147085 w 1147085"/>
                    <a:gd name="connsiteY1" fmla="*/ 460567 h 1083469"/>
                    <a:gd name="connsiteX2" fmla="*/ 1078295 w 1147085"/>
                    <a:gd name="connsiteY2" fmla="*/ 504743 h 1083469"/>
                    <a:gd name="connsiteX3" fmla="*/ 1025237 w 1147085"/>
                    <a:gd name="connsiteY3" fmla="*/ 72025 h 1083469"/>
                    <a:gd name="connsiteX4" fmla="*/ 79622 w 1147085"/>
                    <a:gd name="connsiteY4" fmla="*/ 171129 h 1083469"/>
                    <a:gd name="connsiteX5" fmla="*/ 186985 w 1147085"/>
                    <a:gd name="connsiteY5" fmla="*/ 990798 h 1083469"/>
                    <a:gd name="connsiteX6" fmla="*/ 186985 w 1147085"/>
                    <a:gd name="connsiteY6" fmla="*/ 1011445 h 1083469"/>
                    <a:gd name="connsiteX7" fmla="*/ 977729 w 1147085"/>
                    <a:gd name="connsiteY7" fmla="*/ 857154 h 1083469"/>
                    <a:gd name="connsiteX8" fmla="*/ 977729 w 1147085"/>
                    <a:gd name="connsiteY8" fmla="*/ 916854 h 1083469"/>
                    <a:gd name="connsiteX9" fmla="*/ 123825 w 1147085"/>
                    <a:gd name="connsiteY9" fmla="*/ 1083469 h 1083469"/>
                    <a:gd name="connsiteX10" fmla="*/ 0 w 1147085"/>
                    <a:gd name="connsiteY10" fmla="*/ 114300 h 1083469"/>
                    <a:gd name="connsiteX11" fmla="*/ 1090612 w 1147085"/>
                    <a:gd name="connsiteY11" fmla="*/ 0 h 1083469"/>
                    <a:gd name="connsiteX0" fmla="*/ 1090612 w 1147085"/>
                    <a:gd name="connsiteY0" fmla="*/ 0 h 1083469"/>
                    <a:gd name="connsiteX1" fmla="*/ 1147085 w 1147085"/>
                    <a:gd name="connsiteY1" fmla="*/ 460567 h 1083469"/>
                    <a:gd name="connsiteX2" fmla="*/ 1078295 w 1147085"/>
                    <a:gd name="connsiteY2" fmla="*/ 504743 h 1083469"/>
                    <a:gd name="connsiteX3" fmla="*/ 1025237 w 1147085"/>
                    <a:gd name="connsiteY3" fmla="*/ 72025 h 1083469"/>
                    <a:gd name="connsiteX4" fmla="*/ 79622 w 1147085"/>
                    <a:gd name="connsiteY4" fmla="*/ 171129 h 1083469"/>
                    <a:gd name="connsiteX5" fmla="*/ 186985 w 1147085"/>
                    <a:gd name="connsiteY5" fmla="*/ 1011445 h 1083469"/>
                    <a:gd name="connsiteX6" fmla="*/ 977729 w 1147085"/>
                    <a:gd name="connsiteY6" fmla="*/ 857154 h 1083469"/>
                    <a:gd name="connsiteX7" fmla="*/ 977729 w 1147085"/>
                    <a:gd name="connsiteY7" fmla="*/ 916854 h 1083469"/>
                    <a:gd name="connsiteX8" fmla="*/ 123825 w 1147085"/>
                    <a:gd name="connsiteY8" fmla="*/ 1083469 h 1083469"/>
                    <a:gd name="connsiteX9" fmla="*/ 0 w 1147085"/>
                    <a:gd name="connsiteY9" fmla="*/ 114300 h 1083469"/>
                    <a:gd name="connsiteX10" fmla="*/ 1090612 w 1147085"/>
                    <a:gd name="connsiteY10" fmla="*/ 0 h 108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85" h="1083469">
                      <a:moveTo>
                        <a:pt x="1090612" y="0"/>
                      </a:moveTo>
                      <a:lnTo>
                        <a:pt x="1147085" y="460567"/>
                      </a:lnTo>
                      <a:cubicBezTo>
                        <a:pt x="1121629" y="471368"/>
                        <a:pt x="1098257" y="486098"/>
                        <a:pt x="1078295" y="504743"/>
                      </a:cubicBezTo>
                      <a:lnTo>
                        <a:pt x="1025237" y="72025"/>
                      </a:lnTo>
                      <a:lnTo>
                        <a:pt x="79622" y="171129"/>
                      </a:lnTo>
                      <a:lnTo>
                        <a:pt x="186985" y="1011445"/>
                      </a:lnTo>
                      <a:lnTo>
                        <a:pt x="977729" y="857154"/>
                      </a:lnTo>
                      <a:lnTo>
                        <a:pt x="977729" y="916854"/>
                      </a:lnTo>
                      <a:lnTo>
                        <a:pt x="123825" y="1083469"/>
                      </a:lnTo>
                      <a:lnTo>
                        <a:pt x="0" y="114300"/>
                      </a:lnTo>
                      <a:lnTo>
                        <a:pt x="1090612"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20">
                    <a:defRPr/>
                  </a:pPr>
                  <a:endParaRPr lang="en-US" sz="1700" dirty="0">
                    <a:gradFill>
                      <a:gsLst>
                        <a:gs pos="0">
                          <a:srgbClr val="FFFFFF"/>
                        </a:gs>
                        <a:gs pos="100000">
                          <a:srgbClr val="FFFFFF"/>
                        </a:gs>
                      </a:gsLst>
                      <a:lin ang="5400000" scaled="0"/>
                    </a:gradFill>
                  </a:endParaRPr>
                </a:p>
              </p:txBody>
            </p:sp>
            <p:sp>
              <p:nvSpPr>
                <p:cNvPr id="19" name="Oval 23"/>
                <p:cNvSpPr/>
                <p:nvPr/>
              </p:nvSpPr>
              <p:spPr bwMode="auto">
                <a:xfrm>
                  <a:off x="5472973" y="4217016"/>
                  <a:ext cx="831613" cy="515322"/>
                </a:xfrm>
                <a:custGeom>
                  <a:avLst/>
                  <a:gdLst/>
                  <a:ahLst/>
                  <a:cxnLst/>
                  <a:rect l="l" t="t" r="r" b="b"/>
                  <a:pathLst>
                    <a:path w="831613" h="515322">
                      <a:moveTo>
                        <a:pt x="656506" y="0"/>
                      </a:moveTo>
                      <a:cubicBezTo>
                        <a:pt x="722980" y="12459"/>
                        <a:pt x="782484" y="33487"/>
                        <a:pt x="831613" y="60220"/>
                      </a:cubicBezTo>
                      <a:lnTo>
                        <a:pt x="831613" y="156807"/>
                      </a:lnTo>
                      <a:lnTo>
                        <a:pt x="790343" y="156807"/>
                      </a:lnTo>
                      <a:cubicBezTo>
                        <a:pt x="689578" y="156807"/>
                        <a:pt x="607892" y="247187"/>
                        <a:pt x="607892" y="358678"/>
                      </a:cubicBezTo>
                      <a:cubicBezTo>
                        <a:pt x="607892" y="412735"/>
                        <a:pt x="627095" y="461830"/>
                        <a:pt x="658968" y="497546"/>
                      </a:cubicBezTo>
                      <a:cubicBezTo>
                        <a:pt x="605816" y="509342"/>
                        <a:pt x="548050" y="515322"/>
                        <a:pt x="487726" y="515322"/>
                      </a:cubicBezTo>
                      <a:cubicBezTo>
                        <a:pt x="218362" y="515322"/>
                        <a:pt x="0" y="396081"/>
                        <a:pt x="0" y="248990"/>
                      </a:cubicBezTo>
                      <a:cubicBezTo>
                        <a:pt x="0" y="198934"/>
                        <a:pt x="25288" y="152104"/>
                        <a:pt x="70263" y="11319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20">
                    <a:defRPr/>
                  </a:pPr>
                  <a:endParaRPr lang="en-US" sz="1700" dirty="0">
                    <a:gradFill>
                      <a:gsLst>
                        <a:gs pos="0">
                          <a:srgbClr val="FFFFFF"/>
                        </a:gs>
                        <a:gs pos="100000">
                          <a:srgbClr val="FFFFFF"/>
                        </a:gs>
                      </a:gsLst>
                      <a:lin ang="5400000" scaled="0"/>
                    </a:gradFill>
                  </a:endParaRPr>
                </a:p>
              </p:txBody>
            </p:sp>
            <p:sp>
              <p:nvSpPr>
                <p:cNvPr id="20" name="Rounded Rectangle 13"/>
                <p:cNvSpPr/>
                <p:nvPr/>
              </p:nvSpPr>
              <p:spPr bwMode="auto">
                <a:xfrm>
                  <a:off x="6127747" y="3705227"/>
                  <a:ext cx="1375519" cy="1241423"/>
                </a:xfrm>
                <a:custGeom>
                  <a:avLst/>
                  <a:gdLst/>
                  <a:ahLst/>
                  <a:cxnLst/>
                  <a:rect l="l" t="t" r="r" b="b"/>
                  <a:pathLst>
                    <a:path w="1375518" h="1241425">
                      <a:moveTo>
                        <a:pt x="880211" y="0"/>
                      </a:moveTo>
                      <a:lnTo>
                        <a:pt x="1125002" y="0"/>
                      </a:lnTo>
                      <a:cubicBezTo>
                        <a:pt x="1202113" y="0"/>
                        <a:pt x="1271265" y="34077"/>
                        <a:pt x="1317403" y="88704"/>
                      </a:cubicBezTo>
                      <a:cubicBezTo>
                        <a:pt x="1244331" y="103169"/>
                        <a:pt x="1190628" y="168346"/>
                        <a:pt x="1190628" y="246066"/>
                      </a:cubicBezTo>
                      <a:lnTo>
                        <a:pt x="1190628" y="708029"/>
                      </a:lnTo>
                      <a:lnTo>
                        <a:pt x="929175" y="708029"/>
                      </a:lnTo>
                      <a:lnTo>
                        <a:pt x="803618" y="172438"/>
                      </a:lnTo>
                      <a:close/>
                      <a:moveTo>
                        <a:pt x="481554" y="0"/>
                      </a:moveTo>
                      <a:lnTo>
                        <a:pt x="726347" y="0"/>
                      </a:lnTo>
                      <a:lnTo>
                        <a:pt x="802940" y="172436"/>
                      </a:lnTo>
                      <a:lnTo>
                        <a:pt x="674361" y="720915"/>
                      </a:lnTo>
                      <a:cubicBezTo>
                        <a:pt x="614856" y="745801"/>
                        <a:pt x="573090" y="804586"/>
                        <a:pt x="573090" y="873128"/>
                      </a:cubicBezTo>
                      <a:cubicBezTo>
                        <a:pt x="573090" y="964310"/>
                        <a:pt x="647007" y="1038227"/>
                        <a:pt x="738189" y="1038227"/>
                      </a:cubicBezTo>
                      <a:lnTo>
                        <a:pt x="1375518" y="1038227"/>
                      </a:lnTo>
                      <a:cubicBezTo>
                        <a:pt x="1351252" y="1154299"/>
                        <a:pt x="1248302" y="1241425"/>
                        <a:pt x="1125002" y="1241425"/>
                      </a:cubicBezTo>
                      <a:lnTo>
                        <a:pt x="481554" y="1241425"/>
                      </a:lnTo>
                      <a:cubicBezTo>
                        <a:pt x="358254" y="1241425"/>
                        <a:pt x="255302" y="1154298"/>
                        <a:pt x="231037" y="1038224"/>
                      </a:cubicBezTo>
                      <a:lnTo>
                        <a:pt x="165099" y="1038224"/>
                      </a:lnTo>
                      <a:cubicBezTo>
                        <a:pt x="73917" y="1038224"/>
                        <a:pt x="0" y="964307"/>
                        <a:pt x="0" y="873125"/>
                      </a:cubicBezTo>
                      <a:cubicBezTo>
                        <a:pt x="0" y="781943"/>
                        <a:pt x="73917" y="708026"/>
                        <a:pt x="165099" y="708026"/>
                      </a:cubicBezTo>
                      <a:lnTo>
                        <a:pt x="225428" y="708026"/>
                      </a:lnTo>
                      <a:lnTo>
                        <a:pt x="225428" y="256126"/>
                      </a:lnTo>
                      <a:cubicBezTo>
                        <a:pt x="225428" y="114672"/>
                        <a:pt x="340100" y="0"/>
                        <a:pt x="481554"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20">
                    <a:defRPr/>
                  </a:pPr>
                  <a:endParaRPr lang="en-US" sz="1700" dirty="0">
                    <a:gradFill>
                      <a:gsLst>
                        <a:gs pos="0">
                          <a:srgbClr val="FFFFFF"/>
                        </a:gs>
                        <a:gs pos="100000">
                          <a:srgbClr val="FFFFFF"/>
                        </a:gs>
                      </a:gsLst>
                      <a:lin ang="5400000" scaled="0"/>
                    </a:gradFill>
                  </a:endParaRPr>
                </a:p>
              </p:txBody>
            </p:sp>
            <p:sp>
              <p:nvSpPr>
                <p:cNvPr id="21" name="Oval 57"/>
                <p:cNvSpPr/>
                <p:nvPr/>
              </p:nvSpPr>
              <p:spPr bwMode="auto">
                <a:xfrm>
                  <a:off x="6524624" y="2779521"/>
                  <a:ext cx="835025" cy="83502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20">
                    <a:defRPr/>
                  </a:pPr>
                  <a:endParaRPr lang="en-US" sz="1700" dirty="0">
                    <a:gradFill>
                      <a:gsLst>
                        <a:gs pos="0">
                          <a:srgbClr val="FFFFFF"/>
                        </a:gs>
                        <a:gs pos="100000">
                          <a:srgbClr val="FFFFFF"/>
                        </a:gs>
                      </a:gsLst>
                      <a:lin ang="5400000" scaled="0"/>
                    </a:gradFill>
                  </a:endParaRPr>
                </a:p>
              </p:txBody>
            </p:sp>
            <p:sp>
              <p:nvSpPr>
                <p:cNvPr id="22" name="Rounded Rectangle 14"/>
                <p:cNvSpPr/>
                <p:nvPr/>
              </p:nvSpPr>
              <p:spPr bwMode="auto">
                <a:xfrm>
                  <a:off x="6740522" y="3829051"/>
                  <a:ext cx="869953" cy="874713"/>
                </a:xfrm>
                <a:custGeom>
                  <a:avLst/>
                  <a:gdLst>
                    <a:gd name="connsiteX0" fmla="*/ 744540 w 869954"/>
                    <a:gd name="connsiteY0" fmla="*/ 0 h 874713"/>
                    <a:gd name="connsiteX1" fmla="*/ 869954 w 869954"/>
                    <a:gd name="connsiteY1" fmla="*/ 125414 h 874713"/>
                    <a:gd name="connsiteX2" fmla="*/ 869953 w 869954"/>
                    <a:gd name="connsiteY2" fmla="*/ 706437 h 874713"/>
                    <a:gd name="connsiteX3" fmla="*/ 869952 w 869954"/>
                    <a:gd name="connsiteY3" fmla="*/ 749299 h 874713"/>
                    <a:gd name="connsiteX4" fmla="*/ 744538 w 869954"/>
                    <a:gd name="connsiteY4" fmla="*/ 874713 h 874713"/>
                    <a:gd name="connsiteX5" fmla="*/ 125414 w 869954"/>
                    <a:gd name="connsiteY5" fmla="*/ 874712 h 874713"/>
                    <a:gd name="connsiteX6" fmla="*/ 0 w 869954"/>
                    <a:gd name="connsiteY6" fmla="*/ 749298 h 874713"/>
                    <a:gd name="connsiteX7" fmla="*/ 1 w 869954"/>
                    <a:gd name="connsiteY7" fmla="*/ 749299 h 874713"/>
                    <a:gd name="connsiteX8" fmla="*/ 125415 w 869954"/>
                    <a:gd name="connsiteY8" fmla="*/ 623885 h 874713"/>
                    <a:gd name="connsiteX9" fmla="*/ 619126 w 869954"/>
                    <a:gd name="connsiteY9" fmla="*/ 623885 h 874713"/>
                    <a:gd name="connsiteX10" fmla="*/ 619126 w 869954"/>
                    <a:gd name="connsiteY10" fmla="*/ 125414 h 874713"/>
                    <a:gd name="connsiteX11" fmla="*/ 744540 w 869954"/>
                    <a:gd name="connsiteY11" fmla="*/ 0 h 87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954" h="874713">
                      <a:moveTo>
                        <a:pt x="744540" y="0"/>
                      </a:moveTo>
                      <a:cubicBezTo>
                        <a:pt x="813804" y="0"/>
                        <a:pt x="869954" y="56150"/>
                        <a:pt x="869954" y="125414"/>
                      </a:cubicBezTo>
                      <a:cubicBezTo>
                        <a:pt x="869954" y="319088"/>
                        <a:pt x="869953" y="512763"/>
                        <a:pt x="869953" y="706437"/>
                      </a:cubicBezTo>
                      <a:cubicBezTo>
                        <a:pt x="869953" y="720724"/>
                        <a:pt x="869952" y="735012"/>
                        <a:pt x="869952" y="749299"/>
                      </a:cubicBezTo>
                      <a:cubicBezTo>
                        <a:pt x="869952" y="818563"/>
                        <a:pt x="813802" y="874713"/>
                        <a:pt x="744538" y="874713"/>
                      </a:cubicBezTo>
                      <a:lnTo>
                        <a:pt x="125414" y="874712"/>
                      </a:lnTo>
                      <a:cubicBezTo>
                        <a:pt x="56150" y="874712"/>
                        <a:pt x="0" y="818562"/>
                        <a:pt x="0" y="749298"/>
                      </a:cubicBezTo>
                      <a:lnTo>
                        <a:pt x="1" y="749299"/>
                      </a:lnTo>
                      <a:cubicBezTo>
                        <a:pt x="1" y="680035"/>
                        <a:pt x="56151" y="623885"/>
                        <a:pt x="125415" y="623885"/>
                      </a:cubicBezTo>
                      <a:lnTo>
                        <a:pt x="619126" y="623885"/>
                      </a:lnTo>
                      <a:lnTo>
                        <a:pt x="619126" y="125414"/>
                      </a:lnTo>
                      <a:cubicBezTo>
                        <a:pt x="619126" y="56150"/>
                        <a:pt x="675276" y="0"/>
                        <a:pt x="744540"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20">
                    <a:defRPr/>
                  </a:pPr>
                  <a:endParaRPr lang="en-US" sz="1700" dirty="0">
                    <a:gradFill>
                      <a:gsLst>
                        <a:gs pos="0">
                          <a:srgbClr val="FFFFFF"/>
                        </a:gs>
                        <a:gs pos="100000">
                          <a:srgbClr val="FFFFFF"/>
                        </a:gs>
                      </a:gsLst>
                      <a:lin ang="5400000" scaled="0"/>
                    </a:gradFill>
                  </a:endParaRPr>
                </a:p>
              </p:txBody>
            </p:sp>
          </p:grpSp>
        </p:grpSp>
      </p:grpSp>
      <p:sp>
        <p:nvSpPr>
          <p:cNvPr id="17" name="矩形 16"/>
          <p:cNvSpPr/>
          <p:nvPr/>
        </p:nvSpPr>
        <p:spPr>
          <a:xfrm>
            <a:off x="884391" y="1660467"/>
            <a:ext cx="11017250" cy="2052870"/>
          </a:xfrm>
          <a:prstGeom prst="rect">
            <a:avLst/>
          </a:prstGeom>
        </p:spPr>
        <p:txBody>
          <a:bodyPr wrap="square">
            <a:spAutoFit/>
          </a:bodyPr>
          <a:lstStyle/>
          <a:p>
            <a:pPr marL="342900" indent="-342900">
              <a:lnSpc>
                <a:spcPct val="110000"/>
              </a:lnSpc>
              <a:defRPr/>
            </a:pPr>
            <a:r>
              <a:rPr lang="en-US" altLang="zh-CN" sz="6000" b="1" kern="0" dirty="0">
                <a:solidFill>
                  <a:schemeClr val="bg1"/>
                </a:solidFill>
                <a:latin typeface="微软雅黑" panose="020B0503020204020204" pitchFamily="34" charset="-122"/>
                <a:ea typeface="微软雅黑" panose="020B0503020204020204" pitchFamily="34" charset="-122"/>
              </a:rPr>
              <a:t>——</a:t>
            </a:r>
            <a:r>
              <a:rPr lang="zh-CN" altLang="en-US" sz="6000" b="1" kern="0" dirty="0">
                <a:solidFill>
                  <a:schemeClr val="bg1"/>
                </a:solidFill>
                <a:latin typeface="微软雅黑" panose="020B0503020204020204" pitchFamily="34" charset="-122"/>
                <a:ea typeface="微软雅黑" panose="020B0503020204020204" pitchFamily="34" charset="-122"/>
              </a:rPr>
              <a:t>深度学习在太阳高分辨率及磁场数据处理中的应用研究</a:t>
            </a:r>
            <a:endParaRPr lang="en-US" altLang="zh-CN" sz="6000" b="1" kern="0" dirty="0">
              <a:solidFill>
                <a:schemeClr val="bg1"/>
              </a:solidFill>
              <a:latin typeface="微软雅黑" panose="020B0503020204020204" pitchFamily="34" charset="-122"/>
              <a:ea typeface="微软雅黑" panose="020B0503020204020204" pitchFamily="34" charset="-122"/>
            </a:endParaRPr>
          </a:p>
        </p:txBody>
      </p:sp>
      <p:sp>
        <p:nvSpPr>
          <p:cNvPr id="23" name="文本框 5">
            <a:extLst>
              <a:ext uri="{FF2B5EF4-FFF2-40B4-BE49-F238E27FC236}">
                <a16:creationId xmlns:a16="http://schemas.microsoft.com/office/drawing/2014/main" id="{B8FCFCD9-ABFC-4490-8123-66E96DE71257}"/>
              </a:ext>
            </a:extLst>
          </p:cNvPr>
          <p:cNvSpPr txBox="1">
            <a:spLocks noChangeArrowheads="1"/>
          </p:cNvSpPr>
          <p:nvPr/>
        </p:nvSpPr>
        <p:spPr bwMode="auto">
          <a:xfrm>
            <a:off x="9236601" y="6032275"/>
            <a:ext cx="2467339"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algn="r" eaLnBrk="1" hangingPunct="1"/>
            <a:r>
              <a:rPr lang="en-US" altLang="zh-CN" sz="2400" dirty="0">
                <a:solidFill>
                  <a:schemeClr val="bg1"/>
                </a:solidFill>
                <a:latin typeface="Century Gothic" pitchFamily="34" charset="0"/>
                <a:ea typeface="微软雅黑" pitchFamily="34" charset="-122"/>
              </a:rPr>
              <a:t>2020</a:t>
            </a:r>
            <a:r>
              <a:rPr lang="zh-CN" altLang="en-US" sz="2400" dirty="0">
                <a:solidFill>
                  <a:schemeClr val="bg1"/>
                </a:solidFill>
                <a:latin typeface="Century Gothic" pitchFamily="34" charset="0"/>
                <a:ea typeface="微软雅黑" pitchFamily="34" charset="-122"/>
              </a:rPr>
              <a:t>年</a:t>
            </a:r>
            <a:r>
              <a:rPr lang="en-US" altLang="zh-CN" sz="2400" dirty="0">
                <a:solidFill>
                  <a:schemeClr val="bg1"/>
                </a:solidFill>
                <a:latin typeface="Century Gothic" pitchFamily="34" charset="0"/>
                <a:ea typeface="微软雅黑" pitchFamily="34" charset="-122"/>
              </a:rPr>
              <a:t>11</a:t>
            </a:r>
            <a:r>
              <a:rPr lang="zh-CN" altLang="en-US" sz="2400" dirty="0">
                <a:solidFill>
                  <a:schemeClr val="bg1"/>
                </a:solidFill>
                <a:latin typeface="Century Gothic" pitchFamily="34" charset="0"/>
                <a:ea typeface="微软雅黑" pitchFamily="34" charset="-122"/>
              </a:rPr>
              <a:t>月</a:t>
            </a:r>
            <a:r>
              <a:rPr lang="en-US" altLang="zh-CN" sz="2400" dirty="0">
                <a:solidFill>
                  <a:schemeClr val="bg1"/>
                </a:solidFill>
                <a:latin typeface="Century Gothic" pitchFamily="34" charset="0"/>
                <a:ea typeface="微软雅黑" pitchFamily="34" charset="-122"/>
              </a:rPr>
              <a:t>27</a:t>
            </a:r>
            <a:r>
              <a:rPr lang="zh-CN" altLang="en-US" sz="2400" dirty="0">
                <a:solidFill>
                  <a:schemeClr val="bg1"/>
                </a:solidFill>
                <a:latin typeface="Century Gothic" pitchFamily="34" charset="0"/>
                <a:ea typeface="微软雅黑" pitchFamily="34" charset="-122"/>
              </a:rPr>
              <a:t>号</a:t>
            </a:r>
          </a:p>
        </p:txBody>
      </p:sp>
      <p:pic>
        <p:nvPicPr>
          <p:cNvPr id="14" name="图片 13">
            <a:extLst>
              <a:ext uri="{FF2B5EF4-FFF2-40B4-BE49-F238E27FC236}">
                <a16:creationId xmlns:a16="http://schemas.microsoft.com/office/drawing/2014/main" id="{32933E89-E50A-4022-BFE3-6DCDFDEDA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150" y="0"/>
            <a:ext cx="3116850" cy="1226926"/>
          </a:xfrm>
          <a:prstGeom prst="rect">
            <a:avLst/>
          </a:prstGeom>
          <a:effectLst>
            <a:outerShdw dist="50800" dir="5400000" sx="1000" sy="1000" algn="ctr" rotWithShape="0">
              <a:srgbClr val="000000"/>
            </a:outerShdw>
            <a:softEdge rad="3556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3395137" cy="584775"/>
            <a:chOff x="493006" y="224297"/>
            <a:chExt cx="3394762" cy="585353"/>
          </a:xfrm>
        </p:grpSpPr>
        <p:sp>
          <p:nvSpPr>
            <p:cNvPr id="15370" name="文本框 21"/>
            <p:cNvSpPr txBox="1">
              <a:spLocks noChangeArrowheads="1"/>
            </p:cNvSpPr>
            <p:nvPr/>
          </p:nvSpPr>
          <p:spPr bwMode="auto">
            <a:xfrm>
              <a:off x="830858" y="224297"/>
              <a:ext cx="3056910"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国内外研究现状</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3" name="文本框 2">
            <a:extLst>
              <a:ext uri="{FF2B5EF4-FFF2-40B4-BE49-F238E27FC236}">
                <a16:creationId xmlns:a16="http://schemas.microsoft.com/office/drawing/2014/main" id="{C1556DE0-31FF-4E2D-B775-F2B9C59C30E7}"/>
              </a:ext>
            </a:extLst>
          </p:cNvPr>
          <p:cNvSpPr txBox="1"/>
          <p:nvPr/>
        </p:nvSpPr>
        <p:spPr>
          <a:xfrm>
            <a:off x="342352" y="1884695"/>
            <a:ext cx="2343340" cy="1200329"/>
          </a:xfrm>
          <a:prstGeom prst="rect">
            <a:avLst/>
          </a:prstGeom>
          <a:noFill/>
        </p:spPr>
        <p:txBody>
          <a:bodyPr wrap="square" rtlCol="0">
            <a:spAutoFit/>
          </a:bodyPr>
          <a:lstStyle/>
          <a:p>
            <a:pPr marL="342900" indent="-342900" algn="ctr">
              <a:buFont typeface="Wingdings" panose="05000000000000000000" pitchFamily="2" charset="2"/>
              <a:buChar char="l"/>
            </a:pPr>
            <a:r>
              <a:rPr lang="zh-CN" altLang="en-US" sz="2400" b="1" dirty="0">
                <a:solidFill>
                  <a:srgbClr val="FFC000"/>
                </a:solidFill>
                <a:latin typeface="微软雅黑" panose="020B0503020204020204" pitchFamily="34" charset="-122"/>
                <a:ea typeface="微软雅黑" panose="020B0503020204020204" pitchFamily="34" charset="-122"/>
              </a:rPr>
              <a:t>图像超分辨率重建技术</a:t>
            </a:r>
            <a:endParaRPr lang="en-US" altLang="zh-CN" sz="2400" b="1" dirty="0">
              <a:solidFill>
                <a:srgbClr val="FFC000"/>
              </a:solidFill>
              <a:latin typeface="微软雅黑" panose="020B0503020204020204" pitchFamily="34" charset="-122"/>
              <a:ea typeface="微软雅黑" panose="020B0503020204020204" pitchFamily="34" charset="-122"/>
            </a:endParaRPr>
          </a:p>
          <a:p>
            <a:pPr algn="ctr"/>
            <a:r>
              <a:rPr lang="zh-CN" altLang="en-US" sz="2400" b="1" dirty="0">
                <a:solidFill>
                  <a:srgbClr val="FFC000"/>
                </a:solidFill>
                <a:latin typeface="微软雅黑" panose="020B0503020204020204" pitchFamily="34" charset="-122"/>
                <a:ea typeface="微软雅黑" panose="020B0503020204020204" pitchFamily="34" charset="-122"/>
              </a:rPr>
              <a:t>  （</a:t>
            </a:r>
            <a:r>
              <a:rPr lang="en-US" altLang="zh-CN" sz="2400" b="1" dirty="0">
                <a:solidFill>
                  <a:srgbClr val="FFC000"/>
                </a:solidFill>
                <a:latin typeface="微软雅黑" panose="020B0503020204020204" pitchFamily="34" charset="-122"/>
                <a:ea typeface="微软雅黑" panose="020B0503020204020204" pitchFamily="34" charset="-122"/>
              </a:rPr>
              <a:t>SISR</a:t>
            </a:r>
            <a:r>
              <a:rPr lang="zh-CN" altLang="en-US" sz="2400" b="1" dirty="0">
                <a:solidFill>
                  <a:srgbClr val="FFC000"/>
                </a:solidFill>
                <a:latin typeface="微软雅黑" panose="020B0503020204020204" pitchFamily="34" charset="-122"/>
                <a:ea typeface="微软雅黑" panose="020B0503020204020204" pitchFamily="34" charset="-122"/>
              </a:rPr>
              <a:t>或</a:t>
            </a:r>
            <a:r>
              <a:rPr lang="en-US" altLang="zh-CN" sz="2400" b="1" dirty="0">
                <a:solidFill>
                  <a:srgbClr val="FFC000"/>
                </a:solidFill>
                <a:latin typeface="微软雅黑" panose="020B0503020204020204" pitchFamily="34" charset="-122"/>
                <a:ea typeface="微软雅黑" panose="020B0503020204020204" pitchFamily="34" charset="-122"/>
              </a:rPr>
              <a:t>SR</a:t>
            </a:r>
            <a:r>
              <a:rPr lang="zh-CN" altLang="en-US" sz="2400" b="1" dirty="0">
                <a:solidFill>
                  <a:srgbClr val="FFC000"/>
                </a:solidFill>
                <a:latin typeface="微软雅黑" panose="020B0503020204020204" pitchFamily="34" charset="-122"/>
                <a:ea typeface="微软雅黑" panose="020B0503020204020204" pitchFamily="34" charset="-122"/>
              </a:rPr>
              <a:t>）</a:t>
            </a:r>
          </a:p>
        </p:txBody>
      </p:sp>
      <p:sp>
        <p:nvSpPr>
          <p:cNvPr id="4" name="左大括号 3">
            <a:extLst>
              <a:ext uri="{FF2B5EF4-FFF2-40B4-BE49-F238E27FC236}">
                <a16:creationId xmlns:a16="http://schemas.microsoft.com/office/drawing/2014/main" id="{2B7153DB-FB4F-4739-91C9-BD4AD8E59B82}"/>
              </a:ext>
            </a:extLst>
          </p:cNvPr>
          <p:cNvSpPr/>
          <p:nvPr/>
        </p:nvSpPr>
        <p:spPr>
          <a:xfrm>
            <a:off x="2786108" y="1363983"/>
            <a:ext cx="349045" cy="224175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5" name="文本框 4">
            <a:extLst>
              <a:ext uri="{FF2B5EF4-FFF2-40B4-BE49-F238E27FC236}">
                <a16:creationId xmlns:a16="http://schemas.microsoft.com/office/drawing/2014/main" id="{7A3E1F54-EAB4-4CD7-A8EB-82D64079D9D5}"/>
              </a:ext>
            </a:extLst>
          </p:cNvPr>
          <p:cNvSpPr txBox="1"/>
          <p:nvPr/>
        </p:nvSpPr>
        <p:spPr>
          <a:xfrm>
            <a:off x="3135152" y="1171622"/>
            <a:ext cx="1715361"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基于插值</a:t>
            </a:r>
          </a:p>
        </p:txBody>
      </p:sp>
      <p:sp>
        <p:nvSpPr>
          <p:cNvPr id="11" name="文本框 10">
            <a:extLst>
              <a:ext uri="{FF2B5EF4-FFF2-40B4-BE49-F238E27FC236}">
                <a16:creationId xmlns:a16="http://schemas.microsoft.com/office/drawing/2014/main" id="{8DC10495-26BA-48E4-820C-BCF9F3D9AB22}"/>
              </a:ext>
            </a:extLst>
          </p:cNvPr>
          <p:cNvSpPr txBox="1"/>
          <p:nvPr/>
        </p:nvSpPr>
        <p:spPr>
          <a:xfrm>
            <a:off x="3135152" y="3413377"/>
            <a:ext cx="3708998" cy="461665"/>
          </a:xfrm>
          <a:prstGeom prst="rect">
            <a:avLst/>
          </a:prstGeom>
          <a:noFill/>
        </p:spPr>
        <p:txBody>
          <a:bodyPr wrap="square" rtlCol="0">
            <a:spAutoFit/>
          </a:bodyPr>
          <a:lstStyle/>
          <a:p>
            <a:r>
              <a:rPr lang="zh-CN" altLang="en-US" sz="2400" b="1" dirty="0">
                <a:solidFill>
                  <a:srgbClr val="FF7C80"/>
                </a:solidFill>
                <a:latin typeface="微软雅黑" panose="020B0503020204020204" pitchFamily="34" charset="-122"/>
                <a:ea typeface="微软雅黑" panose="020B0503020204020204" pitchFamily="34" charset="-122"/>
              </a:rPr>
              <a:t>基于学习</a:t>
            </a:r>
          </a:p>
        </p:txBody>
      </p:sp>
      <p:sp>
        <p:nvSpPr>
          <p:cNvPr id="20" name="文本框 19">
            <a:extLst>
              <a:ext uri="{FF2B5EF4-FFF2-40B4-BE49-F238E27FC236}">
                <a16:creationId xmlns:a16="http://schemas.microsoft.com/office/drawing/2014/main" id="{AD483B9B-6646-4CDD-9EDB-C4A9EB6DB9BE}"/>
              </a:ext>
            </a:extLst>
          </p:cNvPr>
          <p:cNvSpPr txBox="1"/>
          <p:nvPr/>
        </p:nvSpPr>
        <p:spPr>
          <a:xfrm>
            <a:off x="3158762" y="2292499"/>
            <a:ext cx="1715361"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基于重建</a:t>
            </a:r>
          </a:p>
        </p:txBody>
      </p:sp>
      <p:sp>
        <p:nvSpPr>
          <p:cNvPr id="21" name="左大括号 20">
            <a:extLst>
              <a:ext uri="{FF2B5EF4-FFF2-40B4-BE49-F238E27FC236}">
                <a16:creationId xmlns:a16="http://schemas.microsoft.com/office/drawing/2014/main" id="{24B17510-54CD-4DAA-BE04-B73BB0C6FD07}"/>
              </a:ext>
            </a:extLst>
          </p:cNvPr>
          <p:cNvSpPr/>
          <p:nvPr/>
        </p:nvSpPr>
        <p:spPr>
          <a:xfrm rot="5400000">
            <a:off x="6152394" y="3707634"/>
            <a:ext cx="349045" cy="1351088"/>
          </a:xfrm>
          <a:prstGeom prst="leftBrace">
            <a:avLst/>
          </a:prstGeom>
          <a:ln w="190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FF7C80"/>
              </a:solidFill>
            </a:endParaRPr>
          </a:p>
        </p:txBody>
      </p:sp>
      <p:sp>
        <p:nvSpPr>
          <p:cNvPr id="25" name="文本框 24">
            <a:extLst>
              <a:ext uri="{FF2B5EF4-FFF2-40B4-BE49-F238E27FC236}">
                <a16:creationId xmlns:a16="http://schemas.microsoft.com/office/drawing/2014/main" id="{EB1339B9-E31F-41F2-B862-B59EE2B1BBDC}"/>
              </a:ext>
            </a:extLst>
          </p:cNvPr>
          <p:cNvSpPr txBox="1"/>
          <p:nvPr/>
        </p:nvSpPr>
        <p:spPr>
          <a:xfrm>
            <a:off x="5177512" y="4635829"/>
            <a:ext cx="1447524" cy="461665"/>
          </a:xfrm>
          <a:prstGeom prst="rect">
            <a:avLst/>
          </a:prstGeom>
          <a:noFill/>
        </p:spPr>
        <p:txBody>
          <a:bodyPr wrap="square" rtlCol="0">
            <a:spAutoFit/>
          </a:bodyPr>
          <a:lstStyle/>
          <a:p>
            <a:r>
              <a:rPr lang="en-US" altLang="zh-CN" sz="2400" dirty="0">
                <a:solidFill>
                  <a:srgbClr val="FF7C80"/>
                </a:solidFill>
                <a:latin typeface="微软雅黑" panose="020B0503020204020204" pitchFamily="34" charset="-122"/>
                <a:ea typeface="微软雅黑" panose="020B0503020204020204" pitchFamily="34" charset="-122"/>
              </a:rPr>
              <a:t>CNN</a:t>
            </a:r>
          </a:p>
        </p:txBody>
      </p:sp>
      <p:sp>
        <p:nvSpPr>
          <p:cNvPr id="26" name="文本框 25">
            <a:extLst>
              <a:ext uri="{FF2B5EF4-FFF2-40B4-BE49-F238E27FC236}">
                <a16:creationId xmlns:a16="http://schemas.microsoft.com/office/drawing/2014/main" id="{731464EC-C521-40A8-927F-79918C7AD60C}"/>
              </a:ext>
            </a:extLst>
          </p:cNvPr>
          <p:cNvSpPr txBox="1"/>
          <p:nvPr/>
        </p:nvSpPr>
        <p:spPr>
          <a:xfrm>
            <a:off x="6625036" y="4637481"/>
            <a:ext cx="1715361" cy="461665"/>
          </a:xfrm>
          <a:prstGeom prst="rect">
            <a:avLst/>
          </a:prstGeom>
          <a:noFill/>
        </p:spPr>
        <p:txBody>
          <a:bodyPr wrap="square" rtlCol="0">
            <a:spAutoFit/>
          </a:bodyPr>
          <a:lstStyle/>
          <a:p>
            <a:r>
              <a:rPr lang="en-US" altLang="zh-CN" sz="2400" dirty="0">
                <a:solidFill>
                  <a:srgbClr val="FF7C80"/>
                </a:solidFill>
                <a:latin typeface="微软雅黑" panose="020B0503020204020204" pitchFamily="34" charset="-122"/>
                <a:ea typeface="微软雅黑" panose="020B0503020204020204" pitchFamily="34" charset="-122"/>
              </a:rPr>
              <a:t>GAN</a:t>
            </a:r>
            <a:endParaRPr lang="zh-CN" altLang="en-US" sz="2400" dirty="0">
              <a:solidFill>
                <a:srgbClr val="FF7C80"/>
              </a:solidFill>
              <a:latin typeface="微软雅黑" panose="020B0503020204020204" pitchFamily="34" charset="-122"/>
              <a:ea typeface="微软雅黑" panose="020B0503020204020204" pitchFamily="34" charset="-122"/>
            </a:endParaRPr>
          </a:p>
        </p:txBody>
      </p:sp>
      <p:cxnSp>
        <p:nvCxnSpPr>
          <p:cNvPr id="6" name="直接箭头连接符 5">
            <a:extLst>
              <a:ext uri="{FF2B5EF4-FFF2-40B4-BE49-F238E27FC236}">
                <a16:creationId xmlns:a16="http://schemas.microsoft.com/office/drawing/2014/main" id="{E8593BF3-379A-4293-BB9B-A02D8FBD8782}"/>
              </a:ext>
            </a:extLst>
          </p:cNvPr>
          <p:cNvCxnSpPr>
            <a:cxnSpLocks/>
          </p:cNvCxnSpPr>
          <p:nvPr/>
        </p:nvCxnSpPr>
        <p:spPr>
          <a:xfrm>
            <a:off x="4596060" y="3605737"/>
            <a:ext cx="709866" cy="0"/>
          </a:xfrm>
          <a:prstGeom prst="straightConnector1">
            <a:avLst/>
          </a:prstGeom>
          <a:ln>
            <a:solidFill>
              <a:srgbClr val="FF7C8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96E9DD55-368A-41A4-8C2A-54624EA057BB}"/>
              </a:ext>
            </a:extLst>
          </p:cNvPr>
          <p:cNvSpPr txBox="1"/>
          <p:nvPr/>
        </p:nvSpPr>
        <p:spPr>
          <a:xfrm>
            <a:off x="4631399" y="3228710"/>
            <a:ext cx="3708998" cy="830997"/>
          </a:xfrm>
          <a:prstGeom prst="rect">
            <a:avLst/>
          </a:prstGeom>
          <a:noFill/>
        </p:spPr>
        <p:txBody>
          <a:bodyPr wrap="square" rtlCol="0">
            <a:spAutoFit/>
          </a:bodyPr>
          <a:lstStyle/>
          <a:p>
            <a:pPr algn="ctr"/>
            <a:r>
              <a:rPr lang="zh-CN" altLang="en-US" sz="2400" b="1" dirty="0">
                <a:solidFill>
                  <a:srgbClr val="FF7C80"/>
                </a:solidFill>
                <a:latin typeface="微软雅黑" panose="020B0503020204020204" pitchFamily="34" charset="-122"/>
                <a:ea typeface="微软雅黑" panose="020B0503020204020204" pitchFamily="34" charset="-122"/>
              </a:rPr>
              <a:t>基于深度学习的</a:t>
            </a:r>
            <a:endParaRPr lang="en-US" altLang="zh-CN" sz="2400" b="1" dirty="0">
              <a:solidFill>
                <a:srgbClr val="FF7C80"/>
              </a:solidFill>
              <a:latin typeface="微软雅黑" panose="020B0503020204020204" pitchFamily="34" charset="-122"/>
              <a:ea typeface="微软雅黑" panose="020B0503020204020204" pitchFamily="34" charset="-122"/>
            </a:endParaRPr>
          </a:p>
          <a:p>
            <a:pPr algn="ctr"/>
            <a:r>
              <a:rPr lang="zh-CN" altLang="en-US" sz="2400" b="1" dirty="0">
                <a:solidFill>
                  <a:srgbClr val="FF7C80"/>
                </a:solidFill>
                <a:latin typeface="微软雅黑" panose="020B0503020204020204" pitchFamily="34" charset="-122"/>
                <a:ea typeface="微软雅黑" panose="020B0503020204020204" pitchFamily="34" charset="-122"/>
              </a:rPr>
              <a:t>图像超分辨率重建</a:t>
            </a:r>
          </a:p>
        </p:txBody>
      </p:sp>
      <p:sp>
        <p:nvSpPr>
          <p:cNvPr id="81" name="文本框 80">
            <a:extLst>
              <a:ext uri="{FF2B5EF4-FFF2-40B4-BE49-F238E27FC236}">
                <a16:creationId xmlns:a16="http://schemas.microsoft.com/office/drawing/2014/main" id="{FD83E2B7-468A-4820-85F5-C258D579CC41}"/>
              </a:ext>
            </a:extLst>
          </p:cNvPr>
          <p:cNvSpPr txBox="1"/>
          <p:nvPr/>
        </p:nvSpPr>
        <p:spPr>
          <a:xfrm>
            <a:off x="3368032" y="5507600"/>
            <a:ext cx="4566679" cy="1015663"/>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追求</a:t>
            </a:r>
            <a:r>
              <a:rPr lang="zh-CN" altLang="en-US" sz="2000" dirty="0">
                <a:solidFill>
                  <a:srgbClr val="FF7C80"/>
                </a:solidFill>
                <a:latin typeface="微软雅黑" panose="020B0503020204020204" pitchFamily="34" charset="-122"/>
                <a:ea typeface="微软雅黑" panose="020B0503020204020204" pitchFamily="34" charset="-122"/>
              </a:rPr>
              <a:t>细节</a:t>
            </a:r>
            <a:r>
              <a:rPr lang="zh-CN" altLang="en-US" sz="2000" dirty="0">
                <a:solidFill>
                  <a:schemeClr val="bg1"/>
                </a:solidFill>
                <a:latin typeface="微软雅黑" panose="020B0503020204020204" pitchFamily="34" charset="-122"/>
                <a:ea typeface="微软雅黑" panose="020B0503020204020204" pitchFamily="34" charset="-122"/>
              </a:rPr>
              <a:t>的恢复，以</a:t>
            </a:r>
            <a:r>
              <a:rPr lang="en-US" altLang="zh-CN" sz="2000" dirty="0">
                <a:solidFill>
                  <a:schemeClr val="bg1"/>
                </a:solidFill>
                <a:latin typeface="微软雅黑" panose="020B0503020204020204" pitchFamily="34" charset="-122"/>
                <a:ea typeface="微软雅黑" panose="020B0503020204020204" pitchFamily="34" charset="-122"/>
              </a:rPr>
              <a:t>PSNR,SSIM</a:t>
            </a:r>
            <a:r>
              <a:rPr lang="zh-CN" altLang="en-US" sz="2000" dirty="0">
                <a:solidFill>
                  <a:schemeClr val="bg1"/>
                </a:solidFill>
                <a:latin typeface="微软雅黑" panose="020B0503020204020204" pitchFamily="34" charset="-122"/>
                <a:ea typeface="微软雅黑" panose="020B0503020204020204" pitchFamily="34" charset="-122"/>
              </a:rPr>
              <a:t>等评价标准的算法，其中以</a:t>
            </a:r>
            <a:r>
              <a:rPr lang="en-US" altLang="zh-CN" sz="2000" dirty="0">
                <a:solidFill>
                  <a:srgbClr val="FF7C80"/>
                </a:solidFill>
                <a:latin typeface="微软雅黑" panose="020B0503020204020204" pitchFamily="34" charset="-122"/>
                <a:ea typeface="微软雅黑" panose="020B0503020204020204" pitchFamily="34" charset="-122"/>
              </a:rPr>
              <a:t>SRCNN</a:t>
            </a:r>
            <a:r>
              <a:rPr lang="zh-CN" altLang="en-US" sz="2000" dirty="0">
                <a:solidFill>
                  <a:schemeClr val="bg1"/>
                </a:solidFill>
                <a:latin typeface="微软雅黑" panose="020B0503020204020204" pitchFamily="34" charset="-122"/>
                <a:ea typeface="微软雅黑" panose="020B0503020204020204" pitchFamily="34" charset="-122"/>
              </a:rPr>
              <a:t>模型为代表。</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15381" name="直接箭头连接符 15380">
            <a:extLst>
              <a:ext uri="{FF2B5EF4-FFF2-40B4-BE49-F238E27FC236}">
                <a16:creationId xmlns:a16="http://schemas.microsoft.com/office/drawing/2014/main" id="{29B3CE34-5354-4B01-9627-9CF07AE3C6F2}"/>
              </a:ext>
            </a:extLst>
          </p:cNvPr>
          <p:cNvCxnSpPr/>
          <p:nvPr/>
        </p:nvCxnSpPr>
        <p:spPr>
          <a:xfrm>
            <a:off x="5589026" y="5003419"/>
            <a:ext cx="0" cy="437057"/>
          </a:xfrm>
          <a:prstGeom prst="straightConnector1">
            <a:avLst/>
          </a:prstGeom>
          <a:ln w="12700">
            <a:solidFill>
              <a:srgbClr val="FF7C8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72F6475C-FA8F-49DD-BB20-16DF58059729}"/>
              </a:ext>
            </a:extLst>
          </p:cNvPr>
          <p:cNvCxnSpPr>
            <a:cxnSpLocks/>
          </p:cNvCxnSpPr>
          <p:nvPr/>
        </p:nvCxnSpPr>
        <p:spPr>
          <a:xfrm>
            <a:off x="7474690" y="4858603"/>
            <a:ext cx="727614" cy="0"/>
          </a:xfrm>
          <a:prstGeom prst="straightConnector1">
            <a:avLst/>
          </a:prstGeom>
          <a:ln w="12700">
            <a:solidFill>
              <a:srgbClr val="FF7C8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85DF1D3-9C8E-4EED-BB90-CF067862824E}"/>
              </a:ext>
            </a:extLst>
          </p:cNvPr>
          <p:cNvSpPr txBox="1"/>
          <p:nvPr/>
        </p:nvSpPr>
        <p:spPr>
          <a:xfrm>
            <a:off x="8316594" y="4383178"/>
            <a:ext cx="3261815" cy="1015663"/>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以降低感知损失为目标，不注重细节，看重大局观，以</a:t>
            </a:r>
            <a:r>
              <a:rPr lang="en-US" altLang="zh-CN" sz="2000" dirty="0">
                <a:solidFill>
                  <a:srgbClr val="FF7C80"/>
                </a:solidFill>
                <a:latin typeface="微软雅黑" panose="020B0503020204020204" pitchFamily="34" charset="-122"/>
                <a:ea typeface="微软雅黑" panose="020B0503020204020204" pitchFamily="34" charset="-122"/>
              </a:rPr>
              <a:t>SRGAN</a:t>
            </a:r>
            <a:r>
              <a:rPr lang="zh-CN" altLang="en-US" sz="2000" dirty="0">
                <a:solidFill>
                  <a:schemeClr val="bg1"/>
                </a:solidFill>
                <a:latin typeface="微软雅黑" panose="020B0503020204020204" pitchFamily="34" charset="-122"/>
                <a:ea typeface="微软雅黑" panose="020B0503020204020204" pitchFamily="34" charset="-122"/>
              </a:rPr>
              <a:t>为代表</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615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2" cy="584775"/>
            <a:chOff x="493006" y="224297"/>
            <a:chExt cx="5036054" cy="585353"/>
          </a:xfrm>
        </p:grpSpPr>
        <p:sp>
          <p:nvSpPr>
            <p:cNvPr id="15370" name="文本框 21"/>
            <p:cNvSpPr txBox="1">
              <a:spLocks noChangeArrowheads="1"/>
            </p:cNvSpPr>
            <p:nvPr/>
          </p:nvSpPr>
          <p:spPr bwMode="auto">
            <a:xfrm>
              <a:off x="830858" y="224297"/>
              <a:ext cx="4698202"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太阳图像的超分辨率重建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 name="文本框 1">
            <a:extLst>
              <a:ext uri="{FF2B5EF4-FFF2-40B4-BE49-F238E27FC236}">
                <a16:creationId xmlns:a16="http://schemas.microsoft.com/office/drawing/2014/main" id="{11FD37A9-AF32-4F5F-8F0C-9D1E1AF0098E}"/>
              </a:ext>
            </a:extLst>
          </p:cNvPr>
          <p:cNvSpPr txBox="1"/>
          <p:nvPr/>
        </p:nvSpPr>
        <p:spPr>
          <a:xfrm>
            <a:off x="1136278" y="1562219"/>
            <a:ext cx="8094519" cy="615040"/>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2000" dirty="0">
                <a:solidFill>
                  <a:schemeClr val="bg1"/>
                </a:solidFill>
                <a:latin typeface="微软雅黑" panose="020B0503020204020204" pitchFamily="34" charset="-122"/>
                <a:ea typeface="微软雅黑" panose="020B0503020204020204" pitchFamily="34" charset="-122"/>
              </a:rPr>
              <a:t>在</a:t>
            </a:r>
            <a:r>
              <a:rPr lang="en-US" altLang="zh-CN" sz="2000" dirty="0">
                <a:solidFill>
                  <a:schemeClr val="bg1"/>
                </a:solidFill>
                <a:latin typeface="微软雅黑" panose="020B0503020204020204" pitchFamily="34" charset="-122"/>
                <a:ea typeface="微软雅黑" panose="020B0503020204020204" pitchFamily="34" charset="-122"/>
              </a:rPr>
              <a:t>NVST</a:t>
            </a:r>
            <a:r>
              <a:rPr lang="zh-CN" altLang="en-US" sz="2000" dirty="0">
                <a:solidFill>
                  <a:schemeClr val="bg1"/>
                </a:solidFill>
                <a:latin typeface="微软雅黑" panose="020B0503020204020204" pitchFamily="34" charset="-122"/>
                <a:ea typeface="微软雅黑" panose="020B0503020204020204" pitchFamily="34" charset="-122"/>
              </a:rPr>
              <a:t>上的实际应用</a:t>
            </a:r>
          </a:p>
        </p:txBody>
      </p:sp>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a:extLst>
              <a:ext uri="{FF2B5EF4-FFF2-40B4-BE49-F238E27FC236}">
                <a16:creationId xmlns:a16="http://schemas.microsoft.com/office/drawing/2014/main" id="{B4F8973D-2786-4120-8B35-F4C970C4447D}"/>
              </a:ext>
            </a:extLst>
          </p:cNvPr>
          <p:cNvSpPr/>
          <p:nvPr/>
        </p:nvSpPr>
        <p:spPr>
          <a:xfrm>
            <a:off x="1447983" y="2661123"/>
            <a:ext cx="2530549" cy="13609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2672</a:t>
            </a:r>
            <a:r>
              <a:rPr lang="zh-CN" altLang="en-US" dirty="0"/>
              <a:t>*</a:t>
            </a:r>
            <a:r>
              <a:rPr lang="en-US" altLang="zh-CN" dirty="0"/>
              <a:t>4008</a:t>
            </a:r>
            <a:endParaRPr lang="zh-CN" altLang="en-US" dirty="0"/>
          </a:p>
        </p:txBody>
      </p:sp>
      <p:sp>
        <p:nvSpPr>
          <p:cNvPr id="5" name="箭头: 右 4">
            <a:extLst>
              <a:ext uri="{FF2B5EF4-FFF2-40B4-BE49-F238E27FC236}">
                <a16:creationId xmlns:a16="http://schemas.microsoft.com/office/drawing/2014/main" id="{A0BD6C14-6C14-477D-8728-E0A5A9EC92A9}"/>
              </a:ext>
            </a:extLst>
          </p:cNvPr>
          <p:cNvSpPr/>
          <p:nvPr/>
        </p:nvSpPr>
        <p:spPr>
          <a:xfrm>
            <a:off x="3978532" y="3178292"/>
            <a:ext cx="2940555" cy="3266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89AC08F-6ABB-45A0-89F8-5646BCF3D177}"/>
              </a:ext>
            </a:extLst>
          </p:cNvPr>
          <p:cNvSpPr/>
          <p:nvPr/>
        </p:nvSpPr>
        <p:spPr>
          <a:xfrm>
            <a:off x="6919087" y="2661122"/>
            <a:ext cx="1356788" cy="13609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1024</a:t>
            </a:r>
            <a:r>
              <a:rPr lang="zh-CN" altLang="en-US" dirty="0"/>
              <a:t>*</a:t>
            </a:r>
            <a:r>
              <a:rPr lang="en-US" altLang="zh-CN" dirty="0"/>
              <a:t>1024</a:t>
            </a:r>
            <a:endParaRPr lang="zh-CN" altLang="en-US" dirty="0"/>
          </a:p>
        </p:txBody>
      </p:sp>
      <p:sp>
        <p:nvSpPr>
          <p:cNvPr id="7" name="文本框 6">
            <a:extLst>
              <a:ext uri="{FF2B5EF4-FFF2-40B4-BE49-F238E27FC236}">
                <a16:creationId xmlns:a16="http://schemas.microsoft.com/office/drawing/2014/main" id="{EF524289-DCE4-4F2A-B5CC-289D56F57FC3}"/>
              </a:ext>
            </a:extLst>
          </p:cNvPr>
          <p:cNvSpPr txBox="1"/>
          <p:nvPr/>
        </p:nvSpPr>
        <p:spPr>
          <a:xfrm>
            <a:off x="4686809" y="2898914"/>
            <a:ext cx="1524000" cy="400110"/>
          </a:xfrm>
          <a:prstGeom prst="rect">
            <a:avLst/>
          </a:prstGeom>
          <a:noFill/>
        </p:spPr>
        <p:txBody>
          <a:bodyPr wrap="square" rtlCol="0">
            <a:spAutoFit/>
          </a:bodyPr>
          <a:lstStyle/>
          <a:p>
            <a:r>
              <a:rPr lang="en-US" altLang="zh-CN" sz="2000" kern="1200" dirty="0">
                <a:solidFill>
                  <a:schemeClr val="tx1"/>
                </a:solidFill>
                <a:effectLst/>
                <a:latin typeface="+mn-lt"/>
                <a:ea typeface="+mn-ea"/>
                <a:cs typeface="+mn-cs"/>
              </a:rPr>
              <a:t>2×2bining</a:t>
            </a:r>
            <a:endParaRPr lang="zh-CN" altLang="en-US" dirty="0"/>
          </a:p>
        </p:txBody>
      </p:sp>
      <p:sp>
        <p:nvSpPr>
          <p:cNvPr id="9" name="矩形: 圆角 8">
            <a:extLst>
              <a:ext uri="{FF2B5EF4-FFF2-40B4-BE49-F238E27FC236}">
                <a16:creationId xmlns:a16="http://schemas.microsoft.com/office/drawing/2014/main" id="{9362BA26-A9CF-4EB4-A038-D11FB0F8B72C}"/>
              </a:ext>
            </a:extLst>
          </p:cNvPr>
          <p:cNvSpPr/>
          <p:nvPr/>
        </p:nvSpPr>
        <p:spPr>
          <a:xfrm>
            <a:off x="6613451" y="4854348"/>
            <a:ext cx="2392325" cy="78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损失了空间分辨率</a:t>
            </a:r>
          </a:p>
        </p:txBody>
      </p:sp>
      <p:sp>
        <p:nvSpPr>
          <p:cNvPr id="11" name="矩形: 圆角 10">
            <a:extLst>
              <a:ext uri="{FF2B5EF4-FFF2-40B4-BE49-F238E27FC236}">
                <a16:creationId xmlns:a16="http://schemas.microsoft.com/office/drawing/2014/main" id="{7E74190A-35C9-481F-8085-93288727583C}"/>
              </a:ext>
            </a:extLst>
          </p:cNvPr>
          <p:cNvSpPr/>
          <p:nvPr/>
        </p:nvSpPr>
        <p:spPr>
          <a:xfrm>
            <a:off x="1136278" y="4854348"/>
            <a:ext cx="3722801" cy="78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为了提高采集速率和图像信噪比</a:t>
            </a:r>
          </a:p>
        </p:txBody>
      </p:sp>
      <p:cxnSp>
        <p:nvCxnSpPr>
          <p:cNvPr id="13" name="直接箭头连接符 12">
            <a:extLst>
              <a:ext uri="{FF2B5EF4-FFF2-40B4-BE49-F238E27FC236}">
                <a16:creationId xmlns:a16="http://schemas.microsoft.com/office/drawing/2014/main" id="{1F57C0DB-B477-416E-8584-B044E601CBDE}"/>
              </a:ext>
            </a:extLst>
          </p:cNvPr>
          <p:cNvCxnSpPr>
            <a:stCxn id="11" idx="3"/>
            <a:endCxn id="9" idx="1"/>
          </p:cNvCxnSpPr>
          <p:nvPr/>
        </p:nvCxnSpPr>
        <p:spPr>
          <a:xfrm>
            <a:off x="4859079" y="5247486"/>
            <a:ext cx="1754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BF7E9922-07EA-4EF9-92E2-60015EF37CAB}"/>
              </a:ext>
            </a:extLst>
          </p:cNvPr>
          <p:cNvSpPr txBox="1"/>
          <p:nvPr/>
        </p:nvSpPr>
        <p:spPr>
          <a:xfrm>
            <a:off x="-61099" y="1029599"/>
            <a:ext cx="6439674" cy="461665"/>
          </a:xfrm>
          <a:prstGeom prst="rect">
            <a:avLst/>
          </a:prstGeom>
          <a:noFill/>
        </p:spPr>
        <p:txBody>
          <a:bodyPr wrap="square" rtlCol="0">
            <a:spAutoFit/>
          </a:bodyPr>
          <a:lstStyle/>
          <a:p>
            <a:pPr marL="342900" indent="-342900" algn="ctr">
              <a:buFont typeface="Wingdings" panose="05000000000000000000" pitchFamily="2" charset="2"/>
              <a:buChar char="Ø"/>
            </a:pPr>
            <a:r>
              <a:rPr lang="zh-CN" altLang="en-US" sz="2400" dirty="0">
                <a:solidFill>
                  <a:srgbClr val="FF7C80"/>
                </a:solidFill>
                <a:latin typeface="微软雅黑" panose="020B0503020204020204" pitchFamily="34" charset="-122"/>
                <a:ea typeface="微软雅黑" panose="020B0503020204020204" pitchFamily="34" charset="-122"/>
              </a:rPr>
              <a:t>太阳欠采样数据的分辨率修复研究</a:t>
            </a:r>
          </a:p>
        </p:txBody>
      </p:sp>
    </p:spTree>
    <p:extLst>
      <p:ext uri="{BB962C8B-B14F-4D97-AF65-F5344CB8AC3E}">
        <p14:creationId xmlns:p14="http://schemas.microsoft.com/office/powerpoint/2010/main" val="396292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2" cy="584775"/>
            <a:chOff x="493006" y="224297"/>
            <a:chExt cx="5036056" cy="585353"/>
          </a:xfrm>
        </p:grpSpPr>
        <p:sp>
          <p:nvSpPr>
            <p:cNvPr id="15370" name="文本框 21"/>
            <p:cNvSpPr txBox="1">
              <a:spLocks noChangeArrowheads="1"/>
            </p:cNvSpPr>
            <p:nvPr/>
          </p:nvSpPr>
          <p:spPr bwMode="auto">
            <a:xfrm>
              <a:off x="830858" y="224297"/>
              <a:ext cx="4698204"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太阳图像的超分辨率重建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7" name="文本框 26">
            <a:extLst>
              <a:ext uri="{FF2B5EF4-FFF2-40B4-BE49-F238E27FC236}">
                <a16:creationId xmlns:a16="http://schemas.microsoft.com/office/drawing/2014/main" id="{96E9DD55-368A-41A4-8C2A-54624EA057BB}"/>
              </a:ext>
            </a:extLst>
          </p:cNvPr>
          <p:cNvSpPr txBox="1"/>
          <p:nvPr/>
        </p:nvSpPr>
        <p:spPr>
          <a:xfrm>
            <a:off x="471489" y="894102"/>
            <a:ext cx="6439674" cy="461665"/>
          </a:xfrm>
          <a:prstGeom prst="rect">
            <a:avLst/>
          </a:prstGeom>
          <a:noFill/>
        </p:spPr>
        <p:txBody>
          <a:bodyPr wrap="square" rtlCol="0">
            <a:spAutoFit/>
          </a:bodyPr>
          <a:lstStyle/>
          <a:p>
            <a:pPr marL="342900" indent="-342900" algn="ctr">
              <a:buFont typeface="Wingdings" panose="05000000000000000000" pitchFamily="2" charset="2"/>
              <a:buChar char="Ø"/>
            </a:pPr>
            <a:r>
              <a:rPr lang="zh-CN" altLang="en-US" sz="2400" dirty="0">
                <a:solidFill>
                  <a:srgbClr val="FF7C80"/>
                </a:solidFill>
                <a:latin typeface="微软雅黑" panose="020B0503020204020204" pitchFamily="34" charset="-122"/>
                <a:ea typeface="微软雅黑" panose="020B0503020204020204" pitchFamily="34" charset="-122"/>
              </a:rPr>
              <a:t>基于深度学习的图像超分辨率重建模型构建</a:t>
            </a:r>
          </a:p>
        </p:txBody>
      </p:sp>
      <p:grpSp>
        <p:nvGrpSpPr>
          <p:cNvPr id="15365" name="组合 15364">
            <a:extLst>
              <a:ext uri="{FF2B5EF4-FFF2-40B4-BE49-F238E27FC236}">
                <a16:creationId xmlns:a16="http://schemas.microsoft.com/office/drawing/2014/main" id="{B79A6C9E-6C1F-444A-AFBC-02ACEF34087E}"/>
              </a:ext>
            </a:extLst>
          </p:cNvPr>
          <p:cNvGrpSpPr/>
          <p:nvPr/>
        </p:nvGrpSpPr>
        <p:grpSpPr>
          <a:xfrm>
            <a:off x="471489" y="1614870"/>
            <a:ext cx="4768994" cy="5061307"/>
            <a:chOff x="6968672" y="607800"/>
            <a:chExt cx="4768994" cy="5061307"/>
          </a:xfrm>
        </p:grpSpPr>
        <p:sp>
          <p:nvSpPr>
            <p:cNvPr id="8" name="矩形 7">
              <a:extLst>
                <a:ext uri="{FF2B5EF4-FFF2-40B4-BE49-F238E27FC236}">
                  <a16:creationId xmlns:a16="http://schemas.microsoft.com/office/drawing/2014/main" id="{D50DE631-78EF-4D08-9A29-B2A066CFF21C}"/>
                </a:ext>
              </a:extLst>
            </p:cNvPr>
            <p:cNvSpPr/>
            <p:nvPr/>
          </p:nvSpPr>
          <p:spPr>
            <a:xfrm>
              <a:off x="9396665" y="607800"/>
              <a:ext cx="983888" cy="6080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img1</a:t>
              </a:r>
              <a:endParaRPr lang="zh-CN" altLang="en-US" dirty="0"/>
            </a:p>
          </p:txBody>
        </p:sp>
        <p:sp>
          <p:nvSpPr>
            <p:cNvPr id="9" name="箭头: 下 8">
              <a:extLst>
                <a:ext uri="{FF2B5EF4-FFF2-40B4-BE49-F238E27FC236}">
                  <a16:creationId xmlns:a16="http://schemas.microsoft.com/office/drawing/2014/main" id="{4EF097F6-489D-49A6-B9B1-0CEB9F208C71}"/>
                </a:ext>
              </a:extLst>
            </p:cNvPr>
            <p:cNvSpPr/>
            <p:nvPr/>
          </p:nvSpPr>
          <p:spPr>
            <a:xfrm>
              <a:off x="9781673" y="1215830"/>
              <a:ext cx="240632" cy="80604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91A54CE3-ED3C-4E54-888B-FD216802EB8C}"/>
                </a:ext>
              </a:extLst>
            </p:cNvPr>
            <p:cNvSpPr/>
            <p:nvPr/>
          </p:nvSpPr>
          <p:spPr>
            <a:xfrm>
              <a:off x="9410045" y="2021875"/>
              <a:ext cx="98388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img2</a:t>
              </a:r>
              <a:endParaRPr lang="zh-CN" altLang="en-US" dirty="0"/>
            </a:p>
          </p:txBody>
        </p:sp>
        <p:sp>
          <p:nvSpPr>
            <p:cNvPr id="29" name="文本框 28">
              <a:extLst>
                <a:ext uri="{FF2B5EF4-FFF2-40B4-BE49-F238E27FC236}">
                  <a16:creationId xmlns:a16="http://schemas.microsoft.com/office/drawing/2014/main" id="{A8D4EAF2-8116-4FEF-88CC-ABCA18BB11D2}"/>
                </a:ext>
              </a:extLst>
            </p:cNvPr>
            <p:cNvSpPr txBox="1"/>
            <p:nvPr/>
          </p:nvSpPr>
          <p:spPr>
            <a:xfrm>
              <a:off x="10022305" y="1448621"/>
              <a:ext cx="1715361" cy="369332"/>
            </a:xfrm>
            <a:prstGeom prst="rect">
              <a:avLst/>
            </a:prstGeom>
            <a:noFill/>
          </p:spPr>
          <p:txBody>
            <a:bodyPr wrap="square" rtlCol="0">
              <a:spAutoFit/>
            </a:bodyPr>
            <a:lstStyle/>
            <a:p>
              <a:r>
                <a:rPr lang="zh-CN" altLang="en-US" sz="1800" dirty="0">
                  <a:solidFill>
                    <a:srgbClr val="92D050"/>
                  </a:solidFill>
                  <a:latin typeface="微软雅黑" panose="020B0503020204020204" pitchFamily="34" charset="-122"/>
                  <a:ea typeface="微软雅黑" panose="020B0503020204020204" pitchFamily="34" charset="-122"/>
                </a:rPr>
                <a:t>降低分辨率</a:t>
              </a:r>
            </a:p>
          </p:txBody>
        </p:sp>
        <p:sp>
          <p:nvSpPr>
            <p:cNvPr id="30" name="箭头: 下 29">
              <a:extLst>
                <a:ext uri="{FF2B5EF4-FFF2-40B4-BE49-F238E27FC236}">
                  <a16:creationId xmlns:a16="http://schemas.microsoft.com/office/drawing/2014/main" id="{000C4D0B-471F-46D5-A662-4ACF9C535313}"/>
                </a:ext>
              </a:extLst>
            </p:cNvPr>
            <p:cNvSpPr/>
            <p:nvPr/>
          </p:nvSpPr>
          <p:spPr>
            <a:xfrm>
              <a:off x="9781673" y="2692630"/>
              <a:ext cx="240632" cy="80604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AFC95D08-5841-4EA5-9FB2-3415DD36ABF3}"/>
                </a:ext>
              </a:extLst>
            </p:cNvPr>
            <p:cNvSpPr/>
            <p:nvPr/>
          </p:nvSpPr>
          <p:spPr>
            <a:xfrm>
              <a:off x="9457389" y="3499422"/>
              <a:ext cx="983888" cy="601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img3</a:t>
              </a:r>
              <a:endParaRPr lang="zh-CN" altLang="en-US" dirty="0"/>
            </a:p>
          </p:txBody>
        </p:sp>
        <p:sp>
          <p:nvSpPr>
            <p:cNvPr id="32" name="文本框 31">
              <a:extLst>
                <a:ext uri="{FF2B5EF4-FFF2-40B4-BE49-F238E27FC236}">
                  <a16:creationId xmlns:a16="http://schemas.microsoft.com/office/drawing/2014/main" id="{BDA58A55-21B1-4C0C-AECF-58C98F708895}"/>
                </a:ext>
              </a:extLst>
            </p:cNvPr>
            <p:cNvSpPr txBox="1"/>
            <p:nvPr/>
          </p:nvSpPr>
          <p:spPr>
            <a:xfrm>
              <a:off x="9949333" y="2774792"/>
              <a:ext cx="1715361" cy="646331"/>
            </a:xfrm>
            <a:prstGeom prst="rect">
              <a:avLst/>
            </a:prstGeom>
            <a:noFill/>
          </p:spPr>
          <p:txBody>
            <a:bodyPr wrap="square" rtlCol="0">
              <a:spAutoFit/>
            </a:bodyPr>
            <a:lstStyle/>
            <a:p>
              <a:pPr algn="ctr"/>
              <a:r>
                <a:rPr lang="zh-CN" altLang="en-US" sz="1800" dirty="0">
                  <a:solidFill>
                    <a:srgbClr val="92D050"/>
                  </a:solidFill>
                  <a:latin typeface="微软雅黑" panose="020B0503020204020204" pitchFamily="34" charset="-122"/>
                  <a:ea typeface="微软雅黑" panose="020B0503020204020204" pitchFamily="34" charset="-122"/>
                </a:rPr>
                <a:t>通过网络重建（恢复分辨率）</a:t>
              </a:r>
            </a:p>
          </p:txBody>
        </p:sp>
        <p:sp>
          <p:nvSpPr>
            <p:cNvPr id="15" name="箭头: 右弧形 14">
              <a:extLst>
                <a:ext uri="{FF2B5EF4-FFF2-40B4-BE49-F238E27FC236}">
                  <a16:creationId xmlns:a16="http://schemas.microsoft.com/office/drawing/2014/main" id="{4A7A40DB-E6A9-4B32-ADC7-974F4D1F03AC}"/>
                </a:ext>
              </a:extLst>
            </p:cNvPr>
            <p:cNvSpPr/>
            <p:nvPr/>
          </p:nvSpPr>
          <p:spPr>
            <a:xfrm rot="10800000">
              <a:off x="8566486" y="816548"/>
              <a:ext cx="806121" cy="3153871"/>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35" name="文本框 34">
              <a:extLst>
                <a:ext uri="{FF2B5EF4-FFF2-40B4-BE49-F238E27FC236}">
                  <a16:creationId xmlns:a16="http://schemas.microsoft.com/office/drawing/2014/main" id="{911F5FEA-A526-488A-84E8-7C80BC740C5E}"/>
                </a:ext>
              </a:extLst>
            </p:cNvPr>
            <p:cNvSpPr txBox="1"/>
            <p:nvPr/>
          </p:nvSpPr>
          <p:spPr>
            <a:xfrm>
              <a:off x="6968672" y="2274570"/>
              <a:ext cx="1715361" cy="646331"/>
            </a:xfrm>
            <a:prstGeom prst="rect">
              <a:avLst/>
            </a:prstGeom>
            <a:noFill/>
          </p:spPr>
          <p:txBody>
            <a:bodyPr wrap="square" rtlCol="0">
              <a:spAutoFit/>
            </a:bodyPr>
            <a:lstStyle/>
            <a:p>
              <a:pPr algn="ctr"/>
              <a:r>
                <a:rPr lang="zh-CN" altLang="en-US" sz="1800" dirty="0">
                  <a:solidFill>
                    <a:srgbClr val="92D050"/>
                  </a:solidFill>
                  <a:latin typeface="微软雅黑" panose="020B0503020204020204" pitchFamily="34" charset="-122"/>
                  <a:ea typeface="微软雅黑" panose="020B0503020204020204" pitchFamily="34" charset="-122"/>
                </a:rPr>
                <a:t>通过损失函数对比效果</a:t>
              </a:r>
            </a:p>
          </p:txBody>
        </p:sp>
        <p:cxnSp>
          <p:nvCxnSpPr>
            <p:cNvPr id="15361" name="直接连接符 15360">
              <a:extLst>
                <a:ext uri="{FF2B5EF4-FFF2-40B4-BE49-F238E27FC236}">
                  <a16:creationId xmlns:a16="http://schemas.microsoft.com/office/drawing/2014/main" id="{640B56D7-DA85-4344-8113-513D7CE10679}"/>
                </a:ext>
              </a:extLst>
            </p:cNvPr>
            <p:cNvCxnSpPr>
              <a:stCxn id="35" idx="2"/>
            </p:cNvCxnSpPr>
            <p:nvPr/>
          </p:nvCxnSpPr>
          <p:spPr>
            <a:xfrm flipH="1">
              <a:off x="7826352" y="2920901"/>
              <a:ext cx="1" cy="1987983"/>
            </a:xfrm>
            <a:prstGeom prst="line">
              <a:avLst/>
            </a:prstGeom>
            <a:ln w="571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5363" name="连接符: 肘形 15362">
              <a:extLst>
                <a:ext uri="{FF2B5EF4-FFF2-40B4-BE49-F238E27FC236}">
                  <a16:creationId xmlns:a16="http://schemas.microsoft.com/office/drawing/2014/main" id="{2A759A38-871E-4916-8E52-599B321C7C45}"/>
                </a:ext>
              </a:extLst>
            </p:cNvPr>
            <p:cNvCxnSpPr/>
            <p:nvPr/>
          </p:nvCxnSpPr>
          <p:spPr>
            <a:xfrm flipV="1">
              <a:off x="7820526" y="3498675"/>
              <a:ext cx="3068053" cy="1386146"/>
            </a:xfrm>
            <a:prstGeom prst="bentConnector3">
              <a:avLst>
                <a:gd name="adj1" fmla="val 100196"/>
              </a:avLst>
            </a:prstGeom>
            <a:ln w="762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
          <p:nvSpPr>
            <p:cNvPr id="71" name="文本框 70">
              <a:extLst>
                <a:ext uri="{FF2B5EF4-FFF2-40B4-BE49-F238E27FC236}">
                  <a16:creationId xmlns:a16="http://schemas.microsoft.com/office/drawing/2014/main" id="{1B5B3B08-EF6E-4E12-AF59-8AFC0D44FF27}"/>
                </a:ext>
              </a:extLst>
            </p:cNvPr>
            <p:cNvSpPr txBox="1"/>
            <p:nvPr/>
          </p:nvSpPr>
          <p:spPr>
            <a:xfrm>
              <a:off x="8496871" y="5022776"/>
              <a:ext cx="1715361" cy="646331"/>
            </a:xfrm>
            <a:prstGeom prst="rect">
              <a:avLst/>
            </a:prstGeom>
            <a:noFill/>
          </p:spPr>
          <p:txBody>
            <a:bodyPr wrap="square" rtlCol="0">
              <a:spAutoFit/>
            </a:bodyPr>
            <a:lstStyle/>
            <a:p>
              <a:pPr algn="ctr"/>
              <a:r>
                <a:rPr lang="zh-CN" altLang="en-US" sz="1800" dirty="0">
                  <a:solidFill>
                    <a:srgbClr val="92D050"/>
                  </a:solidFill>
                  <a:latin typeface="微软雅黑" panose="020B0503020204020204" pitchFamily="34" charset="-122"/>
                  <a:ea typeface="微软雅黑" panose="020B0503020204020204" pitchFamily="34" charset="-122"/>
                </a:rPr>
                <a:t>根据重建效果优化网络</a:t>
              </a:r>
            </a:p>
          </p:txBody>
        </p:sp>
      </p:grpSp>
      <p:sp>
        <p:nvSpPr>
          <p:cNvPr id="2" name="文本框 1">
            <a:extLst>
              <a:ext uri="{FF2B5EF4-FFF2-40B4-BE49-F238E27FC236}">
                <a16:creationId xmlns:a16="http://schemas.microsoft.com/office/drawing/2014/main" id="{8605DF9F-0338-4CEC-AA41-52BD634F63B4}"/>
              </a:ext>
            </a:extLst>
          </p:cNvPr>
          <p:cNvSpPr txBox="1"/>
          <p:nvPr/>
        </p:nvSpPr>
        <p:spPr>
          <a:xfrm>
            <a:off x="5527786" y="1614870"/>
            <a:ext cx="6349377" cy="4770537"/>
          </a:xfrm>
          <a:prstGeom prst="rect">
            <a:avLst/>
          </a:prstGeom>
          <a:noFill/>
        </p:spPr>
        <p:txBody>
          <a:bodyPr wrap="square" rtlCol="0">
            <a:spAutoFit/>
          </a:bodyPr>
          <a:lstStyle/>
          <a:p>
            <a:r>
              <a:rPr lang="zh-CN" altLang="en-US" dirty="0">
                <a:solidFill>
                  <a:srgbClr val="FF7C80"/>
                </a:solidFill>
                <a:latin typeface="open sans"/>
              </a:rPr>
              <a:t>损失函数：</a:t>
            </a:r>
            <a:endParaRPr lang="en-US" altLang="zh-CN" dirty="0">
              <a:solidFill>
                <a:srgbClr val="FF7C80"/>
              </a:solidFill>
              <a:latin typeface="open sans"/>
            </a:endParaRPr>
          </a:p>
          <a:p>
            <a:pPr marL="342900" indent="-342900">
              <a:buFont typeface="Wingdings" panose="05000000000000000000" pitchFamily="2" charset="2"/>
              <a:buChar char="ü"/>
            </a:pPr>
            <a:r>
              <a:rPr lang="en-US" altLang="zh-CN" b="0" i="0" dirty="0">
                <a:solidFill>
                  <a:schemeClr val="bg1"/>
                </a:solidFill>
                <a:effectLst/>
                <a:latin typeface="open sans"/>
              </a:rPr>
              <a:t>MSE</a:t>
            </a:r>
            <a:r>
              <a:rPr lang="zh-CN" altLang="en-US" b="0" i="0" dirty="0">
                <a:solidFill>
                  <a:schemeClr val="bg1"/>
                </a:solidFill>
                <a:effectLst/>
                <a:latin typeface="open sans"/>
              </a:rPr>
              <a:t>（均方误差）</a:t>
            </a:r>
            <a:r>
              <a:rPr lang="en-US" altLang="zh-CN" b="0" i="0" dirty="0">
                <a:solidFill>
                  <a:schemeClr val="bg1"/>
                </a:solidFill>
                <a:effectLst/>
                <a:latin typeface="open sans"/>
              </a:rPr>
              <a:t>: </a:t>
            </a:r>
            <a:r>
              <a:rPr lang="zh-CN" altLang="en-US" b="0" i="0" dirty="0">
                <a:solidFill>
                  <a:schemeClr val="bg1"/>
                </a:solidFill>
                <a:effectLst/>
                <a:latin typeface="open sans"/>
              </a:rPr>
              <a:t>是回归问题常用的损失函数，它是预测值与目标值之间差值的平方和。</a:t>
            </a:r>
            <a:endParaRPr lang="en-US" altLang="zh-CN" b="0" i="0" dirty="0">
              <a:solidFill>
                <a:schemeClr val="bg1"/>
              </a:solidFill>
              <a:effectLst/>
              <a:latin typeface="open sans"/>
            </a:endParaRPr>
          </a:p>
          <a:p>
            <a:pPr marL="342900" indent="-342900">
              <a:buFont typeface="Wingdings" panose="05000000000000000000" pitchFamily="2" charset="2"/>
              <a:buChar char="ü"/>
            </a:pPr>
            <a:endParaRPr lang="en-US" altLang="zh-CN" b="0" i="0" dirty="0">
              <a:solidFill>
                <a:schemeClr val="bg1"/>
              </a:solidFill>
              <a:effectLst/>
              <a:latin typeface="open sans"/>
            </a:endParaRPr>
          </a:p>
          <a:p>
            <a:pPr marL="342900" indent="-342900">
              <a:buFont typeface="Wingdings" panose="05000000000000000000" pitchFamily="2" charset="2"/>
              <a:buChar char="ü"/>
            </a:pPr>
            <a:r>
              <a:rPr lang="zh-CN" altLang="en-US" b="0" i="0" dirty="0">
                <a:solidFill>
                  <a:schemeClr val="bg1"/>
                </a:solidFill>
                <a:effectLst/>
                <a:latin typeface="open sans"/>
              </a:rPr>
              <a:t>峰值信噪比（</a:t>
            </a:r>
            <a:r>
              <a:rPr lang="en-US" altLang="zh-CN" b="0" i="0" dirty="0">
                <a:solidFill>
                  <a:schemeClr val="bg1"/>
                </a:solidFill>
                <a:effectLst/>
                <a:latin typeface="open sans"/>
              </a:rPr>
              <a:t>Peak signal-to-noise ratio </a:t>
            </a:r>
            <a:r>
              <a:rPr lang="zh-CN" altLang="en-US" b="0" i="0" dirty="0">
                <a:solidFill>
                  <a:schemeClr val="bg1"/>
                </a:solidFill>
                <a:effectLst/>
                <a:latin typeface="open sans"/>
              </a:rPr>
              <a:t>，</a:t>
            </a:r>
            <a:r>
              <a:rPr lang="en-US" altLang="zh-CN" b="0" i="0" dirty="0">
                <a:solidFill>
                  <a:schemeClr val="bg1"/>
                </a:solidFill>
                <a:effectLst/>
                <a:latin typeface="open sans"/>
              </a:rPr>
              <a:t>PSNR</a:t>
            </a:r>
            <a:r>
              <a:rPr lang="zh-CN" altLang="en-US" b="0" i="0" dirty="0">
                <a:solidFill>
                  <a:schemeClr val="bg1"/>
                </a:solidFill>
                <a:effectLst/>
                <a:latin typeface="open sans"/>
              </a:rPr>
              <a:t>）：通过比较两幅图像对应像素点的灰度值差异来评估图像的好坏。</a:t>
            </a:r>
            <a:endParaRPr lang="en-US" altLang="zh-CN" b="0" i="0" dirty="0">
              <a:solidFill>
                <a:schemeClr val="bg1"/>
              </a:solidFill>
              <a:effectLst/>
              <a:latin typeface="open sans"/>
            </a:endParaRPr>
          </a:p>
          <a:p>
            <a:endParaRPr lang="en-US" altLang="zh-CN" b="0" i="0" dirty="0">
              <a:solidFill>
                <a:schemeClr val="bg1"/>
              </a:solidFill>
              <a:effectLst/>
              <a:latin typeface="open sans"/>
            </a:endParaRPr>
          </a:p>
          <a:p>
            <a:pPr marL="342900" indent="-342900">
              <a:buFont typeface="Wingdings" panose="05000000000000000000" pitchFamily="2" charset="2"/>
              <a:buChar char="ü"/>
            </a:pPr>
            <a:r>
              <a:rPr lang="zh-CN" altLang="en-US" b="0" i="0" dirty="0">
                <a:solidFill>
                  <a:schemeClr val="bg1"/>
                </a:solidFill>
                <a:effectLst/>
                <a:latin typeface="open sans"/>
              </a:rPr>
              <a:t>结构相似性</a:t>
            </a:r>
            <a:r>
              <a:rPr lang="en-US" altLang="zh-CN" b="0" i="0" dirty="0">
                <a:solidFill>
                  <a:schemeClr val="bg1"/>
                </a:solidFill>
                <a:effectLst/>
                <a:latin typeface="open sans"/>
              </a:rPr>
              <a:t>(Structural Similarity</a:t>
            </a:r>
            <a:r>
              <a:rPr lang="zh-CN" altLang="en-US" b="0" i="0" dirty="0">
                <a:solidFill>
                  <a:schemeClr val="bg1"/>
                </a:solidFill>
                <a:effectLst/>
                <a:latin typeface="open sans"/>
              </a:rPr>
              <a:t>， </a:t>
            </a:r>
            <a:r>
              <a:rPr lang="en-US" altLang="zh-CN" b="0" i="0" dirty="0">
                <a:solidFill>
                  <a:schemeClr val="bg1"/>
                </a:solidFill>
                <a:effectLst/>
                <a:latin typeface="open sans"/>
              </a:rPr>
              <a:t>SSIM)</a:t>
            </a:r>
            <a:r>
              <a:rPr lang="zh-CN" altLang="en-US" b="0" i="0" dirty="0">
                <a:solidFill>
                  <a:schemeClr val="bg1"/>
                </a:solidFill>
                <a:effectLst/>
                <a:latin typeface="open sans"/>
              </a:rPr>
              <a:t> ：从亮度、对比度和结构这三个方面来评估两幅图像的相似性。</a:t>
            </a:r>
            <a:endParaRPr lang="en-US" altLang="zh-CN" b="0" i="0" dirty="0">
              <a:solidFill>
                <a:schemeClr val="bg1"/>
              </a:solidFill>
              <a:effectLst/>
              <a:latin typeface="open sans"/>
            </a:endParaRPr>
          </a:p>
          <a:p>
            <a:pPr marL="342900" indent="-342900">
              <a:buFont typeface="Wingdings" panose="05000000000000000000" pitchFamily="2" charset="2"/>
              <a:buChar char="ü"/>
            </a:pPr>
            <a:endParaRPr lang="en-US" altLang="zh-CN" dirty="0">
              <a:solidFill>
                <a:schemeClr val="bg1"/>
              </a:solidFill>
              <a:latin typeface="open sans"/>
            </a:endParaRPr>
          </a:p>
          <a:p>
            <a:r>
              <a:rPr lang="zh-CN" altLang="en-US" dirty="0">
                <a:solidFill>
                  <a:srgbClr val="FF7C80"/>
                </a:solidFill>
                <a:latin typeface="open sans"/>
              </a:rPr>
              <a:t>网络结构：                                   </a:t>
            </a:r>
            <a:endParaRPr lang="en-US" altLang="zh-CN" dirty="0">
              <a:solidFill>
                <a:srgbClr val="FF7C80"/>
              </a:solidFill>
              <a:latin typeface="open sans"/>
            </a:endParaRPr>
          </a:p>
          <a:p>
            <a:pPr marL="342900" indent="-342900">
              <a:buFont typeface="Wingdings" panose="05000000000000000000" pitchFamily="2" charset="2"/>
              <a:buChar char="ü"/>
            </a:pPr>
            <a:r>
              <a:rPr lang="zh-CN" altLang="en-US" dirty="0">
                <a:solidFill>
                  <a:schemeClr val="bg1"/>
                </a:solidFill>
              </a:rPr>
              <a:t>网络残差结构</a:t>
            </a:r>
            <a:endParaRPr lang="en-US" altLang="zh-CN" dirty="0">
              <a:solidFill>
                <a:schemeClr val="bg1"/>
              </a:solidFill>
            </a:endParaRPr>
          </a:p>
          <a:p>
            <a:pPr marL="342900" indent="-342900">
              <a:buFont typeface="Wingdings" panose="05000000000000000000" pitchFamily="2" charset="2"/>
              <a:buChar char="ü"/>
            </a:pPr>
            <a:r>
              <a:rPr lang="zh-CN" altLang="en-US" dirty="0">
                <a:solidFill>
                  <a:schemeClr val="bg1"/>
                </a:solidFill>
              </a:rPr>
              <a:t>特征收缩层</a:t>
            </a:r>
            <a:endParaRPr lang="en-US" altLang="zh-CN" dirty="0">
              <a:solidFill>
                <a:schemeClr val="bg1"/>
              </a:solidFill>
            </a:endParaRPr>
          </a:p>
          <a:p>
            <a:pPr marL="342900" indent="-342900">
              <a:buFont typeface="Wingdings" panose="05000000000000000000" pitchFamily="2" charset="2"/>
              <a:buChar char="ü"/>
            </a:pPr>
            <a:r>
              <a:rPr lang="zh-CN" altLang="en-US" dirty="0">
                <a:solidFill>
                  <a:schemeClr val="bg1"/>
                </a:solidFill>
              </a:rPr>
              <a:t>归一化策略</a:t>
            </a:r>
          </a:p>
          <a:p>
            <a:endParaRPr lang="en-US" altLang="zh-CN" dirty="0">
              <a:solidFill>
                <a:schemeClr val="bg1"/>
              </a:solidFill>
            </a:endParaRPr>
          </a:p>
        </p:txBody>
      </p:sp>
      <p:sp>
        <p:nvSpPr>
          <p:cNvPr id="10" name="文本框 9">
            <a:extLst>
              <a:ext uri="{FF2B5EF4-FFF2-40B4-BE49-F238E27FC236}">
                <a16:creationId xmlns:a16="http://schemas.microsoft.com/office/drawing/2014/main" id="{4E6F7EB5-CDC7-4A50-9914-B682CD9B596E}"/>
              </a:ext>
            </a:extLst>
          </p:cNvPr>
          <p:cNvSpPr txBox="1"/>
          <p:nvPr/>
        </p:nvSpPr>
        <p:spPr>
          <a:xfrm>
            <a:off x="8452884" y="4776561"/>
            <a:ext cx="2806995" cy="1554272"/>
          </a:xfrm>
          <a:prstGeom prst="rect">
            <a:avLst/>
          </a:prstGeom>
          <a:noFill/>
        </p:spPr>
        <p:txBody>
          <a:bodyPr wrap="square" rtlCol="0">
            <a:spAutoFit/>
          </a:bodyPr>
          <a:lstStyle/>
          <a:p>
            <a:r>
              <a:rPr lang="zh-CN" altLang="en-US" dirty="0">
                <a:solidFill>
                  <a:srgbClr val="FF7C80"/>
                </a:solidFill>
              </a:rPr>
              <a:t>训练策略：</a:t>
            </a:r>
            <a:endParaRPr lang="en-US" altLang="zh-CN" dirty="0">
              <a:solidFill>
                <a:srgbClr val="FF7C80"/>
              </a:solidFill>
            </a:endParaRPr>
          </a:p>
          <a:p>
            <a:pPr marL="342900" indent="-342900">
              <a:buFont typeface="Wingdings" panose="05000000000000000000" pitchFamily="2" charset="2"/>
              <a:buChar char="ü"/>
            </a:pPr>
            <a:r>
              <a:rPr lang="zh-CN" altLang="en-US" dirty="0">
                <a:solidFill>
                  <a:schemeClr val="bg1"/>
                </a:solidFill>
              </a:rPr>
              <a:t>学习率</a:t>
            </a:r>
            <a:endParaRPr lang="en-US" altLang="zh-CN" dirty="0">
              <a:solidFill>
                <a:schemeClr val="bg1"/>
              </a:solidFill>
            </a:endParaRPr>
          </a:p>
          <a:p>
            <a:pPr marL="342900" indent="-342900">
              <a:buFont typeface="Wingdings" panose="05000000000000000000" pitchFamily="2" charset="2"/>
              <a:buChar char="ü"/>
            </a:pPr>
            <a:r>
              <a:rPr lang="zh-CN" altLang="en-US" dirty="0">
                <a:solidFill>
                  <a:schemeClr val="bg1"/>
                </a:solidFill>
              </a:rPr>
              <a:t>梯度下降方法</a:t>
            </a:r>
            <a:endParaRPr lang="en-US" altLang="zh-CN" dirty="0">
              <a:solidFill>
                <a:schemeClr val="bg1"/>
              </a:solidFill>
            </a:endParaRPr>
          </a:p>
          <a:p>
            <a:pPr marL="342900" indent="-342900">
              <a:buFont typeface="Wingdings" panose="05000000000000000000" pitchFamily="2" charset="2"/>
              <a:buChar char="ü"/>
            </a:pPr>
            <a:r>
              <a:rPr lang="zh-CN" altLang="en-US" dirty="0">
                <a:solidFill>
                  <a:schemeClr val="bg1"/>
                </a:solidFill>
              </a:rPr>
              <a:t>训练数据的多样性</a:t>
            </a:r>
          </a:p>
          <a:p>
            <a:endParaRPr lang="zh-CN" altLang="en-US" dirty="0"/>
          </a:p>
        </p:txBody>
      </p:sp>
    </p:spTree>
    <p:extLst>
      <p:ext uri="{BB962C8B-B14F-4D97-AF65-F5344CB8AC3E}">
        <p14:creationId xmlns:p14="http://schemas.microsoft.com/office/powerpoint/2010/main" val="266497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2" cy="584775"/>
            <a:chOff x="493006" y="224297"/>
            <a:chExt cx="5036056" cy="585353"/>
          </a:xfrm>
        </p:grpSpPr>
        <p:sp>
          <p:nvSpPr>
            <p:cNvPr id="15370" name="文本框 21"/>
            <p:cNvSpPr txBox="1">
              <a:spLocks noChangeArrowheads="1"/>
            </p:cNvSpPr>
            <p:nvPr/>
          </p:nvSpPr>
          <p:spPr bwMode="auto">
            <a:xfrm>
              <a:off x="830858" y="224297"/>
              <a:ext cx="4698204"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太阳图像的超分辨率重建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008DBA6D-EB04-4C9B-B38A-E8B3146080A2}"/>
              </a:ext>
            </a:extLst>
          </p:cNvPr>
          <p:cNvSpPr txBox="1"/>
          <p:nvPr/>
        </p:nvSpPr>
        <p:spPr>
          <a:xfrm>
            <a:off x="1809364" y="6022045"/>
            <a:ext cx="9586910" cy="38472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双三次插值              </a:t>
            </a:r>
            <a:r>
              <a:rPr lang="en-US" altLang="zh-CN" dirty="0">
                <a:solidFill>
                  <a:schemeClr val="bg1"/>
                </a:solidFill>
                <a:latin typeface="微软雅黑" panose="020B0503020204020204" pitchFamily="34" charset="-122"/>
                <a:ea typeface="微软雅黑" panose="020B0503020204020204" pitchFamily="34" charset="-122"/>
              </a:rPr>
              <a:t>FSRCNN</a:t>
            </a:r>
            <a:r>
              <a:rPr lang="zh-CN" altLang="en-US"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SRCNN</a:t>
            </a:r>
            <a:r>
              <a:rPr lang="zh-CN" altLang="en-US"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ESPCN</a:t>
            </a:r>
            <a:r>
              <a:rPr lang="zh-CN" altLang="en-US" dirty="0">
                <a:solidFill>
                  <a:schemeClr val="bg1"/>
                </a:solidFill>
                <a:latin typeface="微软雅黑" panose="020B0503020204020204" pitchFamily="34" charset="-122"/>
                <a:ea typeface="微软雅黑" panose="020B0503020204020204" pitchFamily="34" charset="-122"/>
              </a:rPr>
              <a:t>                 原图 </a:t>
            </a:r>
          </a:p>
        </p:txBody>
      </p:sp>
      <p:pic>
        <p:nvPicPr>
          <p:cNvPr id="17" name="图片 16">
            <a:extLst>
              <a:ext uri="{FF2B5EF4-FFF2-40B4-BE49-F238E27FC236}">
                <a16:creationId xmlns:a16="http://schemas.microsoft.com/office/drawing/2014/main" id="{543B3C60-D39C-4E1A-9C5D-F8EDC0D1FD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620" y="1794192"/>
            <a:ext cx="10058399" cy="4227853"/>
          </a:xfrm>
          <a:prstGeom prst="rect">
            <a:avLst/>
          </a:prstGeom>
          <a:noFill/>
          <a:ln>
            <a:noFill/>
          </a:ln>
        </p:spPr>
      </p:pic>
      <p:sp>
        <p:nvSpPr>
          <p:cNvPr id="5" name="文本框 4">
            <a:extLst>
              <a:ext uri="{FF2B5EF4-FFF2-40B4-BE49-F238E27FC236}">
                <a16:creationId xmlns:a16="http://schemas.microsoft.com/office/drawing/2014/main" id="{0BCAAE6F-C8A6-4219-93A0-BFB85E1EEA58}"/>
              </a:ext>
            </a:extLst>
          </p:cNvPr>
          <p:cNvSpPr txBox="1"/>
          <p:nvPr/>
        </p:nvSpPr>
        <p:spPr>
          <a:xfrm>
            <a:off x="358137" y="2666297"/>
            <a:ext cx="1215483" cy="38472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重建结果</a:t>
            </a:r>
          </a:p>
        </p:txBody>
      </p:sp>
      <p:sp>
        <p:nvSpPr>
          <p:cNvPr id="19" name="文本框 18">
            <a:extLst>
              <a:ext uri="{FF2B5EF4-FFF2-40B4-BE49-F238E27FC236}">
                <a16:creationId xmlns:a16="http://schemas.microsoft.com/office/drawing/2014/main" id="{01B5E746-682A-4115-9D8E-B4D9EBAC9A03}"/>
              </a:ext>
            </a:extLst>
          </p:cNvPr>
          <p:cNvSpPr txBox="1"/>
          <p:nvPr/>
        </p:nvSpPr>
        <p:spPr>
          <a:xfrm>
            <a:off x="832592" y="4775310"/>
            <a:ext cx="741028" cy="38472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残差</a:t>
            </a:r>
          </a:p>
        </p:txBody>
      </p:sp>
      <p:sp>
        <p:nvSpPr>
          <p:cNvPr id="2" name="文本框 1">
            <a:extLst>
              <a:ext uri="{FF2B5EF4-FFF2-40B4-BE49-F238E27FC236}">
                <a16:creationId xmlns:a16="http://schemas.microsoft.com/office/drawing/2014/main" id="{30689CE5-1619-4DFF-BD64-27F3B408DCFB}"/>
              </a:ext>
            </a:extLst>
          </p:cNvPr>
          <p:cNvSpPr txBox="1"/>
          <p:nvPr/>
        </p:nvSpPr>
        <p:spPr>
          <a:xfrm>
            <a:off x="173776" y="977643"/>
            <a:ext cx="9927153" cy="461665"/>
          </a:xfrm>
          <a:prstGeom prst="rect">
            <a:avLst/>
          </a:prstGeom>
          <a:noFill/>
        </p:spPr>
        <p:txBody>
          <a:bodyPr wrap="square" rtlCol="0">
            <a:spAutoFit/>
          </a:bodyPr>
          <a:lstStyle/>
          <a:p>
            <a:pPr marL="342900" indent="-342900" algn="ctr">
              <a:buFont typeface="Wingdings" panose="05000000000000000000" pitchFamily="2" charset="2"/>
              <a:buChar char="Ø"/>
            </a:pPr>
            <a:r>
              <a:rPr lang="zh-CN" altLang="en-US" sz="2400" dirty="0">
                <a:solidFill>
                  <a:srgbClr val="FF7C80"/>
                </a:solidFill>
                <a:latin typeface="微软雅黑" panose="020B0503020204020204" pitchFamily="34" charset="-122"/>
                <a:ea typeface="微软雅黑" panose="020B0503020204020204" pitchFamily="34" charset="-122"/>
              </a:rPr>
              <a:t>研究并测试了目前在图像超分辨率重建领域比较经典的几个网络</a:t>
            </a:r>
          </a:p>
        </p:txBody>
      </p:sp>
    </p:spTree>
    <p:extLst>
      <p:ext uri="{BB962C8B-B14F-4D97-AF65-F5344CB8AC3E}">
        <p14:creationId xmlns:p14="http://schemas.microsoft.com/office/powerpoint/2010/main" val="175838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 name="组合 5">
            <a:extLst>
              <a:ext uri="{FF2B5EF4-FFF2-40B4-BE49-F238E27FC236}">
                <a16:creationId xmlns:a16="http://schemas.microsoft.com/office/drawing/2014/main" id="{6D9AE404-23AF-4F10-9D0C-3E8543645579}"/>
              </a:ext>
            </a:extLst>
          </p:cNvPr>
          <p:cNvGrpSpPr/>
          <p:nvPr/>
        </p:nvGrpSpPr>
        <p:grpSpPr>
          <a:xfrm>
            <a:off x="857250" y="2056077"/>
            <a:ext cx="10477500" cy="3746257"/>
            <a:chOff x="857250" y="2056077"/>
            <a:chExt cx="10477500" cy="3746257"/>
          </a:xfrm>
        </p:grpSpPr>
        <p:sp>
          <p:nvSpPr>
            <p:cNvPr id="19" name="文本框 18">
              <a:extLst>
                <a:ext uri="{FF2B5EF4-FFF2-40B4-BE49-F238E27FC236}">
                  <a16:creationId xmlns:a16="http://schemas.microsoft.com/office/drawing/2014/main" id="{01B5E746-682A-4115-9D8E-B4D9EBAC9A03}"/>
                </a:ext>
              </a:extLst>
            </p:cNvPr>
            <p:cNvSpPr txBox="1"/>
            <p:nvPr/>
          </p:nvSpPr>
          <p:spPr>
            <a:xfrm>
              <a:off x="5373402" y="5417613"/>
              <a:ext cx="1923190" cy="38472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网络结构图</a:t>
              </a:r>
            </a:p>
          </p:txBody>
        </p:sp>
        <p:pic>
          <p:nvPicPr>
            <p:cNvPr id="4" name="图片 3">
              <a:extLst>
                <a:ext uri="{FF2B5EF4-FFF2-40B4-BE49-F238E27FC236}">
                  <a16:creationId xmlns:a16="http://schemas.microsoft.com/office/drawing/2014/main" id="{5315B32B-6C4A-4897-BDD3-D2EEE47ED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056077"/>
              <a:ext cx="10477500" cy="3086100"/>
            </a:xfrm>
            <a:prstGeom prst="rect">
              <a:avLst/>
            </a:prstGeom>
          </p:spPr>
        </p:pic>
      </p:grpSp>
      <p:grpSp>
        <p:nvGrpSpPr>
          <p:cNvPr id="7" name="组合 6">
            <a:extLst>
              <a:ext uri="{FF2B5EF4-FFF2-40B4-BE49-F238E27FC236}">
                <a16:creationId xmlns:a16="http://schemas.microsoft.com/office/drawing/2014/main" id="{706A4446-41DB-4D43-BA7C-116D44B2C23A}"/>
              </a:ext>
            </a:extLst>
          </p:cNvPr>
          <p:cNvGrpSpPr/>
          <p:nvPr/>
        </p:nvGrpSpPr>
        <p:grpSpPr>
          <a:xfrm>
            <a:off x="2422735" y="1731612"/>
            <a:ext cx="7452847" cy="2629901"/>
            <a:chOff x="2042027" y="2449215"/>
            <a:chExt cx="8107946" cy="2767619"/>
          </a:xfrm>
        </p:grpSpPr>
        <p:pic>
          <p:nvPicPr>
            <p:cNvPr id="21" name="图片 20">
              <a:extLst>
                <a:ext uri="{FF2B5EF4-FFF2-40B4-BE49-F238E27FC236}">
                  <a16:creationId xmlns:a16="http://schemas.microsoft.com/office/drawing/2014/main" id="{FCFC10FE-0D83-4BCA-A70F-CB8179C3E1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42027" y="2449215"/>
              <a:ext cx="8107946" cy="2299823"/>
            </a:xfrm>
            <a:prstGeom prst="rect">
              <a:avLst/>
            </a:prstGeom>
            <a:noFill/>
            <a:ln>
              <a:noFill/>
            </a:ln>
          </p:spPr>
        </p:pic>
        <p:sp>
          <p:nvSpPr>
            <p:cNvPr id="22" name="文本框 21">
              <a:extLst>
                <a:ext uri="{FF2B5EF4-FFF2-40B4-BE49-F238E27FC236}">
                  <a16:creationId xmlns:a16="http://schemas.microsoft.com/office/drawing/2014/main" id="{D4A86E47-4B30-4A2C-A127-0DCB649D0A00}"/>
                </a:ext>
              </a:extLst>
            </p:cNvPr>
            <p:cNvSpPr txBox="1"/>
            <p:nvPr/>
          </p:nvSpPr>
          <p:spPr>
            <a:xfrm>
              <a:off x="4111670" y="4832113"/>
              <a:ext cx="4989799" cy="384721"/>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SI-CNN2</a:t>
              </a:r>
              <a:r>
                <a:rPr lang="zh-CN" altLang="en-US" dirty="0">
                  <a:solidFill>
                    <a:schemeClr val="bg1"/>
                  </a:solidFill>
                  <a:latin typeface="微软雅黑" panose="020B0503020204020204" pitchFamily="34" charset="-122"/>
                  <a:ea typeface="微软雅黑" panose="020B0503020204020204" pitchFamily="34" charset="-122"/>
                </a:rPr>
                <a:t>对太阳图像分辨率修复重建结果</a:t>
              </a:r>
            </a:p>
          </p:txBody>
        </p:sp>
      </p:grpSp>
      <p:grpSp>
        <p:nvGrpSpPr>
          <p:cNvPr id="14" name="组合 13">
            <a:extLst>
              <a:ext uri="{FF2B5EF4-FFF2-40B4-BE49-F238E27FC236}">
                <a16:creationId xmlns:a16="http://schemas.microsoft.com/office/drawing/2014/main" id="{5F382C97-1C01-45D2-AFAF-C142FB3357C0}"/>
              </a:ext>
            </a:extLst>
          </p:cNvPr>
          <p:cNvGrpSpPr/>
          <p:nvPr/>
        </p:nvGrpSpPr>
        <p:grpSpPr>
          <a:xfrm>
            <a:off x="0" y="1724091"/>
            <a:ext cx="12192000" cy="4555791"/>
            <a:chOff x="0" y="1724091"/>
            <a:chExt cx="12192000" cy="4555791"/>
          </a:xfrm>
        </p:grpSpPr>
        <p:pic>
          <p:nvPicPr>
            <p:cNvPr id="11" name="图片 10">
              <a:extLst>
                <a:ext uri="{FF2B5EF4-FFF2-40B4-BE49-F238E27FC236}">
                  <a16:creationId xmlns:a16="http://schemas.microsoft.com/office/drawing/2014/main" id="{566BF241-6E68-4E3D-9194-361BB0520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24091"/>
              <a:ext cx="12192000" cy="4049815"/>
            </a:xfrm>
            <a:prstGeom prst="rect">
              <a:avLst/>
            </a:prstGeom>
          </p:spPr>
        </p:pic>
        <p:sp>
          <p:nvSpPr>
            <p:cNvPr id="13" name="文本框 12">
              <a:extLst>
                <a:ext uri="{FF2B5EF4-FFF2-40B4-BE49-F238E27FC236}">
                  <a16:creationId xmlns:a16="http://schemas.microsoft.com/office/drawing/2014/main" id="{2932C397-03CD-46DD-96C2-20B975882EF0}"/>
                </a:ext>
              </a:extLst>
            </p:cNvPr>
            <p:cNvSpPr txBox="1"/>
            <p:nvPr/>
          </p:nvSpPr>
          <p:spPr>
            <a:xfrm>
              <a:off x="319542" y="5895161"/>
              <a:ext cx="11872458" cy="384721"/>
            </a:xfrm>
            <a:prstGeom prst="rect">
              <a:avLst/>
            </a:prstGeom>
            <a:noFill/>
          </p:spPr>
          <p:txBody>
            <a:bodyPr wrap="square" rtlCol="0">
              <a:spAutoFit/>
            </a:bodyPr>
            <a:lstStyle/>
            <a:p>
              <a:r>
                <a:rPr lang="zh-CN" altLang="en-US" dirty="0"/>
                <a:t>双三次插值               </a:t>
              </a:r>
              <a:r>
                <a:rPr lang="en-US" altLang="zh-CN" dirty="0"/>
                <a:t>SRCNN                 FSRCNN                ESPCN                  SI-CNN                   </a:t>
              </a:r>
              <a:r>
                <a:rPr lang="zh-CN" altLang="en-US" dirty="0"/>
                <a:t>原图                </a:t>
              </a:r>
            </a:p>
          </p:txBody>
        </p:sp>
      </p:grpSp>
      <p:grpSp>
        <p:nvGrpSpPr>
          <p:cNvPr id="24" name="组合 20">
            <a:extLst>
              <a:ext uri="{FF2B5EF4-FFF2-40B4-BE49-F238E27FC236}">
                <a16:creationId xmlns:a16="http://schemas.microsoft.com/office/drawing/2014/main" id="{85085730-F125-4DFF-B8D7-9E3E45A1F4CB}"/>
              </a:ext>
            </a:extLst>
          </p:cNvPr>
          <p:cNvGrpSpPr>
            <a:grpSpLocks/>
          </p:cNvGrpSpPr>
          <p:nvPr/>
        </p:nvGrpSpPr>
        <p:grpSpPr bwMode="auto">
          <a:xfrm>
            <a:off x="471488" y="231775"/>
            <a:ext cx="5036612" cy="584775"/>
            <a:chOff x="493006" y="224297"/>
            <a:chExt cx="5036056" cy="585353"/>
          </a:xfrm>
        </p:grpSpPr>
        <p:sp>
          <p:nvSpPr>
            <p:cNvPr id="25" name="文本框 21">
              <a:extLst>
                <a:ext uri="{FF2B5EF4-FFF2-40B4-BE49-F238E27FC236}">
                  <a16:creationId xmlns:a16="http://schemas.microsoft.com/office/drawing/2014/main" id="{185ECF44-5CE4-48B4-8372-B03441D6979B}"/>
                </a:ext>
              </a:extLst>
            </p:cNvPr>
            <p:cNvSpPr txBox="1">
              <a:spLocks noChangeArrowheads="1"/>
            </p:cNvSpPr>
            <p:nvPr/>
          </p:nvSpPr>
          <p:spPr bwMode="auto">
            <a:xfrm>
              <a:off x="830858" y="224297"/>
              <a:ext cx="4698204"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太阳图像的超分辨率重建</a:t>
              </a:r>
            </a:p>
          </p:txBody>
        </p:sp>
        <p:sp>
          <p:nvSpPr>
            <p:cNvPr id="26" name="等腰三角形 25">
              <a:extLst>
                <a:ext uri="{FF2B5EF4-FFF2-40B4-BE49-F238E27FC236}">
                  <a16:creationId xmlns:a16="http://schemas.microsoft.com/office/drawing/2014/main" id="{105924D8-7BA9-4ED9-B3CE-16F422D8EF9B}"/>
                </a:ext>
              </a:extLst>
            </p:cNvPr>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7" name="文本框 26">
            <a:extLst>
              <a:ext uri="{FF2B5EF4-FFF2-40B4-BE49-F238E27FC236}">
                <a16:creationId xmlns:a16="http://schemas.microsoft.com/office/drawing/2014/main" id="{A10DD68B-47AD-42F9-BA42-190252920EFA}"/>
              </a:ext>
            </a:extLst>
          </p:cNvPr>
          <p:cNvSpPr txBox="1"/>
          <p:nvPr/>
        </p:nvSpPr>
        <p:spPr>
          <a:xfrm>
            <a:off x="0" y="1002687"/>
            <a:ext cx="11436977" cy="461665"/>
          </a:xfrm>
          <a:prstGeom prst="rect">
            <a:avLst/>
          </a:prstGeom>
          <a:noFill/>
        </p:spPr>
        <p:txBody>
          <a:bodyPr wrap="square" rtlCol="0">
            <a:spAutoFit/>
          </a:bodyPr>
          <a:lstStyle/>
          <a:p>
            <a:pPr marL="342900" indent="-342900" algn="ctr">
              <a:buFont typeface="Wingdings" panose="05000000000000000000" pitchFamily="2" charset="2"/>
              <a:buChar char="Ø"/>
            </a:pPr>
            <a:r>
              <a:rPr lang="zh-CN" altLang="en-US" sz="2400" dirty="0">
                <a:solidFill>
                  <a:srgbClr val="FF7C80"/>
                </a:solidFill>
                <a:latin typeface="微软雅黑" panose="020B0503020204020204" pitchFamily="34" charset="-122"/>
                <a:ea typeface="微软雅黑" panose="020B0503020204020204" pitchFamily="34" charset="-122"/>
              </a:rPr>
              <a:t>提出了一套更适用于对太阳图像进行分辨率修复重建的网络结构设计方案</a:t>
            </a:r>
          </a:p>
        </p:txBody>
      </p:sp>
    </p:spTree>
    <p:extLst>
      <p:ext uri="{BB962C8B-B14F-4D97-AF65-F5344CB8AC3E}">
        <p14:creationId xmlns:p14="http://schemas.microsoft.com/office/powerpoint/2010/main" val="30271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446980" cy="584775"/>
            <a:chOff x="493006" y="224297"/>
            <a:chExt cx="5446379" cy="585353"/>
          </a:xfrm>
        </p:grpSpPr>
        <p:sp>
          <p:nvSpPr>
            <p:cNvPr id="15370" name="文本框 21"/>
            <p:cNvSpPr txBox="1">
              <a:spLocks noChangeArrowheads="1"/>
            </p:cNvSpPr>
            <p:nvPr/>
          </p:nvSpPr>
          <p:spPr bwMode="auto">
            <a:xfrm>
              <a:off x="830858" y="224297"/>
              <a:ext cx="5108527"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太阳磁场空间探测研究现状</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grpSp>
        <p:nvGrpSpPr>
          <p:cNvPr id="34" name="组合 33">
            <a:extLst>
              <a:ext uri="{FF2B5EF4-FFF2-40B4-BE49-F238E27FC236}">
                <a16:creationId xmlns:a16="http://schemas.microsoft.com/office/drawing/2014/main" id="{67106DDA-B6FF-446E-9F74-62847975865B}"/>
              </a:ext>
            </a:extLst>
          </p:cNvPr>
          <p:cNvGrpSpPr/>
          <p:nvPr/>
        </p:nvGrpSpPr>
        <p:grpSpPr>
          <a:xfrm>
            <a:off x="870579" y="1138305"/>
            <a:ext cx="10450842" cy="2809176"/>
            <a:chOff x="770349" y="1324782"/>
            <a:chExt cx="10450842" cy="2809176"/>
          </a:xfrm>
        </p:grpSpPr>
        <p:sp>
          <p:nvSpPr>
            <p:cNvPr id="2" name="矩形: 圆角 1">
              <a:extLst>
                <a:ext uri="{FF2B5EF4-FFF2-40B4-BE49-F238E27FC236}">
                  <a16:creationId xmlns:a16="http://schemas.microsoft.com/office/drawing/2014/main" id="{1809A26E-0059-4783-A4D3-057BEBFE165D}"/>
                </a:ext>
              </a:extLst>
            </p:cNvPr>
            <p:cNvSpPr/>
            <p:nvPr/>
          </p:nvSpPr>
          <p:spPr>
            <a:xfrm>
              <a:off x="898587" y="1326995"/>
              <a:ext cx="1717288" cy="7829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b="1" dirty="0"/>
                <a:t>SOHO</a:t>
              </a:r>
              <a:endParaRPr lang="zh-CN" altLang="en-US" sz="2800" b="1" dirty="0"/>
            </a:p>
          </p:txBody>
        </p:sp>
        <p:cxnSp>
          <p:nvCxnSpPr>
            <p:cNvPr id="9" name="直接箭头连接符 8">
              <a:extLst>
                <a:ext uri="{FF2B5EF4-FFF2-40B4-BE49-F238E27FC236}">
                  <a16:creationId xmlns:a16="http://schemas.microsoft.com/office/drawing/2014/main" id="{D04FB4C4-6816-47E1-BD47-1EB58F67EA47}"/>
                </a:ext>
              </a:extLst>
            </p:cNvPr>
            <p:cNvCxnSpPr>
              <a:cxnSpLocks/>
              <a:stCxn id="2" idx="3"/>
              <a:endCxn id="27" idx="1"/>
            </p:cNvCxnSpPr>
            <p:nvPr/>
          </p:nvCxnSpPr>
          <p:spPr>
            <a:xfrm>
              <a:off x="2615875" y="1718471"/>
              <a:ext cx="192108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CF66C76F-0409-4A0F-A731-45020210ED2B}"/>
                </a:ext>
              </a:extLst>
            </p:cNvPr>
            <p:cNvCxnSpPr>
              <a:cxnSpLocks/>
            </p:cNvCxnSpPr>
            <p:nvPr/>
          </p:nvCxnSpPr>
          <p:spPr>
            <a:xfrm>
              <a:off x="1757231" y="2143399"/>
              <a:ext cx="0" cy="105088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 name="矩形 19">
              <a:extLst>
                <a:ext uri="{FF2B5EF4-FFF2-40B4-BE49-F238E27FC236}">
                  <a16:creationId xmlns:a16="http://schemas.microsoft.com/office/drawing/2014/main" id="{2E9145A4-465C-4234-B68F-8B6845BBFF8E}"/>
                </a:ext>
              </a:extLst>
            </p:cNvPr>
            <p:cNvSpPr/>
            <p:nvPr/>
          </p:nvSpPr>
          <p:spPr>
            <a:xfrm>
              <a:off x="770349" y="3222709"/>
              <a:ext cx="1973763" cy="69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a:p>
            <a:p>
              <a:pPr algn="ctr"/>
              <a:r>
                <a:rPr lang="en-US" altLang="zh-CN" sz="2000" b="1" dirty="0"/>
                <a:t>SOHO/MDI</a:t>
              </a:r>
            </a:p>
            <a:p>
              <a:pPr algn="ctr"/>
              <a:r>
                <a:rPr lang="en-US" altLang="zh-CN" sz="2000" b="1" dirty="0"/>
                <a:t>2”/pixel</a:t>
              </a:r>
            </a:p>
            <a:p>
              <a:pPr algn="ctr"/>
              <a:endParaRPr lang="zh-CN" altLang="en-US" sz="2000" b="1" dirty="0"/>
            </a:p>
          </p:txBody>
        </p:sp>
        <p:sp>
          <p:nvSpPr>
            <p:cNvPr id="27" name="矩形: 圆角 26">
              <a:extLst>
                <a:ext uri="{FF2B5EF4-FFF2-40B4-BE49-F238E27FC236}">
                  <a16:creationId xmlns:a16="http://schemas.microsoft.com/office/drawing/2014/main" id="{9F3F3050-E030-4DD9-A747-1CE3B04FAD5D}"/>
                </a:ext>
              </a:extLst>
            </p:cNvPr>
            <p:cNvSpPr/>
            <p:nvPr/>
          </p:nvSpPr>
          <p:spPr>
            <a:xfrm>
              <a:off x="4536955" y="1326995"/>
              <a:ext cx="1717288" cy="7829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b="1" dirty="0"/>
                <a:t>SDO</a:t>
              </a:r>
              <a:endParaRPr lang="zh-CN" altLang="en-US" sz="2800" b="1" dirty="0"/>
            </a:p>
          </p:txBody>
        </p:sp>
        <p:cxnSp>
          <p:nvCxnSpPr>
            <p:cNvPr id="32" name="直接箭头连接符 31">
              <a:extLst>
                <a:ext uri="{FF2B5EF4-FFF2-40B4-BE49-F238E27FC236}">
                  <a16:creationId xmlns:a16="http://schemas.microsoft.com/office/drawing/2014/main" id="{872E9D1B-A0A0-40A3-818F-F4BF083577DE}"/>
                </a:ext>
              </a:extLst>
            </p:cNvPr>
            <p:cNvCxnSpPr>
              <a:cxnSpLocks/>
            </p:cNvCxnSpPr>
            <p:nvPr/>
          </p:nvCxnSpPr>
          <p:spPr>
            <a:xfrm>
              <a:off x="5395599" y="2171829"/>
              <a:ext cx="0" cy="105088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0" name="矩形 29">
              <a:extLst>
                <a:ext uri="{FF2B5EF4-FFF2-40B4-BE49-F238E27FC236}">
                  <a16:creationId xmlns:a16="http://schemas.microsoft.com/office/drawing/2014/main" id="{1BDB51C3-A9C2-4CCA-9807-ADE8750F55C2}"/>
                </a:ext>
              </a:extLst>
            </p:cNvPr>
            <p:cNvSpPr/>
            <p:nvPr/>
          </p:nvSpPr>
          <p:spPr>
            <a:xfrm>
              <a:off x="4408717" y="3240580"/>
              <a:ext cx="1973763" cy="69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SDO/HMI</a:t>
              </a:r>
            </a:p>
            <a:p>
              <a:pPr algn="ctr"/>
              <a:r>
                <a:rPr lang="en-US" altLang="zh-CN" sz="2000" b="1" dirty="0"/>
                <a:t>0.5”/pixel</a:t>
              </a:r>
              <a:endParaRPr lang="zh-CN" altLang="en-US" sz="2000" b="1" dirty="0"/>
            </a:p>
          </p:txBody>
        </p:sp>
        <p:cxnSp>
          <p:nvCxnSpPr>
            <p:cNvPr id="35" name="直接箭头连接符 34">
              <a:extLst>
                <a:ext uri="{FF2B5EF4-FFF2-40B4-BE49-F238E27FC236}">
                  <a16:creationId xmlns:a16="http://schemas.microsoft.com/office/drawing/2014/main" id="{59FD4F4D-E91C-4BDD-8611-CD257F902052}"/>
                </a:ext>
              </a:extLst>
            </p:cNvPr>
            <p:cNvCxnSpPr>
              <a:cxnSpLocks/>
              <a:endCxn id="36" idx="1"/>
            </p:cNvCxnSpPr>
            <p:nvPr/>
          </p:nvCxnSpPr>
          <p:spPr>
            <a:xfrm>
              <a:off x="6254243" y="1716258"/>
              <a:ext cx="192108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圆角 35">
              <a:extLst>
                <a:ext uri="{FF2B5EF4-FFF2-40B4-BE49-F238E27FC236}">
                  <a16:creationId xmlns:a16="http://schemas.microsoft.com/office/drawing/2014/main" id="{32565BEB-F36B-4994-B34C-8EFAF9699222}"/>
                </a:ext>
              </a:extLst>
            </p:cNvPr>
            <p:cNvSpPr/>
            <p:nvPr/>
          </p:nvSpPr>
          <p:spPr>
            <a:xfrm>
              <a:off x="8175323" y="1324782"/>
              <a:ext cx="1717288" cy="7829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b="1" dirty="0" err="1"/>
                <a:t>Hinode</a:t>
              </a:r>
              <a:endParaRPr lang="zh-CN" altLang="en-US" sz="2800" b="1" dirty="0"/>
            </a:p>
          </p:txBody>
        </p:sp>
        <p:cxnSp>
          <p:nvCxnSpPr>
            <p:cNvPr id="37" name="直接箭头连接符 36">
              <a:extLst>
                <a:ext uri="{FF2B5EF4-FFF2-40B4-BE49-F238E27FC236}">
                  <a16:creationId xmlns:a16="http://schemas.microsoft.com/office/drawing/2014/main" id="{B5391B89-8B64-4068-ABDA-638A4135F557}"/>
                </a:ext>
              </a:extLst>
            </p:cNvPr>
            <p:cNvCxnSpPr>
              <a:cxnSpLocks/>
            </p:cNvCxnSpPr>
            <p:nvPr/>
          </p:nvCxnSpPr>
          <p:spPr>
            <a:xfrm>
              <a:off x="9033967" y="2143399"/>
              <a:ext cx="0" cy="9902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矩形 30">
              <a:extLst>
                <a:ext uri="{FF2B5EF4-FFF2-40B4-BE49-F238E27FC236}">
                  <a16:creationId xmlns:a16="http://schemas.microsoft.com/office/drawing/2014/main" id="{BDB80504-04D1-4D8F-9BF9-785144E69066}"/>
                </a:ext>
              </a:extLst>
            </p:cNvPr>
            <p:cNvSpPr/>
            <p:nvPr/>
          </p:nvSpPr>
          <p:spPr>
            <a:xfrm>
              <a:off x="7965402" y="3133655"/>
              <a:ext cx="3255789" cy="10003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err="1"/>
                <a:t>Hinode</a:t>
              </a:r>
              <a:r>
                <a:rPr lang="en-US" altLang="zh-CN" sz="2000" b="1" dirty="0"/>
                <a:t>/SP</a:t>
              </a:r>
            </a:p>
            <a:p>
              <a:pPr algn="ctr"/>
              <a:r>
                <a:rPr lang="en-US" altLang="zh-CN" sz="2000" b="1" dirty="0"/>
                <a:t>0.16”/pix(normal maps)</a:t>
              </a:r>
            </a:p>
            <a:p>
              <a:pPr algn="ctr"/>
              <a:r>
                <a:rPr lang="en-US" altLang="zh-CN" sz="2000" b="1" dirty="0"/>
                <a:t>0.32’’/pix(fast maps)</a:t>
              </a:r>
              <a:endParaRPr lang="zh-CN" altLang="en-US" sz="2000" b="1" dirty="0"/>
            </a:p>
          </p:txBody>
        </p:sp>
      </p:grpSp>
      <p:pic>
        <p:nvPicPr>
          <p:cNvPr id="42" name="图片 41">
            <a:extLst>
              <a:ext uri="{FF2B5EF4-FFF2-40B4-BE49-F238E27FC236}">
                <a16:creationId xmlns:a16="http://schemas.microsoft.com/office/drawing/2014/main" id="{9CE87100-5FF0-43C6-96C1-A9B3F16DDBEE}"/>
              </a:ext>
            </a:extLst>
          </p:cNvPr>
          <p:cNvPicPr>
            <a:picLocks noChangeAspect="1"/>
          </p:cNvPicPr>
          <p:nvPr/>
        </p:nvPicPr>
        <p:blipFill>
          <a:blip r:embed="rId3"/>
          <a:stretch>
            <a:fillRect/>
          </a:stretch>
        </p:blipFill>
        <p:spPr>
          <a:xfrm>
            <a:off x="478476" y="4080024"/>
            <a:ext cx="2757968" cy="2757968"/>
          </a:xfrm>
          <a:prstGeom prst="rect">
            <a:avLst/>
          </a:prstGeom>
        </p:spPr>
      </p:pic>
      <p:pic>
        <p:nvPicPr>
          <p:cNvPr id="44" name="图片 43">
            <a:extLst>
              <a:ext uri="{FF2B5EF4-FFF2-40B4-BE49-F238E27FC236}">
                <a16:creationId xmlns:a16="http://schemas.microsoft.com/office/drawing/2014/main" id="{BE51AF73-B6CD-4B97-B66F-B771A11D6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850" y="4100032"/>
            <a:ext cx="2757968" cy="2757968"/>
          </a:xfrm>
          <a:prstGeom prst="rect">
            <a:avLst/>
          </a:prstGeom>
        </p:spPr>
      </p:pic>
      <p:pic>
        <p:nvPicPr>
          <p:cNvPr id="48" name="图片 47">
            <a:extLst>
              <a:ext uri="{FF2B5EF4-FFF2-40B4-BE49-F238E27FC236}">
                <a16:creationId xmlns:a16="http://schemas.microsoft.com/office/drawing/2014/main" id="{A23C8883-15D2-4895-AE91-14E804ECC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224" y="4080025"/>
            <a:ext cx="4650776" cy="2757967"/>
          </a:xfrm>
          <a:prstGeom prst="rect">
            <a:avLst/>
          </a:prstGeom>
        </p:spPr>
      </p:pic>
    </p:spTree>
    <p:extLst>
      <p:ext uri="{BB962C8B-B14F-4D97-AF65-F5344CB8AC3E}">
        <p14:creationId xmlns:p14="http://schemas.microsoft.com/office/powerpoint/2010/main" val="93284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1" cy="584775"/>
            <a:chOff x="493006" y="224297"/>
            <a:chExt cx="5036067" cy="585353"/>
          </a:xfrm>
        </p:grpSpPr>
        <p:sp>
          <p:nvSpPr>
            <p:cNvPr id="15370" name="文本框 21"/>
            <p:cNvSpPr txBox="1">
              <a:spLocks noChangeArrowheads="1"/>
            </p:cNvSpPr>
            <p:nvPr/>
          </p:nvSpPr>
          <p:spPr bwMode="auto">
            <a:xfrm>
              <a:off x="830858" y="224297"/>
              <a:ext cx="4698215"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太阳磁场数据的超分重建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8" name="文本框 7">
            <a:extLst>
              <a:ext uri="{FF2B5EF4-FFF2-40B4-BE49-F238E27FC236}">
                <a16:creationId xmlns:a16="http://schemas.microsoft.com/office/drawing/2014/main" id="{4E5B476C-1C17-42DB-93BC-8C4F17C9DBBC}"/>
              </a:ext>
            </a:extLst>
          </p:cNvPr>
          <p:cNvSpPr txBox="1"/>
          <p:nvPr/>
        </p:nvSpPr>
        <p:spPr>
          <a:xfrm>
            <a:off x="769287" y="997524"/>
            <a:ext cx="9477623" cy="461665"/>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dirty="0">
                <a:solidFill>
                  <a:schemeClr val="bg1"/>
                </a:solidFill>
                <a:latin typeface="微软雅黑" panose="020B0503020204020204" pitchFamily="34" charset="-122"/>
                <a:ea typeface="微软雅黑" panose="020B0503020204020204" pitchFamily="34" charset="-122"/>
              </a:rPr>
              <a:t>实验数据</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247500" y="4127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5" name="组合 4">
            <a:extLst>
              <a:ext uri="{FF2B5EF4-FFF2-40B4-BE49-F238E27FC236}">
                <a16:creationId xmlns:a16="http://schemas.microsoft.com/office/drawing/2014/main" id="{90D5AA8B-5D0C-41FF-976E-74FEB71A9A69}"/>
              </a:ext>
            </a:extLst>
          </p:cNvPr>
          <p:cNvGrpSpPr/>
          <p:nvPr/>
        </p:nvGrpSpPr>
        <p:grpSpPr>
          <a:xfrm>
            <a:off x="1043067" y="1833220"/>
            <a:ext cx="9914479" cy="4612031"/>
            <a:chOff x="1138760" y="2126645"/>
            <a:chExt cx="9914479" cy="4612031"/>
          </a:xfrm>
        </p:grpSpPr>
        <p:pic>
          <p:nvPicPr>
            <p:cNvPr id="13" name="图片 12">
              <a:extLst>
                <a:ext uri="{FF2B5EF4-FFF2-40B4-BE49-F238E27FC236}">
                  <a16:creationId xmlns:a16="http://schemas.microsoft.com/office/drawing/2014/main" id="{F18B9A39-9CA3-415F-BBFA-51AEB2A67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760" y="2128176"/>
              <a:ext cx="9914479" cy="4610500"/>
            </a:xfrm>
            <a:prstGeom prst="rect">
              <a:avLst/>
            </a:prstGeom>
          </p:spPr>
        </p:pic>
        <p:sp>
          <p:nvSpPr>
            <p:cNvPr id="2" name="文本框 1">
              <a:extLst>
                <a:ext uri="{FF2B5EF4-FFF2-40B4-BE49-F238E27FC236}">
                  <a16:creationId xmlns:a16="http://schemas.microsoft.com/office/drawing/2014/main" id="{BDEAC3FD-6FD2-44A8-890E-5D92C06EAFAE}"/>
                </a:ext>
              </a:extLst>
            </p:cNvPr>
            <p:cNvSpPr txBox="1"/>
            <p:nvPr/>
          </p:nvSpPr>
          <p:spPr>
            <a:xfrm>
              <a:off x="2732568" y="2126645"/>
              <a:ext cx="1967023" cy="677108"/>
            </a:xfrm>
            <a:prstGeom prst="rect">
              <a:avLst/>
            </a:prstGeom>
            <a:noFill/>
          </p:spPr>
          <p:txBody>
            <a:bodyPr wrap="square" rtlCol="0">
              <a:spAutoFit/>
            </a:bodyPr>
            <a:lstStyle/>
            <a:p>
              <a:pPr algn="ctr"/>
              <a:r>
                <a:rPr lang="en-US" altLang="zh-CN" dirty="0">
                  <a:solidFill>
                    <a:srgbClr val="FF0000"/>
                  </a:solidFill>
                </a:rPr>
                <a:t>SOHO/MDI</a:t>
              </a:r>
            </a:p>
            <a:p>
              <a:pPr algn="ctr"/>
              <a:r>
                <a:rPr lang="en-US" altLang="zh-CN" dirty="0">
                  <a:solidFill>
                    <a:srgbClr val="FF0000"/>
                  </a:solidFill>
                </a:rPr>
                <a:t>1024*1024</a:t>
              </a:r>
              <a:endParaRPr lang="zh-CN" altLang="en-US" dirty="0">
                <a:solidFill>
                  <a:srgbClr val="FF0000"/>
                </a:solidFill>
              </a:endParaRPr>
            </a:p>
          </p:txBody>
        </p:sp>
        <p:sp>
          <p:nvSpPr>
            <p:cNvPr id="4" name="文本框 3">
              <a:extLst>
                <a:ext uri="{FF2B5EF4-FFF2-40B4-BE49-F238E27FC236}">
                  <a16:creationId xmlns:a16="http://schemas.microsoft.com/office/drawing/2014/main" id="{12AEB00F-8A1D-4EA3-8446-C23285BEAF67}"/>
                </a:ext>
              </a:extLst>
            </p:cNvPr>
            <p:cNvSpPr txBox="1"/>
            <p:nvPr/>
          </p:nvSpPr>
          <p:spPr>
            <a:xfrm>
              <a:off x="7605824" y="2126645"/>
              <a:ext cx="1967023" cy="677108"/>
            </a:xfrm>
            <a:prstGeom prst="rect">
              <a:avLst/>
            </a:prstGeom>
            <a:noFill/>
          </p:spPr>
          <p:txBody>
            <a:bodyPr wrap="square" rtlCol="0">
              <a:spAutoFit/>
            </a:bodyPr>
            <a:lstStyle/>
            <a:p>
              <a:pPr algn="ctr"/>
              <a:r>
                <a:rPr lang="en-US" altLang="zh-CN" dirty="0">
                  <a:solidFill>
                    <a:srgbClr val="FF0000"/>
                  </a:solidFill>
                </a:rPr>
                <a:t>SDO/HMI</a:t>
              </a:r>
            </a:p>
            <a:p>
              <a:pPr algn="ctr"/>
              <a:r>
                <a:rPr lang="en-US" altLang="zh-CN" dirty="0">
                  <a:solidFill>
                    <a:srgbClr val="FF0000"/>
                  </a:solidFill>
                </a:rPr>
                <a:t>4096*4096</a:t>
              </a:r>
              <a:endParaRPr lang="zh-CN" altLang="en-US" dirty="0">
                <a:solidFill>
                  <a:srgbClr val="FF0000"/>
                </a:solidFill>
              </a:endParaRPr>
            </a:p>
          </p:txBody>
        </p:sp>
      </p:grpSp>
    </p:spTree>
    <p:extLst>
      <p:ext uri="{BB962C8B-B14F-4D97-AF65-F5344CB8AC3E}">
        <p14:creationId xmlns:p14="http://schemas.microsoft.com/office/powerpoint/2010/main" val="162204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1" cy="584775"/>
            <a:chOff x="493006" y="224297"/>
            <a:chExt cx="5036067" cy="585353"/>
          </a:xfrm>
        </p:grpSpPr>
        <p:sp>
          <p:nvSpPr>
            <p:cNvPr id="15370" name="文本框 21"/>
            <p:cNvSpPr txBox="1">
              <a:spLocks noChangeArrowheads="1"/>
            </p:cNvSpPr>
            <p:nvPr/>
          </p:nvSpPr>
          <p:spPr bwMode="auto">
            <a:xfrm>
              <a:off x="830858" y="224297"/>
              <a:ext cx="4698215"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太阳磁场数据的超分重建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8" name="文本框 7">
            <a:extLst>
              <a:ext uri="{FF2B5EF4-FFF2-40B4-BE49-F238E27FC236}">
                <a16:creationId xmlns:a16="http://schemas.microsoft.com/office/drawing/2014/main" id="{4E5B476C-1C17-42DB-93BC-8C4F17C9DBBC}"/>
              </a:ext>
            </a:extLst>
          </p:cNvPr>
          <p:cNvSpPr txBox="1"/>
          <p:nvPr/>
        </p:nvSpPr>
        <p:spPr>
          <a:xfrm>
            <a:off x="769287" y="997524"/>
            <a:ext cx="10735141" cy="1938992"/>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dirty="0">
                <a:solidFill>
                  <a:schemeClr val="bg1"/>
                </a:solidFill>
                <a:latin typeface="微软雅黑" panose="020B0503020204020204" pitchFamily="34" charset="-122"/>
                <a:ea typeface="微软雅黑" panose="020B0503020204020204" pitchFamily="34" charset="-122"/>
              </a:rPr>
              <a:t>实验效果</a:t>
            </a:r>
            <a:endParaRPr lang="en-US" altLang="zh-CN" sz="2400" dirty="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endParaRPr lang="en-US" altLang="zh-CN" sz="2400" dirty="0">
              <a:solidFill>
                <a:schemeClr val="bg1"/>
              </a:solidFill>
              <a:latin typeface="微软雅黑" panose="020B0503020204020204" pitchFamily="34" charset="-122"/>
              <a:ea typeface="微软雅黑" panose="020B0503020204020204" pitchFamily="34" charset="-122"/>
            </a:endParaRPr>
          </a:p>
          <a:p>
            <a:r>
              <a:rPr lang="en-US" altLang="zh-CN" sz="2400" dirty="0">
                <a:solidFill>
                  <a:srgbClr val="FFC000"/>
                </a:solidFill>
                <a:latin typeface="微软雅黑" panose="020B0503020204020204" pitchFamily="34" charset="-122"/>
                <a:ea typeface="微软雅黑" panose="020B0503020204020204" pitchFamily="34" charset="-122"/>
              </a:rPr>
              <a:t>    SRDSN</a:t>
            </a:r>
            <a:r>
              <a:rPr lang="zh-CN" altLang="en-US" sz="2400" dirty="0">
                <a:solidFill>
                  <a:srgbClr val="FFC000"/>
                </a:solidFill>
                <a:latin typeface="微软雅黑" panose="020B0503020204020204" pitchFamily="34" charset="-122"/>
                <a:ea typeface="微软雅黑" panose="020B0503020204020204" pitchFamily="34" charset="-122"/>
              </a:rPr>
              <a:t>：</a:t>
            </a:r>
            <a:r>
              <a:rPr lang="en-US" altLang="zh-CN" sz="2400" dirty="0">
                <a:solidFill>
                  <a:srgbClr val="FFC000"/>
                </a:solidFill>
                <a:latin typeface="微软雅黑" panose="020B0503020204020204" pitchFamily="34" charset="-122"/>
                <a:ea typeface="微软雅黑" panose="020B0503020204020204" pitchFamily="34" charset="-122"/>
              </a:rPr>
              <a:t> batch size=32</a:t>
            </a:r>
            <a:r>
              <a:rPr lang="zh-CN" altLang="en-US" sz="2400" dirty="0">
                <a:solidFill>
                  <a:srgbClr val="FFC000"/>
                </a:solidFill>
                <a:latin typeface="微软雅黑" panose="020B0503020204020204" pitchFamily="34" charset="-122"/>
                <a:ea typeface="微软雅黑" panose="020B0503020204020204" pitchFamily="34" charset="-122"/>
              </a:rPr>
              <a:t>，</a:t>
            </a:r>
            <a:r>
              <a:rPr lang="en-US" altLang="zh-CN" sz="2400" dirty="0">
                <a:solidFill>
                  <a:srgbClr val="FFC000"/>
                </a:solidFill>
                <a:latin typeface="微软雅黑" panose="020B0503020204020204" pitchFamily="34" charset="-122"/>
                <a:ea typeface="微软雅黑" panose="020B0503020204020204" pitchFamily="34" charset="-122"/>
              </a:rPr>
              <a:t>epoch=1024</a:t>
            </a:r>
            <a:r>
              <a:rPr lang="zh-CN" altLang="en-US" sz="2400" dirty="0">
                <a:solidFill>
                  <a:srgbClr val="FFC000"/>
                </a:solidFill>
                <a:latin typeface="微软雅黑" panose="020B0503020204020204" pitchFamily="34" charset="-122"/>
                <a:ea typeface="微软雅黑" panose="020B0503020204020204" pitchFamily="34" charset="-122"/>
              </a:rPr>
              <a:t>，</a:t>
            </a:r>
            <a:r>
              <a:rPr lang="en-US" altLang="zh-CN" sz="2400" dirty="0">
                <a:solidFill>
                  <a:srgbClr val="FFC000"/>
                </a:solidFill>
                <a:latin typeface="微软雅黑" panose="020B0503020204020204" pitchFamily="34" charset="-122"/>
                <a:ea typeface="微软雅黑" panose="020B0503020204020204" pitchFamily="34" charset="-122"/>
              </a:rPr>
              <a:t>Learning rate=0.002</a:t>
            </a:r>
            <a:r>
              <a:rPr lang="en-US" altLang="zh-CN" sz="2400" dirty="0">
                <a:solidFill>
                  <a:schemeClr val="bg1"/>
                </a:solidFill>
                <a:latin typeface="微软雅黑" panose="020B0503020204020204" pitchFamily="34" charset="-122"/>
                <a:ea typeface="微软雅黑" panose="020B0503020204020204" pitchFamily="34" charset="-122"/>
              </a:rPr>
              <a:t> </a:t>
            </a:r>
            <a:endParaRPr lang="en-US" altLang="zh-CN" sz="2400" dirty="0">
              <a:solidFill>
                <a:srgbClr val="FFC000"/>
              </a:solidFill>
              <a:latin typeface="微软雅黑" panose="020B0503020204020204" pitchFamily="34" charset="-122"/>
              <a:ea typeface="微软雅黑" panose="020B0503020204020204" pitchFamily="34" charset="-122"/>
            </a:endParaRPr>
          </a:p>
          <a:p>
            <a:r>
              <a:rPr lang="en-US" altLang="zh-CN" sz="2400" dirty="0">
                <a:solidFill>
                  <a:schemeClr val="bg1"/>
                </a:solidFill>
                <a:latin typeface="微软雅黑" panose="020B0503020204020204" pitchFamily="34" charset="-122"/>
                <a:ea typeface="微软雅黑" panose="020B0503020204020204" pitchFamily="34" charset="-122"/>
              </a:rPr>
              <a:t>                    </a:t>
            </a:r>
          </a:p>
          <a:p>
            <a:pPr marL="342900" indent="-342900">
              <a:buFont typeface="Wingdings" panose="05000000000000000000" pitchFamily="2" charset="2"/>
              <a:buChar char="l"/>
            </a:pP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247500" y="4127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6">
            <a:extLst>
              <a:ext uri="{FF2B5EF4-FFF2-40B4-BE49-F238E27FC236}">
                <a16:creationId xmlns:a16="http://schemas.microsoft.com/office/drawing/2014/main" id="{14AE8F73-62A1-40B1-A30D-E738DF3561DE}"/>
              </a:ext>
            </a:extLst>
          </p:cNvPr>
          <p:cNvGraphicFramePr>
            <a:graphicFrameLocks noGrp="1"/>
          </p:cNvGraphicFramePr>
          <p:nvPr>
            <p:extLst>
              <p:ext uri="{D42A27DB-BD31-4B8C-83A1-F6EECF244321}">
                <p14:modId xmlns:p14="http://schemas.microsoft.com/office/powerpoint/2010/main" val="160421741"/>
              </p:ext>
            </p:extLst>
          </p:nvPr>
        </p:nvGraphicFramePr>
        <p:xfrm>
          <a:off x="938389" y="2384880"/>
          <a:ext cx="4440696" cy="3835088"/>
        </p:xfrm>
        <a:graphic>
          <a:graphicData uri="http://schemas.openxmlformats.org/drawingml/2006/table">
            <a:tbl>
              <a:tblPr firstRow="1" bandRow="1">
                <a:tableStyleId>{5C22544A-7EE6-4342-B048-85BDC9FD1C3A}</a:tableStyleId>
              </a:tblPr>
              <a:tblGrid>
                <a:gridCol w="1110174">
                  <a:extLst>
                    <a:ext uri="{9D8B030D-6E8A-4147-A177-3AD203B41FA5}">
                      <a16:colId xmlns:a16="http://schemas.microsoft.com/office/drawing/2014/main" val="2851768776"/>
                    </a:ext>
                  </a:extLst>
                </a:gridCol>
                <a:gridCol w="1110174">
                  <a:extLst>
                    <a:ext uri="{9D8B030D-6E8A-4147-A177-3AD203B41FA5}">
                      <a16:colId xmlns:a16="http://schemas.microsoft.com/office/drawing/2014/main" val="1712562353"/>
                    </a:ext>
                  </a:extLst>
                </a:gridCol>
                <a:gridCol w="1110174">
                  <a:extLst>
                    <a:ext uri="{9D8B030D-6E8A-4147-A177-3AD203B41FA5}">
                      <a16:colId xmlns:a16="http://schemas.microsoft.com/office/drawing/2014/main" val="1758165269"/>
                    </a:ext>
                  </a:extLst>
                </a:gridCol>
                <a:gridCol w="1110174">
                  <a:extLst>
                    <a:ext uri="{9D8B030D-6E8A-4147-A177-3AD203B41FA5}">
                      <a16:colId xmlns:a16="http://schemas.microsoft.com/office/drawing/2014/main" val="1276999148"/>
                    </a:ext>
                  </a:extLst>
                </a:gridCol>
              </a:tblGrid>
              <a:tr h="479386">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value</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solidFill>
                      <a:srgbClr val="00B0F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SSIM</a:t>
                      </a:r>
                    </a:p>
                  </a:txBody>
                  <a:tcPr marL="7620" marR="7620" marT="7620" marB="0" anchor="ctr">
                    <a:solidFill>
                      <a:srgbClr val="00B0F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PSNR</a:t>
                      </a:r>
                    </a:p>
                  </a:txBody>
                  <a:tcPr marL="7620" marR="7620" marT="7620" marB="0" anchor="ctr">
                    <a:solidFill>
                      <a:srgbClr val="00B0F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MSE</a:t>
                      </a:r>
                    </a:p>
                  </a:txBody>
                  <a:tcPr marL="7620" marR="7620" marT="7620" marB="0" anchor="ctr">
                    <a:solidFill>
                      <a:srgbClr val="00B0F0"/>
                    </a:solidFill>
                  </a:tcPr>
                </a:tc>
                <a:extLst>
                  <a:ext uri="{0D108BD9-81ED-4DB2-BD59-A6C34878D82A}">
                    <a16:rowId xmlns:a16="http://schemas.microsoft.com/office/drawing/2014/main" val="716391905"/>
                  </a:ext>
                </a:extLst>
              </a:tr>
              <a:tr h="479386">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mean</a:t>
                      </a:r>
                    </a:p>
                  </a:txBody>
                  <a:tcPr marL="7620" marR="7620" marT="7620" marB="0" anchor="ct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0.952184</a:t>
                      </a:r>
                    </a:p>
                  </a:txBody>
                  <a:tcPr marL="7620" marR="7620" marT="7620" marB="0" anchor="ctr">
                    <a:solidFill>
                      <a:srgbClr val="FFFF0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40.49139</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0.000108</a:t>
                      </a:r>
                    </a:p>
                  </a:txBody>
                  <a:tcPr marL="7620" marR="7620" marT="7620" marB="0" anchor="ctr">
                    <a:solidFill>
                      <a:srgbClr val="FFFF00"/>
                    </a:solidFill>
                  </a:tcPr>
                </a:tc>
                <a:extLst>
                  <a:ext uri="{0D108BD9-81ED-4DB2-BD59-A6C34878D82A}">
                    <a16:rowId xmlns:a16="http://schemas.microsoft.com/office/drawing/2014/main" val="1698640753"/>
                  </a:ext>
                </a:extLst>
              </a:tr>
              <a:tr h="479386">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std</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0.014195</a:t>
                      </a:r>
                    </a:p>
                  </a:txBody>
                  <a:tcPr marL="7620" marR="7620" marT="7620" marB="0" anchor="ctr">
                    <a:solidFill>
                      <a:srgbClr val="FFFF0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2.737255</a:t>
                      </a:r>
                    </a:p>
                  </a:txBody>
                  <a:tcPr marL="7620" marR="7620" marT="7620" marB="0" anchor="ctr">
                    <a:solidFill>
                      <a:srgbClr val="FFFF00"/>
                    </a:solid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6.56E-05</a:t>
                      </a:r>
                    </a:p>
                  </a:txBody>
                  <a:tcPr marL="7620" marR="7620" marT="7620" marB="0" anchor="ctr">
                    <a:solidFill>
                      <a:srgbClr val="FFFF00"/>
                    </a:solidFill>
                  </a:tcPr>
                </a:tc>
                <a:extLst>
                  <a:ext uri="{0D108BD9-81ED-4DB2-BD59-A6C34878D82A}">
                    <a16:rowId xmlns:a16="http://schemas.microsoft.com/office/drawing/2014/main" val="1531023877"/>
                  </a:ext>
                </a:extLst>
              </a:tr>
              <a:tr h="479386">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min</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0.904892</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35.62772</a:t>
                      </a:r>
                    </a:p>
                  </a:txBody>
                  <a:tcPr marL="7620" marR="7620" marT="7620" marB="0" anchor="ctr">
                    <a:solidFill>
                      <a:srgbClr val="FFFF00"/>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2.10E-05</a:t>
                      </a:r>
                    </a:p>
                  </a:txBody>
                  <a:tcPr marL="7620" marR="7620" marT="7620" marB="0" anchor="ctr">
                    <a:solidFill>
                      <a:srgbClr val="FFFF00"/>
                    </a:solidFill>
                  </a:tcPr>
                </a:tc>
                <a:extLst>
                  <a:ext uri="{0D108BD9-81ED-4DB2-BD59-A6C34878D82A}">
                    <a16:rowId xmlns:a16="http://schemas.microsoft.com/office/drawing/2014/main" val="2914464787"/>
                  </a:ext>
                </a:extLst>
              </a:tr>
              <a:tr h="479386">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25%</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0.943683</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38.31802</a:t>
                      </a:r>
                    </a:p>
                  </a:txBody>
                  <a:tcPr marL="7620" marR="7620" marT="7620" marB="0" anchor="ctr">
                    <a:solidFill>
                      <a:srgbClr val="FFFF00"/>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5.95E-05</a:t>
                      </a:r>
                    </a:p>
                  </a:txBody>
                  <a:tcPr marL="7620" marR="7620" marT="7620" marB="0" anchor="ctr">
                    <a:solidFill>
                      <a:srgbClr val="FFFF00"/>
                    </a:solidFill>
                  </a:tcPr>
                </a:tc>
                <a:extLst>
                  <a:ext uri="{0D108BD9-81ED-4DB2-BD59-A6C34878D82A}">
                    <a16:rowId xmlns:a16="http://schemas.microsoft.com/office/drawing/2014/main" val="2921180272"/>
                  </a:ext>
                </a:extLst>
              </a:tr>
              <a:tr h="479386">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50%</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0.953323</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40.59044</a:t>
                      </a:r>
                    </a:p>
                  </a:txBody>
                  <a:tcPr marL="7620" marR="7620" marT="7620" marB="0" anchor="ctr">
                    <a:solidFill>
                      <a:srgbClr val="FFFF00"/>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8.73E-05</a:t>
                      </a:r>
                    </a:p>
                  </a:txBody>
                  <a:tcPr marL="7620" marR="7620" marT="7620" marB="0" anchor="ctr">
                    <a:solidFill>
                      <a:srgbClr val="FFFF00"/>
                    </a:solidFill>
                  </a:tcPr>
                </a:tc>
                <a:extLst>
                  <a:ext uri="{0D108BD9-81ED-4DB2-BD59-A6C34878D82A}">
                    <a16:rowId xmlns:a16="http://schemas.microsoft.com/office/drawing/2014/main" val="1846214017"/>
                  </a:ext>
                </a:extLst>
              </a:tr>
              <a:tr h="479386">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75%</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0.962606</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42.2544</a:t>
                      </a:r>
                    </a:p>
                  </a:txBody>
                  <a:tcPr marL="7620" marR="7620" marT="7620" marB="0" anchor="ctr">
                    <a:solidFill>
                      <a:srgbClr val="FFFF0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0.000147</a:t>
                      </a:r>
                    </a:p>
                  </a:txBody>
                  <a:tcPr marL="7620" marR="7620" marT="7620" marB="0" anchor="ctr">
                    <a:solidFill>
                      <a:srgbClr val="FFFF00"/>
                    </a:solidFill>
                  </a:tcPr>
                </a:tc>
                <a:extLst>
                  <a:ext uri="{0D108BD9-81ED-4DB2-BD59-A6C34878D82A}">
                    <a16:rowId xmlns:a16="http://schemas.microsoft.com/office/drawing/2014/main" val="4251320042"/>
                  </a:ext>
                </a:extLst>
              </a:tr>
              <a:tr h="479386">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max</a:t>
                      </a:r>
                    </a:p>
                  </a:txBody>
                  <a:tcPr marL="7620" marR="7620" marT="7620"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0.97885</a:t>
                      </a:r>
                    </a:p>
                  </a:txBody>
                  <a:tcPr marL="7620" marR="7620" marT="7620" marB="0" anchor="ctr">
                    <a:solidFill>
                      <a:srgbClr val="FFFF00"/>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46.77336</a:t>
                      </a:r>
                    </a:p>
                  </a:txBody>
                  <a:tcPr marL="7620" marR="7620" marT="7620" marB="0" anchor="ctr">
                    <a:solidFill>
                      <a:srgbClr val="FFFF00"/>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0.000274</a:t>
                      </a:r>
                    </a:p>
                  </a:txBody>
                  <a:tcPr marL="7620" marR="7620" marT="7620" marB="0" anchor="ctr">
                    <a:solidFill>
                      <a:srgbClr val="FFFF00"/>
                    </a:solidFill>
                  </a:tcPr>
                </a:tc>
                <a:extLst>
                  <a:ext uri="{0D108BD9-81ED-4DB2-BD59-A6C34878D82A}">
                    <a16:rowId xmlns:a16="http://schemas.microsoft.com/office/drawing/2014/main" val="540247231"/>
                  </a:ext>
                </a:extLst>
              </a:tr>
            </a:tbl>
          </a:graphicData>
        </a:graphic>
      </p:graphicFrame>
      <p:sp>
        <p:nvSpPr>
          <p:cNvPr id="13" name="矩形 12">
            <a:extLst>
              <a:ext uri="{FF2B5EF4-FFF2-40B4-BE49-F238E27FC236}">
                <a16:creationId xmlns:a16="http://schemas.microsoft.com/office/drawing/2014/main" id="{F88C19DE-F3EB-458A-B0CE-1B967A2809EF}"/>
              </a:ext>
            </a:extLst>
          </p:cNvPr>
          <p:cNvSpPr/>
          <p:nvPr/>
        </p:nvSpPr>
        <p:spPr>
          <a:xfrm>
            <a:off x="2105246" y="2872718"/>
            <a:ext cx="946298" cy="4021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6191E68B-33FA-4DA7-8CC8-8DDFF05EB7C0}"/>
              </a:ext>
            </a:extLst>
          </p:cNvPr>
          <p:cNvSpPr/>
          <p:nvPr/>
        </p:nvSpPr>
        <p:spPr>
          <a:xfrm>
            <a:off x="2105246" y="5782501"/>
            <a:ext cx="946298" cy="4021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B02318E-0CB1-40EC-A863-F8532E8D64A2}"/>
              </a:ext>
            </a:extLst>
          </p:cNvPr>
          <p:cNvSpPr/>
          <p:nvPr/>
        </p:nvSpPr>
        <p:spPr>
          <a:xfrm>
            <a:off x="2130390" y="3861705"/>
            <a:ext cx="946298" cy="40210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0AFA6479-A1A7-49FE-92C2-21954119BC45}"/>
              </a:ext>
            </a:extLst>
          </p:cNvPr>
          <p:cNvSpPr/>
          <p:nvPr/>
        </p:nvSpPr>
        <p:spPr>
          <a:xfrm>
            <a:off x="2130390" y="3383968"/>
            <a:ext cx="946298" cy="402107"/>
          </a:xfrm>
          <a:prstGeom prst="rect">
            <a:avLst/>
          </a:prstGeom>
          <a:noFill/>
          <a:ln w="57150">
            <a:solidFill>
              <a:srgbClr val="E64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9E7E46E0-297A-4326-BB03-4B1DD0364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207" y="2633451"/>
            <a:ext cx="6090550" cy="3614955"/>
          </a:xfrm>
          <a:prstGeom prst="rect">
            <a:avLst/>
          </a:prstGeom>
        </p:spPr>
      </p:pic>
    </p:spTree>
    <p:extLst>
      <p:ext uri="{BB962C8B-B14F-4D97-AF65-F5344CB8AC3E}">
        <p14:creationId xmlns:p14="http://schemas.microsoft.com/office/powerpoint/2010/main" val="362929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id="{DEFD2D3F-46D8-4902-9F3F-16E4CB167CA9}"/>
              </a:ext>
            </a:extLst>
          </p:cNvPr>
          <p:cNvSpPr txBox="1"/>
          <p:nvPr/>
        </p:nvSpPr>
        <p:spPr>
          <a:xfrm>
            <a:off x="769287" y="2009495"/>
            <a:ext cx="8995144"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a:solidFill>
                  <a:schemeClr val="bg1"/>
                </a:solidFill>
              </a:rPr>
              <a:t>平移对齐后还存在</a:t>
            </a:r>
            <a:r>
              <a:rPr lang="zh-CN" altLang="en-US" sz="2400" dirty="0">
                <a:solidFill>
                  <a:srgbClr val="FF0000"/>
                </a:solidFill>
              </a:rPr>
              <a:t>旋转</a:t>
            </a:r>
            <a:r>
              <a:rPr lang="zh-CN" altLang="en-US" sz="2400" dirty="0">
                <a:solidFill>
                  <a:schemeClr val="bg1"/>
                </a:solidFill>
              </a:rPr>
              <a:t>和</a:t>
            </a:r>
            <a:r>
              <a:rPr lang="zh-CN" altLang="en-US" sz="2400" dirty="0">
                <a:solidFill>
                  <a:srgbClr val="FF0000"/>
                </a:solidFill>
              </a:rPr>
              <a:t>缩放</a:t>
            </a:r>
          </a:p>
        </p:txBody>
      </p:sp>
      <p:pic>
        <p:nvPicPr>
          <p:cNvPr id="4" name="图片 3">
            <a:extLst>
              <a:ext uri="{FF2B5EF4-FFF2-40B4-BE49-F238E27FC236}">
                <a16:creationId xmlns:a16="http://schemas.microsoft.com/office/drawing/2014/main" id="{8968E9C9-6766-43BF-8296-0D13A690E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298" y="1010093"/>
            <a:ext cx="5569023" cy="5558103"/>
          </a:xfrm>
          <a:prstGeom prst="rect">
            <a:avLst/>
          </a:prstGeom>
        </p:spPr>
      </p:pic>
      <p:grpSp>
        <p:nvGrpSpPr>
          <p:cNvPr id="8" name="组合 20">
            <a:extLst>
              <a:ext uri="{FF2B5EF4-FFF2-40B4-BE49-F238E27FC236}">
                <a16:creationId xmlns:a16="http://schemas.microsoft.com/office/drawing/2014/main" id="{17A23F4F-D136-417E-95EC-5ADB888334F6}"/>
              </a:ext>
            </a:extLst>
          </p:cNvPr>
          <p:cNvGrpSpPr>
            <a:grpSpLocks/>
          </p:cNvGrpSpPr>
          <p:nvPr/>
        </p:nvGrpSpPr>
        <p:grpSpPr bwMode="auto">
          <a:xfrm>
            <a:off x="471488" y="231775"/>
            <a:ext cx="5036611" cy="584775"/>
            <a:chOff x="493006" y="224297"/>
            <a:chExt cx="5036067" cy="585353"/>
          </a:xfrm>
        </p:grpSpPr>
        <p:sp>
          <p:nvSpPr>
            <p:cNvPr id="9" name="文本框 21">
              <a:extLst>
                <a:ext uri="{FF2B5EF4-FFF2-40B4-BE49-F238E27FC236}">
                  <a16:creationId xmlns:a16="http://schemas.microsoft.com/office/drawing/2014/main" id="{95D1D147-C987-4F69-AFD0-8C4689E5B721}"/>
                </a:ext>
              </a:extLst>
            </p:cNvPr>
            <p:cNvSpPr txBox="1">
              <a:spLocks noChangeArrowheads="1"/>
            </p:cNvSpPr>
            <p:nvPr/>
          </p:nvSpPr>
          <p:spPr bwMode="auto">
            <a:xfrm>
              <a:off x="830858" y="224297"/>
              <a:ext cx="4698215"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太阳磁场数据的超分重建</a:t>
              </a:r>
            </a:p>
          </p:txBody>
        </p:sp>
        <p:sp>
          <p:nvSpPr>
            <p:cNvPr id="10" name="等腰三角形 9">
              <a:extLst>
                <a:ext uri="{FF2B5EF4-FFF2-40B4-BE49-F238E27FC236}">
                  <a16:creationId xmlns:a16="http://schemas.microsoft.com/office/drawing/2014/main" id="{0346A558-085F-45CB-9A7E-F0B1773F5713}"/>
                </a:ext>
              </a:extLst>
            </p:cNvPr>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11" name="文本框 10">
            <a:extLst>
              <a:ext uri="{FF2B5EF4-FFF2-40B4-BE49-F238E27FC236}">
                <a16:creationId xmlns:a16="http://schemas.microsoft.com/office/drawing/2014/main" id="{D560300E-1062-4492-A399-4BAE7DB8B635}"/>
              </a:ext>
            </a:extLst>
          </p:cNvPr>
          <p:cNvSpPr txBox="1"/>
          <p:nvPr/>
        </p:nvSpPr>
        <p:spPr>
          <a:xfrm>
            <a:off x="769287" y="997524"/>
            <a:ext cx="10735141" cy="830997"/>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dirty="0">
                <a:solidFill>
                  <a:schemeClr val="bg1"/>
                </a:solidFill>
                <a:latin typeface="微软雅黑" panose="020B0503020204020204" pitchFamily="34" charset="-122"/>
                <a:ea typeface="微软雅黑" panose="020B0503020204020204" pitchFamily="34" charset="-122"/>
              </a:rPr>
              <a:t>存在问题：</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en-US" altLang="zh-CN" sz="2400" dirty="0">
                <a:solidFill>
                  <a:srgbClr val="FFC000"/>
                </a:solidFill>
                <a:latin typeface="微软雅黑" panose="020B0503020204020204" pitchFamily="34" charset="-122"/>
                <a:ea typeface="微软雅黑" panose="020B0503020204020204" pitchFamily="34" charset="-122"/>
              </a:rPr>
              <a:t>    </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230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id="{DEFD2D3F-46D8-4902-9F3F-16E4CB167CA9}"/>
              </a:ext>
            </a:extLst>
          </p:cNvPr>
          <p:cNvSpPr txBox="1"/>
          <p:nvPr/>
        </p:nvSpPr>
        <p:spPr>
          <a:xfrm>
            <a:off x="563526" y="1275907"/>
            <a:ext cx="8995144"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a:solidFill>
                  <a:schemeClr val="bg1"/>
                </a:solidFill>
              </a:rPr>
              <a:t>数据清洗</a:t>
            </a:r>
          </a:p>
        </p:txBody>
      </p:sp>
      <p:pic>
        <p:nvPicPr>
          <p:cNvPr id="22" name="图片 21">
            <a:extLst>
              <a:ext uri="{FF2B5EF4-FFF2-40B4-BE49-F238E27FC236}">
                <a16:creationId xmlns:a16="http://schemas.microsoft.com/office/drawing/2014/main" id="{EF8E8A81-94EF-4E25-A2DF-6BC07ABCB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77" y="1800063"/>
            <a:ext cx="6133574" cy="4600181"/>
          </a:xfrm>
          <a:prstGeom prst="rect">
            <a:avLst/>
          </a:prstGeom>
        </p:spPr>
      </p:pic>
      <p:pic>
        <p:nvPicPr>
          <p:cNvPr id="25" name="图片 24">
            <a:extLst>
              <a:ext uri="{FF2B5EF4-FFF2-40B4-BE49-F238E27FC236}">
                <a16:creationId xmlns:a16="http://schemas.microsoft.com/office/drawing/2014/main" id="{33EA19F7-753A-4664-8C0A-2D049F7457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237" y="1800063"/>
            <a:ext cx="5852172" cy="4389129"/>
          </a:xfrm>
          <a:prstGeom prst="rect">
            <a:avLst/>
          </a:prstGeom>
        </p:spPr>
      </p:pic>
      <p:grpSp>
        <p:nvGrpSpPr>
          <p:cNvPr id="9" name="组合 20">
            <a:extLst>
              <a:ext uri="{FF2B5EF4-FFF2-40B4-BE49-F238E27FC236}">
                <a16:creationId xmlns:a16="http://schemas.microsoft.com/office/drawing/2014/main" id="{ACC40A26-CDB1-44DA-A69A-72E479CD7BE8}"/>
              </a:ext>
            </a:extLst>
          </p:cNvPr>
          <p:cNvGrpSpPr>
            <a:grpSpLocks/>
          </p:cNvGrpSpPr>
          <p:nvPr/>
        </p:nvGrpSpPr>
        <p:grpSpPr bwMode="auto">
          <a:xfrm>
            <a:off x="471488" y="231775"/>
            <a:ext cx="5036611" cy="584775"/>
            <a:chOff x="493006" y="224297"/>
            <a:chExt cx="5036067" cy="585353"/>
          </a:xfrm>
        </p:grpSpPr>
        <p:sp>
          <p:nvSpPr>
            <p:cNvPr id="10" name="文本框 21">
              <a:extLst>
                <a:ext uri="{FF2B5EF4-FFF2-40B4-BE49-F238E27FC236}">
                  <a16:creationId xmlns:a16="http://schemas.microsoft.com/office/drawing/2014/main" id="{3131F41D-EA96-4533-B825-BDE9AD522303}"/>
                </a:ext>
              </a:extLst>
            </p:cNvPr>
            <p:cNvSpPr txBox="1">
              <a:spLocks noChangeArrowheads="1"/>
            </p:cNvSpPr>
            <p:nvPr/>
          </p:nvSpPr>
          <p:spPr bwMode="auto">
            <a:xfrm>
              <a:off x="830858" y="224297"/>
              <a:ext cx="4698215"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太阳磁场数据的超分重建</a:t>
              </a:r>
            </a:p>
          </p:txBody>
        </p:sp>
        <p:sp>
          <p:nvSpPr>
            <p:cNvPr id="11" name="等腰三角形 10">
              <a:extLst>
                <a:ext uri="{FF2B5EF4-FFF2-40B4-BE49-F238E27FC236}">
                  <a16:creationId xmlns:a16="http://schemas.microsoft.com/office/drawing/2014/main" id="{F29E98CE-63D6-4BA2-B640-496F7A682CFF}"/>
                </a:ext>
              </a:extLst>
            </p:cNvPr>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Tree>
    <p:extLst>
      <p:ext uri="{BB962C8B-B14F-4D97-AF65-F5344CB8AC3E}">
        <p14:creationId xmlns:p14="http://schemas.microsoft.com/office/powerpoint/2010/main" val="17664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0"/>
            <a:ext cx="12192000" cy="13811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7" fontAlgn="auto">
              <a:spcBef>
                <a:spcPts val="0"/>
              </a:spcBef>
              <a:spcAft>
                <a:spcPts val="0"/>
              </a:spcAft>
              <a:defRPr/>
            </a:pPr>
            <a:endParaRPr lang="zh-CN" altLang="en-US"/>
          </a:p>
        </p:txBody>
      </p:sp>
      <p:sp>
        <p:nvSpPr>
          <p:cNvPr id="14339" name="矩形 40"/>
          <p:cNvSpPr>
            <a:spLocks noChangeArrowheads="1"/>
          </p:cNvSpPr>
          <p:nvPr/>
        </p:nvSpPr>
        <p:spPr bwMode="auto">
          <a:xfrm>
            <a:off x="2592388" y="-114300"/>
            <a:ext cx="6794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algn="ctr" eaLnBrk="1" hangingPunct="1"/>
            <a:r>
              <a:rPr lang="zh-CN" altLang="en-US" sz="9600">
                <a:solidFill>
                  <a:schemeClr val="bg1"/>
                </a:solidFill>
                <a:latin typeface="Century Gothic" pitchFamily="34" charset="0"/>
                <a:ea typeface="微软雅黑" pitchFamily="34" charset="-122"/>
              </a:rPr>
              <a:t>CONTENTS</a:t>
            </a:r>
          </a:p>
        </p:txBody>
      </p:sp>
      <p:grpSp>
        <p:nvGrpSpPr>
          <p:cNvPr id="2" name="组合 1">
            <a:extLst>
              <a:ext uri="{FF2B5EF4-FFF2-40B4-BE49-F238E27FC236}">
                <a16:creationId xmlns:a16="http://schemas.microsoft.com/office/drawing/2014/main" id="{058E69F0-6412-4846-B373-01D1377A00D5}"/>
              </a:ext>
            </a:extLst>
          </p:cNvPr>
          <p:cNvGrpSpPr/>
          <p:nvPr/>
        </p:nvGrpSpPr>
        <p:grpSpPr>
          <a:xfrm>
            <a:off x="1623276" y="2006900"/>
            <a:ext cx="7072910" cy="632109"/>
            <a:chOff x="1623276" y="2006900"/>
            <a:chExt cx="7072910" cy="632109"/>
          </a:xfrm>
        </p:grpSpPr>
        <p:grpSp>
          <p:nvGrpSpPr>
            <p:cNvPr id="65" name="组合 64"/>
            <p:cNvGrpSpPr/>
            <p:nvPr/>
          </p:nvGrpSpPr>
          <p:grpSpPr>
            <a:xfrm>
              <a:off x="1623276" y="2054234"/>
              <a:ext cx="7072910" cy="584775"/>
              <a:chOff x="2929753" y="1756083"/>
              <a:chExt cx="7072910" cy="584775"/>
            </a:xfrm>
          </p:grpSpPr>
          <p:cxnSp>
            <p:nvCxnSpPr>
              <p:cNvPr id="66" name="直接连接符 65"/>
              <p:cNvCxnSpPr/>
              <p:nvPr/>
            </p:nvCxnSpPr>
            <p:spPr>
              <a:xfrm>
                <a:off x="3364728" y="2249772"/>
                <a:ext cx="6637935" cy="91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2929753" y="1756083"/>
                <a:ext cx="590550" cy="584775"/>
                <a:chOff x="2929753" y="1794183"/>
                <a:chExt cx="590550" cy="584775"/>
              </a:xfrm>
            </p:grpSpPr>
            <p:sp>
              <p:nvSpPr>
                <p:cNvPr id="68" name="平行四边形 67"/>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92D050"/>
                    </a:solidFill>
                  </a:endParaRPr>
                </a:p>
              </p:txBody>
            </p:sp>
            <p:sp>
              <p:nvSpPr>
                <p:cNvPr id="69" name="文本框 13"/>
                <p:cNvSpPr txBox="1"/>
                <p:nvPr/>
              </p:nvSpPr>
              <p:spPr>
                <a:xfrm>
                  <a:off x="2934922" y="1794183"/>
                  <a:ext cx="580212" cy="584775"/>
                </a:xfrm>
                <a:prstGeom prst="rect">
                  <a:avLst/>
                </a:prstGeom>
                <a:noFill/>
              </p:spPr>
              <p:txBody>
                <a:bodyPr wrap="square" rtlCol="0">
                  <a:spAutoFit/>
                </a:bodyPr>
                <a:lstStyle/>
                <a:p>
                  <a:pPr algn="ctr"/>
                  <a:r>
                    <a:rPr lang="en-US" altLang="zh-CN" sz="3200" dirty="0">
                      <a:solidFill>
                        <a:srgbClr val="92D050"/>
                      </a:solidFill>
                      <a:latin typeface="微软雅黑" panose="020B0503020204020204" pitchFamily="34" charset="-122"/>
                      <a:ea typeface="微软雅黑" panose="020B0503020204020204" pitchFamily="34" charset="-122"/>
                    </a:rPr>
                    <a:t>1</a:t>
                  </a:r>
                  <a:endParaRPr lang="zh-CN" altLang="en-US" sz="3200" dirty="0">
                    <a:solidFill>
                      <a:srgbClr val="92D050"/>
                    </a:solidFill>
                    <a:latin typeface="微软雅黑" panose="020B0503020204020204" pitchFamily="34" charset="-122"/>
                    <a:ea typeface="微软雅黑" panose="020B0503020204020204" pitchFamily="34" charset="-122"/>
                  </a:endParaRPr>
                </a:p>
              </p:txBody>
            </p:sp>
          </p:grpSp>
        </p:grpSp>
        <p:sp>
          <p:nvSpPr>
            <p:cNvPr id="85" name="矩形 84"/>
            <p:cNvSpPr/>
            <p:nvPr/>
          </p:nvSpPr>
          <p:spPr>
            <a:xfrm>
              <a:off x="2670868" y="2006900"/>
              <a:ext cx="5519460" cy="584775"/>
            </a:xfrm>
            <a:prstGeom prst="rect">
              <a:avLst/>
            </a:prstGeom>
          </p:spPr>
          <p:txBody>
            <a:bodyPr wrap="none">
              <a:spAutoFit/>
            </a:bodyPr>
            <a:lstStyle/>
            <a:p>
              <a:r>
                <a:rPr lang="zh-CN" altLang="en-US" sz="3200" b="1" dirty="0">
                  <a:solidFill>
                    <a:srgbClr val="92D050"/>
                  </a:solidFill>
                  <a:latin typeface="微软雅黑" panose="020B0503020204020204" pitchFamily="34" charset="-122"/>
                  <a:ea typeface="微软雅黑" panose="020B0503020204020204" pitchFamily="34" charset="-122"/>
                </a:rPr>
                <a:t>太阳图像超分辨率重建的意义</a:t>
              </a:r>
            </a:p>
          </p:txBody>
        </p:sp>
      </p:grpSp>
      <p:grpSp>
        <p:nvGrpSpPr>
          <p:cNvPr id="4" name="组合 3">
            <a:extLst>
              <a:ext uri="{FF2B5EF4-FFF2-40B4-BE49-F238E27FC236}">
                <a16:creationId xmlns:a16="http://schemas.microsoft.com/office/drawing/2014/main" id="{4DF8105F-8B66-42DA-9C28-27DA0740E479}"/>
              </a:ext>
            </a:extLst>
          </p:cNvPr>
          <p:cNvGrpSpPr/>
          <p:nvPr/>
        </p:nvGrpSpPr>
        <p:grpSpPr>
          <a:xfrm>
            <a:off x="2469573" y="3769631"/>
            <a:ext cx="7513498" cy="644161"/>
            <a:chOff x="2469573" y="3769631"/>
            <a:chExt cx="7513498" cy="644161"/>
          </a:xfrm>
        </p:grpSpPr>
        <p:grpSp>
          <p:nvGrpSpPr>
            <p:cNvPr id="75" name="组合 74"/>
            <p:cNvGrpSpPr/>
            <p:nvPr/>
          </p:nvGrpSpPr>
          <p:grpSpPr>
            <a:xfrm>
              <a:off x="2469573" y="3829017"/>
              <a:ext cx="7513498" cy="584775"/>
              <a:chOff x="2929753" y="1756083"/>
              <a:chExt cx="7513498" cy="584775"/>
            </a:xfrm>
          </p:grpSpPr>
          <p:cxnSp>
            <p:nvCxnSpPr>
              <p:cNvPr id="76" name="直接连接符 75"/>
              <p:cNvCxnSpPr>
                <a:cxnSpLocks/>
              </p:cNvCxnSpPr>
              <p:nvPr/>
            </p:nvCxnSpPr>
            <p:spPr>
              <a:xfrm>
                <a:off x="3364728" y="2249772"/>
                <a:ext cx="70785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2929753" y="1756083"/>
                <a:ext cx="590550" cy="584775"/>
                <a:chOff x="2929753" y="1794183"/>
                <a:chExt cx="590550" cy="584775"/>
              </a:xfrm>
            </p:grpSpPr>
            <p:sp>
              <p:nvSpPr>
                <p:cNvPr id="78" name="平行四边形 77"/>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92D050"/>
                    </a:solidFill>
                  </a:endParaRPr>
                </a:p>
              </p:txBody>
            </p:sp>
            <p:sp>
              <p:nvSpPr>
                <p:cNvPr id="79" name="文本框 86"/>
                <p:cNvSpPr txBox="1"/>
                <p:nvPr/>
              </p:nvSpPr>
              <p:spPr>
                <a:xfrm>
                  <a:off x="2934922" y="1794183"/>
                  <a:ext cx="580212" cy="584775"/>
                </a:xfrm>
                <a:prstGeom prst="rect">
                  <a:avLst/>
                </a:prstGeom>
                <a:noFill/>
              </p:spPr>
              <p:txBody>
                <a:bodyPr wrap="square" rtlCol="0">
                  <a:spAutoFit/>
                </a:bodyPr>
                <a:lstStyle/>
                <a:p>
                  <a:pPr algn="ctr"/>
                  <a:r>
                    <a:rPr lang="en-US" altLang="zh-CN" sz="3200" dirty="0">
                      <a:solidFill>
                        <a:srgbClr val="92D050"/>
                      </a:solidFill>
                      <a:latin typeface="微软雅黑" panose="020B0503020204020204" pitchFamily="34" charset="-122"/>
                      <a:ea typeface="微软雅黑" panose="020B0503020204020204" pitchFamily="34" charset="-122"/>
                    </a:rPr>
                    <a:t>3</a:t>
                  </a:r>
                  <a:endParaRPr lang="zh-CN" altLang="en-US" sz="3200" dirty="0">
                    <a:solidFill>
                      <a:srgbClr val="92D050"/>
                    </a:solidFill>
                    <a:latin typeface="微软雅黑" panose="020B0503020204020204" pitchFamily="34" charset="-122"/>
                    <a:ea typeface="微软雅黑" panose="020B0503020204020204" pitchFamily="34" charset="-122"/>
                  </a:endParaRPr>
                </a:p>
              </p:txBody>
            </p:sp>
          </p:grpSp>
        </p:grpSp>
        <p:sp>
          <p:nvSpPr>
            <p:cNvPr id="87" name="矩形 86"/>
            <p:cNvSpPr/>
            <p:nvPr/>
          </p:nvSpPr>
          <p:spPr>
            <a:xfrm>
              <a:off x="3636488" y="3769631"/>
              <a:ext cx="3057247" cy="584775"/>
            </a:xfrm>
            <a:prstGeom prst="rect">
              <a:avLst/>
            </a:prstGeom>
          </p:spPr>
          <p:txBody>
            <a:bodyPr wrap="none">
              <a:spAutoFit/>
            </a:bodyPr>
            <a:lstStyle/>
            <a:p>
              <a:r>
                <a:rPr lang="zh-CN" altLang="en-US" sz="3200" b="1" dirty="0">
                  <a:solidFill>
                    <a:srgbClr val="92D050"/>
                  </a:solidFill>
                  <a:latin typeface="微软雅黑" panose="020B0503020204020204" pitchFamily="34" charset="-122"/>
                  <a:ea typeface="微软雅黑" panose="020B0503020204020204" pitchFamily="34" charset="-122"/>
                </a:rPr>
                <a:t>国内外研究现状</a:t>
              </a:r>
            </a:p>
          </p:txBody>
        </p:sp>
      </p:grpSp>
      <p:grpSp>
        <p:nvGrpSpPr>
          <p:cNvPr id="5" name="组合 4">
            <a:extLst>
              <a:ext uri="{FF2B5EF4-FFF2-40B4-BE49-F238E27FC236}">
                <a16:creationId xmlns:a16="http://schemas.microsoft.com/office/drawing/2014/main" id="{85855534-A5FF-4463-AC04-7824C96A6D32}"/>
              </a:ext>
            </a:extLst>
          </p:cNvPr>
          <p:cNvGrpSpPr/>
          <p:nvPr/>
        </p:nvGrpSpPr>
        <p:grpSpPr>
          <a:xfrm>
            <a:off x="2887806" y="4633555"/>
            <a:ext cx="7447041" cy="649384"/>
            <a:chOff x="2887806" y="4633555"/>
            <a:chExt cx="7447041" cy="649384"/>
          </a:xfrm>
        </p:grpSpPr>
        <p:grpSp>
          <p:nvGrpSpPr>
            <p:cNvPr id="80" name="组合 79"/>
            <p:cNvGrpSpPr/>
            <p:nvPr/>
          </p:nvGrpSpPr>
          <p:grpSpPr>
            <a:xfrm>
              <a:off x="2887806" y="4698164"/>
              <a:ext cx="7447041" cy="584775"/>
              <a:chOff x="2929753" y="1756083"/>
              <a:chExt cx="7447041" cy="584775"/>
            </a:xfrm>
          </p:grpSpPr>
          <p:cxnSp>
            <p:nvCxnSpPr>
              <p:cNvPr id="81" name="直接连接符 80"/>
              <p:cNvCxnSpPr>
                <a:cxnSpLocks/>
              </p:cNvCxnSpPr>
              <p:nvPr/>
            </p:nvCxnSpPr>
            <p:spPr>
              <a:xfrm>
                <a:off x="3364728" y="2249772"/>
                <a:ext cx="70120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929753" y="1756083"/>
                <a:ext cx="590550" cy="584775"/>
                <a:chOff x="2929753" y="1794183"/>
                <a:chExt cx="590550" cy="584775"/>
              </a:xfrm>
            </p:grpSpPr>
            <p:sp>
              <p:nvSpPr>
                <p:cNvPr id="83" name="平行四边形 82"/>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92D050"/>
                    </a:solidFill>
                  </a:endParaRPr>
                </a:p>
              </p:txBody>
            </p:sp>
            <p:sp>
              <p:nvSpPr>
                <p:cNvPr id="84" name="文本框 92"/>
                <p:cNvSpPr txBox="1"/>
                <p:nvPr/>
              </p:nvSpPr>
              <p:spPr>
                <a:xfrm>
                  <a:off x="2934922" y="1794183"/>
                  <a:ext cx="580212" cy="584775"/>
                </a:xfrm>
                <a:prstGeom prst="rect">
                  <a:avLst/>
                </a:prstGeom>
                <a:noFill/>
              </p:spPr>
              <p:txBody>
                <a:bodyPr wrap="square" rtlCol="0">
                  <a:spAutoFit/>
                </a:bodyPr>
                <a:lstStyle/>
                <a:p>
                  <a:pPr algn="ctr"/>
                  <a:r>
                    <a:rPr lang="en-US" altLang="zh-CN" sz="3200" dirty="0">
                      <a:solidFill>
                        <a:srgbClr val="92D050"/>
                      </a:solidFill>
                      <a:latin typeface="微软雅黑" panose="020B0503020204020204" pitchFamily="34" charset="-122"/>
                      <a:ea typeface="微软雅黑" panose="020B0503020204020204" pitchFamily="34" charset="-122"/>
                    </a:rPr>
                    <a:t>4</a:t>
                  </a:r>
                  <a:endParaRPr lang="zh-CN" altLang="en-US" sz="3200" dirty="0">
                    <a:solidFill>
                      <a:srgbClr val="92D050"/>
                    </a:solidFill>
                    <a:latin typeface="微软雅黑" panose="020B0503020204020204" pitchFamily="34" charset="-122"/>
                    <a:ea typeface="微软雅黑" panose="020B0503020204020204" pitchFamily="34" charset="-122"/>
                  </a:endParaRPr>
                </a:p>
              </p:txBody>
            </p:sp>
          </p:grpSp>
        </p:grpSp>
        <p:sp>
          <p:nvSpPr>
            <p:cNvPr id="88" name="矩形 87"/>
            <p:cNvSpPr/>
            <p:nvPr/>
          </p:nvSpPr>
          <p:spPr>
            <a:xfrm>
              <a:off x="3935398" y="4633555"/>
              <a:ext cx="1826141" cy="584775"/>
            </a:xfrm>
            <a:prstGeom prst="rect">
              <a:avLst/>
            </a:prstGeom>
          </p:spPr>
          <p:txBody>
            <a:bodyPr wrap="none">
              <a:spAutoFit/>
            </a:bodyPr>
            <a:lstStyle/>
            <a:p>
              <a:r>
                <a:rPr lang="zh-CN" altLang="en-US" sz="3200" b="1" dirty="0">
                  <a:solidFill>
                    <a:srgbClr val="92D050"/>
                  </a:solidFill>
                  <a:latin typeface="微软雅黑" panose="020B0503020204020204" pitchFamily="34" charset="-122"/>
                  <a:ea typeface="微软雅黑" panose="020B0503020204020204" pitchFamily="34" charset="-122"/>
                </a:rPr>
                <a:t>研究进展</a:t>
              </a:r>
            </a:p>
          </p:txBody>
        </p:sp>
      </p:grpSp>
      <p:grpSp>
        <p:nvGrpSpPr>
          <p:cNvPr id="6" name="组合 5">
            <a:extLst>
              <a:ext uri="{FF2B5EF4-FFF2-40B4-BE49-F238E27FC236}">
                <a16:creationId xmlns:a16="http://schemas.microsoft.com/office/drawing/2014/main" id="{6F2FDC8B-772F-4CFB-A2BB-3A51B9A062BB}"/>
              </a:ext>
            </a:extLst>
          </p:cNvPr>
          <p:cNvGrpSpPr/>
          <p:nvPr/>
        </p:nvGrpSpPr>
        <p:grpSpPr>
          <a:xfrm>
            <a:off x="3341213" y="5442076"/>
            <a:ext cx="7514629" cy="639302"/>
            <a:chOff x="3341213" y="5442076"/>
            <a:chExt cx="7514629" cy="639302"/>
          </a:xfrm>
        </p:grpSpPr>
        <p:grpSp>
          <p:nvGrpSpPr>
            <p:cNvPr id="91" name="组合 90"/>
            <p:cNvGrpSpPr/>
            <p:nvPr/>
          </p:nvGrpSpPr>
          <p:grpSpPr>
            <a:xfrm>
              <a:off x="3341213" y="5496603"/>
              <a:ext cx="7514629" cy="584775"/>
              <a:chOff x="2929753" y="1756083"/>
              <a:chExt cx="7514629" cy="584775"/>
            </a:xfrm>
          </p:grpSpPr>
          <p:cxnSp>
            <p:nvCxnSpPr>
              <p:cNvPr id="93" name="直接连接符 92"/>
              <p:cNvCxnSpPr>
                <a:cxnSpLocks/>
              </p:cNvCxnSpPr>
              <p:nvPr/>
            </p:nvCxnSpPr>
            <p:spPr>
              <a:xfrm>
                <a:off x="3364728" y="2249772"/>
                <a:ext cx="70796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2929753" y="1756083"/>
                <a:ext cx="590550" cy="584775"/>
                <a:chOff x="2929753" y="1794183"/>
                <a:chExt cx="590550" cy="584775"/>
              </a:xfrm>
            </p:grpSpPr>
            <p:sp>
              <p:nvSpPr>
                <p:cNvPr id="95" name="平行四边形 94"/>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92D050"/>
                    </a:solidFill>
                  </a:endParaRPr>
                </a:p>
              </p:txBody>
            </p:sp>
            <p:sp>
              <p:nvSpPr>
                <p:cNvPr id="96" name="文本框 92"/>
                <p:cNvSpPr txBox="1"/>
                <p:nvPr/>
              </p:nvSpPr>
              <p:spPr>
                <a:xfrm>
                  <a:off x="2934922" y="1794183"/>
                  <a:ext cx="580212" cy="584775"/>
                </a:xfrm>
                <a:prstGeom prst="rect">
                  <a:avLst/>
                </a:prstGeom>
                <a:noFill/>
              </p:spPr>
              <p:txBody>
                <a:bodyPr wrap="square" rtlCol="0">
                  <a:spAutoFit/>
                </a:bodyPr>
                <a:lstStyle/>
                <a:p>
                  <a:pPr algn="ctr"/>
                  <a:r>
                    <a:rPr lang="en-US" altLang="zh-CN" sz="3200" dirty="0">
                      <a:solidFill>
                        <a:srgbClr val="92D050"/>
                      </a:solidFill>
                      <a:latin typeface="微软雅黑" panose="020B0503020204020204" pitchFamily="34" charset="-122"/>
                      <a:ea typeface="微软雅黑" panose="020B0503020204020204" pitchFamily="34" charset="-122"/>
                    </a:rPr>
                    <a:t>5</a:t>
                  </a:r>
                  <a:endParaRPr lang="zh-CN" altLang="en-US" sz="3200" dirty="0">
                    <a:solidFill>
                      <a:srgbClr val="92D050"/>
                    </a:solidFill>
                    <a:latin typeface="微软雅黑" panose="020B0503020204020204" pitchFamily="34" charset="-122"/>
                    <a:ea typeface="微软雅黑" panose="020B0503020204020204" pitchFamily="34" charset="-122"/>
                  </a:endParaRPr>
                </a:p>
              </p:txBody>
            </p:sp>
          </p:grpSp>
        </p:grpSp>
        <p:sp>
          <p:nvSpPr>
            <p:cNvPr id="92" name="矩形 91"/>
            <p:cNvSpPr/>
            <p:nvPr/>
          </p:nvSpPr>
          <p:spPr>
            <a:xfrm>
              <a:off x="4388805" y="5442076"/>
              <a:ext cx="2236510" cy="584775"/>
            </a:xfrm>
            <a:prstGeom prst="rect">
              <a:avLst/>
            </a:prstGeom>
          </p:spPr>
          <p:txBody>
            <a:bodyPr wrap="none">
              <a:spAutoFit/>
            </a:bodyPr>
            <a:lstStyle/>
            <a:p>
              <a:r>
                <a:rPr lang="zh-CN" altLang="en-US" sz="3200" b="1" dirty="0">
                  <a:solidFill>
                    <a:srgbClr val="92D050"/>
                  </a:solidFill>
                  <a:latin typeface="微软雅黑" panose="020B0503020204020204" pitchFamily="34" charset="-122"/>
                  <a:ea typeface="微软雅黑" panose="020B0503020204020204" pitchFamily="34" charset="-122"/>
                </a:rPr>
                <a:t>总结与讨论</a:t>
              </a:r>
            </a:p>
          </p:txBody>
        </p:sp>
      </p:grpSp>
      <p:grpSp>
        <p:nvGrpSpPr>
          <p:cNvPr id="8" name="组合 7">
            <a:extLst>
              <a:ext uri="{FF2B5EF4-FFF2-40B4-BE49-F238E27FC236}">
                <a16:creationId xmlns:a16="http://schemas.microsoft.com/office/drawing/2014/main" id="{793AC016-230B-405E-B684-581FC32A5F03}"/>
              </a:ext>
            </a:extLst>
          </p:cNvPr>
          <p:cNvGrpSpPr/>
          <p:nvPr/>
        </p:nvGrpSpPr>
        <p:grpSpPr>
          <a:xfrm>
            <a:off x="2041512" y="2815421"/>
            <a:ext cx="7558100" cy="695538"/>
            <a:chOff x="2041512" y="2815421"/>
            <a:chExt cx="7558100" cy="695538"/>
          </a:xfrm>
        </p:grpSpPr>
        <p:grpSp>
          <p:nvGrpSpPr>
            <p:cNvPr id="3" name="组合 2">
              <a:extLst>
                <a:ext uri="{FF2B5EF4-FFF2-40B4-BE49-F238E27FC236}">
                  <a16:creationId xmlns:a16="http://schemas.microsoft.com/office/drawing/2014/main" id="{DDD3EBB7-1C7C-497D-9C74-264A43A03C22}"/>
                </a:ext>
              </a:extLst>
            </p:cNvPr>
            <p:cNvGrpSpPr/>
            <p:nvPr/>
          </p:nvGrpSpPr>
          <p:grpSpPr>
            <a:xfrm>
              <a:off x="2041512" y="2887471"/>
              <a:ext cx="7558100" cy="623488"/>
              <a:chOff x="2041512" y="2887471"/>
              <a:chExt cx="7558100" cy="623488"/>
            </a:xfrm>
          </p:grpSpPr>
          <p:grpSp>
            <p:nvGrpSpPr>
              <p:cNvPr id="70" name="组合 69"/>
              <p:cNvGrpSpPr/>
              <p:nvPr/>
            </p:nvGrpSpPr>
            <p:grpSpPr>
              <a:xfrm>
                <a:off x="2041512" y="2926184"/>
                <a:ext cx="7558100" cy="584775"/>
                <a:chOff x="2929753" y="1756083"/>
                <a:chExt cx="7558100" cy="584775"/>
              </a:xfrm>
            </p:grpSpPr>
            <p:cxnSp>
              <p:nvCxnSpPr>
                <p:cNvPr id="71" name="直接连接符 70"/>
                <p:cNvCxnSpPr>
                  <a:cxnSpLocks/>
                </p:cNvCxnSpPr>
                <p:nvPr/>
              </p:nvCxnSpPr>
              <p:spPr>
                <a:xfrm>
                  <a:off x="3364728" y="2249772"/>
                  <a:ext cx="71231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2929753" y="1756083"/>
                  <a:ext cx="590550" cy="584775"/>
                  <a:chOff x="2929753" y="1794183"/>
                  <a:chExt cx="590550" cy="584775"/>
                </a:xfrm>
              </p:grpSpPr>
              <p:sp>
                <p:nvSpPr>
                  <p:cNvPr id="73" name="平行四边形 72"/>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92D050"/>
                      </a:solidFill>
                    </a:endParaRPr>
                  </a:p>
                </p:txBody>
              </p:sp>
              <p:sp>
                <p:nvSpPr>
                  <p:cNvPr id="74" name="文本框 79"/>
                  <p:cNvSpPr txBox="1"/>
                  <p:nvPr/>
                </p:nvSpPr>
                <p:spPr>
                  <a:xfrm>
                    <a:off x="2934922" y="1794183"/>
                    <a:ext cx="580212" cy="584775"/>
                  </a:xfrm>
                  <a:prstGeom prst="rect">
                    <a:avLst/>
                  </a:prstGeom>
                  <a:noFill/>
                </p:spPr>
                <p:txBody>
                  <a:bodyPr wrap="square" rtlCol="0">
                    <a:spAutoFit/>
                  </a:bodyPr>
                  <a:lstStyle/>
                  <a:p>
                    <a:pPr algn="ctr"/>
                    <a:r>
                      <a:rPr lang="en-US" altLang="zh-CN" sz="3200" dirty="0">
                        <a:solidFill>
                          <a:srgbClr val="92D050"/>
                        </a:solidFill>
                        <a:latin typeface="微软雅黑" panose="020B0503020204020204" pitchFamily="34" charset="-122"/>
                        <a:ea typeface="微软雅黑" panose="020B0503020204020204" pitchFamily="34" charset="-122"/>
                      </a:rPr>
                      <a:t>2</a:t>
                    </a:r>
                    <a:endParaRPr lang="zh-CN" altLang="en-US" sz="3200" dirty="0">
                      <a:solidFill>
                        <a:srgbClr val="92D050"/>
                      </a:solidFill>
                      <a:latin typeface="微软雅黑" panose="020B0503020204020204" pitchFamily="34" charset="-122"/>
                      <a:ea typeface="微软雅黑" panose="020B0503020204020204" pitchFamily="34" charset="-122"/>
                    </a:endParaRPr>
                  </a:p>
                </p:txBody>
              </p:sp>
            </p:grpSp>
          </p:grpSp>
          <p:sp>
            <p:nvSpPr>
              <p:cNvPr id="86" name="矩形 85"/>
              <p:cNvSpPr/>
              <p:nvPr/>
            </p:nvSpPr>
            <p:spPr>
              <a:xfrm>
                <a:off x="3089102" y="2887471"/>
                <a:ext cx="184731" cy="584775"/>
              </a:xfrm>
              <a:prstGeom prst="rect">
                <a:avLst/>
              </a:prstGeom>
            </p:spPr>
            <p:txBody>
              <a:bodyPr wrap="none">
                <a:spAutoFit/>
              </a:bodyPr>
              <a:lstStyle/>
              <a:p>
                <a:endParaRPr lang="zh-CN" altLang="en-US" sz="3200" b="1" dirty="0">
                  <a:solidFill>
                    <a:srgbClr val="92D050"/>
                  </a:solidFill>
                  <a:latin typeface="微软雅黑" panose="020B0503020204020204" pitchFamily="34" charset="-122"/>
                  <a:ea typeface="微软雅黑" panose="020B0503020204020204" pitchFamily="34" charset="-122"/>
                </a:endParaRPr>
              </a:p>
            </p:txBody>
          </p:sp>
        </p:grpSp>
        <p:sp>
          <p:nvSpPr>
            <p:cNvPr id="7" name="矩形 6">
              <a:extLst>
                <a:ext uri="{FF2B5EF4-FFF2-40B4-BE49-F238E27FC236}">
                  <a16:creationId xmlns:a16="http://schemas.microsoft.com/office/drawing/2014/main" id="{01A3F10F-F4C4-4C0D-A24F-1A0FB4C6A8E2}"/>
                </a:ext>
              </a:extLst>
            </p:cNvPr>
            <p:cNvSpPr/>
            <p:nvPr/>
          </p:nvSpPr>
          <p:spPr>
            <a:xfrm>
              <a:off x="3157698" y="2815421"/>
              <a:ext cx="6340197" cy="584775"/>
            </a:xfrm>
            <a:prstGeom prst="rect">
              <a:avLst/>
            </a:prstGeom>
          </p:spPr>
          <p:txBody>
            <a:bodyPr wrap="none">
              <a:spAutoFit/>
            </a:bodyPr>
            <a:lstStyle/>
            <a:p>
              <a:r>
                <a:rPr lang="zh-CN" altLang="en-US" sz="3200" b="1" dirty="0">
                  <a:solidFill>
                    <a:srgbClr val="92D050"/>
                  </a:solidFill>
                  <a:latin typeface="微软雅黑" panose="020B0503020204020204" pitchFamily="34" charset="-122"/>
                  <a:ea typeface="微软雅黑" panose="020B0503020204020204" pitchFamily="34" charset="-122"/>
                </a:rPr>
                <a:t>太阳磁场数据超分辨率重建的意义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2574400" cy="584775"/>
            <a:chOff x="493006" y="224297"/>
            <a:chExt cx="2574115" cy="585353"/>
          </a:xfrm>
        </p:grpSpPr>
        <p:sp>
          <p:nvSpPr>
            <p:cNvPr id="15370" name="文本框 21"/>
            <p:cNvSpPr txBox="1">
              <a:spLocks noChangeArrowheads="1"/>
            </p:cNvSpPr>
            <p:nvPr/>
          </p:nvSpPr>
          <p:spPr bwMode="auto">
            <a:xfrm>
              <a:off x="830858" y="224297"/>
              <a:ext cx="2236263"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总结与讨论</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3" name="Rectangle 2">
            <a:extLst>
              <a:ext uri="{FF2B5EF4-FFF2-40B4-BE49-F238E27FC236}">
                <a16:creationId xmlns:a16="http://schemas.microsoft.com/office/drawing/2014/main" id="{7CA981C0-5700-4537-B28A-8147E79C3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 name="组合 5">
            <a:extLst>
              <a:ext uri="{FF2B5EF4-FFF2-40B4-BE49-F238E27FC236}">
                <a16:creationId xmlns:a16="http://schemas.microsoft.com/office/drawing/2014/main" id="{45519D92-1B68-44BF-86A1-994B855F1C43}"/>
              </a:ext>
            </a:extLst>
          </p:cNvPr>
          <p:cNvGrpSpPr/>
          <p:nvPr/>
        </p:nvGrpSpPr>
        <p:grpSpPr>
          <a:xfrm>
            <a:off x="1202241" y="3672094"/>
            <a:ext cx="10623723" cy="961289"/>
            <a:chOff x="1202241" y="3672094"/>
            <a:chExt cx="10623723" cy="961289"/>
          </a:xfrm>
        </p:grpSpPr>
        <p:sp>
          <p:nvSpPr>
            <p:cNvPr id="14" name="文本框 13">
              <a:extLst>
                <a:ext uri="{FF2B5EF4-FFF2-40B4-BE49-F238E27FC236}">
                  <a16:creationId xmlns:a16="http://schemas.microsoft.com/office/drawing/2014/main" id="{008DBA6D-EB04-4C9B-B38A-E8B3146080A2}"/>
                </a:ext>
              </a:extLst>
            </p:cNvPr>
            <p:cNvSpPr txBox="1"/>
            <p:nvPr/>
          </p:nvSpPr>
          <p:spPr>
            <a:xfrm>
              <a:off x="1892219" y="3672094"/>
              <a:ext cx="9933745" cy="961289"/>
            </a:xfrm>
            <a:prstGeom prst="rect">
              <a:avLst/>
            </a:prstGeom>
            <a:noFill/>
          </p:spPr>
          <p:txBody>
            <a:bodyPr wrap="square" rtlCol="0">
              <a:spAutoFit/>
            </a:bodyPr>
            <a:lstStyle/>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如果这一方法得以实现，不仅能为</a:t>
              </a:r>
              <a:r>
                <a:rPr lang="en-US" altLang="zh-CN" sz="2000" dirty="0">
                  <a:solidFill>
                    <a:schemeClr val="bg1"/>
                  </a:solidFill>
                  <a:latin typeface="微软雅黑" panose="020B0503020204020204" pitchFamily="34" charset="-122"/>
                  <a:ea typeface="微软雅黑" panose="020B0503020204020204" pitchFamily="34" charset="-122"/>
                </a:rPr>
                <a:t>NVST</a:t>
              </a:r>
              <a:r>
                <a:rPr lang="zh-CN" altLang="en-US" sz="2000" dirty="0">
                  <a:solidFill>
                    <a:schemeClr val="bg1"/>
                  </a:solidFill>
                  <a:latin typeface="微软雅黑" panose="020B0503020204020204" pitchFamily="34" charset="-122"/>
                  <a:ea typeface="微软雅黑" panose="020B0503020204020204" pitchFamily="34" charset="-122"/>
                </a:rPr>
                <a:t>以及世界上其他太阳望远镜</a:t>
              </a:r>
              <a:r>
                <a:rPr lang="zh-CN" altLang="en-US" sz="2000" b="1" dirty="0">
                  <a:solidFill>
                    <a:srgbClr val="FF7C80"/>
                  </a:solidFill>
                  <a:latin typeface="微软雅黑" panose="020B0503020204020204" pitchFamily="34" charset="-122"/>
                  <a:ea typeface="微软雅黑" panose="020B0503020204020204" pitchFamily="34" charset="-122"/>
                </a:rPr>
                <a:t>高分辨成像</a:t>
              </a:r>
              <a:r>
                <a:rPr lang="zh-CN" altLang="en-US" sz="2000" dirty="0">
                  <a:solidFill>
                    <a:schemeClr val="bg1"/>
                  </a:solidFill>
                  <a:latin typeface="微软雅黑" panose="020B0503020204020204" pitchFamily="34" charset="-122"/>
                  <a:ea typeface="微软雅黑" panose="020B0503020204020204" pitchFamily="34" charset="-122"/>
                </a:rPr>
                <a:t>技术提供一个崭新的解决方案，也能为</a:t>
              </a:r>
              <a:r>
                <a:rPr lang="zh-CN" altLang="en-US" sz="2000" b="1" dirty="0">
                  <a:solidFill>
                    <a:srgbClr val="FF7C80"/>
                  </a:solidFill>
                  <a:latin typeface="微软雅黑" panose="020B0503020204020204" pitchFamily="34" charset="-122"/>
                  <a:ea typeface="微软雅黑" panose="020B0503020204020204" pitchFamily="34" charset="-122"/>
                </a:rPr>
                <a:t>虚拟仪器发展</a:t>
              </a:r>
              <a:r>
                <a:rPr lang="zh-CN" altLang="en-US" sz="2000" dirty="0">
                  <a:solidFill>
                    <a:schemeClr val="bg1"/>
                  </a:solidFill>
                  <a:latin typeface="微软雅黑" panose="020B0503020204020204" pitchFamily="34" charset="-122"/>
                  <a:ea typeface="微软雅黑" panose="020B0503020204020204" pitchFamily="34" charset="-122"/>
                </a:rPr>
                <a:t>添砖加瓦。</a:t>
              </a:r>
            </a:p>
          </p:txBody>
        </p:sp>
        <p:sp>
          <p:nvSpPr>
            <p:cNvPr id="12" name="矩形 11">
              <a:extLst>
                <a:ext uri="{FF2B5EF4-FFF2-40B4-BE49-F238E27FC236}">
                  <a16:creationId xmlns:a16="http://schemas.microsoft.com/office/drawing/2014/main" id="{87B4EEDF-6067-4BDA-BCD2-5BE67B996773}"/>
                </a:ext>
              </a:extLst>
            </p:cNvPr>
            <p:cNvSpPr/>
            <p:nvPr/>
          </p:nvSpPr>
          <p:spPr>
            <a:xfrm>
              <a:off x="1202241" y="3942779"/>
              <a:ext cx="658265" cy="4235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2DE1CF74-34F1-4A18-B394-90817D949757}"/>
              </a:ext>
            </a:extLst>
          </p:cNvPr>
          <p:cNvGrpSpPr/>
          <p:nvPr/>
        </p:nvGrpSpPr>
        <p:grpSpPr>
          <a:xfrm>
            <a:off x="1188070" y="1024438"/>
            <a:ext cx="2661049" cy="473384"/>
            <a:chOff x="1188069" y="1551212"/>
            <a:chExt cx="2661049" cy="473384"/>
          </a:xfrm>
          <a:solidFill>
            <a:srgbClr val="FF7C80"/>
          </a:solidFill>
        </p:grpSpPr>
        <p:sp>
          <p:nvSpPr>
            <p:cNvPr id="15" name="矩形 14">
              <a:extLst>
                <a:ext uri="{FF2B5EF4-FFF2-40B4-BE49-F238E27FC236}">
                  <a16:creationId xmlns:a16="http://schemas.microsoft.com/office/drawing/2014/main" id="{022677BC-87A7-41E2-B1E5-12224561B49F}"/>
                </a:ext>
              </a:extLst>
            </p:cNvPr>
            <p:cNvSpPr/>
            <p:nvPr/>
          </p:nvSpPr>
          <p:spPr>
            <a:xfrm>
              <a:off x="1188069" y="1551212"/>
              <a:ext cx="2502541" cy="423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E6ACCBD0-2B79-44E3-9BF1-6258A2CB02E8}"/>
                </a:ext>
              </a:extLst>
            </p:cNvPr>
            <p:cNvSpPr/>
            <p:nvPr/>
          </p:nvSpPr>
          <p:spPr>
            <a:xfrm>
              <a:off x="1202240" y="1562931"/>
              <a:ext cx="2646878" cy="461665"/>
            </a:xfrm>
            <a:prstGeom prst="rect">
              <a:avLst/>
            </a:prstGeom>
            <a:grpFill/>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目前</a:t>
              </a:r>
              <a:r>
                <a:rPr lang="zh-CN" altLang="zh-CN"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研究结果表明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a:extLst>
              <a:ext uri="{FF2B5EF4-FFF2-40B4-BE49-F238E27FC236}">
                <a16:creationId xmlns:a16="http://schemas.microsoft.com/office/drawing/2014/main" id="{2F13881A-B575-4063-A136-1F6E6C2D9148}"/>
              </a:ext>
            </a:extLst>
          </p:cNvPr>
          <p:cNvGrpSpPr/>
          <p:nvPr/>
        </p:nvGrpSpPr>
        <p:grpSpPr>
          <a:xfrm>
            <a:off x="1187192" y="1897095"/>
            <a:ext cx="9817615" cy="423548"/>
            <a:chOff x="1187192" y="1897095"/>
            <a:chExt cx="9817615" cy="423548"/>
          </a:xfrm>
        </p:grpSpPr>
        <p:sp>
          <p:nvSpPr>
            <p:cNvPr id="9" name="矩形 8">
              <a:extLst>
                <a:ext uri="{FF2B5EF4-FFF2-40B4-BE49-F238E27FC236}">
                  <a16:creationId xmlns:a16="http://schemas.microsoft.com/office/drawing/2014/main" id="{22F32A24-A15C-4714-A90E-E0269F80EC63}"/>
                </a:ext>
              </a:extLst>
            </p:cNvPr>
            <p:cNvSpPr/>
            <p:nvPr/>
          </p:nvSpPr>
          <p:spPr>
            <a:xfrm>
              <a:off x="1187192" y="1897095"/>
              <a:ext cx="658265" cy="4235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166B5B86-B5B1-4BDC-BDD0-74338CA95E96}"/>
                </a:ext>
              </a:extLst>
            </p:cNvPr>
            <p:cNvSpPr txBox="1"/>
            <p:nvPr/>
          </p:nvSpPr>
          <p:spPr>
            <a:xfrm>
              <a:off x="1930381" y="1897889"/>
              <a:ext cx="907442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基于深度学习的太阳高分辨图像数据和磁场数据处理是</a:t>
              </a:r>
              <a:r>
                <a:rPr lang="zh-CN" altLang="en-US" sz="2000" b="1" dirty="0">
                  <a:solidFill>
                    <a:srgbClr val="FF7C80"/>
                  </a:solidFill>
                  <a:latin typeface="微软雅黑" panose="020B0503020204020204" pitchFamily="34" charset="-122"/>
                  <a:ea typeface="微软雅黑" panose="020B0503020204020204" pitchFamily="34" charset="-122"/>
                </a:rPr>
                <a:t>可行的</a:t>
              </a:r>
              <a:r>
                <a:rPr lang="zh-CN" altLang="en-US" sz="2000" dirty="0">
                  <a:solidFill>
                    <a:schemeClr val="bg1"/>
                  </a:solidFill>
                  <a:latin typeface="微软雅黑" panose="020B0503020204020204" pitchFamily="34" charset="-122"/>
                  <a:ea typeface="微软雅黑" panose="020B0503020204020204" pitchFamily="34" charset="-122"/>
                </a:rPr>
                <a:t>。</a:t>
              </a:r>
            </a:p>
          </p:txBody>
        </p:sp>
      </p:grpSp>
      <p:grpSp>
        <p:nvGrpSpPr>
          <p:cNvPr id="5" name="组合 4">
            <a:extLst>
              <a:ext uri="{FF2B5EF4-FFF2-40B4-BE49-F238E27FC236}">
                <a16:creationId xmlns:a16="http://schemas.microsoft.com/office/drawing/2014/main" id="{7C2BB591-CEFE-4AD0-A41D-52FB72FCA366}"/>
              </a:ext>
            </a:extLst>
          </p:cNvPr>
          <p:cNvGrpSpPr/>
          <p:nvPr/>
        </p:nvGrpSpPr>
        <p:grpSpPr>
          <a:xfrm>
            <a:off x="1187190" y="2769863"/>
            <a:ext cx="10600616" cy="515919"/>
            <a:chOff x="1187192" y="2799904"/>
            <a:chExt cx="10600616" cy="515919"/>
          </a:xfrm>
        </p:grpSpPr>
        <p:sp>
          <p:nvSpPr>
            <p:cNvPr id="10" name="矩形 9">
              <a:extLst>
                <a:ext uri="{FF2B5EF4-FFF2-40B4-BE49-F238E27FC236}">
                  <a16:creationId xmlns:a16="http://schemas.microsoft.com/office/drawing/2014/main" id="{C0FF0DF5-067B-42D6-8246-96066D6E98A1}"/>
                </a:ext>
              </a:extLst>
            </p:cNvPr>
            <p:cNvSpPr/>
            <p:nvPr/>
          </p:nvSpPr>
          <p:spPr>
            <a:xfrm>
              <a:off x="1187192" y="2892275"/>
              <a:ext cx="658265" cy="423548"/>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F8B11BEA-72EC-4981-BE93-76D495C32087}"/>
                </a:ext>
              </a:extLst>
            </p:cNvPr>
            <p:cNvSpPr txBox="1"/>
            <p:nvPr/>
          </p:nvSpPr>
          <p:spPr>
            <a:xfrm>
              <a:off x="1930381" y="2799904"/>
              <a:ext cx="9857427" cy="499624"/>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通过优化网络框架、调整超参数组合、获取足够多的训练样本，可以获得更好的效果。</a:t>
              </a:r>
            </a:p>
          </p:txBody>
        </p:sp>
      </p:grpSp>
      <p:grpSp>
        <p:nvGrpSpPr>
          <p:cNvPr id="7" name="组合 6">
            <a:extLst>
              <a:ext uri="{FF2B5EF4-FFF2-40B4-BE49-F238E27FC236}">
                <a16:creationId xmlns:a16="http://schemas.microsoft.com/office/drawing/2014/main" id="{7FDCADFF-2250-4949-A37A-1EA722C13A60}"/>
              </a:ext>
            </a:extLst>
          </p:cNvPr>
          <p:cNvGrpSpPr/>
          <p:nvPr/>
        </p:nvGrpSpPr>
        <p:grpSpPr>
          <a:xfrm>
            <a:off x="1202241" y="5120079"/>
            <a:ext cx="10600617" cy="423548"/>
            <a:chOff x="1187190" y="5605094"/>
            <a:chExt cx="10600617" cy="423548"/>
          </a:xfrm>
        </p:grpSpPr>
        <p:sp>
          <p:nvSpPr>
            <p:cNvPr id="11" name="矩形 10">
              <a:extLst>
                <a:ext uri="{FF2B5EF4-FFF2-40B4-BE49-F238E27FC236}">
                  <a16:creationId xmlns:a16="http://schemas.microsoft.com/office/drawing/2014/main" id="{E17AB599-569C-4EB6-B1CD-6CB28C42C7A7}"/>
                </a:ext>
              </a:extLst>
            </p:cNvPr>
            <p:cNvSpPr/>
            <p:nvPr/>
          </p:nvSpPr>
          <p:spPr>
            <a:xfrm>
              <a:off x="1187190" y="5605094"/>
              <a:ext cx="658265" cy="4235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78CFFEED-98A1-4EA3-A7E8-79192761939F}"/>
                </a:ext>
              </a:extLst>
            </p:cNvPr>
            <p:cNvSpPr txBox="1"/>
            <p:nvPr/>
          </p:nvSpPr>
          <p:spPr>
            <a:xfrm>
              <a:off x="1930380" y="5616813"/>
              <a:ext cx="9857427"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希望能促进深度学习这一技术在天文大数据处理领域的应用。</a:t>
              </a:r>
            </a:p>
          </p:txBody>
        </p:sp>
      </p:grpSp>
    </p:spTree>
    <p:extLst>
      <p:ext uri="{BB962C8B-B14F-4D97-AF65-F5344CB8AC3E}">
        <p14:creationId xmlns:p14="http://schemas.microsoft.com/office/powerpoint/2010/main" val="422608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文本框 14"/>
          <p:cNvSpPr txBox="1">
            <a:spLocks noChangeArrowheads="1"/>
          </p:cNvSpPr>
          <p:nvPr/>
        </p:nvSpPr>
        <p:spPr bwMode="auto">
          <a:xfrm>
            <a:off x="414607" y="311699"/>
            <a:ext cx="5480984"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2400" dirty="0">
                <a:solidFill>
                  <a:srgbClr val="FFFFFF"/>
                </a:solidFill>
                <a:latin typeface="Century Gothic" pitchFamily="34" charset="0"/>
                <a:ea typeface="微软雅黑" pitchFamily="34" charset="-122"/>
              </a:rPr>
              <a:t>虚拟天文台与天文信息学</a:t>
            </a:r>
            <a:r>
              <a:rPr lang="en-US" altLang="zh-CN" sz="2400" dirty="0">
                <a:solidFill>
                  <a:srgbClr val="FFFFFF"/>
                </a:solidFill>
                <a:latin typeface="Century Gothic" pitchFamily="34" charset="0"/>
                <a:ea typeface="微软雅黑" pitchFamily="34" charset="-122"/>
              </a:rPr>
              <a:t>2020</a:t>
            </a:r>
            <a:r>
              <a:rPr lang="zh-CN" altLang="en-US" sz="2400" dirty="0">
                <a:solidFill>
                  <a:srgbClr val="FFFFFF"/>
                </a:solidFill>
                <a:latin typeface="Century Gothic" pitchFamily="34" charset="0"/>
                <a:ea typeface="微软雅黑" pitchFamily="34" charset="-122"/>
              </a:rPr>
              <a:t>学术年会</a:t>
            </a:r>
          </a:p>
          <a:p>
            <a:pPr eaLnBrk="1" hangingPunct="1"/>
            <a:endParaRPr lang="zh-CN" altLang="en-US" sz="2400" dirty="0">
              <a:solidFill>
                <a:srgbClr val="FFFFFF"/>
              </a:solidFill>
              <a:latin typeface="Century Gothic" pitchFamily="34" charset="0"/>
              <a:ea typeface="微软雅黑" pitchFamily="34" charset="-122"/>
            </a:endParaRPr>
          </a:p>
        </p:txBody>
      </p:sp>
      <p:sp>
        <p:nvSpPr>
          <p:cNvPr id="23" name="文本框 5">
            <a:extLst>
              <a:ext uri="{FF2B5EF4-FFF2-40B4-BE49-F238E27FC236}">
                <a16:creationId xmlns:a16="http://schemas.microsoft.com/office/drawing/2014/main" id="{B8FCFCD9-ABFC-4490-8123-66E96DE71257}"/>
              </a:ext>
            </a:extLst>
          </p:cNvPr>
          <p:cNvSpPr txBox="1">
            <a:spLocks noChangeArrowheads="1"/>
          </p:cNvSpPr>
          <p:nvPr/>
        </p:nvSpPr>
        <p:spPr bwMode="auto">
          <a:xfrm>
            <a:off x="9236601" y="6032275"/>
            <a:ext cx="2467339"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algn="r" eaLnBrk="1" hangingPunct="1"/>
            <a:r>
              <a:rPr lang="en-US" altLang="zh-CN" sz="2400" dirty="0">
                <a:solidFill>
                  <a:schemeClr val="bg1"/>
                </a:solidFill>
                <a:latin typeface="Century Gothic" pitchFamily="34" charset="0"/>
                <a:ea typeface="微软雅黑" pitchFamily="34" charset="-122"/>
              </a:rPr>
              <a:t>2020</a:t>
            </a:r>
            <a:r>
              <a:rPr lang="zh-CN" altLang="en-US" sz="2400" dirty="0">
                <a:solidFill>
                  <a:schemeClr val="bg1"/>
                </a:solidFill>
                <a:latin typeface="Century Gothic" pitchFamily="34" charset="0"/>
                <a:ea typeface="微软雅黑" pitchFamily="34" charset="-122"/>
              </a:rPr>
              <a:t>年</a:t>
            </a:r>
            <a:r>
              <a:rPr lang="en-US" altLang="zh-CN" sz="2400" dirty="0">
                <a:solidFill>
                  <a:schemeClr val="bg1"/>
                </a:solidFill>
                <a:latin typeface="Century Gothic" pitchFamily="34" charset="0"/>
                <a:ea typeface="微软雅黑" pitchFamily="34" charset="-122"/>
              </a:rPr>
              <a:t>11</a:t>
            </a:r>
            <a:r>
              <a:rPr lang="zh-CN" altLang="en-US" sz="2400" dirty="0">
                <a:solidFill>
                  <a:schemeClr val="bg1"/>
                </a:solidFill>
                <a:latin typeface="Century Gothic" pitchFamily="34" charset="0"/>
                <a:ea typeface="微软雅黑" pitchFamily="34" charset="-122"/>
              </a:rPr>
              <a:t>月</a:t>
            </a:r>
            <a:r>
              <a:rPr lang="en-US" altLang="zh-CN" sz="2400" dirty="0">
                <a:solidFill>
                  <a:schemeClr val="bg1"/>
                </a:solidFill>
                <a:latin typeface="Century Gothic" pitchFamily="34" charset="0"/>
                <a:ea typeface="微软雅黑" pitchFamily="34" charset="-122"/>
              </a:rPr>
              <a:t>27</a:t>
            </a:r>
            <a:r>
              <a:rPr lang="zh-CN" altLang="en-US" sz="2400" dirty="0">
                <a:solidFill>
                  <a:schemeClr val="bg1"/>
                </a:solidFill>
                <a:latin typeface="Century Gothic" pitchFamily="34" charset="0"/>
                <a:ea typeface="微软雅黑" pitchFamily="34" charset="-122"/>
              </a:rPr>
              <a:t>号</a:t>
            </a:r>
          </a:p>
        </p:txBody>
      </p:sp>
      <p:pic>
        <p:nvPicPr>
          <p:cNvPr id="14" name="图片 13">
            <a:extLst>
              <a:ext uri="{FF2B5EF4-FFF2-40B4-BE49-F238E27FC236}">
                <a16:creationId xmlns:a16="http://schemas.microsoft.com/office/drawing/2014/main" id="{32933E89-E50A-4022-BFE3-6DCDFDEDA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150" y="0"/>
            <a:ext cx="3116850" cy="1226926"/>
          </a:xfrm>
          <a:prstGeom prst="rect">
            <a:avLst/>
          </a:prstGeom>
          <a:effectLst>
            <a:outerShdw dist="50800" dir="5400000" sx="1000" sy="1000" algn="ctr" rotWithShape="0">
              <a:srgbClr val="000000"/>
            </a:outerShdw>
            <a:softEdge rad="355600"/>
          </a:effectLst>
        </p:spPr>
      </p:pic>
      <p:sp>
        <p:nvSpPr>
          <p:cNvPr id="6" name="矩形 5">
            <a:extLst>
              <a:ext uri="{FF2B5EF4-FFF2-40B4-BE49-F238E27FC236}">
                <a16:creationId xmlns:a16="http://schemas.microsoft.com/office/drawing/2014/main" id="{880F2693-3108-4B5F-8104-9EA767D008A7}"/>
              </a:ext>
            </a:extLst>
          </p:cNvPr>
          <p:cNvSpPr/>
          <p:nvPr/>
        </p:nvSpPr>
        <p:spPr>
          <a:xfrm>
            <a:off x="4502615" y="2006859"/>
            <a:ext cx="3186773" cy="769441"/>
          </a:xfrm>
          <a:prstGeom prst="rect">
            <a:avLst/>
          </a:prstGeom>
        </p:spPr>
        <p:txBody>
          <a:bodyPr wrap="square">
            <a:spAutoFit/>
          </a:bodyPr>
          <a:lstStyle/>
          <a:p>
            <a:pPr algn="dist">
              <a:spcAft>
                <a:spcPts val="0"/>
              </a:spcAft>
            </a:pPr>
            <a:r>
              <a:rPr lang="en-US" altLang="zh-CN" sz="4400" b="1" kern="100" dirty="0">
                <a:solidFill>
                  <a:schemeClr val="accent2">
                    <a:lumMod val="60000"/>
                    <a:lumOff val="40000"/>
                  </a:schemeClr>
                </a:solidFill>
                <a:latin typeface="微软雅黑" panose="020B0503020204020204" pitchFamily="34" charset="-122"/>
                <a:ea typeface="微软雅黑" panose="020B0503020204020204" pitchFamily="34" charset="-122"/>
                <a:cs typeface="Times New Roman" panose="02020603050405020304" pitchFamily="18" charset="0"/>
              </a:rPr>
              <a:t>THE END</a:t>
            </a:r>
            <a:endParaRPr lang="zh-CN" altLang="zh-CN" sz="2800" b="1" kern="100" dirty="0">
              <a:solidFill>
                <a:schemeClr val="accent2">
                  <a:lumMod val="60000"/>
                  <a:lumOff val="4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id="{90CF13A6-D200-4C5E-B1EE-117472A2A918}"/>
              </a:ext>
            </a:extLst>
          </p:cNvPr>
          <p:cNvSpPr/>
          <p:nvPr/>
        </p:nvSpPr>
        <p:spPr>
          <a:xfrm>
            <a:off x="3411455" y="3754074"/>
            <a:ext cx="536909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r>
              <a:rPr lang="zh-CN" altLang="en-US"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226934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980780" cy="584775"/>
            <a:chOff x="493006" y="224297"/>
            <a:chExt cx="5980120" cy="585353"/>
          </a:xfrm>
        </p:grpSpPr>
        <p:sp>
          <p:nvSpPr>
            <p:cNvPr id="15370" name="文本框 21"/>
            <p:cNvSpPr txBox="1">
              <a:spLocks noChangeArrowheads="1"/>
            </p:cNvSpPr>
            <p:nvPr/>
          </p:nvSpPr>
          <p:spPr bwMode="auto">
            <a:xfrm>
              <a:off x="830858" y="224297"/>
              <a:ext cx="5642268"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a:t>
              </a:r>
              <a:r>
                <a:rPr lang="zh-CN" altLang="en-US" sz="3200" b="1" dirty="0">
                  <a:solidFill>
                    <a:srgbClr val="FF0000"/>
                  </a:solidFill>
                  <a:latin typeface="Century Gothic" pitchFamily="34" charset="0"/>
                  <a:ea typeface="微软雅黑" pitchFamily="34" charset="-122"/>
                </a:rPr>
                <a:t>图像</a:t>
              </a:r>
              <a:r>
                <a:rPr lang="zh-CN" altLang="en-US" sz="3200" b="1" dirty="0">
                  <a:solidFill>
                    <a:srgbClr val="FFFFFF"/>
                  </a:solidFill>
                  <a:latin typeface="Century Gothic" pitchFamily="34" charset="0"/>
                  <a:ea typeface="微软雅黑" pitchFamily="34" charset="-122"/>
                </a:rPr>
                <a:t>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86" name="文本框 85">
            <a:extLst>
              <a:ext uri="{FF2B5EF4-FFF2-40B4-BE49-F238E27FC236}">
                <a16:creationId xmlns:a16="http://schemas.microsoft.com/office/drawing/2014/main" id="{1FF56274-974D-42B5-A9DF-BD10793FF67A}"/>
              </a:ext>
            </a:extLst>
          </p:cNvPr>
          <p:cNvSpPr txBox="1"/>
          <p:nvPr/>
        </p:nvSpPr>
        <p:spPr>
          <a:xfrm>
            <a:off x="809377" y="1226618"/>
            <a:ext cx="9821864" cy="525657"/>
          </a:xfrm>
          <a:prstGeom prst="rect">
            <a:avLst/>
          </a:prstGeom>
          <a:noFill/>
        </p:spPr>
        <p:txBody>
          <a:bodyPr wrap="square" rtlCol="0">
            <a:spAutoFit/>
          </a:bodyPr>
          <a:lstStyle/>
          <a:p>
            <a:pPr marL="342900" indent="-342900" algn="r">
              <a:lnSpc>
                <a:spcPct val="130000"/>
              </a:lnSpc>
              <a:buFont typeface="Wingdings" panose="05000000000000000000" pitchFamily="2" charset="2"/>
              <a:buChar char="l"/>
            </a:pPr>
            <a:r>
              <a:rPr lang="zh-CN" altLang="en-US" sz="2400" dirty="0">
                <a:solidFill>
                  <a:schemeClr val="bg1"/>
                </a:solidFill>
                <a:latin typeface="微软雅黑" panose="020B0503020204020204" pitchFamily="34" charset="-122"/>
                <a:ea typeface="微软雅黑" panose="020B0503020204020204" pitchFamily="34" charset="-122"/>
              </a:rPr>
              <a:t>普遍认为太阳上的小尺度活动现象与大尺度活动现象有着本质的联系。</a:t>
            </a:r>
          </a:p>
        </p:txBody>
      </p:sp>
      <p:sp>
        <p:nvSpPr>
          <p:cNvPr id="193" name="文本框 192">
            <a:extLst>
              <a:ext uri="{FF2B5EF4-FFF2-40B4-BE49-F238E27FC236}">
                <a16:creationId xmlns:a16="http://schemas.microsoft.com/office/drawing/2014/main" id="{DE95346F-3CB7-4D1E-98D7-3978EDCEAEEA}"/>
              </a:ext>
            </a:extLst>
          </p:cNvPr>
          <p:cNvSpPr txBox="1"/>
          <p:nvPr/>
        </p:nvSpPr>
        <p:spPr>
          <a:xfrm>
            <a:off x="1193423" y="2382475"/>
            <a:ext cx="2004773" cy="3406445"/>
          </a:xfrm>
          <a:prstGeom prst="rect">
            <a:avLst/>
          </a:prstGeom>
          <a:noFill/>
        </p:spPr>
        <p:txBody>
          <a:bodyPr wrap="square" rtlCol="0">
            <a:spAutoFit/>
          </a:bodyPr>
          <a:lstStyle/>
          <a:p>
            <a:pPr marL="342900" indent="-342900">
              <a:lnSpc>
                <a:spcPct val="130000"/>
              </a:lnSpc>
              <a:buFont typeface="Wingdings" panose="05000000000000000000" pitchFamily="2" charset="2"/>
              <a:buChar char="Ø"/>
            </a:pPr>
            <a:r>
              <a:rPr lang="zh-CN" altLang="en-US" sz="2400" dirty="0">
                <a:solidFill>
                  <a:srgbClr val="ED6F65"/>
                </a:solidFill>
                <a:latin typeface="微软雅黑" panose="020B0503020204020204" pitchFamily="34" charset="-122"/>
                <a:ea typeface="微软雅黑" panose="020B0503020204020204" pitchFamily="34" charset="-122"/>
              </a:rPr>
              <a:t>近年来太阳物理学家的研究对</a:t>
            </a:r>
            <a:r>
              <a:rPr lang="zh-CN" altLang="en-US" sz="2400" b="1" dirty="0">
                <a:solidFill>
                  <a:schemeClr val="accent5">
                    <a:lumMod val="40000"/>
                    <a:lumOff val="60000"/>
                  </a:schemeClr>
                </a:solidFill>
                <a:latin typeface="微软雅黑" panose="020B0503020204020204" pitchFamily="34" charset="-122"/>
                <a:ea typeface="微软雅黑" panose="020B0503020204020204" pitchFamily="34" charset="-122"/>
              </a:rPr>
              <a:t>高空间分辨率</a:t>
            </a:r>
            <a:r>
              <a:rPr lang="zh-CN" altLang="en-US" sz="2400" dirty="0">
                <a:solidFill>
                  <a:srgbClr val="ED6F65"/>
                </a:solidFill>
                <a:latin typeface="微软雅黑" panose="020B0503020204020204" pitchFamily="34" charset="-122"/>
                <a:ea typeface="微软雅黑" panose="020B0503020204020204" pitchFamily="34" charset="-122"/>
              </a:rPr>
              <a:t>的图像需求越来越大。</a:t>
            </a:r>
          </a:p>
        </p:txBody>
      </p:sp>
      <p:grpSp>
        <p:nvGrpSpPr>
          <p:cNvPr id="2" name="组合 1">
            <a:extLst>
              <a:ext uri="{FF2B5EF4-FFF2-40B4-BE49-F238E27FC236}">
                <a16:creationId xmlns:a16="http://schemas.microsoft.com/office/drawing/2014/main" id="{07B78F79-0DE7-42F8-A6A9-1890015FBB9F}"/>
              </a:ext>
            </a:extLst>
          </p:cNvPr>
          <p:cNvGrpSpPr/>
          <p:nvPr/>
        </p:nvGrpSpPr>
        <p:grpSpPr>
          <a:xfrm>
            <a:off x="3624165" y="2073081"/>
            <a:ext cx="5011777" cy="3540901"/>
            <a:chOff x="3624165" y="2073081"/>
            <a:chExt cx="5011777" cy="3540901"/>
          </a:xfrm>
        </p:grpSpPr>
        <p:sp>
          <p:nvSpPr>
            <p:cNvPr id="160" name="任意多边形 72">
              <a:extLst>
                <a:ext uri="{FF2B5EF4-FFF2-40B4-BE49-F238E27FC236}">
                  <a16:creationId xmlns:a16="http://schemas.microsoft.com/office/drawing/2014/main" id="{4649075C-EDE3-4DE0-9735-5A282B968BA3}"/>
                </a:ext>
              </a:extLst>
            </p:cNvPr>
            <p:cNvSpPr/>
            <p:nvPr/>
          </p:nvSpPr>
          <p:spPr>
            <a:xfrm>
              <a:off x="3624165" y="4006268"/>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56">
              <a:extLst>
                <a:ext uri="{FF2B5EF4-FFF2-40B4-BE49-F238E27FC236}">
                  <a16:creationId xmlns:a16="http://schemas.microsoft.com/office/drawing/2014/main" id="{1B3C52C0-17D5-4BDA-B9B8-846CC1FADAC9}"/>
                </a:ext>
              </a:extLst>
            </p:cNvPr>
            <p:cNvSpPr/>
            <p:nvPr/>
          </p:nvSpPr>
          <p:spPr>
            <a:xfrm>
              <a:off x="3624165" y="2073081"/>
              <a:ext cx="2336641" cy="1601848"/>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73">
              <a:extLst>
                <a:ext uri="{FF2B5EF4-FFF2-40B4-BE49-F238E27FC236}">
                  <a16:creationId xmlns:a16="http://schemas.microsoft.com/office/drawing/2014/main" id="{C5F1CD2E-3AF6-42DC-B77C-B43267AB544F}"/>
                </a:ext>
              </a:extLst>
            </p:cNvPr>
            <p:cNvSpPr/>
            <p:nvPr/>
          </p:nvSpPr>
          <p:spPr>
            <a:xfrm>
              <a:off x="6253597" y="2073082"/>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6" name="组合 135">
              <a:extLst>
                <a:ext uri="{FF2B5EF4-FFF2-40B4-BE49-F238E27FC236}">
                  <a16:creationId xmlns:a16="http://schemas.microsoft.com/office/drawing/2014/main" id="{CB3C44DC-8749-47C5-B2C0-1DC5503E53F3}"/>
                </a:ext>
              </a:extLst>
            </p:cNvPr>
            <p:cNvGrpSpPr/>
            <p:nvPr/>
          </p:nvGrpSpPr>
          <p:grpSpPr>
            <a:xfrm>
              <a:off x="6675332" y="4150641"/>
              <a:ext cx="1217867" cy="1015753"/>
              <a:chOff x="6812982" y="4312004"/>
              <a:chExt cx="1217867" cy="1015753"/>
            </a:xfrm>
          </p:grpSpPr>
          <p:grpSp>
            <p:nvGrpSpPr>
              <p:cNvPr id="137" name="组合 136">
                <a:extLst>
                  <a:ext uri="{FF2B5EF4-FFF2-40B4-BE49-F238E27FC236}">
                    <a16:creationId xmlns:a16="http://schemas.microsoft.com/office/drawing/2014/main" id="{29A1585F-934F-42DF-93EA-7052C95A1E46}"/>
                  </a:ext>
                </a:extLst>
              </p:cNvPr>
              <p:cNvGrpSpPr/>
              <p:nvPr/>
            </p:nvGrpSpPr>
            <p:grpSpPr>
              <a:xfrm>
                <a:off x="7156009" y="4312004"/>
                <a:ext cx="531813" cy="461963"/>
                <a:chOff x="8915400" y="531812"/>
                <a:chExt cx="531813" cy="461963"/>
              </a:xfrm>
            </p:grpSpPr>
            <p:sp>
              <p:nvSpPr>
                <p:cNvPr id="139" name="Rectangle 476">
                  <a:extLst>
                    <a:ext uri="{FF2B5EF4-FFF2-40B4-BE49-F238E27FC236}">
                      <a16:creationId xmlns:a16="http://schemas.microsoft.com/office/drawing/2014/main" id="{2366271F-5B56-4E63-AECF-8A43C3DDB151}"/>
                    </a:ext>
                  </a:extLst>
                </p:cNvPr>
                <p:cNvSpPr>
                  <a:spLocks noChangeArrowheads="1"/>
                </p:cNvSpPr>
                <p:nvPr/>
              </p:nvSpPr>
              <p:spPr bwMode="auto">
                <a:xfrm>
                  <a:off x="9083675" y="531812"/>
                  <a:ext cx="195263"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477">
                  <a:extLst>
                    <a:ext uri="{FF2B5EF4-FFF2-40B4-BE49-F238E27FC236}">
                      <a16:creationId xmlns:a16="http://schemas.microsoft.com/office/drawing/2014/main" id="{56BD1741-7C94-4979-B4FB-8B10CB69D52B}"/>
                    </a:ext>
                  </a:extLst>
                </p:cNvPr>
                <p:cNvSpPr>
                  <a:spLocks/>
                </p:cNvSpPr>
                <p:nvPr/>
              </p:nvSpPr>
              <p:spPr bwMode="auto">
                <a:xfrm>
                  <a:off x="8997950" y="628650"/>
                  <a:ext cx="366713" cy="244475"/>
                </a:xfrm>
                <a:custGeom>
                  <a:avLst/>
                  <a:gdLst>
                    <a:gd name="T0" fmla="*/ 177 w 231"/>
                    <a:gd name="T1" fmla="*/ 0 h 154"/>
                    <a:gd name="T2" fmla="*/ 54 w 231"/>
                    <a:gd name="T3" fmla="*/ 0 h 154"/>
                    <a:gd name="T4" fmla="*/ 54 w 231"/>
                    <a:gd name="T5" fmla="*/ 41 h 154"/>
                    <a:gd name="T6" fmla="*/ 0 w 231"/>
                    <a:gd name="T7" fmla="*/ 41 h 154"/>
                    <a:gd name="T8" fmla="*/ 59 w 231"/>
                    <a:gd name="T9" fmla="*/ 97 h 154"/>
                    <a:gd name="T10" fmla="*/ 115 w 231"/>
                    <a:gd name="T11" fmla="*/ 154 h 154"/>
                    <a:gd name="T12" fmla="*/ 172 w 231"/>
                    <a:gd name="T13" fmla="*/ 97 h 154"/>
                    <a:gd name="T14" fmla="*/ 231 w 231"/>
                    <a:gd name="T15" fmla="*/ 41 h 154"/>
                    <a:gd name="T16" fmla="*/ 177 w 231"/>
                    <a:gd name="T17" fmla="*/ 41 h 154"/>
                    <a:gd name="T18" fmla="*/ 177 w 231"/>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54">
                      <a:moveTo>
                        <a:pt x="177" y="0"/>
                      </a:moveTo>
                      <a:lnTo>
                        <a:pt x="54" y="0"/>
                      </a:lnTo>
                      <a:lnTo>
                        <a:pt x="54" y="41"/>
                      </a:lnTo>
                      <a:lnTo>
                        <a:pt x="0" y="41"/>
                      </a:lnTo>
                      <a:lnTo>
                        <a:pt x="59" y="97"/>
                      </a:lnTo>
                      <a:lnTo>
                        <a:pt x="115" y="154"/>
                      </a:lnTo>
                      <a:lnTo>
                        <a:pt x="172" y="97"/>
                      </a:lnTo>
                      <a:lnTo>
                        <a:pt x="231" y="41"/>
                      </a:lnTo>
                      <a:lnTo>
                        <a:pt x="177" y="41"/>
                      </a:ln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78">
                  <a:extLst>
                    <a:ext uri="{FF2B5EF4-FFF2-40B4-BE49-F238E27FC236}">
                      <a16:creationId xmlns:a16="http://schemas.microsoft.com/office/drawing/2014/main" id="{BE45F447-47DE-4238-A641-D77B28BF6120}"/>
                    </a:ext>
                  </a:extLst>
                </p:cNvPr>
                <p:cNvSpPr>
                  <a:spLocks/>
                </p:cNvSpPr>
                <p:nvPr/>
              </p:nvSpPr>
              <p:spPr bwMode="auto">
                <a:xfrm>
                  <a:off x="8915400" y="817562"/>
                  <a:ext cx="531813" cy="176213"/>
                </a:xfrm>
                <a:custGeom>
                  <a:avLst/>
                  <a:gdLst>
                    <a:gd name="T0" fmla="*/ 124 w 142"/>
                    <a:gd name="T1" fmla="*/ 8 h 47"/>
                    <a:gd name="T2" fmla="*/ 105 w 142"/>
                    <a:gd name="T3" fmla="*/ 30 h 47"/>
                    <a:gd name="T4" fmla="*/ 37 w 142"/>
                    <a:gd name="T5" fmla="*/ 30 h 47"/>
                    <a:gd name="T6" fmla="*/ 18 w 142"/>
                    <a:gd name="T7" fmla="*/ 8 h 47"/>
                    <a:gd name="T8" fmla="*/ 18 w 142"/>
                    <a:gd name="T9" fmla="*/ 0 h 47"/>
                    <a:gd name="T10" fmla="*/ 0 w 142"/>
                    <a:gd name="T11" fmla="*/ 0 h 47"/>
                    <a:gd name="T12" fmla="*/ 0 w 142"/>
                    <a:gd name="T13" fmla="*/ 21 h 47"/>
                    <a:gd name="T14" fmla="*/ 26 w 142"/>
                    <a:gd name="T15" fmla="*/ 47 h 47"/>
                    <a:gd name="T16" fmla="*/ 116 w 142"/>
                    <a:gd name="T17" fmla="*/ 47 h 47"/>
                    <a:gd name="T18" fmla="*/ 142 w 142"/>
                    <a:gd name="T19" fmla="*/ 21 h 47"/>
                    <a:gd name="T20" fmla="*/ 142 w 142"/>
                    <a:gd name="T21" fmla="*/ 0 h 47"/>
                    <a:gd name="T22" fmla="*/ 124 w 142"/>
                    <a:gd name="T23" fmla="*/ 0 h 47"/>
                    <a:gd name="T24" fmla="*/ 124 w 142"/>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47">
                      <a:moveTo>
                        <a:pt x="124" y="8"/>
                      </a:moveTo>
                      <a:cubicBezTo>
                        <a:pt x="124" y="26"/>
                        <a:pt x="121" y="30"/>
                        <a:pt x="105" y="30"/>
                      </a:cubicBezTo>
                      <a:cubicBezTo>
                        <a:pt x="37" y="30"/>
                        <a:pt x="37" y="30"/>
                        <a:pt x="37" y="30"/>
                      </a:cubicBezTo>
                      <a:cubicBezTo>
                        <a:pt x="20" y="30"/>
                        <a:pt x="18" y="29"/>
                        <a:pt x="18" y="8"/>
                      </a:cubicBezTo>
                      <a:cubicBezTo>
                        <a:pt x="18" y="0"/>
                        <a:pt x="18" y="0"/>
                        <a:pt x="18" y="0"/>
                      </a:cubicBezTo>
                      <a:cubicBezTo>
                        <a:pt x="0" y="0"/>
                        <a:pt x="0" y="0"/>
                        <a:pt x="0" y="0"/>
                      </a:cubicBezTo>
                      <a:cubicBezTo>
                        <a:pt x="0" y="21"/>
                        <a:pt x="0" y="21"/>
                        <a:pt x="0" y="21"/>
                      </a:cubicBezTo>
                      <a:cubicBezTo>
                        <a:pt x="0" y="35"/>
                        <a:pt x="11" y="47"/>
                        <a:pt x="26" y="47"/>
                      </a:cubicBezTo>
                      <a:cubicBezTo>
                        <a:pt x="116" y="47"/>
                        <a:pt x="116" y="47"/>
                        <a:pt x="116" y="47"/>
                      </a:cubicBezTo>
                      <a:cubicBezTo>
                        <a:pt x="130" y="47"/>
                        <a:pt x="142" y="35"/>
                        <a:pt x="142" y="21"/>
                      </a:cubicBezTo>
                      <a:cubicBezTo>
                        <a:pt x="142" y="0"/>
                        <a:pt x="142" y="0"/>
                        <a:pt x="142" y="0"/>
                      </a:cubicBezTo>
                      <a:cubicBezTo>
                        <a:pt x="124" y="0"/>
                        <a:pt x="124" y="0"/>
                        <a:pt x="124" y="0"/>
                      </a:cubicBezTo>
                      <a:lnTo>
                        <a:pt x="1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8" name="文本框 137">
                <a:extLst>
                  <a:ext uri="{FF2B5EF4-FFF2-40B4-BE49-F238E27FC236}">
                    <a16:creationId xmlns:a16="http://schemas.microsoft.com/office/drawing/2014/main" id="{82A74D7F-381B-4D1D-8904-477F9A0CC8A4}"/>
                  </a:ext>
                </a:extLst>
              </p:cNvPr>
              <p:cNvSpPr txBox="1"/>
              <p:nvPr/>
            </p:nvSpPr>
            <p:spPr>
              <a:xfrm>
                <a:off x="6812982" y="4755293"/>
                <a:ext cx="1217867" cy="572464"/>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标题三</a:t>
                </a:r>
              </a:p>
            </p:txBody>
          </p:sp>
        </p:grpSp>
        <p:sp>
          <p:nvSpPr>
            <p:cNvPr id="144" name="文本框 143">
              <a:extLst>
                <a:ext uri="{FF2B5EF4-FFF2-40B4-BE49-F238E27FC236}">
                  <a16:creationId xmlns:a16="http://schemas.microsoft.com/office/drawing/2014/main" id="{FE25AFB1-FA2E-4FFD-B619-42C1F77F4983}"/>
                </a:ext>
              </a:extLst>
            </p:cNvPr>
            <p:cNvSpPr txBox="1"/>
            <p:nvPr/>
          </p:nvSpPr>
          <p:spPr>
            <a:xfrm>
              <a:off x="3920817" y="4327601"/>
              <a:ext cx="1594955" cy="1005788"/>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色球埃勒曼炸弹</a:t>
              </a:r>
            </a:p>
          </p:txBody>
        </p:sp>
        <p:sp>
          <p:nvSpPr>
            <p:cNvPr id="149" name="文本框 148">
              <a:extLst>
                <a:ext uri="{FF2B5EF4-FFF2-40B4-BE49-F238E27FC236}">
                  <a16:creationId xmlns:a16="http://schemas.microsoft.com/office/drawing/2014/main" id="{1B798967-6D79-49FB-8EDE-B4CC6B93FDCF}"/>
                </a:ext>
              </a:extLst>
            </p:cNvPr>
            <p:cNvSpPr txBox="1"/>
            <p:nvPr/>
          </p:nvSpPr>
          <p:spPr>
            <a:xfrm>
              <a:off x="3968496" y="2516868"/>
              <a:ext cx="1542253" cy="525657"/>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光球亮点</a:t>
              </a:r>
            </a:p>
          </p:txBody>
        </p:sp>
        <p:sp>
          <p:nvSpPr>
            <p:cNvPr id="161" name="任意多边形 74">
              <a:extLst>
                <a:ext uri="{FF2B5EF4-FFF2-40B4-BE49-F238E27FC236}">
                  <a16:creationId xmlns:a16="http://schemas.microsoft.com/office/drawing/2014/main" id="{7A93511D-E0AF-4073-9516-681757301951}"/>
                </a:ext>
              </a:extLst>
            </p:cNvPr>
            <p:cNvSpPr/>
            <p:nvPr/>
          </p:nvSpPr>
          <p:spPr>
            <a:xfrm>
              <a:off x="6299301" y="4012134"/>
              <a:ext cx="2336641" cy="1601848"/>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a:extLst>
                <a:ext uri="{FF2B5EF4-FFF2-40B4-BE49-F238E27FC236}">
                  <a16:creationId xmlns:a16="http://schemas.microsoft.com/office/drawing/2014/main" id="{803FBB9F-6443-440E-B638-37584B78F26D}"/>
                </a:ext>
              </a:extLst>
            </p:cNvPr>
            <p:cNvGrpSpPr/>
            <p:nvPr/>
          </p:nvGrpSpPr>
          <p:grpSpPr>
            <a:xfrm>
              <a:off x="5135585" y="2899158"/>
              <a:ext cx="1942779" cy="1942779"/>
              <a:chOff x="5135810" y="2978471"/>
              <a:chExt cx="1942779" cy="1942779"/>
            </a:xfrm>
          </p:grpSpPr>
          <p:sp>
            <p:nvSpPr>
              <p:cNvPr id="129" name="椭圆 128">
                <a:extLst>
                  <a:ext uri="{FF2B5EF4-FFF2-40B4-BE49-F238E27FC236}">
                    <a16:creationId xmlns:a16="http://schemas.microsoft.com/office/drawing/2014/main" id="{53205311-FAA5-4DAD-9C77-F63329D93DBE}"/>
                  </a:ext>
                </a:extLst>
              </p:cNvPr>
              <p:cNvSpPr/>
              <p:nvPr/>
            </p:nvSpPr>
            <p:spPr>
              <a:xfrm>
                <a:off x="5135810" y="2978471"/>
                <a:ext cx="1942779" cy="1942779"/>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文本框 129">
                <a:extLst>
                  <a:ext uri="{FF2B5EF4-FFF2-40B4-BE49-F238E27FC236}">
                    <a16:creationId xmlns:a16="http://schemas.microsoft.com/office/drawing/2014/main" id="{19D558F3-CECB-49E4-B426-EBDCA8F81053}"/>
                  </a:ext>
                </a:extLst>
              </p:cNvPr>
              <p:cNvSpPr txBox="1"/>
              <p:nvPr/>
            </p:nvSpPr>
            <p:spPr>
              <a:xfrm>
                <a:off x="5278218" y="3618902"/>
                <a:ext cx="1676427"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小尺度</a:t>
                </a:r>
              </a:p>
            </p:txBody>
          </p:sp>
        </p:grpSp>
        <p:sp>
          <p:nvSpPr>
            <p:cNvPr id="194" name="文本框 193">
              <a:extLst>
                <a:ext uri="{FF2B5EF4-FFF2-40B4-BE49-F238E27FC236}">
                  <a16:creationId xmlns:a16="http://schemas.microsoft.com/office/drawing/2014/main" id="{50D4A1E4-8B15-4A34-B15F-E2C36BBC0CE7}"/>
                </a:ext>
              </a:extLst>
            </p:cNvPr>
            <p:cNvSpPr txBox="1"/>
            <p:nvPr/>
          </p:nvSpPr>
          <p:spPr>
            <a:xfrm>
              <a:off x="6730540" y="4339950"/>
              <a:ext cx="1542253" cy="1005788"/>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光球本影亮点</a:t>
              </a:r>
            </a:p>
          </p:txBody>
        </p:sp>
        <p:sp>
          <p:nvSpPr>
            <p:cNvPr id="195" name="文本框 194">
              <a:extLst>
                <a:ext uri="{FF2B5EF4-FFF2-40B4-BE49-F238E27FC236}">
                  <a16:creationId xmlns:a16="http://schemas.microsoft.com/office/drawing/2014/main" id="{14435F1C-28C0-4317-A538-95ECE8E8F773}"/>
                </a:ext>
              </a:extLst>
            </p:cNvPr>
            <p:cNvSpPr txBox="1"/>
            <p:nvPr/>
          </p:nvSpPr>
          <p:spPr>
            <a:xfrm>
              <a:off x="6561595" y="2382475"/>
              <a:ext cx="1542253" cy="1005788"/>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光球半影纤维</a:t>
              </a:r>
            </a:p>
          </p:txBody>
        </p:sp>
      </p:grpSp>
      <p:pic>
        <p:nvPicPr>
          <p:cNvPr id="27" name="图片 26">
            <a:extLst>
              <a:ext uri="{FF2B5EF4-FFF2-40B4-BE49-F238E27FC236}">
                <a16:creationId xmlns:a16="http://schemas.microsoft.com/office/drawing/2014/main" id="{9B1BC759-6173-485F-B6F3-1FE1A8922D4B}"/>
              </a:ext>
            </a:extLst>
          </p:cNvPr>
          <p:cNvPicPr>
            <a:picLocks noChangeAspect="1"/>
          </p:cNvPicPr>
          <p:nvPr/>
        </p:nvPicPr>
        <p:blipFill>
          <a:blip r:embed="rId3"/>
          <a:stretch>
            <a:fillRect/>
          </a:stretch>
        </p:blipFill>
        <p:spPr>
          <a:xfrm>
            <a:off x="3358732" y="1856704"/>
            <a:ext cx="7191375" cy="4781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additive="base">
                                        <p:cTn id="9" dur="500" fill="hold"/>
                                        <p:tgtEl>
                                          <p:spTgt spid="27"/>
                                        </p:tgtEl>
                                        <p:attrNameLst>
                                          <p:attrName>ppt_x</p:attrName>
                                        </p:attrNameLst>
                                      </p:cBhvr>
                                      <p:tavLst>
                                        <p:tav tm="0">
                                          <p:val>
                                            <p:strVal val="#ppt_x"/>
                                          </p:val>
                                        </p:tav>
                                        <p:tav tm="100000">
                                          <p:val>
                                            <p:strVal val="#ppt_x"/>
                                          </p:val>
                                        </p:tav>
                                      </p:tavLst>
                                    </p:anim>
                                    <p:anim calcmode="lin" valueType="num">
                                      <p:cBhvr additive="base">
                                        <p:cTn id="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3"/>
                                        </p:tgtEl>
                                        <p:attrNameLst>
                                          <p:attrName>style.visibility</p:attrName>
                                        </p:attrNameLst>
                                      </p:cBhvr>
                                      <p:to>
                                        <p:strVal val="visible"/>
                                      </p:to>
                                    </p:set>
                                    <p:anim calcmode="lin" valueType="num">
                                      <p:cBhvr additive="base">
                                        <p:cTn id="15" dur="500" fill="hold"/>
                                        <p:tgtEl>
                                          <p:spTgt spid="193"/>
                                        </p:tgtEl>
                                        <p:attrNameLst>
                                          <p:attrName>ppt_x</p:attrName>
                                        </p:attrNameLst>
                                      </p:cBhvr>
                                      <p:tavLst>
                                        <p:tav tm="0">
                                          <p:val>
                                            <p:strVal val="#ppt_x"/>
                                          </p:val>
                                        </p:tav>
                                        <p:tav tm="100000">
                                          <p:val>
                                            <p:strVal val="#ppt_x"/>
                                          </p:val>
                                        </p:tav>
                                      </p:tavLst>
                                    </p:anim>
                                    <p:anim calcmode="lin" valueType="num">
                                      <p:cBhvr additive="base">
                                        <p:cTn id="16"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857349" cy="584775"/>
            <a:chOff x="493006" y="224297"/>
            <a:chExt cx="5856702" cy="585353"/>
          </a:xfrm>
        </p:grpSpPr>
        <p:sp>
          <p:nvSpPr>
            <p:cNvPr id="15370" name="文本框 21"/>
            <p:cNvSpPr txBox="1">
              <a:spLocks noChangeArrowheads="1"/>
            </p:cNvSpPr>
            <p:nvPr/>
          </p:nvSpPr>
          <p:spPr bwMode="auto">
            <a:xfrm>
              <a:off x="830858" y="224297"/>
              <a:ext cx="5518850"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4" name="文本框 23">
            <a:extLst>
              <a:ext uri="{FF2B5EF4-FFF2-40B4-BE49-F238E27FC236}">
                <a16:creationId xmlns:a16="http://schemas.microsoft.com/office/drawing/2014/main" id="{55189980-8C62-46D3-A917-1FE8BE55E6E1}"/>
              </a:ext>
            </a:extLst>
          </p:cNvPr>
          <p:cNvSpPr txBox="1"/>
          <p:nvPr/>
        </p:nvSpPr>
        <p:spPr>
          <a:xfrm>
            <a:off x="809377" y="1226618"/>
            <a:ext cx="9821864" cy="525657"/>
          </a:xfrm>
          <a:prstGeom prst="rect">
            <a:avLst/>
          </a:prstGeom>
          <a:noFill/>
        </p:spPr>
        <p:txBody>
          <a:bodyPr wrap="square" rtlCol="0">
            <a:spAutoFit/>
          </a:bodyPr>
          <a:lstStyle/>
          <a:p>
            <a:pPr marL="342900" indent="-342900">
              <a:lnSpc>
                <a:spcPct val="130000"/>
              </a:lnSpc>
              <a:buFont typeface="Wingdings" panose="05000000000000000000" pitchFamily="2" charset="2"/>
              <a:buChar char="l"/>
            </a:pPr>
            <a:r>
              <a:rPr lang="zh-CN" altLang="en-US" sz="2400" dirty="0">
                <a:solidFill>
                  <a:schemeClr val="bg1"/>
                </a:solidFill>
                <a:latin typeface="微软雅黑" panose="020B0503020204020204" pitchFamily="34" charset="-122"/>
                <a:ea typeface="微软雅黑" panose="020B0503020204020204" pitchFamily="34" charset="-122"/>
              </a:rPr>
              <a:t>多架地基大型望远镜相继投入太阳高分辨观测</a:t>
            </a:r>
          </a:p>
        </p:txBody>
      </p:sp>
      <p:sp>
        <p:nvSpPr>
          <p:cNvPr id="2" name="文本框 1">
            <a:extLst>
              <a:ext uri="{FF2B5EF4-FFF2-40B4-BE49-F238E27FC236}">
                <a16:creationId xmlns:a16="http://schemas.microsoft.com/office/drawing/2014/main" id="{8CF2675F-C9EA-4EE7-90AC-699D7D5A26A9}"/>
              </a:ext>
            </a:extLst>
          </p:cNvPr>
          <p:cNvSpPr txBox="1"/>
          <p:nvPr/>
        </p:nvSpPr>
        <p:spPr>
          <a:xfrm>
            <a:off x="1288025" y="2044356"/>
            <a:ext cx="8514735" cy="3687420"/>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中国的</a:t>
            </a:r>
            <a:r>
              <a:rPr lang="en-US" altLang="zh-CN" sz="2000" dirty="0">
                <a:solidFill>
                  <a:schemeClr val="accent4"/>
                </a:solidFill>
                <a:latin typeface="+mj-ea"/>
                <a:ea typeface="+mj-ea"/>
              </a:rPr>
              <a:t>1</a:t>
            </a:r>
            <a:r>
              <a:rPr lang="zh-CN" altLang="en-US" sz="2000" dirty="0">
                <a:solidFill>
                  <a:schemeClr val="accent4"/>
                </a:solidFill>
                <a:latin typeface="+mj-ea"/>
                <a:ea typeface="+mj-ea"/>
              </a:rPr>
              <a:t>米</a:t>
            </a:r>
            <a:r>
              <a:rPr lang="en-US" altLang="zh-CN" sz="2000" dirty="0">
                <a:solidFill>
                  <a:schemeClr val="accent4"/>
                </a:solidFill>
                <a:latin typeface="+mj-ea"/>
                <a:ea typeface="+mj-ea"/>
              </a:rPr>
              <a:t>NVST (2010</a:t>
            </a:r>
            <a:r>
              <a:rPr lang="zh-CN" altLang="en-US" sz="2000" dirty="0">
                <a:solidFill>
                  <a:schemeClr val="accent4"/>
                </a:solidFill>
                <a:latin typeface="+mj-ea"/>
                <a:ea typeface="+mj-ea"/>
              </a:rPr>
              <a:t>，</a:t>
            </a:r>
            <a:r>
              <a:rPr lang="en-US" altLang="zh-CN" sz="2000" dirty="0">
                <a:solidFill>
                  <a:schemeClr val="accent4"/>
                </a:solidFill>
                <a:latin typeface="+mj-ea"/>
                <a:ea typeface="+mj-ea"/>
              </a:rPr>
              <a:t>0.1”@430nm)</a:t>
            </a:r>
          </a:p>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美国大熊湖天文台的</a:t>
            </a:r>
            <a:r>
              <a:rPr lang="en-US" altLang="zh-CN" sz="2000" dirty="0">
                <a:solidFill>
                  <a:schemeClr val="accent4"/>
                </a:solidFill>
                <a:latin typeface="+mj-ea"/>
                <a:ea typeface="+mj-ea"/>
              </a:rPr>
              <a:t>1.6</a:t>
            </a:r>
            <a:r>
              <a:rPr lang="zh-CN" altLang="en-US" sz="2000" dirty="0">
                <a:solidFill>
                  <a:schemeClr val="accent4"/>
                </a:solidFill>
                <a:latin typeface="+mj-ea"/>
                <a:ea typeface="+mj-ea"/>
              </a:rPr>
              <a:t>米</a:t>
            </a:r>
            <a:r>
              <a:rPr lang="en-US" altLang="zh-CN" sz="2000" dirty="0">
                <a:solidFill>
                  <a:schemeClr val="accent4"/>
                </a:solidFill>
                <a:latin typeface="+mj-ea"/>
                <a:ea typeface="+mj-ea"/>
              </a:rPr>
              <a:t>GST</a:t>
            </a:r>
            <a:r>
              <a:rPr lang="zh-CN" altLang="en-US" sz="2000" dirty="0">
                <a:solidFill>
                  <a:schemeClr val="accent4"/>
                </a:solidFill>
                <a:latin typeface="+mj-ea"/>
                <a:ea typeface="+mj-ea"/>
              </a:rPr>
              <a:t>（</a:t>
            </a:r>
            <a:r>
              <a:rPr lang="en-US" altLang="zh-CN" sz="2000" dirty="0">
                <a:solidFill>
                  <a:schemeClr val="accent4"/>
                </a:solidFill>
                <a:latin typeface="+mj-ea"/>
                <a:ea typeface="+mj-ea"/>
              </a:rPr>
              <a:t>2009</a:t>
            </a:r>
            <a:r>
              <a:rPr lang="zh-CN" altLang="en-US" sz="2000" dirty="0">
                <a:solidFill>
                  <a:schemeClr val="accent4"/>
                </a:solidFill>
                <a:latin typeface="+mj-ea"/>
                <a:ea typeface="+mj-ea"/>
              </a:rPr>
              <a:t>，</a:t>
            </a:r>
            <a:r>
              <a:rPr lang="en-US" altLang="zh-CN" sz="2000" dirty="0">
                <a:solidFill>
                  <a:schemeClr val="accent4"/>
                </a:solidFill>
                <a:latin typeface="+mj-ea"/>
                <a:ea typeface="+mj-ea"/>
              </a:rPr>
              <a:t>0.06”@500nm</a:t>
            </a:r>
            <a:r>
              <a:rPr lang="zh-CN" altLang="en-US" sz="2000" dirty="0">
                <a:solidFill>
                  <a:schemeClr val="accent4"/>
                </a:solidFill>
                <a:latin typeface="+mj-ea"/>
                <a:ea typeface="+mj-ea"/>
              </a:rPr>
              <a:t>）</a:t>
            </a:r>
            <a:endParaRPr lang="en-US" altLang="zh-CN" sz="2000" dirty="0">
              <a:solidFill>
                <a:schemeClr val="accent4"/>
              </a:solidFill>
              <a:latin typeface="+mj-ea"/>
              <a:ea typeface="+mj-ea"/>
            </a:endParaRPr>
          </a:p>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瑞典</a:t>
            </a:r>
            <a:r>
              <a:rPr lang="en-US" altLang="zh-CN" sz="2000" dirty="0">
                <a:solidFill>
                  <a:schemeClr val="accent4"/>
                </a:solidFill>
                <a:latin typeface="+mj-ea"/>
                <a:ea typeface="+mj-ea"/>
              </a:rPr>
              <a:t>98cmSST</a:t>
            </a:r>
            <a:r>
              <a:rPr lang="zh-CN" altLang="en-US" sz="2000" dirty="0">
                <a:solidFill>
                  <a:schemeClr val="accent4"/>
                </a:solidFill>
                <a:latin typeface="+mj-ea"/>
                <a:ea typeface="+mj-ea"/>
              </a:rPr>
              <a:t>（</a:t>
            </a:r>
            <a:r>
              <a:rPr lang="en-US" altLang="zh-CN" sz="2000" dirty="0">
                <a:solidFill>
                  <a:schemeClr val="accent4"/>
                </a:solidFill>
                <a:latin typeface="+mj-ea"/>
                <a:ea typeface="+mj-ea"/>
              </a:rPr>
              <a:t>2002</a:t>
            </a:r>
            <a:r>
              <a:rPr lang="zh-CN" altLang="en-US" sz="2000" dirty="0">
                <a:solidFill>
                  <a:schemeClr val="accent4"/>
                </a:solidFill>
                <a:latin typeface="+mj-ea"/>
                <a:ea typeface="+mj-ea"/>
              </a:rPr>
              <a:t>，</a:t>
            </a:r>
            <a:r>
              <a:rPr lang="en-US" altLang="zh-CN" sz="2000" dirty="0">
                <a:solidFill>
                  <a:schemeClr val="accent4"/>
                </a:solidFill>
                <a:latin typeface="+mj-ea"/>
                <a:ea typeface="+mj-ea"/>
              </a:rPr>
              <a:t>0.13” @ 630nm</a:t>
            </a:r>
            <a:r>
              <a:rPr lang="zh-CN" altLang="en-US" sz="2000" dirty="0">
                <a:solidFill>
                  <a:schemeClr val="accent4"/>
                </a:solidFill>
                <a:latin typeface="+mj-ea"/>
                <a:ea typeface="+mj-ea"/>
              </a:rPr>
              <a:t>）</a:t>
            </a:r>
            <a:endParaRPr lang="en-US" altLang="zh-CN" sz="2000" dirty="0">
              <a:solidFill>
                <a:schemeClr val="accent4"/>
              </a:solidFill>
              <a:latin typeface="+mj-ea"/>
              <a:ea typeface="+mj-ea"/>
            </a:endParaRPr>
          </a:p>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德国</a:t>
            </a:r>
            <a:r>
              <a:rPr lang="en-US" altLang="zh-CN" sz="2000" dirty="0">
                <a:solidFill>
                  <a:schemeClr val="accent4"/>
                </a:solidFill>
                <a:latin typeface="+mj-ea"/>
                <a:ea typeface="+mj-ea"/>
              </a:rPr>
              <a:t>1.5</a:t>
            </a:r>
            <a:r>
              <a:rPr lang="zh-CN" altLang="en-US" sz="2000" dirty="0">
                <a:solidFill>
                  <a:schemeClr val="accent4"/>
                </a:solidFill>
                <a:latin typeface="+mj-ea"/>
                <a:ea typeface="+mj-ea"/>
              </a:rPr>
              <a:t>米</a:t>
            </a:r>
            <a:r>
              <a:rPr lang="en-US" altLang="zh-CN" sz="2000" dirty="0">
                <a:solidFill>
                  <a:schemeClr val="accent4"/>
                </a:solidFill>
                <a:latin typeface="+mj-ea"/>
                <a:ea typeface="+mj-ea"/>
              </a:rPr>
              <a:t>GREGOR</a:t>
            </a:r>
          </a:p>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美国</a:t>
            </a:r>
            <a:r>
              <a:rPr lang="en-US" altLang="zh-CN" sz="2000" dirty="0">
                <a:solidFill>
                  <a:schemeClr val="accent4"/>
                </a:solidFill>
                <a:latin typeface="+mj-ea"/>
                <a:ea typeface="+mj-ea"/>
              </a:rPr>
              <a:t>4</a:t>
            </a:r>
            <a:r>
              <a:rPr lang="zh-CN" altLang="en-US" sz="2000" dirty="0">
                <a:solidFill>
                  <a:schemeClr val="accent4"/>
                </a:solidFill>
                <a:latin typeface="+mj-ea"/>
                <a:ea typeface="+mj-ea"/>
              </a:rPr>
              <a:t>米</a:t>
            </a:r>
            <a:r>
              <a:rPr lang="en-US" altLang="zh-CN" sz="2000" dirty="0">
                <a:solidFill>
                  <a:schemeClr val="accent4"/>
                </a:solidFill>
                <a:latin typeface="+mj-ea"/>
                <a:ea typeface="+mj-ea"/>
              </a:rPr>
              <a:t>DKIST</a:t>
            </a:r>
            <a:r>
              <a:rPr lang="zh-CN" altLang="en-US" sz="2000" dirty="0">
                <a:solidFill>
                  <a:schemeClr val="accent4"/>
                </a:solidFill>
                <a:latin typeface="+mj-ea"/>
                <a:ea typeface="+mj-ea"/>
              </a:rPr>
              <a:t>（即原</a:t>
            </a:r>
            <a:r>
              <a:rPr lang="en-US" altLang="zh-CN" sz="2000" dirty="0">
                <a:solidFill>
                  <a:schemeClr val="accent4"/>
                </a:solidFill>
                <a:latin typeface="+mj-ea"/>
                <a:ea typeface="+mj-ea"/>
              </a:rPr>
              <a:t>ATST</a:t>
            </a:r>
            <a:r>
              <a:rPr lang="zh-CN" altLang="en-US" sz="2000" dirty="0">
                <a:solidFill>
                  <a:schemeClr val="accent4"/>
                </a:solidFill>
                <a:latin typeface="+mj-ea"/>
                <a:ea typeface="+mj-ea"/>
              </a:rPr>
              <a:t>）</a:t>
            </a:r>
            <a:endParaRPr lang="en-US" altLang="zh-CN" sz="2000" dirty="0">
              <a:solidFill>
                <a:schemeClr val="accent4"/>
              </a:solidFill>
              <a:latin typeface="+mj-ea"/>
              <a:ea typeface="+mj-ea"/>
            </a:endParaRPr>
          </a:p>
          <a:p>
            <a:pPr marL="342900" indent="-342900">
              <a:lnSpc>
                <a:spcPct val="200000"/>
              </a:lnSpc>
              <a:buFont typeface="Wingdings" panose="05000000000000000000" pitchFamily="2" charset="2"/>
              <a:buChar char="Ø"/>
            </a:pPr>
            <a:r>
              <a:rPr lang="zh-CN" altLang="en-US" sz="2000" dirty="0">
                <a:solidFill>
                  <a:schemeClr val="accent4"/>
                </a:solidFill>
                <a:latin typeface="+mj-ea"/>
                <a:ea typeface="+mj-ea"/>
              </a:rPr>
              <a:t>中国</a:t>
            </a:r>
            <a:r>
              <a:rPr lang="en-US" altLang="zh-CN" sz="2000" dirty="0">
                <a:solidFill>
                  <a:schemeClr val="accent4"/>
                </a:solidFill>
                <a:latin typeface="+mj-ea"/>
                <a:ea typeface="+mj-ea"/>
              </a:rPr>
              <a:t>8</a:t>
            </a:r>
            <a:r>
              <a:rPr lang="zh-CN" altLang="en-US" sz="2000" dirty="0">
                <a:solidFill>
                  <a:schemeClr val="accent4"/>
                </a:solidFill>
                <a:latin typeface="+mj-ea"/>
                <a:ea typeface="+mj-ea"/>
              </a:rPr>
              <a:t>米</a:t>
            </a:r>
            <a:r>
              <a:rPr lang="en-US" altLang="zh-CN" sz="2000" dirty="0">
                <a:solidFill>
                  <a:schemeClr val="accent4"/>
                </a:solidFill>
                <a:latin typeface="+mj-ea"/>
                <a:ea typeface="+mj-ea"/>
              </a:rPr>
              <a:t>ASO-G</a:t>
            </a:r>
            <a:r>
              <a:rPr lang="zh-CN" altLang="en-US" sz="2000" dirty="0">
                <a:solidFill>
                  <a:schemeClr val="accent4"/>
                </a:solidFill>
                <a:latin typeface="+mj-ea"/>
                <a:ea typeface="+mj-ea"/>
              </a:rPr>
              <a:t>（</a:t>
            </a:r>
            <a:r>
              <a:rPr lang="en-US" altLang="zh-CN" sz="2000" dirty="0">
                <a:solidFill>
                  <a:schemeClr val="accent4"/>
                </a:solidFill>
                <a:latin typeface="+mj-ea"/>
                <a:ea typeface="+mj-ea"/>
              </a:rPr>
              <a:t>CGST</a:t>
            </a:r>
            <a:r>
              <a:rPr lang="zh-CN" altLang="en-US" sz="2000" dirty="0">
                <a:solidFill>
                  <a:schemeClr val="accent4"/>
                </a:solidFill>
                <a:latin typeface="+mj-ea"/>
                <a:ea typeface="+mj-ea"/>
              </a:rPr>
              <a:t>）</a:t>
            </a:r>
          </a:p>
        </p:txBody>
      </p:sp>
    </p:spTree>
    <p:extLst>
      <p:ext uri="{BB962C8B-B14F-4D97-AF65-F5344CB8AC3E}">
        <p14:creationId xmlns:p14="http://schemas.microsoft.com/office/powerpoint/2010/main" val="139047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857349" cy="584775"/>
            <a:chOff x="493006" y="224297"/>
            <a:chExt cx="5856702" cy="585353"/>
          </a:xfrm>
        </p:grpSpPr>
        <p:sp>
          <p:nvSpPr>
            <p:cNvPr id="15370" name="文本框 21"/>
            <p:cNvSpPr txBox="1">
              <a:spLocks noChangeArrowheads="1"/>
            </p:cNvSpPr>
            <p:nvPr/>
          </p:nvSpPr>
          <p:spPr bwMode="auto">
            <a:xfrm>
              <a:off x="830858" y="224297"/>
              <a:ext cx="5518850"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太阳图像超分辨率重建的意义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4" name="文本框 23">
            <a:extLst>
              <a:ext uri="{FF2B5EF4-FFF2-40B4-BE49-F238E27FC236}">
                <a16:creationId xmlns:a16="http://schemas.microsoft.com/office/drawing/2014/main" id="{55189980-8C62-46D3-A917-1FE8BE55E6E1}"/>
              </a:ext>
            </a:extLst>
          </p:cNvPr>
          <p:cNvSpPr txBox="1"/>
          <p:nvPr/>
        </p:nvSpPr>
        <p:spPr>
          <a:xfrm>
            <a:off x="5436531" y="1068289"/>
            <a:ext cx="3411794" cy="1137556"/>
          </a:xfrm>
          <a:prstGeom prst="rect">
            <a:avLst/>
          </a:prstGeom>
          <a:noFill/>
        </p:spPr>
        <p:txBody>
          <a:bodyPr wrap="square" rtlCol="0">
            <a:spAutoFit/>
          </a:bodyPr>
          <a:lstStyle/>
          <a:p>
            <a:pPr>
              <a:lnSpc>
                <a:spcPct val="130000"/>
              </a:lnSpc>
            </a:pPr>
            <a:r>
              <a:rPr lang="zh-CN" altLang="en-US" sz="1800" dirty="0">
                <a:solidFill>
                  <a:schemeClr val="accent1"/>
                </a:solidFill>
                <a:latin typeface="微软雅黑" panose="020B0503020204020204" pitchFamily="34" charset="-122"/>
                <a:ea typeface="微软雅黑" panose="020B0503020204020204" pitchFamily="34" charset="-122"/>
              </a:rPr>
              <a:t>观测系统和成像终端设备的升级，使得采集到的科学数据的规模和增长速度将呈指数型增加。</a:t>
            </a:r>
          </a:p>
        </p:txBody>
      </p:sp>
      <p:sp>
        <p:nvSpPr>
          <p:cNvPr id="4" name="矩形: 圆角 3">
            <a:extLst>
              <a:ext uri="{FF2B5EF4-FFF2-40B4-BE49-F238E27FC236}">
                <a16:creationId xmlns:a16="http://schemas.microsoft.com/office/drawing/2014/main" id="{2C0EBE36-4BED-4BB7-8466-999B164AA620}"/>
              </a:ext>
            </a:extLst>
          </p:cNvPr>
          <p:cNvSpPr/>
          <p:nvPr/>
        </p:nvSpPr>
        <p:spPr>
          <a:xfrm>
            <a:off x="983227" y="1278188"/>
            <a:ext cx="1317522" cy="7275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AO</a:t>
            </a:r>
            <a:endParaRPr lang="zh-CN" altLang="en-US" dirty="0"/>
          </a:p>
        </p:txBody>
      </p:sp>
      <p:sp>
        <p:nvSpPr>
          <p:cNvPr id="61" name="矩形: 圆角 60">
            <a:extLst>
              <a:ext uri="{FF2B5EF4-FFF2-40B4-BE49-F238E27FC236}">
                <a16:creationId xmlns:a16="http://schemas.microsoft.com/office/drawing/2014/main" id="{8FF9D6FF-41A3-432B-AFE3-60ABFE0476A5}"/>
              </a:ext>
            </a:extLst>
          </p:cNvPr>
          <p:cNvSpPr/>
          <p:nvPr/>
        </p:nvSpPr>
        <p:spPr>
          <a:xfrm>
            <a:off x="2738285" y="1278187"/>
            <a:ext cx="1317522" cy="7275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短曝光</a:t>
            </a:r>
            <a:endParaRPr lang="en-US" altLang="zh-CN" dirty="0"/>
          </a:p>
          <a:p>
            <a:pPr algn="ctr"/>
            <a:r>
              <a:rPr lang="zh-CN" altLang="en-US" dirty="0"/>
              <a:t>斑点像</a:t>
            </a:r>
          </a:p>
        </p:txBody>
      </p:sp>
      <p:sp>
        <p:nvSpPr>
          <p:cNvPr id="62" name="矩形: 圆角 61">
            <a:extLst>
              <a:ext uri="{FF2B5EF4-FFF2-40B4-BE49-F238E27FC236}">
                <a16:creationId xmlns:a16="http://schemas.microsoft.com/office/drawing/2014/main" id="{26D6A414-C432-4A71-A5A9-ABD2C6A410A6}"/>
              </a:ext>
            </a:extLst>
          </p:cNvPr>
          <p:cNvSpPr/>
          <p:nvPr/>
        </p:nvSpPr>
        <p:spPr>
          <a:xfrm>
            <a:off x="1896943" y="2708028"/>
            <a:ext cx="1317522" cy="7275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高分辨</a:t>
            </a:r>
            <a:endParaRPr lang="en-US" altLang="zh-CN" dirty="0"/>
          </a:p>
          <a:p>
            <a:pPr algn="ctr"/>
            <a:r>
              <a:rPr lang="zh-CN" altLang="en-US" dirty="0"/>
              <a:t>重建算法</a:t>
            </a:r>
            <a:endParaRPr lang="en-US" altLang="zh-CN" dirty="0"/>
          </a:p>
        </p:txBody>
      </p:sp>
      <p:sp>
        <p:nvSpPr>
          <p:cNvPr id="5" name="加号 4">
            <a:extLst>
              <a:ext uri="{FF2B5EF4-FFF2-40B4-BE49-F238E27FC236}">
                <a16:creationId xmlns:a16="http://schemas.microsoft.com/office/drawing/2014/main" id="{6E4C6632-CE14-4D81-8A35-A8A21FCA1189}"/>
              </a:ext>
            </a:extLst>
          </p:cNvPr>
          <p:cNvSpPr/>
          <p:nvPr/>
        </p:nvSpPr>
        <p:spPr>
          <a:xfrm>
            <a:off x="2369577" y="1465003"/>
            <a:ext cx="299884" cy="344129"/>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左大括号 9">
            <a:extLst>
              <a:ext uri="{FF2B5EF4-FFF2-40B4-BE49-F238E27FC236}">
                <a16:creationId xmlns:a16="http://schemas.microsoft.com/office/drawing/2014/main" id="{111FDC9B-E4F0-4B98-A55A-3ACB9BE3127A}"/>
              </a:ext>
            </a:extLst>
          </p:cNvPr>
          <p:cNvSpPr/>
          <p:nvPr/>
        </p:nvSpPr>
        <p:spPr>
          <a:xfrm rot="16200000">
            <a:off x="2405762" y="1564390"/>
            <a:ext cx="299884" cy="1575945"/>
          </a:xfrm>
          <a:prstGeom prst="lef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460EC837-9F1F-4A8C-98C6-DB49A454E916}"/>
              </a:ext>
            </a:extLst>
          </p:cNvPr>
          <p:cNvSpPr/>
          <p:nvPr/>
        </p:nvSpPr>
        <p:spPr>
          <a:xfrm>
            <a:off x="2480733" y="3641338"/>
            <a:ext cx="149942" cy="99305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0" name="矩形: 圆角 69">
            <a:extLst>
              <a:ext uri="{FF2B5EF4-FFF2-40B4-BE49-F238E27FC236}">
                <a16:creationId xmlns:a16="http://schemas.microsoft.com/office/drawing/2014/main" id="{45665D7D-149D-4D56-96F1-87FC852DCFCD}"/>
              </a:ext>
            </a:extLst>
          </p:cNvPr>
          <p:cNvSpPr/>
          <p:nvPr/>
        </p:nvSpPr>
        <p:spPr>
          <a:xfrm>
            <a:off x="1860758" y="4775970"/>
            <a:ext cx="1317522" cy="7275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太阳高分辨图像</a:t>
            </a:r>
            <a:endParaRPr lang="en-US" altLang="zh-CN" dirty="0"/>
          </a:p>
        </p:txBody>
      </p:sp>
      <p:cxnSp>
        <p:nvCxnSpPr>
          <p:cNvPr id="13" name="直接箭头连接符 12">
            <a:extLst>
              <a:ext uri="{FF2B5EF4-FFF2-40B4-BE49-F238E27FC236}">
                <a16:creationId xmlns:a16="http://schemas.microsoft.com/office/drawing/2014/main" id="{711B33F3-4EB4-4594-BDFB-2FF6B900F689}"/>
              </a:ext>
            </a:extLst>
          </p:cNvPr>
          <p:cNvCxnSpPr>
            <a:cxnSpLocks/>
          </p:cNvCxnSpPr>
          <p:nvPr/>
        </p:nvCxnSpPr>
        <p:spPr>
          <a:xfrm flipV="1">
            <a:off x="4178709" y="1637067"/>
            <a:ext cx="1229033" cy="4915"/>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A712C68C-C0F4-448D-8A9E-9522B957E2D7}"/>
              </a:ext>
            </a:extLst>
          </p:cNvPr>
          <p:cNvCxnSpPr>
            <a:cxnSpLocks/>
          </p:cNvCxnSpPr>
          <p:nvPr/>
        </p:nvCxnSpPr>
        <p:spPr>
          <a:xfrm flipV="1">
            <a:off x="3397046" y="3065202"/>
            <a:ext cx="2039484" cy="4915"/>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E4B54CA3-342F-4EEE-BF48-9D9C70590A63}"/>
              </a:ext>
            </a:extLst>
          </p:cNvPr>
          <p:cNvSpPr txBox="1"/>
          <p:nvPr/>
        </p:nvSpPr>
        <p:spPr>
          <a:xfrm>
            <a:off x="5436530" y="2542079"/>
            <a:ext cx="3411793" cy="1497654"/>
          </a:xfrm>
          <a:prstGeom prst="rect">
            <a:avLst/>
          </a:prstGeom>
          <a:noFill/>
        </p:spPr>
        <p:txBody>
          <a:bodyPr wrap="square" rtlCol="0">
            <a:spAutoFit/>
          </a:bodyPr>
          <a:lstStyle/>
          <a:p>
            <a:pPr>
              <a:lnSpc>
                <a:spcPct val="130000"/>
              </a:lnSpc>
            </a:pPr>
            <a:r>
              <a:rPr lang="zh-CN" altLang="en-US" sz="1800" dirty="0">
                <a:solidFill>
                  <a:schemeClr val="accent1"/>
                </a:solidFill>
                <a:latin typeface="微软雅黑" panose="020B0503020204020204" pitchFamily="34" charset="-122"/>
                <a:ea typeface="微软雅黑" panose="020B0503020204020204" pitchFamily="34" charset="-122"/>
              </a:rPr>
              <a:t>目前应用最多的数据处理方法基本成型于上个世纪八十年代，虽然有所发展，但一些根本性问题依然存在。</a:t>
            </a:r>
          </a:p>
        </p:txBody>
      </p:sp>
      <p:sp>
        <p:nvSpPr>
          <p:cNvPr id="20" name="右大括号 19">
            <a:extLst>
              <a:ext uri="{FF2B5EF4-FFF2-40B4-BE49-F238E27FC236}">
                <a16:creationId xmlns:a16="http://schemas.microsoft.com/office/drawing/2014/main" id="{4C93ADED-F462-4877-95CC-EF082065AC47}"/>
              </a:ext>
            </a:extLst>
          </p:cNvPr>
          <p:cNvSpPr/>
          <p:nvPr/>
        </p:nvSpPr>
        <p:spPr>
          <a:xfrm>
            <a:off x="8848323" y="1219193"/>
            <a:ext cx="482490" cy="2625213"/>
          </a:xfrm>
          <a:prstGeom prst="rightBrace">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83" name="文本框 82">
            <a:extLst>
              <a:ext uri="{FF2B5EF4-FFF2-40B4-BE49-F238E27FC236}">
                <a16:creationId xmlns:a16="http://schemas.microsoft.com/office/drawing/2014/main" id="{B4AC91B5-8DED-46F5-8D93-27B69A92A0F4}"/>
              </a:ext>
            </a:extLst>
          </p:cNvPr>
          <p:cNvSpPr txBox="1"/>
          <p:nvPr/>
        </p:nvSpPr>
        <p:spPr>
          <a:xfrm>
            <a:off x="9453715" y="1613202"/>
            <a:ext cx="2423652" cy="1857753"/>
          </a:xfrm>
          <a:prstGeom prst="rect">
            <a:avLst/>
          </a:prstGeom>
          <a:noFill/>
        </p:spPr>
        <p:txBody>
          <a:bodyPr wrap="square" rtlCol="0">
            <a:spAutoFit/>
          </a:bodyPr>
          <a:lstStyle/>
          <a:p>
            <a:pPr>
              <a:lnSpc>
                <a:spcPct val="130000"/>
              </a:lnSpc>
            </a:pPr>
            <a:r>
              <a:rPr lang="zh-CN" altLang="en-US" sz="1800" dirty="0">
                <a:solidFill>
                  <a:schemeClr val="accent6"/>
                </a:solidFill>
                <a:latin typeface="微软雅黑" panose="020B0503020204020204" pitchFamily="34" charset="-122"/>
                <a:ea typeface="微软雅黑" panose="020B0503020204020204" pitchFamily="34" charset="-122"/>
              </a:rPr>
              <a:t>按照传统的解析的方式，基于已有的物理和数学规律来分析如此庞大的数据已经有些捉襟见肘。</a:t>
            </a:r>
          </a:p>
        </p:txBody>
      </p:sp>
    </p:spTree>
    <p:extLst>
      <p:ext uri="{BB962C8B-B14F-4D97-AF65-F5344CB8AC3E}">
        <p14:creationId xmlns:p14="http://schemas.microsoft.com/office/powerpoint/2010/main" val="203518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6678087" cy="584775"/>
            <a:chOff x="493006" y="224297"/>
            <a:chExt cx="6677349" cy="585353"/>
          </a:xfrm>
        </p:grpSpPr>
        <p:sp>
          <p:nvSpPr>
            <p:cNvPr id="15370" name="文本框 21"/>
            <p:cNvSpPr txBox="1">
              <a:spLocks noChangeArrowheads="1"/>
            </p:cNvSpPr>
            <p:nvPr/>
          </p:nvSpPr>
          <p:spPr bwMode="auto">
            <a:xfrm>
              <a:off x="830858" y="224297"/>
              <a:ext cx="6339497"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a:t>
              </a:r>
              <a:r>
                <a:rPr lang="zh-CN" altLang="en-US" sz="3200" b="1" dirty="0">
                  <a:solidFill>
                    <a:srgbClr val="FF0000"/>
                  </a:solidFill>
                  <a:latin typeface="Century Gothic" pitchFamily="34" charset="0"/>
                  <a:ea typeface="微软雅黑" pitchFamily="34" charset="-122"/>
                </a:rPr>
                <a:t>磁场数据</a:t>
              </a:r>
              <a:r>
                <a:rPr lang="zh-CN" altLang="en-US" sz="3200" b="1" dirty="0">
                  <a:solidFill>
                    <a:srgbClr val="FFFFFF"/>
                  </a:solidFill>
                  <a:latin typeface="Century Gothic" pitchFamily="34" charset="0"/>
                  <a:ea typeface="微软雅黑" pitchFamily="34" charset="-122"/>
                </a:rPr>
                <a:t>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2" name="文本框 1">
            <a:extLst>
              <a:ext uri="{FF2B5EF4-FFF2-40B4-BE49-F238E27FC236}">
                <a16:creationId xmlns:a16="http://schemas.microsoft.com/office/drawing/2014/main" id="{106B5D30-A7DD-43DC-9989-49B6E6C97A14}"/>
              </a:ext>
            </a:extLst>
          </p:cNvPr>
          <p:cNvSpPr txBox="1"/>
          <p:nvPr/>
        </p:nvSpPr>
        <p:spPr>
          <a:xfrm>
            <a:off x="809377" y="2314074"/>
            <a:ext cx="5379550" cy="3785652"/>
          </a:xfrm>
          <a:prstGeom prst="rect">
            <a:avLst/>
          </a:prstGeom>
          <a:noFill/>
        </p:spPr>
        <p:txBody>
          <a:bodyPr wrap="square" rtlCol="0">
            <a:spAutoFit/>
          </a:bodyPr>
          <a:lstStyle/>
          <a:p>
            <a:pPr marL="285750" indent="-285750">
              <a:buFont typeface="Wingdings" panose="05000000000000000000" pitchFamily="2" charset="2"/>
              <a:buChar char="l"/>
            </a:pPr>
            <a:r>
              <a:rPr lang="zh-CN" altLang="en-US" sz="2400" b="0" i="0" dirty="0">
                <a:solidFill>
                  <a:schemeClr val="bg1"/>
                </a:solidFill>
                <a:effectLst/>
                <a:latin typeface="SimSun" panose="02010600030101010101" pitchFamily="2" charset="-122"/>
                <a:ea typeface="SimSun" panose="02010600030101010101" pitchFamily="2" charset="-122"/>
              </a:rPr>
              <a:t>科学意义：太阳大气是一个巨大的磁等离子体，其间的一切现象和过程都和磁场相互作用密不可分</a:t>
            </a:r>
            <a:r>
              <a:rPr lang="zh-CN" altLang="en-US" sz="2400" dirty="0">
                <a:solidFill>
                  <a:schemeClr val="bg1"/>
                </a:solidFill>
                <a:latin typeface="SimSun" panose="02010600030101010101" pitchFamily="2" charset="-122"/>
                <a:ea typeface="SimSun" panose="02010600030101010101" pitchFamily="2" charset="-122"/>
              </a:rPr>
              <a:t>。</a:t>
            </a:r>
            <a:endParaRPr lang="en-US" altLang="zh-CN" sz="2400" b="0" i="0" dirty="0">
              <a:solidFill>
                <a:schemeClr val="bg1"/>
              </a:solidFill>
              <a:effectLst/>
              <a:latin typeface="SimSun" panose="02010600030101010101" pitchFamily="2" charset="-122"/>
              <a:ea typeface="SimSun" panose="02010600030101010101" pitchFamily="2" charset="-122"/>
            </a:endParaRPr>
          </a:p>
          <a:p>
            <a:pPr marL="285750" indent="-285750">
              <a:buFont typeface="Wingdings" panose="05000000000000000000" pitchFamily="2" charset="2"/>
              <a:buChar char="l"/>
            </a:pPr>
            <a:endParaRPr lang="en-US" altLang="zh-CN" sz="2400" dirty="0">
              <a:solidFill>
                <a:schemeClr val="bg1"/>
              </a:solidFill>
              <a:latin typeface="SimSun" panose="02010600030101010101" pitchFamily="2" charset="-122"/>
              <a:ea typeface="SimSun" panose="02010600030101010101" pitchFamily="2" charset="-122"/>
            </a:endParaRPr>
          </a:p>
          <a:p>
            <a:pPr marL="285750" indent="-285750">
              <a:buFont typeface="Wingdings" panose="05000000000000000000" pitchFamily="2" charset="2"/>
              <a:buChar char="l"/>
            </a:pPr>
            <a:endParaRPr lang="en-US" altLang="zh-CN" sz="2400" b="0" i="0" dirty="0">
              <a:solidFill>
                <a:schemeClr val="bg1"/>
              </a:solidFill>
              <a:effectLst/>
              <a:latin typeface="SimSun" panose="02010600030101010101" pitchFamily="2" charset="-122"/>
              <a:ea typeface="SimSun" panose="02010600030101010101" pitchFamily="2" charset="-122"/>
            </a:endParaRPr>
          </a:p>
          <a:p>
            <a:pPr marL="285750" indent="-285750">
              <a:buFont typeface="Wingdings" panose="05000000000000000000" pitchFamily="2" charset="2"/>
              <a:buChar char="l"/>
            </a:pPr>
            <a:endParaRPr lang="en-US" altLang="zh-CN" sz="2400" b="0" i="0" dirty="0">
              <a:solidFill>
                <a:schemeClr val="bg1"/>
              </a:solidFill>
              <a:effectLst/>
              <a:latin typeface="SimSun" panose="02010600030101010101" pitchFamily="2" charset="-122"/>
              <a:ea typeface="SimSun" panose="02010600030101010101" pitchFamily="2" charset="-122"/>
            </a:endParaRPr>
          </a:p>
          <a:p>
            <a:pPr marL="285750" indent="-285750">
              <a:buFont typeface="Wingdings" panose="05000000000000000000" pitchFamily="2" charset="2"/>
              <a:buChar char="l"/>
            </a:pPr>
            <a:r>
              <a:rPr lang="zh-CN" altLang="en-US" sz="2400" dirty="0">
                <a:solidFill>
                  <a:schemeClr val="bg1"/>
                </a:solidFill>
                <a:latin typeface="SimSun" panose="02010600030101010101" pitchFamily="2" charset="-122"/>
                <a:ea typeface="SimSun" panose="02010600030101010101" pitchFamily="2" charset="-122"/>
              </a:rPr>
              <a:t>社会意义：</a:t>
            </a:r>
            <a:r>
              <a:rPr lang="zh-CN" altLang="en-US" sz="2400" b="0" i="0" dirty="0">
                <a:solidFill>
                  <a:schemeClr val="bg1"/>
                </a:solidFill>
                <a:effectLst/>
                <a:latin typeface="SimSun" panose="02010600030101010101" pitchFamily="2" charset="-122"/>
                <a:ea typeface="SimSun" panose="02010600030101010101" pitchFamily="2" charset="-122"/>
              </a:rPr>
              <a:t>太阳磁相互作用导致的剧烈活动（如耀斑和日冕物质抛射</a:t>
            </a:r>
            <a:r>
              <a:rPr lang="en-US" altLang="zh-CN" sz="2400" dirty="0">
                <a:solidFill>
                  <a:schemeClr val="bg1"/>
                </a:solidFill>
                <a:latin typeface="SimSun" panose="02010600030101010101" pitchFamily="2" charset="-122"/>
                <a:ea typeface="SimSun" panose="02010600030101010101" pitchFamily="2" charset="-122"/>
              </a:rPr>
              <a:t>)</a:t>
            </a:r>
            <a:r>
              <a:rPr lang="zh-CN" altLang="en-US" sz="2400" b="0" i="0" dirty="0">
                <a:solidFill>
                  <a:schemeClr val="bg1"/>
                </a:solidFill>
                <a:effectLst/>
                <a:latin typeface="SimSun" panose="02010600030101010101" pitchFamily="2" charset="-122"/>
                <a:ea typeface="SimSun" panose="02010600030101010101" pitchFamily="2" charset="-122"/>
              </a:rPr>
              <a:t>会借助这个磁场环境对人类社会产生灾害性影响。</a:t>
            </a:r>
            <a:endParaRPr lang="zh-CN" altLang="en-US" sz="2400" dirty="0"/>
          </a:p>
        </p:txBody>
      </p:sp>
      <p:pic>
        <p:nvPicPr>
          <p:cNvPr id="6" name="图片 5">
            <a:extLst>
              <a:ext uri="{FF2B5EF4-FFF2-40B4-BE49-F238E27FC236}">
                <a16:creationId xmlns:a16="http://schemas.microsoft.com/office/drawing/2014/main" id="{E0EC0DE1-89B2-4956-9775-F54AF0E5E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575" y="2239505"/>
            <a:ext cx="4592064" cy="4298953"/>
          </a:xfrm>
          <a:prstGeom prst="rect">
            <a:avLst/>
          </a:prstGeom>
        </p:spPr>
      </p:pic>
      <p:grpSp>
        <p:nvGrpSpPr>
          <p:cNvPr id="7" name="组合 6">
            <a:extLst>
              <a:ext uri="{FF2B5EF4-FFF2-40B4-BE49-F238E27FC236}">
                <a16:creationId xmlns:a16="http://schemas.microsoft.com/office/drawing/2014/main" id="{82D0675F-6B14-4A27-99FD-7016CCE4D13B}"/>
              </a:ext>
            </a:extLst>
          </p:cNvPr>
          <p:cNvGrpSpPr/>
          <p:nvPr/>
        </p:nvGrpSpPr>
        <p:grpSpPr>
          <a:xfrm>
            <a:off x="809377" y="1120571"/>
            <a:ext cx="9515034" cy="740344"/>
            <a:chOff x="430693" y="970766"/>
            <a:chExt cx="9515034" cy="740344"/>
          </a:xfrm>
        </p:grpSpPr>
        <p:sp>
          <p:nvSpPr>
            <p:cNvPr id="8" name="矩形 7">
              <a:extLst>
                <a:ext uri="{FF2B5EF4-FFF2-40B4-BE49-F238E27FC236}">
                  <a16:creationId xmlns:a16="http://schemas.microsoft.com/office/drawing/2014/main" id="{2D7AD31B-8964-4311-BC14-70246455A398}"/>
                </a:ext>
              </a:extLst>
            </p:cNvPr>
            <p:cNvSpPr/>
            <p:nvPr/>
          </p:nvSpPr>
          <p:spPr>
            <a:xfrm>
              <a:off x="430693" y="970766"/>
              <a:ext cx="8091463" cy="740344"/>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B3C7FA17-F69D-41F1-927E-7B4BA27F6BFE}"/>
                </a:ext>
              </a:extLst>
            </p:cNvPr>
            <p:cNvSpPr/>
            <p:nvPr/>
          </p:nvSpPr>
          <p:spPr>
            <a:xfrm>
              <a:off x="430693" y="1121868"/>
              <a:ext cx="9515034" cy="461665"/>
            </a:xfrm>
            <a:prstGeom prst="rect">
              <a:avLst/>
            </a:prstGeom>
          </p:spPr>
          <p:txBody>
            <a:bodyPr wrap="square">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太阳大气的每一部分都有不同起源的磁力线纵横交错在一起</a:t>
              </a:r>
            </a:p>
          </p:txBody>
        </p:sp>
      </p:grpSp>
    </p:spTree>
    <p:extLst>
      <p:ext uri="{BB962C8B-B14F-4D97-AF65-F5344CB8AC3E}">
        <p14:creationId xmlns:p14="http://schemas.microsoft.com/office/powerpoint/2010/main" val="135820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6678086" cy="584775"/>
            <a:chOff x="493006" y="224297"/>
            <a:chExt cx="6677349" cy="585353"/>
          </a:xfrm>
        </p:grpSpPr>
        <p:sp>
          <p:nvSpPr>
            <p:cNvPr id="15370" name="文本框 21"/>
            <p:cNvSpPr txBox="1">
              <a:spLocks noChangeArrowheads="1"/>
            </p:cNvSpPr>
            <p:nvPr/>
          </p:nvSpPr>
          <p:spPr bwMode="auto">
            <a:xfrm>
              <a:off x="830858" y="224297"/>
              <a:ext cx="6339497"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太阳</a:t>
              </a:r>
              <a:r>
                <a:rPr lang="zh-CN" altLang="en-US" sz="3200" b="1" dirty="0">
                  <a:solidFill>
                    <a:schemeClr val="bg1"/>
                  </a:solidFill>
                  <a:latin typeface="Century Gothic" pitchFamily="34" charset="0"/>
                  <a:ea typeface="微软雅黑" pitchFamily="34" charset="-122"/>
                </a:rPr>
                <a:t>磁场数据</a:t>
              </a:r>
              <a:r>
                <a:rPr lang="zh-CN" altLang="en-US" sz="3200" b="1" dirty="0">
                  <a:solidFill>
                    <a:srgbClr val="FFFFFF"/>
                  </a:solidFill>
                  <a:latin typeface="Century Gothic" pitchFamily="34" charset="0"/>
                  <a:ea typeface="微软雅黑" pitchFamily="34" charset="-122"/>
                </a:rPr>
                <a:t>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grpSp>
        <p:nvGrpSpPr>
          <p:cNvPr id="21" name="组合 20">
            <a:extLst>
              <a:ext uri="{FF2B5EF4-FFF2-40B4-BE49-F238E27FC236}">
                <a16:creationId xmlns:a16="http://schemas.microsoft.com/office/drawing/2014/main" id="{9835B067-7DE1-4907-A31F-4FAFA244E800}"/>
              </a:ext>
            </a:extLst>
          </p:cNvPr>
          <p:cNvGrpSpPr/>
          <p:nvPr/>
        </p:nvGrpSpPr>
        <p:grpSpPr>
          <a:xfrm>
            <a:off x="809377" y="1988035"/>
            <a:ext cx="10871846" cy="2550132"/>
            <a:chOff x="840288" y="2086621"/>
            <a:chExt cx="10871846" cy="2550132"/>
          </a:xfrm>
        </p:grpSpPr>
        <p:sp>
          <p:nvSpPr>
            <p:cNvPr id="22" name="文本框 21">
              <a:extLst>
                <a:ext uri="{FF2B5EF4-FFF2-40B4-BE49-F238E27FC236}">
                  <a16:creationId xmlns:a16="http://schemas.microsoft.com/office/drawing/2014/main" id="{E17B9DD5-B0D5-4D34-A015-CD0221D1D501}"/>
                </a:ext>
              </a:extLst>
            </p:cNvPr>
            <p:cNvSpPr txBox="1"/>
            <p:nvPr/>
          </p:nvSpPr>
          <p:spPr>
            <a:xfrm>
              <a:off x="840288" y="3159543"/>
              <a:ext cx="671979" cy="384721"/>
            </a:xfrm>
            <a:prstGeom prst="rect">
              <a:avLst/>
            </a:prstGeom>
            <a:noFill/>
            <a:ln>
              <a:noFill/>
            </a:ln>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观测</a:t>
              </a:r>
            </a:p>
          </p:txBody>
        </p:sp>
        <p:sp>
          <p:nvSpPr>
            <p:cNvPr id="25" name="左大括号 24">
              <a:extLst>
                <a:ext uri="{FF2B5EF4-FFF2-40B4-BE49-F238E27FC236}">
                  <a16:creationId xmlns:a16="http://schemas.microsoft.com/office/drawing/2014/main" id="{AE90E66F-9ACA-49A5-8BD7-AB502F7C8918}"/>
                </a:ext>
              </a:extLst>
            </p:cNvPr>
            <p:cNvSpPr/>
            <p:nvPr/>
          </p:nvSpPr>
          <p:spPr>
            <a:xfrm>
              <a:off x="1562520" y="2193821"/>
              <a:ext cx="342591" cy="2306863"/>
            </a:xfrm>
            <a:prstGeom prst="leftBrace">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solidFill>
                  <a:schemeClr val="bg1"/>
                </a:solidFill>
              </a:endParaRPr>
            </a:p>
          </p:txBody>
        </p:sp>
        <p:sp>
          <p:nvSpPr>
            <p:cNvPr id="26" name="文本框 25">
              <a:extLst>
                <a:ext uri="{FF2B5EF4-FFF2-40B4-BE49-F238E27FC236}">
                  <a16:creationId xmlns:a16="http://schemas.microsoft.com/office/drawing/2014/main" id="{D5F908D9-FD8B-4F33-AC3A-8336973927A7}"/>
                </a:ext>
              </a:extLst>
            </p:cNvPr>
            <p:cNvSpPr txBox="1"/>
            <p:nvPr/>
          </p:nvSpPr>
          <p:spPr>
            <a:xfrm>
              <a:off x="1913102" y="2086621"/>
              <a:ext cx="4108817" cy="369332"/>
            </a:xfrm>
            <a:prstGeom prst="rect">
              <a:avLst/>
            </a:prstGeom>
            <a:noFill/>
          </p:spPr>
          <p:txBody>
            <a:bodyPr wrap="none" rtlCol="0">
              <a:spAutoFit/>
            </a:bodyPr>
            <a:lstStyle/>
            <a:p>
              <a:r>
                <a:rPr lang="zh-CN" altLang="en-US" b="1" dirty="0">
                  <a:solidFill>
                    <a:srgbClr val="ED7167"/>
                  </a:solidFill>
                  <a:latin typeface="微软雅黑" panose="020B0503020204020204" pitchFamily="34" charset="-122"/>
                  <a:ea typeface="微软雅黑" panose="020B0503020204020204" pitchFamily="34" charset="-122"/>
                </a:rPr>
                <a:t>光球层：光学方法进行比较精确的测量</a:t>
              </a:r>
            </a:p>
          </p:txBody>
        </p:sp>
        <p:sp>
          <p:nvSpPr>
            <p:cNvPr id="27" name="文本框 26">
              <a:extLst>
                <a:ext uri="{FF2B5EF4-FFF2-40B4-BE49-F238E27FC236}">
                  <a16:creationId xmlns:a16="http://schemas.microsoft.com/office/drawing/2014/main" id="{0914E8F7-0F57-475F-A0F9-46403D1E8182}"/>
                </a:ext>
              </a:extLst>
            </p:cNvPr>
            <p:cNvSpPr txBox="1"/>
            <p:nvPr/>
          </p:nvSpPr>
          <p:spPr>
            <a:xfrm>
              <a:off x="1919921" y="3141330"/>
              <a:ext cx="2864887" cy="384721"/>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色球层：精度稍差的观测</a:t>
              </a:r>
            </a:p>
          </p:txBody>
        </p:sp>
        <p:sp>
          <p:nvSpPr>
            <p:cNvPr id="28" name="文本框 27">
              <a:extLst>
                <a:ext uri="{FF2B5EF4-FFF2-40B4-BE49-F238E27FC236}">
                  <a16:creationId xmlns:a16="http://schemas.microsoft.com/office/drawing/2014/main" id="{33326E69-B30E-4C25-BE2F-746770771050}"/>
                </a:ext>
              </a:extLst>
            </p:cNvPr>
            <p:cNvSpPr txBox="1"/>
            <p:nvPr/>
          </p:nvSpPr>
          <p:spPr>
            <a:xfrm>
              <a:off x="1913102" y="4252032"/>
              <a:ext cx="3108543" cy="384721"/>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日冕层：射电方法粗略估测</a:t>
              </a:r>
            </a:p>
          </p:txBody>
        </p:sp>
        <p:sp>
          <p:nvSpPr>
            <p:cNvPr id="29" name="右大括号 28">
              <a:extLst>
                <a:ext uri="{FF2B5EF4-FFF2-40B4-BE49-F238E27FC236}">
                  <a16:creationId xmlns:a16="http://schemas.microsoft.com/office/drawing/2014/main" id="{0E659278-DB9A-41C4-ACAA-CA9CA334EA88}"/>
                </a:ext>
              </a:extLst>
            </p:cNvPr>
            <p:cNvSpPr/>
            <p:nvPr/>
          </p:nvSpPr>
          <p:spPr>
            <a:xfrm>
              <a:off x="4823939" y="3300695"/>
              <a:ext cx="360779" cy="1162679"/>
            </a:xfrm>
            <a:prstGeom prst="rightBrace">
              <a:avLst/>
            </a:prstGeom>
            <a:ln>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solidFill>
                  <a:schemeClr val="bg1"/>
                </a:solidFill>
              </a:endParaRPr>
            </a:p>
          </p:txBody>
        </p:sp>
        <p:sp>
          <p:nvSpPr>
            <p:cNvPr id="30" name="文本框 29">
              <a:extLst>
                <a:ext uri="{FF2B5EF4-FFF2-40B4-BE49-F238E27FC236}">
                  <a16:creationId xmlns:a16="http://schemas.microsoft.com/office/drawing/2014/main" id="{C4A5F390-A6B4-46C0-BBB6-0A4567BF6629}"/>
                </a:ext>
              </a:extLst>
            </p:cNvPr>
            <p:cNvSpPr txBox="1"/>
            <p:nvPr/>
          </p:nvSpPr>
          <p:spPr>
            <a:xfrm>
              <a:off x="5368502" y="3600248"/>
              <a:ext cx="6343632" cy="67710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光球以上的太阳大气中的磁场，通常在某种模型假定下，以观测的光球磁场为边值进行理论外推</a:t>
              </a:r>
            </a:p>
          </p:txBody>
        </p:sp>
      </p:grpSp>
    </p:spTree>
    <p:extLst>
      <p:ext uri="{BB962C8B-B14F-4D97-AF65-F5344CB8AC3E}">
        <p14:creationId xmlns:p14="http://schemas.microsoft.com/office/powerpoint/2010/main" val="236017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5036612" cy="584775"/>
            <a:chOff x="493006" y="224297"/>
            <a:chExt cx="5036056" cy="585353"/>
          </a:xfrm>
        </p:grpSpPr>
        <p:sp>
          <p:nvSpPr>
            <p:cNvPr id="15370" name="文本框 21"/>
            <p:cNvSpPr txBox="1">
              <a:spLocks noChangeArrowheads="1"/>
            </p:cNvSpPr>
            <p:nvPr/>
          </p:nvSpPr>
          <p:spPr bwMode="auto">
            <a:xfrm>
              <a:off x="830858" y="224297"/>
              <a:ext cx="4698204"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图像超分辨率重建的意义</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cxnSp>
        <p:nvCxnSpPr>
          <p:cNvPr id="44" name="直接箭头连接符 43">
            <a:extLst>
              <a:ext uri="{FF2B5EF4-FFF2-40B4-BE49-F238E27FC236}">
                <a16:creationId xmlns:a16="http://schemas.microsoft.com/office/drawing/2014/main" id="{D21E0BFE-AED2-42D1-BD3D-5B807B8943E1}"/>
              </a:ext>
            </a:extLst>
          </p:cNvPr>
          <p:cNvCxnSpPr>
            <a:cxnSpLocks/>
          </p:cNvCxnSpPr>
          <p:nvPr/>
        </p:nvCxnSpPr>
        <p:spPr>
          <a:xfrm>
            <a:off x="6397215" y="3994924"/>
            <a:ext cx="0" cy="68848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C9E39FC0-703A-4E0B-AF36-9A32DF6A2024}"/>
              </a:ext>
            </a:extLst>
          </p:cNvPr>
          <p:cNvGrpSpPr/>
          <p:nvPr/>
        </p:nvGrpSpPr>
        <p:grpSpPr>
          <a:xfrm>
            <a:off x="809377" y="1050607"/>
            <a:ext cx="11050667" cy="4277609"/>
            <a:chOff x="809377" y="1172596"/>
            <a:chExt cx="11050667" cy="4277609"/>
          </a:xfrm>
        </p:grpSpPr>
        <p:sp>
          <p:nvSpPr>
            <p:cNvPr id="15" name="文本框 14">
              <a:extLst>
                <a:ext uri="{FF2B5EF4-FFF2-40B4-BE49-F238E27FC236}">
                  <a16:creationId xmlns:a16="http://schemas.microsoft.com/office/drawing/2014/main" id="{F242D569-D2A6-4C58-80E1-67AD833379CF}"/>
                </a:ext>
              </a:extLst>
            </p:cNvPr>
            <p:cNvSpPr txBox="1"/>
            <p:nvPr/>
          </p:nvSpPr>
          <p:spPr>
            <a:xfrm>
              <a:off x="8057478" y="3417846"/>
              <a:ext cx="3802566" cy="384721"/>
            </a:xfrm>
            <a:prstGeom prst="rect">
              <a:avLst/>
            </a:prstGeom>
            <a:noFill/>
          </p:spPr>
          <p:txBody>
            <a:bodyPr wrap="square" rtlCol="0">
              <a:spAutoFit/>
            </a:bodyPr>
            <a:lstStyle/>
            <a:p>
              <a:r>
                <a:rPr lang="zh-CN" altLang="en-US" dirty="0">
                  <a:solidFill>
                    <a:schemeClr val="bg1"/>
                  </a:solidFill>
                  <a:latin typeface="+mn-ea"/>
                  <a:ea typeface="+mn-ea"/>
                </a:rPr>
                <a:t>提供更精细丰富的观测信息</a:t>
              </a:r>
            </a:p>
          </p:txBody>
        </p:sp>
        <p:grpSp>
          <p:nvGrpSpPr>
            <p:cNvPr id="3" name="组合 2">
              <a:extLst>
                <a:ext uri="{FF2B5EF4-FFF2-40B4-BE49-F238E27FC236}">
                  <a16:creationId xmlns:a16="http://schemas.microsoft.com/office/drawing/2014/main" id="{713F58D7-91D5-4F6B-BA84-64F884C8ED24}"/>
                </a:ext>
              </a:extLst>
            </p:cNvPr>
            <p:cNvGrpSpPr/>
            <p:nvPr/>
          </p:nvGrpSpPr>
          <p:grpSpPr>
            <a:xfrm>
              <a:off x="809377" y="1172596"/>
              <a:ext cx="10292516" cy="4277609"/>
              <a:chOff x="809377" y="1172596"/>
              <a:chExt cx="10292516" cy="4277609"/>
            </a:xfrm>
          </p:grpSpPr>
          <p:grpSp>
            <p:nvGrpSpPr>
              <p:cNvPr id="14" name="组合 13">
                <a:extLst>
                  <a:ext uri="{FF2B5EF4-FFF2-40B4-BE49-F238E27FC236}">
                    <a16:creationId xmlns:a16="http://schemas.microsoft.com/office/drawing/2014/main" id="{FE2A4B34-E8BE-4819-A799-990558E0897F}"/>
                  </a:ext>
                </a:extLst>
              </p:cNvPr>
              <p:cNvGrpSpPr/>
              <p:nvPr/>
            </p:nvGrpSpPr>
            <p:grpSpPr>
              <a:xfrm>
                <a:off x="809377" y="1172596"/>
                <a:ext cx="6579623" cy="4277609"/>
                <a:chOff x="1841809" y="1103972"/>
                <a:chExt cx="6579623" cy="4277609"/>
              </a:xfrm>
            </p:grpSpPr>
            <p:grpSp>
              <p:nvGrpSpPr>
                <p:cNvPr id="11" name="组合 10">
                  <a:extLst>
                    <a:ext uri="{FF2B5EF4-FFF2-40B4-BE49-F238E27FC236}">
                      <a16:creationId xmlns:a16="http://schemas.microsoft.com/office/drawing/2014/main" id="{30950708-AEA3-45B0-86C4-0DB6F70769A9}"/>
                    </a:ext>
                  </a:extLst>
                </p:cNvPr>
                <p:cNvGrpSpPr/>
                <p:nvPr/>
              </p:nvGrpSpPr>
              <p:grpSpPr>
                <a:xfrm>
                  <a:off x="1841809" y="1103972"/>
                  <a:ext cx="6301098" cy="2848066"/>
                  <a:chOff x="2087136" y="1170879"/>
                  <a:chExt cx="6301098" cy="2848066"/>
                </a:xfrm>
              </p:grpSpPr>
              <p:sp>
                <p:nvSpPr>
                  <p:cNvPr id="4" name="椭圆 3">
                    <a:extLst>
                      <a:ext uri="{FF2B5EF4-FFF2-40B4-BE49-F238E27FC236}">
                        <a16:creationId xmlns:a16="http://schemas.microsoft.com/office/drawing/2014/main" id="{D985F9C2-E763-44D5-B834-C89A6FA22406}"/>
                      </a:ext>
                    </a:extLst>
                  </p:cNvPr>
                  <p:cNvSpPr/>
                  <p:nvPr/>
                </p:nvSpPr>
                <p:spPr>
                  <a:xfrm>
                    <a:off x="3670608" y="1170879"/>
                    <a:ext cx="3209693" cy="107051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400" dirty="0"/>
                      <a:t>科学难题</a:t>
                    </a:r>
                  </a:p>
                </p:txBody>
              </p:sp>
              <p:sp>
                <p:nvSpPr>
                  <p:cNvPr id="5" name="箭头: 下 4">
                    <a:extLst>
                      <a:ext uri="{FF2B5EF4-FFF2-40B4-BE49-F238E27FC236}">
                        <a16:creationId xmlns:a16="http://schemas.microsoft.com/office/drawing/2014/main" id="{D96096E3-3398-4008-9B90-84087DB93A14}"/>
                      </a:ext>
                    </a:extLst>
                  </p:cNvPr>
                  <p:cNvSpPr/>
                  <p:nvPr/>
                </p:nvSpPr>
                <p:spPr>
                  <a:xfrm rot="2439127">
                    <a:off x="3282874" y="1875685"/>
                    <a:ext cx="185354" cy="155954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9AAC8AAB-8B69-4A7E-86F2-7EDBB9636EF0}"/>
                      </a:ext>
                    </a:extLst>
                  </p:cNvPr>
                  <p:cNvSpPr/>
                  <p:nvPr/>
                </p:nvSpPr>
                <p:spPr>
                  <a:xfrm>
                    <a:off x="2087136" y="3249511"/>
                    <a:ext cx="1583473" cy="7694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理论研究</a:t>
                    </a:r>
                  </a:p>
                </p:txBody>
              </p:sp>
              <p:sp>
                <p:nvSpPr>
                  <p:cNvPr id="7" name="箭头: 下 6">
                    <a:extLst>
                      <a:ext uri="{FF2B5EF4-FFF2-40B4-BE49-F238E27FC236}">
                        <a16:creationId xmlns:a16="http://schemas.microsoft.com/office/drawing/2014/main" id="{6AE62DCB-9C7A-4E39-AB5D-B4451D566ED6}"/>
                      </a:ext>
                    </a:extLst>
                  </p:cNvPr>
                  <p:cNvSpPr/>
                  <p:nvPr/>
                </p:nvSpPr>
                <p:spPr>
                  <a:xfrm>
                    <a:off x="5152397" y="2241396"/>
                    <a:ext cx="154070" cy="100811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4ADB76F-C369-40ED-B1E2-530DE1F419BF}"/>
                      </a:ext>
                    </a:extLst>
                  </p:cNvPr>
                  <p:cNvSpPr/>
                  <p:nvPr/>
                </p:nvSpPr>
                <p:spPr>
                  <a:xfrm>
                    <a:off x="4384453" y="3249511"/>
                    <a:ext cx="1732668" cy="7694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观测资料积累</a:t>
                    </a:r>
                  </a:p>
                </p:txBody>
              </p:sp>
              <p:sp>
                <p:nvSpPr>
                  <p:cNvPr id="9" name="箭头: 下 8">
                    <a:extLst>
                      <a:ext uri="{FF2B5EF4-FFF2-40B4-BE49-F238E27FC236}">
                        <a16:creationId xmlns:a16="http://schemas.microsoft.com/office/drawing/2014/main" id="{F9493B97-2F83-4A0F-A1E5-A27E8CC0F1FB}"/>
                      </a:ext>
                    </a:extLst>
                  </p:cNvPr>
                  <p:cNvSpPr/>
                  <p:nvPr/>
                </p:nvSpPr>
                <p:spPr>
                  <a:xfrm rot="19116715">
                    <a:off x="7107123" y="1838947"/>
                    <a:ext cx="175834" cy="1574332"/>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a16="http://schemas.microsoft.com/office/drawing/2014/main" id="{E70FC12D-DADF-4976-BD48-BCEF57AB76C1}"/>
                      </a:ext>
                    </a:extLst>
                  </p:cNvPr>
                  <p:cNvSpPr/>
                  <p:nvPr/>
                </p:nvSpPr>
                <p:spPr>
                  <a:xfrm>
                    <a:off x="6925719" y="3223773"/>
                    <a:ext cx="1462515" cy="7694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srgbClr val="FF0000"/>
                        </a:solidFill>
                      </a:rPr>
                      <a:t>新技术</a:t>
                    </a:r>
                  </a:p>
                </p:txBody>
              </p:sp>
            </p:grpSp>
            <p:sp>
              <p:nvSpPr>
                <p:cNvPr id="13" name="矩形 12">
                  <a:extLst>
                    <a:ext uri="{FF2B5EF4-FFF2-40B4-BE49-F238E27FC236}">
                      <a16:creationId xmlns:a16="http://schemas.microsoft.com/office/drawing/2014/main" id="{96DCF671-CB2C-4A33-BCCE-244E2D42C850}"/>
                    </a:ext>
                  </a:extLst>
                </p:cNvPr>
                <p:cNvSpPr/>
                <p:nvPr/>
              </p:nvSpPr>
              <p:spPr>
                <a:xfrm>
                  <a:off x="6555461" y="4612147"/>
                  <a:ext cx="1865971" cy="769434"/>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深度学习</a:t>
                  </a:r>
                </a:p>
              </p:txBody>
            </p:sp>
          </p:grpSp>
          <p:cxnSp>
            <p:nvCxnSpPr>
              <p:cNvPr id="17" name="直接箭头连接符 16">
                <a:extLst>
                  <a:ext uri="{FF2B5EF4-FFF2-40B4-BE49-F238E27FC236}">
                    <a16:creationId xmlns:a16="http://schemas.microsoft.com/office/drawing/2014/main" id="{E573EF67-8458-442A-AF3F-C2510A6C98ED}"/>
                  </a:ext>
                </a:extLst>
              </p:cNvPr>
              <p:cNvCxnSpPr>
                <a:cxnSpLocks/>
                <a:stCxn id="10" idx="3"/>
              </p:cNvCxnSpPr>
              <p:nvPr/>
            </p:nvCxnSpPr>
            <p:spPr>
              <a:xfrm>
                <a:off x="7110475" y="3610207"/>
                <a:ext cx="94700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AEF484AC-960B-487C-A5FE-E5959D0BC29A}"/>
                  </a:ext>
                </a:extLst>
              </p:cNvPr>
              <p:cNvSpPr/>
              <p:nvPr/>
            </p:nvSpPr>
            <p:spPr>
              <a:xfrm>
                <a:off x="8057479" y="3251228"/>
                <a:ext cx="3044414" cy="6857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箭头连接符 34">
                <a:extLst>
                  <a:ext uri="{FF2B5EF4-FFF2-40B4-BE49-F238E27FC236}">
                    <a16:creationId xmlns:a16="http://schemas.microsoft.com/office/drawing/2014/main" id="{0BB6133A-F9D2-4597-8831-0D71B2AB20B9}"/>
                  </a:ext>
                </a:extLst>
              </p:cNvPr>
              <p:cNvCxnSpPr>
                <a:cxnSpLocks/>
              </p:cNvCxnSpPr>
              <p:nvPr/>
            </p:nvCxnSpPr>
            <p:spPr>
              <a:xfrm>
                <a:off x="9536655" y="3958522"/>
                <a:ext cx="0" cy="68848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DC3F41CD-6821-4FED-8635-26BE11F6DE2D}"/>
                  </a:ext>
                </a:extLst>
              </p:cNvPr>
              <p:cNvSpPr/>
              <p:nvPr/>
            </p:nvSpPr>
            <p:spPr>
              <a:xfrm>
                <a:off x="8603669" y="4668527"/>
                <a:ext cx="1865971" cy="769434"/>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图像分辨率</a:t>
                </a:r>
              </a:p>
            </p:txBody>
          </p:sp>
        </p:grpSp>
      </p:grpSp>
      <p:sp>
        <p:nvSpPr>
          <p:cNvPr id="2" name="文本框 1">
            <a:extLst>
              <a:ext uri="{FF2B5EF4-FFF2-40B4-BE49-F238E27FC236}">
                <a16:creationId xmlns:a16="http://schemas.microsoft.com/office/drawing/2014/main" id="{F31F379A-D681-4CD2-B44D-37098D1DF9C9}"/>
              </a:ext>
            </a:extLst>
          </p:cNvPr>
          <p:cNvSpPr txBox="1"/>
          <p:nvPr/>
        </p:nvSpPr>
        <p:spPr>
          <a:xfrm>
            <a:off x="345042" y="5743824"/>
            <a:ext cx="11731829" cy="853567"/>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sz="2000" b="1" dirty="0">
                <a:solidFill>
                  <a:srgbClr val="FF7C80"/>
                </a:solidFill>
                <a:latin typeface="微软雅黑" panose="020B0503020204020204" pitchFamily="34" charset="-122"/>
                <a:ea typeface="微软雅黑" panose="020B0503020204020204" pitchFamily="34" charset="-122"/>
              </a:rPr>
              <a:t>深度学习技术</a:t>
            </a:r>
            <a:r>
              <a:rPr lang="zh-CN" altLang="en-US" sz="2000" dirty="0">
                <a:solidFill>
                  <a:schemeClr val="bg1"/>
                </a:solidFill>
                <a:latin typeface="微软雅黑" panose="020B0503020204020204" pitchFamily="34" charset="-122"/>
                <a:ea typeface="微软雅黑" panose="020B0503020204020204" pitchFamily="34" charset="-122"/>
              </a:rPr>
              <a:t>为我们提供了一种新的思路和方法来尝试进一步提高图像的空间分辨率，克服传统方法的不足，从而为太阳物理的研究提供更真实可靠的数据产品。</a:t>
            </a:r>
          </a:p>
        </p:txBody>
      </p:sp>
    </p:spTree>
    <p:extLst>
      <p:ext uri="{BB962C8B-B14F-4D97-AF65-F5344CB8AC3E}">
        <p14:creationId xmlns:p14="http://schemas.microsoft.com/office/powerpoint/2010/main" val="358697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组合 20"/>
          <p:cNvGrpSpPr>
            <a:grpSpLocks/>
          </p:cNvGrpSpPr>
          <p:nvPr/>
        </p:nvGrpSpPr>
        <p:grpSpPr bwMode="auto">
          <a:xfrm>
            <a:off x="471488" y="231775"/>
            <a:ext cx="3395137" cy="584775"/>
            <a:chOff x="493006" y="224297"/>
            <a:chExt cx="3394762" cy="585353"/>
          </a:xfrm>
        </p:grpSpPr>
        <p:sp>
          <p:nvSpPr>
            <p:cNvPr id="15370" name="文本框 21"/>
            <p:cNvSpPr txBox="1">
              <a:spLocks noChangeArrowheads="1"/>
            </p:cNvSpPr>
            <p:nvPr/>
          </p:nvSpPr>
          <p:spPr bwMode="auto">
            <a:xfrm>
              <a:off x="830858" y="224297"/>
              <a:ext cx="3056910" cy="5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Arial" charset="0"/>
                  <a:ea typeface="宋体" charset="-122"/>
                </a:defRPr>
              </a:lvl1pPr>
              <a:lvl2pPr marL="742950" indent="-285750" eaLnBrk="0" hangingPunct="0">
                <a:defRPr sz="1900">
                  <a:solidFill>
                    <a:schemeClr val="tx1"/>
                  </a:solidFill>
                  <a:latin typeface="Arial" charset="0"/>
                  <a:ea typeface="宋体" charset="-122"/>
                </a:defRPr>
              </a:lvl2pPr>
              <a:lvl3pPr marL="1143000" indent="-228600" eaLnBrk="0" hangingPunct="0">
                <a:defRPr sz="1900">
                  <a:solidFill>
                    <a:schemeClr val="tx1"/>
                  </a:solidFill>
                  <a:latin typeface="Arial" charset="0"/>
                  <a:ea typeface="宋体" charset="-122"/>
                </a:defRPr>
              </a:lvl3pPr>
              <a:lvl4pPr marL="1600200" indent="-228600" eaLnBrk="0" hangingPunct="0">
                <a:defRPr sz="1900">
                  <a:solidFill>
                    <a:schemeClr val="tx1"/>
                  </a:solidFill>
                  <a:latin typeface="Arial" charset="0"/>
                  <a:ea typeface="宋体" charset="-122"/>
                </a:defRPr>
              </a:lvl4pPr>
              <a:lvl5pPr marL="2057400" indent="-228600" eaLnBrk="0" hangingPunct="0">
                <a:defRPr sz="1900">
                  <a:solidFill>
                    <a:schemeClr val="tx1"/>
                  </a:solidFill>
                  <a:latin typeface="Arial" charset="0"/>
                  <a:ea typeface="宋体" charset="-122"/>
                </a:defRPr>
              </a:lvl5pPr>
              <a:lvl6pPr marL="2514600" indent="-228600" defTabSz="912813" eaLnBrk="0" fontAlgn="base" hangingPunct="0">
                <a:spcBef>
                  <a:spcPct val="0"/>
                </a:spcBef>
                <a:spcAft>
                  <a:spcPct val="0"/>
                </a:spcAft>
                <a:defRPr sz="1900">
                  <a:solidFill>
                    <a:schemeClr val="tx1"/>
                  </a:solidFill>
                  <a:latin typeface="Arial" charset="0"/>
                  <a:ea typeface="宋体" charset="-122"/>
                </a:defRPr>
              </a:lvl6pPr>
              <a:lvl7pPr marL="2971800" indent="-228600" defTabSz="912813" eaLnBrk="0" fontAlgn="base" hangingPunct="0">
                <a:spcBef>
                  <a:spcPct val="0"/>
                </a:spcBef>
                <a:spcAft>
                  <a:spcPct val="0"/>
                </a:spcAft>
                <a:defRPr sz="1900">
                  <a:solidFill>
                    <a:schemeClr val="tx1"/>
                  </a:solidFill>
                  <a:latin typeface="Arial" charset="0"/>
                  <a:ea typeface="宋体" charset="-122"/>
                </a:defRPr>
              </a:lvl7pPr>
              <a:lvl8pPr marL="3429000" indent="-228600" defTabSz="912813" eaLnBrk="0" fontAlgn="base" hangingPunct="0">
                <a:spcBef>
                  <a:spcPct val="0"/>
                </a:spcBef>
                <a:spcAft>
                  <a:spcPct val="0"/>
                </a:spcAft>
                <a:defRPr sz="1900">
                  <a:solidFill>
                    <a:schemeClr val="tx1"/>
                  </a:solidFill>
                  <a:latin typeface="Arial" charset="0"/>
                  <a:ea typeface="宋体" charset="-122"/>
                </a:defRPr>
              </a:lvl8pPr>
              <a:lvl9pPr marL="3886200" indent="-228600" defTabSz="912813" eaLnBrk="0" fontAlgn="base" hangingPunct="0">
                <a:spcBef>
                  <a:spcPct val="0"/>
                </a:spcBef>
                <a:spcAft>
                  <a:spcPct val="0"/>
                </a:spcAft>
                <a:defRPr sz="1900">
                  <a:solidFill>
                    <a:schemeClr val="tx1"/>
                  </a:solidFill>
                  <a:latin typeface="Arial" charset="0"/>
                  <a:ea typeface="宋体" charset="-122"/>
                </a:defRPr>
              </a:lvl9pPr>
            </a:lstStyle>
            <a:p>
              <a:pPr eaLnBrk="1" hangingPunct="1"/>
              <a:r>
                <a:rPr lang="zh-CN" altLang="en-US" sz="3200" b="1" dirty="0">
                  <a:solidFill>
                    <a:srgbClr val="FFFFFF"/>
                  </a:solidFill>
                  <a:latin typeface="Century Gothic" pitchFamily="34" charset="0"/>
                  <a:ea typeface="微软雅黑" pitchFamily="34" charset="-122"/>
                </a:rPr>
                <a:t>国内外研究现状</a:t>
              </a:r>
            </a:p>
          </p:txBody>
        </p:sp>
        <p:sp>
          <p:nvSpPr>
            <p:cNvPr id="23" name="等腰三角形 22"/>
            <p:cNvSpPr/>
            <p:nvPr/>
          </p:nvSpPr>
          <p:spPr>
            <a:xfrm rot="5400000">
              <a:off x="478598" y="419858"/>
              <a:ext cx="222470" cy="1936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a:solidFill>
                  <a:srgbClr val="FFFFFF"/>
                </a:solidFill>
              </a:endParaRPr>
            </a:p>
          </p:txBody>
        </p:sp>
      </p:grpSp>
      <p:sp>
        <p:nvSpPr>
          <p:cNvPr id="3" name="文本框 2">
            <a:extLst>
              <a:ext uri="{FF2B5EF4-FFF2-40B4-BE49-F238E27FC236}">
                <a16:creationId xmlns:a16="http://schemas.microsoft.com/office/drawing/2014/main" id="{C1556DE0-31FF-4E2D-B775-F2B9C59C30E7}"/>
              </a:ext>
            </a:extLst>
          </p:cNvPr>
          <p:cNvSpPr txBox="1"/>
          <p:nvPr/>
        </p:nvSpPr>
        <p:spPr>
          <a:xfrm>
            <a:off x="665163" y="1137372"/>
            <a:ext cx="5527674" cy="461665"/>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b="1" dirty="0">
                <a:solidFill>
                  <a:srgbClr val="FFC000"/>
                </a:solidFill>
                <a:latin typeface="微软雅黑" panose="020B0503020204020204" pitchFamily="34" charset="-122"/>
                <a:ea typeface="微软雅黑" panose="020B0503020204020204" pitchFamily="34" charset="-122"/>
              </a:rPr>
              <a:t>深度学习和在天文学上的应用</a:t>
            </a:r>
          </a:p>
        </p:txBody>
      </p:sp>
      <p:sp>
        <p:nvSpPr>
          <p:cNvPr id="7" name="矩形 6">
            <a:extLst>
              <a:ext uri="{FF2B5EF4-FFF2-40B4-BE49-F238E27FC236}">
                <a16:creationId xmlns:a16="http://schemas.microsoft.com/office/drawing/2014/main" id="{AAB84B7A-D241-48F8-B396-E45CFE20D496}"/>
              </a:ext>
            </a:extLst>
          </p:cNvPr>
          <p:cNvSpPr/>
          <p:nvPr/>
        </p:nvSpPr>
        <p:spPr>
          <a:xfrm>
            <a:off x="1128712" y="1716044"/>
            <a:ext cx="10758488" cy="5062924"/>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dirty="0">
                <a:solidFill>
                  <a:srgbClr val="FF7C80"/>
                </a:solidFill>
                <a:latin typeface="微软雅黑" panose="020B0503020204020204" pitchFamily="34" charset="-122"/>
                <a:ea typeface="微软雅黑" panose="020B0503020204020204" pitchFamily="34" charset="-122"/>
              </a:rPr>
              <a:t>深度学习</a:t>
            </a:r>
            <a:r>
              <a:rPr lang="zh-CN" altLang="en-US" dirty="0">
                <a:solidFill>
                  <a:schemeClr val="bg1"/>
                </a:solidFill>
                <a:latin typeface="微软雅黑" panose="020B0503020204020204" pitchFamily="34" charset="-122"/>
                <a:ea typeface="微软雅黑" panose="020B0503020204020204" pitchFamily="34" charset="-122"/>
              </a:rPr>
              <a:t>主要是指基于样本数据，通过一定的训练方法，得到包含多个层级的深度网络结构的机器学习过程。</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跨界合作：</a:t>
            </a:r>
            <a:r>
              <a:rPr lang="zh-CN" altLang="en-US" dirty="0">
                <a:solidFill>
                  <a:schemeClr val="accent6"/>
                </a:solidFill>
                <a:latin typeface="微软雅黑" panose="020B0503020204020204" pitchFamily="34" charset="-122"/>
                <a:ea typeface="微软雅黑" panose="020B0503020204020204" pitchFamily="34" charset="-122"/>
              </a:rPr>
              <a:t>星系测光红移研究</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a:t>
            </a:r>
            <a:r>
              <a:rPr lang="zh-CN" altLang="en-US" dirty="0">
                <a:solidFill>
                  <a:schemeClr val="accent6"/>
                </a:solidFill>
                <a:latin typeface="微软雅黑" panose="020B0503020204020204" pitchFamily="34" charset="-122"/>
                <a:ea typeface="微软雅黑" panose="020B0503020204020204" pitchFamily="34" charset="-122"/>
              </a:rPr>
              <a:t>太阳耀斑预测</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a:t>
            </a:r>
            <a:r>
              <a:rPr lang="zh-CN" altLang="en-US" dirty="0">
                <a:solidFill>
                  <a:schemeClr val="accent6"/>
                </a:solidFill>
                <a:latin typeface="微软雅黑" panose="020B0503020204020204" pitchFamily="34" charset="-122"/>
                <a:ea typeface="微软雅黑" panose="020B0503020204020204" pitchFamily="34" charset="-122"/>
              </a:rPr>
              <a:t>射电望远镜时序信号分类</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a:t>
            </a:r>
            <a:r>
              <a:rPr lang="zh-CN" altLang="en-US" dirty="0">
                <a:solidFill>
                  <a:schemeClr val="accent6"/>
                </a:solidFill>
                <a:latin typeface="微软雅黑" panose="020B0503020204020204" pitchFamily="34" charset="-122"/>
                <a:ea typeface="微软雅黑" panose="020B0503020204020204" pitchFamily="34" charset="-122"/>
              </a:rPr>
              <a:t>系外行星搜寻</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a:t>
            </a:r>
            <a:r>
              <a:rPr lang="zh-CN" altLang="en-US" dirty="0">
                <a:solidFill>
                  <a:schemeClr val="accent6"/>
                </a:solidFill>
                <a:latin typeface="微软雅黑" panose="020B0503020204020204" pitchFamily="34" charset="-122"/>
                <a:ea typeface="微软雅黑" panose="020B0503020204020204" pitchFamily="34" charset="-122"/>
              </a:rPr>
              <a:t>大规模巡天数据处理</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SDO/HMI</a:t>
            </a:r>
            <a:r>
              <a:rPr lang="zh-CN" altLang="en-US" dirty="0">
                <a:solidFill>
                  <a:schemeClr val="accent6"/>
                </a:solidFill>
                <a:latin typeface="微软雅黑" panose="020B0503020204020204" pitchFamily="34" charset="-122"/>
                <a:ea typeface="微软雅黑" panose="020B0503020204020204" pitchFamily="34" charset="-122"/>
              </a:rPr>
              <a:t>图像增强</a:t>
            </a:r>
            <a:endParaRPr lang="en-US" altLang="zh-CN"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accent6"/>
                </a:solidFill>
                <a:latin typeface="微软雅黑" panose="020B0503020204020204" pitchFamily="34" charset="-122"/>
                <a:ea typeface="微软雅黑" panose="020B0503020204020204" pitchFamily="34" charset="-122"/>
              </a:rPr>
              <a:t>                      </a:t>
            </a:r>
            <a:r>
              <a:rPr lang="zh-CN" altLang="en-US" dirty="0">
                <a:solidFill>
                  <a:schemeClr val="accent6"/>
                </a:solidFill>
                <a:latin typeface="微软雅黑" panose="020B0503020204020204" pitchFamily="34" charset="-122"/>
                <a:ea typeface="微软雅黑" panose="020B0503020204020204" pitchFamily="34" charset="-122"/>
              </a:rPr>
              <a:t>太阳表面横向速度场测量</a:t>
            </a:r>
            <a:endParaRPr lang="en-US" altLang="zh-CN" dirty="0">
              <a:solidFill>
                <a:schemeClr val="accent6"/>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9679276"/>
      </p:ext>
    </p:extLst>
  </p:cSld>
  <p:clrMapOvr>
    <a:masterClrMapping/>
  </p:clrMapOvr>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11001</TotalTime>
  <Words>3606</Words>
  <Application>Microsoft Office PowerPoint</Application>
  <PresentationFormat>宽屏</PresentationFormat>
  <Paragraphs>234</Paragraphs>
  <Slides>21</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SimSun</vt:lpstr>
      <vt:lpstr>等线</vt:lpstr>
      <vt:lpstr>Arial</vt:lpstr>
      <vt:lpstr>Calibri</vt:lpstr>
      <vt:lpstr>open sans</vt:lpstr>
      <vt:lpstr>Cambria Math</vt:lpstr>
      <vt:lpstr>Century Gothic</vt:lpstr>
      <vt:lpstr>微软雅黑</vt:lpstr>
      <vt:lpstr>Wingdings</vt:lpstr>
      <vt:lpstr>KTJ0+ZBYCh4-4</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lastModifiedBy>奇 吴</cp:lastModifiedBy>
  <cp:revision>446</cp:revision>
  <dcterms:created xsi:type="dcterms:W3CDTF">2014-12-24T03:19:07Z</dcterms:created>
  <dcterms:modified xsi:type="dcterms:W3CDTF">2020-11-26T14:48:13Z</dcterms:modified>
</cp:coreProperties>
</file>