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7" r:id="rId3"/>
    <p:sldId id="258" r:id="rId4"/>
    <p:sldId id="272" r:id="rId5"/>
    <p:sldId id="259" r:id="rId6"/>
    <p:sldId id="273" r:id="rId7"/>
    <p:sldId id="271" r:id="rId8"/>
    <p:sldId id="260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75" r:id="rId17"/>
    <p:sldId id="267" r:id="rId18"/>
    <p:sldId id="268" r:id="rId19"/>
    <p:sldId id="276" r:id="rId20"/>
    <p:sldId id="269" r:id="rId21"/>
    <p:sldId id="27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494"/>
    <a:srgbClr val="7CB554"/>
    <a:srgbClr val="FAC14D"/>
    <a:srgbClr val="F95647"/>
    <a:srgbClr val="E7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28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9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8BDA-5594-4572-9717-70E4063C72C0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1C90-A70D-4340-A746-004952B6B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2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2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4E75EAB-D79A-F24A-8D61-5DE49DD34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5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9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6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4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9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803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48808" name="Rectangle 17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09" name="Isosceles Triangle 1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10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13373" y="1835637"/>
            <a:ext cx="2194560" cy="219456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/>
              <a:buNone/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9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58304" y="1835637"/>
            <a:ext cx="2194560" cy="219456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/>
              <a:buNone/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92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75556" y="1835637"/>
            <a:ext cx="2194560" cy="219456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/>
              <a:buNone/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9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97217" y="1835637"/>
            <a:ext cx="2194560" cy="219456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/>
              <a:buNone/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926" name="Rectangle 14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927" name="Isosceles Triangle 15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928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72793" y="1835637"/>
            <a:ext cx="3050097" cy="3050097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/>
              <a:buNone/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32" name="Rectangle 14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33" name="Isosceles Triangle 15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3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01" name="Group 19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35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36" name="Rectangle 21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37" name="Rectangle 22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38" name="Rectangle 2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39" name="Rectangle 2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954184" cy="685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91" name="Rectangle 4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92" name="Isosceles Triangle 5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93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" y="1177582"/>
            <a:ext cx="6100233" cy="2838449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75" name="Rectangle 11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76" name="Isosceles Triangle 12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77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31" name="Group 1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878" name="Rectangle 1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79" name="Rectangle 1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80" name="Rectangle 2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81" name="Rectangle 2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82" name="Rectangle 2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25020" y="3080566"/>
            <a:ext cx="5247315" cy="2838449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95" name="Rectangle 21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96" name="Isosceles Triangle 1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97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15" name="Group 19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98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99" name="Rectangle 2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0" name="Rectangle 2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1" name="Rectangle 2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02" name="Rectangle 2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Rectangle 7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55" name="Isosceles Triangle 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56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sp>
        <p:nvSpPr>
          <p:cNvPr id="1048857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692" y="1369494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5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5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73620" y="1374662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86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61584" y="1379756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6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97692" y="3779714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6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785656" y="3779714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86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73620" y="3769451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86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61584" y="3769451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5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Rectangle 7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56" name="Isosceles Triangle 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57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sp>
        <p:nvSpPr>
          <p:cNvPr id="104875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692" y="1369494"/>
            <a:ext cx="2317411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5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088956" y="1369494"/>
            <a:ext cx="2317411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6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397692" y="3783562"/>
            <a:ext cx="2317411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76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88956" y="3783562"/>
            <a:ext cx="2317411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Rectangle 7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22" name="Isosceles Triangle 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23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sp>
        <p:nvSpPr>
          <p:cNvPr id="10488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692" y="1369492"/>
            <a:ext cx="2317411" cy="470114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4691264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3" y="1379756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785656" y="375534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8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9509" y="375534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8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3" y="375534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Rectangle 7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31" name="Isosceles Triangle 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32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sp>
        <p:nvSpPr>
          <p:cNvPr id="104883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3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69718" y="1379756"/>
            <a:ext cx="4695167" cy="469087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3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397692" y="3755341"/>
            <a:ext cx="2317411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Rectangle 4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95" name="Isosceles Triangle 5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96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sp>
        <p:nvSpPr>
          <p:cNvPr id="104889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3"/>
            <a:ext cx="4691264" cy="470114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9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3" y="1379756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9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3" y="375534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90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98783" y="1379756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90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98783" y="375534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752" y="1254624"/>
            <a:ext cx="2242731" cy="4773897"/>
          </a:xfrm>
          <a:prstGeom prst="rect">
            <a:avLst/>
          </a:prstGeom>
        </p:spPr>
      </p:pic>
      <p:sp>
        <p:nvSpPr>
          <p:cNvPr id="104870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80106" y="1962152"/>
            <a:ext cx="1871133" cy="33570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5" name="Group 10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04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05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06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07" name="Rectangle 1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08" name="Rectangle 1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48709" name="Rectangle 16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10" name="Isosceles Triangle 17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11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65168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52" name="Rectangle 15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53" name="Isosceles Triangle 16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5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49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50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sp>
        <p:nvSpPr>
          <p:cNvPr id="1048851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779434" y="4454342"/>
            <a:ext cx="1693333" cy="16933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048852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622815" y="4454342"/>
            <a:ext cx="1693333" cy="16933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048853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58039" y="4454342"/>
            <a:ext cx="2680333" cy="16933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912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913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pic>
        <p:nvPicPr>
          <p:cNvPr id="2097195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2265" y="1756335"/>
            <a:ext cx="1729831" cy="3682135"/>
          </a:xfrm>
          <a:prstGeom prst="rect">
            <a:avLst/>
          </a:prstGeom>
        </p:spPr>
      </p:pic>
      <p:pic>
        <p:nvPicPr>
          <p:cNvPr id="209719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579" y="1756335"/>
            <a:ext cx="1729831" cy="3682135"/>
          </a:xfrm>
          <a:prstGeom prst="rect">
            <a:avLst/>
          </a:prstGeom>
        </p:spPr>
      </p:pic>
      <p:sp>
        <p:nvSpPr>
          <p:cNvPr id="1048914" name="Picture Placeholder 16"/>
          <p:cNvSpPr>
            <a:spLocks noGrp="1"/>
          </p:cNvSpPr>
          <p:nvPr userDrawn="1">
            <p:ph type="pic" sz="quarter" idx="13"/>
          </p:nvPr>
        </p:nvSpPr>
        <p:spPr>
          <a:xfrm>
            <a:off x="3928973" y="2303202"/>
            <a:ext cx="944871" cy="2572188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  <p:sp>
        <p:nvSpPr>
          <p:cNvPr id="1048915" name="Picture Placeholder 16"/>
          <p:cNvSpPr>
            <a:spLocks noGrp="1"/>
          </p:cNvSpPr>
          <p:nvPr userDrawn="1">
            <p:ph type="pic" sz="quarter" idx="14"/>
          </p:nvPr>
        </p:nvSpPr>
        <p:spPr>
          <a:xfrm>
            <a:off x="790222" y="2296146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  <p:sp>
        <p:nvSpPr>
          <p:cNvPr id="1048916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877923" y="2013923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  <p:pic>
        <p:nvPicPr>
          <p:cNvPr id="2097197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6241" y="1309009"/>
            <a:ext cx="2242731" cy="4773897"/>
          </a:xfrm>
          <a:prstGeom prst="rect">
            <a:avLst/>
          </a:prstGeom>
        </p:spPr>
      </p:pic>
      <p:grpSp>
        <p:nvGrpSpPr>
          <p:cNvPr id="138" name="Group 25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91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1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1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2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2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41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42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pic>
        <p:nvPicPr>
          <p:cNvPr id="209718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25213" y="1161841"/>
            <a:ext cx="1699820" cy="3618252"/>
          </a:xfrm>
          <a:prstGeom prst="rect">
            <a:avLst/>
          </a:prstGeom>
        </p:spPr>
      </p:pic>
      <p:sp>
        <p:nvSpPr>
          <p:cNvPr id="104874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080182" y="1700036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097183" name="Picture 2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10575" y="1161841"/>
            <a:ext cx="1699820" cy="3618252"/>
          </a:xfrm>
          <a:prstGeom prst="rect">
            <a:avLst/>
          </a:prstGeom>
        </p:spPr>
      </p:pic>
      <p:sp>
        <p:nvSpPr>
          <p:cNvPr id="104874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65545" y="1700036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097184" name="Picture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0814" y="1161841"/>
            <a:ext cx="1699820" cy="3618252"/>
          </a:xfrm>
          <a:prstGeom prst="rect">
            <a:avLst/>
          </a:prstGeom>
        </p:spPr>
      </p:pic>
      <p:sp>
        <p:nvSpPr>
          <p:cNvPr id="104874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5784" y="1700036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03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4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4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4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4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5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82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83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12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84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85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86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87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88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09718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5790" y="1116077"/>
            <a:ext cx="2314063" cy="4925736"/>
          </a:xfrm>
          <a:prstGeom prst="rect">
            <a:avLst/>
          </a:prstGeom>
        </p:spPr>
      </p:pic>
      <p:sp>
        <p:nvSpPr>
          <p:cNvPr id="104878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864323" y="1837652"/>
            <a:ext cx="1944995" cy="3490704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65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66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67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29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868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69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70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71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72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097190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1910" y="1116077"/>
            <a:ext cx="2314063" cy="4925736"/>
          </a:xfrm>
          <a:prstGeom prst="rect">
            <a:avLst/>
          </a:prstGeom>
        </p:spPr>
      </p:pic>
      <p:sp>
        <p:nvSpPr>
          <p:cNvPr id="104887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50217" y="1828884"/>
            <a:ext cx="1944995" cy="3490704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3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446" y="1883555"/>
            <a:ext cx="1603977" cy="3414241"/>
          </a:xfrm>
          <a:prstGeom prst="rect">
            <a:avLst/>
          </a:prstGeom>
        </p:spPr>
      </p:pic>
      <p:pic>
        <p:nvPicPr>
          <p:cNvPr id="2097192" name="Picture 3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05761" y="1883555"/>
            <a:ext cx="1603977" cy="3414241"/>
          </a:xfrm>
          <a:prstGeom prst="rect">
            <a:avLst/>
          </a:prstGeom>
        </p:spPr>
      </p:pic>
      <p:pic>
        <p:nvPicPr>
          <p:cNvPr id="2097193" name="Picture 4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57424" y="1515659"/>
            <a:ext cx="2079561" cy="4426573"/>
          </a:xfrm>
          <a:prstGeom prst="rect">
            <a:avLst/>
          </a:prstGeom>
        </p:spPr>
      </p:pic>
      <p:sp>
        <p:nvSpPr>
          <p:cNvPr id="1048883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84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85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33" name="Group 25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886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87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88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89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90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4889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036984" y="2394393"/>
            <a:ext cx="1006768" cy="2385049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  <p:sp>
        <p:nvSpPr>
          <p:cNvPr id="1048892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047873" y="2393726"/>
            <a:ext cx="920404" cy="2385049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  <p:sp>
        <p:nvSpPr>
          <p:cNvPr id="104889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47240" y="2183257"/>
            <a:ext cx="1747045" cy="3114540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13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1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97" name="Group 25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15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16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17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18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19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097179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483" y="1483959"/>
            <a:ext cx="2152576" cy="4581995"/>
          </a:xfrm>
          <a:prstGeom prst="rect">
            <a:avLst/>
          </a:prstGeom>
        </p:spPr>
      </p:pic>
      <p:pic>
        <p:nvPicPr>
          <p:cNvPr id="2097180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8245" y="1483959"/>
            <a:ext cx="2152576" cy="4581995"/>
          </a:xfrm>
          <a:prstGeom prst="rect">
            <a:avLst/>
          </a:prstGeom>
        </p:spPr>
      </p:pic>
      <p:sp>
        <p:nvSpPr>
          <p:cNvPr id="104872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068440" y="2171161"/>
            <a:ext cx="1808005" cy="3224268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  <p:sp>
        <p:nvSpPr>
          <p:cNvPr id="104872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78807" y="2171161"/>
            <a:ext cx="1808005" cy="3224268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73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7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10" name="Group 25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75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76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77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78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79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097186" name="Picture 2" descr="iPad Air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1027" y="1032567"/>
            <a:ext cx="3804879" cy="5446539"/>
          </a:xfrm>
          <a:prstGeom prst="rect">
            <a:avLst/>
          </a:prstGeom>
        </p:spPr>
      </p:pic>
      <p:sp>
        <p:nvSpPr>
          <p:cNvPr id="104878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5948" y="1710684"/>
            <a:ext cx="2955320" cy="3966149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1" descr="iPad Air White wo Shad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4078528" y="2898"/>
            <a:ext cx="3764777" cy="5561685"/>
          </a:xfrm>
          <a:prstGeom prst="rect">
            <a:avLst/>
          </a:prstGeom>
        </p:spPr>
      </p:pic>
      <p:sp>
        <p:nvSpPr>
          <p:cNvPr id="1048839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40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41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25" name="Group 25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842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43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44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45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46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4884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148745" y="1387928"/>
            <a:ext cx="3779520" cy="2828544"/>
          </a:xfrm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12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13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19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814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15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16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17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818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0" name="Group 14"/>
          <p:cNvGrpSpPr/>
          <p:nvPr userDrawn="1"/>
        </p:nvGrpSpPr>
        <p:grpSpPr>
          <a:xfrm>
            <a:off x="257387" y="1472323"/>
            <a:ext cx="6659197" cy="5181355"/>
            <a:chOff x="2084279" y="594889"/>
            <a:chExt cx="4994398" cy="3886016"/>
          </a:xfrm>
        </p:grpSpPr>
        <p:pic>
          <p:nvPicPr>
            <p:cNvPr id="2097188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4279" y="594889"/>
              <a:ext cx="4994398" cy="3886016"/>
            </a:xfrm>
            <a:prstGeom prst="rect">
              <a:avLst/>
            </a:prstGeom>
          </p:spPr>
        </p:pic>
        <p:sp>
          <p:nvSpPr>
            <p:cNvPr id="1048819" name="Rectangle 1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104882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52943" y="2427646"/>
            <a:ext cx="4413504" cy="2769217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903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90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36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905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06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07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08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909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097194" name="Picture 17" descr="iMa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2383" y="1046340"/>
            <a:ext cx="5908184" cy="5178349"/>
          </a:xfrm>
          <a:prstGeom prst="rect">
            <a:avLst/>
          </a:prstGeom>
        </p:spPr>
      </p:pic>
      <p:sp>
        <p:nvSpPr>
          <p:cNvPr id="10489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942671" y="1761068"/>
            <a:ext cx="4339463" cy="2491081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23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2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99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25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26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27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28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29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097181" name="Picture 17" descr="iMa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437" y="1046340"/>
            <a:ext cx="5908184" cy="5178349"/>
          </a:xfrm>
          <a:prstGeom prst="rect">
            <a:avLst/>
          </a:prstGeom>
        </p:spPr>
      </p:pic>
      <p:sp>
        <p:nvSpPr>
          <p:cNvPr id="104873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26726" y="1761068"/>
            <a:ext cx="4339463" cy="2491081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Rectangle 9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763" name="Isosceles Triangle 10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764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  <p:grpSp>
        <p:nvGrpSpPr>
          <p:cNvPr id="107" name="Group 34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048765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66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67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68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8769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8" name="Group 20"/>
          <p:cNvGrpSpPr/>
          <p:nvPr userDrawn="1"/>
        </p:nvGrpSpPr>
        <p:grpSpPr>
          <a:xfrm>
            <a:off x="3251917" y="875372"/>
            <a:ext cx="5704033" cy="4438165"/>
            <a:chOff x="2084279" y="594889"/>
            <a:chExt cx="4994398" cy="3886016"/>
          </a:xfrm>
        </p:grpSpPr>
        <p:pic>
          <p:nvPicPr>
            <p:cNvPr id="2097185" name="Picture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4279" y="594889"/>
              <a:ext cx="4994398" cy="3886016"/>
            </a:xfrm>
            <a:prstGeom prst="rect">
              <a:avLst/>
            </a:prstGeom>
          </p:spPr>
        </p:pic>
        <p:sp>
          <p:nvSpPr>
            <p:cNvPr id="1048770" name="Rectangle 22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104877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85257" y="1693350"/>
            <a:ext cx="3804836" cy="2365807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Rectangle 17"/>
          <p:cNvSpPr/>
          <p:nvPr userDrawn="1"/>
        </p:nvSpPr>
        <p:spPr>
          <a:xfrm>
            <a:off x="11440626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048837" name="Isosceles Triangle 1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048838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/>
              <a:t>‹#›</a:t>
            </a:fld>
            <a:endParaRPr lang="en-US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70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71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7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7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7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hinking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7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7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7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7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8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8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8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4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8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8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8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8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8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9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5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5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5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5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0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BF90-B7E5-4305-848D-B1896E49C9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104893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93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CA64-BB98-488F-B1D3-74A5290CC2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alphaModFix amt="23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0" tIns="45709" rIns="91420" bIns="457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FB07-917D-5348-AE2D-F9A4E0AD17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hf hdr="0" ftr="0" dt="0"/>
  <p:txStyles>
    <p:titleStyle>
      <a:lvl1pPr algn="ctr" defTabSz="60873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8738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8738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873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00" indent="-304792" algn="l" defTabSz="608738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285" indent="-304792" algn="l" defTabSz="608738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0" indent="-304792" algn="l" defTabSz="6087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454" indent="-304792" algn="l" defTabSz="6087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39" indent="-304792" algn="l" defTabSz="6087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624" indent="-304792" algn="l" defTabSz="6087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2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77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62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7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31" algn="l" defTabSz="60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619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71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620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30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621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31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22" name="TextBox 11"/>
          <p:cNvSpPr txBox="1"/>
          <p:nvPr/>
        </p:nvSpPr>
        <p:spPr>
          <a:xfrm>
            <a:off x="2132676" y="1636416"/>
            <a:ext cx="7825325" cy="2077690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基于</a:t>
            </a:r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引力波的教育科普绘画制作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sp>
        <p:nvSpPr>
          <p:cNvPr id="1048623" name="TextBox 36"/>
          <p:cNvSpPr txBox="1"/>
          <p:nvPr/>
        </p:nvSpPr>
        <p:spPr>
          <a:xfrm>
            <a:off x="1272556" y="4915464"/>
            <a:ext cx="9439236" cy="553968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2800" b="1" dirty="0" smtClean="0">
                <a:solidFill>
                  <a:srgbClr val="1D4A5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</a:rPr>
              <a:t>华中师范大学 秦瑶</a:t>
            </a:r>
            <a:endParaRPr lang="en-US" altLang="zh-CN" sz="2800" b="1" dirty="0">
              <a:solidFill>
                <a:srgbClr val="1D4A5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41"/>
          <p:cNvPicPr>
            <a:picLocks noChangeAspect="1"/>
          </p:cNvPicPr>
          <p:nvPr/>
        </p:nvPicPr>
        <p:blipFill rotWithShape="1">
          <a:blip r:embed="rId2"/>
          <a:srcRect l="20349" t="49927" r="38273"/>
          <a:stretch>
            <a:fillRect/>
          </a:stretch>
        </p:blipFill>
        <p:spPr>
          <a:xfrm>
            <a:off x="-279400" y="1207655"/>
            <a:ext cx="6307939" cy="5720193"/>
          </a:xfrm>
          <a:prstGeom prst="rect">
            <a:avLst/>
          </a:prstGeom>
        </p:spPr>
      </p:pic>
      <p:sp>
        <p:nvSpPr>
          <p:cNvPr id="1048687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88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形象创作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89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89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90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2097172" name="图片 42"/>
          <p:cNvPicPr>
            <a:picLocks noChangeAspect="1"/>
          </p:cNvPicPr>
          <p:nvPr/>
        </p:nvPicPr>
        <p:blipFill rotWithShape="1">
          <a:blip r:embed="rId3"/>
          <a:srcRect l="-6956" t="12807" r="19871"/>
          <a:stretch>
            <a:fillRect/>
          </a:stretch>
        </p:blipFill>
        <p:spPr>
          <a:xfrm>
            <a:off x="4978401" y="1207654"/>
            <a:ext cx="7431476" cy="5720193"/>
          </a:xfrm>
          <a:prstGeom prst="rect">
            <a:avLst/>
          </a:prstGeom>
        </p:spPr>
      </p:pic>
      <p:sp>
        <p:nvSpPr>
          <p:cNvPr id="1048691" name="TextBox 2"/>
          <p:cNvSpPr txBox="1"/>
          <p:nvPr/>
        </p:nvSpPr>
        <p:spPr>
          <a:xfrm>
            <a:off x="807669" y="2387600"/>
            <a:ext cx="779780" cy="26314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平民学霸哥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48692" name="TextBox 44"/>
          <p:cNvSpPr txBox="1"/>
          <p:nvPr/>
        </p:nvSpPr>
        <p:spPr>
          <a:xfrm>
            <a:off x="10523168" y="2387600"/>
            <a:ext cx="779781" cy="26314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吃货学渣弟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94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形象创作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91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95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96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209717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5" y="1983140"/>
            <a:ext cx="2808185" cy="2911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4" name="图片 8"/>
          <p:cNvPicPr>
            <a:picLocks noChangeAspect="1"/>
          </p:cNvPicPr>
          <p:nvPr/>
        </p:nvPicPr>
        <p:blipFill rotWithShape="1">
          <a:blip r:embed="rId3"/>
          <a:srcRect t="2347" b="2347"/>
          <a:stretch>
            <a:fillRect/>
          </a:stretch>
        </p:blipFill>
        <p:spPr>
          <a:xfrm>
            <a:off x="4476705" y="2465739"/>
            <a:ext cx="3094863" cy="2813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5" name="图片 10"/>
          <p:cNvPicPr>
            <a:picLocks noChangeAspect="1"/>
          </p:cNvPicPr>
          <p:nvPr/>
        </p:nvPicPr>
        <p:blipFill rotWithShape="1">
          <a:blip r:embed="rId4"/>
          <a:srcRect l="22348" t="20537" r="23295" b="18259"/>
          <a:stretch>
            <a:fillRect/>
          </a:stretch>
        </p:blipFill>
        <p:spPr>
          <a:xfrm>
            <a:off x="8343269" y="1983140"/>
            <a:ext cx="2844800" cy="2813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98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形象创作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93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99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700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2097176" name="图片 41"/>
          <p:cNvPicPr>
            <a:picLocks noChangeAspect="1"/>
          </p:cNvPicPr>
          <p:nvPr/>
        </p:nvPicPr>
        <p:blipFill rotWithShape="1">
          <a:blip r:embed="rId2"/>
          <a:srcRect l="9926" t="6195" r="24185" b="57223"/>
          <a:stretch/>
        </p:blipFill>
        <p:spPr>
          <a:xfrm>
            <a:off x="-191487" y="1415936"/>
            <a:ext cx="14199585" cy="5626214"/>
          </a:xfrm>
          <a:prstGeom prst="rect">
            <a:avLst/>
          </a:prstGeom>
        </p:spPr>
      </p:pic>
      <p:sp>
        <p:nvSpPr>
          <p:cNvPr id="1048701" name="TextBox 42"/>
          <p:cNvSpPr txBox="1"/>
          <p:nvPr/>
        </p:nvSpPr>
        <p:spPr>
          <a:xfrm>
            <a:off x="434736" y="3251930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引力波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97177" name="图片 43"/>
          <p:cNvPicPr>
            <a:picLocks noChangeAspect="1"/>
          </p:cNvPicPr>
          <p:nvPr/>
        </p:nvPicPr>
        <p:blipFill rotWithShape="1">
          <a:blip r:embed="rId3"/>
          <a:srcRect l="30475" t="14380" r="10348" b="31009"/>
          <a:stretch>
            <a:fillRect/>
          </a:stretch>
        </p:blipFill>
        <p:spPr>
          <a:xfrm>
            <a:off x="5186577" y="1415936"/>
            <a:ext cx="8821523" cy="5810364"/>
          </a:xfrm>
          <a:prstGeom prst="rect">
            <a:avLst/>
          </a:prstGeom>
        </p:spPr>
      </p:pic>
      <p:sp>
        <p:nvSpPr>
          <p:cNvPr id="1048702" name="TextBox 2"/>
          <p:cNvSpPr txBox="1"/>
          <p:nvPr/>
        </p:nvSpPr>
        <p:spPr>
          <a:xfrm>
            <a:off x="10020300" y="3522337"/>
            <a:ext cx="1706880" cy="1285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天文台</a:t>
            </a:r>
            <a:endParaRPr lang="en-US" altLang="zh-CN" sz="40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LIGO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15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形象创作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68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16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17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2097168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7" y="1852969"/>
            <a:ext cx="3094863" cy="2688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6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62" y="3149449"/>
            <a:ext cx="2803828" cy="2813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618" name="TextBox 11"/>
          <p:cNvSpPr txBox="1"/>
          <p:nvPr/>
        </p:nvSpPr>
        <p:spPr>
          <a:xfrm>
            <a:off x="7518400" y="4417715"/>
            <a:ext cx="3738881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黑洞情侣二人组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Administrator\Desktop\$ZE[6VZ3IKX6C)%5~WK0S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003">
            <a:off x="5941136" y="-44978"/>
            <a:ext cx="6144944" cy="45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05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形象创作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61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06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07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2" name="组合 6"/>
          <p:cNvGrpSpPr/>
          <p:nvPr/>
        </p:nvGrpSpPr>
        <p:grpSpPr>
          <a:xfrm>
            <a:off x="1852374" y="1485790"/>
            <a:ext cx="8169095" cy="4636046"/>
            <a:chOff x="1379623" y="742210"/>
            <a:chExt cx="10046394" cy="6080012"/>
          </a:xfrm>
        </p:grpSpPr>
        <p:pic>
          <p:nvPicPr>
            <p:cNvPr id="2097160" name="图片 7"/>
            <p:cNvPicPr>
              <a:picLocks noChangeAspect="1"/>
            </p:cNvPicPr>
            <p:nvPr/>
          </p:nvPicPr>
          <p:blipFill rotWithShape="1">
            <a:blip r:embed="rId2"/>
            <a:srcRect l="11699" t="12415" r="67978" b="63540"/>
            <a:stretch>
              <a:fillRect/>
            </a:stretch>
          </p:blipFill>
          <p:spPr>
            <a:xfrm>
              <a:off x="5081190" y="2758236"/>
              <a:ext cx="2305231" cy="1946557"/>
            </a:xfrm>
            <a:prstGeom prst="rect">
              <a:avLst/>
            </a:prstGeom>
          </p:spPr>
        </p:pic>
        <p:grpSp>
          <p:nvGrpSpPr>
            <p:cNvPr id="63" name="组合 8"/>
            <p:cNvGrpSpPr/>
            <p:nvPr/>
          </p:nvGrpSpPr>
          <p:grpSpPr>
            <a:xfrm>
              <a:off x="3325273" y="751449"/>
              <a:ext cx="2572314" cy="2657219"/>
              <a:chOff x="6265861" y="1252380"/>
              <a:chExt cx="2043116" cy="2245791"/>
            </a:xfrm>
          </p:grpSpPr>
          <p:pic>
            <p:nvPicPr>
              <p:cNvPr id="2097161" name="图片 26"/>
              <p:cNvPicPr>
                <a:picLocks noChangeAspect="1"/>
              </p:cNvPicPr>
              <p:nvPr/>
            </p:nvPicPr>
            <p:blipFill rotWithShape="1">
              <a:blip r:embed="rId3"/>
              <a:srcRect l="30304" t="51347" r="39222" b="1"/>
              <a:stretch>
                <a:fillRect/>
              </a:stretch>
            </p:blipFill>
            <p:spPr>
              <a:xfrm>
                <a:off x="6431432" y="1252380"/>
                <a:ext cx="1877545" cy="2245791"/>
              </a:xfrm>
              <a:prstGeom prst="rect">
                <a:avLst/>
              </a:prstGeom>
            </p:spPr>
          </p:pic>
          <p:sp>
            <p:nvSpPr>
              <p:cNvPr id="1048608" name="流程图: 过程 27"/>
              <p:cNvSpPr/>
              <p:nvPr/>
            </p:nvSpPr>
            <p:spPr>
              <a:xfrm rot="18749614">
                <a:off x="6289328" y="1326954"/>
                <a:ext cx="1988550" cy="2035483"/>
              </a:xfrm>
              <a:prstGeom prst="flowChartProcess">
                <a:avLst/>
              </a:prstGeom>
              <a:noFill/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097162" name="图片 9"/>
            <p:cNvPicPr>
              <a:picLocks noChangeAspect="1"/>
            </p:cNvPicPr>
            <p:nvPr/>
          </p:nvPicPr>
          <p:blipFill rotWithShape="1">
            <a:blip r:embed="rId4"/>
            <a:srcRect l="36061" t="19074" r="24788" b="14244"/>
            <a:stretch>
              <a:fillRect/>
            </a:stretch>
          </p:blipFill>
          <p:spPr>
            <a:xfrm>
              <a:off x="3865935" y="4423044"/>
              <a:ext cx="2125092" cy="2399178"/>
            </a:xfrm>
            <a:prstGeom prst="rect">
              <a:avLst/>
            </a:prstGeom>
          </p:spPr>
        </p:pic>
        <p:grpSp>
          <p:nvGrpSpPr>
            <p:cNvPr id="64" name="组合 10"/>
            <p:cNvGrpSpPr/>
            <p:nvPr/>
          </p:nvGrpSpPr>
          <p:grpSpPr>
            <a:xfrm>
              <a:off x="6831323" y="742210"/>
              <a:ext cx="2361996" cy="2497542"/>
              <a:chOff x="3346872" y="1393843"/>
              <a:chExt cx="2035483" cy="2095954"/>
            </a:xfrm>
          </p:grpSpPr>
          <p:pic>
            <p:nvPicPr>
              <p:cNvPr id="2097163" name="图片 24"/>
              <p:cNvPicPr>
                <a:picLocks noChangeAspect="1"/>
              </p:cNvPicPr>
              <p:nvPr/>
            </p:nvPicPr>
            <p:blipFill rotWithShape="1">
              <a:blip r:embed="rId5"/>
              <a:srcRect l="22471" t="14962" r="45384" b="2257"/>
              <a:stretch>
                <a:fillRect/>
              </a:stretch>
            </p:blipFill>
            <p:spPr>
              <a:xfrm>
                <a:off x="3906566" y="1393843"/>
                <a:ext cx="1085208" cy="2095954"/>
              </a:xfrm>
              <a:prstGeom prst="rect">
                <a:avLst/>
              </a:prstGeom>
            </p:spPr>
          </p:pic>
          <p:sp>
            <p:nvSpPr>
              <p:cNvPr id="1048609" name="流程图: 过程 25"/>
              <p:cNvSpPr/>
              <p:nvPr/>
            </p:nvSpPr>
            <p:spPr>
              <a:xfrm rot="18749614">
                <a:off x="3370339" y="1444918"/>
                <a:ext cx="1988550" cy="2035483"/>
              </a:xfrm>
              <a:prstGeom prst="flowChartProcess">
                <a:avLst/>
              </a:prstGeom>
              <a:noFill/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5" name="组合 11"/>
            <p:cNvGrpSpPr/>
            <p:nvPr/>
          </p:nvGrpSpPr>
          <p:grpSpPr>
            <a:xfrm>
              <a:off x="1379623" y="2241742"/>
              <a:ext cx="2606827" cy="2651826"/>
              <a:chOff x="1712338" y="2196471"/>
              <a:chExt cx="2035483" cy="1988550"/>
            </a:xfrm>
          </p:grpSpPr>
          <p:pic>
            <p:nvPicPr>
              <p:cNvPr id="2097164" name="图片 22"/>
              <p:cNvPicPr>
                <a:picLocks noChangeAspect="1"/>
              </p:cNvPicPr>
              <p:nvPr/>
            </p:nvPicPr>
            <p:blipFill rotWithShape="1">
              <a:blip r:embed="rId6"/>
              <a:srcRect l="5182" t="29022" r="54493" b="26538"/>
              <a:stretch>
                <a:fillRect/>
              </a:stretch>
            </p:blipFill>
            <p:spPr>
              <a:xfrm>
                <a:off x="1770636" y="2432727"/>
                <a:ext cx="1967590" cy="1619808"/>
              </a:xfrm>
              <a:prstGeom prst="rect">
                <a:avLst/>
              </a:prstGeom>
            </p:spPr>
          </p:pic>
          <p:sp>
            <p:nvSpPr>
              <p:cNvPr id="1048610" name="流程图: 过程 23"/>
              <p:cNvSpPr/>
              <p:nvPr/>
            </p:nvSpPr>
            <p:spPr>
              <a:xfrm rot="18749614">
                <a:off x="1735805" y="2173004"/>
                <a:ext cx="1988550" cy="2035483"/>
              </a:xfrm>
              <a:prstGeom prst="flowChartProcess">
                <a:avLst/>
              </a:prstGeom>
              <a:noFill/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" name="组合 16"/>
            <p:cNvGrpSpPr/>
            <p:nvPr/>
          </p:nvGrpSpPr>
          <p:grpSpPr>
            <a:xfrm>
              <a:off x="8890134" y="2017715"/>
              <a:ext cx="2535883" cy="2614548"/>
              <a:chOff x="8204458" y="2233634"/>
              <a:chExt cx="2035483" cy="1988550"/>
            </a:xfrm>
          </p:grpSpPr>
          <p:pic>
            <p:nvPicPr>
              <p:cNvPr id="2097165" name="图片 20"/>
              <p:cNvPicPr>
                <a:picLocks noChangeAspect="1"/>
              </p:cNvPicPr>
              <p:nvPr/>
            </p:nvPicPr>
            <p:blipFill rotWithShape="1">
              <a:blip r:embed="rId6"/>
              <a:srcRect l="56142" t="26734" r="8415" b="25297"/>
              <a:stretch>
                <a:fillRect/>
              </a:stretch>
            </p:blipFill>
            <p:spPr>
              <a:xfrm>
                <a:off x="8397922" y="2399604"/>
                <a:ext cx="1757364" cy="1776729"/>
              </a:xfrm>
              <a:prstGeom prst="rect">
                <a:avLst/>
              </a:prstGeom>
            </p:spPr>
          </p:pic>
          <p:sp>
            <p:nvSpPr>
              <p:cNvPr id="1048611" name="流程图: 过程 21"/>
              <p:cNvSpPr/>
              <p:nvPr/>
            </p:nvSpPr>
            <p:spPr>
              <a:xfrm rot="18749614">
                <a:off x="8227925" y="2210167"/>
                <a:ext cx="1988550" cy="2035483"/>
              </a:xfrm>
              <a:prstGeom prst="flowChartProcess">
                <a:avLst/>
              </a:prstGeom>
              <a:noFill/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097166" name="图片 17"/>
            <p:cNvPicPr>
              <a:picLocks noChangeAspect="1"/>
            </p:cNvPicPr>
            <p:nvPr/>
          </p:nvPicPr>
          <p:blipFill rotWithShape="1">
            <a:blip r:embed="rId7"/>
            <a:srcRect l="41186" t="14068" r="35566" b="55580"/>
            <a:stretch>
              <a:fillRect/>
            </a:stretch>
          </p:blipFill>
          <p:spPr>
            <a:xfrm>
              <a:off x="7088280" y="4334835"/>
              <a:ext cx="2130669" cy="2086281"/>
            </a:xfrm>
            <a:prstGeom prst="rect">
              <a:avLst/>
            </a:prstGeom>
          </p:spPr>
        </p:pic>
        <p:sp>
          <p:nvSpPr>
            <p:cNvPr id="1048612" name="流程图: 过程 18"/>
            <p:cNvSpPr/>
            <p:nvPr/>
          </p:nvSpPr>
          <p:spPr>
            <a:xfrm rot="18749614">
              <a:off x="3764839" y="4364222"/>
              <a:ext cx="2343446" cy="2240055"/>
            </a:xfrm>
            <a:prstGeom prst="flowChartProcess">
              <a:avLst/>
            </a:prstGeom>
            <a:noFill/>
            <a:ln w="76200"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48613" name="流程图: 过程 19"/>
            <p:cNvSpPr/>
            <p:nvPr/>
          </p:nvSpPr>
          <p:spPr>
            <a:xfrm rot="18749614">
              <a:off x="7042772" y="4217560"/>
              <a:ext cx="2374221" cy="2336166"/>
            </a:xfrm>
            <a:prstGeom prst="flowChartProcess">
              <a:avLst/>
            </a:prstGeom>
            <a:noFill/>
            <a:ln w="76200"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597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56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598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8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599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9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00" name="TextBox 11"/>
          <p:cNvSpPr txBox="1"/>
          <p:nvPr/>
        </p:nvSpPr>
        <p:spPr>
          <a:xfrm>
            <a:off x="2132676" y="1636416"/>
            <a:ext cx="7825325" cy="113874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设计思路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71784" y="3143878"/>
            <a:ext cx="7825325" cy="800189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4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剧情设计</a:t>
            </a:r>
            <a:endParaRPr lang="en-US" altLang="zh-CN" sz="4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96914" y="2860158"/>
            <a:ext cx="4339198" cy="318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591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剧情设计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52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592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593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594" name="Freeform 1"/>
          <p:cNvSpPr>
            <a:spLocks noChangeArrowheads="1"/>
          </p:cNvSpPr>
          <p:nvPr/>
        </p:nvSpPr>
        <p:spPr bwMode="auto">
          <a:xfrm>
            <a:off x="850604" y="1210045"/>
            <a:ext cx="10381565" cy="1871330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595" name="Subtitle 2"/>
          <p:cNvSpPr txBox="1"/>
          <p:nvPr/>
        </p:nvSpPr>
        <p:spPr>
          <a:xfrm>
            <a:off x="1084148" y="1348266"/>
            <a:ext cx="9914478" cy="10598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2800" dirty="0" smtClean="0">
                <a:solidFill>
                  <a:prstClr val="white"/>
                </a:solidFill>
                <a:cs typeface="Helvetica Neue"/>
              </a:rPr>
              <a:t>保证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其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科学性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的基础上，设置有趣的故事情节，运用轻松诙谐的语言展开，将深奥的引力波知识转化成普通大众能够理解的语言，实现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寓教于乐</a:t>
            </a:r>
            <a:endParaRPr lang="en-US" sz="2800" b="1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  <p:pic>
        <p:nvPicPr>
          <p:cNvPr id="2097156" name="图片 8"/>
          <p:cNvPicPr>
            <a:picLocks noChangeAspect="1"/>
          </p:cNvPicPr>
          <p:nvPr/>
        </p:nvPicPr>
        <p:blipFill rotWithShape="1">
          <a:blip r:embed="rId2" cstate="print"/>
          <a:srcRect l="18181" t="52897" r="55040" b="17172"/>
          <a:stretch>
            <a:fillRect/>
          </a:stretch>
        </p:blipFill>
        <p:spPr>
          <a:xfrm rot="232999">
            <a:off x="689956" y="3727960"/>
            <a:ext cx="2781159" cy="2529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59" name="图片 9"/>
          <p:cNvPicPr>
            <a:picLocks noChangeAspect="1"/>
          </p:cNvPicPr>
          <p:nvPr/>
        </p:nvPicPr>
        <p:blipFill>
          <a:blip r:embed="rId3" cstate="print"/>
          <a:srcRect l="1069" r="1069"/>
          <a:stretch>
            <a:fillRect/>
          </a:stretch>
        </p:blipFill>
        <p:spPr>
          <a:xfrm rot="645224">
            <a:off x="3639716" y="3692847"/>
            <a:ext cx="2796030" cy="250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58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23" y="3454020"/>
            <a:ext cx="2330665" cy="2803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57" name="图片 9"/>
          <p:cNvPicPr>
            <a:picLocks noChangeAspect="1"/>
          </p:cNvPicPr>
          <p:nvPr/>
        </p:nvPicPr>
        <p:blipFill rotWithShape="1">
          <a:blip r:embed="rId5" cstate="print"/>
          <a:srcRect l="9567" t="8885" r="8482" b="14561"/>
          <a:stretch/>
        </p:blipFill>
        <p:spPr>
          <a:xfrm rot="784136">
            <a:off x="9158762" y="3664776"/>
            <a:ext cx="2354748" cy="2847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582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剧情设计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49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583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584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11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-6440" r="7660" b="-6228"/>
          <a:stretch/>
        </p:blipFill>
        <p:spPr>
          <a:xfrm rot="21336248">
            <a:off x="772757" y="1143229"/>
            <a:ext cx="3140658" cy="2582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52" name="图片 8"/>
          <p:cNvPicPr>
            <a:picLocks noChangeAspect="1"/>
          </p:cNvPicPr>
          <p:nvPr/>
        </p:nvPicPr>
        <p:blipFill rotWithShape="1">
          <a:blip r:embed="rId3" cstate="print"/>
          <a:srcRect l="9386" t="8160" r="9386"/>
          <a:stretch/>
        </p:blipFill>
        <p:spPr>
          <a:xfrm rot="232999">
            <a:off x="4097797" y="983001"/>
            <a:ext cx="3316711" cy="2770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53" name="图片 9"/>
          <p:cNvPicPr>
            <a:picLocks noChangeAspect="1"/>
          </p:cNvPicPr>
          <p:nvPr/>
        </p:nvPicPr>
        <p:blipFill>
          <a:blip r:embed="rId4" cstate="print"/>
          <a:srcRect l="3740" r="3740"/>
          <a:stretch>
            <a:fillRect/>
          </a:stretch>
        </p:blipFill>
        <p:spPr>
          <a:xfrm rot="481025">
            <a:off x="7664215" y="1056826"/>
            <a:ext cx="3780585" cy="255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98" name="图片 9"/>
          <p:cNvPicPr>
            <a:picLocks noChangeAspect="1"/>
          </p:cNvPicPr>
          <p:nvPr/>
        </p:nvPicPr>
        <p:blipFill>
          <a:blip r:embed="rId5" cstate="print"/>
          <a:srcRect t="80" b="80"/>
          <a:stretch>
            <a:fillRect/>
          </a:stretch>
        </p:blipFill>
        <p:spPr>
          <a:xfrm rot="21336248">
            <a:off x="2309929" y="3798931"/>
            <a:ext cx="3522657" cy="2743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55" name="图片 20"/>
          <p:cNvPicPr>
            <a:picLocks noChangeAspect="1"/>
          </p:cNvPicPr>
          <p:nvPr/>
        </p:nvPicPr>
        <p:blipFill rotWithShape="1">
          <a:blip r:embed="rId6"/>
          <a:srcRect b="15366"/>
          <a:stretch>
            <a:fillRect/>
          </a:stretch>
        </p:blipFill>
        <p:spPr>
          <a:xfrm rot="518158">
            <a:off x="6580046" y="3580790"/>
            <a:ext cx="2872864" cy="2893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597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56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598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8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599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9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00" name="TextBox 11"/>
          <p:cNvSpPr txBox="1"/>
          <p:nvPr/>
        </p:nvSpPr>
        <p:spPr>
          <a:xfrm>
            <a:off x="2132676" y="1636416"/>
            <a:ext cx="7825325" cy="113874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思考展望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683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/>
          <p:cNvSpPr>
            <a:spLocks noChangeArrowheads="1"/>
          </p:cNvSpPr>
          <p:nvPr/>
        </p:nvSpPr>
        <p:spPr bwMode="auto">
          <a:xfrm>
            <a:off x="680010" y="3436700"/>
            <a:ext cx="10853594" cy="2049699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rgbClr val="1C9494"/>
          </a:solidFill>
          <a:ln>
            <a:solidFill>
              <a:srgbClr val="1C9494"/>
            </a:solidFill>
          </a:ln>
          <a:effectLst/>
        </p:spPr>
        <p:txBody>
          <a:bodyPr wrap="none" anchor="ctr"/>
          <a:lstStyle/>
          <a:p>
            <a:pPr defTabSz="608738"/>
            <a:endParaRPr lang="en-US" sz="2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587" name="TextBox 13"/>
          <p:cNvSpPr txBox="1"/>
          <p:nvPr/>
        </p:nvSpPr>
        <p:spPr>
          <a:xfrm>
            <a:off x="607485" y="312996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思考展望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588" name="Freeform 1"/>
          <p:cNvSpPr>
            <a:spLocks noChangeArrowheads="1"/>
          </p:cNvSpPr>
          <p:nvPr/>
        </p:nvSpPr>
        <p:spPr bwMode="auto">
          <a:xfrm>
            <a:off x="680010" y="1000964"/>
            <a:ext cx="10871199" cy="2348292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589" name="Subtitle 2"/>
          <p:cNvSpPr txBox="1"/>
          <p:nvPr/>
        </p:nvSpPr>
        <p:spPr>
          <a:xfrm>
            <a:off x="765011" y="3646981"/>
            <a:ext cx="10701195" cy="199447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2800" b="1" dirty="0" smtClean="0">
                <a:solidFill>
                  <a:prstClr val="white"/>
                </a:solidFill>
                <a:cs typeface="Helvetica Neue"/>
              </a:rPr>
              <a:t>我们期望天文科普漫画可以为科普工作提供一种新的思路，也希望在未来能够将更多的天文知识绘制成轻松有趣的漫画，帮助普通大众更好地了解天文世界。</a:t>
            </a:r>
            <a:endParaRPr lang="en-US" sz="2800" b="1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765012" y="1072619"/>
            <a:ext cx="10786198" cy="172202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以引力波为主题的科普课程的开展贴近大众的生活，也是当今我国天文科普教育的热点之一。在科普过程中，涉及到科学、技术、艺术等多个学科的融合 </a:t>
            </a:r>
            <a:r>
              <a:rPr lang="en-US" altLang="zh-CN" sz="2800" b="1" dirty="0">
                <a:solidFill>
                  <a:prstClr val="white"/>
                </a:solidFill>
                <a:cs typeface="Helvetica Neue"/>
              </a:rPr>
              <a:t>, 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将多门学科联系起来，并注重了知识与真实情境的联系。</a:t>
            </a:r>
            <a:endParaRPr lang="en-US" sz="2800" b="1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85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937" y="988828"/>
            <a:ext cx="7515112" cy="5869172"/>
          </a:xfrm>
          <a:prstGeom prst="rect">
            <a:avLst/>
          </a:prstGeom>
        </p:spPr>
      </p:pic>
      <p:sp>
        <p:nvSpPr>
          <p:cNvPr id="1048627" name="菱形 9"/>
          <p:cNvSpPr/>
          <p:nvPr/>
        </p:nvSpPr>
        <p:spPr>
          <a:xfrm>
            <a:off x="5377262" y="871109"/>
            <a:ext cx="1383303" cy="1392047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28" name="矩形 10"/>
          <p:cNvSpPr/>
          <p:nvPr/>
        </p:nvSpPr>
        <p:spPr>
          <a:xfrm>
            <a:off x="5599874" y="1149133"/>
            <a:ext cx="938077" cy="835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spc="225" dirty="0" smtClean="0">
                <a:solidFill>
                  <a:schemeClr val="tx2">
                    <a:lumMod val="50000"/>
                  </a:schemeClr>
                </a:solidFill>
                <a:latin typeface="+mn-ea"/>
                <a:sym typeface="微软雅黑" panose="020B0503020204020204" pitchFamily="34" charset="-122"/>
              </a:rPr>
              <a:t>01</a:t>
            </a:r>
            <a:endParaRPr lang="zh-CN" altLang="en-US" sz="44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48629" name="TextBox 13"/>
          <p:cNvSpPr txBox="1"/>
          <p:nvPr/>
        </p:nvSpPr>
        <p:spPr>
          <a:xfrm>
            <a:off x="6264296" y="1197815"/>
            <a:ext cx="3976576" cy="73863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</a:rPr>
              <a:t>研究背景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/>
              <a:ea typeface="微软雅黑"/>
            </a:endParaRPr>
          </a:p>
        </p:txBody>
      </p:sp>
      <p:sp>
        <p:nvSpPr>
          <p:cNvPr id="1048630" name="菱形 14"/>
          <p:cNvSpPr/>
          <p:nvPr/>
        </p:nvSpPr>
        <p:spPr>
          <a:xfrm>
            <a:off x="5377260" y="2788899"/>
            <a:ext cx="1383303" cy="1392047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31" name="矩形 15"/>
          <p:cNvSpPr/>
          <p:nvPr/>
        </p:nvSpPr>
        <p:spPr>
          <a:xfrm>
            <a:off x="5599872" y="3066923"/>
            <a:ext cx="938077" cy="835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spc="225" dirty="0" smtClean="0">
                <a:solidFill>
                  <a:schemeClr val="tx2">
                    <a:lumMod val="50000"/>
                  </a:schemeClr>
                </a:solidFill>
                <a:latin typeface="+mn-ea"/>
                <a:sym typeface="微软雅黑" panose="020B0503020204020204" pitchFamily="34" charset="-122"/>
              </a:rPr>
              <a:t>02</a:t>
            </a:r>
            <a:endParaRPr lang="zh-CN" altLang="en-US" sz="44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48632" name="TextBox 16"/>
          <p:cNvSpPr txBox="1"/>
          <p:nvPr/>
        </p:nvSpPr>
        <p:spPr>
          <a:xfrm>
            <a:off x="6264294" y="3115605"/>
            <a:ext cx="3976576" cy="73863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</a:rPr>
              <a:t>设计思路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/>
              <a:ea typeface="微软雅黑"/>
            </a:endParaRPr>
          </a:p>
        </p:txBody>
      </p:sp>
      <p:sp>
        <p:nvSpPr>
          <p:cNvPr id="1048633" name="菱形 17"/>
          <p:cNvSpPr/>
          <p:nvPr/>
        </p:nvSpPr>
        <p:spPr>
          <a:xfrm>
            <a:off x="5377262" y="4723639"/>
            <a:ext cx="1383303" cy="1392047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34" name="矩形 18"/>
          <p:cNvSpPr/>
          <p:nvPr/>
        </p:nvSpPr>
        <p:spPr>
          <a:xfrm>
            <a:off x="5599874" y="5001663"/>
            <a:ext cx="880369" cy="835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03</a:t>
            </a:r>
            <a:endParaRPr lang="zh-CN" altLang="en-US" sz="44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48635" name="TextBox 19"/>
          <p:cNvSpPr txBox="1"/>
          <p:nvPr/>
        </p:nvSpPr>
        <p:spPr>
          <a:xfrm>
            <a:off x="6264296" y="5050345"/>
            <a:ext cx="3976576" cy="73863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</a:rPr>
              <a:t>思考展望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597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56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598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8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599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9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00" name="TextBox 11"/>
          <p:cNvSpPr txBox="1"/>
          <p:nvPr/>
        </p:nvSpPr>
        <p:spPr>
          <a:xfrm>
            <a:off x="2132676" y="1636416"/>
            <a:ext cx="7825325" cy="113874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谢谢大家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597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56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598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8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599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9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00" name="TextBox 11"/>
          <p:cNvSpPr txBox="1"/>
          <p:nvPr/>
        </p:nvSpPr>
        <p:spPr>
          <a:xfrm>
            <a:off x="2132676" y="1636416"/>
            <a:ext cx="7825325" cy="113874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研究背景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422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Freeform 1"/>
          <p:cNvSpPr>
            <a:spLocks noChangeArrowheads="1"/>
          </p:cNvSpPr>
          <p:nvPr/>
        </p:nvSpPr>
        <p:spPr bwMode="auto">
          <a:xfrm>
            <a:off x="5761667" y="957762"/>
            <a:ext cx="1329450" cy="1263809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rgbClr val="E7535F"/>
          </a:solidFill>
          <a:ln>
            <a:solidFill>
              <a:srgbClr val="E7535F"/>
            </a:solidFill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637" name="Freeform 3"/>
          <p:cNvSpPr>
            <a:spLocks noChangeArrowheads="1"/>
          </p:cNvSpPr>
          <p:nvPr/>
        </p:nvSpPr>
        <p:spPr bwMode="auto">
          <a:xfrm>
            <a:off x="4375659" y="939810"/>
            <a:ext cx="1329450" cy="1281761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638" name="Subtitle 2"/>
          <p:cNvSpPr txBox="1"/>
          <p:nvPr/>
        </p:nvSpPr>
        <p:spPr>
          <a:xfrm>
            <a:off x="5793882" y="1143443"/>
            <a:ext cx="1297235" cy="9524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4000" b="1" dirty="0" smtClean="0">
                <a:solidFill>
                  <a:prstClr val="white"/>
                </a:solidFill>
                <a:latin typeface="微软雅黑"/>
                <a:ea typeface="微软雅黑"/>
                <a:cs typeface="Helvetica Neue"/>
              </a:rPr>
              <a:t>抽象</a:t>
            </a:r>
            <a:endParaRPr lang="en-US" sz="4000" b="1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39" name="Subtitle 2"/>
          <p:cNvSpPr txBox="1"/>
          <p:nvPr/>
        </p:nvSpPr>
        <p:spPr>
          <a:xfrm>
            <a:off x="4402244" y="1154378"/>
            <a:ext cx="1302865" cy="85262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prstClr val="white"/>
                </a:solidFill>
                <a:latin typeface="微软雅黑"/>
                <a:ea typeface="微软雅黑"/>
                <a:cs typeface="Helvetica Neue"/>
              </a:rPr>
              <a:t>深奥</a:t>
            </a:r>
            <a:endParaRPr lang="en-US" sz="4000" b="1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40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研究背景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41" name="Oval 4"/>
          <p:cNvSpPr/>
          <p:nvPr/>
        </p:nvSpPr>
        <p:spPr>
          <a:xfrm>
            <a:off x="805624" y="2134352"/>
            <a:ext cx="3363083" cy="336308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r>
              <a:rPr lang="zh-CN" altLang="en-US" sz="5400" b="1" dirty="0" smtClean="0">
                <a:solidFill>
                  <a:prstClr val="white"/>
                </a:solidFill>
                <a:latin typeface="微软雅黑"/>
                <a:ea typeface="微软雅黑"/>
              </a:rPr>
              <a:t>引力波</a:t>
            </a:r>
            <a:endParaRPr lang="en-US" sz="54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48642" name="Freeform 2"/>
          <p:cNvSpPr>
            <a:spLocks noChangeArrowheads="1"/>
          </p:cNvSpPr>
          <p:nvPr/>
        </p:nvSpPr>
        <p:spPr bwMode="auto">
          <a:xfrm>
            <a:off x="4378891" y="3362115"/>
            <a:ext cx="2829982" cy="567314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643" name="Oval 4"/>
          <p:cNvSpPr/>
          <p:nvPr/>
        </p:nvSpPr>
        <p:spPr>
          <a:xfrm>
            <a:off x="7603373" y="2134351"/>
            <a:ext cx="3363083" cy="3363083"/>
          </a:xfrm>
          <a:prstGeom prst="ellipse">
            <a:avLst/>
          </a:prstGeom>
          <a:solidFill>
            <a:srgbClr val="7CB554"/>
          </a:solidFill>
          <a:ln>
            <a:solidFill>
              <a:srgbClr val="7CB5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r>
              <a:rPr lang="zh-CN" altLang="en-US" sz="5400" b="1" dirty="0" smtClean="0">
                <a:solidFill>
                  <a:prstClr val="white"/>
                </a:solidFill>
                <a:latin typeface="微软雅黑"/>
                <a:ea typeface="微软雅黑"/>
              </a:rPr>
              <a:t>普通</a:t>
            </a:r>
            <a:endParaRPr lang="en-US" altLang="zh-CN" sz="5400" b="1" dirty="0" smtClean="0">
              <a:solidFill>
                <a:prstClr val="white"/>
              </a:solidFill>
              <a:latin typeface="微软雅黑"/>
              <a:ea typeface="微软雅黑"/>
            </a:endParaRPr>
          </a:p>
          <a:p>
            <a:pPr algn="ctr" defTabSz="608738"/>
            <a:r>
              <a:rPr lang="zh-CN" altLang="en-US" sz="5400" b="1" dirty="0" smtClean="0">
                <a:solidFill>
                  <a:prstClr val="white"/>
                </a:solidFill>
                <a:latin typeface="微软雅黑"/>
                <a:ea typeface="微软雅黑"/>
              </a:rPr>
              <a:t>大众</a:t>
            </a:r>
            <a:endParaRPr lang="en-US" sz="54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  <p:bldP spid="1048637" grpId="0" animBg="1"/>
      <p:bldP spid="1048638" grpId="0"/>
      <p:bldP spid="1048639" grpId="0"/>
      <p:bldP spid="1048642" grpId="0" animBg="1"/>
      <p:bldP spid="10486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597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56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598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8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599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9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00" name="TextBox 11"/>
          <p:cNvSpPr txBox="1"/>
          <p:nvPr/>
        </p:nvSpPr>
        <p:spPr>
          <a:xfrm>
            <a:off x="2132676" y="1636416"/>
            <a:ext cx="7825325" cy="113874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设计思路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71784" y="3143878"/>
            <a:ext cx="7825325" cy="800189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4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形式选择</a:t>
            </a:r>
            <a:endParaRPr lang="en-US" altLang="zh-CN" sz="4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96914" y="2860158"/>
            <a:ext cx="4339198" cy="318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6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45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形式选择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78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46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47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648" name="Freeform 1"/>
          <p:cNvSpPr>
            <a:spLocks noChangeArrowheads="1"/>
          </p:cNvSpPr>
          <p:nvPr/>
        </p:nvSpPr>
        <p:spPr bwMode="auto">
          <a:xfrm>
            <a:off x="850603" y="1683945"/>
            <a:ext cx="10381565" cy="1430447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649" name="Subtitle 2"/>
          <p:cNvSpPr txBox="1"/>
          <p:nvPr/>
        </p:nvSpPr>
        <p:spPr>
          <a:xfrm>
            <a:off x="1084146" y="1851157"/>
            <a:ext cx="9914478" cy="10598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2800" dirty="0" smtClean="0">
                <a:solidFill>
                  <a:prstClr val="white"/>
                </a:solidFill>
                <a:cs typeface="Helvetica Neue"/>
              </a:rPr>
              <a:t>仅仅以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文本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形式进行呈现，则难以建构深层次的天文学知识</a:t>
            </a:r>
            <a:r>
              <a:rPr lang="zh-CN" altLang="en-US" sz="2800" dirty="0" smtClean="0">
                <a:solidFill>
                  <a:prstClr val="white"/>
                </a:solidFill>
                <a:cs typeface="Helvetica Neue"/>
              </a:rPr>
              <a:t>，只有进行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多重感官刺激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，能够更好地增进天文素养。</a:t>
            </a:r>
            <a:endParaRPr lang="en-US" sz="2800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50" name="Oval 31"/>
          <p:cNvSpPr/>
          <p:nvPr/>
        </p:nvSpPr>
        <p:spPr>
          <a:xfrm>
            <a:off x="3743350" y="3863513"/>
            <a:ext cx="1319081" cy="1327974"/>
          </a:xfrm>
          <a:prstGeom prst="ellipse">
            <a:avLst/>
          </a:prstGeom>
          <a:solidFill>
            <a:schemeClr val="accent5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r>
              <a:rPr lang="zh-CN" altLang="en-US" sz="3200" b="1" dirty="0" smtClean="0">
                <a:solidFill>
                  <a:prstClr val="white"/>
                </a:solidFill>
                <a:latin typeface="微软雅黑"/>
                <a:ea typeface="微软雅黑"/>
              </a:rPr>
              <a:t>科学</a:t>
            </a:r>
            <a:endParaRPr lang="en-US" sz="32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48651" name="Oval 30"/>
          <p:cNvSpPr/>
          <p:nvPr/>
        </p:nvSpPr>
        <p:spPr>
          <a:xfrm>
            <a:off x="6376363" y="3863512"/>
            <a:ext cx="1319081" cy="1327974"/>
          </a:xfrm>
          <a:prstGeom prst="ellipse">
            <a:avLst/>
          </a:prstGeom>
          <a:solidFill>
            <a:schemeClr val="accent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r>
              <a:rPr lang="zh-CN" altLang="en-US" sz="3200" b="1" dirty="0" smtClean="0">
                <a:solidFill>
                  <a:prstClr val="white"/>
                </a:solidFill>
                <a:latin typeface="微软雅黑"/>
                <a:ea typeface="微软雅黑"/>
              </a:rPr>
              <a:t>艺术</a:t>
            </a:r>
            <a:endParaRPr lang="en-US" sz="32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cxnSp>
        <p:nvCxnSpPr>
          <p:cNvPr id="3145732" name="直接箭头连接符 3"/>
          <p:cNvCxnSpPr>
            <a:cxnSpLocks/>
          </p:cNvCxnSpPr>
          <p:nvPr/>
        </p:nvCxnSpPr>
        <p:spPr>
          <a:xfrm>
            <a:off x="5062431" y="4246075"/>
            <a:ext cx="1313932" cy="0"/>
          </a:xfrm>
          <a:prstGeom prst="straightConnector1">
            <a:avLst/>
          </a:prstGeom>
          <a:ln w="76200">
            <a:solidFill>
              <a:srgbClr val="F9564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箭头连接符 33"/>
          <p:cNvCxnSpPr>
            <a:cxnSpLocks/>
          </p:cNvCxnSpPr>
          <p:nvPr/>
        </p:nvCxnSpPr>
        <p:spPr>
          <a:xfrm flipH="1">
            <a:off x="5062431" y="4670079"/>
            <a:ext cx="1258468" cy="0"/>
          </a:xfrm>
          <a:prstGeom prst="straightConnector1">
            <a:avLst/>
          </a:prstGeom>
          <a:ln w="76200">
            <a:solidFill>
              <a:srgbClr val="FAC1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45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形式选择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78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46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47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648" name="Freeform 1"/>
          <p:cNvSpPr>
            <a:spLocks noChangeArrowheads="1"/>
          </p:cNvSpPr>
          <p:nvPr/>
        </p:nvSpPr>
        <p:spPr bwMode="auto">
          <a:xfrm>
            <a:off x="850603" y="1796901"/>
            <a:ext cx="10381565" cy="1871330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048649" name="Subtitle 2"/>
          <p:cNvSpPr txBox="1"/>
          <p:nvPr/>
        </p:nvSpPr>
        <p:spPr>
          <a:xfrm>
            <a:off x="1084147" y="1935122"/>
            <a:ext cx="9914478" cy="10598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图形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作为视觉传达设计的三大要素之一</a:t>
            </a:r>
            <a:r>
              <a:rPr lang="zh-CN" altLang="en-US" sz="2800" dirty="0" smtClean="0">
                <a:solidFill>
                  <a:prstClr val="white"/>
                </a:solidFill>
                <a:cs typeface="Helvetica Neue"/>
              </a:rPr>
              <a:t>，它所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具有的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表现性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、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功能性、象征性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以及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艺术性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的特点，具有比文字更直观的表现力，能够实现“</a:t>
            </a:r>
            <a:r>
              <a:rPr lang="zh-CN" altLang="en-US" sz="2800" b="1" dirty="0">
                <a:solidFill>
                  <a:prstClr val="white"/>
                </a:solidFill>
                <a:cs typeface="Helvetica Neue"/>
              </a:rPr>
              <a:t>一图抵万言</a:t>
            </a: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”的传播功效。</a:t>
            </a:r>
            <a:endParaRPr lang="en-US" sz="2800" dirty="0">
              <a:solidFill>
                <a:prstClr val="white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850603" y="3868215"/>
            <a:ext cx="10381565" cy="1871330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rgbClr val="1C9494"/>
          </a:solidFill>
          <a:ln>
            <a:solidFill>
              <a:srgbClr val="1C9494"/>
            </a:solidFill>
          </a:ln>
          <a:effectLst/>
        </p:spPr>
        <p:txBody>
          <a:bodyPr wrap="none" anchor="ctr"/>
          <a:lstStyle/>
          <a:p>
            <a:pPr defTabSz="608738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1084146" y="3993320"/>
            <a:ext cx="9914478" cy="10598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sz="2800" dirty="0">
                <a:solidFill>
                  <a:prstClr val="white"/>
                </a:solidFill>
                <a:cs typeface="Helvetica Neue"/>
              </a:rPr>
              <a:t>在少年儿童智力开发方面，也可以利用漫画具有的可视性和趣味性，激发他们的求知欲和对科学的亲近感，变敬畏科学为敬爱科学，培养他们讲科学、信科学、爱科学、用科学的观念。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"/>
          <p:cNvGrpSpPr/>
          <p:nvPr/>
        </p:nvGrpSpPr>
        <p:grpSpPr>
          <a:xfrm>
            <a:off x="-213301" y="-21266"/>
            <a:ext cx="12666133" cy="7884541"/>
            <a:chOff x="-4770" y="745724"/>
            <a:chExt cx="12196771" cy="7046924"/>
          </a:xfrm>
        </p:grpSpPr>
        <p:sp>
          <p:nvSpPr>
            <p:cNvPr id="1048597" name="等腰三角形 37"/>
            <p:cNvSpPr/>
            <p:nvPr/>
          </p:nvSpPr>
          <p:spPr>
            <a:xfrm flipV="1">
              <a:off x="447023" y="745724"/>
              <a:ext cx="11149849" cy="7046924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56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1048598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8" name="直接连接符 40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1048599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738"/>
                <a:endParaRPr lang="zh-CN" altLang="en-US" sz="24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3145729" name="直接连接符 43"/>
              <p:cNvCxnSpPr>
                <a:cxnSpLocks/>
              </p:cNvCxnSpPr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00" name="TextBox 11"/>
          <p:cNvSpPr txBox="1"/>
          <p:nvPr/>
        </p:nvSpPr>
        <p:spPr>
          <a:xfrm>
            <a:off x="2132676" y="1636416"/>
            <a:ext cx="7825325" cy="1138743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设计思路</a:t>
            </a:r>
            <a:endParaRPr lang="en-US" altLang="zh-CN" sz="66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71784" y="3143878"/>
            <a:ext cx="7825325" cy="800189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608738"/>
            <a:r>
              <a:rPr lang="zh-CN" altLang="en-US" sz="4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</a:rPr>
              <a:t>形象创作</a:t>
            </a:r>
            <a:endParaRPr lang="en-US" altLang="zh-CN" sz="4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96914" y="2860158"/>
            <a:ext cx="4339198" cy="318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13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defTabSz="608738"/>
            <a:r>
              <a:rPr 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|</a:t>
            </a:r>
            <a:r>
              <a:rPr lang="zh-CN" altLang="en-US" sz="3200" b="1" dirty="0" smtClean="0">
                <a:solidFill>
                  <a:srgbClr val="1C9494"/>
                </a:solidFill>
                <a:latin typeface="微软雅黑"/>
                <a:ea typeface="微软雅黑"/>
                <a:cs typeface="Helvetica Neue"/>
              </a:rPr>
              <a:t>设计思路</a:t>
            </a:r>
            <a:endParaRPr lang="en-US" altLang="zh-CN" sz="3200" b="1" dirty="0">
              <a:solidFill>
                <a:srgbClr val="1C9494"/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56" name="TextBox 1"/>
          <p:cNvSpPr txBox="1"/>
          <p:nvPr/>
        </p:nvSpPr>
        <p:spPr>
          <a:xfrm>
            <a:off x="3360435" y="2890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1C9494"/>
                </a:solidFill>
              </a:rPr>
              <a:t>形象创作</a:t>
            </a:r>
            <a:endParaRPr lang="zh-CN" altLang="en-US" sz="3200" b="1" dirty="0">
              <a:solidFill>
                <a:srgbClr val="1C9494"/>
              </a:solidFill>
            </a:endParaRPr>
          </a:p>
        </p:txBody>
      </p:sp>
      <p:grpSp>
        <p:nvGrpSpPr>
          <p:cNvPr id="80" name="Group 30"/>
          <p:cNvGrpSpPr/>
          <p:nvPr/>
        </p:nvGrpSpPr>
        <p:grpSpPr>
          <a:xfrm>
            <a:off x="2729514" y="230641"/>
            <a:ext cx="521457" cy="771976"/>
            <a:chOff x="565078" y="2007778"/>
            <a:chExt cx="391093" cy="578982"/>
          </a:xfrm>
        </p:grpSpPr>
        <p:sp>
          <p:nvSpPr>
            <p:cNvPr id="1048657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58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659" name="Rectangle 1"/>
          <p:cNvSpPr/>
          <p:nvPr/>
        </p:nvSpPr>
        <p:spPr>
          <a:xfrm>
            <a:off x="0" y="3675958"/>
            <a:ext cx="12192000" cy="58220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endParaRPr 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48660" name="Oval 5"/>
          <p:cNvSpPr>
            <a:spLocks noChangeAspect="1"/>
          </p:cNvSpPr>
          <p:nvPr/>
        </p:nvSpPr>
        <p:spPr>
          <a:xfrm>
            <a:off x="785818" y="3616426"/>
            <a:ext cx="176413" cy="17641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endParaRPr 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48661" name="Subtitle 2"/>
          <p:cNvSpPr txBox="1"/>
          <p:nvPr/>
        </p:nvSpPr>
        <p:spPr>
          <a:xfrm>
            <a:off x="1224767" y="2612178"/>
            <a:ext cx="1990892" cy="6414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Helvetica Neue"/>
              </a:rPr>
              <a:t>纸稿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62" name="Oval 8"/>
          <p:cNvSpPr>
            <a:spLocks noChangeAspect="1"/>
          </p:cNvSpPr>
          <p:nvPr/>
        </p:nvSpPr>
        <p:spPr>
          <a:xfrm>
            <a:off x="3712654" y="3600298"/>
            <a:ext cx="176413" cy="17641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endParaRPr 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grpSp>
        <p:nvGrpSpPr>
          <p:cNvPr id="81" name="Group 29"/>
          <p:cNvGrpSpPr/>
          <p:nvPr/>
        </p:nvGrpSpPr>
        <p:grpSpPr>
          <a:xfrm>
            <a:off x="3550672" y="3918815"/>
            <a:ext cx="521457" cy="771976"/>
            <a:chOff x="2766253" y="2939111"/>
            <a:chExt cx="391093" cy="578982"/>
          </a:xfrm>
        </p:grpSpPr>
        <p:sp>
          <p:nvSpPr>
            <p:cNvPr id="1048663" name="Freeform 14"/>
            <p:cNvSpPr>
              <a:spLocks noChangeArrowheads="1"/>
            </p:cNvSpPr>
            <p:nvPr/>
          </p:nvSpPr>
          <p:spPr bwMode="auto">
            <a:xfrm rot="10800000">
              <a:off x="2766253" y="2939111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3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64" name="Oval 17"/>
            <p:cNvSpPr>
              <a:spLocks noChangeAspect="1"/>
            </p:cNvSpPr>
            <p:nvPr/>
          </p:nvSpPr>
          <p:spPr>
            <a:xfrm>
              <a:off x="2842148" y="3194978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82" name="Group 30"/>
          <p:cNvGrpSpPr/>
          <p:nvPr/>
        </p:nvGrpSpPr>
        <p:grpSpPr>
          <a:xfrm>
            <a:off x="615772" y="2677037"/>
            <a:ext cx="521457" cy="771976"/>
            <a:chOff x="565078" y="2007778"/>
            <a:chExt cx="391093" cy="578982"/>
          </a:xfrm>
        </p:grpSpPr>
        <p:sp>
          <p:nvSpPr>
            <p:cNvPr id="1048665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66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667" name="Oval 22"/>
          <p:cNvSpPr>
            <a:spLocks noChangeAspect="1"/>
          </p:cNvSpPr>
          <p:nvPr/>
        </p:nvSpPr>
        <p:spPr>
          <a:xfrm>
            <a:off x="6314268" y="3591919"/>
            <a:ext cx="176413" cy="17641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endParaRPr 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48668" name="Oval 25"/>
          <p:cNvSpPr>
            <a:spLocks noChangeAspect="1"/>
          </p:cNvSpPr>
          <p:nvPr/>
        </p:nvSpPr>
        <p:spPr>
          <a:xfrm>
            <a:off x="9233040" y="3591919"/>
            <a:ext cx="176413" cy="17641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738"/>
            <a:endParaRPr 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grpSp>
        <p:nvGrpSpPr>
          <p:cNvPr id="83" name="Group 32"/>
          <p:cNvGrpSpPr/>
          <p:nvPr/>
        </p:nvGrpSpPr>
        <p:grpSpPr>
          <a:xfrm>
            <a:off x="9071058" y="3886244"/>
            <a:ext cx="521457" cy="771976"/>
            <a:chOff x="6906543" y="2914683"/>
            <a:chExt cx="391093" cy="578982"/>
          </a:xfrm>
        </p:grpSpPr>
        <p:sp>
          <p:nvSpPr>
            <p:cNvPr id="1048669" name="Freeform 14"/>
            <p:cNvSpPr>
              <a:spLocks noChangeArrowheads="1"/>
            </p:cNvSpPr>
            <p:nvPr/>
          </p:nvSpPr>
          <p:spPr bwMode="auto">
            <a:xfrm rot="10800000">
              <a:off x="6906543" y="2914683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5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70" name="Oval 27"/>
            <p:cNvSpPr>
              <a:spLocks noChangeAspect="1"/>
            </p:cNvSpPr>
            <p:nvPr/>
          </p:nvSpPr>
          <p:spPr>
            <a:xfrm>
              <a:off x="6982438" y="3170550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84" name="Group 31"/>
          <p:cNvGrpSpPr/>
          <p:nvPr/>
        </p:nvGrpSpPr>
        <p:grpSpPr>
          <a:xfrm>
            <a:off x="6136158" y="2644467"/>
            <a:ext cx="521457" cy="771976"/>
            <a:chOff x="4705368" y="1983350"/>
            <a:chExt cx="391093" cy="578982"/>
          </a:xfrm>
        </p:grpSpPr>
        <p:sp>
          <p:nvSpPr>
            <p:cNvPr id="1048671" name="Freeform 14"/>
            <p:cNvSpPr>
              <a:spLocks noChangeArrowheads="1"/>
            </p:cNvSpPr>
            <p:nvPr/>
          </p:nvSpPr>
          <p:spPr bwMode="auto">
            <a:xfrm>
              <a:off x="4705368" y="1983350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4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pPr defTabSz="608738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72" name="Oval 28"/>
            <p:cNvSpPr>
              <a:spLocks noChangeAspect="1"/>
            </p:cNvSpPr>
            <p:nvPr/>
          </p:nvSpPr>
          <p:spPr>
            <a:xfrm>
              <a:off x="4783810" y="2052951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738"/>
              <a:endParaRPr 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85" name="Group 63"/>
          <p:cNvGrpSpPr/>
          <p:nvPr/>
        </p:nvGrpSpPr>
        <p:grpSpPr>
          <a:xfrm>
            <a:off x="8244855" y="4222525"/>
            <a:ext cx="715215" cy="345784"/>
            <a:chOff x="6592888" y="2351088"/>
            <a:chExt cx="1536701" cy="742950"/>
          </a:xfrm>
          <a:solidFill>
            <a:schemeClr val="accent5"/>
          </a:solidFill>
        </p:grpSpPr>
        <p:sp>
          <p:nvSpPr>
            <p:cNvPr id="1048673" name="Freeform 99"/>
            <p:cNvSpPr/>
            <p:nvPr/>
          </p:nvSpPr>
          <p:spPr bwMode="auto">
            <a:xfrm>
              <a:off x="7699376" y="2554288"/>
              <a:ext cx="430213" cy="539750"/>
            </a:xfrm>
            <a:custGeom>
              <a:avLst/>
              <a:gdLst>
                <a:gd name="T0" fmla="*/ 271 w 271"/>
                <a:gd name="T1" fmla="*/ 299 h 340"/>
                <a:gd name="T2" fmla="*/ 268 w 271"/>
                <a:gd name="T3" fmla="*/ 291 h 340"/>
                <a:gd name="T4" fmla="*/ 258 w 271"/>
                <a:gd name="T5" fmla="*/ 278 h 340"/>
                <a:gd name="T6" fmla="*/ 237 w 271"/>
                <a:gd name="T7" fmla="*/ 263 h 340"/>
                <a:gd name="T8" fmla="*/ 222 w 271"/>
                <a:gd name="T9" fmla="*/ 255 h 340"/>
                <a:gd name="T10" fmla="*/ 177 w 271"/>
                <a:gd name="T11" fmla="*/ 231 h 340"/>
                <a:gd name="T12" fmla="*/ 148 w 271"/>
                <a:gd name="T13" fmla="*/ 218 h 340"/>
                <a:gd name="T14" fmla="*/ 112 w 271"/>
                <a:gd name="T15" fmla="*/ 208 h 340"/>
                <a:gd name="T16" fmla="*/ 121 w 271"/>
                <a:gd name="T17" fmla="*/ 196 h 340"/>
                <a:gd name="T18" fmla="*/ 138 w 271"/>
                <a:gd name="T19" fmla="*/ 165 h 340"/>
                <a:gd name="T20" fmla="*/ 145 w 271"/>
                <a:gd name="T21" fmla="*/ 145 h 340"/>
                <a:gd name="T22" fmla="*/ 149 w 271"/>
                <a:gd name="T23" fmla="*/ 124 h 340"/>
                <a:gd name="T24" fmla="*/ 151 w 271"/>
                <a:gd name="T25" fmla="*/ 99 h 340"/>
                <a:gd name="T26" fmla="*/ 151 w 271"/>
                <a:gd name="T27" fmla="*/ 63 h 340"/>
                <a:gd name="T28" fmla="*/ 149 w 271"/>
                <a:gd name="T29" fmla="*/ 51 h 340"/>
                <a:gd name="T30" fmla="*/ 138 w 271"/>
                <a:gd name="T31" fmla="*/ 26 h 340"/>
                <a:gd name="T32" fmla="*/ 121 w 271"/>
                <a:gd name="T33" fmla="*/ 11 h 340"/>
                <a:gd name="T34" fmla="*/ 100 w 271"/>
                <a:gd name="T35" fmla="*/ 2 h 340"/>
                <a:gd name="T36" fmla="*/ 75 w 271"/>
                <a:gd name="T37" fmla="*/ 0 h 340"/>
                <a:gd name="T38" fmla="*/ 63 w 271"/>
                <a:gd name="T39" fmla="*/ 1 h 340"/>
                <a:gd name="T40" fmla="*/ 40 w 271"/>
                <a:gd name="T41" fmla="*/ 5 h 340"/>
                <a:gd name="T42" fmla="*/ 21 w 271"/>
                <a:gd name="T43" fmla="*/ 18 h 340"/>
                <a:gd name="T44" fmla="*/ 7 w 271"/>
                <a:gd name="T45" fmla="*/ 37 h 340"/>
                <a:gd name="T46" fmla="*/ 2 w 271"/>
                <a:gd name="T47" fmla="*/ 51 h 340"/>
                <a:gd name="T48" fmla="*/ 0 w 271"/>
                <a:gd name="T49" fmla="*/ 75 h 340"/>
                <a:gd name="T50" fmla="*/ 1 w 271"/>
                <a:gd name="T51" fmla="*/ 99 h 340"/>
                <a:gd name="T52" fmla="*/ 2 w 271"/>
                <a:gd name="T53" fmla="*/ 135 h 340"/>
                <a:gd name="T54" fmla="*/ 7 w 271"/>
                <a:gd name="T55" fmla="*/ 145 h 340"/>
                <a:gd name="T56" fmla="*/ 25 w 271"/>
                <a:gd name="T57" fmla="*/ 189 h 340"/>
                <a:gd name="T58" fmla="*/ 33 w 271"/>
                <a:gd name="T59" fmla="*/ 200 h 340"/>
                <a:gd name="T60" fmla="*/ 67 w 271"/>
                <a:gd name="T61" fmla="*/ 227 h 340"/>
                <a:gd name="T62" fmla="*/ 85 w 271"/>
                <a:gd name="T63" fmla="*/ 250 h 340"/>
                <a:gd name="T64" fmla="*/ 93 w 271"/>
                <a:gd name="T65" fmla="*/ 271 h 340"/>
                <a:gd name="T66" fmla="*/ 95 w 271"/>
                <a:gd name="T67" fmla="*/ 284 h 340"/>
                <a:gd name="T68" fmla="*/ 95 w 271"/>
                <a:gd name="T69" fmla="*/ 285 h 340"/>
                <a:gd name="T70" fmla="*/ 95 w 271"/>
                <a:gd name="T71" fmla="*/ 340 h 340"/>
                <a:gd name="T72" fmla="*/ 271 w 271"/>
                <a:gd name="T73" fmla="*/ 29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340">
                  <a:moveTo>
                    <a:pt x="271" y="299"/>
                  </a:moveTo>
                  <a:lnTo>
                    <a:pt x="271" y="299"/>
                  </a:lnTo>
                  <a:lnTo>
                    <a:pt x="270" y="297"/>
                  </a:lnTo>
                  <a:lnTo>
                    <a:pt x="268" y="291"/>
                  </a:lnTo>
                  <a:lnTo>
                    <a:pt x="264" y="285"/>
                  </a:lnTo>
                  <a:lnTo>
                    <a:pt x="258" y="278"/>
                  </a:lnTo>
                  <a:lnTo>
                    <a:pt x="250" y="271"/>
                  </a:lnTo>
                  <a:lnTo>
                    <a:pt x="237" y="263"/>
                  </a:lnTo>
                  <a:lnTo>
                    <a:pt x="222" y="255"/>
                  </a:lnTo>
                  <a:lnTo>
                    <a:pt x="222" y="255"/>
                  </a:lnTo>
                  <a:lnTo>
                    <a:pt x="202" y="245"/>
                  </a:lnTo>
                  <a:lnTo>
                    <a:pt x="177" y="231"/>
                  </a:lnTo>
                  <a:lnTo>
                    <a:pt x="163" y="224"/>
                  </a:lnTo>
                  <a:lnTo>
                    <a:pt x="148" y="218"/>
                  </a:lnTo>
                  <a:lnTo>
                    <a:pt x="131" y="212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21" y="196"/>
                  </a:lnTo>
                  <a:lnTo>
                    <a:pt x="130" y="182"/>
                  </a:lnTo>
                  <a:lnTo>
                    <a:pt x="138" y="165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8" y="134"/>
                  </a:lnTo>
                  <a:lnTo>
                    <a:pt x="149" y="124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1" y="75"/>
                  </a:lnTo>
                  <a:lnTo>
                    <a:pt x="151" y="63"/>
                  </a:lnTo>
                  <a:lnTo>
                    <a:pt x="149" y="51"/>
                  </a:lnTo>
                  <a:lnTo>
                    <a:pt x="149" y="51"/>
                  </a:lnTo>
                  <a:lnTo>
                    <a:pt x="144" y="37"/>
                  </a:lnTo>
                  <a:lnTo>
                    <a:pt x="138" y="26"/>
                  </a:lnTo>
                  <a:lnTo>
                    <a:pt x="130" y="18"/>
                  </a:lnTo>
                  <a:lnTo>
                    <a:pt x="121" y="11"/>
                  </a:lnTo>
                  <a:lnTo>
                    <a:pt x="110" y="5"/>
                  </a:lnTo>
                  <a:lnTo>
                    <a:pt x="100" y="2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3" y="1"/>
                  </a:lnTo>
                  <a:lnTo>
                    <a:pt x="51" y="2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8"/>
                  </a:lnTo>
                  <a:lnTo>
                    <a:pt x="14" y="26"/>
                  </a:lnTo>
                  <a:lnTo>
                    <a:pt x="7" y="37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124"/>
                  </a:lnTo>
                  <a:lnTo>
                    <a:pt x="2" y="13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9" y="176"/>
                  </a:lnTo>
                  <a:lnTo>
                    <a:pt x="25" y="189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51" y="212"/>
                  </a:lnTo>
                  <a:lnTo>
                    <a:pt x="67" y="227"/>
                  </a:lnTo>
                  <a:lnTo>
                    <a:pt x="78" y="239"/>
                  </a:lnTo>
                  <a:lnTo>
                    <a:pt x="85" y="250"/>
                  </a:lnTo>
                  <a:lnTo>
                    <a:pt x="91" y="262"/>
                  </a:lnTo>
                  <a:lnTo>
                    <a:pt x="93" y="271"/>
                  </a:lnTo>
                  <a:lnTo>
                    <a:pt x="95" y="278"/>
                  </a:lnTo>
                  <a:lnTo>
                    <a:pt x="95" y="284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271" y="340"/>
                  </a:lnTo>
                  <a:lnTo>
                    <a:pt x="271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74" name="Freeform 100"/>
            <p:cNvSpPr/>
            <p:nvPr/>
          </p:nvSpPr>
          <p:spPr bwMode="auto">
            <a:xfrm>
              <a:off x="6592888" y="2554288"/>
              <a:ext cx="427038" cy="539750"/>
            </a:xfrm>
            <a:custGeom>
              <a:avLst/>
              <a:gdLst>
                <a:gd name="T0" fmla="*/ 175 w 269"/>
                <a:gd name="T1" fmla="*/ 284 h 340"/>
                <a:gd name="T2" fmla="*/ 175 w 269"/>
                <a:gd name="T3" fmla="*/ 278 h 340"/>
                <a:gd name="T4" fmla="*/ 179 w 269"/>
                <a:gd name="T5" fmla="*/ 262 h 340"/>
                <a:gd name="T6" fmla="*/ 192 w 269"/>
                <a:gd name="T7" fmla="*/ 239 h 340"/>
                <a:gd name="T8" fmla="*/ 217 w 269"/>
                <a:gd name="T9" fmla="*/ 214 h 340"/>
                <a:gd name="T10" fmla="*/ 236 w 269"/>
                <a:gd name="T11" fmla="*/ 201 h 340"/>
                <a:gd name="T12" fmla="*/ 250 w 269"/>
                <a:gd name="T13" fmla="*/ 176 h 340"/>
                <a:gd name="T14" fmla="*/ 263 w 269"/>
                <a:gd name="T15" fmla="*/ 145 h 340"/>
                <a:gd name="T16" fmla="*/ 269 w 269"/>
                <a:gd name="T17" fmla="*/ 124 h 340"/>
                <a:gd name="T18" fmla="*/ 269 w 269"/>
                <a:gd name="T19" fmla="*/ 99 h 340"/>
                <a:gd name="T20" fmla="*/ 269 w 269"/>
                <a:gd name="T21" fmla="*/ 63 h 340"/>
                <a:gd name="T22" fmla="*/ 267 w 269"/>
                <a:gd name="T23" fmla="*/ 51 h 340"/>
                <a:gd name="T24" fmla="*/ 256 w 269"/>
                <a:gd name="T25" fmla="*/ 26 h 340"/>
                <a:gd name="T26" fmla="*/ 239 w 269"/>
                <a:gd name="T27" fmla="*/ 11 h 340"/>
                <a:gd name="T28" fmla="*/ 218 w 269"/>
                <a:gd name="T29" fmla="*/ 2 h 340"/>
                <a:gd name="T30" fmla="*/ 194 w 269"/>
                <a:gd name="T31" fmla="*/ 0 h 340"/>
                <a:gd name="T32" fmla="*/ 182 w 269"/>
                <a:gd name="T33" fmla="*/ 1 h 340"/>
                <a:gd name="T34" fmla="*/ 158 w 269"/>
                <a:gd name="T35" fmla="*/ 5 h 340"/>
                <a:gd name="T36" fmla="*/ 140 w 269"/>
                <a:gd name="T37" fmla="*/ 18 h 340"/>
                <a:gd name="T38" fmla="*/ 124 w 269"/>
                <a:gd name="T39" fmla="*/ 37 h 340"/>
                <a:gd name="T40" fmla="*/ 120 w 269"/>
                <a:gd name="T41" fmla="*/ 51 h 340"/>
                <a:gd name="T42" fmla="*/ 119 w 269"/>
                <a:gd name="T43" fmla="*/ 75 h 340"/>
                <a:gd name="T44" fmla="*/ 119 w 269"/>
                <a:gd name="T45" fmla="*/ 99 h 340"/>
                <a:gd name="T46" fmla="*/ 120 w 269"/>
                <a:gd name="T47" fmla="*/ 135 h 340"/>
                <a:gd name="T48" fmla="*/ 124 w 269"/>
                <a:gd name="T49" fmla="*/ 145 h 340"/>
                <a:gd name="T50" fmla="*/ 140 w 269"/>
                <a:gd name="T51" fmla="*/ 182 h 340"/>
                <a:gd name="T52" fmla="*/ 158 w 269"/>
                <a:gd name="T53" fmla="*/ 208 h 340"/>
                <a:gd name="T54" fmla="*/ 138 w 269"/>
                <a:gd name="T55" fmla="*/ 212 h 340"/>
                <a:gd name="T56" fmla="*/ 106 w 269"/>
                <a:gd name="T57" fmla="*/ 225 h 340"/>
                <a:gd name="T58" fmla="*/ 69 w 269"/>
                <a:gd name="T59" fmla="*/ 245 h 340"/>
                <a:gd name="T60" fmla="*/ 49 w 269"/>
                <a:gd name="T61" fmla="*/ 255 h 340"/>
                <a:gd name="T62" fmla="*/ 21 w 269"/>
                <a:gd name="T63" fmla="*/ 271 h 340"/>
                <a:gd name="T64" fmla="*/ 6 w 269"/>
                <a:gd name="T65" fmla="*/ 285 h 340"/>
                <a:gd name="T66" fmla="*/ 1 w 269"/>
                <a:gd name="T67" fmla="*/ 297 h 340"/>
                <a:gd name="T68" fmla="*/ 0 w 269"/>
                <a:gd name="T69" fmla="*/ 340 h 340"/>
                <a:gd name="T70" fmla="*/ 175 w 269"/>
                <a:gd name="T71" fmla="*/ 28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340">
                  <a:moveTo>
                    <a:pt x="175" y="285"/>
                  </a:moveTo>
                  <a:lnTo>
                    <a:pt x="175" y="284"/>
                  </a:lnTo>
                  <a:lnTo>
                    <a:pt x="175" y="284"/>
                  </a:lnTo>
                  <a:lnTo>
                    <a:pt x="175" y="278"/>
                  </a:lnTo>
                  <a:lnTo>
                    <a:pt x="176" y="271"/>
                  </a:lnTo>
                  <a:lnTo>
                    <a:pt x="179" y="262"/>
                  </a:lnTo>
                  <a:lnTo>
                    <a:pt x="185" y="250"/>
                  </a:lnTo>
                  <a:lnTo>
                    <a:pt x="192" y="239"/>
                  </a:lnTo>
                  <a:lnTo>
                    <a:pt x="203" y="227"/>
                  </a:lnTo>
                  <a:lnTo>
                    <a:pt x="217" y="214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43" y="189"/>
                  </a:lnTo>
                  <a:lnTo>
                    <a:pt x="250" y="176"/>
                  </a:lnTo>
                  <a:lnTo>
                    <a:pt x="263" y="145"/>
                  </a:lnTo>
                  <a:lnTo>
                    <a:pt x="263" y="145"/>
                  </a:lnTo>
                  <a:lnTo>
                    <a:pt x="267" y="134"/>
                  </a:lnTo>
                  <a:lnTo>
                    <a:pt x="269" y="124"/>
                  </a:lnTo>
                  <a:lnTo>
                    <a:pt x="269" y="99"/>
                  </a:lnTo>
                  <a:lnTo>
                    <a:pt x="269" y="99"/>
                  </a:lnTo>
                  <a:lnTo>
                    <a:pt x="269" y="75"/>
                  </a:lnTo>
                  <a:lnTo>
                    <a:pt x="269" y="6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3" y="37"/>
                  </a:lnTo>
                  <a:lnTo>
                    <a:pt x="256" y="26"/>
                  </a:lnTo>
                  <a:lnTo>
                    <a:pt x="248" y="18"/>
                  </a:lnTo>
                  <a:lnTo>
                    <a:pt x="239" y="11"/>
                  </a:lnTo>
                  <a:lnTo>
                    <a:pt x="229" y="5"/>
                  </a:lnTo>
                  <a:lnTo>
                    <a:pt x="218" y="2"/>
                  </a:lnTo>
                  <a:lnTo>
                    <a:pt x="206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2" y="1"/>
                  </a:lnTo>
                  <a:lnTo>
                    <a:pt x="169" y="2"/>
                  </a:lnTo>
                  <a:lnTo>
                    <a:pt x="158" y="5"/>
                  </a:lnTo>
                  <a:lnTo>
                    <a:pt x="148" y="11"/>
                  </a:lnTo>
                  <a:lnTo>
                    <a:pt x="140" y="18"/>
                  </a:lnTo>
                  <a:lnTo>
                    <a:pt x="131" y="26"/>
                  </a:lnTo>
                  <a:lnTo>
                    <a:pt x="124" y="37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9" y="63"/>
                  </a:lnTo>
                  <a:lnTo>
                    <a:pt x="119" y="75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19" y="124"/>
                  </a:lnTo>
                  <a:lnTo>
                    <a:pt x="120" y="135"/>
                  </a:lnTo>
                  <a:lnTo>
                    <a:pt x="124" y="145"/>
                  </a:lnTo>
                  <a:lnTo>
                    <a:pt x="124" y="145"/>
                  </a:lnTo>
                  <a:lnTo>
                    <a:pt x="131" y="165"/>
                  </a:lnTo>
                  <a:lnTo>
                    <a:pt x="140" y="182"/>
                  </a:lnTo>
                  <a:lnTo>
                    <a:pt x="148" y="196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38" y="212"/>
                  </a:lnTo>
                  <a:lnTo>
                    <a:pt x="122" y="218"/>
                  </a:lnTo>
                  <a:lnTo>
                    <a:pt x="106" y="225"/>
                  </a:lnTo>
                  <a:lnTo>
                    <a:pt x="92" y="231"/>
                  </a:lnTo>
                  <a:lnTo>
                    <a:pt x="69" y="24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32" y="263"/>
                  </a:lnTo>
                  <a:lnTo>
                    <a:pt x="21" y="271"/>
                  </a:lnTo>
                  <a:lnTo>
                    <a:pt x="13" y="278"/>
                  </a:lnTo>
                  <a:lnTo>
                    <a:pt x="6" y="285"/>
                  </a:lnTo>
                  <a:lnTo>
                    <a:pt x="3" y="291"/>
                  </a:lnTo>
                  <a:lnTo>
                    <a:pt x="1" y="297"/>
                  </a:lnTo>
                  <a:lnTo>
                    <a:pt x="0" y="299"/>
                  </a:lnTo>
                  <a:lnTo>
                    <a:pt x="0" y="340"/>
                  </a:lnTo>
                  <a:lnTo>
                    <a:pt x="175" y="340"/>
                  </a:lnTo>
                  <a:lnTo>
                    <a:pt x="175" y="285"/>
                  </a:lnTo>
                  <a:lnTo>
                    <a:pt x="175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75" name="Freeform 101"/>
            <p:cNvSpPr/>
            <p:nvPr/>
          </p:nvSpPr>
          <p:spPr bwMode="auto">
            <a:xfrm>
              <a:off x="6937376" y="2351088"/>
              <a:ext cx="847725" cy="742950"/>
            </a:xfrm>
            <a:custGeom>
              <a:avLst/>
              <a:gdLst>
                <a:gd name="T0" fmla="*/ 467 w 534"/>
                <a:gd name="T1" fmla="*/ 350 h 468"/>
                <a:gd name="T2" fmla="*/ 439 w 534"/>
                <a:gd name="T3" fmla="*/ 336 h 468"/>
                <a:gd name="T4" fmla="*/ 386 w 534"/>
                <a:gd name="T5" fmla="*/ 308 h 468"/>
                <a:gd name="T6" fmla="*/ 341 w 534"/>
                <a:gd name="T7" fmla="*/ 293 h 468"/>
                <a:gd name="T8" fmla="*/ 316 w 534"/>
                <a:gd name="T9" fmla="*/ 287 h 468"/>
                <a:gd name="T10" fmla="*/ 329 w 534"/>
                <a:gd name="T11" fmla="*/ 270 h 468"/>
                <a:gd name="T12" fmla="*/ 351 w 534"/>
                <a:gd name="T13" fmla="*/ 227 h 468"/>
                <a:gd name="T14" fmla="*/ 362 w 534"/>
                <a:gd name="T15" fmla="*/ 200 h 468"/>
                <a:gd name="T16" fmla="*/ 368 w 534"/>
                <a:gd name="T17" fmla="*/ 171 h 468"/>
                <a:gd name="T18" fmla="*/ 368 w 534"/>
                <a:gd name="T19" fmla="*/ 137 h 468"/>
                <a:gd name="T20" fmla="*/ 369 w 534"/>
                <a:gd name="T21" fmla="*/ 104 h 468"/>
                <a:gd name="T22" fmla="*/ 368 w 534"/>
                <a:gd name="T23" fmla="*/ 71 h 468"/>
                <a:gd name="T24" fmla="*/ 361 w 534"/>
                <a:gd name="T25" fmla="*/ 53 h 468"/>
                <a:gd name="T26" fmla="*/ 351 w 534"/>
                <a:gd name="T27" fmla="*/ 38 h 468"/>
                <a:gd name="T28" fmla="*/ 341 w 534"/>
                <a:gd name="T29" fmla="*/ 25 h 468"/>
                <a:gd name="T30" fmla="*/ 315 w 534"/>
                <a:gd name="T31" fmla="*/ 8 h 468"/>
                <a:gd name="T32" fmla="*/ 282 w 534"/>
                <a:gd name="T33" fmla="*/ 1 h 468"/>
                <a:gd name="T34" fmla="*/ 266 w 534"/>
                <a:gd name="T35" fmla="*/ 0 h 468"/>
                <a:gd name="T36" fmla="*/ 232 w 534"/>
                <a:gd name="T37" fmla="*/ 4 h 468"/>
                <a:gd name="T38" fmla="*/ 204 w 534"/>
                <a:gd name="T39" fmla="*/ 15 h 468"/>
                <a:gd name="T40" fmla="*/ 186 w 534"/>
                <a:gd name="T41" fmla="*/ 31 h 468"/>
                <a:gd name="T42" fmla="*/ 176 w 534"/>
                <a:gd name="T43" fmla="*/ 45 h 468"/>
                <a:gd name="T44" fmla="*/ 165 w 534"/>
                <a:gd name="T45" fmla="*/ 71 h 468"/>
                <a:gd name="T46" fmla="*/ 162 w 534"/>
                <a:gd name="T47" fmla="*/ 87 h 468"/>
                <a:gd name="T48" fmla="*/ 163 w 534"/>
                <a:gd name="T49" fmla="*/ 137 h 468"/>
                <a:gd name="T50" fmla="*/ 163 w 534"/>
                <a:gd name="T51" fmla="*/ 154 h 468"/>
                <a:gd name="T52" fmla="*/ 166 w 534"/>
                <a:gd name="T53" fmla="*/ 186 h 468"/>
                <a:gd name="T54" fmla="*/ 170 w 534"/>
                <a:gd name="T55" fmla="*/ 202 h 468"/>
                <a:gd name="T56" fmla="*/ 191 w 534"/>
                <a:gd name="T57" fmla="*/ 251 h 468"/>
                <a:gd name="T58" fmla="*/ 210 w 534"/>
                <a:gd name="T59" fmla="*/ 279 h 468"/>
                <a:gd name="T60" fmla="*/ 215 w 534"/>
                <a:gd name="T61" fmla="*/ 287 h 468"/>
                <a:gd name="T62" fmla="*/ 168 w 534"/>
                <a:gd name="T63" fmla="*/ 300 h 468"/>
                <a:gd name="T64" fmla="*/ 127 w 534"/>
                <a:gd name="T65" fmla="*/ 318 h 468"/>
                <a:gd name="T66" fmla="*/ 66 w 534"/>
                <a:gd name="T67" fmla="*/ 350 h 468"/>
                <a:gd name="T68" fmla="*/ 45 w 534"/>
                <a:gd name="T69" fmla="*/ 362 h 468"/>
                <a:gd name="T70" fmla="*/ 15 w 534"/>
                <a:gd name="T71" fmla="*/ 384 h 468"/>
                <a:gd name="T72" fmla="*/ 3 w 534"/>
                <a:gd name="T73" fmla="*/ 401 h 468"/>
                <a:gd name="T74" fmla="*/ 0 w 534"/>
                <a:gd name="T75" fmla="*/ 413 h 468"/>
                <a:gd name="T76" fmla="*/ 534 w 534"/>
                <a:gd name="T77" fmla="*/ 468 h 468"/>
                <a:gd name="T78" fmla="*/ 534 w 534"/>
                <a:gd name="T79" fmla="*/ 413 h 468"/>
                <a:gd name="T80" fmla="*/ 530 w 534"/>
                <a:gd name="T81" fmla="*/ 401 h 468"/>
                <a:gd name="T82" fmla="*/ 517 w 534"/>
                <a:gd name="T83" fmla="*/ 384 h 468"/>
                <a:gd name="T84" fmla="*/ 488 w 534"/>
                <a:gd name="T85" fmla="*/ 362 h 468"/>
                <a:gd name="T86" fmla="*/ 467 w 534"/>
                <a:gd name="T87" fmla="*/ 35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4" h="468">
                  <a:moveTo>
                    <a:pt x="467" y="350"/>
                  </a:moveTo>
                  <a:lnTo>
                    <a:pt x="467" y="350"/>
                  </a:lnTo>
                  <a:lnTo>
                    <a:pt x="454" y="345"/>
                  </a:lnTo>
                  <a:lnTo>
                    <a:pt x="439" y="336"/>
                  </a:lnTo>
                  <a:lnTo>
                    <a:pt x="405" y="318"/>
                  </a:lnTo>
                  <a:lnTo>
                    <a:pt x="386" y="308"/>
                  </a:lnTo>
                  <a:lnTo>
                    <a:pt x="365" y="300"/>
                  </a:lnTo>
                  <a:lnTo>
                    <a:pt x="341" y="293"/>
                  </a:lnTo>
                  <a:lnTo>
                    <a:pt x="316" y="287"/>
                  </a:lnTo>
                  <a:lnTo>
                    <a:pt x="316" y="287"/>
                  </a:lnTo>
                  <a:lnTo>
                    <a:pt x="322" y="279"/>
                  </a:lnTo>
                  <a:lnTo>
                    <a:pt x="329" y="270"/>
                  </a:lnTo>
                  <a:lnTo>
                    <a:pt x="340" y="249"/>
                  </a:lnTo>
                  <a:lnTo>
                    <a:pt x="351" y="227"/>
                  </a:lnTo>
                  <a:lnTo>
                    <a:pt x="362" y="200"/>
                  </a:lnTo>
                  <a:lnTo>
                    <a:pt x="362" y="200"/>
                  </a:lnTo>
                  <a:lnTo>
                    <a:pt x="366" y="186"/>
                  </a:lnTo>
                  <a:lnTo>
                    <a:pt x="368" y="171"/>
                  </a:lnTo>
                  <a:lnTo>
                    <a:pt x="369" y="154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9" y="104"/>
                  </a:lnTo>
                  <a:lnTo>
                    <a:pt x="369" y="87"/>
                  </a:lnTo>
                  <a:lnTo>
                    <a:pt x="368" y="71"/>
                  </a:lnTo>
                  <a:lnTo>
                    <a:pt x="368" y="71"/>
                  </a:lnTo>
                  <a:lnTo>
                    <a:pt x="361" y="53"/>
                  </a:lnTo>
                  <a:lnTo>
                    <a:pt x="357" y="45"/>
                  </a:lnTo>
                  <a:lnTo>
                    <a:pt x="351" y="38"/>
                  </a:lnTo>
                  <a:lnTo>
                    <a:pt x="347" y="31"/>
                  </a:lnTo>
                  <a:lnTo>
                    <a:pt x="341" y="25"/>
                  </a:lnTo>
                  <a:lnTo>
                    <a:pt x="329" y="15"/>
                  </a:lnTo>
                  <a:lnTo>
                    <a:pt x="315" y="8"/>
                  </a:lnTo>
                  <a:lnTo>
                    <a:pt x="299" y="4"/>
                  </a:lnTo>
                  <a:lnTo>
                    <a:pt x="282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"/>
                  </a:lnTo>
                  <a:lnTo>
                    <a:pt x="232" y="4"/>
                  </a:lnTo>
                  <a:lnTo>
                    <a:pt x="218" y="8"/>
                  </a:lnTo>
                  <a:lnTo>
                    <a:pt x="204" y="15"/>
                  </a:lnTo>
                  <a:lnTo>
                    <a:pt x="191" y="25"/>
                  </a:lnTo>
                  <a:lnTo>
                    <a:pt x="186" y="31"/>
                  </a:lnTo>
                  <a:lnTo>
                    <a:pt x="180" y="38"/>
                  </a:lnTo>
                  <a:lnTo>
                    <a:pt x="176" y="45"/>
                  </a:lnTo>
                  <a:lnTo>
                    <a:pt x="172" y="53"/>
                  </a:lnTo>
                  <a:lnTo>
                    <a:pt x="165" y="71"/>
                  </a:lnTo>
                  <a:lnTo>
                    <a:pt x="165" y="71"/>
                  </a:lnTo>
                  <a:lnTo>
                    <a:pt x="162" y="87"/>
                  </a:lnTo>
                  <a:lnTo>
                    <a:pt x="162" y="104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3" y="154"/>
                  </a:lnTo>
                  <a:lnTo>
                    <a:pt x="163" y="171"/>
                  </a:lnTo>
                  <a:lnTo>
                    <a:pt x="166" y="186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80" y="227"/>
                  </a:lnTo>
                  <a:lnTo>
                    <a:pt x="191" y="251"/>
                  </a:lnTo>
                  <a:lnTo>
                    <a:pt x="203" y="270"/>
                  </a:lnTo>
                  <a:lnTo>
                    <a:pt x="210" y="279"/>
                  </a:lnTo>
                  <a:lnTo>
                    <a:pt x="215" y="287"/>
                  </a:lnTo>
                  <a:lnTo>
                    <a:pt x="215" y="287"/>
                  </a:lnTo>
                  <a:lnTo>
                    <a:pt x="190" y="293"/>
                  </a:lnTo>
                  <a:lnTo>
                    <a:pt x="168" y="300"/>
                  </a:lnTo>
                  <a:lnTo>
                    <a:pt x="147" y="310"/>
                  </a:lnTo>
                  <a:lnTo>
                    <a:pt x="127" y="318"/>
                  </a:lnTo>
                  <a:lnTo>
                    <a:pt x="94" y="336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45" y="362"/>
                  </a:lnTo>
                  <a:lnTo>
                    <a:pt x="28" y="373"/>
                  </a:lnTo>
                  <a:lnTo>
                    <a:pt x="15" y="384"/>
                  </a:lnTo>
                  <a:lnTo>
                    <a:pt x="8" y="394"/>
                  </a:lnTo>
                  <a:lnTo>
                    <a:pt x="3" y="401"/>
                  </a:lnTo>
                  <a:lnTo>
                    <a:pt x="1" y="408"/>
                  </a:lnTo>
                  <a:lnTo>
                    <a:pt x="0" y="413"/>
                  </a:lnTo>
                  <a:lnTo>
                    <a:pt x="0" y="468"/>
                  </a:lnTo>
                  <a:lnTo>
                    <a:pt x="534" y="468"/>
                  </a:lnTo>
                  <a:lnTo>
                    <a:pt x="534" y="413"/>
                  </a:lnTo>
                  <a:lnTo>
                    <a:pt x="534" y="413"/>
                  </a:lnTo>
                  <a:lnTo>
                    <a:pt x="533" y="408"/>
                  </a:lnTo>
                  <a:lnTo>
                    <a:pt x="530" y="401"/>
                  </a:lnTo>
                  <a:lnTo>
                    <a:pt x="524" y="394"/>
                  </a:lnTo>
                  <a:lnTo>
                    <a:pt x="517" y="384"/>
                  </a:lnTo>
                  <a:lnTo>
                    <a:pt x="505" y="373"/>
                  </a:lnTo>
                  <a:lnTo>
                    <a:pt x="488" y="362"/>
                  </a:lnTo>
                  <a:lnTo>
                    <a:pt x="467" y="350"/>
                  </a:lnTo>
                  <a:lnTo>
                    <a:pt x="467" y="3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676" name="Freeform 182"/>
          <p:cNvSpPr/>
          <p:nvPr/>
        </p:nvSpPr>
        <p:spPr bwMode="auto">
          <a:xfrm>
            <a:off x="641410" y="2102814"/>
            <a:ext cx="456477" cy="456477"/>
          </a:xfrm>
          <a:custGeom>
            <a:avLst/>
            <a:gdLst>
              <a:gd name="T0" fmla="*/ 394 w 576"/>
              <a:gd name="T1" fmla="*/ 350 h 576"/>
              <a:gd name="T2" fmla="*/ 576 w 576"/>
              <a:gd name="T3" fmla="*/ 230 h 576"/>
              <a:gd name="T4" fmla="*/ 352 w 576"/>
              <a:gd name="T5" fmla="*/ 230 h 576"/>
              <a:gd name="T6" fmla="*/ 288 w 576"/>
              <a:gd name="T7" fmla="*/ 0 h 576"/>
              <a:gd name="T8" fmla="*/ 224 w 576"/>
              <a:gd name="T9" fmla="*/ 230 h 576"/>
              <a:gd name="T10" fmla="*/ 0 w 576"/>
              <a:gd name="T11" fmla="*/ 230 h 576"/>
              <a:gd name="T12" fmla="*/ 182 w 576"/>
              <a:gd name="T13" fmla="*/ 350 h 576"/>
              <a:gd name="T14" fmla="*/ 114 w 576"/>
              <a:gd name="T15" fmla="*/ 576 h 576"/>
              <a:gd name="T16" fmla="*/ 288 w 576"/>
              <a:gd name="T17" fmla="*/ 426 h 576"/>
              <a:gd name="T18" fmla="*/ 472 w 576"/>
              <a:gd name="T19" fmla="*/ 576 h 576"/>
              <a:gd name="T20" fmla="*/ 394 w 576"/>
              <a:gd name="T21" fmla="*/ 35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576">
                <a:moveTo>
                  <a:pt x="394" y="350"/>
                </a:moveTo>
                <a:lnTo>
                  <a:pt x="576" y="230"/>
                </a:lnTo>
                <a:lnTo>
                  <a:pt x="352" y="230"/>
                </a:lnTo>
                <a:lnTo>
                  <a:pt x="288" y="0"/>
                </a:lnTo>
                <a:lnTo>
                  <a:pt x="224" y="230"/>
                </a:lnTo>
                <a:lnTo>
                  <a:pt x="0" y="230"/>
                </a:lnTo>
                <a:lnTo>
                  <a:pt x="182" y="350"/>
                </a:lnTo>
                <a:lnTo>
                  <a:pt x="114" y="576"/>
                </a:lnTo>
                <a:lnTo>
                  <a:pt x="288" y="426"/>
                </a:lnTo>
                <a:lnTo>
                  <a:pt x="472" y="576"/>
                </a:lnTo>
                <a:lnTo>
                  <a:pt x="394" y="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US" sz="24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86" name="Group 123"/>
          <p:cNvGrpSpPr/>
          <p:nvPr/>
        </p:nvGrpSpPr>
        <p:grpSpPr>
          <a:xfrm>
            <a:off x="3093958" y="4141785"/>
            <a:ext cx="304781" cy="516435"/>
            <a:chOff x="4419600" y="1158875"/>
            <a:chExt cx="457200" cy="774700"/>
          </a:xfrm>
          <a:solidFill>
            <a:schemeClr val="accent3"/>
          </a:solidFill>
        </p:grpSpPr>
        <p:sp>
          <p:nvSpPr>
            <p:cNvPr id="1048677" name="Freeform 208"/>
            <p:cNvSpPr>
              <a:spLocks noEditPoints="1"/>
            </p:cNvSpPr>
            <p:nvPr/>
          </p:nvSpPr>
          <p:spPr bwMode="auto">
            <a:xfrm>
              <a:off x="4419600" y="1158875"/>
              <a:ext cx="457200" cy="619125"/>
            </a:xfrm>
            <a:custGeom>
              <a:avLst/>
              <a:gdLst>
                <a:gd name="T0" fmla="*/ 146 w 288"/>
                <a:gd name="T1" fmla="*/ 0 h 390"/>
                <a:gd name="T2" fmla="*/ 144 w 288"/>
                <a:gd name="T3" fmla="*/ 0 h 390"/>
                <a:gd name="T4" fmla="*/ 142 w 288"/>
                <a:gd name="T5" fmla="*/ 0 h 390"/>
                <a:gd name="T6" fmla="*/ 114 w 288"/>
                <a:gd name="T7" fmla="*/ 3 h 390"/>
                <a:gd name="T8" fmla="*/ 78 w 288"/>
                <a:gd name="T9" fmla="*/ 15 h 390"/>
                <a:gd name="T10" fmla="*/ 53 w 288"/>
                <a:gd name="T11" fmla="*/ 31 h 390"/>
                <a:gd name="T12" fmla="*/ 30 w 288"/>
                <a:gd name="T13" fmla="*/ 56 h 390"/>
                <a:gd name="T14" fmla="*/ 12 w 288"/>
                <a:gd name="T15" fmla="*/ 90 h 390"/>
                <a:gd name="T16" fmla="*/ 2 w 288"/>
                <a:gd name="T17" fmla="*/ 134 h 390"/>
                <a:gd name="T18" fmla="*/ 0 w 288"/>
                <a:gd name="T19" fmla="*/ 163 h 390"/>
                <a:gd name="T20" fmla="*/ 3 w 288"/>
                <a:gd name="T21" fmla="*/ 190 h 390"/>
                <a:gd name="T22" fmla="*/ 14 w 288"/>
                <a:gd name="T23" fmla="*/ 222 h 390"/>
                <a:gd name="T24" fmla="*/ 42 w 288"/>
                <a:gd name="T25" fmla="*/ 290 h 390"/>
                <a:gd name="T26" fmla="*/ 81 w 288"/>
                <a:gd name="T27" fmla="*/ 374 h 390"/>
                <a:gd name="T28" fmla="*/ 85 w 288"/>
                <a:gd name="T29" fmla="*/ 390 h 390"/>
                <a:gd name="T30" fmla="*/ 203 w 288"/>
                <a:gd name="T31" fmla="*/ 390 h 390"/>
                <a:gd name="T32" fmla="*/ 207 w 288"/>
                <a:gd name="T33" fmla="*/ 374 h 390"/>
                <a:gd name="T34" fmla="*/ 246 w 288"/>
                <a:gd name="T35" fmla="*/ 290 h 390"/>
                <a:gd name="T36" fmla="*/ 274 w 288"/>
                <a:gd name="T37" fmla="*/ 222 h 390"/>
                <a:gd name="T38" fmla="*/ 285 w 288"/>
                <a:gd name="T39" fmla="*/ 190 h 390"/>
                <a:gd name="T40" fmla="*/ 288 w 288"/>
                <a:gd name="T41" fmla="*/ 163 h 390"/>
                <a:gd name="T42" fmla="*/ 286 w 288"/>
                <a:gd name="T43" fmla="*/ 134 h 390"/>
                <a:gd name="T44" fmla="*/ 276 w 288"/>
                <a:gd name="T45" fmla="*/ 90 h 390"/>
                <a:gd name="T46" fmla="*/ 258 w 288"/>
                <a:gd name="T47" fmla="*/ 56 h 390"/>
                <a:gd name="T48" fmla="*/ 235 w 288"/>
                <a:gd name="T49" fmla="*/ 31 h 390"/>
                <a:gd name="T50" fmla="*/ 210 w 288"/>
                <a:gd name="T51" fmla="*/ 15 h 390"/>
                <a:gd name="T52" fmla="*/ 174 w 288"/>
                <a:gd name="T53" fmla="*/ 3 h 390"/>
                <a:gd name="T54" fmla="*/ 146 w 288"/>
                <a:gd name="T55" fmla="*/ 0 h 390"/>
                <a:gd name="T56" fmla="*/ 178 w 288"/>
                <a:gd name="T57" fmla="*/ 356 h 390"/>
                <a:gd name="T58" fmla="*/ 164 w 288"/>
                <a:gd name="T59" fmla="*/ 269 h 390"/>
                <a:gd name="T60" fmla="*/ 124 w 288"/>
                <a:gd name="T61" fmla="*/ 356 h 390"/>
                <a:gd name="T62" fmla="*/ 110 w 288"/>
                <a:gd name="T63" fmla="*/ 356 h 390"/>
                <a:gd name="T64" fmla="*/ 83 w 288"/>
                <a:gd name="T65" fmla="*/ 298 h 390"/>
                <a:gd name="T66" fmla="*/ 68 w 288"/>
                <a:gd name="T67" fmla="*/ 263 h 390"/>
                <a:gd name="T68" fmla="*/ 44 w 288"/>
                <a:gd name="T69" fmla="*/ 208 h 390"/>
                <a:gd name="T70" fmla="*/ 36 w 288"/>
                <a:gd name="T71" fmla="*/ 176 h 390"/>
                <a:gd name="T72" fmla="*/ 34 w 288"/>
                <a:gd name="T73" fmla="*/ 163 h 390"/>
                <a:gd name="T74" fmla="*/ 37 w 288"/>
                <a:gd name="T75" fmla="*/ 125 h 390"/>
                <a:gd name="T76" fmla="*/ 46 w 288"/>
                <a:gd name="T77" fmla="*/ 95 h 390"/>
                <a:gd name="T78" fmla="*/ 61 w 288"/>
                <a:gd name="T79" fmla="*/ 69 h 390"/>
                <a:gd name="T80" fmla="*/ 83 w 288"/>
                <a:gd name="T81" fmla="*/ 51 h 390"/>
                <a:gd name="T82" fmla="*/ 93 w 288"/>
                <a:gd name="T83" fmla="*/ 46 h 390"/>
                <a:gd name="T84" fmla="*/ 120 w 288"/>
                <a:gd name="T85" fmla="*/ 36 h 390"/>
                <a:gd name="T86" fmla="*/ 142 w 288"/>
                <a:gd name="T87" fmla="*/ 34 h 390"/>
                <a:gd name="T88" fmla="*/ 144 w 288"/>
                <a:gd name="T89" fmla="*/ 34 h 390"/>
                <a:gd name="T90" fmla="*/ 146 w 288"/>
                <a:gd name="T91" fmla="*/ 34 h 390"/>
                <a:gd name="T92" fmla="*/ 152 w 288"/>
                <a:gd name="T93" fmla="*/ 34 h 390"/>
                <a:gd name="T94" fmla="*/ 185 w 288"/>
                <a:gd name="T95" fmla="*/ 41 h 390"/>
                <a:gd name="T96" fmla="*/ 205 w 288"/>
                <a:gd name="T97" fmla="*/ 51 h 390"/>
                <a:gd name="T98" fmla="*/ 217 w 288"/>
                <a:gd name="T99" fmla="*/ 59 h 390"/>
                <a:gd name="T100" fmla="*/ 234 w 288"/>
                <a:gd name="T101" fmla="*/ 81 h 390"/>
                <a:gd name="T102" fmla="*/ 247 w 288"/>
                <a:gd name="T103" fmla="*/ 108 h 390"/>
                <a:gd name="T104" fmla="*/ 252 w 288"/>
                <a:gd name="T105" fmla="*/ 142 h 390"/>
                <a:gd name="T106" fmla="*/ 254 w 288"/>
                <a:gd name="T107" fmla="*/ 163 h 390"/>
                <a:gd name="T108" fmla="*/ 249 w 288"/>
                <a:gd name="T109" fmla="*/ 191 h 390"/>
                <a:gd name="T110" fmla="*/ 237 w 288"/>
                <a:gd name="T111" fmla="*/ 225 h 390"/>
                <a:gd name="T112" fmla="*/ 205 w 288"/>
                <a:gd name="T113" fmla="*/ 298 h 390"/>
                <a:gd name="T114" fmla="*/ 188 w 288"/>
                <a:gd name="T115" fmla="*/ 330 h 390"/>
                <a:gd name="T116" fmla="*/ 178 w 288"/>
                <a:gd name="T117" fmla="*/ 3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390">
                  <a:moveTo>
                    <a:pt x="146" y="0"/>
                  </a:move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0" y="10"/>
                  </a:lnTo>
                  <a:lnTo>
                    <a:pt x="78" y="15"/>
                  </a:lnTo>
                  <a:lnTo>
                    <a:pt x="64" y="22"/>
                  </a:lnTo>
                  <a:lnTo>
                    <a:pt x="53" y="31"/>
                  </a:lnTo>
                  <a:lnTo>
                    <a:pt x="41" y="42"/>
                  </a:lnTo>
                  <a:lnTo>
                    <a:pt x="30" y="56"/>
                  </a:lnTo>
                  <a:lnTo>
                    <a:pt x="20" y="71"/>
                  </a:lnTo>
                  <a:lnTo>
                    <a:pt x="12" y="90"/>
                  </a:lnTo>
                  <a:lnTo>
                    <a:pt x="5" y="110"/>
                  </a:lnTo>
                  <a:lnTo>
                    <a:pt x="2" y="13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76"/>
                  </a:lnTo>
                  <a:lnTo>
                    <a:pt x="3" y="190"/>
                  </a:lnTo>
                  <a:lnTo>
                    <a:pt x="8" y="207"/>
                  </a:lnTo>
                  <a:lnTo>
                    <a:pt x="14" y="222"/>
                  </a:lnTo>
                  <a:lnTo>
                    <a:pt x="27" y="256"/>
                  </a:lnTo>
                  <a:lnTo>
                    <a:pt x="42" y="290"/>
                  </a:lnTo>
                  <a:lnTo>
                    <a:pt x="71" y="351"/>
                  </a:lnTo>
                  <a:lnTo>
                    <a:pt x="81" y="374"/>
                  </a:lnTo>
                  <a:lnTo>
                    <a:pt x="83" y="383"/>
                  </a:lnTo>
                  <a:lnTo>
                    <a:pt x="85" y="390"/>
                  </a:lnTo>
                  <a:lnTo>
                    <a:pt x="203" y="390"/>
                  </a:lnTo>
                  <a:lnTo>
                    <a:pt x="203" y="390"/>
                  </a:lnTo>
                  <a:lnTo>
                    <a:pt x="205" y="383"/>
                  </a:lnTo>
                  <a:lnTo>
                    <a:pt x="207" y="374"/>
                  </a:lnTo>
                  <a:lnTo>
                    <a:pt x="217" y="351"/>
                  </a:lnTo>
                  <a:lnTo>
                    <a:pt x="246" y="290"/>
                  </a:lnTo>
                  <a:lnTo>
                    <a:pt x="261" y="256"/>
                  </a:lnTo>
                  <a:lnTo>
                    <a:pt x="274" y="222"/>
                  </a:lnTo>
                  <a:lnTo>
                    <a:pt x="280" y="207"/>
                  </a:lnTo>
                  <a:lnTo>
                    <a:pt x="285" y="190"/>
                  </a:lnTo>
                  <a:lnTo>
                    <a:pt x="286" y="176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86" y="134"/>
                  </a:lnTo>
                  <a:lnTo>
                    <a:pt x="281" y="110"/>
                  </a:lnTo>
                  <a:lnTo>
                    <a:pt x="276" y="90"/>
                  </a:lnTo>
                  <a:lnTo>
                    <a:pt x="268" y="71"/>
                  </a:lnTo>
                  <a:lnTo>
                    <a:pt x="258" y="56"/>
                  </a:lnTo>
                  <a:lnTo>
                    <a:pt x="247" y="42"/>
                  </a:lnTo>
                  <a:lnTo>
                    <a:pt x="235" y="31"/>
                  </a:lnTo>
                  <a:lnTo>
                    <a:pt x="222" y="22"/>
                  </a:lnTo>
                  <a:lnTo>
                    <a:pt x="210" y="15"/>
                  </a:lnTo>
                  <a:lnTo>
                    <a:pt x="198" y="10"/>
                  </a:lnTo>
                  <a:lnTo>
                    <a:pt x="174" y="3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46" y="0"/>
                  </a:lnTo>
                  <a:close/>
                  <a:moveTo>
                    <a:pt x="178" y="356"/>
                  </a:moveTo>
                  <a:lnTo>
                    <a:pt x="164" y="356"/>
                  </a:lnTo>
                  <a:lnTo>
                    <a:pt x="164" y="269"/>
                  </a:lnTo>
                  <a:lnTo>
                    <a:pt x="124" y="269"/>
                  </a:lnTo>
                  <a:lnTo>
                    <a:pt x="124" y="356"/>
                  </a:lnTo>
                  <a:lnTo>
                    <a:pt x="110" y="356"/>
                  </a:lnTo>
                  <a:lnTo>
                    <a:pt x="110" y="356"/>
                  </a:lnTo>
                  <a:lnTo>
                    <a:pt x="100" y="330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68" y="263"/>
                  </a:lnTo>
                  <a:lnTo>
                    <a:pt x="51" y="225"/>
                  </a:lnTo>
                  <a:lnTo>
                    <a:pt x="44" y="208"/>
                  </a:lnTo>
                  <a:lnTo>
                    <a:pt x="39" y="191"/>
                  </a:lnTo>
                  <a:lnTo>
                    <a:pt x="36" y="176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42"/>
                  </a:lnTo>
                  <a:lnTo>
                    <a:pt x="37" y="125"/>
                  </a:lnTo>
                  <a:lnTo>
                    <a:pt x="41" y="108"/>
                  </a:lnTo>
                  <a:lnTo>
                    <a:pt x="46" y="95"/>
                  </a:lnTo>
                  <a:lnTo>
                    <a:pt x="53" y="81"/>
                  </a:lnTo>
                  <a:lnTo>
                    <a:pt x="61" y="69"/>
                  </a:lnTo>
                  <a:lnTo>
                    <a:pt x="71" y="59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93" y="46"/>
                  </a:lnTo>
                  <a:lnTo>
                    <a:pt x="103" y="41"/>
                  </a:lnTo>
                  <a:lnTo>
                    <a:pt x="120" y="36"/>
                  </a:lnTo>
                  <a:lnTo>
                    <a:pt x="136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2" y="34"/>
                  </a:lnTo>
                  <a:lnTo>
                    <a:pt x="166" y="36"/>
                  </a:lnTo>
                  <a:lnTo>
                    <a:pt x="185" y="41"/>
                  </a:lnTo>
                  <a:lnTo>
                    <a:pt x="195" y="46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17" y="59"/>
                  </a:lnTo>
                  <a:lnTo>
                    <a:pt x="225" y="69"/>
                  </a:lnTo>
                  <a:lnTo>
                    <a:pt x="234" y="81"/>
                  </a:lnTo>
                  <a:lnTo>
                    <a:pt x="241" y="95"/>
                  </a:lnTo>
                  <a:lnTo>
                    <a:pt x="247" y="108"/>
                  </a:lnTo>
                  <a:lnTo>
                    <a:pt x="251" y="125"/>
                  </a:lnTo>
                  <a:lnTo>
                    <a:pt x="252" y="142"/>
                  </a:lnTo>
                  <a:lnTo>
                    <a:pt x="254" y="163"/>
                  </a:lnTo>
                  <a:lnTo>
                    <a:pt x="254" y="163"/>
                  </a:lnTo>
                  <a:lnTo>
                    <a:pt x="252" y="176"/>
                  </a:lnTo>
                  <a:lnTo>
                    <a:pt x="249" y="191"/>
                  </a:lnTo>
                  <a:lnTo>
                    <a:pt x="244" y="208"/>
                  </a:lnTo>
                  <a:lnTo>
                    <a:pt x="237" y="225"/>
                  </a:lnTo>
                  <a:lnTo>
                    <a:pt x="220" y="263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188" y="330"/>
                  </a:lnTo>
                  <a:lnTo>
                    <a:pt x="178" y="356"/>
                  </a:lnTo>
                  <a:lnTo>
                    <a:pt x="178" y="3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78" name="Rectangle 209"/>
            <p:cNvSpPr>
              <a:spLocks noChangeArrowheads="1"/>
            </p:cNvSpPr>
            <p:nvPr/>
          </p:nvSpPr>
          <p:spPr bwMode="auto">
            <a:xfrm>
              <a:off x="4554538" y="1804988"/>
              <a:ext cx="187325" cy="50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79" name="Rectangle 210"/>
            <p:cNvSpPr>
              <a:spLocks noChangeArrowheads="1"/>
            </p:cNvSpPr>
            <p:nvPr/>
          </p:nvSpPr>
          <p:spPr bwMode="auto">
            <a:xfrm>
              <a:off x="4602163" y="1882775"/>
              <a:ext cx="93663" cy="50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87" name="Group 152"/>
          <p:cNvGrpSpPr/>
          <p:nvPr/>
        </p:nvGrpSpPr>
        <p:grpSpPr>
          <a:xfrm>
            <a:off x="6043477" y="2060011"/>
            <a:ext cx="585513" cy="471663"/>
            <a:chOff x="381000" y="1123950"/>
            <a:chExt cx="914400" cy="736600"/>
          </a:xfrm>
          <a:solidFill>
            <a:schemeClr val="accent4"/>
          </a:solidFill>
        </p:grpSpPr>
        <p:sp>
          <p:nvSpPr>
            <p:cNvPr id="1048680" name="Freeform 252"/>
            <p:cNvSpPr/>
            <p:nvPr/>
          </p:nvSpPr>
          <p:spPr bwMode="auto">
            <a:xfrm>
              <a:off x="739775" y="1730375"/>
              <a:ext cx="130175" cy="130175"/>
            </a:xfrm>
            <a:custGeom>
              <a:avLst/>
              <a:gdLst>
                <a:gd name="T0" fmla="*/ 42 w 82"/>
                <a:gd name="T1" fmla="*/ 0 h 82"/>
                <a:gd name="T2" fmla="*/ 42 w 82"/>
                <a:gd name="T3" fmla="*/ 0 h 82"/>
                <a:gd name="T4" fmla="*/ 34 w 82"/>
                <a:gd name="T5" fmla="*/ 0 h 82"/>
                <a:gd name="T6" fmla="*/ 26 w 82"/>
                <a:gd name="T7" fmla="*/ 2 h 82"/>
                <a:gd name="T8" fmla="*/ 18 w 82"/>
                <a:gd name="T9" fmla="*/ 6 h 82"/>
                <a:gd name="T10" fmla="*/ 12 w 82"/>
                <a:gd name="T11" fmla="*/ 12 h 82"/>
                <a:gd name="T12" fmla="*/ 8 w 82"/>
                <a:gd name="T13" fmla="*/ 18 h 82"/>
                <a:gd name="T14" fmla="*/ 4 w 82"/>
                <a:gd name="T15" fmla="*/ 24 h 82"/>
                <a:gd name="T16" fmla="*/ 2 w 82"/>
                <a:gd name="T17" fmla="*/ 32 h 82"/>
                <a:gd name="T18" fmla="*/ 0 w 82"/>
                <a:gd name="T19" fmla="*/ 40 h 82"/>
                <a:gd name="T20" fmla="*/ 0 w 82"/>
                <a:gd name="T21" fmla="*/ 40 h 82"/>
                <a:gd name="T22" fmla="*/ 2 w 82"/>
                <a:gd name="T23" fmla="*/ 48 h 82"/>
                <a:gd name="T24" fmla="*/ 4 w 82"/>
                <a:gd name="T25" fmla="*/ 56 h 82"/>
                <a:gd name="T26" fmla="*/ 8 w 82"/>
                <a:gd name="T27" fmla="*/ 64 h 82"/>
                <a:gd name="T28" fmla="*/ 12 w 82"/>
                <a:gd name="T29" fmla="*/ 70 h 82"/>
                <a:gd name="T30" fmla="*/ 18 w 82"/>
                <a:gd name="T31" fmla="*/ 74 h 82"/>
                <a:gd name="T32" fmla="*/ 26 w 82"/>
                <a:gd name="T33" fmla="*/ 78 h 82"/>
                <a:gd name="T34" fmla="*/ 34 w 82"/>
                <a:gd name="T35" fmla="*/ 80 h 82"/>
                <a:gd name="T36" fmla="*/ 42 w 82"/>
                <a:gd name="T37" fmla="*/ 82 h 82"/>
                <a:gd name="T38" fmla="*/ 42 w 82"/>
                <a:gd name="T39" fmla="*/ 82 h 82"/>
                <a:gd name="T40" fmla="*/ 50 w 82"/>
                <a:gd name="T41" fmla="*/ 80 h 82"/>
                <a:gd name="T42" fmla="*/ 58 w 82"/>
                <a:gd name="T43" fmla="*/ 78 h 82"/>
                <a:gd name="T44" fmla="*/ 64 w 82"/>
                <a:gd name="T45" fmla="*/ 74 h 82"/>
                <a:gd name="T46" fmla="*/ 70 w 82"/>
                <a:gd name="T47" fmla="*/ 70 h 82"/>
                <a:gd name="T48" fmla="*/ 76 w 82"/>
                <a:gd name="T49" fmla="*/ 64 h 82"/>
                <a:gd name="T50" fmla="*/ 80 w 82"/>
                <a:gd name="T51" fmla="*/ 56 h 82"/>
                <a:gd name="T52" fmla="*/ 82 w 82"/>
                <a:gd name="T53" fmla="*/ 48 h 82"/>
                <a:gd name="T54" fmla="*/ 82 w 82"/>
                <a:gd name="T55" fmla="*/ 40 h 82"/>
                <a:gd name="T56" fmla="*/ 82 w 82"/>
                <a:gd name="T57" fmla="*/ 40 h 82"/>
                <a:gd name="T58" fmla="*/ 82 w 82"/>
                <a:gd name="T59" fmla="*/ 32 h 82"/>
                <a:gd name="T60" fmla="*/ 80 w 82"/>
                <a:gd name="T61" fmla="*/ 24 h 82"/>
                <a:gd name="T62" fmla="*/ 76 w 82"/>
                <a:gd name="T63" fmla="*/ 18 h 82"/>
                <a:gd name="T64" fmla="*/ 70 w 82"/>
                <a:gd name="T65" fmla="*/ 12 h 82"/>
                <a:gd name="T66" fmla="*/ 64 w 82"/>
                <a:gd name="T67" fmla="*/ 6 h 82"/>
                <a:gd name="T68" fmla="*/ 58 w 82"/>
                <a:gd name="T69" fmla="*/ 2 h 82"/>
                <a:gd name="T70" fmla="*/ 50 w 82"/>
                <a:gd name="T71" fmla="*/ 0 h 82"/>
                <a:gd name="T72" fmla="*/ 42 w 82"/>
                <a:gd name="T73" fmla="*/ 0 h 82"/>
                <a:gd name="T74" fmla="*/ 42 w 82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2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6" y="78"/>
                  </a:lnTo>
                  <a:lnTo>
                    <a:pt x="34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6" y="64"/>
                  </a:lnTo>
                  <a:lnTo>
                    <a:pt x="80" y="56"/>
                  </a:lnTo>
                  <a:lnTo>
                    <a:pt x="82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0" y="12"/>
                  </a:lnTo>
                  <a:lnTo>
                    <a:pt x="64" y="6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81" name="Freeform 253"/>
            <p:cNvSpPr/>
            <p:nvPr/>
          </p:nvSpPr>
          <p:spPr bwMode="auto">
            <a:xfrm>
              <a:off x="1050925" y="1730375"/>
              <a:ext cx="133350" cy="130175"/>
            </a:xfrm>
            <a:custGeom>
              <a:avLst/>
              <a:gdLst>
                <a:gd name="T0" fmla="*/ 42 w 84"/>
                <a:gd name="T1" fmla="*/ 0 h 82"/>
                <a:gd name="T2" fmla="*/ 42 w 84"/>
                <a:gd name="T3" fmla="*/ 0 h 82"/>
                <a:gd name="T4" fmla="*/ 34 w 84"/>
                <a:gd name="T5" fmla="*/ 0 h 82"/>
                <a:gd name="T6" fmla="*/ 26 w 84"/>
                <a:gd name="T7" fmla="*/ 2 h 82"/>
                <a:gd name="T8" fmla="*/ 18 w 84"/>
                <a:gd name="T9" fmla="*/ 6 h 82"/>
                <a:gd name="T10" fmla="*/ 12 w 84"/>
                <a:gd name="T11" fmla="*/ 12 h 82"/>
                <a:gd name="T12" fmla="*/ 8 w 84"/>
                <a:gd name="T13" fmla="*/ 18 h 82"/>
                <a:gd name="T14" fmla="*/ 4 w 84"/>
                <a:gd name="T15" fmla="*/ 24 h 82"/>
                <a:gd name="T16" fmla="*/ 2 w 84"/>
                <a:gd name="T17" fmla="*/ 32 h 82"/>
                <a:gd name="T18" fmla="*/ 0 w 84"/>
                <a:gd name="T19" fmla="*/ 40 h 82"/>
                <a:gd name="T20" fmla="*/ 0 w 84"/>
                <a:gd name="T21" fmla="*/ 40 h 82"/>
                <a:gd name="T22" fmla="*/ 2 w 84"/>
                <a:gd name="T23" fmla="*/ 48 h 82"/>
                <a:gd name="T24" fmla="*/ 4 w 84"/>
                <a:gd name="T25" fmla="*/ 56 h 82"/>
                <a:gd name="T26" fmla="*/ 8 w 84"/>
                <a:gd name="T27" fmla="*/ 64 h 82"/>
                <a:gd name="T28" fmla="*/ 12 w 84"/>
                <a:gd name="T29" fmla="*/ 70 h 82"/>
                <a:gd name="T30" fmla="*/ 18 w 84"/>
                <a:gd name="T31" fmla="*/ 74 h 82"/>
                <a:gd name="T32" fmla="*/ 26 w 84"/>
                <a:gd name="T33" fmla="*/ 78 h 82"/>
                <a:gd name="T34" fmla="*/ 34 w 84"/>
                <a:gd name="T35" fmla="*/ 80 h 82"/>
                <a:gd name="T36" fmla="*/ 42 w 84"/>
                <a:gd name="T37" fmla="*/ 82 h 82"/>
                <a:gd name="T38" fmla="*/ 42 w 84"/>
                <a:gd name="T39" fmla="*/ 82 h 82"/>
                <a:gd name="T40" fmla="*/ 50 w 84"/>
                <a:gd name="T41" fmla="*/ 80 h 82"/>
                <a:gd name="T42" fmla="*/ 58 w 84"/>
                <a:gd name="T43" fmla="*/ 78 h 82"/>
                <a:gd name="T44" fmla="*/ 64 w 84"/>
                <a:gd name="T45" fmla="*/ 74 h 82"/>
                <a:gd name="T46" fmla="*/ 72 w 84"/>
                <a:gd name="T47" fmla="*/ 70 h 82"/>
                <a:gd name="T48" fmla="*/ 76 w 84"/>
                <a:gd name="T49" fmla="*/ 64 h 82"/>
                <a:gd name="T50" fmla="*/ 80 w 84"/>
                <a:gd name="T51" fmla="*/ 56 h 82"/>
                <a:gd name="T52" fmla="*/ 82 w 84"/>
                <a:gd name="T53" fmla="*/ 48 h 82"/>
                <a:gd name="T54" fmla="*/ 84 w 84"/>
                <a:gd name="T55" fmla="*/ 40 h 82"/>
                <a:gd name="T56" fmla="*/ 84 w 84"/>
                <a:gd name="T57" fmla="*/ 40 h 82"/>
                <a:gd name="T58" fmla="*/ 82 w 84"/>
                <a:gd name="T59" fmla="*/ 32 h 82"/>
                <a:gd name="T60" fmla="*/ 80 w 84"/>
                <a:gd name="T61" fmla="*/ 24 h 82"/>
                <a:gd name="T62" fmla="*/ 76 w 84"/>
                <a:gd name="T63" fmla="*/ 18 h 82"/>
                <a:gd name="T64" fmla="*/ 72 w 84"/>
                <a:gd name="T65" fmla="*/ 12 h 82"/>
                <a:gd name="T66" fmla="*/ 64 w 84"/>
                <a:gd name="T67" fmla="*/ 6 h 82"/>
                <a:gd name="T68" fmla="*/ 58 w 84"/>
                <a:gd name="T69" fmla="*/ 2 h 82"/>
                <a:gd name="T70" fmla="*/ 50 w 84"/>
                <a:gd name="T71" fmla="*/ 0 h 82"/>
                <a:gd name="T72" fmla="*/ 42 w 84"/>
                <a:gd name="T73" fmla="*/ 0 h 82"/>
                <a:gd name="T74" fmla="*/ 42 w 84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2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6" y="78"/>
                  </a:lnTo>
                  <a:lnTo>
                    <a:pt x="34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2" y="70"/>
                  </a:lnTo>
                  <a:lnTo>
                    <a:pt x="76" y="64"/>
                  </a:lnTo>
                  <a:lnTo>
                    <a:pt x="80" y="56"/>
                  </a:lnTo>
                  <a:lnTo>
                    <a:pt x="82" y="4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4" y="6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82" name="Freeform 254"/>
            <p:cNvSpPr/>
            <p:nvPr/>
          </p:nvSpPr>
          <p:spPr bwMode="auto">
            <a:xfrm>
              <a:off x="381000" y="1123950"/>
              <a:ext cx="847725" cy="552450"/>
            </a:xfrm>
            <a:custGeom>
              <a:avLst/>
              <a:gdLst>
                <a:gd name="T0" fmla="*/ 512 w 534"/>
                <a:gd name="T1" fmla="*/ 306 h 348"/>
                <a:gd name="T2" fmla="*/ 226 w 534"/>
                <a:gd name="T3" fmla="*/ 306 h 348"/>
                <a:gd name="T4" fmla="*/ 128 w 534"/>
                <a:gd name="T5" fmla="*/ 14 h 348"/>
                <a:gd name="T6" fmla="*/ 128 w 534"/>
                <a:gd name="T7" fmla="*/ 14 h 348"/>
                <a:gd name="T8" fmla="*/ 124 w 534"/>
                <a:gd name="T9" fmla="*/ 8 h 348"/>
                <a:gd name="T10" fmla="*/ 120 w 534"/>
                <a:gd name="T11" fmla="*/ 4 h 348"/>
                <a:gd name="T12" fmla="*/ 114 w 534"/>
                <a:gd name="T13" fmla="*/ 0 h 348"/>
                <a:gd name="T14" fmla="*/ 108 w 534"/>
                <a:gd name="T15" fmla="*/ 0 h 348"/>
                <a:gd name="T16" fmla="*/ 20 w 534"/>
                <a:gd name="T17" fmla="*/ 0 h 348"/>
                <a:gd name="T18" fmla="*/ 20 w 534"/>
                <a:gd name="T19" fmla="*/ 0 h 348"/>
                <a:gd name="T20" fmla="*/ 12 w 534"/>
                <a:gd name="T21" fmla="*/ 2 h 348"/>
                <a:gd name="T22" fmla="*/ 6 w 534"/>
                <a:gd name="T23" fmla="*/ 6 h 348"/>
                <a:gd name="T24" fmla="*/ 2 w 534"/>
                <a:gd name="T25" fmla="*/ 12 h 348"/>
                <a:gd name="T26" fmla="*/ 0 w 534"/>
                <a:gd name="T27" fmla="*/ 20 h 348"/>
                <a:gd name="T28" fmla="*/ 0 w 534"/>
                <a:gd name="T29" fmla="*/ 20 h 348"/>
                <a:gd name="T30" fmla="*/ 2 w 534"/>
                <a:gd name="T31" fmla="*/ 28 h 348"/>
                <a:gd name="T32" fmla="*/ 6 w 534"/>
                <a:gd name="T33" fmla="*/ 36 h 348"/>
                <a:gd name="T34" fmla="*/ 12 w 534"/>
                <a:gd name="T35" fmla="*/ 40 h 348"/>
                <a:gd name="T36" fmla="*/ 20 w 534"/>
                <a:gd name="T37" fmla="*/ 42 h 348"/>
                <a:gd name="T38" fmla="*/ 92 w 534"/>
                <a:gd name="T39" fmla="*/ 42 h 348"/>
                <a:gd name="T40" fmla="*/ 192 w 534"/>
                <a:gd name="T41" fmla="*/ 334 h 348"/>
                <a:gd name="T42" fmla="*/ 192 w 534"/>
                <a:gd name="T43" fmla="*/ 334 h 348"/>
                <a:gd name="T44" fmla="*/ 194 w 534"/>
                <a:gd name="T45" fmla="*/ 340 h 348"/>
                <a:gd name="T46" fmla="*/ 198 w 534"/>
                <a:gd name="T47" fmla="*/ 344 h 348"/>
                <a:gd name="T48" fmla="*/ 204 w 534"/>
                <a:gd name="T49" fmla="*/ 348 h 348"/>
                <a:gd name="T50" fmla="*/ 210 w 534"/>
                <a:gd name="T51" fmla="*/ 348 h 348"/>
                <a:gd name="T52" fmla="*/ 512 w 534"/>
                <a:gd name="T53" fmla="*/ 348 h 348"/>
                <a:gd name="T54" fmla="*/ 512 w 534"/>
                <a:gd name="T55" fmla="*/ 348 h 348"/>
                <a:gd name="T56" fmla="*/ 520 w 534"/>
                <a:gd name="T57" fmla="*/ 346 h 348"/>
                <a:gd name="T58" fmla="*/ 528 w 534"/>
                <a:gd name="T59" fmla="*/ 342 h 348"/>
                <a:gd name="T60" fmla="*/ 532 w 534"/>
                <a:gd name="T61" fmla="*/ 336 h 348"/>
                <a:gd name="T62" fmla="*/ 534 w 534"/>
                <a:gd name="T63" fmla="*/ 328 h 348"/>
                <a:gd name="T64" fmla="*/ 534 w 534"/>
                <a:gd name="T65" fmla="*/ 328 h 348"/>
                <a:gd name="T66" fmla="*/ 532 w 534"/>
                <a:gd name="T67" fmla="*/ 320 h 348"/>
                <a:gd name="T68" fmla="*/ 528 w 534"/>
                <a:gd name="T69" fmla="*/ 312 h 348"/>
                <a:gd name="T70" fmla="*/ 520 w 534"/>
                <a:gd name="T71" fmla="*/ 308 h 348"/>
                <a:gd name="T72" fmla="*/ 512 w 534"/>
                <a:gd name="T73" fmla="*/ 306 h 348"/>
                <a:gd name="T74" fmla="*/ 512 w 534"/>
                <a:gd name="T75" fmla="*/ 30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4" h="348">
                  <a:moveTo>
                    <a:pt x="512" y="306"/>
                  </a:moveTo>
                  <a:lnTo>
                    <a:pt x="226" y="306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4" y="8"/>
                  </a:lnTo>
                  <a:lnTo>
                    <a:pt x="120" y="4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0" y="42"/>
                  </a:lnTo>
                  <a:lnTo>
                    <a:pt x="92" y="42"/>
                  </a:lnTo>
                  <a:lnTo>
                    <a:pt x="192" y="334"/>
                  </a:lnTo>
                  <a:lnTo>
                    <a:pt x="192" y="334"/>
                  </a:lnTo>
                  <a:lnTo>
                    <a:pt x="194" y="340"/>
                  </a:lnTo>
                  <a:lnTo>
                    <a:pt x="198" y="344"/>
                  </a:lnTo>
                  <a:lnTo>
                    <a:pt x="204" y="348"/>
                  </a:lnTo>
                  <a:lnTo>
                    <a:pt x="210" y="348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20" y="346"/>
                  </a:lnTo>
                  <a:lnTo>
                    <a:pt x="528" y="342"/>
                  </a:lnTo>
                  <a:lnTo>
                    <a:pt x="532" y="336"/>
                  </a:lnTo>
                  <a:lnTo>
                    <a:pt x="534" y="328"/>
                  </a:lnTo>
                  <a:lnTo>
                    <a:pt x="534" y="328"/>
                  </a:lnTo>
                  <a:lnTo>
                    <a:pt x="532" y="320"/>
                  </a:lnTo>
                  <a:lnTo>
                    <a:pt x="528" y="312"/>
                  </a:lnTo>
                  <a:lnTo>
                    <a:pt x="520" y="308"/>
                  </a:lnTo>
                  <a:lnTo>
                    <a:pt x="512" y="306"/>
                  </a:lnTo>
                  <a:lnTo>
                    <a:pt x="5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8683" name="Freeform 255"/>
            <p:cNvSpPr/>
            <p:nvPr/>
          </p:nvSpPr>
          <p:spPr bwMode="auto">
            <a:xfrm>
              <a:off x="679450" y="1200150"/>
              <a:ext cx="615950" cy="352425"/>
            </a:xfrm>
            <a:custGeom>
              <a:avLst/>
              <a:gdLst>
                <a:gd name="T0" fmla="*/ 370 w 388"/>
                <a:gd name="T1" fmla="*/ 30 h 222"/>
                <a:gd name="T2" fmla="*/ 14 w 388"/>
                <a:gd name="T3" fmla="*/ 0 h 222"/>
                <a:gd name="T4" fmla="*/ 14 w 388"/>
                <a:gd name="T5" fmla="*/ 0 h 222"/>
                <a:gd name="T6" fmla="*/ 8 w 388"/>
                <a:gd name="T7" fmla="*/ 0 h 222"/>
                <a:gd name="T8" fmla="*/ 2 w 388"/>
                <a:gd name="T9" fmla="*/ 4 h 222"/>
                <a:gd name="T10" fmla="*/ 0 w 388"/>
                <a:gd name="T11" fmla="*/ 10 h 222"/>
                <a:gd name="T12" fmla="*/ 0 w 388"/>
                <a:gd name="T13" fmla="*/ 18 h 222"/>
                <a:gd name="T14" fmla="*/ 62 w 388"/>
                <a:gd name="T15" fmla="*/ 202 h 222"/>
                <a:gd name="T16" fmla="*/ 62 w 388"/>
                <a:gd name="T17" fmla="*/ 202 h 222"/>
                <a:gd name="T18" fmla="*/ 66 w 388"/>
                <a:gd name="T19" fmla="*/ 210 h 222"/>
                <a:gd name="T20" fmla="*/ 74 w 388"/>
                <a:gd name="T21" fmla="*/ 216 h 222"/>
                <a:gd name="T22" fmla="*/ 82 w 388"/>
                <a:gd name="T23" fmla="*/ 220 h 222"/>
                <a:gd name="T24" fmla="*/ 90 w 388"/>
                <a:gd name="T25" fmla="*/ 222 h 222"/>
                <a:gd name="T26" fmla="*/ 348 w 388"/>
                <a:gd name="T27" fmla="*/ 222 h 222"/>
                <a:gd name="T28" fmla="*/ 348 w 388"/>
                <a:gd name="T29" fmla="*/ 222 h 222"/>
                <a:gd name="T30" fmla="*/ 358 w 388"/>
                <a:gd name="T31" fmla="*/ 220 h 222"/>
                <a:gd name="T32" fmla="*/ 364 w 388"/>
                <a:gd name="T33" fmla="*/ 216 h 222"/>
                <a:gd name="T34" fmla="*/ 370 w 388"/>
                <a:gd name="T35" fmla="*/ 208 h 222"/>
                <a:gd name="T36" fmla="*/ 372 w 388"/>
                <a:gd name="T37" fmla="*/ 200 h 222"/>
                <a:gd name="T38" fmla="*/ 388 w 388"/>
                <a:gd name="T39" fmla="*/ 54 h 222"/>
                <a:gd name="T40" fmla="*/ 388 w 388"/>
                <a:gd name="T41" fmla="*/ 54 h 222"/>
                <a:gd name="T42" fmla="*/ 386 w 388"/>
                <a:gd name="T43" fmla="*/ 46 h 222"/>
                <a:gd name="T44" fmla="*/ 384 w 388"/>
                <a:gd name="T45" fmla="*/ 38 h 222"/>
                <a:gd name="T46" fmla="*/ 376 w 388"/>
                <a:gd name="T47" fmla="*/ 34 h 222"/>
                <a:gd name="T48" fmla="*/ 370 w 388"/>
                <a:gd name="T49" fmla="*/ 30 h 222"/>
                <a:gd name="T50" fmla="*/ 370 w 388"/>
                <a:gd name="T51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222">
                  <a:moveTo>
                    <a:pt x="370" y="3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62" y="202"/>
                  </a:lnTo>
                  <a:lnTo>
                    <a:pt x="62" y="202"/>
                  </a:lnTo>
                  <a:lnTo>
                    <a:pt x="66" y="210"/>
                  </a:lnTo>
                  <a:lnTo>
                    <a:pt x="74" y="216"/>
                  </a:lnTo>
                  <a:lnTo>
                    <a:pt x="82" y="220"/>
                  </a:lnTo>
                  <a:lnTo>
                    <a:pt x="90" y="222"/>
                  </a:lnTo>
                  <a:lnTo>
                    <a:pt x="348" y="222"/>
                  </a:lnTo>
                  <a:lnTo>
                    <a:pt x="348" y="222"/>
                  </a:lnTo>
                  <a:lnTo>
                    <a:pt x="358" y="220"/>
                  </a:lnTo>
                  <a:lnTo>
                    <a:pt x="364" y="216"/>
                  </a:lnTo>
                  <a:lnTo>
                    <a:pt x="370" y="208"/>
                  </a:lnTo>
                  <a:lnTo>
                    <a:pt x="372" y="200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6" y="46"/>
                  </a:lnTo>
                  <a:lnTo>
                    <a:pt x="384" y="38"/>
                  </a:lnTo>
                  <a:lnTo>
                    <a:pt x="376" y="34"/>
                  </a:lnTo>
                  <a:lnTo>
                    <a:pt x="370" y="30"/>
                  </a:lnTo>
                  <a:lnTo>
                    <a:pt x="37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48684" name="Subtitle 2"/>
          <p:cNvSpPr txBox="1"/>
          <p:nvPr/>
        </p:nvSpPr>
        <p:spPr>
          <a:xfrm>
            <a:off x="4145266" y="4016792"/>
            <a:ext cx="1990892" cy="6414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Helvetica Neue"/>
              </a:rPr>
              <a:t>修改完善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85" name="Subtitle 2"/>
          <p:cNvSpPr txBox="1"/>
          <p:nvPr/>
        </p:nvSpPr>
        <p:spPr>
          <a:xfrm>
            <a:off x="9765669" y="3982926"/>
            <a:ext cx="1990892" cy="6414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Helvetica Neue"/>
              </a:rPr>
              <a:t>涂色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  <a:cs typeface="Helvetica Neue"/>
            </a:endParaRPr>
          </a:p>
        </p:txBody>
      </p:sp>
      <p:sp>
        <p:nvSpPr>
          <p:cNvPr id="1048686" name="Subtitle 2"/>
          <p:cNvSpPr txBox="1"/>
          <p:nvPr/>
        </p:nvSpPr>
        <p:spPr>
          <a:xfrm>
            <a:off x="6869062" y="2612177"/>
            <a:ext cx="1990892" cy="6414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Helvetica Neue"/>
              </a:rPr>
              <a:t>电子稿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1D4A53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202F3D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393</Words>
  <Application>Microsoft Office PowerPoint</Application>
  <PresentationFormat>自定义</PresentationFormat>
  <Paragraphs>69</Paragraphs>
  <Slides>20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lastModifiedBy>User</cp:lastModifiedBy>
  <cp:revision>20</cp:revision>
  <dcterms:created xsi:type="dcterms:W3CDTF">2017-02-13T00:11:39Z</dcterms:created>
  <dcterms:modified xsi:type="dcterms:W3CDTF">2020-11-26T15:34:01Z</dcterms:modified>
</cp:coreProperties>
</file>