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366" r:id="rId3"/>
    <p:sldId id="606" r:id="rId5"/>
    <p:sldId id="608" r:id="rId6"/>
    <p:sldId id="634" r:id="rId7"/>
    <p:sldId id="632" r:id="rId8"/>
    <p:sldId id="635" r:id="rId9"/>
    <p:sldId id="636" r:id="rId10"/>
    <p:sldId id="637" r:id="rId11"/>
    <p:sldId id="639" r:id="rId12"/>
    <p:sldId id="640" r:id="rId13"/>
    <p:sldId id="641" r:id="rId14"/>
    <p:sldId id="642" r:id="rId15"/>
    <p:sldId id="643" r:id="rId16"/>
    <p:sldId id="638" r:id="rId17"/>
    <p:sldId id="644" r:id="rId18"/>
    <p:sldId id="645" r:id="rId19"/>
    <p:sldId id="384"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F81BD"/>
    <a:srgbClr val="000099"/>
    <a:srgbClr val="800000"/>
    <a:srgbClr val="003300"/>
    <a:srgbClr val="A1C9ED"/>
    <a:srgbClr val="F2F2F2"/>
    <a:srgbClr val="FF3399"/>
    <a:srgbClr val="FFFFFF"/>
    <a:srgbClr val="83C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78501" autoAdjust="0"/>
  </p:normalViewPr>
  <p:slideViewPr>
    <p:cSldViewPr>
      <p:cViewPr varScale="1">
        <p:scale>
          <a:sx n="41" d="100"/>
          <a:sy n="41" d="100"/>
        </p:scale>
        <p:origin x="-1651" y="-72"/>
      </p:cViewPr>
      <p:guideLst>
        <p:guide orient="horz" pos="2175"/>
        <p:guide pos="2881"/>
      </p:guideLst>
    </p:cSldViewPr>
  </p:slideViewPr>
  <p:notesTextViewPr>
    <p:cViewPr>
      <p:scale>
        <a:sx n="1" d="1"/>
        <a:sy n="1" d="1"/>
      </p:scale>
      <p:origin x="0" y="0"/>
    </p:cViewPr>
  </p:notesTextViewPr>
  <p:notesViewPr>
    <p:cSldViewPr>
      <p:cViewPr varScale="1">
        <p:scale>
          <a:sx n="40" d="100"/>
          <a:sy n="40" d="100"/>
        </p:scale>
        <p:origin x="-2414" y="-77"/>
      </p:cViewPr>
      <p:guideLst>
        <p:guide orient="horz" pos="2900"/>
        <p:guide pos="216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FE534C-143A-43E5-8DF3-2A3F796D5A2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13D72-D7C9-4819-B10C-988286F5657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CAEDE062-21E0-4C97-BC8C-690DC6D6CC9D}"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EF9B1F55-2D11-49F0-A118-87BD351EF929}"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太阳射电宽带动态频谱仪(SBRS)是观测太阳大气的无线电辐射的动态频谱随时间变化特征的重要观测设备。该设备位于北京市怀柔太阳观测基地，目前有三台射电频谱仪和一台单频2840MHz射电望远镜。</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RFI Mask</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RFI Mask</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正确率（accuracy）accuracy = （TP+TN）/(P+N)</a:t>
            </a:r>
            <a:endParaRPr lang="zh-CN" altLang="en-US"/>
          </a:p>
          <a:p>
            <a:r>
              <a:rPr lang="zh-CN" altLang="en-US"/>
              <a:t>精度（precision）precision=TP/（TP+FP）；</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ln>
        </p:spPr>
        <p:txBody>
          <a:bodyPr/>
          <a:lstStyle/>
          <a:p>
            <a:pPr>
              <a:defRPr/>
            </a:pPr>
            <a:fld id="{289AC47C-3CC6-401B-9999-7661B8A36964}" type="slidenum">
              <a:rPr lang="zh-CN" altLang="en-US" smtClean="0"/>
            </a:fld>
            <a:endParaRPr lang="en-US" altLang="zh-CN" dirty="0" smtClean="0"/>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i="1" dirty="0"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02D03A03-69CE-4A38-8F35-545A461FEED0}" type="datetimeFigureOut">
              <a:rPr lang="zh-CN" altLang="en-US" smtClean="0"/>
            </a:fld>
            <a:endParaRPr 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5E9485-DAAD-443A-BB9C-BBB75355438E}"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E68D8B-8591-44C3-9583-AF999186203E}" type="datetimeFigureOut">
              <a:rPr lang="zh-CN" altLang="en-US" smtClean="0"/>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1F846C-44D0-485E-9078-13ABE32533FC}"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00103F-23DB-47FB-98B3-C6FE9368EBA2}" type="datetimeFigureOut">
              <a:rPr lang="zh-CN" altLang="en-US" smtClean="0"/>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64DC5A-C8FC-43A8-A847-5F70B9281E73}" type="slidenum">
              <a:rPr lang="zh-CN" altLang="en-US" smtClean="0"/>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fld id="{17FF3303-3002-43CA-A03B-230A4D349660}" type="datetimeFigureOut">
              <a:rPr lang="zh-CN" altLang="en-US"/>
            </a:fld>
            <a:endParaRPr 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A7DB55E-4840-4717-A963-D4FFD4504886}" type="slidenum">
              <a:rPr lang="zh-CN" altLang="en-US"/>
            </a:fld>
            <a:endParaRPr lang="en-US"/>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1520" y="-99392"/>
            <a:ext cx="6528120" cy="1143000"/>
          </a:xfrm>
        </p:spPr>
        <p:txBody>
          <a:bodyPr>
            <a:noAutofit/>
          </a:bodyPr>
          <a:lstStyle>
            <a:lvl1pPr algn="l" defTabSz="914400" rtl="0" eaLnBrk="1" fontAlgn="base" latinLnBrk="0" hangingPunct="1">
              <a:spcBef>
                <a:spcPct val="50000"/>
              </a:spcBef>
              <a:spcAft>
                <a:spcPct val="0"/>
              </a:spcAft>
              <a:buNone/>
              <a:defRPr lang="zh-CN" altLang="en-US" sz="3200" b="1" kern="0" dirty="0">
                <a:solidFill>
                  <a:srgbClr val="0B1749"/>
                </a:solidFill>
                <a:latin typeface="微软雅黑" panose="020B0503020204020204" pitchFamily="34" charset="-122"/>
                <a:ea typeface="微软雅黑" panose="020B0503020204020204" pitchFamily="34" charset="-122"/>
                <a:cs typeface="Verdana" panose="020B0604030504040204"/>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5B5218-165B-4653-A017-9025C122E26E}" type="datetimeFigureOut">
              <a:rPr lang="zh-CN" altLang="en-US" smtClean="0"/>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8F0C59-C7FF-4637-904A-35DF14F61B93}" type="slidenum">
              <a:rPr lang="zh-CN" altLang="en-US" smtClean="0"/>
            </a:fld>
            <a:endParaRPr lang="en-US"/>
          </a:p>
        </p:txBody>
      </p:sp>
      <p:sp>
        <p:nvSpPr>
          <p:cNvPr id="7" name="Line 39"/>
          <p:cNvSpPr>
            <a:spLocks noChangeShapeType="1"/>
          </p:cNvSpPr>
          <p:nvPr userDrawn="1"/>
        </p:nvSpPr>
        <p:spPr bwMode="auto">
          <a:xfrm>
            <a:off x="251520"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640" y="85188"/>
            <a:ext cx="2286000" cy="708660"/>
          </a:xfrm>
          <a:prstGeom prst="rect">
            <a:avLst/>
          </a:prstGeom>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6DB3B8F-769F-4AD8-9AA8-DDA99A711348}" type="datetimeFigureOut">
              <a:rPr lang="zh-CN" altLang="en-US" smtClean="0"/>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CED6FE-E61E-4705-8BCD-8A4BEAF65A72}"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5703230-E6B3-465B-871D-952B03C7DA3F}" type="datetimeFigureOut">
              <a:rPr lang="zh-CN" altLang="en-US" smtClean="0"/>
            </a:fld>
            <a:endParaRPr 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CC21E7-439A-4678-A07E-AAB67A780B19}"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0B103B-537C-45C9-A059-BD92499E1E91}" type="datetimeFigureOut">
              <a:rPr lang="zh-CN" altLang="en-US" smtClean="0"/>
            </a:fld>
            <a:endParaRPr 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7EFB20-F600-4538-B4BF-568B8214204E}"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4E59CE5-D416-4B5D-9AFA-E8582EC9BB05}" type="datetimeFigureOut">
              <a:rPr lang="zh-CN" altLang="en-US" smtClean="0"/>
            </a:fld>
            <a:endParaRPr 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F4A34F-48C1-43BA-82F0-7346EBD825B3}"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E7AE7B-8EF2-4783-9A90-5DC071C6D331}" type="datetimeFigureOut">
              <a:rPr lang="zh-CN" altLang="en-US" smtClean="0"/>
            </a:fld>
            <a:endParaRPr 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74832C-BA68-41F9-86A4-817CFCD2B7F5}" type="slidenum">
              <a:rPr lang="zh-CN" alt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0B65E38-E2EC-42BA-9BDC-EF1737B2C808}" type="datetimeFigureOut">
              <a:rPr lang="zh-CN" altLang="en-US" smtClean="0"/>
            </a:fld>
            <a:endParaRPr 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B2029E-54BB-4239-8A53-08070646E850}" type="slidenum">
              <a:rPr lang="zh-CN" altLang="en-US" smtClean="0"/>
            </a:fld>
            <a:endParaRPr lang="en-US"/>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21148A5-B9AE-491C-901A-CF38FF6E80FA}" type="datetimeFigureOut">
              <a:rPr lang="zh-CN" altLang="en-US" smtClean="0"/>
            </a:fld>
            <a:endParaRPr 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7C29D0-F385-4300-9BAE-FF016F739A39}" type="slidenum">
              <a:rPr lang="zh-CN" altLang="en-US" smtClean="0"/>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B5218-165B-4653-A017-9025C122E26E}" type="datetimeFigureOut">
              <a:rPr lang="zh-CN" altLang="en-US" smtClean="0"/>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F0C59-C7FF-4637-904A-35DF14F61B93}" type="slidenum">
              <a:rPr lang="zh-CN" alt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GIF"/></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2996565"/>
            <a:ext cx="9144000" cy="3861435"/>
          </a:xfrm>
          <a:prstGeom prst="rect">
            <a:avLst/>
          </a:prstGeom>
          <a:gradFill rotWithShape="1">
            <a:gsLst>
              <a:gs pos="0">
                <a:srgbClr val="14CD68"/>
              </a:gs>
              <a:gs pos="100000">
                <a:srgbClr val="0B6E38"/>
              </a:gs>
            </a:gsLst>
            <a:lin ang="5400000" scaled="0"/>
          </a:gradFill>
          <a:ln w="9525">
            <a:solidFill>
              <a:srgbClr val="4890D8"/>
            </a:solidFill>
            <a:miter lim="800000"/>
          </a:ln>
        </p:spPr>
        <p:txBody>
          <a:bodyPr anchor="ctr"/>
          <a:lstStyle/>
          <a:p>
            <a:pPr algn="ctr" eaLnBrk="1" hangingPunct="1"/>
            <a:endParaRPr lang="zh-CN" altLang="zh-CN" sz="1400">
              <a:ln>
                <a:solidFill>
                  <a:srgbClr val="00B050"/>
                </a:solidFill>
              </a:ln>
              <a:solidFill>
                <a:srgbClr val="00B050"/>
              </a:solidFill>
              <a:sym typeface="Verdana" panose="020B0604030504040204" pitchFamily="34" charset="0"/>
            </a:endParaRPr>
          </a:p>
        </p:txBody>
      </p:sp>
      <p:sp>
        <p:nvSpPr>
          <p:cNvPr id="5124" name="灯片编号占位符 14"/>
          <p:cNvSpPr>
            <a:spLocks noGrp="1" noChangeArrowheads="1"/>
          </p:cNvSpPr>
          <p:nvPr/>
        </p:nvSpPr>
        <p:spPr bwMode="auto">
          <a:xfrm>
            <a:off x="6588125" y="6548438"/>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EC842972-3436-4A02-9191-E1209A3E02AD}" type="slidenum">
              <a:rPr lang="en-US" altLang="zh-CN" sz="1600">
                <a:solidFill>
                  <a:srgbClr val="FFFFFF"/>
                </a:solidFill>
                <a:latin typeface="Arial" panose="020B0604020202020204" pitchFamily="34" charset="0"/>
                <a:ea typeface="MS PGothic" panose="020B0600070205080204" pitchFamily="34" charset="-128"/>
                <a:sym typeface="Arial" panose="020B0604020202020204" pitchFamily="34" charset="0"/>
              </a:rPr>
            </a:fld>
            <a:endParaRPr lang="en-US" altLang="zh-CN" dirty="0"/>
          </a:p>
        </p:txBody>
      </p:sp>
      <p:sp>
        <p:nvSpPr>
          <p:cNvPr id="5125" name="Rectangle 56"/>
          <p:cNvSpPr>
            <a:spLocks noChangeArrowheads="1"/>
          </p:cNvSpPr>
          <p:nvPr/>
        </p:nvSpPr>
        <p:spPr bwMode="auto">
          <a:xfrm>
            <a:off x="187325" y="843984"/>
            <a:ext cx="8812213" cy="216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ts val="600"/>
              </a:spcBef>
            </a:pPr>
            <a:r>
              <a:rPr lang="en-US" altLang="zh-CN" sz="6000" b="1" dirty="0" smtClean="0">
                <a:solidFill>
                  <a:schemeClr val="tx1"/>
                </a:solidFill>
                <a:latin typeface="华文仿宋" panose="02010600040101010101" pitchFamily="2" charset="-122"/>
                <a:ea typeface="华文仿宋" panose="02010600040101010101" pitchFamily="2" charset="-122"/>
                <a:sym typeface="华文细黑" panose="02010600040101010101" pitchFamily="2" charset="-122"/>
              </a:rPr>
              <a:t>SBRS</a:t>
            </a:r>
            <a:r>
              <a:rPr lang="zh-CN" altLang="en-US" sz="6000" b="1" dirty="0" smtClean="0">
                <a:solidFill>
                  <a:schemeClr val="tx1"/>
                </a:solidFill>
                <a:latin typeface="华文仿宋" panose="02010600040101010101" pitchFamily="2" charset="-122"/>
                <a:ea typeface="华文仿宋" panose="02010600040101010101" pitchFamily="2" charset="-122"/>
                <a:sym typeface="华文细黑" panose="02010600040101010101" pitchFamily="2" charset="-122"/>
              </a:rPr>
              <a:t>观测数据中</a:t>
            </a:r>
            <a:r>
              <a:rPr lang="en-US" altLang="zh-CN" sz="6000" b="1" dirty="0" smtClean="0">
                <a:solidFill>
                  <a:schemeClr val="tx1"/>
                </a:solidFill>
                <a:latin typeface="华文仿宋" panose="02010600040101010101" pitchFamily="2" charset="-122"/>
                <a:ea typeface="华文仿宋" panose="02010600040101010101" pitchFamily="2" charset="-122"/>
                <a:sym typeface="华文细黑" panose="02010600040101010101" pitchFamily="2" charset="-122"/>
              </a:rPr>
              <a:t>RFI</a:t>
            </a:r>
            <a:r>
              <a:rPr lang="zh-CN" altLang="en-US" sz="6000" b="1" dirty="0" smtClean="0">
                <a:solidFill>
                  <a:schemeClr val="tx1"/>
                </a:solidFill>
                <a:latin typeface="华文仿宋" panose="02010600040101010101" pitchFamily="2" charset="-122"/>
                <a:ea typeface="华文仿宋" panose="02010600040101010101" pitchFamily="2" charset="-122"/>
                <a:sym typeface="华文细黑" panose="02010600040101010101" pitchFamily="2" charset="-122"/>
              </a:rPr>
              <a:t>的检测和缓解</a:t>
            </a:r>
            <a:endParaRPr lang="zh-CN" altLang="en-US" sz="6000" b="1" dirty="0" smtClean="0">
              <a:solidFill>
                <a:schemeClr val="tx1"/>
              </a:solidFill>
              <a:latin typeface="华文仿宋" panose="02010600040101010101" pitchFamily="2" charset="-122"/>
              <a:ea typeface="华文仿宋" panose="02010600040101010101" pitchFamily="2" charset="-122"/>
              <a:sym typeface="华文细黑" panose="02010600040101010101" pitchFamily="2" charset="-122"/>
            </a:endParaRPr>
          </a:p>
        </p:txBody>
      </p:sp>
      <p:sp>
        <p:nvSpPr>
          <p:cNvPr id="10" name="TextBox 4"/>
          <p:cNvSpPr txBox="1">
            <a:spLocks noChangeArrowheads="1"/>
          </p:cNvSpPr>
          <p:nvPr/>
        </p:nvSpPr>
        <p:spPr bwMode="auto">
          <a:xfrm>
            <a:off x="1245156" y="3954274"/>
            <a:ext cx="66976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zh-CN" altLang="en-US" sz="3600" b="1" dirty="0">
                <a:solidFill>
                  <a:srgbClr val="FFFFFF"/>
                </a:solidFill>
                <a:latin typeface="华文仿宋" panose="02010600040101010101" pitchFamily="2" charset="-122"/>
                <a:ea typeface="华文仿宋" panose="02010600040101010101" pitchFamily="2" charset="-122"/>
                <a:cs typeface="Arial" panose="020B0604020202020204" pitchFamily="34" charset="0"/>
              </a:rPr>
              <a:t>强振平（</a:t>
            </a:r>
            <a:r>
              <a:rPr lang="zh-CN" altLang="en-US" sz="3600" b="1" dirty="0" smtClean="0">
                <a:solidFill>
                  <a:schemeClr val="bg1"/>
                </a:solidFill>
                <a:latin typeface="华文楷体" panose="02010600040101010101" pitchFamily="2" charset="-122"/>
                <a:ea typeface="华文楷体" panose="02010600040101010101" pitchFamily="2" charset="-122"/>
                <a:sym typeface="+mn-ea"/>
              </a:rPr>
              <a:t>西南林业大学</a:t>
            </a:r>
            <a:r>
              <a:rPr lang="zh-CN" altLang="en-US" sz="3600" b="1" dirty="0">
                <a:solidFill>
                  <a:srgbClr val="FFFFFF"/>
                </a:solidFill>
                <a:latin typeface="华文仿宋" panose="02010600040101010101" pitchFamily="2" charset="-122"/>
                <a:ea typeface="华文仿宋" panose="02010600040101010101" pitchFamily="2" charset="-122"/>
                <a:cs typeface="Arial" panose="020B0604020202020204" pitchFamily="34" charset="0"/>
              </a:rPr>
              <a:t>）</a:t>
            </a:r>
            <a:endParaRPr lang="zh-CN" altLang="en-US" sz="3600" b="1" dirty="0">
              <a:solidFill>
                <a:srgbClr val="FFFFFF"/>
              </a:solidFill>
              <a:latin typeface="华文仿宋" panose="02010600040101010101" pitchFamily="2" charset="-122"/>
              <a:ea typeface="华文仿宋" panose="02010600040101010101" pitchFamily="2" charset="-122"/>
              <a:cs typeface="Arial" panose="020B0604020202020204" pitchFamily="34" charset="0"/>
            </a:endParaRPr>
          </a:p>
          <a:p>
            <a:pPr algn="ctr" eaLnBrk="1" hangingPunct="1">
              <a:lnSpc>
                <a:spcPct val="150000"/>
              </a:lnSpc>
              <a:buClr>
                <a:srgbClr val="3641AD"/>
              </a:buClr>
              <a:buSzPct val="65000"/>
              <a:buFont typeface="Times" pitchFamily="48" charset="0"/>
              <a:buNone/>
              <a:tabLst>
                <a:tab pos="1314450" algn="l"/>
              </a:tabLst>
              <a:defRPr/>
            </a:pPr>
            <a:r>
              <a:rPr lang="zh-CN" altLang="en-US" sz="3600" b="1" dirty="0" smtClean="0">
                <a:solidFill>
                  <a:schemeClr val="bg1"/>
                </a:solidFill>
                <a:latin typeface="华文楷体" panose="02010600040101010101" pitchFamily="2" charset="-122"/>
                <a:ea typeface="华文楷体" panose="02010600040101010101" pitchFamily="2" charset="-122"/>
              </a:rPr>
              <a:t>程俊</a:t>
            </a:r>
            <a:r>
              <a:rPr lang="zh-CN" altLang="en-US" sz="3600" b="1" smtClean="0">
                <a:solidFill>
                  <a:schemeClr val="bg1"/>
                </a:solidFill>
                <a:latin typeface="华文楷体" panose="02010600040101010101" pitchFamily="2" charset="-122"/>
                <a:ea typeface="华文楷体" panose="02010600040101010101" pitchFamily="2" charset="-122"/>
                <a:sym typeface="+mn-ea"/>
              </a:rPr>
              <a:t>，</a:t>
            </a:r>
            <a:r>
              <a:rPr lang="zh-CN" altLang="en-US" sz="3600" b="1" smtClean="0">
                <a:solidFill>
                  <a:schemeClr val="bg1"/>
                </a:solidFill>
                <a:latin typeface="华文楷体" panose="02010600040101010101" pitchFamily="2" charset="-122"/>
                <a:ea typeface="华文楷体" panose="02010600040101010101" pitchFamily="2" charset="-122"/>
              </a:rPr>
              <a:t>刘辉，季凯帆</a:t>
            </a:r>
            <a:r>
              <a:rPr lang="zh-CN" altLang="en-US" sz="3600" b="1" smtClean="0">
                <a:solidFill>
                  <a:schemeClr val="bg1"/>
                </a:solidFill>
                <a:latin typeface="华文楷体" panose="02010600040101010101" pitchFamily="2" charset="-122"/>
                <a:ea typeface="华文楷体" panose="02010600040101010101" pitchFamily="2" charset="-122"/>
                <a:sym typeface="+mn-ea"/>
              </a:rPr>
              <a:t>，</a:t>
            </a:r>
            <a:r>
              <a:rPr lang="zh-CN" altLang="en-US" sz="3600" b="1" smtClean="0">
                <a:solidFill>
                  <a:schemeClr val="bg1"/>
                </a:solidFill>
                <a:latin typeface="华文楷体" panose="02010600040101010101" pitchFamily="2" charset="-122"/>
                <a:ea typeface="华文楷体" panose="02010600040101010101" pitchFamily="2" charset="-122"/>
              </a:rPr>
              <a:t>尚振宏</a:t>
            </a:r>
            <a:endParaRPr lang="en-US" altLang="zh-CN" sz="3600" b="1" dirty="0">
              <a:solidFill>
                <a:schemeClr val="bg1"/>
              </a:solidFill>
              <a:latin typeface="华文楷体" panose="02010600040101010101" pitchFamily="2" charset="-122"/>
              <a:ea typeface="华文楷体" panose="02010600040101010101" pitchFamily="2" charset="-122"/>
            </a:endParaRPr>
          </a:p>
        </p:txBody>
      </p:sp>
      <p:sp>
        <p:nvSpPr>
          <p:cNvPr id="14338" name="AutoShape 2" descr="http://img1.imgtn.bdimg.com/it/u=4064742443,1707568020&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1"/>
          <a:stretch>
            <a:fillRect/>
          </a:stretch>
        </p:blipFill>
        <p:spPr>
          <a:xfrm>
            <a:off x="7134225" y="0"/>
            <a:ext cx="2009775" cy="762000"/>
          </a:xfrm>
          <a:prstGeom prst="rect">
            <a:avLst/>
          </a:prstGeom>
        </p:spPr>
      </p:pic>
      <p:sp>
        <p:nvSpPr>
          <p:cNvPr id="3" name="灯片编号占位符 2"/>
          <p:cNvSpPr>
            <a:spLocks noGrp="1"/>
          </p:cNvSpPr>
          <p:nvPr>
            <p:ph type="sldNum" sz="quarter" idx="12"/>
          </p:nvPr>
        </p:nvSpPr>
        <p:spPr/>
        <p:txBody>
          <a:bodyPr/>
          <a:p>
            <a:fld id="{C35E9485-DAAD-443A-BB9C-BBB75355438E}" type="slidenum">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7154"/>
    </mc:Choice>
    <mc:Fallback>
      <p:transition spd="slow" advTm="715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a:t>
            </a:r>
            <a:endParaRPr lang="en-US" altLang="zh-CN" dirty="0" smtClean="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5" name="图片 4" descr="Fig7_1_1_hsos_sbrs_2600mhz3800mhz_20010328_235001_AC1"/>
          <p:cNvPicPr>
            <a:picLocks noChangeAspect="1"/>
          </p:cNvPicPr>
          <p:nvPr/>
        </p:nvPicPr>
        <p:blipFill>
          <a:blip r:embed="rId1"/>
          <a:stretch>
            <a:fillRect/>
          </a:stretch>
        </p:blipFill>
        <p:spPr>
          <a:xfrm>
            <a:off x="-19050" y="1024890"/>
            <a:ext cx="9144000" cy="870585"/>
          </a:xfrm>
          <a:prstGeom prst="rect">
            <a:avLst/>
          </a:prstGeom>
        </p:spPr>
      </p:pic>
      <p:pic>
        <p:nvPicPr>
          <p:cNvPr id="7" name="图片 6" descr="Fig7_1_2_hsos_sbrs_2600mhz3800mhz_20010328_235001_AC2"/>
          <p:cNvPicPr>
            <a:picLocks noChangeAspect="1"/>
          </p:cNvPicPr>
          <p:nvPr/>
        </p:nvPicPr>
        <p:blipFill>
          <a:blip r:embed="rId2"/>
          <a:stretch>
            <a:fillRect/>
          </a:stretch>
        </p:blipFill>
        <p:spPr>
          <a:xfrm>
            <a:off x="0" y="1917065"/>
            <a:ext cx="9143365" cy="870585"/>
          </a:xfrm>
          <a:prstGeom prst="rect">
            <a:avLst/>
          </a:prstGeom>
        </p:spPr>
      </p:pic>
      <p:pic>
        <p:nvPicPr>
          <p:cNvPr id="8" name="图片 7" descr="Fig7_1_3_hsos_sbrs_2600mhz3800mhz_20010328_235001_AC3"/>
          <p:cNvPicPr>
            <a:picLocks noChangeAspect="1"/>
          </p:cNvPicPr>
          <p:nvPr/>
        </p:nvPicPr>
        <p:blipFill>
          <a:blip r:embed="rId3"/>
          <a:stretch>
            <a:fillRect/>
          </a:stretch>
        </p:blipFill>
        <p:spPr>
          <a:xfrm>
            <a:off x="0" y="2839720"/>
            <a:ext cx="9143365" cy="870585"/>
          </a:xfrm>
          <a:prstGeom prst="rect">
            <a:avLst/>
          </a:prstGeom>
        </p:spPr>
      </p:pic>
      <p:pic>
        <p:nvPicPr>
          <p:cNvPr id="9" name="图片 8" descr="Fig7_2_1_hsos_sbrs_2600mhz3800mhz_20010328_235001_Dif1"/>
          <p:cNvPicPr>
            <a:picLocks noChangeAspect="1"/>
          </p:cNvPicPr>
          <p:nvPr/>
        </p:nvPicPr>
        <p:blipFill>
          <a:blip r:embed="rId4"/>
          <a:stretch>
            <a:fillRect/>
          </a:stretch>
        </p:blipFill>
        <p:spPr>
          <a:xfrm>
            <a:off x="-19050" y="3872865"/>
            <a:ext cx="9163685" cy="872490"/>
          </a:xfrm>
          <a:prstGeom prst="rect">
            <a:avLst/>
          </a:prstGeom>
        </p:spPr>
      </p:pic>
      <p:pic>
        <p:nvPicPr>
          <p:cNvPr id="10" name="图片 9" descr="Fig7_2_2_hsos_sbrs_2600mhz3800mhz_20010328_235001_Dif2"/>
          <p:cNvPicPr>
            <a:picLocks noChangeAspect="1"/>
          </p:cNvPicPr>
          <p:nvPr/>
        </p:nvPicPr>
        <p:blipFill>
          <a:blip r:embed="rId5"/>
          <a:stretch>
            <a:fillRect/>
          </a:stretch>
        </p:blipFill>
        <p:spPr>
          <a:xfrm>
            <a:off x="-19050" y="4845050"/>
            <a:ext cx="9163685" cy="872490"/>
          </a:xfrm>
          <a:prstGeom prst="rect">
            <a:avLst/>
          </a:prstGeom>
        </p:spPr>
      </p:pic>
      <p:pic>
        <p:nvPicPr>
          <p:cNvPr id="11" name="图片 10" descr="Fig7_2_3_hsos_sbrs_2600mhz3800mhz_20010328_235001_Dif3"/>
          <p:cNvPicPr>
            <a:picLocks noChangeAspect="1"/>
          </p:cNvPicPr>
          <p:nvPr/>
        </p:nvPicPr>
        <p:blipFill>
          <a:blip r:embed="rId6"/>
          <a:stretch>
            <a:fillRect/>
          </a:stretch>
        </p:blipFill>
        <p:spPr>
          <a:xfrm>
            <a:off x="-19050" y="5798820"/>
            <a:ext cx="9164320" cy="872490"/>
          </a:xfrm>
          <a:prstGeom prst="rect">
            <a:avLst/>
          </a:prstGeom>
        </p:spPr>
      </p:pic>
      <p:sp>
        <p:nvSpPr>
          <p:cNvPr id="3" name="灯片编号占位符 2"/>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a:t>
            </a:r>
            <a:endParaRPr lang="en-US" altLang="zh-CN" dirty="0" smtClean="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3" name="图片 2" descr="Fig7_3_1_hsos_sbrs_2600mhz3800mhz_20010328_235001_Mask1"/>
          <p:cNvPicPr>
            <a:picLocks noChangeAspect="1"/>
          </p:cNvPicPr>
          <p:nvPr/>
        </p:nvPicPr>
        <p:blipFill>
          <a:blip r:embed="rId1"/>
          <a:stretch>
            <a:fillRect/>
          </a:stretch>
        </p:blipFill>
        <p:spPr>
          <a:xfrm>
            <a:off x="0" y="2059305"/>
            <a:ext cx="9143365" cy="870585"/>
          </a:xfrm>
          <a:prstGeom prst="rect">
            <a:avLst/>
          </a:prstGeom>
        </p:spPr>
      </p:pic>
      <p:pic>
        <p:nvPicPr>
          <p:cNvPr id="6" name="图片 5" descr="Fig7_3_2_hsos_sbrs_2600mhz3800mhz_20010328_235001_Mask2"/>
          <p:cNvPicPr>
            <a:picLocks noChangeAspect="1"/>
          </p:cNvPicPr>
          <p:nvPr/>
        </p:nvPicPr>
        <p:blipFill>
          <a:blip r:embed="rId2"/>
          <a:stretch>
            <a:fillRect/>
          </a:stretch>
        </p:blipFill>
        <p:spPr>
          <a:xfrm>
            <a:off x="0" y="3221355"/>
            <a:ext cx="9143365" cy="870585"/>
          </a:xfrm>
          <a:prstGeom prst="rect">
            <a:avLst/>
          </a:prstGeom>
        </p:spPr>
      </p:pic>
      <p:pic>
        <p:nvPicPr>
          <p:cNvPr id="13" name="图片 12" descr="Fig7_3_3_hsos_sbrs_2600mhz3800mhz_20010328_235001_Mask3"/>
          <p:cNvPicPr>
            <a:picLocks noChangeAspect="1"/>
          </p:cNvPicPr>
          <p:nvPr/>
        </p:nvPicPr>
        <p:blipFill>
          <a:blip r:embed="rId3"/>
          <a:stretch>
            <a:fillRect/>
          </a:stretch>
        </p:blipFill>
        <p:spPr>
          <a:xfrm>
            <a:off x="0" y="4566920"/>
            <a:ext cx="9143365" cy="870585"/>
          </a:xfrm>
          <a:prstGeom prst="rect">
            <a:avLst/>
          </a:prstGeom>
        </p:spPr>
      </p:pic>
      <p:sp>
        <p:nvSpPr>
          <p:cNvPr id="14" name="文本框 13"/>
          <p:cNvSpPr txBox="1"/>
          <p:nvPr/>
        </p:nvSpPr>
        <p:spPr>
          <a:xfrm>
            <a:off x="116205" y="1367155"/>
            <a:ext cx="1429385" cy="368300"/>
          </a:xfrm>
          <a:prstGeom prst="rect">
            <a:avLst/>
          </a:prstGeom>
          <a:noFill/>
        </p:spPr>
        <p:txBody>
          <a:bodyPr wrap="square" rtlCol="0" anchor="t">
            <a:spAutoFit/>
          </a:bodyPr>
          <a:p>
            <a:r>
              <a:rPr lang="en-US" altLang="zh-CN">
                <a:sym typeface="+mn-ea"/>
              </a:rPr>
              <a:t>RFI Mask</a:t>
            </a:r>
            <a:endParaRPr lang="zh-CN" altLang="en-US"/>
          </a:p>
        </p:txBody>
      </p:sp>
      <p:pic>
        <p:nvPicPr>
          <p:cNvPr id="15" name="图片 14"/>
          <p:cNvPicPr>
            <a:picLocks noChangeAspect="1"/>
          </p:cNvPicPr>
          <p:nvPr/>
        </p:nvPicPr>
        <p:blipFill>
          <a:blip r:embed="rId4"/>
          <a:stretch>
            <a:fillRect/>
          </a:stretch>
        </p:blipFill>
        <p:spPr>
          <a:xfrm>
            <a:off x="466725" y="1089660"/>
            <a:ext cx="8172450" cy="5133975"/>
          </a:xfrm>
          <a:prstGeom prst="rect">
            <a:avLst/>
          </a:prstGeom>
        </p:spPr>
      </p:pic>
      <p:sp>
        <p:nvSpPr>
          <p:cNvPr id="5" name="灯片编号占位符 4"/>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a:t>
            </a:r>
            <a:endParaRPr lang="en-US" altLang="zh-CN" dirty="0" smtClean="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文本框 13"/>
          <p:cNvSpPr txBox="1"/>
          <p:nvPr/>
        </p:nvSpPr>
        <p:spPr>
          <a:xfrm>
            <a:off x="116205" y="1367155"/>
            <a:ext cx="1429385" cy="368300"/>
          </a:xfrm>
          <a:prstGeom prst="rect">
            <a:avLst/>
          </a:prstGeom>
          <a:noFill/>
        </p:spPr>
        <p:txBody>
          <a:bodyPr wrap="square" rtlCol="0" anchor="t">
            <a:spAutoFit/>
          </a:bodyPr>
          <a:p>
            <a:r>
              <a:rPr lang="zh-CN" altLang="en-US"/>
              <a:t>消除</a:t>
            </a:r>
            <a:r>
              <a:rPr lang="en-US" altLang="zh-CN"/>
              <a:t>RFI</a:t>
            </a:r>
            <a:endParaRPr lang="en-US" altLang="zh-CN"/>
          </a:p>
        </p:txBody>
      </p:sp>
      <p:pic>
        <p:nvPicPr>
          <p:cNvPr id="5" name="图片 4" descr="Fig7_4_1_hsos_sbrs_2600mhz3800mhz_20010328_235001_Normp2"/>
          <p:cNvPicPr>
            <a:picLocks noChangeAspect="1"/>
          </p:cNvPicPr>
          <p:nvPr/>
        </p:nvPicPr>
        <p:blipFill>
          <a:blip r:embed="rId1"/>
          <a:stretch>
            <a:fillRect/>
          </a:stretch>
        </p:blipFill>
        <p:spPr>
          <a:xfrm>
            <a:off x="0" y="2072005"/>
            <a:ext cx="9176385" cy="873760"/>
          </a:xfrm>
          <a:prstGeom prst="rect">
            <a:avLst/>
          </a:prstGeom>
        </p:spPr>
      </p:pic>
      <p:pic>
        <p:nvPicPr>
          <p:cNvPr id="7" name="图片 6" descr="Fig7_4_2_hsos_sbrs_2600mhz3800mhz_20010328_235001_Normp3"/>
          <p:cNvPicPr>
            <a:picLocks noChangeAspect="1"/>
          </p:cNvPicPr>
          <p:nvPr/>
        </p:nvPicPr>
        <p:blipFill>
          <a:blip r:embed="rId2"/>
          <a:stretch>
            <a:fillRect/>
          </a:stretch>
        </p:blipFill>
        <p:spPr>
          <a:xfrm>
            <a:off x="0" y="3605530"/>
            <a:ext cx="9144000" cy="870585"/>
          </a:xfrm>
          <a:prstGeom prst="rect">
            <a:avLst/>
          </a:prstGeom>
        </p:spPr>
      </p:pic>
      <p:pic>
        <p:nvPicPr>
          <p:cNvPr id="8" name="图片 7" descr="Fig7_4_3_hsos_sbrs_2600mhz3800mhz_20010328_235001_Normp4"/>
          <p:cNvPicPr>
            <a:picLocks noChangeAspect="1"/>
          </p:cNvPicPr>
          <p:nvPr/>
        </p:nvPicPr>
        <p:blipFill>
          <a:blip r:embed="rId3"/>
          <a:stretch>
            <a:fillRect/>
          </a:stretch>
        </p:blipFill>
        <p:spPr>
          <a:xfrm>
            <a:off x="0" y="5189220"/>
            <a:ext cx="9144000" cy="870585"/>
          </a:xfrm>
          <a:prstGeom prst="rect">
            <a:avLst/>
          </a:prstGeom>
        </p:spPr>
      </p:pic>
      <p:pic>
        <p:nvPicPr>
          <p:cNvPr id="9" name="图片 8"/>
          <p:cNvPicPr>
            <a:picLocks noChangeAspect="1"/>
          </p:cNvPicPr>
          <p:nvPr/>
        </p:nvPicPr>
        <p:blipFill>
          <a:blip r:embed="rId4"/>
          <a:stretch>
            <a:fillRect/>
          </a:stretch>
        </p:blipFill>
        <p:spPr>
          <a:xfrm>
            <a:off x="-9525" y="1224915"/>
            <a:ext cx="9124950" cy="5114925"/>
          </a:xfrm>
          <a:prstGeom prst="rect">
            <a:avLst/>
          </a:prstGeom>
        </p:spPr>
      </p:pic>
      <p:sp>
        <p:nvSpPr>
          <p:cNvPr id="3" name="灯片编号占位符 2"/>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a:t>
            </a:r>
            <a:endParaRPr dirty="0" smtClean="0"/>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0" name="图片 9" descr="DeRFIAll"/>
          <p:cNvPicPr>
            <a:picLocks noChangeAspect="1"/>
          </p:cNvPicPr>
          <p:nvPr/>
        </p:nvPicPr>
        <p:blipFill>
          <a:blip r:embed="rId1"/>
          <a:stretch>
            <a:fillRect/>
          </a:stretch>
        </p:blipFill>
        <p:spPr>
          <a:xfrm>
            <a:off x="0" y="1297305"/>
            <a:ext cx="9112250" cy="5454015"/>
          </a:xfrm>
          <a:prstGeom prst="rect">
            <a:avLst/>
          </a:prstGeom>
        </p:spPr>
      </p:pic>
      <p:pic>
        <p:nvPicPr>
          <p:cNvPr id="3" name="图片 2" descr="Fig8n1p"/>
          <p:cNvPicPr>
            <a:picLocks noChangeAspect="1"/>
          </p:cNvPicPr>
          <p:nvPr/>
        </p:nvPicPr>
        <p:blipFill>
          <a:blip r:embed="rId2"/>
          <a:stretch>
            <a:fillRect/>
          </a:stretch>
        </p:blipFill>
        <p:spPr>
          <a:xfrm>
            <a:off x="0" y="1297305"/>
            <a:ext cx="9112250" cy="4669790"/>
          </a:xfrm>
          <a:prstGeom prst="rect">
            <a:avLst/>
          </a:prstGeom>
        </p:spPr>
      </p:pic>
      <p:pic>
        <p:nvPicPr>
          <p:cNvPr id="5" name="图片 4" descr="Fig8n2p"/>
          <p:cNvPicPr>
            <a:picLocks noChangeAspect="1"/>
          </p:cNvPicPr>
          <p:nvPr/>
        </p:nvPicPr>
        <p:blipFill>
          <a:blip r:embed="rId3"/>
          <a:stretch>
            <a:fillRect/>
          </a:stretch>
        </p:blipFill>
        <p:spPr>
          <a:xfrm>
            <a:off x="0" y="1258570"/>
            <a:ext cx="9186545" cy="4707890"/>
          </a:xfrm>
          <a:prstGeom prst="rect">
            <a:avLst/>
          </a:prstGeom>
        </p:spPr>
      </p:pic>
      <p:sp>
        <p:nvSpPr>
          <p:cNvPr id="6" name="灯片编号占位符 5"/>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检测和消除（爆发区域例子）</a:t>
            </a:r>
            <a:endParaRPr dirty="0" smtClean="0"/>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1" name="图片 20"/>
          <p:cNvPicPr>
            <a:picLocks noChangeAspect="1"/>
          </p:cNvPicPr>
          <p:nvPr/>
        </p:nvPicPr>
        <p:blipFill>
          <a:blip r:embed="rId1"/>
          <a:stretch>
            <a:fillRect/>
          </a:stretch>
        </p:blipFill>
        <p:spPr>
          <a:xfrm>
            <a:off x="0" y="2002155"/>
            <a:ext cx="9115425" cy="3561715"/>
          </a:xfrm>
          <a:prstGeom prst="rect">
            <a:avLst/>
          </a:prstGeom>
        </p:spPr>
      </p:pic>
      <p:pic>
        <p:nvPicPr>
          <p:cNvPr id="22" name="图片 21"/>
          <p:cNvPicPr>
            <a:picLocks noChangeAspect="1"/>
          </p:cNvPicPr>
          <p:nvPr/>
        </p:nvPicPr>
        <p:blipFill>
          <a:blip r:embed="rId2"/>
          <a:stretch>
            <a:fillRect/>
          </a:stretch>
        </p:blipFill>
        <p:spPr>
          <a:xfrm>
            <a:off x="0" y="2002155"/>
            <a:ext cx="9115425" cy="3561715"/>
          </a:xfrm>
          <a:prstGeom prst="rect">
            <a:avLst/>
          </a:prstGeom>
        </p:spPr>
      </p:pic>
      <p:pic>
        <p:nvPicPr>
          <p:cNvPr id="23" name="图片 22"/>
          <p:cNvPicPr>
            <a:picLocks noChangeAspect="1"/>
          </p:cNvPicPr>
          <p:nvPr/>
        </p:nvPicPr>
        <p:blipFill>
          <a:blip r:embed="rId3"/>
          <a:stretch>
            <a:fillRect/>
          </a:stretch>
        </p:blipFill>
        <p:spPr>
          <a:xfrm>
            <a:off x="0" y="2002155"/>
            <a:ext cx="9116695" cy="3562350"/>
          </a:xfrm>
          <a:prstGeom prst="rect">
            <a:avLst/>
          </a:prstGeom>
        </p:spPr>
      </p:pic>
      <p:pic>
        <p:nvPicPr>
          <p:cNvPr id="24" name="图片 23"/>
          <p:cNvPicPr>
            <a:picLocks noChangeAspect="1"/>
          </p:cNvPicPr>
          <p:nvPr/>
        </p:nvPicPr>
        <p:blipFill>
          <a:blip r:embed="rId4"/>
          <a:stretch>
            <a:fillRect/>
          </a:stretch>
        </p:blipFill>
        <p:spPr>
          <a:xfrm>
            <a:off x="0" y="1571625"/>
            <a:ext cx="9144635" cy="5024755"/>
          </a:xfrm>
          <a:prstGeom prst="rect">
            <a:avLst/>
          </a:prstGeom>
        </p:spPr>
      </p:pic>
      <p:pic>
        <p:nvPicPr>
          <p:cNvPr id="25" name="图片 24"/>
          <p:cNvPicPr>
            <a:picLocks noChangeAspect="1"/>
          </p:cNvPicPr>
          <p:nvPr/>
        </p:nvPicPr>
        <p:blipFill>
          <a:blip r:embed="rId5"/>
          <a:stretch>
            <a:fillRect/>
          </a:stretch>
        </p:blipFill>
        <p:spPr>
          <a:xfrm>
            <a:off x="0" y="1536065"/>
            <a:ext cx="9144635" cy="5024755"/>
          </a:xfrm>
          <a:prstGeom prst="rect">
            <a:avLst/>
          </a:prstGeom>
        </p:spPr>
      </p:pic>
      <p:sp>
        <p:nvSpPr>
          <p:cNvPr id="3" name="灯片编号占位符 2"/>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检测和消除（非爆发区域例子）</a:t>
            </a:r>
            <a:endParaRPr dirty="0" smtClean="0"/>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1" name="图片 10"/>
          <p:cNvPicPr>
            <a:picLocks noChangeAspect="1"/>
          </p:cNvPicPr>
          <p:nvPr/>
        </p:nvPicPr>
        <p:blipFill>
          <a:blip r:embed="rId1"/>
          <a:stretch>
            <a:fillRect/>
          </a:stretch>
        </p:blipFill>
        <p:spPr>
          <a:xfrm>
            <a:off x="0" y="1342390"/>
            <a:ext cx="9150350" cy="4223385"/>
          </a:xfrm>
          <a:prstGeom prst="rect">
            <a:avLst/>
          </a:prstGeom>
        </p:spPr>
      </p:pic>
      <p:pic>
        <p:nvPicPr>
          <p:cNvPr id="12" name="图片 11"/>
          <p:cNvPicPr>
            <a:picLocks noChangeAspect="1"/>
          </p:cNvPicPr>
          <p:nvPr/>
        </p:nvPicPr>
        <p:blipFill>
          <a:blip r:embed="rId2"/>
          <a:stretch>
            <a:fillRect/>
          </a:stretch>
        </p:blipFill>
        <p:spPr>
          <a:xfrm>
            <a:off x="0" y="1342390"/>
            <a:ext cx="9150350" cy="4223385"/>
          </a:xfrm>
          <a:prstGeom prst="rect">
            <a:avLst/>
          </a:prstGeom>
        </p:spPr>
      </p:pic>
      <p:pic>
        <p:nvPicPr>
          <p:cNvPr id="13" name="图片 12"/>
          <p:cNvPicPr>
            <a:picLocks noChangeAspect="1"/>
          </p:cNvPicPr>
          <p:nvPr/>
        </p:nvPicPr>
        <p:blipFill>
          <a:blip r:embed="rId3"/>
          <a:stretch>
            <a:fillRect/>
          </a:stretch>
        </p:blipFill>
        <p:spPr>
          <a:xfrm>
            <a:off x="0" y="1342390"/>
            <a:ext cx="9150350" cy="4223385"/>
          </a:xfrm>
          <a:prstGeom prst="rect">
            <a:avLst/>
          </a:prstGeom>
        </p:spPr>
      </p:pic>
      <p:pic>
        <p:nvPicPr>
          <p:cNvPr id="14" name="图片 13"/>
          <p:cNvPicPr>
            <a:picLocks noChangeAspect="1"/>
          </p:cNvPicPr>
          <p:nvPr/>
        </p:nvPicPr>
        <p:blipFill>
          <a:blip r:embed="rId4"/>
          <a:stretch>
            <a:fillRect/>
          </a:stretch>
        </p:blipFill>
        <p:spPr>
          <a:xfrm>
            <a:off x="0" y="1342390"/>
            <a:ext cx="9143365" cy="5052060"/>
          </a:xfrm>
          <a:prstGeom prst="rect">
            <a:avLst/>
          </a:prstGeom>
        </p:spPr>
      </p:pic>
      <p:pic>
        <p:nvPicPr>
          <p:cNvPr id="15" name="图片 14"/>
          <p:cNvPicPr>
            <a:picLocks noChangeAspect="1"/>
          </p:cNvPicPr>
          <p:nvPr/>
        </p:nvPicPr>
        <p:blipFill>
          <a:blip r:embed="rId5"/>
          <a:stretch>
            <a:fillRect/>
          </a:stretch>
        </p:blipFill>
        <p:spPr>
          <a:xfrm>
            <a:off x="635" y="1296035"/>
            <a:ext cx="9142730" cy="5069840"/>
          </a:xfrm>
          <a:prstGeom prst="rect">
            <a:avLst/>
          </a:prstGeom>
        </p:spPr>
      </p:pic>
      <p:sp>
        <p:nvSpPr>
          <p:cNvPr id="3" name="灯片编号占位符 2"/>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检测和消除（模拟数据）</a:t>
            </a:r>
            <a:endParaRPr dirty="0" smtClean="0"/>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3" name="图片 2" descr="DeRFICom"/>
          <p:cNvPicPr>
            <a:picLocks noChangeAspect="1"/>
          </p:cNvPicPr>
          <p:nvPr/>
        </p:nvPicPr>
        <p:blipFill>
          <a:blip r:embed="rId1"/>
          <a:stretch>
            <a:fillRect/>
          </a:stretch>
        </p:blipFill>
        <p:spPr>
          <a:xfrm>
            <a:off x="0" y="1297940"/>
            <a:ext cx="9112250" cy="5454015"/>
          </a:xfrm>
          <a:prstGeom prst="rect">
            <a:avLst/>
          </a:prstGeom>
        </p:spPr>
      </p:pic>
      <p:pic>
        <p:nvPicPr>
          <p:cNvPr id="5" name="图片 4"/>
          <p:cNvPicPr>
            <a:picLocks noChangeAspect="1"/>
          </p:cNvPicPr>
          <p:nvPr/>
        </p:nvPicPr>
        <p:blipFill>
          <a:blip r:embed="rId2"/>
          <a:stretch>
            <a:fillRect/>
          </a:stretch>
        </p:blipFill>
        <p:spPr>
          <a:xfrm>
            <a:off x="0" y="1369695"/>
            <a:ext cx="9148445" cy="5382260"/>
          </a:xfrm>
          <a:prstGeom prst="rect">
            <a:avLst/>
          </a:prstGeom>
        </p:spPr>
      </p:pic>
      <p:sp>
        <p:nvSpPr>
          <p:cNvPr id="6" name="灯片编号占位符 5"/>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矩形 7"/>
          <p:cNvSpPr>
            <a:spLocks noChangeArrowheads="1"/>
          </p:cNvSpPr>
          <p:nvPr/>
        </p:nvSpPr>
        <p:spPr bwMode="auto">
          <a:xfrm>
            <a:off x="0" y="0"/>
            <a:ext cx="9144000" cy="5661248"/>
          </a:xfrm>
          <a:prstGeom prst="rect">
            <a:avLst/>
          </a:prstGeom>
          <a:gradFill rotWithShape="1">
            <a:gsLst>
              <a:gs pos="0">
                <a:srgbClr val="14CD68"/>
              </a:gs>
              <a:gs pos="100000">
                <a:srgbClr val="0B6E38"/>
              </a:gs>
            </a:gsLst>
            <a:lin ang="5400000" scaled="0"/>
          </a:gradFill>
          <a:ln w="9525">
            <a:solidFill>
              <a:srgbClr val="4890D8"/>
            </a:solidFill>
            <a:miter lim="800000"/>
          </a:ln>
        </p:spPr>
        <p:txBody>
          <a:bodyPr anchor="ctr"/>
          <a:lstStyle/>
          <a:p>
            <a:pPr algn="ctr" eaLnBrk="1" hangingPunct="1"/>
            <a:endParaRPr lang="zh-CN" altLang="zh-CN" sz="1400">
              <a:solidFill>
                <a:srgbClr val="FFFFFF"/>
              </a:solidFill>
              <a:sym typeface="Verdana" panose="020B0604030504040204" pitchFamily="34" charset="0"/>
            </a:endParaRPr>
          </a:p>
        </p:txBody>
      </p:sp>
      <p:sp>
        <p:nvSpPr>
          <p:cNvPr id="105475" name="Rectangle 3"/>
          <p:cNvSpPr>
            <a:spLocks noChangeArrowheads="1"/>
          </p:cNvSpPr>
          <p:nvPr/>
        </p:nvSpPr>
        <p:spPr bwMode="auto">
          <a:xfrm>
            <a:off x="971600" y="1916832"/>
            <a:ext cx="7054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zh-CN" altLang="en-US" sz="9600" b="1" dirty="0" smtClean="0">
                <a:solidFill>
                  <a:srgbClr val="FFFFFF"/>
                </a:solidFill>
                <a:latin typeface="Arial" panose="020B0604020202020204" pitchFamily="34" charset="0"/>
                <a:ea typeface="黑体" panose="02010609060101010101" pitchFamily="49" charset="-122"/>
                <a:sym typeface="Arial" panose="020B0604020202020204" pitchFamily="34" charset="0"/>
              </a:rPr>
              <a:t>谢谢！</a:t>
            </a:r>
            <a:endParaRPr lang="zh-CN" altLang="en-US" sz="6000" b="1" dirty="0">
              <a:solidFill>
                <a:srgbClr val="FFFFFF"/>
              </a:solidFill>
              <a:latin typeface="Arial" panose="020B0604020202020204" pitchFamily="34" charset="0"/>
              <a:ea typeface="黑体" panose="02010609060101010101" pitchFamily="49" charset="-122"/>
              <a:sym typeface="Arial" panose="020B0604020202020204" pitchFamily="34" charset="0"/>
            </a:endParaRPr>
          </a:p>
          <a:p>
            <a:pPr algn="ctr" eaLnBrk="1" hangingPunct="1"/>
            <a:r>
              <a:rPr lang="zh-CN" altLang="en-US" sz="4400" b="1" dirty="0">
                <a:solidFill>
                  <a:srgbClr val="FFFFFF"/>
                </a:solidFill>
                <a:latin typeface="Arial" panose="020B0604020202020204" pitchFamily="34" charset="0"/>
                <a:ea typeface="黑体" panose="02010609060101010101" pitchFamily="49" charset="-122"/>
                <a:sym typeface="Arial" panose="020B0604020202020204" pitchFamily="34" charset="0"/>
              </a:rPr>
              <a:t>   </a:t>
            </a:r>
            <a:endParaRPr lang="en-US" dirty="0"/>
          </a:p>
        </p:txBody>
      </p:sp>
      <p:sp>
        <p:nvSpPr>
          <p:cNvPr id="105476" name="Rectangle 5"/>
          <p:cNvSpPr>
            <a:spLocks noChangeArrowheads="1"/>
          </p:cNvSpPr>
          <p:nvPr/>
        </p:nvSpPr>
        <p:spPr bwMode="auto">
          <a:xfrm>
            <a:off x="2268538" y="4076700"/>
            <a:ext cx="42481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zh-CN" sz="2400" b="1">
              <a:solidFill>
                <a:srgbClr val="FFFFFF"/>
              </a:solidFill>
              <a:latin typeface="Arial" panose="020B0604020202020204" pitchFamily="34" charset="0"/>
              <a:ea typeface="黑体" panose="02010609060101010101" pitchFamily="49" charset="-122"/>
              <a:sym typeface="Arial" panose="020B0604020202020204" pitchFamily="34" charset="0"/>
            </a:endParaRPr>
          </a:p>
        </p:txBody>
      </p:sp>
      <p:sp>
        <p:nvSpPr>
          <p:cNvPr id="6" name="灯片编号占位符 14"/>
          <p:cNvSpPr>
            <a:spLocks noGrp="1" noChangeArrowheads="1"/>
          </p:cNvSpPr>
          <p:nvPr/>
        </p:nvSpPr>
        <p:spPr bwMode="auto">
          <a:xfrm>
            <a:off x="6588125" y="6548438"/>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EC842972-3436-4A02-9191-E1209A3E02AD}" type="slidenum">
              <a:rPr lang="en-US" altLang="zh-CN" sz="1600">
                <a:solidFill>
                  <a:srgbClr val="FFFFFF"/>
                </a:solidFill>
                <a:latin typeface="Arial" panose="020B0604020202020204" pitchFamily="34" charset="0"/>
                <a:ea typeface="MS PGothic" panose="020B0600070205080204" pitchFamily="34" charset="-128"/>
                <a:sym typeface="Arial" panose="020B0604020202020204" pitchFamily="34" charset="0"/>
              </a:rPr>
            </a:fld>
            <a:endParaRPr lang="en-US" altLang="zh-CN" dirty="0"/>
          </a:p>
        </p:txBody>
      </p:sp>
      <p:sp>
        <p:nvSpPr>
          <p:cNvPr id="8" name="矩形 1"/>
          <p:cNvSpPr>
            <a:spLocks noChangeArrowheads="1"/>
          </p:cNvSpPr>
          <p:nvPr/>
        </p:nvSpPr>
        <p:spPr bwMode="auto">
          <a:xfrm>
            <a:off x="0" y="6092825"/>
            <a:ext cx="9142413" cy="765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zh-CN" sz="1400">
              <a:solidFill>
                <a:srgbClr val="FFFFFF"/>
              </a:solidFill>
              <a:latin typeface="Calibri" panose="020F0502020204030204" pitchFamily="34" charset="0"/>
              <a:sym typeface="Calibri" panose="020F0502020204030204" pitchFamily="34"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8424" y="5844668"/>
            <a:ext cx="986352" cy="933570"/>
          </a:xfrm>
          <a:prstGeom prst="rect">
            <a:avLst/>
          </a:prstGeom>
        </p:spPr>
      </p:pic>
      <p:sp>
        <p:nvSpPr>
          <p:cNvPr id="12" name="TextBox 11"/>
          <p:cNvSpPr txBox="1"/>
          <p:nvPr/>
        </p:nvSpPr>
        <p:spPr>
          <a:xfrm>
            <a:off x="2041749" y="5926485"/>
            <a:ext cx="6984776" cy="769937"/>
          </a:xfrm>
          <a:prstGeom prst="rect">
            <a:avLst/>
          </a:prstGeom>
          <a:noFill/>
        </p:spPr>
        <p:txBody>
          <a:bodyPr wrap="square">
            <a:spAutoFit/>
          </a:bodyPr>
          <a:lstStyle/>
          <a:p>
            <a:pPr>
              <a:buFont typeface="Arial" panose="020B0604020202020204" pitchFamily="34" charset="0"/>
              <a:buNone/>
              <a:defRPr/>
            </a:pPr>
            <a:r>
              <a:rPr lang="zh-CN" altLang="en-US" sz="4400" dirty="0" smtClean="0">
                <a:latin typeface="华文行楷" panose="02010800040101010101" pitchFamily="2" charset="-122"/>
                <a:ea typeface="华文行楷" panose="02010800040101010101" pitchFamily="2" charset="-122"/>
              </a:rPr>
              <a:t>树木树人，至真至善</a:t>
            </a:r>
            <a:endParaRPr lang="zh-CN" altLang="en-US" sz="4400" dirty="0">
              <a:latin typeface="华文行楷" panose="02010800040101010101" pitchFamily="2" charset="-122"/>
              <a:ea typeface="华文行楷" panose="02010800040101010101" pitchFamily="2" charset="-122"/>
            </a:endParaRPr>
          </a:p>
        </p:txBody>
      </p:sp>
      <p:sp>
        <p:nvSpPr>
          <p:cNvPr id="2" name="灯片编号占位符 1"/>
          <p:cNvSpPr>
            <a:spLocks noGrp="1"/>
          </p:cNvSpPr>
          <p:nvPr>
            <p:ph type="sldNum" sz="quarter" idx="12"/>
          </p:nvPr>
        </p:nvSpPr>
        <p:spPr/>
        <p:txBody>
          <a:bodyPr/>
          <a:p>
            <a:fld id="{C35E9485-DAAD-443A-BB9C-BBB75355438E}" type="slidenum">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8"/>
          <p:cNvSpPr txBox="1">
            <a:spLocks noChangeArrowheads="1"/>
          </p:cNvSpPr>
          <p:nvPr/>
        </p:nvSpPr>
        <p:spPr bwMode="auto">
          <a:xfrm>
            <a:off x="237153" y="234950"/>
            <a:ext cx="66976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bg1"/>
                </a:solidFill>
                <a:latin typeface="Calibri" panose="020F0502020204030204" pitchFamily="34" charset="0"/>
                <a:ea typeface="宋体" panose="02010600030101010101" pitchFamily="2" charset="-122"/>
              </a:defRPr>
            </a:lvl1pPr>
            <a:lvl2pPr marL="742950" indent="-285750" eaLnBrk="0" hangingPunct="0">
              <a:defRPr sz="1400">
                <a:solidFill>
                  <a:schemeClr val="bg1"/>
                </a:solidFill>
                <a:latin typeface="Calibri" panose="020F0502020204030204" pitchFamily="34" charset="0"/>
                <a:ea typeface="宋体" panose="02010600030101010101" pitchFamily="2" charset="-122"/>
              </a:defRPr>
            </a:lvl2pPr>
            <a:lvl3pPr marL="1143000" indent="-228600" eaLnBrk="0" hangingPunct="0">
              <a:defRPr sz="1400">
                <a:solidFill>
                  <a:schemeClr val="bg1"/>
                </a:solidFill>
                <a:latin typeface="Calibri" panose="020F0502020204030204" pitchFamily="34" charset="0"/>
                <a:ea typeface="宋体" panose="02010600030101010101" pitchFamily="2" charset="-122"/>
              </a:defRPr>
            </a:lvl3pPr>
            <a:lvl4pPr marL="1600200" indent="-228600" eaLnBrk="0" hangingPunct="0">
              <a:defRPr sz="1400">
                <a:solidFill>
                  <a:schemeClr val="bg1"/>
                </a:solidFill>
                <a:latin typeface="Calibri" panose="020F0502020204030204" pitchFamily="34" charset="0"/>
                <a:ea typeface="宋体" panose="02010600030101010101" pitchFamily="2" charset="-122"/>
              </a:defRPr>
            </a:lvl4pPr>
            <a:lvl5pPr marL="2057400" indent="-228600" eaLnBrk="0" hangingPunct="0">
              <a:defRPr sz="1400">
                <a:solidFill>
                  <a:schemeClr val="bg1"/>
                </a:solidFill>
                <a:latin typeface="Calibri" panose="020F0502020204030204" pitchFamily="34" charset="0"/>
                <a:ea typeface="宋体" panose="02010600030101010101" pitchFamily="2" charset="-122"/>
              </a:defRPr>
            </a:lvl5pPr>
            <a:lvl6pPr marL="2514600" indent="-228600" algn="ctr" eaLnBrk="0" fontAlgn="base" hangingPunct="0">
              <a:spcBef>
                <a:spcPct val="0"/>
              </a:spcBef>
              <a:spcAft>
                <a:spcPct val="0"/>
              </a:spcAft>
              <a:defRPr sz="1400">
                <a:solidFill>
                  <a:schemeClr val="bg1"/>
                </a:solidFill>
                <a:latin typeface="Calibri" panose="020F0502020204030204" pitchFamily="34" charset="0"/>
                <a:ea typeface="宋体" panose="02010600030101010101" pitchFamily="2" charset="-122"/>
              </a:defRPr>
            </a:lvl6pPr>
            <a:lvl7pPr marL="2971800" indent="-228600" algn="ctr" eaLnBrk="0" fontAlgn="base" hangingPunct="0">
              <a:spcBef>
                <a:spcPct val="0"/>
              </a:spcBef>
              <a:spcAft>
                <a:spcPct val="0"/>
              </a:spcAft>
              <a:defRPr sz="1400">
                <a:solidFill>
                  <a:schemeClr val="bg1"/>
                </a:solidFill>
                <a:latin typeface="Calibri" panose="020F0502020204030204" pitchFamily="34" charset="0"/>
                <a:ea typeface="宋体" panose="02010600030101010101" pitchFamily="2" charset="-122"/>
              </a:defRPr>
            </a:lvl7pPr>
            <a:lvl8pPr marL="3429000" indent="-228600" algn="ctr" eaLnBrk="0" fontAlgn="base" hangingPunct="0">
              <a:spcBef>
                <a:spcPct val="0"/>
              </a:spcBef>
              <a:spcAft>
                <a:spcPct val="0"/>
              </a:spcAft>
              <a:defRPr sz="1400">
                <a:solidFill>
                  <a:schemeClr val="bg1"/>
                </a:solidFill>
                <a:latin typeface="Calibri" panose="020F0502020204030204" pitchFamily="34" charset="0"/>
                <a:ea typeface="宋体" panose="02010600030101010101" pitchFamily="2" charset="-122"/>
              </a:defRPr>
            </a:lvl8pPr>
            <a:lvl9pPr marL="3886200" indent="-228600" algn="ctr" eaLnBrk="0" fontAlgn="base" hangingPunct="0">
              <a:spcBef>
                <a:spcPct val="0"/>
              </a:spcBef>
              <a:spcAft>
                <a:spcPct val="0"/>
              </a:spcAft>
              <a:defRPr sz="1400">
                <a:solidFill>
                  <a:schemeClr val="bg1"/>
                </a:solidFill>
                <a:latin typeface="Calibri" panose="020F0502020204030204" pitchFamily="34" charset="0"/>
                <a:ea typeface="宋体" panose="02010600030101010101" pitchFamily="2" charset="-122"/>
              </a:defRPr>
            </a:lvl9pPr>
          </a:lstStyle>
          <a:p>
            <a:pPr algn="l" eaLnBrk="1" hangingPunct="1">
              <a:spcBef>
                <a:spcPct val="50000"/>
              </a:spcBef>
            </a:pPr>
            <a:r>
              <a:rPr lang="zh-CN" altLang="en-US" sz="2800" b="1" kern="0" dirty="0" smtClean="0">
                <a:solidFill>
                  <a:srgbClr val="0B1749"/>
                </a:solidFill>
                <a:latin typeface="微软雅黑" panose="020B0503020204020204" pitchFamily="34" charset="-122"/>
                <a:ea typeface="微软雅黑" panose="020B0503020204020204" pitchFamily="34" charset="-122"/>
                <a:cs typeface="Verdana" panose="020B0604030504040204"/>
                <a:sym typeface="Verdana" panose="020B0604030504040204" pitchFamily="34" charset="0"/>
              </a:rPr>
              <a:t>内容</a:t>
            </a:r>
            <a:endParaRPr lang="zh-CN" altLang="en-US" sz="2800" b="1" kern="0" dirty="0">
              <a:solidFill>
                <a:srgbClr val="0B1749"/>
              </a:solidFill>
              <a:latin typeface="微软雅黑" panose="020B0503020204020204" pitchFamily="34" charset="-122"/>
              <a:ea typeface="微软雅黑" panose="020B0503020204020204" pitchFamily="34" charset="-122"/>
              <a:cs typeface="Verdana" panose="020B0604030504040204"/>
              <a:sym typeface="Verdana" panose="020B0604030504040204" pitchFamily="34" charset="0"/>
            </a:endParaRPr>
          </a:p>
        </p:txBody>
      </p:sp>
      <p:grpSp>
        <p:nvGrpSpPr>
          <p:cNvPr id="2" name="组合 26"/>
          <p:cNvGrpSpPr/>
          <p:nvPr/>
        </p:nvGrpSpPr>
        <p:grpSpPr>
          <a:xfrm>
            <a:off x="366462" y="1340768"/>
            <a:ext cx="8382002" cy="720000"/>
            <a:chOff x="381000" y="1011517"/>
            <a:chExt cx="8382002" cy="720000"/>
          </a:xfrm>
        </p:grpSpPr>
        <p:sp>
          <p:nvSpPr>
            <p:cNvPr id="28" name="Rectangle 2"/>
            <p:cNvSpPr/>
            <p:nvPr/>
          </p:nvSpPr>
          <p:spPr bwMode="auto">
            <a:xfrm>
              <a:off x="381000" y="1011517"/>
              <a:ext cx="8371762" cy="7200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1"/>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9" name="Rectangle 7"/>
            <p:cNvSpPr/>
            <p:nvPr/>
          </p:nvSpPr>
          <p:spPr>
            <a:xfrm>
              <a:off x="501034" y="1155533"/>
              <a:ext cx="8261968" cy="455295"/>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1"/>
                </a:buBlip>
              </a:pPr>
              <a:r>
                <a:rPr lang="zh-CN" sz="2800" dirty="0" smtClean="0">
                  <a:solidFill>
                    <a:srgbClr val="FFFFFF">
                      <a:alpha val="99000"/>
                    </a:srgbClr>
                  </a:solidFill>
                  <a:latin typeface="微软雅黑" panose="020B0503020204020204" pitchFamily="34" charset="-122"/>
                  <a:ea typeface="微软雅黑" panose="020B0503020204020204" pitchFamily="34" charset="-122"/>
                </a:rPr>
                <a:t>动机</a:t>
              </a:r>
              <a:endParaRPr lang="zh-CN" sz="1800" dirty="0">
                <a:solidFill>
                  <a:srgbClr val="FFFFFF">
                    <a:alpha val="99000"/>
                  </a:srgbClr>
                </a:solidFill>
                <a:latin typeface="微软雅黑" panose="020B0503020204020204" pitchFamily="34" charset="-122"/>
                <a:ea typeface="微软雅黑" panose="020B0503020204020204" pitchFamily="34" charset="-122"/>
              </a:endParaRPr>
            </a:p>
          </p:txBody>
        </p:sp>
      </p:grpSp>
      <p:grpSp>
        <p:nvGrpSpPr>
          <p:cNvPr id="3" name="组合 29"/>
          <p:cNvGrpSpPr/>
          <p:nvPr/>
        </p:nvGrpSpPr>
        <p:grpSpPr>
          <a:xfrm>
            <a:off x="348502" y="2636832"/>
            <a:ext cx="8399962" cy="720000"/>
            <a:chOff x="381001" y="1923758"/>
            <a:chExt cx="8399962" cy="720000"/>
          </a:xfrm>
        </p:grpSpPr>
        <p:sp>
          <p:nvSpPr>
            <p:cNvPr id="31" name="Rectangle 4"/>
            <p:cNvSpPr/>
            <p:nvPr/>
          </p:nvSpPr>
          <p:spPr bwMode="auto">
            <a:xfrm>
              <a:off x="381001" y="1923758"/>
              <a:ext cx="8371762" cy="72000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2"/>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6" name="Rectangle 9"/>
            <p:cNvSpPr/>
            <p:nvPr/>
          </p:nvSpPr>
          <p:spPr>
            <a:xfrm>
              <a:off x="518995" y="2067774"/>
              <a:ext cx="8261968" cy="455295"/>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1"/>
                </a:buBlip>
              </a:pPr>
              <a:r>
                <a:rPr lang="zh-CN" altLang="en-US" sz="2800" dirty="0">
                  <a:solidFill>
                    <a:srgbClr val="FFFFFF">
                      <a:alpha val="99000"/>
                    </a:srgbClr>
                  </a:solidFill>
                  <a:latin typeface="微软雅黑" panose="020B0503020204020204" pitchFamily="34" charset="-122"/>
                  <a:ea typeface="微软雅黑" panose="020B0503020204020204" pitchFamily="34" charset="-122"/>
                </a:rPr>
                <a:t>方法</a:t>
              </a:r>
              <a:endParaRPr lang="zh-CN" altLang="en-US" sz="2800" dirty="0">
                <a:solidFill>
                  <a:srgbClr val="FFFFFF">
                    <a:alpha val="99000"/>
                  </a:srgbClr>
                </a:solidFill>
                <a:latin typeface="微软雅黑" panose="020B0503020204020204" pitchFamily="34" charset="-122"/>
                <a:ea typeface="微软雅黑" panose="020B0503020204020204" pitchFamily="34" charset="-122"/>
              </a:endParaRPr>
            </a:p>
          </p:txBody>
        </p:sp>
      </p:grpSp>
      <p:grpSp>
        <p:nvGrpSpPr>
          <p:cNvPr id="4" name="组合 46"/>
          <p:cNvGrpSpPr/>
          <p:nvPr/>
        </p:nvGrpSpPr>
        <p:grpSpPr>
          <a:xfrm>
            <a:off x="348501" y="4077072"/>
            <a:ext cx="8371762" cy="720000"/>
            <a:chOff x="381000" y="2812882"/>
            <a:chExt cx="8371762" cy="720000"/>
          </a:xfrm>
        </p:grpSpPr>
        <p:sp>
          <p:nvSpPr>
            <p:cNvPr id="51" name="Rectangle 11"/>
            <p:cNvSpPr/>
            <p:nvPr/>
          </p:nvSpPr>
          <p:spPr bwMode="auto">
            <a:xfrm>
              <a:off x="381000" y="2812882"/>
              <a:ext cx="8371762" cy="72000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2"/>
                </a:buBlip>
              </a:pPr>
              <a:endParaRPr lang="en-US" sz="18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52" name="Rectangle 12"/>
            <p:cNvSpPr/>
            <p:nvPr/>
          </p:nvSpPr>
          <p:spPr>
            <a:xfrm>
              <a:off x="490794" y="2964126"/>
              <a:ext cx="8261968" cy="455295"/>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1"/>
                </a:buBlip>
              </a:pPr>
              <a:r>
                <a:rPr lang="zh-CN" sz="2800" dirty="0" smtClean="0">
                  <a:solidFill>
                    <a:srgbClr val="FFFFFF">
                      <a:alpha val="99000"/>
                    </a:srgbClr>
                  </a:solidFill>
                  <a:latin typeface="微软雅黑" panose="020B0503020204020204" pitchFamily="34" charset="-122"/>
                  <a:ea typeface="微软雅黑" panose="020B0503020204020204" pitchFamily="34" charset="-122"/>
                </a:rPr>
                <a:t>结果</a:t>
              </a:r>
              <a:endParaRPr lang="zh-CN" sz="2800" dirty="0">
                <a:solidFill>
                  <a:srgbClr val="FFFFFF">
                    <a:alpha val="99000"/>
                  </a:srgbClr>
                </a:solidFill>
                <a:latin typeface="微软雅黑" panose="020B0503020204020204" pitchFamily="34" charset="-122"/>
                <a:ea typeface="微软雅黑" panose="020B0503020204020204" pitchFamily="34" charset="-122"/>
              </a:endParaRPr>
            </a:p>
          </p:txBody>
        </p:sp>
      </p:grpSp>
      <p:grpSp>
        <p:nvGrpSpPr>
          <p:cNvPr id="18" name="组合 52"/>
          <p:cNvGrpSpPr/>
          <p:nvPr/>
        </p:nvGrpSpPr>
        <p:grpSpPr>
          <a:xfrm>
            <a:off x="348501" y="5373296"/>
            <a:ext cx="8382002" cy="720000"/>
            <a:chOff x="381000" y="3723958"/>
            <a:chExt cx="8382002" cy="720000"/>
          </a:xfrm>
        </p:grpSpPr>
        <p:sp>
          <p:nvSpPr>
            <p:cNvPr id="19" name="Rectangle 6"/>
            <p:cNvSpPr/>
            <p:nvPr/>
          </p:nvSpPr>
          <p:spPr bwMode="auto">
            <a:xfrm>
              <a:off x="381000" y="3723958"/>
              <a:ext cx="8382000" cy="72000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0" tIns="102875" rIns="68580" bIns="102875" numCol="1" rtlCol="0" anchor="t" anchorCtr="0" compatLnSpc="1">
              <a:spAutoFit/>
            </a:bodyPr>
            <a:lstStyle/>
            <a:p>
              <a:pPr marL="345440" indent="-345440" defTabSz="685800">
                <a:lnSpc>
                  <a:spcPct val="90000"/>
                </a:lnSpc>
                <a:spcBef>
                  <a:spcPct val="20000"/>
                </a:spcBef>
                <a:buSzPct val="90000"/>
                <a:buBlip>
                  <a:blip r:embed="rId2"/>
                </a:buBlip>
              </a:pPr>
              <a:endParaRPr lang="en-US" sz="1800" dirty="0">
                <a:gradFill>
                  <a:gsLst>
                    <a:gs pos="0">
                      <a:srgbClr val="FFFFFF"/>
                    </a:gs>
                    <a:gs pos="100000">
                      <a:srgbClr val="FFFFFF"/>
                    </a:gs>
                  </a:gsLst>
                  <a:lin ang="5400000" scaled="0"/>
                </a:gradFill>
              </a:endParaRPr>
            </a:p>
          </p:txBody>
        </p:sp>
        <p:sp>
          <p:nvSpPr>
            <p:cNvPr id="23" name="Rectangle 11"/>
            <p:cNvSpPr/>
            <p:nvPr/>
          </p:nvSpPr>
          <p:spPr>
            <a:xfrm>
              <a:off x="501034" y="3867974"/>
              <a:ext cx="8261968" cy="455295"/>
            </a:xfrm>
            <a:prstGeom prst="rect">
              <a:avLst/>
            </a:prstGeom>
          </p:spPr>
          <p:txBody>
            <a:bodyPr wrap="square" lIns="68583" tIns="34292" rIns="68583" bIns="34292">
              <a:spAutoFit/>
            </a:bodyPr>
            <a:lstStyle/>
            <a:p>
              <a:pPr marL="302260" indent="-302260" defTabSz="685800">
                <a:lnSpc>
                  <a:spcPct val="90000"/>
                </a:lnSpc>
                <a:spcBef>
                  <a:spcPct val="20000"/>
                </a:spcBef>
                <a:buSzPct val="105000"/>
                <a:buBlip>
                  <a:blip r:embed="rId1"/>
                </a:buBlip>
              </a:pPr>
              <a:r>
                <a:rPr lang="zh-CN" sz="2800" dirty="0" smtClean="0">
                  <a:solidFill>
                    <a:srgbClr val="FFFFFF">
                      <a:alpha val="99000"/>
                    </a:srgbClr>
                  </a:solidFill>
                  <a:latin typeface="微软雅黑" panose="020B0503020204020204" pitchFamily="34" charset="-122"/>
                  <a:ea typeface="微软雅黑" panose="020B0503020204020204" pitchFamily="34" charset="-122"/>
                </a:rPr>
                <a:t>下一步的考虑</a:t>
              </a:r>
              <a:endParaRPr lang="zh-CN" sz="2800" dirty="0">
                <a:solidFill>
                  <a:srgbClr val="FFFFFF">
                    <a:alpha val="99000"/>
                  </a:srgbClr>
                </a:solidFill>
                <a:latin typeface="微软雅黑" panose="020B0503020204020204" pitchFamily="34" charset="-122"/>
                <a:ea typeface="微软雅黑" panose="020B0503020204020204" pitchFamily="34" charset="-122"/>
              </a:endParaRPr>
            </a:p>
          </p:txBody>
        </p:sp>
      </p:grpSp>
      <p:sp>
        <p:nvSpPr>
          <p:cNvPr id="5" name="灯片编号占位符 4"/>
          <p:cNvSpPr>
            <a:spLocks noGrp="1"/>
          </p:cNvSpPr>
          <p:nvPr>
            <p:ph type="sldNum" sz="quarter" idx="12"/>
          </p:nvPr>
        </p:nvSpPr>
        <p:spPr/>
        <p:txBody>
          <a:bodyPr/>
          <a:p>
            <a:fld id="{288F0C59-C7FF-4637-904A-35DF14F61B93}" type="slidenum">
              <a:rPr lang="zh-CN" altLang="en-US" smtClean="0"/>
            </a:fld>
            <a:endParaRPr 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动机</a:t>
            </a:r>
            <a:endParaRPr dirty="0" smtClean="0"/>
          </a:p>
        </p:txBody>
      </p:sp>
      <p:sp>
        <p:nvSpPr>
          <p:cNvPr id="3" name="内容占位符 2"/>
          <p:cNvSpPr>
            <a:spLocks noGrp="1"/>
          </p:cNvSpPr>
          <p:nvPr>
            <p:ph idx="1"/>
          </p:nvPr>
        </p:nvSpPr>
        <p:spPr>
          <a:xfrm>
            <a:off x="251460" y="1043305"/>
            <a:ext cx="8435340" cy="5515610"/>
          </a:xfrm>
        </p:spPr>
        <p:txBody>
          <a:bodyPr>
            <a:normAutofit/>
          </a:bodyPr>
          <a:lstStyle/>
          <a:p>
            <a:r>
              <a:rPr lang="en-US"/>
              <a:t>RFI</a:t>
            </a:r>
            <a:r>
              <a:rPr lang="zh-CN" altLang="en-US"/>
              <a:t>确实影响数据的分析</a:t>
            </a:r>
            <a:endParaRPr lang="zh-CN" altLang="en-US"/>
          </a:p>
          <a:p>
            <a:r>
              <a:rPr lang="zh-CN" altLang="en-US" sz="3200">
                <a:sym typeface="华文细黑" panose="02010600040101010101" pitchFamily="2" charset="-122"/>
              </a:rPr>
              <a:t>SBRS观测数据的特点具备消除的条件</a:t>
            </a:r>
            <a:endParaRPr lang="zh-CN" altLang="en-US" sz="320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6" name="图片 5" descr="Fig2_1_hsos_sbrs_2600mhz3800mhz_20010330_051426XYC"/>
          <p:cNvPicPr>
            <a:picLocks noChangeAspect="1"/>
          </p:cNvPicPr>
          <p:nvPr/>
        </p:nvPicPr>
        <p:blipFill>
          <a:blip r:embed="rId1"/>
          <a:stretch>
            <a:fillRect/>
          </a:stretch>
        </p:blipFill>
        <p:spPr>
          <a:xfrm>
            <a:off x="0" y="2595880"/>
            <a:ext cx="9144000" cy="1642745"/>
          </a:xfrm>
          <a:prstGeom prst="rect">
            <a:avLst/>
          </a:prstGeom>
        </p:spPr>
      </p:pic>
      <p:pic>
        <p:nvPicPr>
          <p:cNvPr id="7" name="图片 6" descr="Fig2_1_hsos_sbrs_2600mhz3800mhz_20010328_235001XYC"/>
          <p:cNvPicPr>
            <a:picLocks noChangeAspect="1"/>
          </p:cNvPicPr>
          <p:nvPr/>
        </p:nvPicPr>
        <p:blipFill>
          <a:blip r:embed="rId2"/>
          <a:stretch>
            <a:fillRect/>
          </a:stretch>
        </p:blipFill>
        <p:spPr>
          <a:xfrm>
            <a:off x="0" y="4515485"/>
            <a:ext cx="9144635" cy="1642745"/>
          </a:xfrm>
          <a:prstGeom prst="rect">
            <a:avLst/>
          </a:prstGeom>
        </p:spPr>
      </p:pic>
      <p:sp>
        <p:nvSpPr>
          <p:cNvPr id="5" name="灯片编号占位符 4"/>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动机</a:t>
            </a:r>
            <a:endParaRPr dirty="0" smtClean="0"/>
          </a:p>
        </p:txBody>
      </p:sp>
      <p:sp>
        <p:nvSpPr>
          <p:cNvPr id="3" name="内容占位符 2"/>
          <p:cNvSpPr>
            <a:spLocks noGrp="1"/>
          </p:cNvSpPr>
          <p:nvPr>
            <p:ph idx="1"/>
          </p:nvPr>
        </p:nvSpPr>
        <p:spPr>
          <a:xfrm>
            <a:off x="251460" y="1043305"/>
            <a:ext cx="8435340" cy="5515610"/>
          </a:xfrm>
        </p:spPr>
        <p:txBody>
          <a:bodyPr>
            <a:normAutofit/>
          </a:bodyPr>
          <a:lstStyle/>
          <a:p>
            <a:r>
              <a:rPr lang="zh-CN" altLang="en-US" sz="3200">
                <a:sym typeface="华文细黑" panose="02010600040101010101" pitchFamily="2" charset="-122"/>
              </a:rPr>
              <a:t>SBRS观测数据的特点</a:t>
            </a:r>
            <a:endParaRPr lang="zh-CN" altLang="en-US" sz="320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5" name="图片 4" descr="Fig3_1_hsos_sbrs_2600mhz3800mhz_20010409_014916"/>
          <p:cNvPicPr>
            <a:picLocks noChangeAspect="1"/>
          </p:cNvPicPr>
          <p:nvPr/>
        </p:nvPicPr>
        <p:blipFill>
          <a:blip r:embed="rId1"/>
          <a:stretch>
            <a:fillRect/>
          </a:stretch>
        </p:blipFill>
        <p:spPr>
          <a:xfrm>
            <a:off x="0" y="1691640"/>
            <a:ext cx="9117330" cy="4411980"/>
          </a:xfrm>
          <a:prstGeom prst="rect">
            <a:avLst/>
          </a:prstGeom>
        </p:spPr>
      </p:pic>
      <p:sp>
        <p:nvSpPr>
          <p:cNvPr id="6" name="灯片编号占位符 5"/>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动机</a:t>
            </a:r>
            <a:endParaRPr dirty="0" smtClean="0"/>
          </a:p>
        </p:txBody>
      </p:sp>
      <p:sp>
        <p:nvSpPr>
          <p:cNvPr id="3" name="内容占位符 2"/>
          <p:cNvSpPr>
            <a:spLocks noGrp="1"/>
          </p:cNvSpPr>
          <p:nvPr>
            <p:ph idx="1"/>
          </p:nvPr>
        </p:nvSpPr>
        <p:spPr>
          <a:xfrm>
            <a:off x="251460" y="1043305"/>
            <a:ext cx="8435340" cy="5515610"/>
          </a:xfrm>
        </p:spPr>
        <p:txBody>
          <a:bodyPr>
            <a:normAutofit/>
          </a:bodyPr>
          <a:lstStyle/>
          <a:p>
            <a:r>
              <a:rPr lang="zh-CN" altLang="en-US" sz="3200">
                <a:sym typeface="华文细黑" panose="02010600040101010101" pitchFamily="2" charset="-122"/>
              </a:rPr>
              <a:t>SBRS观测数据的特点</a:t>
            </a:r>
            <a:endParaRPr lang="zh-CN" altLang="en-US" sz="320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8" name="图片 7" descr="Fig4"/>
          <p:cNvPicPr>
            <a:picLocks noChangeAspect="1"/>
          </p:cNvPicPr>
          <p:nvPr/>
        </p:nvPicPr>
        <p:blipFill>
          <a:blip r:embed="rId1"/>
          <a:stretch>
            <a:fillRect/>
          </a:stretch>
        </p:blipFill>
        <p:spPr>
          <a:xfrm>
            <a:off x="38100" y="2061845"/>
            <a:ext cx="9105900" cy="2733675"/>
          </a:xfrm>
          <a:prstGeom prst="rect">
            <a:avLst/>
          </a:prstGeom>
        </p:spPr>
      </p:pic>
      <p:sp>
        <p:nvSpPr>
          <p:cNvPr id="5" name="灯片编号占位符 4"/>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smtClean="0"/>
              <a:t>方法</a:t>
            </a:r>
            <a:endParaRPr dirty="0" smtClean="0"/>
          </a:p>
        </p:txBody>
      </p:sp>
      <p:sp>
        <p:nvSpPr>
          <p:cNvPr id="3" name="内容占位符 2"/>
          <p:cNvSpPr>
            <a:spLocks noGrp="1"/>
          </p:cNvSpPr>
          <p:nvPr>
            <p:ph idx="1"/>
          </p:nvPr>
        </p:nvSpPr>
        <p:spPr>
          <a:xfrm>
            <a:off x="251460" y="1043305"/>
            <a:ext cx="8435340" cy="5515610"/>
          </a:xfrm>
        </p:spPr>
        <p:txBody>
          <a:bodyPr>
            <a:normAutofit/>
          </a:bodyPr>
          <a:lstStyle/>
          <a:p>
            <a:r>
              <a:rPr lang="zh-CN" altLang="en-US" sz="3200">
                <a:sym typeface="华文细黑" panose="02010600040101010101" pitchFamily="2" charset="-122"/>
              </a:rPr>
              <a:t>（</a:t>
            </a:r>
            <a:r>
              <a:rPr lang="en-US" altLang="zh-CN" sz="3200">
                <a:sym typeface="华文细黑" panose="02010600040101010101" pitchFamily="2" charset="-122"/>
              </a:rPr>
              <a:t>1</a:t>
            </a:r>
            <a:r>
              <a:rPr lang="zh-CN" altLang="en-US" sz="3200">
                <a:sym typeface="华文细黑" panose="02010600040101010101" pitchFamily="2" charset="-122"/>
              </a:rPr>
              <a:t>）基础：有效地通道归一化方法</a:t>
            </a:r>
            <a:endParaRPr lang="zh-CN" altLang="en-US" sz="3200">
              <a:sym typeface="华文细黑" panose="02010600040101010101" pitchFamily="2" charset="-122"/>
            </a:endParaRPr>
          </a:p>
          <a:p>
            <a:endParaRPr lang="zh-CN" altLang="en-US" sz="3200">
              <a:sym typeface="华文细黑" panose="02010600040101010101" pitchFamily="2" charset="-122"/>
            </a:endParaRPr>
          </a:p>
          <a:p>
            <a:r>
              <a:rPr lang="zh-CN" altLang="en-US">
                <a:sym typeface="华文细黑" panose="02010600040101010101" pitchFamily="2" charset="-122"/>
              </a:rPr>
              <a:t>（</a:t>
            </a:r>
            <a:r>
              <a:rPr lang="en-US" altLang="zh-CN">
                <a:sym typeface="华文细黑" panose="02010600040101010101" pitchFamily="2" charset="-122"/>
              </a:rPr>
              <a:t>2</a:t>
            </a:r>
            <a:r>
              <a:rPr lang="zh-CN" altLang="en-US">
                <a:sym typeface="华文细黑" panose="02010600040101010101" pitchFamily="2" charset="-122"/>
              </a:rPr>
              <a:t>）</a:t>
            </a:r>
            <a:r>
              <a:rPr lang="zh-CN" altLang="en-US" sz="3200">
                <a:sym typeface="华文细黑" panose="02010600040101010101" pitchFamily="2" charset="-122"/>
              </a:rPr>
              <a:t>在归一化基础上的</a:t>
            </a:r>
            <a:r>
              <a:rPr lang="en-US" altLang="zh-CN" sz="3200">
                <a:sym typeface="华文细黑" panose="02010600040101010101" pitchFamily="2" charset="-122"/>
              </a:rPr>
              <a:t>RFI</a:t>
            </a:r>
            <a:r>
              <a:rPr lang="zh-CN" altLang="en-US" sz="3200">
                <a:sym typeface="华文细黑" panose="02010600040101010101" pitchFamily="2" charset="-122"/>
              </a:rPr>
              <a:t>检测</a:t>
            </a:r>
            <a:endParaRPr lang="zh-CN" altLang="en-US" sz="3200">
              <a:sym typeface="华文细黑" panose="02010600040101010101" pitchFamily="2" charset="-122"/>
            </a:endParaRPr>
          </a:p>
          <a:p>
            <a:endParaRPr lang="zh-CN" altLang="en-US" sz="3200">
              <a:sym typeface="华文细黑" panose="02010600040101010101" pitchFamily="2" charset="-122"/>
            </a:endParaRPr>
          </a:p>
          <a:p>
            <a:r>
              <a:rPr lang="zh-CN" altLang="en-US">
                <a:sym typeface="华文细黑" panose="02010600040101010101" pitchFamily="2" charset="-122"/>
              </a:rPr>
              <a:t>（</a:t>
            </a:r>
            <a:r>
              <a:rPr lang="en-US" altLang="zh-CN">
                <a:sym typeface="华文细黑" panose="02010600040101010101" pitchFamily="2" charset="-122"/>
              </a:rPr>
              <a:t>3</a:t>
            </a:r>
            <a:r>
              <a:rPr lang="zh-CN" altLang="en-US">
                <a:sym typeface="华文细黑" panose="02010600040101010101" pitchFamily="2" charset="-122"/>
              </a:rPr>
              <a:t>）</a:t>
            </a:r>
            <a:r>
              <a:rPr lang="zh-CN" altLang="en-US" sz="3200">
                <a:sym typeface="华文细黑" panose="02010600040101010101" pitchFamily="2" charset="-122"/>
              </a:rPr>
              <a:t>对检测到的</a:t>
            </a:r>
            <a:r>
              <a:rPr lang="en-US" altLang="zh-CN" sz="3200">
                <a:sym typeface="华文细黑" panose="02010600040101010101" pitchFamily="2" charset="-122"/>
              </a:rPr>
              <a:t>RFI</a:t>
            </a:r>
            <a:r>
              <a:rPr lang="zh-CN" altLang="en-US" sz="3200">
                <a:sym typeface="华文细黑" panose="02010600040101010101" pitchFamily="2" charset="-122"/>
              </a:rPr>
              <a:t>进行</a:t>
            </a:r>
            <a:r>
              <a:rPr lang="zh-CN" altLang="en-US" sz="3200">
                <a:sym typeface="华文细黑" panose="02010600040101010101" pitchFamily="2" charset="-122"/>
              </a:rPr>
              <a:t>缓解</a:t>
            </a:r>
            <a:endParaRPr lang="zh-CN" altLang="en-US" sz="320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 name="灯片编号占位符 4"/>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华文细黑" panose="02010600040101010101" pitchFamily="2" charset="-122"/>
              </a:rPr>
              <a:t>基础：归一化</a:t>
            </a:r>
            <a:r>
              <a:rPr dirty="0" smtClean="0"/>
              <a:t>方法</a:t>
            </a:r>
            <a:endParaRPr dirty="0" smtClean="0"/>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6" name="图片 5"/>
          <p:cNvPicPr>
            <a:picLocks noChangeAspect="1"/>
          </p:cNvPicPr>
          <p:nvPr/>
        </p:nvPicPr>
        <p:blipFill>
          <a:blip r:embed="rId1"/>
          <a:stretch>
            <a:fillRect/>
          </a:stretch>
        </p:blipFill>
        <p:spPr>
          <a:xfrm>
            <a:off x="61595" y="1120775"/>
            <a:ext cx="9020175" cy="5476875"/>
          </a:xfrm>
          <a:prstGeom prst="rect">
            <a:avLst/>
          </a:prstGeom>
        </p:spPr>
      </p:pic>
      <p:sp>
        <p:nvSpPr>
          <p:cNvPr id="3" name="灯片编号占位符 2"/>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华文细黑" panose="02010600040101010101" pitchFamily="2" charset="-122"/>
              </a:rPr>
              <a:t>基础：0均值标准化</a:t>
            </a:r>
            <a:r>
              <a:rPr dirty="0" smtClean="0"/>
              <a:t>方法</a:t>
            </a:r>
            <a:endParaRPr dirty="0" smtClean="0"/>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3" name="图片 2"/>
          <p:cNvPicPr>
            <a:picLocks noChangeAspect="1"/>
          </p:cNvPicPr>
          <p:nvPr/>
        </p:nvPicPr>
        <p:blipFill>
          <a:blip r:embed="rId1"/>
          <a:stretch>
            <a:fillRect/>
          </a:stretch>
        </p:blipFill>
        <p:spPr>
          <a:xfrm>
            <a:off x="662305" y="1436370"/>
            <a:ext cx="7077075" cy="1019175"/>
          </a:xfrm>
          <a:prstGeom prst="rect">
            <a:avLst/>
          </a:prstGeom>
        </p:spPr>
      </p:pic>
      <p:pic>
        <p:nvPicPr>
          <p:cNvPr id="5" name="图片 4" descr="Fig6_1_hsos_sbrs_2600mhz3800mhz_20010328_235001_MyNormXYC"/>
          <p:cNvPicPr>
            <a:picLocks noChangeAspect="1"/>
          </p:cNvPicPr>
          <p:nvPr/>
        </p:nvPicPr>
        <p:blipFill>
          <a:blip r:embed="rId2"/>
          <a:stretch>
            <a:fillRect/>
          </a:stretch>
        </p:blipFill>
        <p:spPr>
          <a:xfrm>
            <a:off x="0" y="2455545"/>
            <a:ext cx="9143365" cy="1545590"/>
          </a:xfrm>
          <a:prstGeom prst="rect">
            <a:avLst/>
          </a:prstGeom>
        </p:spPr>
      </p:pic>
      <p:pic>
        <p:nvPicPr>
          <p:cNvPr id="7" name="图片 6"/>
          <p:cNvPicPr>
            <a:picLocks noChangeAspect="1"/>
          </p:cNvPicPr>
          <p:nvPr/>
        </p:nvPicPr>
        <p:blipFill>
          <a:blip r:embed="rId3"/>
          <a:stretch>
            <a:fillRect/>
          </a:stretch>
        </p:blipFill>
        <p:spPr>
          <a:xfrm>
            <a:off x="75565" y="800100"/>
            <a:ext cx="9067800" cy="6057900"/>
          </a:xfrm>
          <a:prstGeom prst="rect">
            <a:avLst/>
          </a:prstGeom>
        </p:spPr>
      </p:pic>
      <p:sp>
        <p:nvSpPr>
          <p:cNvPr id="6" name="灯片编号占位符 5"/>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华文细黑" panose="02010600040101010101" pitchFamily="2" charset="-122"/>
              </a:rPr>
              <a:t>RFI</a:t>
            </a:r>
            <a:r>
              <a:rPr>
                <a:sym typeface="华文细黑" panose="02010600040101010101" pitchFamily="2" charset="-122"/>
              </a:rPr>
              <a:t>检测和消除</a:t>
            </a:r>
            <a:endParaRPr lang="en-US" altLang="zh-CN" dirty="0" smtClean="0">
              <a:sym typeface="华文细黑" panose="02010600040101010101" pitchFamily="2" charset="-122"/>
            </a:endParaRPr>
          </a:p>
        </p:txBody>
      </p:sp>
      <p:sp>
        <p:nvSpPr>
          <p:cNvPr id="3" name="内容占位符 2"/>
          <p:cNvSpPr>
            <a:spLocks noGrp="1"/>
          </p:cNvSpPr>
          <p:nvPr>
            <p:ph idx="1"/>
          </p:nvPr>
        </p:nvSpPr>
        <p:spPr>
          <a:xfrm>
            <a:off x="251460" y="1043305"/>
            <a:ext cx="8435340" cy="5515610"/>
          </a:xfrm>
        </p:spPr>
        <p:txBody>
          <a:bodyPr>
            <a:normAutofit/>
          </a:bodyPr>
          <a:lstStyle/>
          <a:p>
            <a:r>
              <a:rPr lang="zh-CN" sz="3200">
                <a:sym typeface="华文细黑" panose="02010600040101010101" pitchFamily="2" charset="-122"/>
              </a:rPr>
              <a:t>融合小波变换重建的迭代自适应阈值RFI消除方法</a:t>
            </a:r>
            <a:endParaRPr lang="zh-CN" sz="3200">
              <a:sym typeface="华文细黑" panose="02010600040101010101" pitchFamily="2" charset="-122"/>
            </a:endParaRPr>
          </a:p>
          <a:p>
            <a:pPr lvl="1"/>
            <a:r>
              <a:rPr lang="zh-CN" altLang="en-US" sz="2800">
                <a:sym typeface="华文细黑" panose="02010600040101010101" pitchFamily="2" charset="-122"/>
              </a:rPr>
              <a:t>过滤高频</a:t>
            </a:r>
            <a:endParaRPr lang="zh-CN" altLang="en-US" sz="2800">
              <a:sym typeface="华文细黑" panose="02010600040101010101" pitchFamily="2" charset="-122"/>
            </a:endParaRPr>
          </a:p>
          <a:p>
            <a:pPr lvl="1"/>
            <a:r>
              <a:rPr lang="zh-CN" altLang="en-US" sz="2800">
                <a:sym typeface="华文细黑" panose="02010600040101010101" pitchFamily="2" charset="-122"/>
              </a:rPr>
              <a:t>区域分割（爆发、非爆发区域分割）</a:t>
            </a:r>
            <a:endParaRPr lang="zh-CN" altLang="en-US" sz="2800">
              <a:sym typeface="华文细黑" panose="02010600040101010101" pitchFamily="2" charset="-122"/>
            </a:endParaRPr>
          </a:p>
          <a:p>
            <a:pPr lvl="1"/>
            <a:r>
              <a:rPr lang="zh-CN" altLang="en-US" sz="2800">
                <a:sym typeface="华文细黑" panose="02010600040101010101" pitchFamily="2" charset="-122"/>
              </a:rPr>
              <a:t>分区域</a:t>
            </a:r>
            <a:r>
              <a:rPr lang="en-US" altLang="zh-CN" sz="2800">
                <a:sym typeface="华文细黑" panose="02010600040101010101" pitchFamily="2" charset="-122"/>
              </a:rPr>
              <a:t>RFI</a:t>
            </a:r>
            <a:r>
              <a:rPr lang="zh-CN" altLang="en-US" sz="2800">
                <a:sym typeface="华文细黑" panose="02010600040101010101" pitchFamily="2" charset="-122"/>
              </a:rPr>
              <a:t>检测</a:t>
            </a:r>
            <a:endParaRPr lang="zh-CN" altLang="en-US" sz="2800">
              <a:sym typeface="华文细黑" panose="02010600040101010101" pitchFamily="2" charset="-122"/>
            </a:endParaRPr>
          </a:p>
          <a:p>
            <a:pPr lvl="1"/>
            <a:r>
              <a:rPr lang="zh-CN" altLang="en-US" sz="2800">
                <a:sym typeface="华文细黑" panose="02010600040101010101" pitchFamily="2" charset="-122"/>
              </a:rPr>
              <a:t>领域加权</a:t>
            </a:r>
            <a:r>
              <a:rPr lang="en-US" altLang="zh-CN" sz="2800">
                <a:sym typeface="华文细黑" panose="02010600040101010101" pitchFamily="2" charset="-122"/>
              </a:rPr>
              <a:t>RFI</a:t>
            </a:r>
            <a:r>
              <a:rPr lang="zh-CN" altLang="en-US" sz="2800">
                <a:sym typeface="华文细黑" panose="02010600040101010101" pitchFamily="2" charset="-122"/>
              </a:rPr>
              <a:t>消除</a:t>
            </a:r>
            <a:endParaRPr lang="zh-CN" altLang="en-US" sz="2800">
              <a:sym typeface="华文细黑" panose="02010600040101010101" pitchFamily="2" charset="-122"/>
            </a:endParaRPr>
          </a:p>
          <a:p>
            <a:pPr lvl="1"/>
            <a:endParaRPr lang="zh-CN" altLang="en-US" sz="2800">
              <a:sym typeface="华文细黑" panose="02010600040101010101" pitchFamily="2" charset="-122"/>
            </a:endParaRPr>
          </a:p>
          <a:p>
            <a:pPr lvl="0"/>
            <a:r>
              <a:rPr lang="zh-CN" altLang="en-US" sz="3200">
                <a:sym typeface="华文细黑" panose="02010600040101010101" pitchFamily="2" charset="-122"/>
              </a:rPr>
              <a:t>迭代的目的：消除竖条纹</a:t>
            </a:r>
            <a:r>
              <a:rPr lang="en-US" altLang="zh-CN" sz="3200">
                <a:sym typeface="华文细黑" panose="02010600040101010101" pitchFamily="2" charset="-122"/>
              </a:rPr>
              <a:t>	</a:t>
            </a:r>
            <a:endParaRPr lang="en-US" altLang="zh-CN" sz="3200">
              <a:sym typeface="华文细黑" panose="02010600040101010101" pitchFamily="2" charset="-122"/>
            </a:endParaRPr>
          </a:p>
        </p:txBody>
      </p:sp>
      <p:sp>
        <p:nvSpPr>
          <p:cNvPr id="4" name="Line 39"/>
          <p:cNvSpPr>
            <a:spLocks noChangeShapeType="1"/>
          </p:cNvSpPr>
          <p:nvPr/>
        </p:nvSpPr>
        <p:spPr bwMode="auto">
          <a:xfrm>
            <a:off x="250825" y="908720"/>
            <a:ext cx="8604250" cy="0"/>
          </a:xfrm>
          <a:prstGeom prst="line">
            <a:avLst/>
          </a:prstGeom>
          <a:noFill/>
          <a:ln w="1270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5" name="灯片编号占位符 4"/>
          <p:cNvSpPr>
            <a:spLocks noGrp="1"/>
          </p:cNvSpPr>
          <p:nvPr>
            <p:ph type="sldNum" sz="quarter" idx="12"/>
          </p:nvPr>
        </p:nvSpPr>
        <p:spPr/>
        <p:txBody>
          <a:bodyPr/>
          <a:p>
            <a:fld id="{288F0C59-C7FF-4637-904A-35DF14F61B93}" type="slidenum">
              <a:rPr lang="zh-CN" altLang="en-US" smtClean="0"/>
            </a:fld>
            <a:endParaRPr 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IMING" val="|4.4|4.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Words>
  <Application>WPS 演示</Application>
  <PresentationFormat>全屏显示(4:3)</PresentationFormat>
  <Paragraphs>111</Paragraphs>
  <Slides>17</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微软雅黑</vt:lpstr>
      <vt:lpstr>Verdana</vt:lpstr>
      <vt:lpstr>Calibri</vt:lpstr>
      <vt:lpstr>Verdana</vt:lpstr>
      <vt:lpstr>MS PGothic</vt:lpstr>
      <vt:lpstr>华文仿宋</vt:lpstr>
      <vt:lpstr>华文细黑</vt:lpstr>
      <vt:lpstr>华文楷体</vt:lpstr>
      <vt:lpstr>Times</vt:lpstr>
      <vt:lpstr>Times New Roman</vt:lpstr>
      <vt:lpstr>黑体</vt:lpstr>
      <vt:lpstr>华文行楷</vt:lpstr>
      <vt:lpstr>Arial Unicode MS</vt:lpstr>
      <vt:lpstr>Office 主题​​</vt:lpstr>
      <vt:lpstr>PowerPoint 演示文稿</vt:lpstr>
      <vt:lpstr>PowerPoint 演示文稿</vt:lpstr>
      <vt:lpstr>动机</vt:lpstr>
      <vt:lpstr>动机</vt:lpstr>
      <vt:lpstr>动机</vt:lpstr>
      <vt:lpstr>方法</vt:lpstr>
      <vt:lpstr>基础：归一化方法</vt:lpstr>
      <vt:lpstr>基础：0均值标准化方法</vt:lpstr>
      <vt:lpstr>RFI检测和消除</vt:lpstr>
      <vt:lpstr>RFI检测和消除</vt:lpstr>
      <vt:lpstr>RFI检测和消除</vt:lpstr>
      <vt:lpstr>RFI检测和消除</vt:lpstr>
      <vt:lpstr>RFI检测和消除</vt:lpstr>
      <vt:lpstr>RFI检测和消除（爆发区域例子）</vt:lpstr>
      <vt:lpstr>RFI检测和消除（非爆发区域例子）</vt:lpstr>
      <vt:lpstr>RFI检测和消除（模拟数据）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Peter</cp:lastModifiedBy>
  <cp:revision>1564</cp:revision>
  <cp:lastPrinted>2411-12-30T00:00:00Z</cp:lastPrinted>
  <dcterms:created xsi:type="dcterms:W3CDTF">2010-10-25T15:50:00Z</dcterms:created>
  <dcterms:modified xsi:type="dcterms:W3CDTF">2020-11-26T23:42:00Z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