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g" ContentType="vide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56" r:id="rId3"/>
    <p:sldId id="257" r:id="rId5"/>
    <p:sldId id="304" r:id="rId6"/>
    <p:sldId id="306" r:id="rId7"/>
    <p:sldId id="307" r:id="rId8"/>
    <p:sldId id="309" r:id="rId9"/>
    <p:sldId id="286" r:id="rId10"/>
    <p:sldId id="308" r:id="rId11"/>
    <p:sldId id="290" r:id="rId12"/>
    <p:sldId id="324" r:id="rId13"/>
    <p:sldId id="323" r:id="rId14"/>
    <p:sldId id="278" r:id="rId15"/>
    <p:sldId id="310" r:id="rId16"/>
    <p:sldId id="318" r:id="rId17"/>
    <p:sldId id="280" r:id="rId18"/>
    <p:sldId id="267" r:id="rId19"/>
    <p:sldId id="30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695CD"/>
    <a:srgbClr val="FFFF00"/>
    <a:srgbClr val="00FF01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7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38" y="-330"/>
      </p:cViewPr>
      <p:guideLst>
        <p:guide orient="horz" pos="206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6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3.png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emf"/><Relationship Id="rId2" Type="http://schemas.openxmlformats.org/officeDocument/2006/relationships/image" Target="../media/image30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10.png"/><Relationship Id="rId2" Type="http://schemas.microsoft.com/office/2007/relationships/media" Target="../media/media1.mp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69882" y="881401"/>
            <a:ext cx="10852237" cy="899167"/>
          </a:xfrm>
        </p:spPr>
        <p:txBody>
          <a:bodyPr/>
          <a:lstStyle/>
          <a:p>
            <a:r>
              <a:rPr lang="en-US" sz="4800"/>
              <a:t>S</a:t>
            </a:r>
            <a:r>
              <a:rPr sz="4800"/>
              <a:t>eeing </a:t>
            </a:r>
            <a:r>
              <a:rPr lang="en-US" sz="4800"/>
              <a:t>a</a:t>
            </a:r>
            <a:r>
              <a:rPr sz="4800"/>
              <a:t>t Dome A</a:t>
            </a:r>
            <a:r>
              <a:rPr lang="en-US" sz="4800"/>
              <a:t>,</a:t>
            </a:r>
            <a:r>
              <a:rPr sz="4800"/>
              <a:t> Antarctica</a:t>
            </a:r>
            <a:r>
              <a:rPr lang="en-US" sz="4800"/>
              <a:t>:</a:t>
            </a:r>
            <a:br>
              <a:rPr lang="en-US" sz="4800"/>
            </a:br>
            <a:br>
              <a:rPr lang="en-US" sz="1200"/>
            </a:br>
            <a:r>
              <a:rPr lang="en-US" sz="4000"/>
              <a:t>automatic </a:t>
            </a:r>
            <a:r>
              <a:rPr lang="en-US" sz="4000">
                <a:sym typeface="+mn-ea"/>
              </a:rPr>
              <a:t>m</a:t>
            </a:r>
            <a:r>
              <a:rPr sz="4000">
                <a:sym typeface="+mn-ea"/>
              </a:rPr>
              <a:t>easurements </a:t>
            </a:r>
            <a:r>
              <a:rPr lang="en-US" sz="4000">
                <a:sym typeface="+mn-ea"/>
              </a:rPr>
              <a:t>&amp; results</a:t>
            </a:r>
            <a:endParaRPr lang="en-US" sz="4000"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69882" y="3872230"/>
            <a:ext cx="10852237" cy="950984"/>
          </a:xfrm>
        </p:spPr>
        <p:txBody>
          <a:bodyPr/>
          <a:lstStyle/>
          <a:p>
            <a:r>
              <a:rPr lang="en-US" altLang="zh-CN" sz="4000">
                <a:solidFill>
                  <a:srgbClr val="FF0000"/>
                </a:solidFill>
              </a:rPr>
              <a:t>Bin MA</a:t>
            </a:r>
            <a:r>
              <a:rPr lang="en-US" altLang="zh-CN" sz="4000"/>
              <a:t> </a:t>
            </a:r>
            <a:endParaRPr lang="en-US" altLang="zh-CN" sz="4000"/>
          </a:p>
          <a:p>
            <a:r>
              <a:rPr lang="en-US" altLang="zh-CN" sz="4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(NAOC)</a:t>
            </a:r>
            <a:endParaRPr lang="en-US" altLang="zh-CN" sz="40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7500" y="6231890"/>
            <a:ext cx="32315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>
                <a:solidFill>
                  <a:srgbClr val="00B050"/>
                </a:solidFill>
                <a:sym typeface="+mn-ea"/>
              </a:rPr>
              <a:t>2020-11-26 @ Xiamen</a:t>
            </a:r>
            <a:endParaRPr lang="en-US" altLang="zh-CN" sz="2400">
              <a:solidFill>
                <a:srgbClr val="00B05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615" y="6102985"/>
            <a:ext cx="2209165" cy="5892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software system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400"/>
              <a:t>experience from Antarctic Survey Telescopes (AST3)</a:t>
            </a:r>
            <a:endParaRPr lang="en-US" altLang="zh-CN" sz="2400"/>
          </a:p>
          <a:p>
            <a:r>
              <a:rPr lang="en-US" altLang="zh-CN" sz="2400"/>
              <a:t>hardware control</a:t>
            </a:r>
            <a:endParaRPr lang="en-US" altLang="zh-CN" sz="2400"/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/>
              <a:t>telecope, camera, heaters, sensors ...</a:t>
            </a:r>
            <a:endParaRPr lang="en-US" altLang="zh-CN" sz="2400"/>
          </a:p>
          <a:p>
            <a:r>
              <a:rPr lang="en-US" altLang="zh-CN" sz="2400"/>
              <a:t>observation flow:</a:t>
            </a:r>
            <a:endParaRPr lang="en-US" altLang="zh-CN" sz="2400"/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/>
              <a:t>pointing correction</a:t>
            </a:r>
            <a:endParaRPr lang="en-US" altLang="zh-CN" sz="2400"/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/>
              <a:t>imaging &amp; close-loop tracking</a:t>
            </a:r>
            <a:endParaRPr lang="en-US" altLang="zh-CN" sz="2400"/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/>
              <a:t>short-exposure sequence</a:t>
            </a:r>
            <a:endParaRPr lang="en-US" altLang="zh-CN" sz="2400"/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/>
              <a:t>real-time data analysis</a:t>
            </a:r>
            <a:endParaRPr lang="en-US" altLang="zh-CN" sz="2400"/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/>
              <a:t>transfering results to Beijing</a:t>
            </a:r>
            <a:endParaRPr lang="en-US" altLang="zh-CN" sz="2400"/>
          </a:p>
        </p:txBody>
      </p:sp>
      <p:pic>
        <p:nvPicPr>
          <p:cNvPr id="4" name="Picture 3" descr="dimm2.tpoin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276465" y="1752600"/>
            <a:ext cx="4869815" cy="3479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563293" y="5232400"/>
            <a:ext cx="288480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 sz="2400">
                <a:solidFill>
                  <a:srgbClr val="FF0000"/>
                </a:solidFill>
              </a:rPr>
              <a:t>polar misalignment:</a:t>
            </a:r>
            <a:endParaRPr lang="en-US" altLang="en-US" sz="2400">
              <a:solidFill>
                <a:srgbClr val="FF0000"/>
              </a:solidFill>
            </a:endParaRPr>
          </a:p>
          <a:p>
            <a:pPr algn="l"/>
            <a:r>
              <a:rPr lang="en-US" altLang="en-US" sz="2400">
                <a:solidFill>
                  <a:srgbClr val="FF0000"/>
                </a:solidFill>
              </a:rPr>
              <a:t>&lt;0.3 deg</a:t>
            </a:r>
            <a:r>
              <a:rPr lang="en-US" altLang="en-US" sz="2400">
                <a:solidFill>
                  <a:srgbClr val="FF0000"/>
                </a:solidFill>
                <a:sym typeface="+mn-ea"/>
              </a:rPr>
              <a:t> in left-right</a:t>
            </a:r>
            <a:endParaRPr lang="en-US" altLang="en-US" sz="2400">
              <a:solidFill>
                <a:srgbClr val="FF0000"/>
              </a:solidFill>
            </a:endParaRPr>
          </a:p>
          <a:p>
            <a:pPr algn="l"/>
            <a:r>
              <a:rPr lang="en-US" altLang="en-US" sz="2400">
                <a:solidFill>
                  <a:srgbClr val="FF0000"/>
                </a:solidFill>
              </a:rPr>
              <a:t>&lt;0.1 deg</a:t>
            </a:r>
            <a:r>
              <a:rPr lang="en-US" altLang="en-US" sz="2400">
                <a:solidFill>
                  <a:srgbClr val="FF0000"/>
                </a:solidFill>
                <a:sym typeface="+mn-ea"/>
              </a:rPr>
              <a:t> vertically</a:t>
            </a:r>
            <a:endParaRPr lang="en-US" altLang="en-US" sz="24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KL-DIMM2 functioned well, while </a:t>
            </a:r>
            <a:b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KL-DIMM1 had some issues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special issue at Dome A: </a:t>
            </a:r>
            <a:b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de-icing by ITO heating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first DIMM operations in the winter at Dome A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5950" y="4579620"/>
            <a:ext cx="2747271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884" y="4579620"/>
            <a:ext cx="2747271" cy="2057400"/>
          </a:xfrm>
          <a:prstGeom prst="rect">
            <a:avLst/>
          </a:prstGeom>
        </p:spPr>
      </p:pic>
      <p:pic>
        <p:nvPicPr>
          <p:cNvPr id="6" name="图片 13" descr="dimm2_201902161444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4588306"/>
            <a:ext cx="3072899" cy="204871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408035" y="3902710"/>
            <a:ext cx="3683635" cy="2734310"/>
            <a:chOff x="13277" y="680"/>
            <a:chExt cx="5801" cy="430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77" y="680"/>
              <a:ext cx="5801" cy="43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13744" y="800"/>
              <a:ext cx="338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solidFill>
                    <a:schemeClr val="accent5"/>
                  </a:solidFill>
                </a:rPr>
                <a:t> 7 x 24 hr operation</a:t>
              </a:r>
              <a:endParaRPr lang="en-US" altLang="zh-CN">
                <a:solidFill>
                  <a:schemeClr val="accent5"/>
                </a:solidFill>
              </a:endParaRPr>
            </a:p>
          </p:txBody>
        </p:sp>
      </p:grpSp>
      <p:pic>
        <p:nvPicPr>
          <p:cNvPr id="5" name="图片 4" descr="KLDIMM1_CCD_TEMP_15593364001561150800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855" y="534035"/>
            <a:ext cx="4361815" cy="29083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835265" y="3442335"/>
            <a:ext cx="39408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working well even T &lt; -75℃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cs typeface="+mn-lt"/>
                <a:sym typeface="+mn-ea"/>
              </a:rPr>
              <a:t>4 </a:t>
            </a:r>
            <a:r>
              <a:rPr lang="en-US" altLang="zh-CN" smtClean="0">
                <a:cs typeface="+mn-lt"/>
                <a:sym typeface="+mn-ea"/>
              </a:rPr>
              <a:t>S</a:t>
            </a:r>
            <a:r>
              <a:rPr lang="en-US" altLang="zh-CN" smtClean="0">
                <a:cs typeface="+mn-lt"/>
                <a:sym typeface="+mn-ea"/>
              </a:rPr>
              <a:t>eeing results from Dome 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296035"/>
            <a:ext cx="7769225" cy="5041265"/>
          </a:xfrm>
        </p:spPr>
        <p:txBody>
          <a:bodyPr/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April - Aug 2019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histogram of night-time seeing: </a:t>
            </a:r>
            <a:b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 sharp peak (&lt;0.5”) + a long tail (up to &gt;3”)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log-normal distribution in mid-latitude sites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 or 3 log-normal components in Antarctica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454390" y="3684270"/>
            <a:ext cx="2639060" cy="3055620"/>
            <a:chOff x="3970" y="5791"/>
            <a:chExt cx="4156" cy="48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70" y="5791"/>
              <a:ext cx="4156" cy="481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981" y="7896"/>
              <a:ext cx="214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  <a:sym typeface="+mn-ea"/>
                </a:rPr>
                <a:t>Muztagh Ata</a:t>
              </a:r>
              <a:endParaRPr lang="en-US" altLang="zh-CN" dirty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endParaRPr>
            </a:p>
            <a:p>
              <a:r>
                <a:rPr lang="en-US" altLang="zh-CN"/>
                <a:t>Xu+2020</a:t>
              </a:r>
              <a:endParaRPr lang="en-US" altLang="zh-CN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90" y="4215130"/>
            <a:ext cx="3618865" cy="234442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/>
          <a:srcRect l="5803" b="4799"/>
          <a:stretch>
            <a:fillRect/>
          </a:stretch>
        </p:blipFill>
        <p:spPr>
          <a:xfrm>
            <a:off x="834636" y="4056322"/>
            <a:ext cx="3350343" cy="2661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392045" y="5020945"/>
            <a:ext cx="11417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Dome A</a:t>
            </a:r>
            <a:endParaRPr lang="en-US" altLang="zh-CN"/>
          </a:p>
          <a:p>
            <a:r>
              <a:rPr lang="en-US" altLang="zh-CN"/>
              <a:t>Ma+2020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6430645" y="4467225"/>
            <a:ext cx="15100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/>
              <a:t>Dome C</a:t>
            </a:r>
            <a:endParaRPr lang="en-US" altLang="zh-CN"/>
          </a:p>
          <a:p>
            <a:pPr algn="l"/>
            <a:r>
              <a:rPr lang="zh-CN" altLang="en-US">
                <a:sym typeface="+mn-ea"/>
              </a:rPr>
              <a:t>Aristidi</a:t>
            </a:r>
            <a:r>
              <a:rPr lang="en-US" altLang="zh-CN">
                <a:sym typeface="+mn-ea"/>
              </a:rPr>
              <a:t>+2009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296035"/>
            <a:ext cx="7783830" cy="5041265"/>
          </a:xfrm>
        </p:spPr>
        <p:txBody>
          <a:bodyPr/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3 components in the histogram: </a:t>
            </a:r>
            <a:b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FA, BL &amp; intermediate seeing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caused by the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variation of BL thickness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at just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8 m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FA seeing was obtained for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31% of the time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when the median was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0.31”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Snodar: BL &lt; 9 m for 25% time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/>
          </a:p>
          <a:p>
            <a:endParaRPr lang="en-US" altLang="zh-CN"/>
          </a:p>
        </p:txBody>
      </p:sp>
      <p:grpSp>
        <p:nvGrpSpPr>
          <p:cNvPr id="38" name="组合 37"/>
          <p:cNvGrpSpPr/>
          <p:nvPr/>
        </p:nvGrpSpPr>
        <p:grpSpPr>
          <a:xfrm>
            <a:off x="8361045" y="306070"/>
            <a:ext cx="3810635" cy="6494166"/>
            <a:chOff x="13279" y="482"/>
            <a:chExt cx="6001" cy="10227"/>
          </a:xfrm>
        </p:grpSpPr>
        <p:grpSp>
          <p:nvGrpSpPr>
            <p:cNvPr id="15" name="组合 14"/>
            <p:cNvGrpSpPr/>
            <p:nvPr/>
          </p:nvGrpSpPr>
          <p:grpSpPr>
            <a:xfrm>
              <a:off x="15918" y="5285"/>
              <a:ext cx="2373" cy="5302"/>
              <a:chOff x="15918" y="5057"/>
              <a:chExt cx="2452" cy="553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"/>
              <a:srcRect t="17635"/>
              <a:stretch>
                <a:fillRect/>
              </a:stretch>
            </p:blipFill>
            <p:spPr>
              <a:xfrm>
                <a:off x="15918" y="5057"/>
                <a:ext cx="1200" cy="5530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2"/>
              <a:srcRect t="17873"/>
              <a:stretch>
                <a:fillRect/>
              </a:stretch>
            </p:blipFill>
            <p:spPr>
              <a:xfrm>
                <a:off x="17078" y="5057"/>
                <a:ext cx="1292" cy="5530"/>
              </a:xfrm>
              <a:prstGeom prst="rect">
                <a:avLst/>
              </a:prstGeom>
            </p:spPr>
          </p:pic>
        </p:grpSp>
        <p:grpSp>
          <p:nvGrpSpPr>
            <p:cNvPr id="35" name="组合 34"/>
            <p:cNvGrpSpPr/>
            <p:nvPr/>
          </p:nvGrpSpPr>
          <p:grpSpPr>
            <a:xfrm>
              <a:off x="13279" y="482"/>
              <a:ext cx="6001" cy="10227"/>
              <a:chOff x="13039" y="514"/>
              <a:chExt cx="6001" cy="10227"/>
            </a:xfrm>
          </p:grpSpPr>
          <p:grpSp>
            <p:nvGrpSpPr>
              <p:cNvPr id="18" name="组合 17"/>
              <p:cNvGrpSpPr/>
              <p:nvPr/>
            </p:nvGrpSpPr>
            <p:grpSpPr>
              <a:xfrm rot="0">
                <a:off x="13401" y="5559"/>
                <a:ext cx="4874" cy="5182"/>
                <a:chOff x="12577" y="4760"/>
                <a:chExt cx="5665" cy="6022"/>
              </a:xfrm>
            </p:grpSpPr>
            <p:pic>
              <p:nvPicPr>
                <p:cNvPr id="39939" name="Picture 2"/>
                <p:cNvPicPr>
                  <a:picLocks noChangeAspect="1"/>
                </p:cNvPicPr>
                <p:nvPr/>
              </p:nvPicPr>
              <p:blipFill>
                <a:blip r:embed="rId3"/>
                <a:srcRect l="37260" r="30678" b="50056"/>
                <a:stretch>
                  <a:fillRect/>
                </a:stretch>
              </p:blipFill>
              <p:spPr>
                <a:xfrm>
                  <a:off x="13579" y="6395"/>
                  <a:ext cx="1568" cy="4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5" name="文本框 24"/>
                <p:cNvSpPr txBox="1"/>
                <p:nvPr/>
              </p:nvSpPr>
              <p:spPr>
                <a:xfrm>
                  <a:off x="15484" y="4760"/>
                  <a:ext cx="2758" cy="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>
                      <a:solidFill>
                        <a:schemeClr val="bg1"/>
                      </a:solidFill>
                    </a:rPr>
                    <a:t>FA</a:t>
                  </a:r>
                  <a:r>
                    <a:rPr lang="zh-CN" altLang="en-US">
                      <a:solidFill>
                        <a:schemeClr val="bg1"/>
                      </a:solidFill>
                    </a:rPr>
                    <a:t> </a:t>
                  </a:r>
                  <a:r>
                    <a:rPr lang="en-US" altLang="zh-CN">
                      <a:solidFill>
                        <a:schemeClr val="bg1"/>
                      </a:solidFill>
                    </a:rPr>
                    <a:t>~</a:t>
                  </a:r>
                  <a:r>
                    <a:rPr lang="zh-CN" altLang="en-US">
                      <a:solidFill>
                        <a:schemeClr val="bg1"/>
                      </a:solidFill>
                    </a:rPr>
                    <a:t> </a:t>
                  </a:r>
                  <a:r>
                    <a:rPr lang="en-US" altLang="zh-CN">
                      <a:solidFill>
                        <a:schemeClr val="bg1"/>
                      </a:solidFill>
                    </a:rPr>
                    <a:t>0.3”</a:t>
                  </a:r>
                  <a:endParaRPr lang="en-US" altLang="zh-C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上下箭头 25"/>
                <p:cNvSpPr/>
                <p:nvPr/>
              </p:nvSpPr>
              <p:spPr>
                <a:xfrm>
                  <a:off x="13658" y="7879"/>
                  <a:ext cx="120" cy="2492"/>
                </a:xfrm>
                <a:prstGeom prst="upDownArrow">
                  <a:avLst/>
                </a:prstGeom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0" scaled="0"/>
                </a:gra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12577" y="9011"/>
                  <a:ext cx="1268" cy="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>
                      <a:solidFill>
                        <a:srgbClr val="FF0000"/>
                      </a:solidFill>
                    </a:rPr>
                    <a:t>8 m</a:t>
                  </a:r>
                  <a:endParaRPr lang="en-US" altLang="zh-CN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5034" y="9095"/>
                  <a:ext cx="3147" cy="1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>
                      <a:solidFill>
                        <a:schemeClr val="bg1"/>
                      </a:solidFill>
                    </a:rPr>
                    <a:t>boundary layer</a:t>
                  </a:r>
                  <a:endParaRPr lang="en-US" altLang="zh-CN">
                    <a:solidFill>
                      <a:schemeClr val="bg1"/>
                    </a:solidFill>
                  </a:endParaRPr>
                </a:p>
                <a:p>
                  <a:endParaRPr lang="en-US" altLang="zh-CN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>
                      <a:solidFill>
                        <a:schemeClr val="bg1"/>
                      </a:solidFill>
                    </a:rPr>
                    <a:t>---&gt; time</a:t>
                  </a:r>
                  <a:endParaRPr lang="en-US" altLang="zh-CN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 rot="0">
                <a:off x="13039" y="514"/>
                <a:ext cx="6001" cy="4772"/>
                <a:chOff x="12439" y="-239"/>
                <a:chExt cx="6974" cy="5546"/>
              </a:xfrm>
            </p:grpSpPr>
            <p:pic>
              <p:nvPicPr>
                <p:cNvPr id="6" name="图片 4"/>
                <p:cNvPicPr>
                  <a:picLocks noChangeAspect="1"/>
                </p:cNvPicPr>
                <p:nvPr/>
              </p:nvPicPr>
              <p:blipFill>
                <a:blip r:embed="rId4"/>
                <a:srcRect l="5803" b="4799"/>
                <a:stretch>
                  <a:fillRect/>
                </a:stretch>
              </p:blipFill>
              <p:spPr>
                <a:xfrm>
                  <a:off x="13281" y="-239"/>
                  <a:ext cx="6132" cy="487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1" name="文本框 10"/>
                <p:cNvSpPr txBox="1"/>
                <p:nvPr/>
              </p:nvSpPr>
              <p:spPr>
                <a:xfrm>
                  <a:off x="15039" y="4633"/>
                  <a:ext cx="2076" cy="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>
                      <a:latin typeface="Times New Roman" panose="02020603050405020304" charset="0"/>
                      <a:cs typeface="Times New Roman" panose="02020603050405020304" charset="0"/>
                    </a:rPr>
                    <a:t>Seeing (”)</a:t>
                  </a:r>
                  <a:endParaRPr lang="en-US" altLang="zh-CN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12439" y="1198"/>
                  <a:ext cx="841" cy="1999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p>
                  <a:r>
                    <a:rPr lang="en-US" altLang="zh-CN"/>
                    <a:t>Number</a:t>
                  </a:r>
                  <a:endParaRPr lang="en-US" altLang="zh-CN"/>
                </a:p>
              </p:txBody>
            </p:sp>
          </p:grpSp>
          <p:cxnSp>
            <p:nvCxnSpPr>
              <p:cNvPr id="37" name="直接箭头连接符 36"/>
              <p:cNvCxnSpPr/>
              <p:nvPr/>
            </p:nvCxnSpPr>
            <p:spPr>
              <a:xfrm flipH="1" flipV="1">
                <a:off x="14645" y="2683"/>
                <a:ext cx="1399" cy="5661"/>
              </a:xfrm>
              <a:prstGeom prst="straightConnector1">
                <a:avLst/>
              </a:prstGeom>
              <a:ln w="317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/>
              <p:nvPr/>
            </p:nvCxnSpPr>
            <p:spPr>
              <a:xfrm flipH="1" flipV="1">
                <a:off x="17229" y="3906"/>
                <a:ext cx="640" cy="2422"/>
              </a:xfrm>
              <a:prstGeom prst="straightConnector1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文本框 7"/>
          <p:cNvSpPr txBox="1"/>
          <p:nvPr/>
        </p:nvSpPr>
        <p:spPr>
          <a:xfrm>
            <a:off x="10511155" y="1296035"/>
            <a:ext cx="1141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Ma+2020</a:t>
            </a: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5770245"/>
            <a:ext cx="10852150" cy="567055"/>
          </a:xfrm>
        </p:spPr>
        <p:txBody>
          <a:bodyPr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seeing could be improved on a higher tower: </a:t>
            </a:r>
            <a:b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more FA seeing, smaller BL seeing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839470"/>
            <a:ext cx="12033250" cy="2184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636" y="3108267"/>
            <a:ext cx="3350343" cy="2661680"/>
            <a:chOff x="1314" y="6388"/>
            <a:chExt cx="5276" cy="4192"/>
          </a:xfrm>
        </p:grpSpPr>
        <p:pic>
          <p:nvPicPr>
            <p:cNvPr id="16" name="图片 4"/>
            <p:cNvPicPr>
              <a:picLocks noChangeAspect="1"/>
            </p:cNvPicPr>
            <p:nvPr/>
          </p:nvPicPr>
          <p:blipFill>
            <a:blip r:embed="rId2"/>
            <a:srcRect l="5803" b="4799"/>
            <a:stretch>
              <a:fillRect/>
            </a:stretch>
          </p:blipFill>
          <p:spPr>
            <a:xfrm>
              <a:off x="1314" y="6388"/>
              <a:ext cx="5276" cy="41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3767" y="7907"/>
              <a:ext cx="236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Dome A, 8 m</a:t>
              </a:r>
              <a:endParaRPr lang="en-US" altLang="zh-CN"/>
            </a:p>
            <a:p>
              <a:r>
                <a:rPr lang="en-US" altLang="zh-CN"/>
                <a:t>Ma+2020</a:t>
              </a:r>
              <a:endParaRPr lang="en-US" altLang="zh-CN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57520" y="3108325"/>
            <a:ext cx="5486400" cy="2557780"/>
            <a:chOff x="7648" y="6552"/>
            <a:chExt cx="8640" cy="402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8" y="6552"/>
              <a:ext cx="8640" cy="402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599" y="7435"/>
              <a:ext cx="237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/>
                <a:t>Dome C</a:t>
              </a:r>
              <a:endParaRPr lang="en-US" altLang="zh-CN"/>
            </a:p>
            <a:p>
              <a:pPr algn="l"/>
              <a:r>
                <a:rPr lang="zh-CN" altLang="en-US">
                  <a:sym typeface="+mn-ea"/>
                </a:rPr>
                <a:t>Aristidi</a:t>
              </a:r>
              <a:r>
                <a:rPr lang="en-US" altLang="zh-CN">
                  <a:sym typeface="+mn-ea"/>
                </a:rPr>
                <a:t>+2009</a:t>
              </a:r>
              <a:endParaRPr lang="en-US" altLang="zh-CN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296035"/>
            <a:ext cx="10851515" cy="5041265"/>
          </a:xfrm>
        </p:spPr>
        <p:txBody>
          <a:bodyPr/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KLAWS: weather data on multi-heights between 0 - 14 m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simultaneous operations: Jan - March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larger temp gradient =&gt; thinner BL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winter data in 2015: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50% time when h</a:t>
            </a:r>
            <a:r>
              <a:rPr lang="en-US" altLang="zh-CN" sz="2400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BL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&lt;14 m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260215" y="3560445"/>
            <a:ext cx="7835265" cy="3249295"/>
            <a:chOff x="11183" y="1195"/>
            <a:chExt cx="9365" cy="443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183" y="1195"/>
              <a:ext cx="9365" cy="443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7974" y="2221"/>
              <a:ext cx="1798" cy="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Ma+2020</a:t>
              </a:r>
              <a:endParaRPr lang="en-US" altLang="zh-CN"/>
            </a:p>
          </p:txBody>
        </p:sp>
      </p:grp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69925" y="1296035"/>
            <a:ext cx="6767830" cy="5041265"/>
          </a:xfrm>
        </p:spPr>
        <p:txBody>
          <a:bodyPr/>
          <a:lstStyle/>
          <a:p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KL-DIMM: successful operations @ Dome A</a:t>
            </a:r>
            <a:endParaRPr lang="en-US" altLang="zh-CN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-75℃ &amp; fully automatic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could be used for other sites</a:t>
            </a:r>
            <a:endParaRPr lang="en-US" altLang="zh-CN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direct measurements prove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superb seeing @ Dome A</a:t>
            </a:r>
            <a:endParaRPr lang="en-US" altLang="zh-CN" sz="2400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with many other advantages (Shang 2020 RAA), Dome A is potentially</a:t>
            </a:r>
            <a:r>
              <a:rPr lang="en-US" altLang="zh-CN" sz="24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best optical/IR/THz site on the earth</a:t>
            </a:r>
            <a:endParaRPr lang="en-US" altLang="zh-CN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cs typeface="+mn-lt"/>
                <a:sym typeface="+mn-ea"/>
              </a:rPr>
              <a:t>5 </a:t>
            </a:r>
            <a:r>
              <a:rPr lang="en-US" altLang="zh-CN" dirty="0">
                <a:cs typeface="+mn-lt"/>
                <a:sym typeface="+mn-ea"/>
              </a:rPr>
              <a:t>Summary</a:t>
            </a:r>
            <a:endParaRPr lang="en-US" altLang="zh-CN" dirty="0"/>
          </a:p>
        </p:txBody>
      </p:sp>
      <p:grpSp>
        <p:nvGrpSpPr>
          <p:cNvPr id="10" name="组合 9"/>
          <p:cNvGrpSpPr/>
          <p:nvPr/>
        </p:nvGrpSpPr>
        <p:grpSpPr>
          <a:xfrm>
            <a:off x="7507605" y="146050"/>
            <a:ext cx="4639310" cy="6565265"/>
            <a:chOff x="12770" y="2215"/>
            <a:chExt cx="6298" cy="838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770" y="2215"/>
              <a:ext cx="6299" cy="8388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4384" y="9488"/>
              <a:ext cx="1491" cy="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805" y="3653790"/>
            <a:ext cx="4243705" cy="1934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8800" i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</a:rPr>
              <a:t>Thank you</a:t>
            </a:r>
            <a:r>
              <a:rPr lang="zh-CN" altLang="en-US" sz="8800" i="1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zh-CN" altLang="en-US" sz="8800" i="1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0640" y="4659630"/>
            <a:ext cx="95707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</a:rPr>
              <a:t>acknowledgement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algn="l"/>
            <a:r>
              <a:rPr lang="en-US" altLang="zh-CN" sz="2400" dirty="0" smtClean="0"/>
              <a:t>the Chinese Antarctic expedition team</a:t>
            </a:r>
            <a:endParaRPr lang="en-US" altLang="zh-CN" sz="2400" dirty="0" smtClean="0"/>
          </a:p>
          <a:p>
            <a:pPr algn="l"/>
            <a:r>
              <a:rPr lang="en-US" altLang="zh-CN" sz="2400" dirty="0"/>
              <a:t>Dr </a:t>
            </a:r>
            <a:r>
              <a:rPr lang="zh-CN" altLang="en-US" sz="2400" dirty="0"/>
              <a:t>Z. Li, F. Du, Z. Hu, T. Song, E. Aristidi and K. Agabi </a:t>
            </a:r>
            <a:endParaRPr lang="zh-CN" altLang="en-US" sz="2400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>
                <a:cs typeface="+mn-lt"/>
              </a:rPr>
              <a:t>1 </a:t>
            </a:r>
            <a:r>
              <a:rPr lang="en-US" altLang="zh-CN" sz="2400" dirty="0" smtClean="0">
                <a:cs typeface="+mn-lt"/>
              </a:rPr>
              <a:t>Introduction</a:t>
            </a:r>
            <a:endParaRPr lang="en-US" altLang="zh-CN" sz="2400" dirty="0">
              <a:cs typeface="+mn-lt"/>
            </a:endParaRPr>
          </a:p>
          <a:p>
            <a:r>
              <a:rPr lang="en-US" altLang="zh-CN" sz="2400" dirty="0">
                <a:cs typeface="+mn-lt"/>
              </a:rPr>
              <a:t>2 </a:t>
            </a:r>
            <a:r>
              <a:rPr lang="en-US" altLang="zh-CN" sz="2400" dirty="0" smtClean="0">
                <a:cs typeface="+mn-lt"/>
              </a:rPr>
              <a:t>KL-DIMM for Dome A</a:t>
            </a:r>
            <a:endParaRPr lang="en-US" altLang="zh-CN" sz="2400" dirty="0">
              <a:cs typeface="+mn-lt"/>
            </a:endParaRPr>
          </a:p>
          <a:p>
            <a:r>
              <a:rPr lang="en-US" altLang="zh-CN" sz="2400" dirty="0">
                <a:cs typeface="+mn-lt"/>
              </a:rPr>
              <a:t>3 Operations of KL-DIMM</a:t>
            </a:r>
            <a:endParaRPr lang="en-US" altLang="zh-CN" sz="2400" dirty="0">
              <a:cs typeface="+mn-lt"/>
            </a:endParaRPr>
          </a:p>
          <a:p>
            <a:r>
              <a:rPr lang="en-US" altLang="zh-CN" sz="2400" dirty="0">
                <a:cs typeface="+mn-lt"/>
              </a:rPr>
              <a:t>4 </a:t>
            </a:r>
            <a:r>
              <a:rPr lang="en-US" altLang="zh-CN" sz="2400" dirty="0" smtClean="0">
                <a:cs typeface="+mn-lt"/>
              </a:rPr>
              <a:t>S</a:t>
            </a:r>
            <a:r>
              <a:rPr lang="en-US" altLang="zh-CN" sz="2400" dirty="0" smtClean="0">
                <a:cs typeface="+mn-lt"/>
              </a:rPr>
              <a:t>eeing results from Dome A</a:t>
            </a:r>
            <a:endParaRPr lang="en-US" altLang="zh-CN" sz="2400" dirty="0">
              <a:cs typeface="+mn-lt"/>
            </a:endParaRPr>
          </a:p>
          <a:p>
            <a:r>
              <a:rPr lang="en-US" altLang="zh-CN" sz="2400" dirty="0">
                <a:cs typeface="+mn-lt"/>
              </a:rPr>
              <a:t>5 </a:t>
            </a:r>
            <a:r>
              <a:rPr lang="en-US" altLang="zh-CN" sz="2400" dirty="0" smtClean="0">
                <a:cs typeface="+mn-lt"/>
              </a:rPr>
              <a:t>Summary</a:t>
            </a:r>
            <a:endParaRPr lang="en-US" altLang="zh-CN" sz="2400" dirty="0">
              <a:cs typeface="+mn-lt"/>
            </a:endParaRPr>
          </a:p>
        </p:txBody>
      </p:sp>
      <p:pic>
        <p:nvPicPr>
          <p:cNvPr id="39939" name="Picture 2"/>
          <p:cNvPicPr>
            <a:picLocks noChangeAspect="1"/>
          </p:cNvPicPr>
          <p:nvPr/>
        </p:nvPicPr>
        <p:blipFill>
          <a:blip r:embed="rId1"/>
          <a:srcRect l="37260" t="387" r="30678" b="50056"/>
          <a:stretch>
            <a:fillRect/>
          </a:stretch>
        </p:blipFill>
        <p:spPr>
          <a:xfrm>
            <a:off x="7554595" y="202565"/>
            <a:ext cx="2440305" cy="64998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1 </a:t>
            </a:r>
            <a:r>
              <a:rPr lang="en-US" altLang="zh-CN" dirty="0" smtClean="0"/>
              <a:t>I</a:t>
            </a:r>
            <a:r>
              <a:rPr dirty="0" smtClean="0"/>
              <a:t>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Seeing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: a key parameter in site-testing</a:t>
            </a:r>
            <a:endParaRPr lang="en-US" altLang="zh-CN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The best mid-latitude sites: 0.6 – 0.8”</a:t>
            </a:r>
            <a:endParaRPr lang="en-US" altLang="zh-CN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Turbulence in the atmosphere</a:t>
            </a:r>
            <a:endParaRPr lang="en-US" altLang="zh-CN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Boundary layer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 (BL)</a:t>
            </a:r>
            <a:endParaRPr lang="en-US" altLang="zh-CN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Free atmosphere </a:t>
            </a:r>
            <a:endParaRPr lang="en-US" altLang="zh-CN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zh-CN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Antarcitca: thin BL</a:t>
            </a:r>
            <a:endParaRPr lang="en-US" altLang="zh-CN" sz="240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zh-CN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Dome C:</a:t>
            </a:r>
            <a:endParaRPr lang="en-US" altLang="zh-CN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BL thickness ~ 30 m</a:t>
            </a:r>
            <a:endParaRPr lang="en-US" altLang="zh-CN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seeing </a:t>
            </a:r>
            <a:r>
              <a:rPr lang="en-US" altLang="zh-CN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obove</a:t>
            </a:r>
            <a:r>
              <a:rPr lang="en-US" altLang="zh-CN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BL ~ 0.3”</a:t>
            </a:r>
            <a:endParaRPr lang="en-US" altLang="zh-CN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191375" y="3036570"/>
            <a:ext cx="4631690" cy="3757295"/>
            <a:chOff x="11583" y="66"/>
            <a:chExt cx="7294" cy="59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271" y="66"/>
              <a:ext cx="6606" cy="591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1583" y="4233"/>
              <a:ext cx="26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dirty="0" smtClean="0">
                  <a:sym typeface="+mn-ea"/>
                </a:rPr>
                <a:t>boundary layer</a:t>
              </a:r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110" y="4233"/>
              <a:ext cx="290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dirty="0" smtClean="0">
                  <a:sym typeface="+mn-ea"/>
                </a:rPr>
                <a:t>free atmosphere</a:t>
              </a:r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14251" y="4056"/>
              <a:ext cx="12" cy="1401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5"/>
          <p:cNvSpPr txBox="1"/>
          <p:nvPr/>
        </p:nvSpPr>
        <p:spPr>
          <a:xfrm>
            <a:off x="9002395" y="3827780"/>
            <a:ext cx="14465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Marks+1999</a:t>
            </a:r>
            <a:endParaRPr lang="en-US" altLang="zh-CN" dirty="0"/>
          </a:p>
        </p:txBody>
      </p:sp>
      <p:grpSp>
        <p:nvGrpSpPr>
          <p:cNvPr id="6" name="组合 5"/>
          <p:cNvGrpSpPr/>
          <p:nvPr/>
        </p:nvGrpSpPr>
        <p:grpSpPr>
          <a:xfrm>
            <a:off x="7927340" y="254000"/>
            <a:ext cx="3782060" cy="2651125"/>
            <a:chOff x="12883" y="976"/>
            <a:chExt cx="5956" cy="4175"/>
          </a:xfrm>
        </p:grpSpPr>
        <p:grpSp>
          <p:nvGrpSpPr>
            <p:cNvPr id="9" name="组合 8"/>
            <p:cNvGrpSpPr/>
            <p:nvPr/>
          </p:nvGrpSpPr>
          <p:grpSpPr>
            <a:xfrm>
              <a:off x="12883" y="1556"/>
              <a:ext cx="5956" cy="3595"/>
              <a:chOff x="5056" y="7123"/>
              <a:chExt cx="5956" cy="359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56" y="7123"/>
                <a:ext cx="5956" cy="3114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6516" y="10138"/>
                <a:ext cx="2208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/>
                  <a:t>britastro.org</a:t>
                </a:r>
                <a:endParaRPr lang="en-US" altLang="zh-CN"/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3981" y="976"/>
              <a:ext cx="450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gradFill>
                    <a:gsLst>
                      <a:gs pos="0">
                        <a:srgbClr val="14CD68"/>
                      </a:gs>
                      <a:gs pos="100000">
                        <a:srgbClr val="035C7D"/>
                      </a:gs>
                    </a:gsLst>
                    <a:lin scaled="0"/>
                  </a:gradFill>
                </a:rPr>
                <a:t>good</a:t>
              </a:r>
              <a:r>
                <a:rPr lang="zh-CN" altLang="en-US">
                  <a:gradFill>
                    <a:gsLst>
                      <a:gs pos="0">
                        <a:srgbClr val="14CD68"/>
                      </a:gs>
                      <a:gs pos="100000">
                        <a:srgbClr val="035C7D"/>
                      </a:gs>
                    </a:gsLst>
                    <a:lin scaled="0"/>
                  </a:gradFill>
                </a:rPr>
                <a:t> </a:t>
              </a:r>
              <a:r>
                <a:rPr lang="en-US" altLang="zh-CN"/>
                <a:t>&lt;==</a:t>
              </a:r>
              <a:r>
                <a:rPr lang="zh-CN" altLang="en-US"/>
                <a:t> </a:t>
              </a:r>
              <a:r>
                <a:rPr lang="en-US" altLang="zh-CN"/>
                <a:t>seeing</a:t>
              </a:r>
              <a:r>
                <a:rPr lang="zh-CN" altLang="en-US"/>
                <a:t> </a:t>
              </a:r>
              <a:r>
                <a:rPr lang="en-US" altLang="zh-CN"/>
                <a:t>==&gt;  </a:t>
              </a:r>
              <a:r>
                <a:rPr lang="en-US" altLang="zh-CN">
                  <a:solidFill>
                    <a:srgbClr val="FF0000"/>
                  </a:solidFill>
                </a:rPr>
                <a:t>bad</a:t>
              </a:r>
              <a:endParaRPr lang="en-US" altLang="zh-CN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  <a:t>Dome A (Kunlun Station)</a:t>
            </a:r>
            <a:endParaRPr lang="en-US" altLang="zh-CN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296035"/>
            <a:ext cx="6025515" cy="5041265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the highest point (4093 m) in Antarctic plateau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1" algn="l" defTabSz="914400">
              <a:buClrTx/>
              <a:buSzTx/>
              <a:buFont typeface="Wingdings" panose="05000000000000000000" charset="0"/>
              <a:buChar char="Ø"/>
              <a:tabLst>
                <a:tab pos="1609725" algn="l"/>
              </a:tabLst>
            </a:pPr>
            <a:r>
              <a:rPr lang="en-US" altLang="zh-CN" sz="24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BL thickness ~ 14 m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by Snodar</a:t>
            </a:r>
            <a:endParaRPr lang="en-US" altLang="zh-CN" sz="240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1" algn="l" defTabSz="914400">
              <a:buClrTx/>
              <a:buSzTx/>
              <a:buFont typeface="Wingdings" panose="05000000000000000000" charset="0"/>
              <a:buChar char="Ø"/>
              <a:tabLst>
                <a:tab pos="1609725" algn="l"/>
              </a:tabLst>
            </a:pPr>
            <a:r>
              <a:rPr lang="en-US" altLang="zh-CN" sz="2400" smtClean="0">
                <a:latin typeface="Times New Roman" panose="02020603050405020304" charset="0"/>
                <a:cs typeface="Times New Roman" panose="02020603050405020304" charset="0"/>
              </a:rPr>
              <a:t>yet only daytime seeing:</a:t>
            </a:r>
            <a:br>
              <a:rPr lang="en-US" altLang="zh-CN" sz="240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400" smtClean="0">
                <a:latin typeface="Times New Roman" panose="02020603050405020304" charset="0"/>
                <a:cs typeface="Times New Roman" panose="02020603050405020304" charset="0"/>
              </a:rPr>
              <a:t>median 0.8” @ 3 m by</a:t>
            </a:r>
            <a:br>
              <a:rPr lang="en-US" altLang="zh-CN" sz="240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4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DIMM</a:t>
            </a:r>
            <a:r>
              <a:rPr lang="en-US" altLang="zh-CN" sz="2400" smtClean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Differential Image</a:t>
            </a:r>
            <a:b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Motion Monitor)</a:t>
            </a:r>
            <a:br>
              <a:rPr lang="en-US" altLang="zh-CN" sz="2400" smtClean="0"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400" smtClean="0"/>
          </a:p>
          <a:p>
            <a:endParaRPr lang="en-US" altLang="zh-CN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8125" y="3390900"/>
            <a:ext cx="2246630" cy="32848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05" y="308610"/>
            <a:ext cx="3417570" cy="3559175"/>
          </a:xfrm>
          <a:prstGeom prst="rect">
            <a:avLst/>
          </a:prstGeom>
        </p:spPr>
      </p:pic>
      <p:sp>
        <p:nvSpPr>
          <p:cNvPr id="14" name="文本框 7"/>
          <p:cNvSpPr txBox="1"/>
          <p:nvPr/>
        </p:nvSpPr>
        <p:spPr>
          <a:xfrm>
            <a:off x="6850380" y="495300"/>
            <a:ext cx="2354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credit: Dome C group</a:t>
            </a:r>
            <a:endParaRPr lang="en-US" altLang="zh-CN" dirty="0"/>
          </a:p>
        </p:txBody>
      </p:sp>
      <p:sp>
        <p:nvSpPr>
          <p:cNvPr id="15" name="文本框 14"/>
          <p:cNvSpPr txBox="1"/>
          <p:nvPr/>
        </p:nvSpPr>
        <p:spPr>
          <a:xfrm>
            <a:off x="6301105" y="3022600"/>
            <a:ext cx="11544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mtClean="0">
                <a:sym typeface="+mn-ea"/>
              </a:rPr>
              <a:t>Pei+2013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873365" y="3937000"/>
            <a:ext cx="4173220" cy="2877820"/>
            <a:chOff x="12399" y="6200"/>
            <a:chExt cx="6572" cy="4532"/>
          </a:xfrm>
        </p:grpSpPr>
        <p:grpSp>
          <p:nvGrpSpPr>
            <p:cNvPr id="12" name="组合 11"/>
            <p:cNvGrpSpPr/>
            <p:nvPr/>
          </p:nvGrpSpPr>
          <p:grpSpPr>
            <a:xfrm>
              <a:off x="12399" y="6200"/>
              <a:ext cx="6572" cy="4532"/>
              <a:chOff x="13103" y="7032"/>
              <a:chExt cx="5868" cy="370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03" y="7032"/>
                <a:ext cx="5868" cy="3700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15846" y="8648"/>
                <a:ext cx="2458" cy="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Bonner+2010</a:t>
                </a:r>
                <a:endParaRPr lang="en-US" altLang="zh-CN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3296" y="7256"/>
              <a:ext cx="240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Dome A      C</a:t>
              </a:r>
              <a:endParaRPr lang="en-US" altLang="zh-CN"/>
            </a:p>
          </p:txBody>
        </p:sp>
      </p:grp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night-time seeing @ Dome A?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Challenges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Unattended for almost a year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Low temperature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Limited power supply &amp; network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Small FoV of DIMM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 tower for DIMM</a:t>
            </a:r>
            <a:endParaRPr lang="en-US" altLang="zh-CN" sz="2400"/>
          </a:p>
          <a:p>
            <a:pPr lvl="0">
              <a:buFont typeface="Arial" panose="020B0604020202020204" pitchFamily="34" charset="0"/>
              <a:buChar char="•"/>
            </a:pPr>
            <a:endParaRPr lang="en-US" altLang="zh-CN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0570" y="4194175"/>
            <a:ext cx="7243445" cy="233616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10212705" y="5248910"/>
            <a:ext cx="11163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Hu+2019</a:t>
            </a:r>
            <a:endParaRPr lang="en-US" altLang="zh-CN"/>
          </a:p>
        </p:txBody>
      </p:sp>
      <p:pic>
        <p:nvPicPr>
          <p:cNvPr id="5" name="g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56780" y="1193800"/>
            <a:ext cx="4609465" cy="2266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cs typeface="+mn-lt"/>
                <a:sym typeface="+mn-ea"/>
              </a:rPr>
              <a:t>2 </a:t>
            </a:r>
            <a:r>
              <a:rPr lang="en-US" altLang="zh-CN" smtClean="0">
                <a:cs typeface="+mn-lt"/>
                <a:sym typeface="+mn-ea"/>
              </a:rPr>
              <a:t>KL-DIMM for Dome A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altLang="zh-CN" sz="24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KL-DIMM: the automatic DIMM </a:t>
            </a:r>
            <a:br>
              <a:rPr lang="en-US" altLang="zh-CN" sz="24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</a:br>
            <a:r>
              <a:rPr lang="en-US" altLang="zh-CN" sz="24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for </a:t>
            </a:r>
            <a:r>
              <a:rPr lang="en-US" altLang="zh-CN" sz="24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KunLun</a:t>
            </a:r>
            <a:r>
              <a:rPr lang="en-US" altLang="zh-CN" sz="24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station (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ambient -80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℃)</a:t>
            </a:r>
            <a:endParaRPr lang="en-US" altLang="zh-CN" sz="24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Active thermal control for electronics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Mechanical improvement</a:t>
            </a:r>
            <a:endParaRPr lang="en-US" altLang="zh-CN" sz="2400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two KL-DIMMs for redundancy</a:t>
            </a:r>
            <a:endParaRPr lang="en-US" altLang="zh-CN" sz="2400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Tower: 8 m designed by TJU</a:t>
            </a:r>
            <a:endParaRPr lang="en-US" altLang="zh-CN" sz="2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Logistical limit </a:t>
            </a:r>
            <a:endParaRPr lang="en-US" altLang="zh-CN" sz="2400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BL &lt; 9 m for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25% time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860" y="3729355"/>
            <a:ext cx="1913890" cy="2552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7" t="61481" r="4167"/>
          <a:stretch>
            <a:fillRect/>
          </a:stretch>
        </p:blipFill>
        <p:spPr>
          <a:xfrm>
            <a:off x="7896860" y="1033145"/>
            <a:ext cx="3928110" cy="2425065"/>
          </a:xfrm>
          <a:prstGeom prst="rect">
            <a:avLst/>
          </a:prstGeom>
        </p:spPr>
      </p:pic>
      <p:pic>
        <p:nvPicPr>
          <p:cNvPr id="13315" name="内容占位符 7" descr="IMG_20170822_144815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9903460" y="3729355"/>
            <a:ext cx="1922145" cy="2566035"/>
          </a:xfr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altLang="en-US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cold tests: single-part/whole system</a:t>
            </a:r>
            <a:endParaRPr lang="en-US" altLang="zh-CN" sz="2400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685800" lvl="1" indent="-228600" algn="l"/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working/rebooting correctly at -70C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685800" lvl="1" indent="-228600" algn="l"/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~100W including heaters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28600" lvl="0" indent="-228600" algn="l"/>
            <a:r>
              <a:rPr lang="en-US" altLang="en-US" sz="24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test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obs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@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Muztagh Ata: seeing precision ~ 10%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228600" lvl="0" indent="-228600" algn="l"/>
            <a:endParaRPr lang="en-US" altLang="en-US" sz="2400" dirty="0"/>
          </a:p>
          <a:p>
            <a:pPr marL="685800" lvl="1" indent="-228600" algn="l"/>
            <a:endParaRPr lang="en-US" altLang="zh-CN" sz="2400" dirty="0">
              <a:sym typeface="+mn-ea"/>
            </a:endParaRPr>
          </a:p>
          <a:p>
            <a:pPr marL="228600" lvl="0" indent="-228600" algn="l"/>
            <a:endParaRPr lang="en-US" altLang="en-US" dirty="0"/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82440" y="3961130"/>
            <a:ext cx="3175635" cy="2376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3"/>
          <p:cNvSpPr txBox="1"/>
          <p:nvPr/>
        </p:nvSpPr>
        <p:spPr>
          <a:xfrm>
            <a:off x="4282599" y="6336983"/>
            <a:ext cx="42335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low temperature chamber </a:t>
            </a:r>
            <a:r>
              <a:rPr lang="en-US" altLang="en-US" sz="2000"/>
              <a:t>@ NIAOT</a:t>
            </a:r>
            <a:endParaRPr lang="en-US" altLang="en-US" sz="2000"/>
          </a:p>
        </p:txBody>
      </p:sp>
      <p:pic>
        <p:nvPicPr>
          <p:cNvPr id="22533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5085" y="431800"/>
            <a:ext cx="2317115" cy="3100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图片 1" descr="Screenshot from 2018-11-22 14-01-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645" y="3557270"/>
            <a:ext cx="3577590" cy="2653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" y="4177030"/>
            <a:ext cx="3293110" cy="2470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 KL-DIMMs were installed at Dome A in 2019</a:t>
            </a:r>
            <a:endParaRPr lang="en-US" altLang="zh-CN" sz="2400" dirty="0" smtClean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lvl="0"/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 members from NAOC </a:t>
            </a: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+ help from </a:t>
            </a:r>
            <a:br>
              <a:rPr lang="en-US" altLang="zh-CN" sz="24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another 2 astronomers </a:t>
            </a:r>
            <a:br>
              <a:rPr lang="en-US" altLang="zh-CN" sz="24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 the traverse team</a:t>
            </a:r>
            <a:endParaRPr lang="en-US" altLang="zh-CN" sz="2400" dirty="0" smtClean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lvl="0"/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supported by PLATO-A </a:t>
            </a:r>
            <a:endParaRPr lang="en-US" altLang="zh-CN" sz="2400" dirty="0" smtClean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4965" y="3006725"/>
            <a:ext cx="3467100" cy="3780155"/>
          </a:xfrm>
          <a:prstGeom prst="rect">
            <a:avLst/>
          </a:prstGeom>
        </p:spPr>
      </p:pic>
      <p:pic>
        <p:nvPicPr>
          <p:cNvPr id="7" name="图片 6" descr="KL-DIMM望远镜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711440" y="191770"/>
            <a:ext cx="4465955" cy="2741930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720" y="4009390"/>
            <a:ext cx="3680460" cy="27603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 Operations of KL-DIMM</a:t>
            </a:r>
            <a:endParaRPr lang="en-US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296035"/>
            <a:ext cx="7110095" cy="504126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in-situ work 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installation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rough polar alignment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1"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searching the target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fully automatic observation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data processing in real-time</a:t>
            </a:r>
            <a:endParaRPr lang="en-US" altLang="zh-CN" sz="240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seeing results were sent back </a:t>
            </a:r>
            <a:br>
              <a:rPr lang="en-US" altLang="zh-CN" sz="240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zh-CN" sz="240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every 30 min, and shown in website</a:t>
            </a:r>
            <a:endParaRPr lang="en-US" altLang="zh-CN" sz="240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502920"/>
            <a:ext cx="5730240" cy="61645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3361</Words>
  <Application>WPS 演示</Application>
  <PresentationFormat>自定义</PresentationFormat>
  <Paragraphs>193</Paragraphs>
  <Slides>17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Times New Roman</vt:lpstr>
      <vt:lpstr>Wingdings</vt:lpstr>
      <vt:lpstr>Calibri</vt:lpstr>
      <vt:lpstr>楷体</vt:lpstr>
      <vt:lpstr>Arial Unicode MS</vt:lpstr>
      <vt:lpstr>Office 主题​​</vt:lpstr>
      <vt:lpstr>Seeing at Dome A, Antarctica:  automatic measurements &amp; results</vt:lpstr>
      <vt:lpstr>outline</vt:lpstr>
      <vt:lpstr>1 Introduction</vt:lpstr>
      <vt:lpstr>Dome A (Kunlun Station)</vt:lpstr>
      <vt:lpstr>night-time seeing @ Dome A?</vt:lpstr>
      <vt:lpstr>2 KL-DIMM for Dome A</vt:lpstr>
      <vt:lpstr>PowerPoint 演示文稿</vt:lpstr>
      <vt:lpstr>PowerPoint 演示文稿</vt:lpstr>
      <vt:lpstr>3 Operations of KL-DIMM</vt:lpstr>
      <vt:lpstr>software system</vt:lpstr>
      <vt:lpstr>PowerPoint 演示文稿</vt:lpstr>
      <vt:lpstr>4 Seeing results from Dome A</vt:lpstr>
      <vt:lpstr>PowerPoint 演示文稿</vt:lpstr>
      <vt:lpstr>PowerPoint 演示文稿</vt:lpstr>
      <vt:lpstr>PowerPoint 演示文稿</vt:lpstr>
      <vt:lpstr>5 Summary</vt:lpstr>
      <vt:lpstr>Thank you！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Night-time measurements of astronomical seeing at Dome A in Antarctica</dc:title>
  <dc:creator/>
  <cp:lastModifiedBy>B Ma</cp:lastModifiedBy>
  <cp:revision>78</cp:revision>
  <dcterms:created xsi:type="dcterms:W3CDTF">2019-06-19T02:08:00Z</dcterms:created>
  <dcterms:modified xsi:type="dcterms:W3CDTF">2020-11-23T07:32:22Z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