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5" r:id="rId3"/>
    <p:sldId id="264" r:id="rId4"/>
    <p:sldId id="296" r:id="rId5"/>
    <p:sldId id="324" r:id="rId6"/>
    <p:sldId id="325" r:id="rId7"/>
    <p:sldId id="326" r:id="rId8"/>
    <p:sldId id="334" r:id="rId9"/>
    <p:sldId id="310" r:id="rId10"/>
    <p:sldId id="332" r:id="rId11"/>
    <p:sldId id="333" r:id="rId12"/>
    <p:sldId id="309" r:id="rId13"/>
    <p:sldId id="335" r:id="rId14"/>
    <p:sldId id="312" r:id="rId15"/>
    <p:sldId id="314" r:id="rId16"/>
    <p:sldId id="315" r:id="rId17"/>
    <p:sldId id="323" r:id="rId18"/>
    <p:sldId id="316" r:id="rId19"/>
    <p:sldId id="331" r:id="rId20"/>
    <p:sldId id="289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886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pos="3780" userDrawn="1">
          <p15:clr>
            <a:srgbClr val="A4A3A4"/>
          </p15:clr>
        </p15:guide>
        <p15:guide id="5" pos="2569" userDrawn="1">
          <p15:clr>
            <a:srgbClr val="A4A3A4"/>
          </p15:clr>
        </p15:guide>
        <p15:guide id="6" pos="5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E7E"/>
    <a:srgbClr val="BF9F62"/>
    <a:srgbClr val="F09BA0"/>
    <a:srgbClr val="A5D6DD"/>
    <a:srgbClr val="DEDEDC"/>
    <a:srgbClr val="958067"/>
    <a:srgbClr val="DADAD8"/>
    <a:srgbClr val="4E4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6" autoAdjust="0"/>
    <p:restoredTop sz="94660"/>
  </p:normalViewPr>
  <p:slideViewPr>
    <p:cSldViewPr snapToObjects="1">
      <p:cViewPr varScale="1">
        <p:scale>
          <a:sx n="85" d="100"/>
          <a:sy n="85" d="100"/>
        </p:scale>
        <p:origin x="116" y="424"/>
      </p:cViewPr>
      <p:guideLst>
        <p:guide orient="horz" pos="2160"/>
        <p:guide orient="horz" pos="2886"/>
        <p:guide orient="horz" pos="1434"/>
        <p:guide pos="3780"/>
        <p:guide pos="2569"/>
        <p:guide pos="51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5CE5B60-93FD-459F-A46D-F93EE45C6E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DB7FAF8-2ECA-4E2F-9DA6-346CD9DD39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23595A-551F-43C4-BE88-54E8B211DDCA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D1D27C5-E21C-4B7C-8BDA-0EAB1DAC89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D0183537-021A-48B5-8BFD-5C3EFAF20D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F3D765AA-D25A-4BC5-9B79-61B1BC2A0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BFF626-C7A2-4760-94E9-BF8CB782402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8D560C7-67C7-4221-99AC-CBBB19CD9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19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876299" y="-717550"/>
            <a:ext cx="10386484" cy="7599363"/>
            <a:chOff x="0" y="0"/>
            <a:chExt cx="4908" cy="4788"/>
          </a:xfrm>
        </p:grpSpPr>
        <p:pic>
          <p:nvPicPr>
            <p:cNvPr id="6" name="矩形 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08" cy="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4FEA9656-BE83-429A-98F8-979250BDF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1"/>
              <a:ext cx="4906" cy="47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800" y="2411413"/>
            <a:ext cx="33782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1605696"/>
            <a:ext cx="10284823" cy="1411829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079518"/>
            <a:ext cx="7672252" cy="7979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BF23BEF6-FEC4-4BAC-ADFF-F56E0EB0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2E5D-A5A6-4495-A72F-457F02E4146C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612F9E92-843D-40E3-8692-99AD1E48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2049F7C2-F047-469E-9DFE-79445ED5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E5D9B-6032-47E7-B865-08BC3B1FBC0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0E750E-644D-4C36-85E3-36821FD60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D9EB-B733-4B84-82B1-8278A8A18439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F45050-1F7B-447D-8DAD-CC77B4712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A06FE3-36EC-4612-B6F4-8D8BB3ECA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25297-E562-4491-AFA2-6329AFCC523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DDEA6E9-362B-4EB2-B2B9-58D4A1EAF6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" name="直接连接符 7"/>
          <p:cNvCxnSpPr>
            <a:cxnSpLocks noChangeShapeType="1"/>
          </p:cNvCxnSpPr>
          <p:nvPr userDrawn="1"/>
        </p:nvCxnSpPr>
        <p:spPr bwMode="auto">
          <a:xfrm>
            <a:off x="0" y="927100"/>
            <a:ext cx="12192000" cy="0"/>
          </a:xfrm>
          <a:prstGeom prst="line">
            <a:avLst/>
          </a:prstGeom>
          <a:noFill/>
          <a:ln w="57150">
            <a:solidFill>
              <a:srgbClr val="006436"/>
            </a:solidFill>
            <a:round/>
            <a:headEnd/>
            <a:tailEnd/>
          </a:ln>
        </p:spPr>
      </p:cxn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8788401" y="180975"/>
            <a:ext cx="2842684" cy="685800"/>
            <a:chOff x="0" y="0"/>
            <a:chExt cx="2132410" cy="685800"/>
          </a:xfrm>
        </p:grpSpPr>
        <p:pic>
          <p:nvPicPr>
            <p:cNvPr id="7" name="图片 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07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9904" y="0"/>
              <a:ext cx="2428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5476" y="0"/>
              <a:ext cx="41433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1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2500" y="0"/>
              <a:ext cx="25955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3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4741" y="0"/>
              <a:ext cx="3976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4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6084" y="6361114"/>
            <a:ext cx="990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838200" y="9526"/>
            <a:ext cx="10515600" cy="1120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日期占位符 2">
            <a:extLst>
              <a:ext uri="{FF2B5EF4-FFF2-40B4-BE49-F238E27FC236}">
                <a16:creationId xmlns:a16="http://schemas.microsoft.com/office/drawing/2014/main" id="{F71C1D4E-C77E-41B3-822A-A53C53E7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54C0-D259-4293-A264-B4A122688929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14" name="页脚占位符 3">
            <a:extLst>
              <a:ext uri="{FF2B5EF4-FFF2-40B4-BE49-F238E27FC236}">
                <a16:creationId xmlns:a16="http://schemas.microsoft.com/office/drawing/2014/main" id="{3B47B0AB-41D1-46CD-8578-3C06218C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1A617298-A0FA-4837-BC74-CF435C94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2E691-E6B5-41F7-99CB-2CF583960B8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1413"/>
            <a:ext cx="3225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7"/>
          <p:cNvCxnSpPr>
            <a:cxnSpLocks noChangeShapeType="1"/>
          </p:cNvCxnSpPr>
          <p:nvPr userDrawn="1"/>
        </p:nvCxnSpPr>
        <p:spPr bwMode="auto">
          <a:xfrm>
            <a:off x="0" y="927100"/>
            <a:ext cx="3225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2658534" y="-717550"/>
            <a:ext cx="10386484" cy="7599363"/>
            <a:chOff x="0" y="0"/>
            <a:chExt cx="4907" cy="4788"/>
          </a:xfrm>
        </p:grpSpPr>
        <p:pic>
          <p:nvPicPr>
            <p:cNvPr id="6" name="矩形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07" cy="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8E160B1-78D0-484C-9861-D76BCDFD7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1"/>
              <a:ext cx="4906" cy="47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5" y="14549"/>
            <a:ext cx="3200395" cy="1120775"/>
          </a:xfrm>
        </p:spPr>
        <p:txBody>
          <a:bodyPr lIns="90000" rIns="9000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日期占位符 2">
            <a:extLst>
              <a:ext uri="{FF2B5EF4-FFF2-40B4-BE49-F238E27FC236}">
                <a16:creationId xmlns:a16="http://schemas.microsoft.com/office/drawing/2014/main" id="{5853F816-1A96-424B-81B5-B9AE3A1C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CE55B-803B-45F0-BEE3-A8DA87C9B6AB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D74B5637-AB1B-4FC9-946A-2AFAF3C0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D8A6041C-34AC-4A08-98A5-1D92A18B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F85FF-BE2C-4780-A9E3-6D7D001B36D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 userDrawn="1"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7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6084" y="6361114"/>
            <a:ext cx="990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5A14FDA-92D1-4AB3-A720-2986505171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1303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800" y="2411413"/>
            <a:ext cx="33782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-876299" y="-717550"/>
            <a:ext cx="10386484" cy="7599363"/>
            <a:chOff x="0" y="0"/>
            <a:chExt cx="4908" cy="4788"/>
          </a:xfrm>
        </p:grpSpPr>
        <p:pic>
          <p:nvPicPr>
            <p:cNvPr id="9" name="矩形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908" cy="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41D82756-E07A-4223-AC2D-7A6BD1B4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1"/>
              <a:ext cx="4906" cy="47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292225"/>
            <a:ext cx="10515600" cy="43513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2" name="日期占位符 2">
            <a:extLst>
              <a:ext uri="{FF2B5EF4-FFF2-40B4-BE49-F238E27FC236}">
                <a16:creationId xmlns:a16="http://schemas.microsoft.com/office/drawing/2014/main" id="{11A98E62-928D-46DC-BFC1-CF43C64E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087-C24D-4EF3-BFD6-DA735A927063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13" name="页脚占位符 3">
            <a:extLst>
              <a:ext uri="{FF2B5EF4-FFF2-40B4-BE49-F238E27FC236}">
                <a16:creationId xmlns:a16="http://schemas.microsoft.com/office/drawing/2014/main" id="{1AAEC42B-03C2-455C-AE18-964F9D3C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FD2285BD-0B9E-4D27-8BCB-78E7EE9F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3CE5E-0FD4-4E74-AA3B-4AA2B2B7773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>
            <a:spLocks noChangeArrowheads="1"/>
          </p:cNvSpPr>
          <p:nvPr userDrawn="1"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6084" y="6361114"/>
            <a:ext cx="990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EE677980-39A1-4FEF-AF7A-7BC142ACE9A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200" y="4406901"/>
            <a:ext cx="10363200" cy="1362075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4000" dirty="0"/>
              <a:t>单击此处编辑母版标题样式</a:t>
            </a: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2484967" y="-776288"/>
            <a:ext cx="10386484" cy="7599363"/>
            <a:chOff x="0" y="0"/>
            <a:chExt cx="4908" cy="4788"/>
          </a:xfrm>
        </p:grpSpPr>
        <p:pic>
          <p:nvPicPr>
            <p:cNvPr id="8" name="矩形 7">
              <a:extLst>
                <a:ext uri="{FF2B5EF4-FFF2-40B4-BE49-F238E27FC236}">
                  <a16:creationId xmlns:a16="http://schemas.microsoft.com/office/drawing/2014/main" id="{C5018F7F-F5CA-4E03-B72E-70882E37236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0" y="0"/>
              <a:ext cx="4908" cy="478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AB463AA2-24EB-470F-A4DD-1029FA586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1"/>
              <a:ext cx="4906" cy="47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8391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日期占位符 2">
            <a:extLst>
              <a:ext uri="{FF2B5EF4-FFF2-40B4-BE49-F238E27FC236}">
                <a16:creationId xmlns:a16="http://schemas.microsoft.com/office/drawing/2014/main" id="{3465ED11-758F-4117-A8D3-56C5F596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A86D-010C-4C18-A6E4-7D72563EE99D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CA8A0630-AC7B-4C25-A37D-F8F5742D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F93319DD-6E2A-4C47-9FD8-EF610A7F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9BC27-F6CB-4A5A-8A63-87920EC53D1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6" name="直接连接符 7"/>
          <p:cNvCxnSpPr>
            <a:cxnSpLocks noChangeShapeType="1"/>
          </p:cNvCxnSpPr>
          <p:nvPr userDrawn="1"/>
        </p:nvCxnSpPr>
        <p:spPr bwMode="auto">
          <a:xfrm>
            <a:off x="0" y="927100"/>
            <a:ext cx="12192000" cy="0"/>
          </a:xfrm>
          <a:prstGeom prst="line">
            <a:avLst/>
          </a:prstGeom>
          <a:noFill/>
          <a:ln w="57150">
            <a:solidFill>
              <a:srgbClr val="006436"/>
            </a:solidFill>
            <a:round/>
            <a:headEnd/>
            <a:tailEnd/>
          </a:ln>
        </p:spPr>
      </p:cxn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8788401" y="180975"/>
            <a:ext cx="2842684" cy="685800"/>
            <a:chOff x="0" y="0"/>
            <a:chExt cx="2132410" cy="685800"/>
          </a:xfrm>
        </p:grpSpPr>
        <p:pic>
          <p:nvPicPr>
            <p:cNvPr id="8" name="图片 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884" r="75481"/>
            <a:stretch>
              <a:fillRect/>
            </a:stretch>
          </p:blipFill>
          <p:spPr bwMode="auto">
            <a:xfrm>
              <a:off x="0" y="0"/>
              <a:ext cx="607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3572" r="57773"/>
            <a:stretch>
              <a:fillRect/>
            </a:stretch>
          </p:blipFill>
          <p:spPr bwMode="auto">
            <a:xfrm>
              <a:off x="659904" y="0"/>
              <a:ext cx="2428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47774" r="37463"/>
            <a:stretch>
              <a:fillRect/>
            </a:stretch>
          </p:blipFill>
          <p:spPr bwMode="auto">
            <a:xfrm>
              <a:off x="955476" y="0"/>
              <a:ext cx="41433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598" r="21153"/>
            <a:stretch>
              <a:fillRect/>
            </a:stretch>
          </p:blipFill>
          <p:spPr bwMode="auto">
            <a:xfrm>
              <a:off x="1422500" y="0"/>
              <a:ext cx="25955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5039" r="792"/>
            <a:stretch>
              <a:fillRect/>
            </a:stretch>
          </p:blipFill>
          <p:spPr bwMode="auto">
            <a:xfrm>
              <a:off x="1734741" y="0"/>
              <a:ext cx="3976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图片 14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6084" y="6361114"/>
            <a:ext cx="990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526"/>
            <a:ext cx="10972800" cy="1120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" name="日期占位符 4">
            <a:extLst>
              <a:ext uri="{FF2B5EF4-FFF2-40B4-BE49-F238E27FC236}">
                <a16:creationId xmlns:a16="http://schemas.microsoft.com/office/drawing/2014/main" id="{ADB1DF3E-11B9-4CFE-B3A0-DFE8987A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7851-9DC5-4CD1-9C7F-8520AF51B9BB}" type="datetimeFigureOut">
              <a:rPr lang="zh-CN" altLang="en-US"/>
              <a:pPr>
                <a:defRPr/>
              </a:pPr>
              <a:t>2020/11/27</a:t>
            </a:fld>
            <a:endParaRPr lang="zh-CN" altLang="en-US"/>
          </a:p>
        </p:txBody>
      </p:sp>
      <p:sp>
        <p:nvSpPr>
          <p:cNvPr id="15" name="页脚占位符 5">
            <a:extLst>
              <a:ext uri="{FF2B5EF4-FFF2-40B4-BE49-F238E27FC236}">
                <a16:creationId xmlns:a16="http://schemas.microsoft.com/office/drawing/2014/main" id="{F7AFFC3E-291B-47CB-9CC3-EF734B9E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6">
            <a:extLst>
              <a:ext uri="{FF2B5EF4-FFF2-40B4-BE49-F238E27FC236}">
                <a16:creationId xmlns:a16="http://schemas.microsoft.com/office/drawing/2014/main" id="{6AB95642-7B42-4BFF-9906-05093249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293E6-BEC2-4D8C-B9C1-CD2C8509D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 userDrawn="1"/>
        </p:nvCxnSpPr>
        <p:spPr bwMode="auto">
          <a:xfrm>
            <a:off x="0" y="927100"/>
            <a:ext cx="12192000" cy="0"/>
          </a:xfrm>
          <a:prstGeom prst="line">
            <a:avLst/>
          </a:prstGeom>
          <a:noFill/>
          <a:ln w="57150">
            <a:solidFill>
              <a:srgbClr val="006436"/>
            </a:solidFill>
            <a:round/>
            <a:headEnd/>
            <a:tailEnd/>
          </a:ln>
        </p:spPr>
      </p:cxn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8788401" y="180975"/>
            <a:ext cx="2842684" cy="685800"/>
            <a:chOff x="0" y="0"/>
            <a:chExt cx="2132410" cy="685800"/>
          </a:xfrm>
        </p:grpSpPr>
        <p:pic>
          <p:nvPicPr>
            <p:cNvPr id="10" name="图片 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884" r="75481"/>
            <a:stretch>
              <a:fillRect/>
            </a:stretch>
          </p:blipFill>
          <p:spPr bwMode="auto">
            <a:xfrm>
              <a:off x="0" y="0"/>
              <a:ext cx="607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3572" r="57773"/>
            <a:stretch>
              <a:fillRect/>
            </a:stretch>
          </p:blipFill>
          <p:spPr bwMode="auto">
            <a:xfrm>
              <a:off x="659904" y="0"/>
              <a:ext cx="2428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47774" r="37463"/>
            <a:stretch>
              <a:fillRect/>
            </a:stretch>
          </p:blipFill>
          <p:spPr bwMode="auto">
            <a:xfrm>
              <a:off x="955476" y="0"/>
              <a:ext cx="41433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1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598" r="21153"/>
            <a:stretch>
              <a:fillRect/>
            </a:stretch>
          </p:blipFill>
          <p:spPr bwMode="auto">
            <a:xfrm>
              <a:off x="1422500" y="0"/>
              <a:ext cx="25955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1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5039" r="792"/>
            <a:stretch>
              <a:fillRect/>
            </a:stretch>
          </p:blipFill>
          <p:spPr bwMode="auto">
            <a:xfrm>
              <a:off x="1734741" y="0"/>
              <a:ext cx="3976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图片 14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6084" y="6361114"/>
            <a:ext cx="990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526"/>
            <a:ext cx="10972800" cy="11207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" name="日期占位符 6">
            <a:extLst>
              <a:ext uri="{FF2B5EF4-FFF2-40B4-BE49-F238E27FC236}">
                <a16:creationId xmlns:a16="http://schemas.microsoft.com/office/drawing/2014/main" id="{9AF80163-F8D7-4E3A-80AF-12DEBE48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929D-63D9-4816-B642-5D035DF4BF47}" type="datetimeFigureOut">
              <a:rPr lang="zh-CN" altLang="en-US"/>
              <a:pPr>
                <a:defRPr/>
              </a:pPr>
              <a:t>2020/11/27</a:t>
            </a:fld>
            <a:endParaRPr lang="zh-CN" altLang="en-US"/>
          </a:p>
        </p:txBody>
      </p:sp>
      <p:sp>
        <p:nvSpPr>
          <p:cNvPr id="17" name="页脚占位符 7">
            <a:extLst>
              <a:ext uri="{FF2B5EF4-FFF2-40B4-BE49-F238E27FC236}">
                <a16:creationId xmlns:a16="http://schemas.microsoft.com/office/drawing/2014/main" id="{C9BC9A95-048B-4FCD-A449-55CBE1E4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8">
            <a:extLst>
              <a:ext uri="{FF2B5EF4-FFF2-40B4-BE49-F238E27FC236}">
                <a16:creationId xmlns:a16="http://schemas.microsoft.com/office/drawing/2014/main" id="{11C4FA16-CAC0-457F-99B9-8A6C40A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DCD3-B8FC-4EF1-9C23-8F41576415B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>
            <a:spLocks noChangeArrowheads="1"/>
          </p:cNvSpPr>
          <p:nvPr userDrawn="1"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" name="直接连接符 7"/>
          <p:cNvCxnSpPr>
            <a:cxnSpLocks noChangeShapeType="1"/>
          </p:cNvCxnSpPr>
          <p:nvPr userDrawn="1"/>
        </p:nvCxnSpPr>
        <p:spPr bwMode="auto">
          <a:xfrm>
            <a:off x="0" y="927100"/>
            <a:ext cx="12192000" cy="0"/>
          </a:xfrm>
          <a:prstGeom prst="line">
            <a:avLst/>
          </a:prstGeom>
          <a:noFill/>
          <a:ln w="57150">
            <a:solidFill>
              <a:srgbClr val="006436"/>
            </a:solidFill>
            <a:round/>
            <a:headEnd/>
            <a:tailEnd/>
          </a:ln>
        </p:spPr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8788401" y="180975"/>
            <a:ext cx="2842684" cy="685800"/>
            <a:chOff x="0" y="0"/>
            <a:chExt cx="2132410" cy="685800"/>
          </a:xfrm>
        </p:grpSpPr>
        <p:pic>
          <p:nvPicPr>
            <p:cNvPr id="6" name="图片 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07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1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9904" y="0"/>
              <a:ext cx="2428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5476" y="0"/>
              <a:ext cx="41433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1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2500" y="0"/>
              <a:ext cx="25955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13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4741" y="0"/>
              <a:ext cx="3976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6084" y="6361114"/>
            <a:ext cx="990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2" name="日期占位符 2">
            <a:extLst>
              <a:ext uri="{FF2B5EF4-FFF2-40B4-BE49-F238E27FC236}">
                <a16:creationId xmlns:a16="http://schemas.microsoft.com/office/drawing/2014/main" id="{D32407DB-B188-4507-8F79-10AEF01C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DD8C-4D9D-45EC-9E76-1E4357F4210A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13" name="页脚占位符 3">
            <a:extLst>
              <a:ext uri="{FF2B5EF4-FFF2-40B4-BE49-F238E27FC236}">
                <a16:creationId xmlns:a16="http://schemas.microsoft.com/office/drawing/2014/main" id="{21192CEB-895E-4AAF-810A-DFBBA78E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A09F778E-36E6-45DD-B5E7-4F0737B0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ADEAB-656B-4F16-9B61-0E264A1D868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8788401" y="180975"/>
            <a:ext cx="2842684" cy="685800"/>
            <a:chOff x="0" y="0"/>
            <a:chExt cx="2132410" cy="685800"/>
          </a:xfrm>
        </p:grpSpPr>
        <p:pic>
          <p:nvPicPr>
            <p:cNvPr id="7" name="图片 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884" r="75481"/>
            <a:stretch>
              <a:fillRect/>
            </a:stretch>
          </p:blipFill>
          <p:spPr bwMode="auto">
            <a:xfrm>
              <a:off x="0" y="0"/>
              <a:ext cx="607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3572" r="57773"/>
            <a:stretch>
              <a:fillRect/>
            </a:stretch>
          </p:blipFill>
          <p:spPr bwMode="auto">
            <a:xfrm>
              <a:off x="659904" y="0"/>
              <a:ext cx="2428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47774" r="37463"/>
            <a:stretch>
              <a:fillRect/>
            </a:stretch>
          </p:blipFill>
          <p:spPr bwMode="auto">
            <a:xfrm>
              <a:off x="955476" y="0"/>
              <a:ext cx="41433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1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598" r="21153"/>
            <a:stretch>
              <a:fillRect/>
            </a:stretch>
          </p:blipFill>
          <p:spPr bwMode="auto">
            <a:xfrm>
              <a:off x="1422500" y="0"/>
              <a:ext cx="25955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5039" r="792"/>
            <a:stretch>
              <a:fillRect/>
            </a:stretch>
          </p:blipFill>
          <p:spPr bwMode="auto">
            <a:xfrm>
              <a:off x="1734741" y="0"/>
              <a:ext cx="3976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4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6084" y="6361114"/>
            <a:ext cx="990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日期占位符 4">
            <a:extLst>
              <a:ext uri="{FF2B5EF4-FFF2-40B4-BE49-F238E27FC236}">
                <a16:creationId xmlns:a16="http://schemas.microsoft.com/office/drawing/2014/main" id="{50694649-F8EE-4741-A978-99CCDB45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27E5-BCA2-4D34-A7F0-80DC5D0329EC}" type="datetimeFigureOut">
              <a:rPr lang="zh-CN" altLang="en-US"/>
              <a:pPr>
                <a:defRPr/>
              </a:pPr>
              <a:t>2020/11/27</a:t>
            </a:fld>
            <a:endParaRPr lang="zh-CN" altLang="en-US"/>
          </a:p>
        </p:txBody>
      </p:sp>
      <p:sp>
        <p:nvSpPr>
          <p:cNvPr id="14" name="页脚占位符 5">
            <a:extLst>
              <a:ext uri="{FF2B5EF4-FFF2-40B4-BE49-F238E27FC236}">
                <a16:creationId xmlns:a16="http://schemas.microsoft.com/office/drawing/2014/main" id="{08D89270-70DC-4F21-B6B2-478BD89D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646E6D8F-593E-43C3-9628-7BCAADDB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A8E2F-4C93-426D-B88B-154C8A6BEC1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526"/>
            <a:ext cx="10515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22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260E750E-644D-4C36-85E3-36821FD60F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65500" y="6432551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fld id="{33D63EEC-D8C8-49F5-B189-789FDA2E3D20}" type="datetimeFigureOut">
              <a:rPr lang="zh-CN" altLang="en-US"/>
              <a:pPr>
                <a:defRPr/>
              </a:pPr>
              <a:t>2020/11/27</a:t>
            </a:fld>
            <a:endParaRPr lang="en-US" altLang="zh-CN"/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8BF45050-1F7B-447D-8DAD-CC77B47122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1" y="6432551"/>
            <a:ext cx="38227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2F2F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39A06FE3-36EC-4612-B6F4-8D8BB3ECAF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44101" y="6432551"/>
            <a:ext cx="14097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2F2F2"/>
                </a:solidFill>
              </a:defRPr>
            </a:lvl1pPr>
          </a:lstStyle>
          <a:p>
            <a:fld id="{4F9D20E3-05C5-4E3C-AEC5-C0381FBDF7C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31" r:id="rId10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ctrTitle"/>
          </p:nvPr>
        </p:nvSpPr>
        <p:spPr>
          <a:xfrm>
            <a:off x="1127448" y="1065213"/>
            <a:ext cx="8397552" cy="2387600"/>
          </a:xfrm>
        </p:spPr>
        <p:txBody>
          <a:bodyPr/>
          <a:lstStyle/>
          <a:p>
            <a:pPr lvl="0" algn="ctr"/>
            <a:r>
              <a:rPr lang="zh-CN" altLang="en-US" dirty="0" smtClean="0"/>
              <a:t>分子云核提取算法研究及应用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12292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511824" y="4725144"/>
            <a:ext cx="4478694" cy="1800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CN" altLang="en-US" sz="2400" dirty="0">
                <a:solidFill>
                  <a:srgbClr val="006436"/>
                </a:solidFill>
              </a:rPr>
              <a:t>罗骁域三峡大学</a:t>
            </a:r>
            <a:endParaRPr lang="en-US" altLang="zh-CN" sz="2400" dirty="0">
              <a:solidFill>
                <a:srgbClr val="006436"/>
              </a:solidFill>
            </a:endParaRPr>
          </a:p>
          <a:p>
            <a:pPr marL="0" indent="0" algn="ctr" eaLnBrk="1" hangingPunct="1">
              <a:buNone/>
            </a:pPr>
            <a:r>
              <a:rPr lang="zh-CN" altLang="en-US" sz="2400" dirty="0" smtClean="0">
                <a:solidFill>
                  <a:srgbClr val="006436"/>
                </a:solidFill>
              </a:rPr>
              <a:t>指导</a:t>
            </a:r>
            <a:r>
              <a:rPr lang="zh-CN" altLang="en-US" sz="2400" dirty="0">
                <a:solidFill>
                  <a:srgbClr val="006436"/>
                </a:solidFill>
              </a:rPr>
              <a:t>老师：郑胜</a:t>
            </a:r>
            <a:endParaRPr lang="en-US" altLang="zh-CN" sz="2400" dirty="0">
              <a:solidFill>
                <a:srgbClr val="006436"/>
              </a:solidFill>
            </a:endParaRPr>
          </a:p>
          <a:p>
            <a:pPr marL="0" indent="0" algn="ctr" eaLnBrk="1" hangingPunct="1">
              <a:buNone/>
            </a:pPr>
            <a:r>
              <a:rPr lang="zh-CN" altLang="en-US" sz="2400" dirty="0" smtClean="0">
                <a:solidFill>
                  <a:srgbClr val="006436"/>
                </a:solidFill>
              </a:rPr>
              <a:t>合作</a:t>
            </a:r>
            <a:r>
              <a:rPr lang="zh-CN" altLang="en-US" sz="2400" dirty="0">
                <a:solidFill>
                  <a:srgbClr val="006436"/>
                </a:solidFill>
              </a:rPr>
              <a:t>单位：紫金山天文台</a:t>
            </a:r>
            <a:endParaRPr lang="en-US" altLang="zh-CN" sz="2400" dirty="0">
              <a:solidFill>
                <a:srgbClr val="006436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zh-CN" sz="2400" dirty="0" smtClean="0">
                <a:solidFill>
                  <a:srgbClr val="006436"/>
                </a:solidFill>
              </a:rPr>
              <a:t>2020.11.27</a:t>
            </a:r>
            <a:endParaRPr lang="zh-CN" altLang="en-US" sz="2400" dirty="0">
              <a:solidFill>
                <a:srgbClr val="00643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内容占位符 1"/>
          <p:cNvSpPr>
            <a:spLocks noGrp="1" noChangeArrowheads="1"/>
          </p:cNvSpPr>
          <p:nvPr>
            <p:ph idx="1"/>
          </p:nvPr>
        </p:nvSpPr>
        <p:spPr>
          <a:xfrm>
            <a:off x="1775520" y="1292225"/>
            <a:ext cx="8064896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1800"/>
              <a:t>M16 </a:t>
            </a:r>
            <a:r>
              <a:rPr lang="zh-CN" altLang="en-US" sz="1800"/>
              <a:t>天区观测时间为 </a:t>
            </a:r>
            <a:r>
              <a:rPr lang="en-US" altLang="zh-CN" sz="1800"/>
              <a:t>2013 </a:t>
            </a:r>
            <a:r>
              <a:rPr lang="zh-CN" altLang="en-US" sz="1800"/>
              <a:t>年 </a:t>
            </a:r>
            <a:r>
              <a:rPr lang="en-US" altLang="zh-CN" sz="1800"/>
              <a:t>10 </a:t>
            </a:r>
            <a:r>
              <a:rPr lang="zh-CN" altLang="en-US" sz="1800"/>
              <a:t>月 </a:t>
            </a:r>
            <a:r>
              <a:rPr lang="en-US" altLang="zh-CN" sz="1800"/>
              <a:t>6 </a:t>
            </a:r>
            <a:r>
              <a:rPr lang="zh-CN" altLang="en-US" sz="1800"/>
              <a:t>日至 </a:t>
            </a:r>
            <a:r>
              <a:rPr lang="en-US" altLang="zh-CN" sz="1800"/>
              <a:t>2013 </a:t>
            </a:r>
            <a:r>
              <a:rPr lang="zh-CN" altLang="en-US" sz="1800"/>
              <a:t>年 </a:t>
            </a:r>
            <a:r>
              <a:rPr lang="en-US" altLang="zh-CN" sz="1800"/>
              <a:t>12 </a:t>
            </a:r>
            <a:r>
              <a:rPr lang="zh-CN" altLang="en-US" sz="1800"/>
              <a:t>月 </a:t>
            </a:r>
            <a:r>
              <a:rPr lang="en-US" altLang="zh-CN" sz="1800"/>
              <a:t>13 </a:t>
            </a:r>
            <a:r>
              <a:rPr lang="zh-CN" altLang="en-US" sz="1800"/>
              <a:t>日，总观测时间为 </a:t>
            </a:r>
            <a:r>
              <a:rPr lang="en-US" altLang="zh-CN" sz="1800"/>
              <a:t>150 </a:t>
            </a:r>
            <a:r>
              <a:rPr lang="zh-CN" altLang="en-US" sz="1800"/>
              <a:t>个小时左右。天区覆盖范围为银经 </a:t>
            </a:r>
            <a:r>
              <a:rPr lang="en-US" altLang="zh-CN" sz="1800"/>
              <a:t>15.25°-18.25°</a:t>
            </a:r>
            <a:r>
              <a:rPr lang="zh-CN" altLang="en-US" sz="1800"/>
              <a:t>，银纬 </a:t>
            </a:r>
            <a:r>
              <a:rPr lang="en-US" altLang="zh-CN" sz="1800"/>
              <a:t>0°-1.5°</a:t>
            </a:r>
            <a:r>
              <a:rPr lang="zh-CN" altLang="en-US" sz="1800"/>
              <a:t>；</a:t>
            </a:r>
            <a:endParaRPr lang="en-US" altLang="zh-CN" sz="18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1800"/>
              <a:t>M16 </a:t>
            </a:r>
            <a:r>
              <a:rPr lang="zh-CN" altLang="en-US" sz="1800"/>
              <a:t>是一片非常著名的恒星形成区，其位于人马臂上，距离约为 </a:t>
            </a:r>
            <a:r>
              <a:rPr lang="en-US" altLang="zh-CN" sz="1800"/>
              <a:t>2 kpc</a:t>
            </a:r>
            <a:r>
              <a:rPr lang="zh-CN" altLang="en-US" sz="1800"/>
              <a:t>。</a:t>
            </a:r>
            <a:endParaRPr lang="zh-CN" altLang="en-US" sz="1800" dirty="0"/>
          </a:p>
        </p:txBody>
      </p:sp>
      <p:pic>
        <p:nvPicPr>
          <p:cNvPr id="4" name="图片 3" descr="untitled.png"/>
          <p:cNvPicPr>
            <a:picLocks noChangeAspect="1"/>
          </p:cNvPicPr>
          <p:nvPr/>
        </p:nvPicPr>
        <p:blipFill>
          <a:blip r:embed="rId3" cstate="print"/>
          <a:srcRect l="27950" t="7311" r="25588" b="7208"/>
          <a:stretch>
            <a:fillRect/>
          </a:stretch>
        </p:blipFill>
        <p:spPr>
          <a:xfrm>
            <a:off x="1631504" y="2492896"/>
            <a:ext cx="3240360" cy="35107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2492896"/>
            <a:ext cx="5468350" cy="3150667"/>
          </a:xfrm>
          <a:prstGeom prst="rect">
            <a:avLst/>
          </a:prstGeom>
        </p:spPr>
      </p:pic>
      <p:sp>
        <p:nvSpPr>
          <p:cNvPr id="9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</a:t>
            </a:r>
            <a:r>
              <a:rPr lang="zh-CN" altLang="en-US" smtClean="0"/>
              <a:t>法</a:t>
            </a:r>
            <a:r>
              <a:rPr lang="en-US" altLang="zh-CN" smtClean="0"/>
              <a:t>---</a:t>
            </a:r>
            <a:r>
              <a:rPr lang="zh-CN" altLang="en-US" sz="2800"/>
              <a:t>完备</a:t>
            </a:r>
            <a:r>
              <a:rPr lang="zh-CN" altLang="en-US" sz="2800" smtClean="0"/>
              <a:t>性极限实验</a:t>
            </a:r>
            <a:endParaRPr lang="zh-CN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7183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内容占位符 1"/>
          <p:cNvSpPr>
            <a:spLocks noGrp="1" noChangeArrowheads="1"/>
          </p:cNvSpPr>
          <p:nvPr>
            <p:ph idx="1"/>
          </p:nvPr>
        </p:nvSpPr>
        <p:spPr>
          <a:xfrm>
            <a:off x="1631504" y="1073696"/>
            <a:ext cx="4536504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800"/>
              <a:t>下图是观测区域 </a:t>
            </a:r>
            <a:r>
              <a:rPr lang="en-US" altLang="zh-CN" sz="1800"/>
              <a:t>CO(J=1-0)</a:t>
            </a:r>
            <a:r>
              <a:rPr lang="zh-CN" altLang="en-US" sz="1800"/>
              <a:t>三条谱线的平均谱，</a:t>
            </a:r>
            <a:r>
              <a:rPr lang="en-US" altLang="zh-CN" sz="1800"/>
              <a:t>M16 </a:t>
            </a:r>
            <a:r>
              <a:rPr lang="zh-CN" altLang="en-US" sz="1800"/>
              <a:t>主要出现在 </a:t>
            </a:r>
            <a:r>
              <a:rPr lang="en-US" altLang="zh-CN" sz="1800"/>
              <a:t>16-27 km/s </a:t>
            </a:r>
            <a:r>
              <a:rPr lang="zh-CN" altLang="en-US" sz="1800"/>
              <a:t>的范围内；</a:t>
            </a:r>
            <a:endParaRPr lang="en-US" altLang="zh-CN" sz="18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1800"/>
              <a:t>右图是这个 </a:t>
            </a:r>
            <a:r>
              <a:rPr lang="en-US" altLang="zh-CN" sz="1800"/>
              <a:t>16-27 km/s </a:t>
            </a:r>
            <a:r>
              <a:rPr lang="zh-CN" altLang="en-US" sz="1800"/>
              <a:t>成分在这个区域的三条 </a:t>
            </a:r>
            <a:r>
              <a:rPr lang="en-US" altLang="zh-CN" sz="1800"/>
              <a:t>CO </a:t>
            </a:r>
            <a:r>
              <a:rPr lang="zh-CN" altLang="en-US" sz="1800"/>
              <a:t>谱线的积分 强度图；</a:t>
            </a:r>
            <a:endParaRPr lang="en-US" altLang="zh-CN" sz="18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1800"/>
              <a:t>12CO(J=1-0)</a:t>
            </a:r>
            <a:r>
              <a:rPr lang="zh-CN" altLang="en-US" sz="1800"/>
              <a:t>气体描绘了 </a:t>
            </a:r>
            <a:r>
              <a:rPr lang="en-US" altLang="zh-CN" sz="1800"/>
              <a:t>M16 </a:t>
            </a:r>
            <a:r>
              <a:rPr lang="zh-CN" altLang="en-US" sz="1800"/>
              <a:t>巨分子云的整体轮廓，</a:t>
            </a:r>
            <a:r>
              <a:rPr lang="en-US" altLang="zh-CN" sz="1800"/>
              <a:t>13CO(J=1-0)</a:t>
            </a:r>
            <a:r>
              <a:rPr lang="zh-CN" altLang="en-US" sz="1800"/>
              <a:t>发射线 则是示踪 </a:t>
            </a:r>
            <a:r>
              <a:rPr lang="en-US" altLang="zh-CN" sz="1800"/>
              <a:t>M16 </a:t>
            </a:r>
            <a:r>
              <a:rPr lang="zh-CN" altLang="en-US" sz="1800"/>
              <a:t>的致密部分，</a:t>
            </a:r>
            <a:r>
              <a:rPr lang="en-US" altLang="zh-CN" sz="1800"/>
              <a:t>C18O(J=1-0)</a:t>
            </a:r>
            <a:r>
              <a:rPr lang="zh-CN" altLang="en-US" sz="1800"/>
              <a:t>示踪更加致密的部分。</a:t>
            </a:r>
            <a:endParaRPr lang="zh-CN" altLang="en-US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980728"/>
            <a:ext cx="4176464" cy="5290562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4724" t="2063" r="5720" b="262"/>
          <a:stretch/>
        </p:blipFill>
        <p:spPr bwMode="auto">
          <a:xfrm>
            <a:off x="2063553" y="3452414"/>
            <a:ext cx="3660275" cy="28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</a:t>
            </a:r>
            <a:r>
              <a:rPr lang="zh-CN" altLang="en-US" smtClean="0"/>
              <a:t>法</a:t>
            </a:r>
            <a:r>
              <a:rPr lang="en-US" altLang="zh-CN" smtClean="0"/>
              <a:t>---</a:t>
            </a:r>
            <a:r>
              <a:rPr lang="zh-CN" altLang="en-US" sz="2800"/>
              <a:t>完备</a:t>
            </a:r>
            <a:r>
              <a:rPr lang="zh-CN" altLang="en-US" sz="2800" smtClean="0"/>
              <a:t>性极限实验</a:t>
            </a:r>
            <a:endParaRPr lang="zh-CN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248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24001" y="125343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/>
              <a:t>Gaussclumps</a:t>
            </a:r>
            <a:r>
              <a:rPr lang="zh-CN" altLang="en-US" sz="1600"/>
              <a:t>算法的完备性极限质量约为</a:t>
            </a:r>
            <a:r>
              <a:rPr lang="en-US" altLang="zh-CN" sz="1600"/>
              <a:t>100</a:t>
            </a:r>
            <a:r>
              <a:rPr lang="zh-CN" altLang="en-US" sz="1600"/>
              <a:t>倍太阳质量，在极限质量以上的平均探测率为</a:t>
            </a:r>
            <a:r>
              <a:rPr lang="en-US" altLang="zh-CN" sz="1600"/>
              <a:t>86%</a:t>
            </a:r>
            <a:r>
              <a:rPr lang="zh-CN" altLang="en-US" sz="1600"/>
              <a:t>；</a:t>
            </a:r>
            <a:endParaRPr lang="en-US" altLang="zh-CN" sz="16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/>
              <a:t>聚类算法的完备性极限质量约为</a:t>
            </a:r>
            <a:r>
              <a:rPr lang="en-US" altLang="zh-CN" sz="1600"/>
              <a:t>75</a:t>
            </a:r>
            <a:r>
              <a:rPr lang="zh-CN" altLang="en-US" sz="1600"/>
              <a:t>倍太阳质量，在极限质量以上的平均探测率为</a:t>
            </a:r>
            <a:r>
              <a:rPr lang="en-US" altLang="zh-CN" sz="1600"/>
              <a:t>88%</a:t>
            </a:r>
            <a:r>
              <a:rPr lang="zh-CN" altLang="en-US" sz="1600"/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2997"/>
          <a:stretch/>
        </p:blipFill>
        <p:spPr>
          <a:xfrm>
            <a:off x="306774" y="2084427"/>
            <a:ext cx="5015181" cy="4229927"/>
          </a:xfrm>
          <a:prstGeom prst="rect">
            <a:avLst/>
          </a:prstGeom>
        </p:spPr>
      </p:pic>
      <p:pic>
        <p:nvPicPr>
          <p:cNvPr id="5" name="内容占位符 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4647" r="8034" b="4589"/>
          <a:stretch/>
        </p:blipFill>
        <p:spPr>
          <a:xfrm>
            <a:off x="5447928" y="2207556"/>
            <a:ext cx="6192688" cy="3956439"/>
          </a:xfrm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</a:t>
            </a:r>
            <a:r>
              <a:rPr lang="zh-CN" altLang="en-US" smtClean="0"/>
              <a:t>法</a:t>
            </a:r>
            <a:r>
              <a:rPr lang="en-US" altLang="zh-CN" smtClean="0"/>
              <a:t>---</a:t>
            </a:r>
            <a:r>
              <a:rPr lang="zh-CN" altLang="en-US" sz="2800"/>
              <a:t>完备</a:t>
            </a:r>
            <a:r>
              <a:rPr lang="zh-CN" altLang="en-US" sz="2800" smtClean="0"/>
              <a:t>性极限实验</a:t>
            </a:r>
            <a:endParaRPr lang="zh-CN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9080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524001" y="1700808"/>
            <a:ext cx="9025205" cy="4752528"/>
            <a:chOff x="0" y="1844824"/>
            <a:chExt cx="9025205" cy="4752528"/>
          </a:xfrm>
        </p:grpSpPr>
        <p:pic>
          <p:nvPicPr>
            <p:cNvPr id="17" name="图片 16" descr="图片6.png"/>
            <p:cNvPicPr>
              <a:picLocks noChangeAspect="1"/>
            </p:cNvPicPr>
            <p:nvPr/>
          </p:nvPicPr>
          <p:blipFill>
            <a:blip r:embed="rId3" cstate="print"/>
            <a:srcRect l="9156" t="14190" r="8912" b="12545"/>
            <a:stretch>
              <a:fillRect/>
            </a:stretch>
          </p:blipFill>
          <p:spPr>
            <a:xfrm>
              <a:off x="0" y="1844824"/>
              <a:ext cx="9025205" cy="475252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67544" y="3861048"/>
              <a:ext cx="3456384" cy="23042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50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3.</a:t>
            </a:r>
            <a:r>
              <a:rPr lang="zh-CN" altLang="en-US"/>
              <a:t>统</a:t>
            </a:r>
            <a:r>
              <a:rPr lang="zh-CN" altLang="en-US" smtClean="0"/>
              <a:t>计结果</a:t>
            </a:r>
            <a:endParaRPr lang="zh-CN" altLang="en-US" dirty="0" smtClean="0"/>
          </a:p>
        </p:txBody>
      </p:sp>
      <p:pic>
        <p:nvPicPr>
          <p:cNvPr id="20" name="图片 19" descr="对M16_13CO真实数据的检测_局部.bmp"/>
          <p:cNvPicPr>
            <a:picLocks noChangeAspect="1"/>
          </p:cNvPicPr>
          <p:nvPr/>
        </p:nvPicPr>
        <p:blipFill>
          <a:blip r:embed="rId4" cstate="print"/>
          <a:srcRect l="12201" t="5871" r="10625" b="5871"/>
          <a:stretch>
            <a:fillRect/>
          </a:stretch>
        </p:blipFill>
        <p:spPr>
          <a:xfrm>
            <a:off x="3431704" y="1705217"/>
            <a:ext cx="5760640" cy="38796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7529" y="908721"/>
            <a:ext cx="8053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对</a:t>
            </a:r>
            <a:r>
              <a:rPr lang="en-US" altLang="zh-CN" sz="2800" smtClean="0"/>
              <a:t>M16 </a:t>
            </a:r>
            <a:r>
              <a:rPr lang="en-US" altLang="zh-CN" sz="2800" baseline="30000" dirty="0"/>
              <a:t>13</a:t>
            </a:r>
            <a:r>
              <a:rPr lang="en-US" altLang="zh-CN" sz="2800" dirty="0"/>
              <a:t>CO</a:t>
            </a:r>
            <a:r>
              <a:rPr lang="zh-CN" altLang="en-US" sz="2800" dirty="0"/>
              <a:t>谱线的真实分子云核</a:t>
            </a:r>
            <a:r>
              <a:rPr lang="zh-CN" altLang="en-US" sz="2800"/>
              <a:t>数</a:t>
            </a:r>
            <a:r>
              <a:rPr lang="zh-CN" altLang="en-US" sz="2800" smtClean="0"/>
              <a:t>据检测，得到云核</a:t>
            </a:r>
            <a:r>
              <a:rPr lang="zh-CN" altLang="en-US" sz="2800"/>
              <a:t>和</a:t>
            </a:r>
            <a:r>
              <a:rPr lang="zh-CN" altLang="en-US" sz="2800" smtClean="0"/>
              <a:t>核</a:t>
            </a:r>
            <a:r>
              <a:rPr lang="zh-CN" altLang="en-US" sz="2800" dirty="0"/>
              <a:t>表，算法的检测效果如图所示</a:t>
            </a:r>
          </a:p>
        </p:txBody>
      </p:sp>
      <p:pic>
        <p:nvPicPr>
          <p:cNvPr id="11" name="图片 10" descr="M16局部数据检测核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2331" y="1904137"/>
            <a:ext cx="9144000" cy="3680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95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03512" y="10527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+mn-ea"/>
                <a:ea typeface="+mn-ea"/>
              </a:rPr>
              <a:t>我们对检测结果结合可视化界面进行人工认证，筛选掉一些假核。</a:t>
            </a:r>
            <a:r>
              <a:rPr lang="zh-CN" altLang="en-US"/>
              <a:t>根据经验，将云核定义为</a:t>
            </a:r>
            <a:r>
              <a:rPr lang="zh-CN" altLang="en-US" smtClean="0"/>
              <a:t>：局</a:t>
            </a:r>
            <a:r>
              <a:rPr lang="zh-CN" altLang="en-US"/>
              <a:t>部密度</a:t>
            </a:r>
            <a:r>
              <a:rPr lang="en-US" altLang="zh-CN"/>
              <a:t>(</a:t>
            </a:r>
            <a:r>
              <a:rPr lang="zh-CN" altLang="en-US"/>
              <a:t>强度</a:t>
            </a:r>
            <a:r>
              <a:rPr lang="en-US" altLang="zh-CN"/>
              <a:t>)</a:t>
            </a:r>
            <a:r>
              <a:rPr lang="zh-CN" altLang="en-US"/>
              <a:t>集</a:t>
            </a:r>
            <a:r>
              <a:rPr lang="zh-CN" altLang="en-US" smtClean="0"/>
              <a:t>中的数据块。</a:t>
            </a:r>
            <a:endParaRPr lang="zh-CN" altLang="en-US">
              <a:latin typeface="+mn-ea"/>
              <a:ea typeface="+mn-ea"/>
            </a:endParaRPr>
          </a:p>
        </p:txBody>
      </p:sp>
      <p:pic>
        <p:nvPicPr>
          <p:cNvPr id="57" name="图片 56"/>
          <p:cNvPicPr/>
          <p:nvPr/>
        </p:nvPicPr>
        <p:blipFill rotWithShape="1">
          <a:blip r:embed="rId2"/>
          <a:srcRect b="7077"/>
          <a:stretch/>
        </p:blipFill>
        <p:spPr bwMode="auto">
          <a:xfrm>
            <a:off x="1991544" y="1699067"/>
            <a:ext cx="7416824" cy="4602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>
          <a:xfrm>
            <a:off x="838200" y="9526"/>
            <a:ext cx="10515600" cy="1120775"/>
          </a:xfrm>
        </p:spPr>
        <p:txBody>
          <a:bodyPr/>
          <a:lstStyle/>
          <a:p>
            <a:pPr eaLnBrk="1" hangingPunct="1"/>
            <a:r>
              <a:rPr lang="en-US" altLang="zh-CN" smtClean="0"/>
              <a:t>3.</a:t>
            </a:r>
            <a:r>
              <a:rPr lang="zh-CN" altLang="en-US"/>
              <a:t>统</a:t>
            </a:r>
            <a:r>
              <a:rPr lang="zh-CN" altLang="en-US" smtClean="0"/>
              <a:t>计结果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055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217080" y="4293097"/>
            <a:ext cx="2428875" cy="2061195"/>
            <a:chOff x="268507" y="3088141"/>
            <a:chExt cx="3574199" cy="3041694"/>
          </a:xfrm>
        </p:grpSpPr>
        <p:graphicFrame>
          <p:nvGraphicFramePr>
            <p:cNvPr id="3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68507" y="4682068"/>
            <a:ext cx="3574199" cy="1447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70" name="Equation" r:id="rId3" imgW="1815840" imgH="736560" progId="Equation.DSMT4">
                    <p:embed/>
                  </p:oleObj>
                </mc:Choice>
                <mc:Fallback>
                  <p:oleObj name="Equation" r:id="rId3" imgW="1815840" imgH="736560" progId="Equation.DSMT4">
                    <p:embed/>
                    <p:pic>
                      <p:nvPicPr>
                        <p:cNvPr id="3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07" y="4682068"/>
                          <a:ext cx="3574199" cy="1447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组合 34"/>
            <p:cNvGrpSpPr/>
            <p:nvPr/>
          </p:nvGrpSpPr>
          <p:grpSpPr>
            <a:xfrm>
              <a:off x="467544" y="3088141"/>
              <a:ext cx="3096344" cy="1584176"/>
              <a:chOff x="323528" y="3284984"/>
              <a:chExt cx="3096344" cy="1584176"/>
            </a:xfrm>
          </p:grpSpPr>
          <p:cxnSp>
            <p:nvCxnSpPr>
              <p:cNvPr id="36" name="直接箭头连接符 35"/>
              <p:cNvCxnSpPr/>
              <p:nvPr/>
            </p:nvCxnSpPr>
            <p:spPr>
              <a:xfrm>
                <a:off x="323528" y="4725144"/>
                <a:ext cx="309634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/>
              <p:cNvGrpSpPr/>
              <p:nvPr/>
            </p:nvGrpSpPr>
            <p:grpSpPr>
              <a:xfrm>
                <a:off x="611560" y="3284984"/>
                <a:ext cx="2678658" cy="1584176"/>
                <a:chOff x="611560" y="3284984"/>
                <a:chExt cx="2678658" cy="1584176"/>
              </a:xfrm>
            </p:grpSpPr>
            <p:sp>
              <p:nvSpPr>
                <p:cNvPr id="38" name="任意多边形 37"/>
                <p:cNvSpPr/>
                <p:nvPr/>
              </p:nvSpPr>
              <p:spPr>
                <a:xfrm>
                  <a:off x="611560" y="3789040"/>
                  <a:ext cx="2415540" cy="854710"/>
                </a:xfrm>
                <a:custGeom>
                  <a:avLst/>
                  <a:gdLst>
                    <a:gd name="connsiteX0" fmla="*/ 0 w 2415540"/>
                    <a:gd name="connsiteY0" fmla="*/ 815340 h 854710"/>
                    <a:gd name="connsiteX1" fmla="*/ 518160 w 2415540"/>
                    <a:gd name="connsiteY1" fmla="*/ 716280 h 854710"/>
                    <a:gd name="connsiteX2" fmla="*/ 1211580 w 2415540"/>
                    <a:gd name="connsiteY2" fmla="*/ 0 h 854710"/>
                    <a:gd name="connsiteX3" fmla="*/ 1927860 w 2415540"/>
                    <a:gd name="connsiteY3" fmla="*/ 716280 h 854710"/>
                    <a:gd name="connsiteX4" fmla="*/ 2415540 w 2415540"/>
                    <a:gd name="connsiteY4" fmla="*/ 830580 h 85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540" h="854710">
                      <a:moveTo>
                        <a:pt x="0" y="815340"/>
                      </a:moveTo>
                      <a:cubicBezTo>
                        <a:pt x="158115" y="833755"/>
                        <a:pt x="316230" y="852170"/>
                        <a:pt x="518160" y="716280"/>
                      </a:cubicBezTo>
                      <a:cubicBezTo>
                        <a:pt x="720090" y="580390"/>
                        <a:pt x="976630" y="0"/>
                        <a:pt x="1211580" y="0"/>
                      </a:cubicBezTo>
                      <a:cubicBezTo>
                        <a:pt x="1446530" y="0"/>
                        <a:pt x="1727200" y="577850"/>
                        <a:pt x="1927860" y="716280"/>
                      </a:cubicBezTo>
                      <a:cubicBezTo>
                        <a:pt x="2128520" y="854710"/>
                        <a:pt x="2272030" y="842645"/>
                        <a:pt x="2415540" y="83058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1835696" y="3284984"/>
                  <a:ext cx="0" cy="158417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547664" y="3284984"/>
                  <a:ext cx="0" cy="158417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/>
                <p:cNvCxnSpPr/>
                <p:nvPr/>
              </p:nvCxnSpPr>
              <p:spPr>
                <a:xfrm>
                  <a:off x="1547664" y="3429000"/>
                  <a:ext cx="288032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2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19672" y="3501008"/>
                <a:ext cx="152400" cy="139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571" name="Equation" r:id="rId5" imgW="152280" imgH="139680" progId="Equation.DSMT4">
                        <p:embed/>
                      </p:oleObj>
                    </mc:Choice>
                    <mc:Fallback>
                      <p:oleObj name="Equation" r:id="rId5" imgW="152280" imgH="139680" progId="Equation.DSMT4">
                        <p:embed/>
                        <p:pic>
                          <p:nvPicPr>
                            <p:cNvPr id="42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19672" y="3501008"/>
                              <a:ext cx="152400" cy="139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3" name="Object 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77318" y="3975095"/>
                <a:ext cx="1612900" cy="482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8572" name="Equation" r:id="rId7" imgW="1612800" imgH="482400" progId="Equation.DSMT4">
                        <p:embed/>
                      </p:oleObj>
                    </mc:Choice>
                    <mc:Fallback>
                      <p:oleObj name="Equation" r:id="rId7" imgW="1612800" imgH="482400" progId="Equation.DSMT4">
                        <p:embed/>
                        <p:pic>
                          <p:nvPicPr>
                            <p:cNvPr id="43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7318" y="3975095"/>
                              <a:ext cx="1612900" cy="482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45" name="组合 44"/>
          <p:cNvGrpSpPr/>
          <p:nvPr/>
        </p:nvGrpSpPr>
        <p:grpSpPr>
          <a:xfrm>
            <a:off x="2072618" y="1704554"/>
            <a:ext cx="5319527" cy="2300511"/>
            <a:chOff x="-3329779" y="3075994"/>
            <a:chExt cx="6147941" cy="2673527"/>
          </a:xfrm>
        </p:grpSpPr>
        <p:grpSp>
          <p:nvGrpSpPr>
            <p:cNvPr id="46" name="组合 45"/>
            <p:cNvGrpSpPr/>
            <p:nvPr/>
          </p:nvGrpSpPr>
          <p:grpSpPr>
            <a:xfrm>
              <a:off x="323528" y="3409326"/>
              <a:ext cx="2494634" cy="2281041"/>
              <a:chOff x="5724128" y="2228079"/>
              <a:chExt cx="2494634" cy="2281041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6444208" y="2228079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aseline="30000" dirty="0" smtClean="0">
                    <a:solidFill>
                      <a:schemeClr val="tx1"/>
                    </a:solidFill>
                  </a:rPr>
                  <a:t>12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CO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直接箭头连接符 48"/>
              <p:cNvCxnSpPr>
                <a:stCxn id="48" idx="2"/>
                <a:endCxn id="50" idx="0"/>
              </p:cNvCxnSpPr>
              <p:nvPr/>
            </p:nvCxnSpPr>
            <p:spPr>
              <a:xfrm flipH="1">
                <a:off x="6876256" y="2660127"/>
                <a:ext cx="1" cy="4808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矩形 49"/>
              <p:cNvSpPr/>
              <p:nvPr/>
            </p:nvSpPr>
            <p:spPr>
              <a:xfrm>
                <a:off x="5724128" y="3140968"/>
                <a:ext cx="2304256" cy="4320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aseline="30000" dirty="0">
                    <a:solidFill>
                      <a:schemeClr val="tx1"/>
                    </a:solidFill>
                  </a:rPr>
                  <a:t>12</a:t>
                </a:r>
                <a:r>
                  <a:rPr lang="en-US" altLang="zh-CN" sz="1600" dirty="0"/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Tex=</a:t>
                </a:r>
                <a:r>
                  <a:rPr lang="en-US" altLang="zh-CN" sz="1600" baseline="30000" dirty="0">
                    <a:solidFill>
                      <a:schemeClr val="tx1"/>
                    </a:solidFill>
                  </a:rPr>
                  <a:t>13</a:t>
                </a:r>
                <a:r>
                  <a:rPr lang="en-US" altLang="zh-CN" sz="1600" dirty="0"/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Tex=</a:t>
                </a:r>
                <a:r>
                  <a:rPr lang="en-US" altLang="zh-CN" sz="1600" baseline="30000" dirty="0">
                    <a:solidFill>
                      <a:schemeClr val="tx1"/>
                    </a:solidFill>
                  </a:rPr>
                  <a:t>18</a:t>
                </a:r>
                <a:r>
                  <a:rPr lang="en-US" altLang="zh-CN" sz="1600" dirty="0"/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Tex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16"/>
              <p:cNvSpPr txBox="1"/>
              <p:nvPr/>
            </p:nvSpPr>
            <p:spPr>
              <a:xfrm>
                <a:off x="6328805" y="2663935"/>
                <a:ext cx="1512168" cy="39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calculate Tex</a:t>
                </a:r>
                <a:endParaRPr lang="zh-CN" altLang="en-US" sz="1600" dirty="0"/>
              </a:p>
            </p:txBody>
          </p:sp>
          <p:cxnSp>
            <p:nvCxnSpPr>
              <p:cNvPr id="52" name="直接箭头连接符 51"/>
              <p:cNvCxnSpPr>
                <a:endCxn id="53" idx="0"/>
              </p:cNvCxnSpPr>
              <p:nvPr/>
            </p:nvCxnSpPr>
            <p:spPr>
              <a:xfrm>
                <a:off x="6876256" y="3573016"/>
                <a:ext cx="0" cy="5040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矩形 52"/>
              <p:cNvSpPr/>
              <p:nvPr/>
            </p:nvSpPr>
            <p:spPr>
              <a:xfrm>
                <a:off x="5724128" y="4077072"/>
                <a:ext cx="2304256" cy="4320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aseline="30000" dirty="0">
                    <a:solidFill>
                      <a:schemeClr val="tx1"/>
                    </a:solidFill>
                  </a:rPr>
                  <a:t>13</a:t>
                </a:r>
                <a:r>
                  <a:rPr lang="en-US" altLang="zh-CN" sz="1600" dirty="0"/>
                  <a:t> </a:t>
                </a:r>
                <a:r>
                  <a:rPr lang="el-GR" altLang="zh-CN" dirty="0" smtClean="0">
                    <a:solidFill>
                      <a:schemeClr val="tx1"/>
                    </a:solidFill>
                  </a:rPr>
                  <a:t>τ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,</a:t>
                </a:r>
                <a:r>
                  <a:rPr lang="en-US" altLang="zh-CN" sz="24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aseline="30000" dirty="0" smtClean="0">
                    <a:solidFill>
                      <a:schemeClr val="tx1"/>
                    </a:solidFill>
                  </a:rPr>
                  <a:t>18</a:t>
                </a:r>
                <a:r>
                  <a:rPr lang="en-US" altLang="zh-CN" dirty="0" smtClean="0"/>
                  <a:t> </a:t>
                </a:r>
                <a:r>
                  <a:rPr lang="el-GR" altLang="zh-CN" dirty="0" smtClean="0">
                    <a:solidFill>
                      <a:schemeClr val="tx1"/>
                    </a:solidFill>
                  </a:rPr>
                  <a:t>τ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,</a:t>
                </a:r>
                <a:r>
                  <a:rPr lang="el-GR" altLang="zh-CN" dirty="0" smtClean="0">
                    <a:solidFill>
                      <a:schemeClr val="tx1"/>
                    </a:solidFill>
                  </a:rPr>
                  <a:t> Δ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v</a:t>
                </a:r>
                <a:r>
                  <a:rPr lang="en-US" altLang="zh-CN" baseline="-25000" dirty="0" err="1" smtClean="0">
                    <a:solidFill>
                      <a:schemeClr val="tx1"/>
                    </a:solidFill>
                  </a:rPr>
                  <a:t>nth</a:t>
                </a:r>
                <a:r>
                  <a:rPr lang="en-US" altLang="zh-CN" baseline="-25000" dirty="0" smtClean="0">
                    <a:solidFill>
                      <a:schemeClr val="tx1"/>
                    </a:solidFill>
                  </a:rPr>
                  <a:t> ,</a:t>
                </a:r>
                <a:r>
                  <a:rPr lang="el-GR" altLang="zh-CN" dirty="0" smtClean="0">
                    <a:solidFill>
                      <a:schemeClr val="tx1"/>
                    </a:solidFill>
                  </a:rPr>
                  <a:t>Δ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v</a:t>
                </a:r>
                <a:r>
                  <a:rPr lang="en-US" altLang="zh-CN" baseline="-25000" dirty="0" err="1" smtClean="0">
                    <a:solidFill>
                      <a:schemeClr val="tx1"/>
                    </a:solidFill>
                  </a:rPr>
                  <a:t>th</a:t>
                </a:r>
                <a:r>
                  <a:rPr lang="el-GR" altLang="zh-CN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26"/>
              <p:cNvSpPr txBox="1"/>
              <p:nvPr/>
            </p:nvSpPr>
            <p:spPr>
              <a:xfrm>
                <a:off x="5869086" y="3553811"/>
                <a:ext cx="2349676" cy="39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calculate  </a:t>
                </a:r>
                <a:r>
                  <a:rPr lang="el-GR" altLang="zh-CN" sz="1600" dirty="0"/>
                  <a:t>τ</a:t>
                </a:r>
                <a:r>
                  <a:rPr lang="en-US" altLang="zh-CN" sz="1600" dirty="0"/>
                  <a:t>,</a:t>
                </a:r>
                <a:r>
                  <a:rPr lang="el-GR" altLang="zh-CN" sz="1600" dirty="0"/>
                  <a:t> Δ</a:t>
                </a:r>
                <a:r>
                  <a:rPr lang="en-US" altLang="zh-CN" sz="1600" dirty="0" err="1"/>
                  <a:t>v</a:t>
                </a:r>
                <a:r>
                  <a:rPr lang="en-US" altLang="zh-CN" sz="1600" baseline="-25000" dirty="0" err="1"/>
                  <a:t>nth</a:t>
                </a:r>
                <a:r>
                  <a:rPr lang="en-US" altLang="zh-CN" sz="1600" baseline="-25000" dirty="0"/>
                  <a:t>,</a:t>
                </a:r>
                <a:r>
                  <a:rPr lang="en-US" altLang="zh-CN" sz="1600" dirty="0"/>
                  <a:t> </a:t>
                </a:r>
                <a:r>
                  <a:rPr lang="el-GR" altLang="zh-CN" sz="1600" dirty="0"/>
                  <a:t>Δ</a:t>
                </a:r>
                <a:r>
                  <a:rPr lang="en-US" altLang="zh-CN" sz="1600" dirty="0" err="1"/>
                  <a:t>v</a:t>
                </a:r>
                <a:r>
                  <a:rPr lang="en-US" altLang="zh-CN" sz="1600" baseline="-25000" dirty="0" err="1"/>
                  <a:t>th</a:t>
                </a:r>
                <a:endParaRPr lang="zh-CN" altLang="en-US" sz="1600" baseline="-25000" dirty="0"/>
              </a:p>
            </p:txBody>
          </p:sp>
        </p:grpSp>
        <p:graphicFrame>
          <p:nvGraphicFramePr>
            <p:cNvPr id="4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811683"/>
                </p:ext>
              </p:extLst>
            </p:nvPr>
          </p:nvGraphicFramePr>
          <p:xfrm>
            <a:off x="-3329779" y="3075994"/>
            <a:ext cx="3870389" cy="2673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73" name="Equation" r:id="rId9" imgW="2755800" imgH="1904760" progId="Equation.DSMT4">
                    <p:embed/>
                  </p:oleObj>
                </mc:Choice>
                <mc:Fallback>
                  <p:oleObj name="Equation" r:id="rId9" imgW="2755800" imgH="1904760" progId="Equation.DSMT4">
                    <p:embed/>
                    <p:pic>
                      <p:nvPicPr>
                        <p:cNvPr id="4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29779" y="3075994"/>
                          <a:ext cx="3870389" cy="2673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76512"/>
              </p:ext>
            </p:extLst>
          </p:nvPr>
        </p:nvGraphicFramePr>
        <p:xfrm>
          <a:off x="7805157" y="2239016"/>
          <a:ext cx="21494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4" name="Equation" r:id="rId11" imgW="1625400" imgH="1028520" progId="Equation.DSMT4">
                  <p:embed/>
                </p:oleObj>
              </mc:Choice>
              <mc:Fallback>
                <p:oleObj name="Equation" r:id="rId11" imgW="1625400" imgH="1028520" progId="Equation.DSMT4">
                  <p:embed/>
                  <p:pic>
                    <p:nvPicPr>
                      <p:cNvPr id="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157" y="2239016"/>
                        <a:ext cx="21494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 bwMode="auto">
          <a:xfrm>
            <a:off x="2088668" y="1523318"/>
            <a:ext cx="5447493" cy="2445139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692422" y="14754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激</a:t>
            </a:r>
            <a:r>
              <a:rPr lang="zh-CN" altLang="en-US" smtClean="0">
                <a:solidFill>
                  <a:srgbClr val="FF0000"/>
                </a:solidFill>
              </a:rPr>
              <a:t>发温度，光深和线宽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38658" y="4005064"/>
            <a:ext cx="4045775" cy="2343846"/>
            <a:chOff x="2901100" y="3792232"/>
            <a:chExt cx="4045775" cy="2115797"/>
          </a:xfrm>
        </p:grpSpPr>
        <p:graphicFrame>
          <p:nvGraphicFramePr>
            <p:cNvPr id="5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4855416"/>
                </p:ext>
              </p:extLst>
            </p:nvPr>
          </p:nvGraphicFramePr>
          <p:xfrm>
            <a:off x="2901100" y="4052240"/>
            <a:ext cx="4017962" cy="185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75" name="Equation" r:id="rId13" imgW="3187440" imgH="1473120" progId="Equation.DSMT4">
                    <p:embed/>
                  </p:oleObj>
                </mc:Choice>
                <mc:Fallback>
                  <p:oleObj name="Equation" r:id="rId13" imgW="3187440" imgH="1473120" progId="Equation.DSMT4">
                    <p:embed/>
                    <p:pic>
                      <p:nvPicPr>
                        <p:cNvPr id="5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100" y="4052240"/>
                          <a:ext cx="4017962" cy="1855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矩形 60"/>
            <p:cNvSpPr/>
            <p:nvPr/>
          </p:nvSpPr>
          <p:spPr bwMode="auto">
            <a:xfrm>
              <a:off x="2907808" y="3821850"/>
              <a:ext cx="4039067" cy="2086179"/>
            </a:xfrm>
            <a:prstGeom prst="rect">
              <a:avLst/>
            </a:prstGeom>
            <a:noFill/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94647" y="3792232"/>
              <a:ext cx="2508073" cy="33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mtClean="0">
                  <a:solidFill>
                    <a:srgbClr val="FF0000"/>
                  </a:solidFill>
                </a:rPr>
                <a:t>柱密度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64" name="矩形 63"/>
          <p:cNvSpPr/>
          <p:nvPr/>
        </p:nvSpPr>
        <p:spPr bwMode="auto">
          <a:xfrm>
            <a:off x="7642802" y="1550012"/>
            <a:ext cx="2311830" cy="2311036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矩形 64"/>
          <p:cNvSpPr/>
          <p:nvPr/>
        </p:nvSpPr>
        <p:spPr bwMode="auto">
          <a:xfrm>
            <a:off x="2113032" y="4041597"/>
            <a:ext cx="2542809" cy="2307313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7608169" y="1758255"/>
            <a:ext cx="25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rgbClr val="FF0000"/>
                </a:solidFill>
              </a:rPr>
              <a:t>云核质量及等效半径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119253" y="4005064"/>
            <a:ext cx="25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rgbClr val="FF0000"/>
                </a:solidFill>
              </a:rPr>
              <a:t>线宽及亮温度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84610" y="1052736"/>
            <a:ext cx="88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+mn-ea"/>
                <a:ea typeface="+mn-ea"/>
              </a:rPr>
              <a:t>对</a:t>
            </a:r>
            <a:r>
              <a:rPr lang="zh-CN" altLang="en-US">
                <a:latin typeface="+mn-ea"/>
                <a:ea typeface="+mn-ea"/>
              </a:rPr>
              <a:t>筛</a:t>
            </a:r>
            <a:r>
              <a:rPr lang="zh-CN" altLang="en-US" smtClean="0">
                <a:latin typeface="+mn-ea"/>
                <a:ea typeface="+mn-ea"/>
              </a:rPr>
              <a:t>选后的分子云核，在局部热动平衡</a:t>
            </a:r>
            <a:r>
              <a:rPr lang="en-US" altLang="zh-CN" smtClean="0">
                <a:latin typeface="+mn-ea"/>
                <a:ea typeface="+mn-ea"/>
              </a:rPr>
              <a:t>(LTE)</a:t>
            </a:r>
            <a:r>
              <a:rPr lang="zh-CN" altLang="en-US" smtClean="0">
                <a:latin typeface="+mn-ea"/>
                <a:ea typeface="+mn-ea"/>
              </a:rPr>
              <a:t>的假设下，计算分子云核的物理参数。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58" name="标题 1"/>
          <p:cNvSpPr>
            <a:spLocks noGrp="1" noChangeArrowheads="1"/>
          </p:cNvSpPr>
          <p:nvPr>
            <p:ph type="title"/>
          </p:nvPr>
        </p:nvSpPr>
        <p:spPr>
          <a:xfrm>
            <a:off x="838200" y="9526"/>
            <a:ext cx="10515600" cy="1120775"/>
          </a:xfrm>
        </p:spPr>
        <p:txBody>
          <a:bodyPr/>
          <a:lstStyle/>
          <a:p>
            <a:pPr eaLnBrk="1" hangingPunct="1"/>
            <a:r>
              <a:rPr lang="en-US" altLang="zh-CN" smtClean="0"/>
              <a:t>3.</a:t>
            </a:r>
            <a:r>
              <a:rPr lang="zh-CN" altLang="en-US"/>
              <a:t>统</a:t>
            </a:r>
            <a:r>
              <a:rPr lang="zh-CN" altLang="en-US" smtClean="0"/>
              <a:t>计结果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559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59495" y="4581128"/>
            <a:ext cx="907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/>
              <a:t>这</a:t>
            </a:r>
            <a:r>
              <a:rPr lang="zh-CN" altLang="en-US" smtClean="0"/>
              <a:t>些云核的激发温度范围在</a:t>
            </a:r>
            <a:r>
              <a:rPr lang="en-US" altLang="zh-CN" smtClean="0"/>
              <a:t>8—40K, </a:t>
            </a:r>
            <a:r>
              <a:rPr lang="zh-CN" altLang="en-US" smtClean="0"/>
              <a:t>中值为</a:t>
            </a:r>
            <a:r>
              <a:rPr lang="en-US" altLang="zh-CN" smtClean="0"/>
              <a:t>18.5K, </a:t>
            </a:r>
            <a:r>
              <a:rPr lang="zh-CN" altLang="en-US" smtClean="0"/>
              <a:t>这个结果和 </a:t>
            </a:r>
            <a:r>
              <a:rPr lang="en-US" altLang="zh-CN" smtClean="0"/>
              <a:t>(Hill </a:t>
            </a:r>
            <a:r>
              <a:rPr lang="en-US" altLang="zh-CN"/>
              <a:t>et al. </a:t>
            </a:r>
            <a:r>
              <a:rPr lang="en-US" altLang="zh-CN" smtClean="0"/>
              <a:t>2012)</a:t>
            </a:r>
            <a:r>
              <a:rPr lang="zh-CN" altLang="en-US" smtClean="0"/>
              <a:t>的研究为</a:t>
            </a:r>
            <a:r>
              <a:rPr lang="en-US" altLang="zh-CN" smtClean="0"/>
              <a:t>18K</a:t>
            </a:r>
            <a:r>
              <a:rPr lang="zh-CN" altLang="en-US" smtClean="0"/>
              <a:t>的结果接近，进一步证实了他的结果；</a:t>
            </a:r>
            <a:r>
              <a:rPr lang="en-US" altLang="zh-CN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/>
              <a:t>分</a:t>
            </a:r>
            <a:r>
              <a:rPr lang="zh-CN" altLang="en-US" smtClean="0"/>
              <a:t>子云通常的激发温度在</a:t>
            </a:r>
            <a:r>
              <a:rPr lang="en-US" altLang="zh-CN" smtClean="0"/>
              <a:t>10-20K</a:t>
            </a:r>
            <a:r>
              <a:rPr lang="zh-CN" altLang="en-US" smtClean="0"/>
              <a:t>，</a:t>
            </a:r>
            <a:r>
              <a:rPr lang="en-US" altLang="zh-CN" smtClean="0"/>
              <a:t>18.5K</a:t>
            </a:r>
            <a:r>
              <a:rPr lang="zh-CN" altLang="en-US" smtClean="0"/>
              <a:t>的激发温度较高，可能意味着在该分子云区域存在加热。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43673" y="6501375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[3] Hill, T., Motte, F., Didelon, P., et al. 2012, A&amp;A, 542, A114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3409" r="2273" b="2841"/>
          <a:stretch/>
        </p:blipFill>
        <p:spPr>
          <a:xfrm>
            <a:off x="2567608" y="1052737"/>
            <a:ext cx="5472608" cy="3583256"/>
          </a:xfrm>
          <a:prstGeom prst="rect">
            <a:avLst/>
          </a:prstGeom>
        </p:spPr>
      </p:pic>
      <p:sp>
        <p:nvSpPr>
          <p:cNvPr id="8" name="标题 1"/>
          <p:cNvSpPr>
            <a:spLocks noGrp="1" noChangeArrowheads="1"/>
          </p:cNvSpPr>
          <p:nvPr>
            <p:ph type="title"/>
          </p:nvPr>
        </p:nvSpPr>
        <p:spPr>
          <a:xfrm>
            <a:off x="838200" y="9526"/>
            <a:ext cx="10515600" cy="1120775"/>
          </a:xfrm>
        </p:spPr>
        <p:txBody>
          <a:bodyPr/>
          <a:lstStyle/>
          <a:p>
            <a:pPr eaLnBrk="1" hangingPunct="1"/>
            <a:r>
              <a:rPr lang="en-US" altLang="zh-CN" smtClean="0"/>
              <a:t>3.</a:t>
            </a:r>
            <a:r>
              <a:rPr lang="zh-CN" altLang="en-US"/>
              <a:t>统</a:t>
            </a:r>
            <a:r>
              <a:rPr lang="zh-CN" altLang="en-US" smtClean="0"/>
              <a:t>计结果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6936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728602" y="3929442"/>
            <a:ext cx="475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mtClean="0"/>
              <a:t>从速度弥散分布图中，可以看出在</a:t>
            </a:r>
            <a:r>
              <a:rPr lang="en-US" altLang="zh-CN" smtClean="0"/>
              <a:t>M16</a:t>
            </a:r>
            <a:r>
              <a:rPr lang="zh-CN" altLang="en-US" smtClean="0"/>
              <a:t>这片分子云中，非热占主导。</a:t>
            </a:r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96753"/>
            <a:ext cx="3762437" cy="2508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1196753"/>
            <a:ext cx="3862115" cy="25747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89040"/>
            <a:ext cx="3744415" cy="2496276"/>
          </a:xfrm>
          <a:prstGeom prst="rect">
            <a:avLst/>
          </a:prstGeom>
        </p:spPr>
      </p:pic>
      <p:sp>
        <p:nvSpPr>
          <p:cNvPr id="8" name="标题 1"/>
          <p:cNvSpPr>
            <a:spLocks noGrp="1" noChangeArrowheads="1"/>
          </p:cNvSpPr>
          <p:nvPr>
            <p:ph type="title"/>
          </p:nvPr>
        </p:nvSpPr>
        <p:spPr>
          <a:xfrm>
            <a:off x="838200" y="9526"/>
            <a:ext cx="10515600" cy="1120775"/>
          </a:xfrm>
        </p:spPr>
        <p:txBody>
          <a:bodyPr/>
          <a:lstStyle/>
          <a:p>
            <a:pPr eaLnBrk="1" hangingPunct="1"/>
            <a:r>
              <a:rPr lang="en-US" altLang="zh-CN" smtClean="0"/>
              <a:t>3.</a:t>
            </a:r>
            <a:r>
              <a:rPr lang="zh-CN" altLang="en-US"/>
              <a:t>统</a:t>
            </a:r>
            <a:r>
              <a:rPr lang="zh-CN" altLang="en-US" smtClean="0"/>
              <a:t>计结果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186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974559"/>
            <a:ext cx="6013479" cy="4008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95028" y="4869160"/>
            <a:ext cx="88569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/>
              <a:t>分</a:t>
            </a:r>
            <a:r>
              <a:rPr lang="zh-CN" altLang="en-US" smtClean="0"/>
              <a:t>子云核的体密度的中值为</a:t>
            </a:r>
            <a:r>
              <a:rPr lang="en-US" altLang="zh-CN" smtClean="0"/>
              <a:t>1.92</a:t>
            </a:r>
            <a:r>
              <a:rPr lang="en-US" altLang="zh-CN"/>
              <a:t> × </a:t>
            </a:r>
            <a:r>
              <a:rPr lang="en-US" altLang="zh-CN" smtClean="0"/>
              <a:t>10</a:t>
            </a:r>
            <a:r>
              <a:rPr lang="en-US" altLang="zh-CN" baseline="30000" smtClean="0"/>
              <a:t>3</a:t>
            </a:r>
            <a:r>
              <a:rPr lang="en-US" altLang="zh-CN" smtClean="0"/>
              <a:t> cm</a:t>
            </a:r>
            <a:r>
              <a:rPr lang="en-US" altLang="zh-CN" baseline="30000" smtClean="0"/>
              <a:t>-2</a:t>
            </a:r>
            <a:r>
              <a:rPr lang="en-US" altLang="zh-CN" smtClean="0"/>
              <a:t>,</a:t>
            </a:r>
            <a:r>
              <a:rPr lang="zh-CN" altLang="en-US" smtClean="0"/>
              <a:t>符合这片天区的实际；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mtClean="0"/>
              <a:t>分子云核的柱密度分布在</a:t>
            </a:r>
            <a:r>
              <a:rPr lang="en-US" altLang="zh-CN" smtClean="0"/>
              <a:t>0.1~7</a:t>
            </a:r>
            <a:r>
              <a:rPr lang="en-US" altLang="zh-CN"/>
              <a:t> </a:t>
            </a:r>
            <a:r>
              <a:rPr lang="en-US" altLang="zh-CN" smtClean="0"/>
              <a:t>×</a:t>
            </a:r>
            <a:r>
              <a:rPr lang="en-US" altLang="zh-CN"/>
              <a:t> 10</a:t>
            </a:r>
            <a:r>
              <a:rPr lang="en-US" altLang="zh-CN" baseline="30000"/>
              <a:t>22</a:t>
            </a:r>
            <a:r>
              <a:rPr lang="en-US" altLang="zh-CN"/>
              <a:t> cm</a:t>
            </a:r>
            <a:r>
              <a:rPr lang="en-US" altLang="zh-CN" baseline="30000"/>
              <a:t>−2</a:t>
            </a:r>
            <a:r>
              <a:rPr lang="en-US" altLang="zh-CN"/>
              <a:t> </a:t>
            </a:r>
            <a:r>
              <a:rPr lang="zh-CN" altLang="en-US" smtClean="0"/>
              <a:t>并服从对数正态分布，中值为</a:t>
            </a:r>
            <a:r>
              <a:rPr lang="en-US" altLang="zh-CN" smtClean="0"/>
              <a:t>0.9</a:t>
            </a:r>
            <a:r>
              <a:rPr lang="en-US" altLang="zh-CN"/>
              <a:t> × </a:t>
            </a:r>
            <a:r>
              <a:rPr lang="en-US" altLang="zh-CN" smtClean="0"/>
              <a:t>10</a:t>
            </a:r>
            <a:r>
              <a:rPr lang="en-US" altLang="zh-CN" baseline="30000" smtClean="0"/>
              <a:t>22</a:t>
            </a:r>
            <a:r>
              <a:rPr lang="en-US" altLang="zh-CN" smtClean="0"/>
              <a:t> </a:t>
            </a:r>
            <a:r>
              <a:rPr lang="en-US" altLang="zh-CN"/>
              <a:t>cm</a:t>
            </a:r>
            <a:r>
              <a:rPr lang="en-US" altLang="zh-CN" baseline="30000"/>
              <a:t>−2</a:t>
            </a:r>
            <a:r>
              <a:rPr lang="en-US" altLang="zh-CN"/>
              <a:t> </a:t>
            </a:r>
            <a:r>
              <a:rPr lang="zh-CN" altLang="en-US" smtClean="0"/>
              <a:t>，从概率密度函数</a:t>
            </a:r>
            <a:r>
              <a:rPr lang="en-US" altLang="zh-CN" smtClean="0"/>
              <a:t>(PDF)</a:t>
            </a:r>
            <a:r>
              <a:rPr lang="zh-CN" altLang="en-US"/>
              <a:t>上</a:t>
            </a:r>
            <a:r>
              <a:rPr lang="zh-CN" altLang="en-US" smtClean="0"/>
              <a:t>看，</a:t>
            </a:r>
            <a:r>
              <a:rPr lang="en-US" altLang="zh-CN" smtClean="0"/>
              <a:t>M16</a:t>
            </a:r>
            <a:r>
              <a:rPr lang="zh-CN" altLang="en-US" smtClean="0"/>
              <a:t>分子云由湍流主导。</a:t>
            </a:r>
            <a:endParaRPr lang="zh-CN" altLang="en-US"/>
          </a:p>
        </p:txBody>
      </p:sp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>
          <a:xfrm>
            <a:off x="838200" y="9526"/>
            <a:ext cx="10515600" cy="1120775"/>
          </a:xfrm>
        </p:spPr>
        <p:txBody>
          <a:bodyPr/>
          <a:lstStyle/>
          <a:p>
            <a:pPr eaLnBrk="1" hangingPunct="1"/>
            <a:r>
              <a:rPr lang="en-US" altLang="zh-CN" smtClean="0"/>
              <a:t>3.</a:t>
            </a:r>
            <a:r>
              <a:rPr lang="zh-CN" altLang="en-US"/>
              <a:t>统</a:t>
            </a:r>
            <a:r>
              <a:rPr lang="zh-CN" altLang="en-US" smtClean="0"/>
              <a:t>计结果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40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80963" y="1700808"/>
            <a:ext cx="88300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mtClean="0"/>
              <a:t>基于机器学习的分子云核检测表现出较好的性能，能进一步提高云核探测率；</a:t>
            </a:r>
            <a:endParaRPr lang="en-US" altLang="zh-CN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/>
              <a:t>银河画卷三维图像数</a:t>
            </a:r>
            <a:r>
              <a:rPr lang="zh-CN" altLang="en-US" smtClean="0"/>
              <a:t>据海量的数据，需要借助计算机强大的算力和适合数据</a:t>
            </a:r>
            <a:r>
              <a:rPr lang="en-US" altLang="zh-CN" smtClean="0"/>
              <a:t>3D </a:t>
            </a:r>
            <a:r>
              <a:rPr lang="en-US" altLang="zh-CN"/>
              <a:t>CNN </a:t>
            </a:r>
            <a:r>
              <a:rPr lang="zh-CN" altLang="en-US"/>
              <a:t>模</a:t>
            </a:r>
            <a:r>
              <a:rPr lang="zh-CN" altLang="en-US" smtClean="0"/>
              <a:t>型</a:t>
            </a:r>
            <a:r>
              <a:rPr lang="zh-CN" altLang="en-US"/>
              <a:t>来认证分子云</a:t>
            </a:r>
            <a:r>
              <a:rPr lang="zh-CN" altLang="en-US" smtClean="0"/>
              <a:t>核；</a:t>
            </a:r>
            <a:endParaRPr lang="en-US" altLang="zh-CN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/>
              <a:t>基于已有的巡天观测数据的人工证认，借鉴已有的研究成果如分子云、 尘埃核</a:t>
            </a:r>
            <a:r>
              <a:rPr lang="en-US" altLang="zh-CN"/>
              <a:t>/</a:t>
            </a:r>
            <a:r>
              <a:rPr lang="zh-CN" altLang="en-US"/>
              <a:t>团块，加上分子云核模型的计算模板注入真实分子云观测噪声， 生成三维海量的训练样本数据</a:t>
            </a:r>
            <a:r>
              <a:rPr lang="en-US" altLang="zh-CN"/>
              <a:t>——</a:t>
            </a:r>
            <a:r>
              <a:rPr lang="zh-CN" altLang="en-US"/>
              <a:t>训练数据； </a:t>
            </a:r>
            <a:endParaRPr lang="en-US" altLang="zh-CN" sz="14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mtClean="0"/>
              <a:t>聚类算法和深度学习的结合，目前是一个较好的检测模式。</a:t>
            </a:r>
            <a:endParaRPr lang="zh-CN" altLang="en-US"/>
          </a:p>
        </p:txBody>
      </p:sp>
      <p:sp>
        <p:nvSpPr>
          <p:cNvPr id="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4</a:t>
            </a:r>
            <a:r>
              <a:rPr lang="en-US" altLang="zh-CN" smtClean="0"/>
              <a:t>.</a:t>
            </a:r>
            <a:r>
              <a:rPr lang="zh-CN" altLang="en-US"/>
              <a:t>工</a:t>
            </a:r>
            <a:r>
              <a:rPr lang="zh-CN" altLang="en-US" smtClean="0"/>
              <a:t>作计划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379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直接连接符 4"/>
          <p:cNvCxnSpPr>
            <a:cxnSpLocks noChangeShapeType="1"/>
          </p:cNvCxnSpPr>
          <p:nvPr/>
        </p:nvCxnSpPr>
        <p:spPr bwMode="auto">
          <a:xfrm>
            <a:off x="1524000" y="927100"/>
            <a:ext cx="2419350" cy="0"/>
          </a:xfrm>
          <a:prstGeom prst="line">
            <a:avLst/>
          </a:prstGeom>
          <a:noFill/>
          <a:ln w="57150">
            <a:solidFill>
              <a:srgbClr val="006436"/>
            </a:solidFill>
            <a:round/>
            <a:headEnd/>
            <a:tailEnd/>
          </a:ln>
        </p:spPr>
      </p:cxn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5735960" y="1971279"/>
            <a:ext cx="719138" cy="720725"/>
          </a:xfrm>
          <a:prstGeom prst="rect">
            <a:avLst/>
          </a:prstGeom>
          <a:solidFill>
            <a:srgbClr val="0064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6000">
                <a:solidFill>
                  <a:schemeClr val="bg1"/>
                </a:solidFill>
                <a:latin typeface="Broadway" pitchFamily="82" charset="0"/>
              </a:rPr>
              <a:t>1</a:t>
            </a:r>
          </a:p>
        </p:txBody>
      </p:sp>
      <p:sp>
        <p:nvSpPr>
          <p:cNvPr id="15364" name="Rectangle 41"/>
          <p:cNvSpPr>
            <a:spLocks noChangeArrowheads="1"/>
          </p:cNvSpPr>
          <p:nvPr/>
        </p:nvSpPr>
        <p:spPr bwMode="auto">
          <a:xfrm>
            <a:off x="5735960" y="2915841"/>
            <a:ext cx="719138" cy="720725"/>
          </a:xfrm>
          <a:prstGeom prst="rect">
            <a:avLst/>
          </a:prstGeom>
          <a:solidFill>
            <a:srgbClr val="0064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6000">
                <a:solidFill>
                  <a:schemeClr val="bg1"/>
                </a:solidFill>
                <a:latin typeface="Broadway" pitchFamily="82" charset="0"/>
              </a:rPr>
              <a:t>2</a:t>
            </a:r>
          </a:p>
        </p:txBody>
      </p:sp>
      <p:sp>
        <p:nvSpPr>
          <p:cNvPr id="15365" name="Rectangle 48"/>
          <p:cNvSpPr>
            <a:spLocks noChangeArrowheads="1"/>
          </p:cNvSpPr>
          <p:nvPr/>
        </p:nvSpPr>
        <p:spPr bwMode="auto">
          <a:xfrm>
            <a:off x="5735960" y="3860404"/>
            <a:ext cx="719138" cy="720725"/>
          </a:xfrm>
          <a:prstGeom prst="rect">
            <a:avLst/>
          </a:prstGeom>
          <a:solidFill>
            <a:srgbClr val="0064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6000">
                <a:solidFill>
                  <a:schemeClr val="bg1"/>
                </a:solidFill>
                <a:latin typeface="Broadway" pitchFamily="82" charset="0"/>
              </a:rPr>
              <a:t>3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845623" y="1971279"/>
            <a:ext cx="2874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4400" dirty="0">
                <a:solidFill>
                  <a:srgbClr val="BF9F62"/>
                </a:solidFill>
              </a:rPr>
              <a:t>数据说明</a:t>
            </a:r>
            <a:endParaRPr lang="en-US" altLang="zh-CN" sz="4400" dirty="0">
              <a:solidFill>
                <a:srgbClr val="BF9F62"/>
              </a:solidFill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6845623" y="2915841"/>
            <a:ext cx="2874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4400">
                <a:solidFill>
                  <a:srgbClr val="BF9F62"/>
                </a:solidFill>
              </a:rPr>
              <a:t>检测算法</a:t>
            </a:r>
            <a:endParaRPr lang="en-US" altLang="zh-CN" sz="4400" dirty="0">
              <a:solidFill>
                <a:srgbClr val="BF9F62"/>
              </a:solidFill>
            </a:endParaRP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6845623" y="3860404"/>
            <a:ext cx="2874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4400">
                <a:solidFill>
                  <a:srgbClr val="BF9F62"/>
                </a:solidFill>
              </a:rPr>
              <a:t>统计结果</a:t>
            </a:r>
            <a:endParaRPr lang="en-US" altLang="zh-CN" sz="4400" dirty="0">
              <a:solidFill>
                <a:srgbClr val="BF9F62"/>
              </a:solidFill>
            </a:endParaRPr>
          </a:p>
        </p:txBody>
      </p:sp>
      <p:sp>
        <p:nvSpPr>
          <p:cNvPr id="15375" name="标题 1"/>
          <p:cNvSpPr txBox="1">
            <a:spLocks noChangeArrowheads="1"/>
          </p:cNvSpPr>
          <p:nvPr/>
        </p:nvSpPr>
        <p:spPr bwMode="auto">
          <a:xfrm>
            <a:off x="1524000" y="973139"/>
            <a:ext cx="24193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4400" b="1">
                <a:solidFill>
                  <a:srgbClr val="BF9F62"/>
                </a:solidFill>
              </a:rPr>
              <a:t>Contents</a:t>
            </a:r>
            <a:endParaRPr lang="zh-CN" altLang="en-US" sz="4400" b="1">
              <a:solidFill>
                <a:srgbClr val="BF9F62"/>
              </a:solidFill>
            </a:endParaRPr>
          </a:p>
        </p:txBody>
      </p:sp>
      <p:sp>
        <p:nvSpPr>
          <p:cNvPr id="15376" name="标题 1"/>
          <p:cNvSpPr>
            <a:spLocks noGrp="1" noChangeArrowheads="1"/>
          </p:cNvSpPr>
          <p:nvPr>
            <p:ph type="title"/>
          </p:nvPr>
        </p:nvSpPr>
        <p:spPr>
          <a:xfrm>
            <a:off x="1543050" y="14289"/>
            <a:ext cx="2400300" cy="1120775"/>
          </a:xfrm>
        </p:spPr>
        <p:txBody>
          <a:bodyPr/>
          <a:lstStyle/>
          <a:p>
            <a:pPr algn="ctr" eaLnBrk="1" hangingPunct="1"/>
            <a:r>
              <a:rPr lang="zh-CN" altLang="en-US" smtClean="0"/>
              <a:t>目录</a:t>
            </a: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5737249" y="4804967"/>
            <a:ext cx="719138" cy="720725"/>
          </a:xfrm>
          <a:prstGeom prst="rect">
            <a:avLst/>
          </a:prstGeom>
          <a:solidFill>
            <a:srgbClr val="0064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6000">
                <a:solidFill>
                  <a:schemeClr val="bg1"/>
                </a:solidFill>
                <a:latin typeface="Broadway" pitchFamily="82" charset="0"/>
              </a:rPr>
              <a:t>4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76658" y="4804966"/>
            <a:ext cx="2874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4400">
                <a:solidFill>
                  <a:srgbClr val="BF9F62"/>
                </a:solidFill>
              </a:rPr>
              <a:t>工作计划</a:t>
            </a:r>
            <a:endParaRPr lang="en-US" altLang="zh-CN" sz="4400" dirty="0">
              <a:solidFill>
                <a:srgbClr val="BF9F6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7AE764F-A1E1-4C5E-90FF-A00892FF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800" y="2852936"/>
            <a:ext cx="3096344" cy="11521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</a:p>
          <a:p>
            <a:pPr marL="0" indent="0">
              <a:buNone/>
              <a:defRPr/>
            </a:pPr>
            <a:endParaRPr lang="en-US" altLang="zh-CN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28675" name="标题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/>
              <a:t>谢谢聆听</a:t>
            </a: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1.</a:t>
            </a:r>
            <a:r>
              <a:rPr lang="zh-CN" altLang="en-US" dirty="0" smtClean="0"/>
              <a:t>数据说明</a:t>
            </a:r>
          </a:p>
        </p:txBody>
      </p:sp>
      <p:sp>
        <p:nvSpPr>
          <p:cNvPr id="19459" name="内容占位符 1"/>
          <p:cNvSpPr>
            <a:spLocks noGrp="1" noChangeArrowheads="1"/>
          </p:cNvSpPr>
          <p:nvPr>
            <p:ph idx="1"/>
          </p:nvPr>
        </p:nvSpPr>
        <p:spPr>
          <a:xfrm>
            <a:off x="551384" y="1163527"/>
            <a:ext cx="11233248" cy="194421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/>
              <a:t>DLH-13.7m </a:t>
            </a:r>
            <a:r>
              <a:rPr lang="zh-CN" altLang="en-US" sz="1800"/>
              <a:t>望远镜位于青海省德令哈市东郊 </a:t>
            </a:r>
            <a:r>
              <a:rPr lang="en-US" altLang="zh-CN" sz="1800"/>
              <a:t>35 km </a:t>
            </a:r>
            <a:r>
              <a:rPr lang="zh-CN" altLang="en-US" sz="1800"/>
              <a:t>处的野马滩，东经</a:t>
            </a:r>
            <a:r>
              <a:rPr lang="en-US" altLang="zh-CN" sz="1800"/>
              <a:t>97°33.6′</a:t>
            </a:r>
            <a:r>
              <a:rPr lang="zh-CN" altLang="en-US" sz="1800"/>
              <a:t>，北纬 </a:t>
            </a:r>
            <a:r>
              <a:rPr lang="en-US" altLang="zh-CN" sz="1800"/>
              <a:t>37°22.4′</a:t>
            </a:r>
            <a:r>
              <a:rPr lang="zh-CN" altLang="en-US" sz="1800"/>
              <a:t>，海拔高度 </a:t>
            </a:r>
            <a:r>
              <a:rPr lang="en-US" altLang="zh-CN" sz="1800"/>
              <a:t>3200 </a:t>
            </a:r>
            <a:r>
              <a:rPr lang="zh-CN" altLang="en-US" sz="1800"/>
              <a:t>米，是我</a:t>
            </a:r>
            <a:r>
              <a:rPr lang="zh-CN" altLang="en-US" sz="1800" smtClean="0"/>
              <a:t>国工</a:t>
            </a:r>
            <a:r>
              <a:rPr lang="zh-CN" altLang="en-US" sz="1800"/>
              <a:t>作在毫米波段的射电天文观测设备。</a:t>
            </a:r>
            <a:endParaRPr lang="en-US" altLang="zh-CN" sz="180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/>
              <a:t>银河画卷巡天（</a:t>
            </a:r>
            <a:r>
              <a:rPr lang="en-US" altLang="zh-CN" sz="1800"/>
              <a:t>MWISP</a:t>
            </a:r>
            <a:r>
              <a:rPr lang="zh-CN" altLang="en-US" sz="1800"/>
              <a:t>）是利用 </a:t>
            </a:r>
            <a:r>
              <a:rPr lang="en-US" altLang="zh-CN" sz="1800"/>
              <a:t>DLH-13.7m </a:t>
            </a:r>
            <a:r>
              <a:rPr lang="zh-CN" altLang="en-US" sz="1800"/>
              <a:t>毫米波射电望远镜对银道面</a:t>
            </a:r>
            <a:r>
              <a:rPr lang="en-US" altLang="zh-CN" sz="1800"/>
              <a:t>12CO(J=1-0)</a:t>
            </a:r>
            <a:r>
              <a:rPr lang="zh-CN" altLang="en-US" sz="1800"/>
              <a:t>、</a:t>
            </a:r>
            <a:r>
              <a:rPr lang="en-US" altLang="zh-CN" sz="1800"/>
              <a:t>13CO(J=1-0)</a:t>
            </a:r>
            <a:r>
              <a:rPr lang="zh-CN" altLang="en-US" sz="1800"/>
              <a:t>、 </a:t>
            </a:r>
            <a:r>
              <a:rPr lang="en-US" altLang="zh-CN" sz="1800"/>
              <a:t>C18O(J=1-0)</a:t>
            </a:r>
            <a:r>
              <a:rPr lang="zh-CN" altLang="en-US" sz="1800"/>
              <a:t>三条谱线的系统巡天计</a:t>
            </a:r>
            <a:r>
              <a:rPr lang="zh-CN" altLang="en-US" sz="1800" smtClean="0"/>
              <a:t>划；产生的数据为</a:t>
            </a:r>
            <a:r>
              <a:rPr lang="en-US" altLang="zh-CN" sz="1800" smtClean="0"/>
              <a:t>3</a:t>
            </a:r>
            <a:r>
              <a:rPr lang="zh-CN" altLang="en-US" sz="1800" smtClean="0"/>
              <a:t>维网格数据。</a:t>
            </a:r>
            <a:endParaRPr lang="zh-CN" altLang="en-US" sz="1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5331" t="8000" r="7855" b="2000"/>
          <a:stretch>
            <a:fillRect/>
          </a:stretch>
        </p:blipFill>
        <p:spPr bwMode="auto">
          <a:xfrm>
            <a:off x="1909673" y="2996953"/>
            <a:ext cx="8434799" cy="332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测算法</a:t>
            </a:r>
            <a:r>
              <a:rPr lang="en-US" altLang="zh-CN" dirty="0" smtClean="0"/>
              <a:t>---</a:t>
            </a:r>
            <a:r>
              <a:rPr lang="en-US" altLang="zh-CN" sz="2800" dirty="0" err="1"/>
              <a:t>Gaussclumps</a:t>
            </a:r>
            <a:endParaRPr lang="zh-CN" altLang="en-US" dirty="0" smtClean="0"/>
          </a:p>
        </p:txBody>
      </p:sp>
      <p:pic>
        <p:nvPicPr>
          <p:cNvPr id="8" name="图片 7" descr="图片2.png"/>
          <p:cNvPicPr>
            <a:picLocks noChangeAspect="1"/>
          </p:cNvPicPr>
          <p:nvPr/>
        </p:nvPicPr>
        <p:blipFill rotWithShape="1">
          <a:blip r:embed="rId3" cstate="print"/>
          <a:srcRect b="12523"/>
          <a:stretch/>
        </p:blipFill>
        <p:spPr>
          <a:xfrm>
            <a:off x="2783632" y="1052736"/>
            <a:ext cx="6107735" cy="27752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3541" y="5949280"/>
            <a:ext cx="8583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[1] Stutzki, J., &amp; Guesten, R. 1990, ApJ, 356, 513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3541" y="4199583"/>
            <a:ext cx="116652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/>
              <a:t>GaussClumps </a:t>
            </a:r>
            <a:r>
              <a:rPr lang="zh-CN" altLang="en-US"/>
              <a:t>算法由 </a:t>
            </a:r>
            <a:r>
              <a:rPr lang="en-US" altLang="zh-CN"/>
              <a:t>stutzki </a:t>
            </a:r>
            <a:r>
              <a:rPr lang="zh-CN" altLang="en-US"/>
              <a:t>和 </a:t>
            </a:r>
            <a:r>
              <a:rPr lang="en-US" altLang="zh-CN" smtClean="0"/>
              <a:t>Gusten </a:t>
            </a:r>
            <a:r>
              <a:rPr lang="zh-CN" altLang="en-US"/>
              <a:t>于 </a:t>
            </a:r>
            <a:r>
              <a:rPr lang="en-US" altLang="zh-CN"/>
              <a:t>1990 </a:t>
            </a:r>
            <a:r>
              <a:rPr lang="zh-CN" altLang="en-US"/>
              <a:t>年提出</a:t>
            </a:r>
            <a:r>
              <a:rPr lang="en-US" altLang="zh-CN"/>
              <a:t>[1]</a:t>
            </a:r>
            <a:r>
              <a:rPr lang="zh-CN" altLang="en-US"/>
              <a:t>， 依次从最亮</a:t>
            </a:r>
            <a:r>
              <a:rPr lang="zh-CN" altLang="en-US" smtClean="0"/>
              <a:t>的峰</a:t>
            </a:r>
            <a:r>
              <a:rPr lang="zh-CN" altLang="en-US"/>
              <a:t>值处对源进行高斯拟合， 然后减</a:t>
            </a:r>
            <a:r>
              <a:rPr lang="zh-CN" altLang="en-US" smtClean="0"/>
              <a:t>去拟合</a:t>
            </a:r>
            <a:r>
              <a:rPr lang="zh-CN" altLang="en-US"/>
              <a:t>值， 再寻找新的峰值进行拟合， 直</a:t>
            </a:r>
            <a:r>
              <a:rPr lang="zh-CN" altLang="en-US" smtClean="0"/>
              <a:t>到</a:t>
            </a:r>
            <a:r>
              <a:rPr lang="zh-CN" altLang="en-US"/>
              <a:t>达到</a:t>
            </a:r>
            <a:r>
              <a:rPr lang="zh-CN" altLang="en-US" smtClean="0"/>
              <a:t>终止条件。</a:t>
            </a:r>
            <a:endParaRPr lang="en-US" altLang="zh-CN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/>
              <a:t>该算法的特点是允许每个输入的像素点不只属于一个团块 ，对于分子云核比较密集区的检测很有帮助</a:t>
            </a:r>
            <a:r>
              <a:rPr lang="zh-CN" altLang="en-US" smtClean="0"/>
              <a:t>。</a:t>
            </a:r>
            <a:endParaRPr lang="en-US" altLang="zh-CN" smtClean="0"/>
          </a:p>
        </p:txBody>
      </p:sp>
      <p:sp>
        <p:nvSpPr>
          <p:cNvPr id="10" name="文本框 9"/>
          <p:cNvSpPr txBox="1"/>
          <p:nvPr/>
        </p:nvSpPr>
        <p:spPr>
          <a:xfrm>
            <a:off x="4499822" y="372893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/>
              <a:t>GaussClumps</a:t>
            </a:r>
            <a:r>
              <a:rPr lang="zh-CN" altLang="en-US" smtClean="0"/>
              <a:t>算法示意图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6122" r="5778" b="4082"/>
          <a:stretch>
            <a:fillRect/>
          </a:stretch>
        </p:blipFill>
        <p:spPr bwMode="auto">
          <a:xfrm>
            <a:off x="1703512" y="1556792"/>
            <a:ext cx="87849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1"/>
          <p:cNvSpPr>
            <a:spLocks noGrp="1" noChangeArrowheads="1"/>
          </p:cNvSpPr>
          <p:nvPr>
            <p:ph idx="1"/>
          </p:nvPr>
        </p:nvSpPr>
        <p:spPr>
          <a:xfrm>
            <a:off x="1847528" y="5373216"/>
            <a:ext cx="8191822" cy="56511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/>
              <a:t>聚类算法示意图</a:t>
            </a:r>
            <a:endParaRPr lang="zh-CN" altLang="en-US" dirty="0" smtClean="0"/>
          </a:p>
        </p:txBody>
      </p:sp>
      <p:sp>
        <p:nvSpPr>
          <p:cNvPr id="7" name="内容占位符 1"/>
          <p:cNvSpPr txBox="1">
            <a:spLocks noChangeArrowheads="1"/>
          </p:cNvSpPr>
          <p:nvPr/>
        </p:nvSpPr>
        <p:spPr bwMode="auto">
          <a:xfrm>
            <a:off x="2012166" y="4719262"/>
            <a:ext cx="8191822" cy="5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/>
              <a:t>散点图                                                     决策图</a:t>
            </a:r>
            <a:endParaRPr lang="zh-CN" altLang="en-US" sz="2400" dirty="0"/>
          </a:p>
        </p:txBody>
      </p:sp>
      <p:sp>
        <p:nvSpPr>
          <p:cNvPr id="8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测算法</a:t>
            </a:r>
            <a:r>
              <a:rPr lang="en-US" altLang="zh-CN" dirty="0" smtClean="0"/>
              <a:t>---</a:t>
            </a:r>
            <a:r>
              <a:rPr lang="zh-CN" altLang="en-US" sz="2800" dirty="0"/>
              <a:t>局部密度聚类</a:t>
            </a:r>
            <a:endParaRPr lang="zh-CN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248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内容占位符 1"/>
          <p:cNvSpPr>
            <a:spLocks noGrp="1" noChangeArrowheads="1"/>
          </p:cNvSpPr>
          <p:nvPr>
            <p:ph idx="1"/>
          </p:nvPr>
        </p:nvSpPr>
        <p:spPr>
          <a:xfrm>
            <a:off x="1524000" y="980728"/>
            <a:ext cx="9144000" cy="511256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mtClean="0"/>
              <a:t>聚类算法的步骤：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mtClean="0"/>
              <a:t> 计算数据点的特征：密度</a:t>
            </a:r>
            <a:r>
              <a:rPr lang="el-GR" altLang="zh-CN" smtClean="0"/>
              <a:t>ρ</a:t>
            </a:r>
            <a:r>
              <a:rPr lang="zh-CN" altLang="en-US" smtClean="0"/>
              <a:t>和距离</a:t>
            </a:r>
            <a:r>
              <a:rPr lang="el-GR" altLang="zh-CN" smtClean="0"/>
              <a:t>δ</a:t>
            </a:r>
            <a:r>
              <a:rPr lang="en-US" altLang="zh-CN" smtClean="0"/>
              <a:t>;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/>
              <a:t>密度</a:t>
            </a:r>
            <a:r>
              <a:rPr lang="el-GR" altLang="zh-CN" sz="2000"/>
              <a:t>ρ</a:t>
            </a:r>
            <a:r>
              <a:rPr lang="zh-CN" altLang="en-US" sz="2000"/>
              <a:t>：以该数据点为中心，一定邻域半径内的数据点个数之和。</a:t>
            </a:r>
            <a:endParaRPr lang="en-US" altLang="zh-CN" sz="2000"/>
          </a:p>
          <a:p>
            <a:pPr lvl="1" eaLnBrk="1" hangingPunct="1">
              <a:lnSpc>
                <a:spcPct val="150000"/>
              </a:lnSpc>
              <a:buNone/>
            </a:pPr>
            <a:r>
              <a:rPr lang="zh-CN" altLang="en-US" sz="2000"/>
              <a:t>距离</a:t>
            </a:r>
            <a:r>
              <a:rPr lang="el-GR" altLang="zh-CN" sz="2000"/>
              <a:t>δ</a:t>
            </a:r>
            <a:r>
              <a:rPr lang="zh-CN" altLang="en-US" sz="2000"/>
              <a:t>：比该点密度大的所有的点中，距离该点最近点之间的距离</a:t>
            </a:r>
            <a:r>
              <a:rPr lang="en-US" altLang="zh-CN" sz="2000"/>
              <a:t>(</a:t>
            </a:r>
            <a:r>
              <a:rPr lang="zh-CN" altLang="en-US" sz="2000"/>
              <a:t>欧式距离或曼哈顿距离</a:t>
            </a:r>
            <a:r>
              <a:rPr lang="en-US" altLang="zh-CN" sz="2000"/>
              <a:t>)</a:t>
            </a:r>
            <a:r>
              <a:rPr lang="zh-CN" altLang="en-US" sz="2000"/>
              <a:t>。</a:t>
            </a:r>
            <a:endParaRPr lang="en-US" altLang="zh-CN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mtClean="0"/>
              <a:t> 确定聚类个</a:t>
            </a:r>
            <a:r>
              <a:rPr lang="zh-CN" altLang="en-US" dirty="0" smtClean="0"/>
              <a:t>数及类的成员。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mtClean="0"/>
              <a:t>	</a:t>
            </a:r>
            <a:r>
              <a:rPr lang="zh-CN" altLang="en-US" sz="2000"/>
              <a:t>根据决策图来确定聚类中心</a:t>
            </a:r>
            <a:r>
              <a:rPr lang="zh-CN" altLang="en-US" dirty="0" smtClean="0"/>
              <a:t>。</a:t>
            </a:r>
            <a:endParaRPr lang="en-US" altLang="zh-CN" sz="200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47492" t="6122" r="5778" b="4082"/>
          <a:stretch>
            <a:fillRect/>
          </a:stretch>
        </p:blipFill>
        <p:spPr bwMode="auto">
          <a:xfrm>
            <a:off x="6834994" y="3710764"/>
            <a:ext cx="3276364" cy="238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 bwMode="auto">
          <a:xfrm>
            <a:off x="8023126" y="3821910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>
            <a:stCxn id="8" idx="3"/>
            <a:endCxn id="8" idx="1"/>
          </p:cNvCxnSpPr>
          <p:nvPr/>
        </p:nvCxnSpPr>
        <p:spPr bwMode="auto">
          <a:xfrm flipH="1">
            <a:off x="6834994" y="4902030"/>
            <a:ext cx="32763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框 11"/>
          <p:cNvSpPr txBox="1"/>
          <p:nvPr/>
        </p:nvSpPr>
        <p:spPr>
          <a:xfrm>
            <a:off x="8491178" y="47173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/>
              <a:t>δ</a:t>
            </a:r>
            <a:r>
              <a:rPr lang="en-US" altLang="zh-CN" baseline="-25000"/>
              <a:t>min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35094" y="41217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/>
              <a:t>ρ</a:t>
            </a:r>
            <a:r>
              <a:rPr lang="en-US" altLang="zh-CN" baseline="-25000"/>
              <a:t>min</a:t>
            </a:r>
            <a:endParaRPr lang="zh-CN" altLang="en-US"/>
          </a:p>
        </p:txBody>
      </p:sp>
      <p:sp>
        <p:nvSpPr>
          <p:cNvPr id="14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测算法</a:t>
            </a:r>
            <a:r>
              <a:rPr lang="en-US" altLang="zh-CN" dirty="0" smtClean="0"/>
              <a:t>---</a:t>
            </a:r>
            <a:r>
              <a:rPr lang="zh-CN" altLang="en-US" sz="2800" dirty="0"/>
              <a:t>局部密度聚类</a:t>
            </a:r>
            <a:endParaRPr lang="zh-CN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880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内容占位符 1"/>
          <p:cNvSpPr>
            <a:spLocks noGrp="1" noChangeArrowheads="1"/>
          </p:cNvSpPr>
          <p:nvPr>
            <p:ph idx="1"/>
          </p:nvPr>
        </p:nvSpPr>
        <p:spPr>
          <a:xfrm>
            <a:off x="263352" y="1130301"/>
            <a:ext cx="11737304" cy="4746971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zh-CN" altLang="en-US" dirty="0" smtClean="0"/>
              <a:t>应用到分子云核数据，对算法的改进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dirty="0" smtClean="0"/>
              <a:t>改进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：对数据采用图像滤波的方式来求解每一个数据点的密度</a:t>
            </a:r>
            <a:r>
              <a:rPr lang="en-US" altLang="zh-CN" dirty="0" smtClean="0"/>
              <a:t>(</a:t>
            </a:r>
            <a:r>
              <a:rPr lang="zh-CN" altLang="en-US" dirty="0" smtClean="0"/>
              <a:t>强度</a:t>
            </a:r>
            <a:r>
              <a:rPr lang="en-US" altLang="zh-CN" dirty="0" smtClean="0"/>
              <a:t>)---</a:t>
            </a:r>
            <a:r>
              <a:rPr lang="zh-CN" altLang="en-US" dirty="0" smtClean="0"/>
              <a:t>缩短计算时间；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dirty="0" smtClean="0"/>
              <a:t>改进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：参考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fellwalker</a:t>
            </a:r>
            <a:r>
              <a:rPr lang="zh-CN" altLang="en-US" dirty="0" smtClean="0"/>
              <a:t>算法，在计算距离时，首先设置一个阈值</a:t>
            </a:r>
            <a:r>
              <a:rPr lang="en-US" altLang="zh-CN" dirty="0" smtClean="0"/>
              <a:t>(</a:t>
            </a:r>
            <a:r>
              <a:rPr lang="zh-CN" altLang="en-US" dirty="0" smtClean="0"/>
              <a:t>噪声水平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，只计算高于该阈值的数据点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缩短计算时间；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改进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：结合分子云数据特点，增加一个限制条件：云核体积约束，体积</a:t>
            </a:r>
            <a:r>
              <a:rPr lang="zh-CN" altLang="en-US" smtClean="0"/>
              <a:t>大于体</a:t>
            </a:r>
            <a:r>
              <a:rPr lang="zh-CN" altLang="en-US" dirty="0" smtClean="0"/>
              <a:t>积阈值则判断为云</a:t>
            </a:r>
            <a:r>
              <a:rPr lang="zh-CN" altLang="en-US" smtClean="0"/>
              <a:t>核。</a:t>
            </a:r>
            <a:endParaRPr lang="en-US" altLang="zh-CN" dirty="0" smtClean="0"/>
          </a:p>
        </p:txBody>
      </p:sp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测算法</a:t>
            </a:r>
            <a:r>
              <a:rPr lang="en-US" altLang="zh-CN" dirty="0" smtClean="0"/>
              <a:t>---</a:t>
            </a:r>
            <a:r>
              <a:rPr lang="zh-CN" altLang="en-US" sz="2800" dirty="0"/>
              <a:t>局部密度聚类</a:t>
            </a:r>
            <a:endParaRPr lang="zh-CN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681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77913"/>
              </p:ext>
            </p:extLst>
          </p:nvPr>
        </p:nvGraphicFramePr>
        <p:xfrm>
          <a:off x="2495599" y="908720"/>
          <a:ext cx="6408713" cy="543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Worksheet" r:id="rId4" imgW="9296280" imgH="8540640" progId="Excel.Sheet.12">
                  <p:embed/>
                </p:oleObj>
              </mc:Choice>
              <mc:Fallback>
                <p:oleObj name="Worksheet" r:id="rId4" imgW="9296280" imgH="8540640" progId="Excel.Sheet.12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99" y="908720"/>
                        <a:ext cx="6408713" cy="54388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内容占位符 3" descr="聚类算法在仿真数据中的检测效果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838200" y="981074"/>
            <a:ext cx="11013892" cy="5256237"/>
          </a:xfrm>
        </p:spPr>
      </p:pic>
      <p:sp>
        <p:nvSpPr>
          <p:cNvPr id="10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</a:t>
            </a:r>
            <a:r>
              <a:rPr lang="zh-CN" altLang="en-US" smtClean="0"/>
              <a:t>法</a:t>
            </a:r>
            <a:r>
              <a:rPr lang="en-US" altLang="zh-CN" smtClean="0"/>
              <a:t>---</a:t>
            </a:r>
            <a:r>
              <a:rPr lang="zh-CN" altLang="en-US" sz="2800" smtClean="0"/>
              <a:t>算法对比</a:t>
            </a:r>
            <a:endParaRPr lang="zh-CN" altLang="en-US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599377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631504" y="1130300"/>
            <a:ext cx="8856984" cy="48909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/>
              <a:t>算法完备性极限</a:t>
            </a:r>
            <a:endParaRPr lang="en-US" altLang="zh-CN" sz="18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/>
              <a:t>算法的有限的探测能力，使得一些质量较小的云核会被忽略，“完备性极限”指在一定云核探测率的情况下，算法可以检测出的最小云核质量。得到算法的完备性极限质量是后续分析的基础。</a:t>
            </a:r>
            <a:endParaRPr lang="en-US" altLang="zh-CN" sz="180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/>
              <a:t>算法完备性极限实验</a:t>
            </a:r>
            <a:endParaRPr lang="en-US" altLang="zh-CN" sz="18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/>
              <a:t>利用</a:t>
            </a:r>
            <a:r>
              <a:rPr lang="en-US" altLang="zh-CN" sz="1800"/>
              <a:t>starlink</a:t>
            </a:r>
            <a:r>
              <a:rPr lang="zh-CN" altLang="en-US" sz="1800"/>
              <a:t>软件生成大小、强度随机的仿真核，并计算仿真核的质量；</a:t>
            </a:r>
            <a:endParaRPr lang="en-US" altLang="zh-CN" sz="18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smtClean="0"/>
              <a:t>在分子云核真</a:t>
            </a:r>
            <a:r>
              <a:rPr lang="zh-CN" altLang="en-US" sz="1800"/>
              <a:t>实数据中随机添加部分仿真云核，得到试验样本；</a:t>
            </a:r>
            <a:endParaRPr lang="en-US" altLang="zh-CN" sz="18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/>
              <a:t>利</a:t>
            </a:r>
            <a:r>
              <a:rPr lang="zh-CN" altLang="en-US" sz="1800" smtClean="0"/>
              <a:t>用云核检测算法找核；</a:t>
            </a:r>
            <a:endParaRPr lang="en-US" altLang="zh-CN" sz="18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/>
              <a:t>对检测和仿真核的中心进行匹配</a:t>
            </a:r>
            <a:r>
              <a:rPr lang="en-US" altLang="zh-CN" sz="1800"/>
              <a:t>(0.015°,0.015°,600m/s),</a:t>
            </a:r>
            <a:r>
              <a:rPr lang="zh-CN" altLang="en-US" sz="1800"/>
              <a:t>统计检测到的仿真核；</a:t>
            </a:r>
            <a:endParaRPr lang="en-US" altLang="zh-CN" sz="180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/>
              <a:t>计</a:t>
            </a:r>
            <a:r>
              <a:rPr lang="zh-CN" altLang="en-US" sz="1800" smtClean="0"/>
              <a:t>算得到不</a:t>
            </a:r>
            <a:r>
              <a:rPr lang="zh-CN" altLang="en-US" sz="1800"/>
              <a:t>同云核质量范围区</a:t>
            </a:r>
            <a:r>
              <a:rPr lang="zh-CN" altLang="en-US" sz="1800" smtClean="0"/>
              <a:t>间，算</a:t>
            </a:r>
            <a:r>
              <a:rPr lang="zh-CN" altLang="en-US" sz="1800"/>
              <a:t>法的探测率。</a:t>
            </a:r>
            <a:endParaRPr lang="en-US" altLang="zh-CN" sz="1800"/>
          </a:p>
        </p:txBody>
      </p:sp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>
          <a:xfrm>
            <a:off x="839416" y="9526"/>
            <a:ext cx="7886700" cy="11207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/>
              <a:t>检</a:t>
            </a:r>
            <a:r>
              <a:rPr lang="zh-CN" altLang="en-US" dirty="0" smtClean="0"/>
              <a:t>测算</a:t>
            </a:r>
            <a:r>
              <a:rPr lang="zh-CN" altLang="en-US" smtClean="0"/>
              <a:t>法</a:t>
            </a:r>
            <a:r>
              <a:rPr lang="en-US" altLang="zh-CN" smtClean="0"/>
              <a:t>---</a:t>
            </a:r>
            <a:r>
              <a:rPr lang="zh-CN" altLang="en-US" sz="2800"/>
              <a:t>完备</a:t>
            </a:r>
            <a:r>
              <a:rPr lang="zh-CN" altLang="en-US" sz="2800" smtClean="0"/>
              <a:t>性极限实验</a:t>
            </a:r>
            <a:endParaRPr lang="zh-CN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4031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@谷月K"/>
</p:tagLst>
</file>

<file path=ppt/theme/theme1.xml><?xml version="1.0" encoding="utf-8"?>
<a:theme xmlns:a="http://schemas.openxmlformats.org/drawingml/2006/main" name="Office 主题">
  <a:themeElements>
    <a:clrScheme name="三峡大学标准配色">
      <a:dk1>
        <a:srgbClr val="000000"/>
      </a:dk1>
      <a:lt1>
        <a:srgbClr val="FFFFFF"/>
      </a:lt1>
      <a:dk2>
        <a:srgbClr val="99CE7E"/>
      </a:dk2>
      <a:lt2>
        <a:srgbClr val="EEECE1"/>
      </a:lt2>
      <a:accent1>
        <a:srgbClr val="006436"/>
      </a:accent1>
      <a:accent2>
        <a:srgbClr val="EE9A35"/>
      </a:accent2>
      <a:accent3>
        <a:srgbClr val="8F5444"/>
      </a:accent3>
      <a:accent4>
        <a:srgbClr val="F09BA0"/>
      </a:accent4>
      <a:accent5>
        <a:srgbClr val="DEDEDC"/>
      </a:accent5>
      <a:accent6>
        <a:srgbClr val="A5D6DD"/>
      </a:accent6>
      <a:hlink>
        <a:srgbClr val="BF9F62"/>
      </a:hlink>
      <a:folHlink>
        <a:srgbClr val="FFFCC7"/>
      </a:folHlink>
    </a:clrScheme>
    <a:fontScheme name="Office 主题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99CE7E"/>
        </a:dk2>
        <a:lt2>
          <a:srgbClr val="EEECE1"/>
        </a:lt2>
        <a:accent1>
          <a:srgbClr val="006436"/>
        </a:accent1>
        <a:accent2>
          <a:srgbClr val="EE9A35"/>
        </a:accent2>
        <a:accent3>
          <a:srgbClr val="FFFFFF"/>
        </a:accent3>
        <a:accent4>
          <a:srgbClr val="000000"/>
        </a:accent4>
        <a:accent5>
          <a:srgbClr val="AAB8AE"/>
        </a:accent5>
        <a:accent6>
          <a:srgbClr val="D88B2F"/>
        </a:accent6>
        <a:hlink>
          <a:srgbClr val="BF9F62"/>
        </a:hlink>
        <a:folHlink>
          <a:srgbClr val="FFFC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Pages>0</Pages>
  <Words>1850</Words>
  <Characters>0</Characters>
  <Application>Microsoft Office PowerPoint</Application>
  <DocSecurity>0</DocSecurity>
  <PresentationFormat>宽屏</PresentationFormat>
  <Lines>0</Lines>
  <Paragraphs>92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微软雅黑</vt:lpstr>
      <vt:lpstr>Arial</vt:lpstr>
      <vt:lpstr>Broadway</vt:lpstr>
      <vt:lpstr>Calibri</vt:lpstr>
      <vt:lpstr>Wingdings</vt:lpstr>
      <vt:lpstr>Office 主题</vt:lpstr>
      <vt:lpstr>Worksheet</vt:lpstr>
      <vt:lpstr>Equation</vt:lpstr>
      <vt:lpstr>分子云核提取算法研究及应用</vt:lpstr>
      <vt:lpstr>目录</vt:lpstr>
      <vt:lpstr>1.数据说明</vt:lpstr>
      <vt:lpstr>2.检测算法---Gaussclumps</vt:lpstr>
      <vt:lpstr>2.检测算法---局部密度聚类</vt:lpstr>
      <vt:lpstr>2.检测算法---局部密度聚类</vt:lpstr>
      <vt:lpstr>2.检测算法---局部密度聚类</vt:lpstr>
      <vt:lpstr>2.检测算法---算法对比</vt:lpstr>
      <vt:lpstr>2.检测算法---完备性极限实验</vt:lpstr>
      <vt:lpstr>2.检测算法---完备性极限实验</vt:lpstr>
      <vt:lpstr>2.检测算法---完备性极限实验</vt:lpstr>
      <vt:lpstr>2.检测算法---完备性极限实验</vt:lpstr>
      <vt:lpstr>3.统计结果</vt:lpstr>
      <vt:lpstr>3.统计结果</vt:lpstr>
      <vt:lpstr>3.统计结果</vt:lpstr>
      <vt:lpstr>3.统计结果</vt:lpstr>
      <vt:lpstr>3.统计结果</vt:lpstr>
      <vt:lpstr>3.统计结果</vt:lpstr>
      <vt:lpstr>4.工作计划</vt:lpstr>
      <vt:lpstr>谢谢聆听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三峡大学统一模板</dc:title>
  <dc:creator>vastl</dc:creator>
  <cp:keywords>三峡大学 PPT PowerPoint DPT WPS 模板</cp:keywords>
  <dc:description>创意说明_x000d_
本作品注重简约性、实用性与兼容性。_x000d_
简约性：以简约大气的设计理念，突出了三峡大学的校名、校徽、校训，用最能鲜明表达学校特色的“求索”石雕作为核心标识性元素；没有冗余的元素和花哨的装饰，与三峡大学脚踏实地、志存高远的求索奋进精神相契合；配色为三峡大学标准的绿橙配色。_x000d_
实用性：精心设计了一批非常实用的页面元素和图表元素，可以直接使用，方便了设计零基础的师生；所有元素都是可编辑的，也满足了具有设计能力的师生进行二次创作的需求。本作品使用的字体都是系统自带字体，无需额外下载或购买字体。_x000d_
兼容性：本作品支持PowerPoint 2003/2007/2010/2013及金山WPS 2005/2007/2009/2012，而且通过精密的兼容性设计确保在PowerPoint和WPS中可用色彩、可编辑性、显示效果和播放效果完全一致。</dc:description>
  <cp:lastModifiedBy>lxy</cp:lastModifiedBy>
  <cp:revision>147</cp:revision>
  <dcterms:created xsi:type="dcterms:W3CDTF">2013-03-30T14:04:18Z</dcterms:created>
  <dcterms:modified xsi:type="dcterms:W3CDTF">2020-11-27T02:47:35Z</dcterms:modified>
</cp:coreProperties>
</file>