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25"/>
  </p:notesMasterIdLst>
  <p:sldIdLst>
    <p:sldId id="262" r:id="rId3"/>
    <p:sldId id="418" r:id="rId4"/>
    <p:sldId id="575" r:id="rId5"/>
    <p:sldId id="512" r:id="rId6"/>
    <p:sldId id="576" r:id="rId7"/>
    <p:sldId id="580" r:id="rId8"/>
    <p:sldId id="579" r:id="rId9"/>
    <p:sldId id="484" r:id="rId10"/>
    <p:sldId id="568" r:id="rId11"/>
    <p:sldId id="577" r:id="rId12"/>
    <p:sldId id="578" r:id="rId13"/>
    <p:sldId id="450" r:id="rId14"/>
    <p:sldId id="494" r:id="rId15"/>
    <p:sldId id="581" r:id="rId16"/>
    <p:sldId id="571" r:id="rId17"/>
    <p:sldId id="582" r:id="rId18"/>
    <p:sldId id="583" r:id="rId19"/>
    <p:sldId id="584" r:id="rId20"/>
    <p:sldId id="585" r:id="rId21"/>
    <p:sldId id="586" r:id="rId22"/>
    <p:sldId id="587" r:id="rId23"/>
    <p:sldId id="345" r:id="rId24"/>
  </p:sldIdLst>
  <p:sldSz cx="13004800" cy="9753600"/>
  <p:notesSz cx="6858000" cy="9144000"/>
  <p:defaultTextStyle>
    <a:defPPr>
      <a:defRPr lang="en-US"/>
    </a:defPPr>
    <a:lvl1pPr algn="l" rtl="0" fontAlgn="base">
      <a:lnSpc>
        <a:spcPct val="93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1pPr>
    <a:lvl2pPr marL="457200" algn="l" rtl="0" fontAlgn="base">
      <a:lnSpc>
        <a:spcPct val="93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2pPr>
    <a:lvl3pPr marL="914400" algn="l" rtl="0" fontAlgn="base">
      <a:lnSpc>
        <a:spcPct val="93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3pPr>
    <a:lvl4pPr marL="1371600" algn="l" rtl="0" fontAlgn="base">
      <a:lnSpc>
        <a:spcPct val="93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4pPr>
    <a:lvl5pPr marL="1828800" algn="l" rtl="0" fontAlgn="base">
      <a:lnSpc>
        <a:spcPct val="93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5pPr>
    <a:lvl6pPr marL="2286000" algn="l" defTabSz="457200" rtl="0" eaLnBrk="1" latinLnBrk="0" hangingPunct="1">
      <a:defRPr sz="3000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6pPr>
    <a:lvl7pPr marL="2743200" algn="l" defTabSz="457200" rtl="0" eaLnBrk="1" latinLnBrk="0" hangingPunct="1">
      <a:defRPr sz="3000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7pPr>
    <a:lvl8pPr marL="3200400" algn="l" defTabSz="457200" rtl="0" eaLnBrk="1" latinLnBrk="0" hangingPunct="1">
      <a:defRPr sz="3000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8pPr>
    <a:lvl9pPr marL="3657600" algn="l" defTabSz="457200" rtl="0" eaLnBrk="1" latinLnBrk="0" hangingPunct="1">
      <a:defRPr sz="3000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7" autoAdjust="0"/>
    <p:restoredTop sz="94632" autoAdjust="0"/>
  </p:normalViewPr>
  <p:slideViewPr>
    <p:cSldViewPr>
      <p:cViewPr>
        <p:scale>
          <a:sx n="69" d="100"/>
          <a:sy n="69" d="100"/>
        </p:scale>
        <p:origin x="560" y="14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7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261EE-22FD-DA4A-913D-9CE696674065}" type="datetimeFigureOut">
              <a:rPr kumimoji="1" lang="zh-CN" altLang="en-US" smtClean="0"/>
              <a:pPr/>
              <a:t>2020/11/25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1C43E-018A-5146-90BF-F5EBC907396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468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849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545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4522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120650"/>
            <a:ext cx="2924175" cy="962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120650"/>
            <a:ext cx="8620125" cy="962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2830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34213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25682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16852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8623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9813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340282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7480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2019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7782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 New Roman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7514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2035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4370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414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81238"/>
            <a:ext cx="5772150" cy="746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8"/>
            <a:ext cx="5772150" cy="746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008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7401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71170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173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6604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2429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hyperlink" Target="http://vega.bac.pku.edu.cn/astro/astro.htm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20650"/>
            <a:ext cx="11696700" cy="21605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81238"/>
            <a:ext cx="11696700" cy="7467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5pPr>
      <a:lvl6pPr marL="457200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6pPr>
      <a:lvl7pPr marL="914400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7pPr>
      <a:lvl8pPr marL="1371600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8pPr>
      <a:lvl9pPr marL="1828800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9pPr>
    </p:titleStyle>
    <p:bodyStyle>
      <a:lvl1pPr marL="342900" indent="-342900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40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4200" indent="-12700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6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81100" indent="-266700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65300" indent="-393700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362200" indent="-533400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19400" algn="l" rtl="0" fontAlgn="base">
        <a:lnSpc>
          <a:spcPct val="93000"/>
        </a:lnSpc>
        <a:spcBef>
          <a:spcPts val="4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276600" algn="l" rtl="0" fontAlgn="base">
        <a:lnSpc>
          <a:spcPct val="93000"/>
        </a:lnSpc>
        <a:spcBef>
          <a:spcPts val="4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733800" algn="l" rtl="0" fontAlgn="base">
        <a:lnSpc>
          <a:spcPct val="93000"/>
        </a:lnSpc>
        <a:spcBef>
          <a:spcPts val="4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191000" algn="l" rtl="0" fontAlgn="base">
        <a:lnSpc>
          <a:spcPct val="93000"/>
        </a:lnSpc>
        <a:spcBef>
          <a:spcPts val="4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8496300"/>
            <a:ext cx="1143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85296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300" y="8516938"/>
            <a:ext cx="11461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8532813"/>
            <a:ext cx="114617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/>
          </p:cNvSpPr>
          <p:nvPr/>
        </p:nvSpPr>
        <p:spPr bwMode="auto">
          <a:xfrm>
            <a:off x="2736850" y="8788400"/>
            <a:ext cx="7518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0576" bIns="0"/>
          <a:lstStyle/>
          <a:p>
            <a:pPr marL="49213">
              <a:tabLst>
                <a:tab pos="50800" algn="l"/>
                <a:tab pos="622300" algn="l"/>
                <a:tab pos="1206500" algn="l"/>
                <a:tab pos="1790700" algn="l"/>
                <a:tab pos="2362200" algn="l"/>
                <a:tab pos="2946400" algn="l"/>
                <a:tab pos="3517900" algn="l"/>
                <a:tab pos="4114800" algn="l"/>
                <a:tab pos="4686300" algn="l"/>
                <a:tab pos="5257800" algn="l"/>
                <a:tab pos="5854700" algn="l"/>
                <a:tab pos="6426200" algn="l"/>
                <a:tab pos="6997700" algn="l"/>
                <a:tab pos="7581900" algn="l"/>
                <a:tab pos="8166100" algn="l"/>
                <a:tab pos="8750300" algn="l"/>
                <a:tab pos="9321800" algn="l"/>
                <a:tab pos="9893300" algn="l"/>
                <a:tab pos="10490200" algn="l"/>
                <a:tab pos="11061700" algn="l"/>
                <a:tab pos="11633200" algn="l"/>
                <a:tab pos="11645900" algn="l"/>
              </a:tabLst>
            </a:pPr>
            <a:r>
              <a:rPr lang="ja-JP" altLang="en-US" sz="1400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北京大学物理学院天文学系</a:t>
            </a:r>
            <a:r>
              <a:rPr lang="en-US" altLang="ja-JP" sz="1400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                                      </a:t>
            </a:r>
            <a:r>
              <a:rPr lang="ja-JP" altLang="en-US" sz="1400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北京大学科维理天文与天体物理研究所</a:t>
            </a:r>
            <a:endParaRPr lang="en-US" altLang="ja-JP" sz="1400">
              <a:solidFill>
                <a:srgbClr val="996633"/>
              </a:solidFill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  <a:p>
            <a:pPr marL="49213">
              <a:tabLst>
                <a:tab pos="50800" algn="l"/>
                <a:tab pos="622300" algn="l"/>
                <a:tab pos="1206500" algn="l"/>
                <a:tab pos="1790700" algn="l"/>
                <a:tab pos="2362200" algn="l"/>
                <a:tab pos="2946400" algn="l"/>
                <a:tab pos="3517900" algn="l"/>
                <a:tab pos="4114800" algn="l"/>
                <a:tab pos="4686300" algn="l"/>
                <a:tab pos="5257800" algn="l"/>
                <a:tab pos="5854700" algn="l"/>
                <a:tab pos="6426200" algn="l"/>
                <a:tab pos="6997700" algn="l"/>
                <a:tab pos="7581900" algn="l"/>
                <a:tab pos="8166100" algn="l"/>
                <a:tab pos="8750300" algn="l"/>
                <a:tab pos="9321800" algn="l"/>
                <a:tab pos="9893300" algn="l"/>
                <a:tab pos="10490200" algn="l"/>
                <a:tab pos="11061700" algn="l"/>
                <a:tab pos="11633200" algn="l"/>
                <a:tab pos="11645900" algn="l"/>
              </a:tabLst>
            </a:pPr>
            <a:r>
              <a:rPr lang="ja-JP" altLang="en-US" sz="1400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地址：理科二号楼</a:t>
            </a:r>
            <a:r>
              <a:rPr lang="en-US" altLang="ja-JP" sz="1400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2901  </a:t>
            </a:r>
            <a:r>
              <a:rPr lang="ja-JP" altLang="en-US" sz="1400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400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6275 1134               </a:t>
            </a:r>
            <a:r>
              <a:rPr lang="ja-JP" altLang="en-US" sz="1400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地址：朗润园科维理楼</a:t>
            </a:r>
            <a:r>
              <a:rPr lang="en-US" altLang="ja-JP" sz="1400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</a:t>
            </a:r>
            <a:r>
              <a:rPr lang="ja-JP" altLang="en-US" sz="1400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400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6275 6692</a:t>
            </a:r>
          </a:p>
          <a:p>
            <a:pPr marL="49213">
              <a:tabLst>
                <a:tab pos="50800" algn="l"/>
                <a:tab pos="622300" algn="l"/>
                <a:tab pos="1206500" algn="l"/>
                <a:tab pos="1790700" algn="l"/>
                <a:tab pos="2362200" algn="l"/>
                <a:tab pos="2946400" algn="l"/>
                <a:tab pos="3517900" algn="l"/>
                <a:tab pos="4114800" algn="l"/>
                <a:tab pos="4686300" algn="l"/>
                <a:tab pos="5257800" algn="l"/>
                <a:tab pos="5854700" algn="l"/>
                <a:tab pos="6426200" algn="l"/>
                <a:tab pos="6997700" algn="l"/>
                <a:tab pos="7581900" algn="l"/>
                <a:tab pos="8166100" algn="l"/>
                <a:tab pos="8750300" algn="l"/>
                <a:tab pos="9321800" algn="l"/>
                <a:tab pos="9893300" algn="l"/>
                <a:tab pos="10490200" algn="l"/>
                <a:tab pos="11061700" algn="l"/>
                <a:tab pos="11633200" algn="l"/>
                <a:tab pos="11645900" algn="l"/>
              </a:tabLst>
            </a:pPr>
            <a:r>
              <a:rPr lang="en-US" sz="1400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  <a:hlinkClick r:id="rId17"/>
              </a:rPr>
              <a:t>http://vega.bac.pku.edu.cn/astro/astro.htm</a:t>
            </a:r>
            <a:r>
              <a:rPr lang="en-US" sz="1400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            </a:t>
            </a:r>
            <a:r>
              <a:rPr lang="en-US" sz="1400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http://kiaa.pku.edu.cn/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Times New Roman Bold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5pPr>
      <a:lvl6pPr marL="457200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6pPr>
      <a:lvl7pPr marL="914400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7pPr>
      <a:lvl8pPr marL="1371600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8pPr>
      <a:lvl9pPr marL="1828800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9pPr>
    </p:titleStyle>
    <p:bodyStyle>
      <a:lvl1pPr marL="342900" indent="-342900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40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1pPr>
      <a:lvl2pPr marL="584200" indent="-12700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2pPr>
      <a:lvl3pPr marL="1181100" indent="-266700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3pPr>
      <a:lvl4pPr marL="1765300" indent="-393700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4pPr>
      <a:lvl5pPr marL="2362200" indent="-533400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5pPr>
      <a:lvl6pPr marL="2819400" algn="l" rtl="0" fontAlgn="base">
        <a:lnSpc>
          <a:spcPct val="93000"/>
        </a:lnSpc>
        <a:spcBef>
          <a:spcPts val="4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6pPr>
      <a:lvl7pPr marL="3276600" algn="l" rtl="0" fontAlgn="base">
        <a:lnSpc>
          <a:spcPct val="93000"/>
        </a:lnSpc>
        <a:spcBef>
          <a:spcPts val="4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7pPr>
      <a:lvl8pPr marL="3733800" algn="l" rtl="0" fontAlgn="base">
        <a:lnSpc>
          <a:spcPct val="93000"/>
        </a:lnSpc>
        <a:spcBef>
          <a:spcPts val="4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8pPr>
      <a:lvl9pPr marL="4191000" algn="l" rtl="0" fontAlgn="base">
        <a:lnSpc>
          <a:spcPct val="93000"/>
        </a:lnSpc>
        <a:spcBef>
          <a:spcPts val="4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>
          <a:xfrm>
            <a:off x="654050" y="1276400"/>
            <a:ext cx="11696700" cy="21605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br>
              <a:rPr lang="zh-CN" altLang="en-US" sz="6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Heiti SC Light"/>
                <a:sym typeface="Arial Black" charset="0"/>
              </a:rPr>
            </a:br>
            <a:r>
              <a:rPr lang="en-US" altLang="zh-CN" sz="6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Heiti SC Light"/>
                <a:sym typeface="Arial Black" charset="0"/>
              </a:rPr>
              <a:t>Mining the </a:t>
            </a:r>
            <a:r>
              <a:rPr lang="en-US" altLang="zh-CN" sz="6000" dirty="0">
                <a:solidFill>
                  <a:srgbClr val="FF0000"/>
                </a:solidFill>
                <a:latin typeface="+mn-ea"/>
                <a:ea typeface="+mn-ea"/>
                <a:cs typeface="Heiti SC Light"/>
                <a:sym typeface="Arial Black" charset="0"/>
              </a:rPr>
              <a:t>BIG</a:t>
            </a:r>
            <a:r>
              <a:rPr lang="en-US" altLang="zh-CN" sz="6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Heiti SC Light"/>
                <a:sym typeface="Arial Black" charset="0"/>
              </a:rPr>
              <a:t> spectral dataset of LAMOST</a:t>
            </a:r>
            <a:br>
              <a:rPr lang="en-US" altLang="zh-CN" sz="6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Heiti SC Light"/>
                <a:sym typeface="Arial Black" charset="0"/>
              </a:rPr>
            </a:br>
            <a:br>
              <a:rPr lang="en-US" altLang="zh-CN" sz="6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Heiti SC Light"/>
                <a:sym typeface="Arial Black" charset="0"/>
              </a:rPr>
            </a:br>
            <a:r>
              <a:rPr lang="en-US" altLang="zh-CN" sz="6000" dirty="0">
                <a:latin typeface="+mn-ea"/>
                <a:ea typeface="+mn-ea"/>
                <a:cs typeface="Heiti SC Light"/>
                <a:sym typeface="Arial Black" charset="0"/>
              </a:rPr>
              <a:t>--  Update of LAMOST data</a:t>
            </a:r>
            <a:br>
              <a:rPr lang="en-US" altLang="zh-CN" sz="6000" dirty="0">
                <a:latin typeface="+mn-ea"/>
                <a:ea typeface="+mn-ea"/>
                <a:cs typeface="Heiti SC Light"/>
                <a:sym typeface="Arial Black" charset="0"/>
              </a:rPr>
            </a:br>
            <a:endParaRPr lang="en-US" sz="6000" dirty="0">
              <a:latin typeface="+mn-ea"/>
              <a:ea typeface="+mn-ea"/>
              <a:cs typeface="Heiti SC Light"/>
              <a:sym typeface="Arial Black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05856" y="5452864"/>
            <a:ext cx="9649072" cy="318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zh-CN" altLang="en-US" sz="3600" b="1" dirty="0">
              <a:solidFill>
                <a:srgbClr val="0070C0"/>
              </a:solidFill>
            </a:endParaRPr>
          </a:p>
          <a:p>
            <a:pPr algn="ctr"/>
            <a:r>
              <a:rPr kumimoji="1" lang="en-US" altLang="zh-CN" sz="3600" b="1" dirty="0">
                <a:solidFill>
                  <a:srgbClr val="0070C0"/>
                </a:solidFill>
              </a:rPr>
              <a:t>A-Li Luo, Jian-Jun Chen, Xiao Kong, Rui Wang, Yan-Xin </a:t>
            </a:r>
            <a:r>
              <a:rPr kumimoji="1" lang="en-US" altLang="zh-CN" sz="3600" b="1" dirty="0" err="1">
                <a:solidFill>
                  <a:srgbClr val="0070C0"/>
                </a:solidFill>
              </a:rPr>
              <a:t>GuoWen</a:t>
            </a:r>
            <a:r>
              <a:rPr kumimoji="1" lang="en-US" altLang="zh-CN" sz="3600" b="1" dirty="0">
                <a:solidFill>
                  <a:srgbClr val="0070C0"/>
                </a:solidFill>
              </a:rPr>
              <a:t> </a:t>
            </a:r>
            <a:r>
              <a:rPr kumimoji="1" lang="en-US" altLang="zh-CN" sz="3600" b="1" dirty="0" err="1">
                <a:solidFill>
                  <a:srgbClr val="0070C0"/>
                </a:solidFill>
              </a:rPr>
              <a:t>Hou</a:t>
            </a:r>
            <a:r>
              <a:rPr kumimoji="1" lang="en-US" altLang="zh-CN" sz="3600" b="1" dirty="0">
                <a:solidFill>
                  <a:srgbClr val="0070C0"/>
                </a:solidFill>
              </a:rPr>
              <a:t>, </a:t>
            </a:r>
            <a:r>
              <a:rPr kumimoji="1" lang="en-US" altLang="zh-CN" sz="3600" b="1" dirty="0" err="1">
                <a:solidFill>
                  <a:srgbClr val="0070C0"/>
                </a:solidFill>
              </a:rPr>
              <a:t>Ke</a:t>
            </a:r>
            <a:r>
              <a:rPr kumimoji="1" lang="en-US" altLang="zh-CN" sz="3600" b="1" dirty="0">
                <a:solidFill>
                  <a:srgbClr val="0070C0"/>
                </a:solidFill>
              </a:rPr>
              <a:t>-Fei Wu, Meng-Xin Wang  </a:t>
            </a:r>
          </a:p>
          <a:p>
            <a:pPr algn="ctr"/>
            <a:r>
              <a:rPr kumimoji="1" lang="en-US" altLang="zh-CN" sz="3600" b="1" dirty="0">
                <a:solidFill>
                  <a:srgbClr val="0070C0"/>
                </a:solidFill>
              </a:rPr>
              <a:t>NAOC</a:t>
            </a:r>
          </a:p>
          <a:p>
            <a:pPr algn="ctr"/>
            <a:r>
              <a:rPr kumimoji="1" lang="en-US" altLang="zh-CN" sz="3600" b="1" dirty="0">
                <a:solidFill>
                  <a:srgbClr val="0070C0"/>
                </a:solidFill>
              </a:rPr>
              <a:t>USTC 2020/11/26 </a:t>
            </a:r>
            <a:endParaRPr kumimoji="1" lang="zh-CN" alt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76200"/>
            <a:ext cx="11696700" cy="1600200"/>
          </a:xfrm>
        </p:spPr>
        <p:txBody>
          <a:bodyPr/>
          <a:lstStyle/>
          <a:p>
            <a:pPr marL="812800" lvl="1" indent="-571500"/>
            <a:r>
              <a:rPr kumimoji="1" lang="en-US" altLang="zh-CN" sz="4800" dirty="0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  <a:t>Precision varies with S/N</a:t>
            </a:r>
            <a:br>
              <a:rPr kumimoji="1" lang="en-US" altLang="zh-CN" sz="4800" dirty="0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</a:br>
            <a:r>
              <a:rPr kumimoji="1" lang="en-US" altLang="zh-CN" sz="4800" dirty="0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  <a:t>(</a:t>
            </a:r>
            <a:r>
              <a:rPr kumimoji="1" lang="en-US" altLang="zh-CN" sz="4800" dirty="0" err="1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  <a:t>low_res</a:t>
            </a:r>
            <a:r>
              <a:rPr kumimoji="1" lang="en-US" altLang="zh-CN" sz="4800" dirty="0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  <a:t>)</a:t>
            </a:r>
            <a:endParaRPr kumimoji="1" lang="en-US" altLang="zh-CN" sz="4800" dirty="0">
              <a:solidFill>
                <a:srgbClr val="0070C0"/>
              </a:solidFill>
              <a:latin typeface="Times New Roman"/>
              <a:ea typeface="楷体"/>
              <a:cs typeface="Times New Roman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F232024-A978-7746-A009-13066B4E3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928" y="1600200"/>
            <a:ext cx="9505056" cy="7532758"/>
          </a:xfrm>
        </p:spPr>
      </p:pic>
    </p:spTree>
    <p:extLst>
      <p:ext uri="{BB962C8B-B14F-4D97-AF65-F5344CB8AC3E}">
        <p14:creationId xmlns:p14="http://schemas.microsoft.com/office/powerpoint/2010/main" val="370626124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76200"/>
            <a:ext cx="11696700" cy="1600200"/>
          </a:xfrm>
        </p:spPr>
        <p:txBody>
          <a:bodyPr/>
          <a:lstStyle/>
          <a:p>
            <a:pPr marL="812800" lvl="1" indent="-571500"/>
            <a:r>
              <a:rPr kumimoji="1" lang="en-US" altLang="zh-CN" sz="4800" dirty="0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  <a:t>Precision varies with S/N</a:t>
            </a:r>
            <a:br>
              <a:rPr kumimoji="1" lang="en-US" altLang="zh-CN" sz="4800" dirty="0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</a:br>
            <a:r>
              <a:rPr kumimoji="1" lang="en-US" altLang="zh-CN" sz="4800" dirty="0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  <a:t>(</a:t>
            </a:r>
            <a:r>
              <a:rPr kumimoji="1" lang="en-US" altLang="zh-CN" sz="4800" dirty="0" err="1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  <a:t>med_res</a:t>
            </a:r>
            <a:r>
              <a:rPr kumimoji="1" lang="en-US" altLang="zh-CN" sz="4800" dirty="0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  <a:t>)</a:t>
            </a:r>
            <a:endParaRPr kumimoji="1" lang="en-US" altLang="zh-CN" sz="4800" dirty="0">
              <a:solidFill>
                <a:srgbClr val="0070C0"/>
              </a:solidFill>
              <a:latin typeface="Times New Roman"/>
              <a:ea typeface="楷体"/>
              <a:cs typeface="Times New Roman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14EB60-6879-8142-937F-B81E270C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676400"/>
            <a:ext cx="8991600" cy="70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349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76200"/>
            <a:ext cx="11696700" cy="1600200"/>
          </a:xfrm>
        </p:spPr>
        <p:txBody>
          <a:bodyPr/>
          <a:lstStyle/>
          <a:p>
            <a:pPr marL="812800" lvl="1" indent="-571500"/>
            <a:r>
              <a:rPr kumimoji="1" lang="en-US" altLang="zh-CN" sz="4800" dirty="0">
                <a:solidFill>
                  <a:srgbClr val="000000"/>
                </a:solidFill>
                <a:latin typeface="Times New Roman"/>
                <a:ea typeface="楷体"/>
                <a:cs typeface="Times New Roman"/>
              </a:rPr>
              <a:t>Precision varies with spectral type</a:t>
            </a:r>
            <a:br>
              <a:rPr kumimoji="1" lang="en-US" altLang="zh-CN" sz="4800" dirty="0">
                <a:latin typeface="Times New Roman"/>
                <a:ea typeface="楷体"/>
                <a:cs typeface="Times New Roman"/>
              </a:rPr>
            </a:br>
            <a:r>
              <a:rPr lang="zh-CN" altLang="en-US" sz="4800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（</a:t>
            </a:r>
            <a:r>
              <a:rPr lang="en-US" altLang="zh-CN" sz="4800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S/N&gt;50</a:t>
            </a:r>
            <a:r>
              <a:rPr lang="zh-CN" altLang="en-US" sz="4800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）</a:t>
            </a:r>
            <a:endParaRPr kumimoji="1" lang="en-US" altLang="zh-CN" sz="4800" dirty="0">
              <a:solidFill>
                <a:srgbClr val="0070C0"/>
              </a:solidFill>
              <a:latin typeface="Times New Roman"/>
              <a:ea typeface="楷体"/>
              <a:cs typeface="Times New Roman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2" y="2008229"/>
            <a:ext cx="6040254" cy="36657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96" y="2008229"/>
            <a:ext cx="5863167" cy="36657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4" y="5656019"/>
            <a:ext cx="6071571" cy="3776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97" y="5674007"/>
            <a:ext cx="5863166" cy="3740959"/>
          </a:xfrm>
          <a:prstGeom prst="rect">
            <a:avLst/>
          </a:prstGeom>
        </p:spPr>
      </p:pic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635000" y="1600200"/>
            <a:ext cx="11696700" cy="684312"/>
          </a:xfrm>
        </p:spPr>
        <p:txBody>
          <a:bodyPr/>
          <a:lstStyle/>
          <a:p>
            <a:pPr marL="812800" lvl="1" indent="-571500"/>
            <a:endParaRPr kumimoji="1" lang="zh-CN" altLang="en-US" sz="3200" dirty="0">
              <a:latin typeface="Times New Roman"/>
              <a:ea typeface="楷体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314" y="152400"/>
            <a:ext cx="12222086" cy="8182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70C0"/>
                </a:solidFill>
                <a:latin typeface="Songti SC Regular"/>
                <a:cs typeface="Songti SC Regular"/>
              </a:rPr>
              <a:t>External error</a:t>
            </a:r>
            <a:r>
              <a:rPr lang="zh-CN" altLang="en-US" sz="4800" b="1" dirty="0">
                <a:solidFill>
                  <a:srgbClr val="0070C0"/>
                </a:solidFill>
                <a:latin typeface="Songti SC Regular"/>
                <a:cs typeface="Songti SC Regular"/>
              </a:rPr>
              <a:t>（</a:t>
            </a:r>
            <a:r>
              <a:rPr lang="en-US" altLang="zh-CN" sz="4800" b="1" dirty="0">
                <a:solidFill>
                  <a:srgbClr val="0070C0"/>
                </a:solidFill>
                <a:latin typeface="Songti SC Regular"/>
                <a:cs typeface="Songti SC Regular"/>
              </a:rPr>
              <a:t>Comparison with Apogee</a:t>
            </a:r>
            <a:r>
              <a:rPr lang="zh-CN" altLang="en-US" sz="4800" b="1" dirty="0">
                <a:solidFill>
                  <a:srgbClr val="0070C0"/>
                </a:solidFill>
                <a:latin typeface="Songti SC Regular"/>
                <a:cs typeface="Songti SC Regular"/>
              </a:rPr>
              <a:t>）</a:t>
            </a:r>
            <a:endParaRPr lang="en-US" sz="4800" b="1" dirty="0">
              <a:solidFill>
                <a:srgbClr val="0070C0"/>
              </a:solidFill>
              <a:latin typeface="Songti SC Regular"/>
              <a:cs typeface="Songti SC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96EACE-F1A1-164A-94AB-C932FA9C5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292"/>
            <a:ext cx="10160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23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314" y="152400"/>
            <a:ext cx="12222086" cy="8182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70C0"/>
                </a:solidFill>
                <a:latin typeface="Songti SC Regular"/>
                <a:cs typeface="Songti SC Regular"/>
              </a:rPr>
              <a:t>External error</a:t>
            </a:r>
            <a:r>
              <a:rPr lang="zh-CN" altLang="en-US" sz="4800" b="1" dirty="0">
                <a:solidFill>
                  <a:srgbClr val="0070C0"/>
                </a:solidFill>
                <a:latin typeface="Songti SC Regular"/>
                <a:cs typeface="Songti SC Regular"/>
              </a:rPr>
              <a:t>（</a:t>
            </a:r>
            <a:r>
              <a:rPr lang="en-US" altLang="zh-CN" sz="4800" b="1" dirty="0">
                <a:solidFill>
                  <a:srgbClr val="0070C0"/>
                </a:solidFill>
                <a:latin typeface="Songti SC Regular"/>
                <a:cs typeface="Songti SC Regular"/>
              </a:rPr>
              <a:t>Comparison with Apogee</a:t>
            </a:r>
            <a:r>
              <a:rPr lang="zh-CN" altLang="en-US" sz="4800" b="1" dirty="0">
                <a:solidFill>
                  <a:srgbClr val="0070C0"/>
                </a:solidFill>
                <a:latin typeface="Songti SC Regular"/>
                <a:cs typeface="Songti SC Regular"/>
              </a:rPr>
              <a:t>）</a:t>
            </a:r>
            <a:endParaRPr lang="en-US" sz="4800" b="1" dirty="0">
              <a:solidFill>
                <a:srgbClr val="0070C0"/>
              </a:solidFill>
              <a:latin typeface="Songti SC Regular"/>
              <a:cs typeface="Songti SC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96EACE-F1A1-164A-94AB-C932FA9C5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292"/>
            <a:ext cx="10160000" cy="5422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50FE867-84E8-024E-AE16-A1934DB23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51" y="1564432"/>
            <a:ext cx="9525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47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E83E3F4-3F95-CB43-833B-A7EEBCCD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2083553"/>
            <a:ext cx="11161240" cy="767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27940B3D-55AD-6C49-9FBD-B0577228C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solidFill>
                  <a:srgbClr val="00B0F0"/>
                </a:solidFill>
              </a:rPr>
              <a:t>Abundance of 12 elements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6259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9F86-E79E-7D41-A4A1-E838BD43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Clusting</a:t>
            </a:r>
            <a:r>
              <a:rPr kumimoji="1" lang="en-US" altLang="zh-CN" dirty="0"/>
              <a:t> of the </a:t>
            </a:r>
            <a:r>
              <a:rPr kumimoji="1" lang="en-US" altLang="zh-CN" dirty="0" err="1"/>
              <a:t>med_res</a:t>
            </a:r>
            <a:r>
              <a:rPr kumimoji="1" lang="en-US" altLang="zh-CN" dirty="0"/>
              <a:t> spectra 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D68D1C-DBC9-8347-A4FE-6069E670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0"/>
            <a:ext cx="13457584" cy="38450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0882B69-1A91-164A-B634-555181FF4233}"/>
              </a:ext>
            </a:extLst>
          </p:cNvPr>
          <p:cNvSpPr txBox="1"/>
          <p:nvPr/>
        </p:nvSpPr>
        <p:spPr>
          <a:xfrm>
            <a:off x="453728" y="2281238"/>
            <a:ext cx="2088232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normal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82752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9F86-E79E-7D41-A4A1-E838BD43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Clusting</a:t>
            </a:r>
            <a:r>
              <a:rPr kumimoji="1" lang="en-US" altLang="zh-CN" dirty="0"/>
              <a:t> of the </a:t>
            </a:r>
            <a:r>
              <a:rPr kumimoji="1" lang="en-US" altLang="zh-CN" dirty="0" err="1"/>
              <a:t>med_res</a:t>
            </a:r>
            <a:r>
              <a:rPr kumimoji="1" lang="en-US" altLang="zh-CN" dirty="0"/>
              <a:t> spectra 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7EE5822-15FE-C845-8A46-43BC4D5C7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048000"/>
            <a:ext cx="12801600" cy="36576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79D74DC-1D09-F344-BC80-BB6A9F437F72}"/>
              </a:ext>
            </a:extLst>
          </p:cNvPr>
          <p:cNvSpPr txBox="1"/>
          <p:nvPr/>
        </p:nvSpPr>
        <p:spPr>
          <a:xfrm>
            <a:off x="453728" y="2281238"/>
            <a:ext cx="3168352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Giant/Dwarf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645819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9F86-E79E-7D41-A4A1-E838BD43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Clusting</a:t>
            </a:r>
            <a:r>
              <a:rPr kumimoji="1" lang="en-US" altLang="zh-CN" dirty="0"/>
              <a:t> of the </a:t>
            </a:r>
            <a:r>
              <a:rPr kumimoji="1" lang="en-US" altLang="zh-CN" dirty="0" err="1"/>
              <a:t>med_res</a:t>
            </a:r>
            <a:r>
              <a:rPr kumimoji="1" lang="en-US" altLang="zh-CN" dirty="0"/>
              <a:t> spectra 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AE260E-0C57-934D-BC7B-4707665E7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048000"/>
            <a:ext cx="12801600" cy="36576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3572ACC-3DF8-C14D-B5AC-0D1F4F41072C}"/>
              </a:ext>
            </a:extLst>
          </p:cNvPr>
          <p:cNvSpPr txBox="1"/>
          <p:nvPr/>
        </p:nvSpPr>
        <p:spPr>
          <a:xfrm>
            <a:off x="453728" y="2281238"/>
            <a:ext cx="4392488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Bad in one arm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09210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9F86-E79E-7D41-A4A1-E838BD43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Clusting</a:t>
            </a:r>
            <a:r>
              <a:rPr kumimoji="1" lang="en-US" altLang="zh-CN" dirty="0"/>
              <a:t> of the </a:t>
            </a:r>
            <a:r>
              <a:rPr kumimoji="1" lang="en-US" altLang="zh-CN" dirty="0" err="1"/>
              <a:t>med_res</a:t>
            </a:r>
            <a:r>
              <a:rPr kumimoji="1" lang="en-US" altLang="zh-CN" dirty="0"/>
              <a:t> spectra 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2EFEA61-2381-4D49-AA47-FE5628C95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048000"/>
            <a:ext cx="12801600" cy="36576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DAB75A8-354A-1641-8E2B-D0C8BB5FBB77}"/>
              </a:ext>
            </a:extLst>
          </p:cNvPr>
          <p:cNvSpPr txBox="1"/>
          <p:nvPr/>
        </p:nvSpPr>
        <p:spPr>
          <a:xfrm>
            <a:off x="453728" y="2281238"/>
            <a:ext cx="2088232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Hot stars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35106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000" y="840730"/>
            <a:ext cx="11696700" cy="867718"/>
          </a:xfrm>
        </p:spPr>
        <p:txBody>
          <a:bodyPr/>
          <a:lstStyle/>
          <a:p>
            <a:r>
              <a:rPr kumimoji="1" lang="en-US" altLang="zh-CN" sz="6000" dirty="0">
                <a:solidFill>
                  <a:schemeClr val="accent1">
                    <a:lumMod val="75000"/>
                  </a:schemeClr>
                </a:solidFill>
                <a:latin typeface="Heiti SC Light"/>
                <a:ea typeface="Heiti SC Light"/>
                <a:cs typeface="楷体"/>
                <a:sym typeface="Arial Black" charset="0"/>
              </a:rPr>
              <a:t>Outline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楷体"/>
              <a:ea typeface="楷体"/>
              <a:cs typeface="楷体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193206"/>
            <a:ext cx="13004800" cy="7508130"/>
          </a:xfrm>
          <a:solidFill>
            <a:schemeClr val="bg1"/>
          </a:solidFill>
        </p:spPr>
        <p:txBody>
          <a:bodyPr/>
          <a:lstStyle/>
          <a:p>
            <a:pPr marL="457200" lvl="1" indent="0"/>
            <a:endParaRPr kumimoji="1" lang="zh-CN" altLang="en-US" dirty="0">
              <a:latin typeface="楷体"/>
              <a:ea typeface="楷体"/>
              <a:cs typeface="楷体"/>
            </a:endParaRPr>
          </a:p>
          <a:p>
            <a:pPr marL="1200150" lvl="1" indent="-742950">
              <a:buFont typeface="Wingdings" charset="2"/>
              <a:buChar char="Ø"/>
            </a:pPr>
            <a:r>
              <a:rPr kumimoji="1" lang="en-US" altLang="zh-CN" dirty="0">
                <a:latin typeface="楷体"/>
                <a:ea typeface="楷体"/>
                <a:cs typeface="楷体"/>
              </a:rPr>
              <a:t>The data releases of LAMOST </a:t>
            </a:r>
            <a:endParaRPr kumimoji="1" lang="zh-CN" altLang="en-US" dirty="0">
              <a:latin typeface="楷体"/>
              <a:ea typeface="楷体"/>
              <a:cs typeface="楷体"/>
            </a:endParaRPr>
          </a:p>
          <a:p>
            <a:pPr marL="1200150" lvl="1" indent="-742950">
              <a:buFont typeface="Wingdings" charset="2"/>
              <a:buChar char="Ø"/>
            </a:pPr>
            <a:r>
              <a:rPr kumimoji="1" lang="en-US" altLang="zh-CN" dirty="0">
                <a:latin typeface="楷体"/>
                <a:ea typeface="楷体"/>
                <a:cs typeface="楷体"/>
              </a:rPr>
              <a:t>Footprint accumulation</a:t>
            </a:r>
            <a:r>
              <a:rPr kumimoji="1" lang="en-US" altLang="zh-CN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 </a:t>
            </a:r>
          </a:p>
          <a:p>
            <a:pPr marL="1200150" lvl="1" indent="-742950">
              <a:buFont typeface="Wingdings" charset="2"/>
              <a:buChar char="Ø"/>
            </a:pPr>
            <a:r>
              <a:rPr kumimoji="1" lang="en-US" altLang="zh-CN" dirty="0">
                <a:latin typeface="楷体"/>
                <a:ea typeface="楷体"/>
              </a:rPr>
              <a:t>Mag and Color distribution of stars in DR7</a:t>
            </a:r>
          </a:p>
          <a:p>
            <a:pPr marL="1200150" lvl="1" indent="-742950">
              <a:buFont typeface="Wingdings" charset="2"/>
              <a:buChar char="Ø"/>
            </a:pPr>
            <a:r>
              <a:rPr kumimoji="1" lang="en-US" altLang="zh-CN" dirty="0">
                <a:latin typeface="楷体"/>
                <a:ea typeface="楷体"/>
                <a:cs typeface="楷体"/>
              </a:rPr>
              <a:t>Updates </a:t>
            </a:r>
            <a:r>
              <a:rPr kumimoji="1" lang="en-US" altLang="zh-CN">
                <a:latin typeface="楷体"/>
                <a:ea typeface="楷体"/>
                <a:cs typeface="楷体"/>
              </a:rPr>
              <a:t>of stellar </a:t>
            </a:r>
            <a:r>
              <a:rPr kumimoji="1" lang="en-US" altLang="zh-CN" dirty="0">
                <a:latin typeface="楷体"/>
                <a:ea typeface="楷体"/>
                <a:cs typeface="楷体"/>
              </a:rPr>
              <a:t>parameters for DR6 (V2)</a:t>
            </a:r>
            <a:endParaRPr kumimoji="1" lang="zh-CN" altLang="en-US" dirty="0">
              <a:latin typeface="楷体"/>
              <a:ea typeface="楷体"/>
              <a:cs typeface="楷体"/>
            </a:endParaRPr>
          </a:p>
          <a:p>
            <a:pPr marL="1200150" lvl="1" indent="-742950">
              <a:buFont typeface="Wingdings" charset="2"/>
              <a:buChar char="Ø"/>
            </a:pPr>
            <a:r>
              <a:rPr kumimoji="1" lang="en-US" altLang="zh-CN" dirty="0">
                <a:latin typeface="楷体"/>
                <a:ea typeface="楷体"/>
                <a:cs typeface="楷体"/>
              </a:rPr>
              <a:t>Accuracy and precision of stellar parameters</a:t>
            </a:r>
          </a:p>
          <a:p>
            <a:pPr marL="1200150" lvl="1" indent="-742950">
              <a:buFont typeface="Wingdings" charset="2"/>
              <a:buChar char="Ø"/>
            </a:pPr>
            <a:r>
              <a:rPr kumimoji="1" lang="en-US" altLang="zh-CN" dirty="0">
                <a:latin typeface="楷体"/>
                <a:ea typeface="楷体"/>
                <a:cs typeface="楷体"/>
              </a:rPr>
              <a:t>Mining the Med-Res spectra</a:t>
            </a:r>
          </a:p>
          <a:p>
            <a:pPr marL="457200" lvl="1" indent="0"/>
            <a:endParaRPr kumimoji="1" lang="en-US" altLang="zh-CN" dirty="0">
              <a:latin typeface="楷体"/>
              <a:ea typeface="楷体"/>
              <a:cs typeface="楷体"/>
            </a:endParaRPr>
          </a:p>
          <a:p>
            <a:pPr marL="457200" lvl="1" indent="0"/>
            <a:endParaRPr kumimoji="1" lang="en-US" altLang="zh-CN" dirty="0">
              <a:latin typeface="楷体"/>
              <a:ea typeface="楷体"/>
              <a:cs typeface="楷体"/>
            </a:endParaRPr>
          </a:p>
          <a:p>
            <a:pPr marL="457200" lvl="1" indent="0"/>
            <a:endParaRPr kumimoji="1" lang="en-US" altLang="zh-CN" dirty="0">
              <a:latin typeface="楷体"/>
              <a:ea typeface="楷体"/>
              <a:cs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val="11459399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9F86-E79E-7D41-A4A1-E838BD43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83964"/>
            <a:ext cx="11696700" cy="2160588"/>
          </a:xfrm>
        </p:spPr>
        <p:txBody>
          <a:bodyPr/>
          <a:lstStyle/>
          <a:p>
            <a:r>
              <a:rPr kumimoji="1" lang="en-US" altLang="zh-CN" dirty="0" err="1"/>
              <a:t>Clusting</a:t>
            </a:r>
            <a:r>
              <a:rPr kumimoji="1" lang="en-US" altLang="zh-CN" dirty="0"/>
              <a:t> of the </a:t>
            </a:r>
            <a:r>
              <a:rPr kumimoji="1" lang="en-US" altLang="zh-CN" dirty="0" err="1"/>
              <a:t>med_res</a:t>
            </a:r>
            <a:r>
              <a:rPr kumimoji="1" lang="en-US" altLang="zh-CN" dirty="0"/>
              <a:t> spectra 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4F6F29-4645-064D-B513-F0BBA4ED4B2F}"/>
              </a:ext>
            </a:extLst>
          </p:cNvPr>
          <p:cNvSpPr txBox="1"/>
          <p:nvPr/>
        </p:nvSpPr>
        <p:spPr>
          <a:xfrm>
            <a:off x="453728" y="3364632"/>
            <a:ext cx="2088232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 type stars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D3BA59-EA66-CC44-A86F-9CEDA2C8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313"/>
            <a:ext cx="12801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874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9F86-E79E-7D41-A4A1-E838BD43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483964"/>
            <a:ext cx="11696700" cy="2160588"/>
          </a:xfrm>
        </p:spPr>
        <p:txBody>
          <a:bodyPr/>
          <a:lstStyle/>
          <a:p>
            <a:r>
              <a:rPr kumimoji="1" lang="en-US" altLang="zh-CN" dirty="0" err="1"/>
              <a:t>Clusting</a:t>
            </a:r>
            <a:r>
              <a:rPr kumimoji="1" lang="en-US" altLang="zh-CN" dirty="0"/>
              <a:t> of the </a:t>
            </a:r>
            <a:r>
              <a:rPr kumimoji="1" lang="en-US" altLang="zh-CN" dirty="0" err="1"/>
              <a:t>med_res</a:t>
            </a:r>
            <a:r>
              <a:rPr kumimoji="1" lang="en-US" altLang="zh-CN" dirty="0"/>
              <a:t> spectra 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4F6F29-4645-064D-B513-F0BBA4ED4B2F}"/>
              </a:ext>
            </a:extLst>
          </p:cNvPr>
          <p:cNvSpPr txBox="1"/>
          <p:nvPr/>
        </p:nvSpPr>
        <p:spPr>
          <a:xfrm>
            <a:off x="453728" y="3364632"/>
            <a:ext cx="4176464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Similar with Low </a:t>
            </a:r>
            <a:r>
              <a:rPr kumimoji="1" lang="en-US" altLang="zh-CN" dirty="0" err="1"/>
              <a:t>ress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755B4E-DAAE-724B-9180-D60F946D8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83" y="3364632"/>
            <a:ext cx="12801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6750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" y="1531864"/>
            <a:ext cx="13004801" cy="763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xfrm>
            <a:off x="647700" y="4408488"/>
            <a:ext cx="11696700" cy="939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ja-JP" altLang="en-US" sz="4800" b="0" dirty="0">
                <a:solidFill>
                  <a:srgbClr val="DD2067"/>
                </a:solidFill>
                <a:latin typeface="Arial Black" charset="0"/>
                <a:sym typeface="Arial Black" charset="0"/>
              </a:rPr>
              <a:t>谢谢！</a:t>
            </a:r>
            <a:endParaRPr lang="en-US" sz="4800" b="0" dirty="0">
              <a:solidFill>
                <a:srgbClr val="DD2067"/>
              </a:solidFill>
              <a:latin typeface="Arial Black" charset="0"/>
              <a:sym typeface="Arial Black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68B051-74A0-FA4B-A6BD-18FABF52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52264"/>
            <a:ext cx="11696700" cy="2160588"/>
          </a:xfrm>
        </p:spPr>
        <p:txBody>
          <a:bodyPr/>
          <a:lstStyle/>
          <a:p>
            <a:r>
              <a:rPr kumimoji="1" lang="en-US" altLang="zh-CN" dirty="0"/>
              <a:t>The data releases of LAMOST</a:t>
            </a:r>
            <a:endParaRPr kumimoji="1"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E2549290-4E03-564A-85C7-43B47F804FB4}"/>
              </a:ext>
            </a:extLst>
          </p:cNvPr>
          <p:cNvGrpSpPr/>
          <p:nvPr/>
        </p:nvGrpSpPr>
        <p:grpSpPr>
          <a:xfrm>
            <a:off x="165696" y="1924472"/>
            <a:ext cx="12673408" cy="5832648"/>
            <a:chOff x="165696" y="1924472"/>
            <a:chExt cx="12673408" cy="5832648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3A272C73-2FE3-CF45-98A7-68C70ED9ECA7}"/>
                </a:ext>
              </a:extLst>
            </p:cNvPr>
            <p:cNvGrpSpPr/>
            <p:nvPr/>
          </p:nvGrpSpPr>
          <p:grpSpPr>
            <a:xfrm>
              <a:off x="165696" y="3220616"/>
              <a:ext cx="12673408" cy="4536504"/>
              <a:chOff x="165696" y="2788568"/>
              <a:chExt cx="12673408" cy="4536504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1C34396-032B-DD41-B9BE-EC9D19A23B7B}"/>
                  </a:ext>
                </a:extLst>
              </p:cNvPr>
              <p:cNvSpPr/>
              <p:nvPr/>
            </p:nvSpPr>
            <p:spPr bwMode="auto">
              <a:xfrm>
                <a:off x="10606856" y="6532984"/>
                <a:ext cx="1944216" cy="792088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华文宋体" charset="0"/>
                  <a:cs typeface="华文宋体" charset="0"/>
                  <a:sym typeface="Times New Roman" charset="0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E9355BF-51C0-F140-8526-DEF9145334B3}"/>
                  </a:ext>
                </a:extLst>
              </p:cNvPr>
              <p:cNvSpPr/>
              <p:nvPr/>
            </p:nvSpPr>
            <p:spPr bwMode="auto">
              <a:xfrm>
                <a:off x="812800" y="2788568"/>
                <a:ext cx="1944216" cy="792088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华文宋体" charset="0"/>
                  <a:cs typeface="华文宋体" charset="0"/>
                  <a:sym typeface="Times New Roman" charset="0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F7CC8F1-E8E9-A142-8938-E08E5E7DB431}"/>
                  </a:ext>
                </a:extLst>
              </p:cNvPr>
              <p:cNvSpPr/>
              <p:nvPr/>
            </p:nvSpPr>
            <p:spPr bwMode="auto">
              <a:xfrm>
                <a:off x="10534848" y="2788568"/>
                <a:ext cx="1944216" cy="792088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华文宋体" charset="0"/>
                  <a:cs typeface="华文宋体" charset="0"/>
                  <a:sym typeface="Times New Roman" charset="0"/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A5CA70D-78E7-E44F-B898-A14C7935019F}"/>
                  </a:ext>
                </a:extLst>
              </p:cNvPr>
              <p:cNvSpPr/>
              <p:nvPr/>
            </p:nvSpPr>
            <p:spPr bwMode="auto">
              <a:xfrm>
                <a:off x="3190032" y="2788568"/>
                <a:ext cx="1944216" cy="792088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华文宋体" charset="0"/>
                  <a:cs typeface="华文宋体" charset="0"/>
                  <a:sym typeface="Times New Roman" charset="0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52ED41A3-8D60-8741-8ADB-B9CE0E04C413}"/>
                  </a:ext>
                </a:extLst>
              </p:cNvPr>
              <p:cNvSpPr/>
              <p:nvPr/>
            </p:nvSpPr>
            <p:spPr bwMode="auto">
              <a:xfrm>
                <a:off x="8086576" y="2788568"/>
                <a:ext cx="1944216" cy="792088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华文宋体" charset="0"/>
                  <a:cs typeface="华文宋体" charset="0"/>
                  <a:sym typeface="Times New Roman" charset="0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C7FC4E7-E661-E64E-A935-15BE6BBCCD7A}"/>
                  </a:ext>
                </a:extLst>
              </p:cNvPr>
              <p:cNvSpPr/>
              <p:nvPr/>
            </p:nvSpPr>
            <p:spPr bwMode="auto">
              <a:xfrm>
                <a:off x="5638304" y="2788568"/>
                <a:ext cx="1944216" cy="792088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华文宋体" charset="0"/>
                  <a:cs typeface="华文宋体" charset="0"/>
                  <a:sym typeface="Times New Roman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5DF1CF5-E76B-F941-B7A9-117089E9084C}"/>
                  </a:ext>
                </a:extLst>
              </p:cNvPr>
              <p:cNvSpPr/>
              <p:nvPr/>
            </p:nvSpPr>
            <p:spPr bwMode="auto">
              <a:xfrm>
                <a:off x="8230592" y="6532984"/>
                <a:ext cx="1944216" cy="792088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华文宋体" charset="0"/>
                  <a:cs typeface="华文宋体" charset="0"/>
                  <a:sym typeface="Times New Roman" charset="0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70B48A3-0D2D-5D4F-9361-ED821EA4E6B4}"/>
                  </a:ext>
                </a:extLst>
              </p:cNvPr>
              <p:cNvSpPr/>
              <p:nvPr/>
            </p:nvSpPr>
            <p:spPr bwMode="auto">
              <a:xfrm>
                <a:off x="5782320" y="6532984"/>
                <a:ext cx="1944216" cy="792088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华文宋体" charset="0"/>
                  <a:cs typeface="华文宋体" charset="0"/>
                  <a:sym typeface="Times New Roman" charset="0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DAD9DEF-80BF-5645-91A8-EF048CE7AAB1}"/>
                  </a:ext>
                </a:extLst>
              </p:cNvPr>
              <p:cNvSpPr/>
              <p:nvPr/>
            </p:nvSpPr>
            <p:spPr bwMode="auto">
              <a:xfrm>
                <a:off x="3334048" y="6532984"/>
                <a:ext cx="1944216" cy="792088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华文宋体" charset="0"/>
                  <a:cs typeface="华文宋体" charset="0"/>
                  <a:sym typeface="Times New Roman" charset="0"/>
                </a:endParaRPr>
              </a:p>
            </p:txBody>
          </p:sp>
          <p:cxnSp>
            <p:nvCxnSpPr>
              <p:cNvPr id="16" name="直线连接符 15">
                <a:extLst>
                  <a:ext uri="{FF2B5EF4-FFF2-40B4-BE49-F238E27FC236}">
                    <a16:creationId xmlns:a16="http://schemas.microsoft.com/office/drawing/2014/main" id="{80FDD68A-101C-F040-AA10-BCF2DABA4072}"/>
                  </a:ext>
                </a:extLst>
              </p:cNvPr>
              <p:cNvCxnSpPr/>
              <p:nvPr/>
            </p:nvCxnSpPr>
            <p:spPr bwMode="auto">
              <a:xfrm>
                <a:off x="165696" y="5092824"/>
                <a:ext cx="12673408" cy="0"/>
              </a:xfrm>
              <a:prstGeom prst="line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8" name="直线连接符 17">
                <a:extLst>
                  <a:ext uri="{FF2B5EF4-FFF2-40B4-BE49-F238E27FC236}">
                    <a16:creationId xmlns:a16="http://schemas.microsoft.com/office/drawing/2014/main" id="{D2F042A1-D8F1-4445-AE20-4BD7708982E2}"/>
                  </a:ext>
                </a:extLst>
              </p:cNvPr>
              <p:cNvCxnSpPr>
                <a:cxnSpLocks/>
                <a:stCxn id="5" idx="3"/>
                <a:endCxn id="7" idx="1"/>
              </p:cNvCxnSpPr>
              <p:nvPr/>
            </p:nvCxnSpPr>
            <p:spPr bwMode="auto">
              <a:xfrm>
                <a:off x="2757016" y="3184612"/>
                <a:ext cx="433016" cy="0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0" name="直线连接符 19">
                <a:extLst>
                  <a:ext uri="{FF2B5EF4-FFF2-40B4-BE49-F238E27FC236}">
                    <a16:creationId xmlns:a16="http://schemas.microsoft.com/office/drawing/2014/main" id="{0DB8FB56-E68C-3A42-9A0F-D03072ABBF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3024" y="6965032"/>
                <a:ext cx="395560" cy="0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3A0DBADD-D777-E940-9083-46E276797855}"/>
                  </a:ext>
                </a:extLst>
              </p:cNvPr>
              <p:cNvCxnSpPr>
                <a:cxnSpLocks/>
                <a:endCxn id="4" idx="0"/>
              </p:cNvCxnSpPr>
              <p:nvPr/>
            </p:nvCxnSpPr>
            <p:spPr bwMode="auto">
              <a:xfrm>
                <a:off x="11578964" y="3649390"/>
                <a:ext cx="0" cy="2883594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2" name="直线连接符 21">
                <a:extLst>
                  <a:ext uri="{FF2B5EF4-FFF2-40B4-BE49-F238E27FC236}">
                    <a16:creationId xmlns:a16="http://schemas.microsoft.com/office/drawing/2014/main" id="{0C30C13A-39D9-2344-A9C3-CBA228091D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205288" y="3292624"/>
                <a:ext cx="433016" cy="0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:a16="http://schemas.microsoft.com/office/drawing/2014/main" id="{439863EB-008C-A24A-919D-8441417594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82520" y="3220616"/>
                <a:ext cx="433016" cy="0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23">
                <a:extLst>
                  <a:ext uri="{FF2B5EF4-FFF2-40B4-BE49-F238E27FC236}">
                    <a16:creationId xmlns:a16="http://schemas.microsoft.com/office/drawing/2014/main" id="{D6A7257D-C381-C54B-93A6-5E8B539318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30792" y="3220616"/>
                <a:ext cx="433016" cy="0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1" name="直线连接符 30">
                <a:extLst>
                  <a:ext uri="{FF2B5EF4-FFF2-40B4-BE49-F238E27FC236}">
                    <a16:creationId xmlns:a16="http://schemas.microsoft.com/office/drawing/2014/main" id="{FC89BDC7-5BEE-0D49-805A-FE6638DDAD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350272" y="6965032"/>
                <a:ext cx="395560" cy="0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2" name="直线连接符 31">
                <a:extLst>
                  <a:ext uri="{FF2B5EF4-FFF2-40B4-BE49-F238E27FC236}">
                    <a16:creationId xmlns:a16="http://schemas.microsoft.com/office/drawing/2014/main" id="{54D8F32C-CE56-8142-9F5D-30DFD626C7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0174808" y="6965032"/>
                <a:ext cx="395560" cy="0"/>
              </a:xfrm>
              <a:prstGeom prst="line">
                <a:avLst/>
              </a:prstGeom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D23EFE9-797E-0F4E-B884-F5B2C1DB899C}"/>
                </a:ext>
              </a:extLst>
            </p:cNvPr>
            <p:cNvSpPr txBox="1"/>
            <p:nvPr/>
          </p:nvSpPr>
          <p:spPr>
            <a:xfrm>
              <a:off x="453728" y="1924472"/>
              <a:ext cx="2520280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</a:rPr>
                <a:t>Phase I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B915DE02-07A9-F140-B41B-001D93DC7C15}"/>
                </a:ext>
              </a:extLst>
            </p:cNvPr>
            <p:cNvSpPr txBox="1"/>
            <p:nvPr/>
          </p:nvSpPr>
          <p:spPr>
            <a:xfrm>
              <a:off x="381720" y="6011303"/>
              <a:ext cx="2520280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</a:rPr>
                <a:t>Phase II</a:t>
              </a:r>
              <a:endParaRPr kumimoji="1"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3E6D9C5-9FDB-E747-B076-C3839AC496F4}"/>
                </a:ext>
              </a:extLst>
            </p:cNvPr>
            <p:cNvSpPr txBox="1"/>
            <p:nvPr/>
          </p:nvSpPr>
          <p:spPr>
            <a:xfrm>
              <a:off x="1029792" y="3436640"/>
              <a:ext cx="1512168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DR1</a:t>
              </a:r>
              <a:endParaRPr kumimoji="1" lang="zh-CN" altLang="en-US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9FDE1CA-EE8A-5746-AD51-EB11A85658EA}"/>
                </a:ext>
              </a:extLst>
            </p:cNvPr>
            <p:cNvSpPr txBox="1"/>
            <p:nvPr/>
          </p:nvSpPr>
          <p:spPr>
            <a:xfrm>
              <a:off x="10904646" y="3403220"/>
              <a:ext cx="1512168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DR5</a:t>
              </a:r>
              <a:endParaRPr kumimoji="1"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F7AEF54-9259-0D4E-9884-6AE9EC2028CA}"/>
                </a:ext>
              </a:extLst>
            </p:cNvPr>
            <p:cNvSpPr txBox="1"/>
            <p:nvPr/>
          </p:nvSpPr>
          <p:spPr>
            <a:xfrm>
              <a:off x="11023404" y="7075867"/>
              <a:ext cx="1512168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DR6</a:t>
              </a:r>
              <a:endParaRPr kumimoji="1" lang="zh-CN" altLang="en-US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5523B13-8C0E-5F40-A38F-EC0D4AF5A568}"/>
                </a:ext>
              </a:extLst>
            </p:cNvPr>
            <p:cNvSpPr txBox="1"/>
            <p:nvPr/>
          </p:nvSpPr>
          <p:spPr>
            <a:xfrm>
              <a:off x="8680884" y="7136239"/>
              <a:ext cx="1512168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DR7</a:t>
              </a:r>
              <a:endParaRPr kumimoji="1" lang="zh-CN" altLang="en-US" dirty="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57F2FAC-84E8-8B40-A29A-94CA8E3D828A}"/>
                </a:ext>
              </a:extLst>
            </p:cNvPr>
            <p:cNvSpPr txBox="1"/>
            <p:nvPr/>
          </p:nvSpPr>
          <p:spPr>
            <a:xfrm>
              <a:off x="6126096" y="7082583"/>
              <a:ext cx="1512168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DR8</a:t>
              </a:r>
              <a:endParaRPr kumimoji="1" lang="zh-CN" altLang="en-US" dirty="0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C411626F-68F7-1343-8F5E-7A56AD656E36}"/>
                </a:ext>
              </a:extLst>
            </p:cNvPr>
            <p:cNvSpPr txBox="1"/>
            <p:nvPr/>
          </p:nvSpPr>
          <p:spPr>
            <a:xfrm>
              <a:off x="3686670" y="7100235"/>
              <a:ext cx="1512168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DR9</a:t>
              </a:r>
              <a:endParaRPr kumimoji="1" lang="zh-CN" altLang="en-US" dirty="0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35910678-992A-2344-BE6A-283627E921A5}"/>
                </a:ext>
              </a:extLst>
            </p:cNvPr>
            <p:cNvSpPr txBox="1"/>
            <p:nvPr/>
          </p:nvSpPr>
          <p:spPr>
            <a:xfrm>
              <a:off x="6153148" y="3428903"/>
              <a:ext cx="1512168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DR3</a:t>
              </a:r>
              <a:endParaRPr kumimoji="1" lang="zh-CN" altLang="en-US" dirty="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2F61B4FF-DCE1-524E-B8AC-616008FCCA56}"/>
                </a:ext>
              </a:extLst>
            </p:cNvPr>
            <p:cNvSpPr txBox="1"/>
            <p:nvPr/>
          </p:nvSpPr>
          <p:spPr>
            <a:xfrm>
              <a:off x="3601618" y="3390604"/>
              <a:ext cx="1512168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DR2</a:t>
              </a:r>
              <a:endParaRPr kumimoji="1" lang="zh-CN" altLang="en-US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E97C824-44E5-0846-AA0A-CEE60F7FF1CE}"/>
                </a:ext>
              </a:extLst>
            </p:cNvPr>
            <p:cNvSpPr txBox="1"/>
            <p:nvPr/>
          </p:nvSpPr>
          <p:spPr>
            <a:xfrm>
              <a:off x="8591766" y="3390605"/>
              <a:ext cx="1512168" cy="52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DR4</a:t>
              </a:r>
              <a:endParaRPr kumimoji="1" lang="zh-CN" altLang="en-US" dirty="0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A86D0A9-0FB1-134F-BAE5-794F426D8494}"/>
              </a:ext>
            </a:extLst>
          </p:cNvPr>
          <p:cNvSpPr txBox="1"/>
          <p:nvPr/>
        </p:nvSpPr>
        <p:spPr>
          <a:xfrm>
            <a:off x="76503" y="4075682"/>
            <a:ext cx="12474569" cy="14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Spectra:       2.2 M                  4.1 M                       5.8 M                      7.6 M</a:t>
            </a:r>
            <a:r>
              <a:rPr kumimoji="1" lang="zh-CN" altLang="en-US" sz="2400" dirty="0"/>
              <a:t>                    </a:t>
            </a:r>
            <a:r>
              <a:rPr kumimoji="1" lang="en-US" altLang="zh-CN" sz="2400" dirty="0"/>
              <a:t>9.0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 </a:t>
            </a:r>
          </a:p>
          <a:p>
            <a:endParaRPr kumimoji="1" lang="en-US" altLang="zh-CN" sz="2400" dirty="0"/>
          </a:p>
          <a:p>
            <a:r>
              <a:rPr kumimoji="1" lang="en-US" altLang="zh-CN" sz="2400" dirty="0"/>
              <a:t>Stellar          1.1 M                  2.2 M                       3.2 M                      4.5 M</a:t>
            </a:r>
            <a:r>
              <a:rPr kumimoji="1" lang="zh-CN" altLang="en-US" sz="2400" dirty="0"/>
              <a:t>                   </a:t>
            </a:r>
            <a:r>
              <a:rPr kumimoji="1" lang="en-US" altLang="zh-CN" sz="2400" dirty="0"/>
              <a:t>5.4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</a:t>
            </a:r>
          </a:p>
          <a:p>
            <a:r>
              <a:rPr kumimoji="1" lang="en-US" altLang="zh-CN" sz="2400" dirty="0"/>
              <a:t>Parameter:       </a:t>
            </a:r>
            <a:endParaRPr kumimoji="1" lang="zh-CN" altLang="en-US" sz="24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CBA6A54-C527-5549-8DE0-7D286E041B25}"/>
              </a:ext>
            </a:extLst>
          </p:cNvPr>
          <p:cNvSpPr txBox="1"/>
          <p:nvPr/>
        </p:nvSpPr>
        <p:spPr>
          <a:xfrm>
            <a:off x="228903" y="7947005"/>
            <a:ext cx="12474569" cy="14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Spectra:     </a:t>
            </a:r>
            <a:r>
              <a:rPr kumimoji="1" lang="zh-CN" altLang="en-US" sz="2400" dirty="0"/>
              <a:t>（</a:t>
            </a:r>
            <a:r>
              <a:rPr kumimoji="1" lang="en-US" altLang="zh-CN" sz="2400" dirty="0"/>
              <a:t>Low</a:t>
            </a:r>
            <a:r>
              <a:rPr kumimoji="1" lang="zh-CN" altLang="en-US" sz="2400" dirty="0"/>
              <a:t>）         </a:t>
            </a:r>
            <a:r>
              <a:rPr kumimoji="1" lang="en-US" altLang="zh-CN" sz="2400" dirty="0"/>
              <a:t>                                     +0.4 M                    10.6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 M</a:t>
            </a:r>
            <a:r>
              <a:rPr kumimoji="1" lang="zh-CN" altLang="en-US" sz="2400" dirty="0"/>
              <a:t>                     </a:t>
            </a:r>
            <a:r>
              <a:rPr kumimoji="1" lang="en-US" altLang="zh-CN" sz="2400" dirty="0"/>
              <a:t>9.9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 </a:t>
            </a:r>
          </a:p>
          <a:p>
            <a:r>
              <a:rPr kumimoji="1" lang="zh-CN" altLang="en-US" sz="2400" dirty="0"/>
              <a:t>                  （</a:t>
            </a:r>
            <a:r>
              <a:rPr kumimoji="1" lang="en-US" altLang="zh-CN" sz="2400" dirty="0"/>
              <a:t>Med</a:t>
            </a:r>
            <a:r>
              <a:rPr kumimoji="1" lang="zh-CN" altLang="en-US" sz="2400" dirty="0"/>
              <a:t>）                                               </a:t>
            </a:r>
            <a:r>
              <a:rPr kumimoji="1" lang="en-US" altLang="zh-CN" sz="2400" dirty="0"/>
              <a:t>   +1.7. M  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 </a:t>
            </a:r>
            <a:r>
              <a:rPr kumimoji="1" lang="zh-CN" altLang="en-US" sz="2400" dirty="0"/>
              <a:t>               </a:t>
            </a:r>
            <a:r>
              <a:rPr kumimoji="1" lang="en-US" altLang="zh-CN" sz="2400" dirty="0"/>
              <a:t>  </a:t>
            </a:r>
            <a:r>
              <a:rPr kumimoji="1" lang="zh-CN" altLang="en-US" sz="2400" dirty="0"/>
              <a:t>  </a:t>
            </a:r>
            <a:r>
              <a:rPr kumimoji="1" lang="en-US" altLang="zh-CN" sz="2400" dirty="0"/>
              <a:t>3.9 M</a:t>
            </a:r>
            <a:r>
              <a:rPr kumimoji="1" lang="zh-CN" altLang="en-US" sz="2400" dirty="0"/>
              <a:t>                     </a:t>
            </a:r>
            <a:r>
              <a:rPr kumimoji="1" lang="en-US" altLang="zh-CN" sz="2400" dirty="0"/>
              <a:t>  1.4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</a:t>
            </a:r>
          </a:p>
          <a:p>
            <a:r>
              <a:rPr kumimoji="1" lang="en-US" altLang="zh-CN" sz="2400" dirty="0"/>
              <a:t>Stellar     </a:t>
            </a:r>
            <a:r>
              <a:rPr kumimoji="1" lang="zh-CN" altLang="en-US" sz="2400" dirty="0"/>
              <a:t>   （</a:t>
            </a:r>
            <a:r>
              <a:rPr kumimoji="1" lang="en-US" altLang="zh-CN" sz="2400" dirty="0"/>
              <a:t>Low</a:t>
            </a:r>
            <a:r>
              <a:rPr kumimoji="1" lang="zh-CN" altLang="en-US" sz="2400" dirty="0"/>
              <a:t>）           </a:t>
            </a:r>
            <a:r>
              <a:rPr kumimoji="1" lang="en-US" altLang="zh-CN" sz="2400" dirty="0"/>
              <a:t>                                   +0.3  M                      6.2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 M</a:t>
            </a:r>
            <a:r>
              <a:rPr kumimoji="1" lang="zh-CN" altLang="en-US" sz="2400" dirty="0"/>
              <a:t>         </a:t>
            </a:r>
            <a:r>
              <a:rPr kumimoji="1" lang="en-US" altLang="zh-CN" sz="2400" dirty="0"/>
              <a:t>      </a:t>
            </a:r>
            <a:r>
              <a:rPr kumimoji="1" lang="zh-CN" altLang="en-US" sz="2400" dirty="0"/>
              <a:t>       </a:t>
            </a:r>
            <a:r>
              <a:rPr kumimoji="1" lang="en-US" altLang="zh-CN" sz="2400" dirty="0"/>
              <a:t>5.8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</a:t>
            </a:r>
          </a:p>
          <a:p>
            <a:r>
              <a:rPr kumimoji="1" lang="en-US" altLang="zh-CN" sz="2400" dirty="0"/>
              <a:t>Parameter: </a:t>
            </a:r>
            <a:r>
              <a:rPr kumimoji="1" lang="zh-CN" altLang="en-US" sz="2400" dirty="0"/>
              <a:t>（</a:t>
            </a:r>
            <a:r>
              <a:rPr kumimoji="1" lang="en-US" altLang="zh-CN" sz="2400" dirty="0"/>
              <a:t>Med</a:t>
            </a:r>
            <a:r>
              <a:rPr kumimoji="1" lang="zh-CN" altLang="en-US" sz="2400" dirty="0"/>
              <a:t>）</a:t>
            </a:r>
            <a:r>
              <a:rPr kumimoji="1" lang="en-US" altLang="zh-CN" sz="2400" dirty="0"/>
              <a:t>     </a:t>
            </a:r>
            <a:r>
              <a:rPr kumimoji="1" lang="zh-CN" altLang="en-US" sz="2400" dirty="0"/>
              <a:t>                                        </a:t>
            </a:r>
            <a:r>
              <a:rPr kumimoji="1" lang="en-US" altLang="zh-CN" sz="2400" dirty="0"/>
              <a:t>    +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0.5 M</a:t>
            </a:r>
            <a:r>
              <a:rPr kumimoji="1" lang="zh-CN" altLang="en-US" sz="2400" dirty="0"/>
              <a:t>                      </a:t>
            </a:r>
            <a:r>
              <a:rPr kumimoji="1" lang="en-US" altLang="zh-CN" sz="2400" dirty="0"/>
              <a:t>  0.8 M</a:t>
            </a:r>
            <a:r>
              <a:rPr kumimoji="1" lang="zh-CN" altLang="en-US" sz="2400" dirty="0"/>
              <a:t>             </a:t>
            </a:r>
            <a:r>
              <a:rPr kumimoji="1" lang="en-US" altLang="zh-CN" sz="2400" dirty="0"/>
              <a:t> </a:t>
            </a:r>
            <a:r>
              <a:rPr kumimoji="1" lang="zh-CN" altLang="en-US" sz="2400" dirty="0"/>
              <a:t>        </a:t>
            </a:r>
            <a:r>
              <a:rPr kumimoji="1" lang="en-US" altLang="zh-CN" sz="2400" dirty="0"/>
              <a:t>0.4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</a:t>
            </a:r>
            <a:r>
              <a:rPr kumimoji="1" lang="zh-CN" altLang="en-US" sz="2400" dirty="0"/>
              <a:t>      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842F6A9-AA7B-E445-9A0E-E0CFDFE42B85}"/>
              </a:ext>
            </a:extLst>
          </p:cNvPr>
          <p:cNvSpPr txBox="1"/>
          <p:nvPr/>
        </p:nvSpPr>
        <p:spPr>
          <a:xfrm>
            <a:off x="3686670" y="8045152"/>
            <a:ext cx="1087538" cy="138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accent1"/>
                </a:solidFill>
              </a:rPr>
              <a:t>+2M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?</a:t>
            </a:r>
          </a:p>
          <a:p>
            <a:endParaRPr kumimoji="1" lang="en-US" altLang="zh-CN" dirty="0">
              <a:solidFill>
                <a:schemeClr val="accent1"/>
              </a:solidFill>
            </a:endParaRPr>
          </a:p>
          <a:p>
            <a:r>
              <a:rPr kumimoji="1" lang="en-US" altLang="zh-CN" dirty="0">
                <a:solidFill>
                  <a:schemeClr val="accent1"/>
                </a:solidFill>
              </a:rPr>
              <a:t>+1M</a:t>
            </a:r>
            <a:r>
              <a:rPr kumimoji="1" lang="zh-CN" altLang="en-US" dirty="0">
                <a:solidFill>
                  <a:schemeClr val="accent1"/>
                </a:solidFill>
              </a:rPr>
              <a:t> ？</a:t>
            </a:r>
          </a:p>
        </p:txBody>
      </p:sp>
    </p:spTree>
    <p:extLst>
      <p:ext uri="{BB962C8B-B14F-4D97-AF65-F5344CB8AC3E}">
        <p14:creationId xmlns:p14="http://schemas.microsoft.com/office/powerpoint/2010/main" val="38899553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0259"/>
            <a:ext cx="12188325" cy="1403350"/>
          </a:xfrm>
        </p:spPr>
        <p:txBody>
          <a:bodyPr/>
          <a:lstStyle/>
          <a:p>
            <a:pPr marL="1200150" lvl="1" indent="-742950"/>
            <a:r>
              <a:rPr kumimoji="1" lang="en-US" altLang="zh-CN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Footprint</a:t>
            </a:r>
            <a:r>
              <a:rPr kumimoji="1" lang="zh-CN" altLang="en-US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 </a:t>
            </a:r>
            <a:r>
              <a:rPr kumimoji="1" lang="en-US" altLang="zh-CN" dirty="0" err="1">
                <a:solidFill>
                  <a:srgbClr val="0070C0"/>
                </a:solidFill>
                <a:latin typeface="楷体"/>
                <a:ea typeface="楷体"/>
                <a:cs typeface="楷体"/>
              </a:rPr>
              <a:t>Accumulation_</a:t>
            </a:r>
            <a:r>
              <a:rPr kumimoji="1" lang="en-US" altLang="zh-CN" sz="3200" dirty="0" err="1">
                <a:solidFill>
                  <a:srgbClr val="0070C0"/>
                </a:solidFill>
                <a:latin typeface="楷体"/>
                <a:ea typeface="楷体"/>
                <a:cs typeface="楷体"/>
              </a:rPr>
              <a:t>Low</a:t>
            </a:r>
            <a:r>
              <a:rPr kumimoji="1" lang="en-US" altLang="zh-CN" sz="3200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 Res(DR1-DR8) 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715000" y="4732784"/>
            <a:ext cx="130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332327" y="4223460"/>
            <a:ext cx="14181609" cy="11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6B25974-A95C-1C41-8C8B-0BA610A2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4" y="2153170"/>
            <a:ext cx="12167991" cy="515922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21A626-27F2-4F45-B57B-3DDBC682EF39}"/>
              </a:ext>
            </a:extLst>
          </p:cNvPr>
          <p:cNvSpPr txBox="1"/>
          <p:nvPr/>
        </p:nvSpPr>
        <p:spPr>
          <a:xfrm>
            <a:off x="1173808" y="8261176"/>
            <a:ext cx="3528392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Made by Kong X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730780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0259"/>
            <a:ext cx="12188325" cy="1403350"/>
          </a:xfrm>
        </p:spPr>
        <p:txBody>
          <a:bodyPr/>
          <a:lstStyle/>
          <a:p>
            <a:pPr marL="1200150" lvl="1" indent="-742950"/>
            <a:r>
              <a:rPr kumimoji="1" lang="en-US" altLang="zh-CN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Footprint</a:t>
            </a:r>
            <a:r>
              <a:rPr kumimoji="1" lang="zh-CN" altLang="en-US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Accumulation</a:t>
            </a:r>
            <a:r>
              <a:rPr kumimoji="1" lang="en-US" altLang="zh-CN" sz="3200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 </a:t>
            </a:r>
            <a:r>
              <a:rPr kumimoji="1" lang="en-US" altLang="zh-CN" sz="3200" dirty="0" err="1">
                <a:solidFill>
                  <a:srgbClr val="0070C0"/>
                </a:solidFill>
                <a:latin typeface="楷体"/>
                <a:ea typeface="楷体"/>
                <a:cs typeface="楷体"/>
              </a:rPr>
              <a:t>Med_Res</a:t>
            </a:r>
            <a:r>
              <a:rPr kumimoji="1" lang="en-US" altLang="zh-CN" sz="3200" dirty="0">
                <a:solidFill>
                  <a:srgbClr val="0070C0"/>
                </a:solidFill>
                <a:latin typeface="楷体"/>
                <a:ea typeface="楷体"/>
                <a:cs typeface="楷体"/>
              </a:rPr>
              <a:t>(DR6-DR8) 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715000" y="4732784"/>
            <a:ext cx="130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332327" y="4223460"/>
            <a:ext cx="14181609" cy="11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EA22198-21E1-214A-BCF7-DE060E35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8" y="2356519"/>
            <a:ext cx="12561398" cy="489894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580F63B-E0D5-3047-BFD9-DFFBB66C9429}"/>
              </a:ext>
            </a:extLst>
          </p:cNvPr>
          <p:cNvSpPr txBox="1"/>
          <p:nvPr/>
        </p:nvSpPr>
        <p:spPr>
          <a:xfrm>
            <a:off x="1173808" y="8261176"/>
            <a:ext cx="3528392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Made by Kong X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23098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C9C1B2-656D-C043-AC5E-8027EE06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0650"/>
            <a:ext cx="11696700" cy="1299766"/>
          </a:xfrm>
        </p:spPr>
        <p:txBody>
          <a:bodyPr/>
          <a:lstStyle/>
          <a:p>
            <a:r>
              <a:rPr kumimoji="1" lang="en-US" altLang="zh-CN" sz="4800" dirty="0"/>
              <a:t>Distribution of S/N (DR7 </a:t>
            </a:r>
            <a:r>
              <a:rPr kumimoji="1" lang="en-US" altLang="zh-CN" sz="4800" dirty="0" err="1"/>
              <a:t>low_res</a:t>
            </a:r>
            <a:r>
              <a:rPr kumimoji="1" lang="en-US" altLang="zh-CN" sz="4800" dirty="0"/>
              <a:t>) </a:t>
            </a:r>
            <a:endParaRPr kumimoji="1" lang="zh-CN" altLang="en-US" sz="4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2911E9-5E5F-AC4D-A768-1297B05C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" y="2140495"/>
            <a:ext cx="4320481" cy="32403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46D81A7-8BD2-6B42-86F8-81FD61B1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60" y="2140495"/>
            <a:ext cx="4320481" cy="32403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7963B-E32C-A440-A6DD-D9EAF2B0B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362" y="2140496"/>
            <a:ext cx="4320479" cy="32403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30E88A-C5C5-D248-A34D-8E648B167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" y="6229483"/>
            <a:ext cx="4341105" cy="32558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4691AB-9B80-EF47-9306-D86FA828F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5809" y="6244951"/>
            <a:ext cx="4320481" cy="3240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9A1456-32D9-F94F-8E82-BE49418BF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6914" y="6260420"/>
            <a:ext cx="4299856" cy="32248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40429F3-B6FF-CF40-ACD0-A3C4ABFCC11B}"/>
              </a:ext>
            </a:extLst>
          </p:cNvPr>
          <p:cNvSpPr txBox="1"/>
          <p:nvPr/>
        </p:nvSpPr>
        <p:spPr>
          <a:xfrm>
            <a:off x="165696" y="1618815"/>
            <a:ext cx="3096344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S/N&gt;10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0D2AAAE-F34C-BE44-9EB2-A1A39048CDA5}"/>
              </a:ext>
            </a:extLst>
          </p:cNvPr>
          <p:cNvSpPr txBox="1"/>
          <p:nvPr/>
        </p:nvSpPr>
        <p:spPr>
          <a:xfrm>
            <a:off x="318096" y="5723271"/>
            <a:ext cx="3096344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S/N&gt;5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04216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C9C1B2-656D-C043-AC5E-8027EE06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0650"/>
            <a:ext cx="11696700" cy="1299766"/>
          </a:xfrm>
        </p:spPr>
        <p:txBody>
          <a:bodyPr/>
          <a:lstStyle/>
          <a:p>
            <a:r>
              <a:rPr kumimoji="1" lang="en-US" altLang="zh-CN" sz="4800" dirty="0"/>
              <a:t>Distribution of color (DR7 </a:t>
            </a:r>
            <a:r>
              <a:rPr kumimoji="1" lang="en-US" altLang="zh-CN" sz="4800" dirty="0" err="1"/>
              <a:t>low_res</a:t>
            </a:r>
            <a:r>
              <a:rPr kumimoji="1" lang="en-US" altLang="zh-CN" sz="4800" dirty="0"/>
              <a:t>) </a:t>
            </a:r>
            <a:endParaRPr kumimoji="1" lang="zh-CN" altLang="en-US" sz="4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FF4C58-9741-1C4A-90D2-DE67C396B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" y="2212504"/>
            <a:ext cx="4248472" cy="31863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8A531F-28F4-A74B-A82F-4CBF9AB3C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152" y="2212504"/>
            <a:ext cx="4248472" cy="31863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95FE42-2F9F-7A43-8E1C-EC234E4DA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632" y="2218929"/>
            <a:ext cx="4359918" cy="32699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B424AC-E0F9-3A44-B8C1-EC804FA32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8" y="6205736"/>
            <a:ext cx="4248472" cy="3186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A741FE-D35A-5F40-80BA-B8A7BFEB5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168" y="6226950"/>
            <a:ext cx="4248472" cy="31863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FEC68E-D174-784A-9780-D78BD6FFB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080" y="6244952"/>
            <a:ext cx="4248472" cy="318635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1C48D64-44A8-AB4F-8591-1735CC87D857}"/>
              </a:ext>
            </a:extLst>
          </p:cNvPr>
          <p:cNvSpPr txBox="1"/>
          <p:nvPr/>
        </p:nvSpPr>
        <p:spPr>
          <a:xfrm>
            <a:off x="5422280" y="1564432"/>
            <a:ext cx="1656184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S/</a:t>
            </a:r>
            <a:r>
              <a:rPr kumimoji="1" lang="en-US" altLang="zh-CN" dirty="0" err="1"/>
              <a:t>N_g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51C03F-FBD7-E844-8937-6B40C7009DC0}"/>
              </a:ext>
            </a:extLst>
          </p:cNvPr>
          <p:cNvSpPr txBox="1"/>
          <p:nvPr/>
        </p:nvSpPr>
        <p:spPr>
          <a:xfrm>
            <a:off x="5638304" y="5651263"/>
            <a:ext cx="3528392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S/</a:t>
            </a:r>
            <a:r>
              <a:rPr kumimoji="1" lang="en-US" altLang="zh-CN" dirty="0" err="1"/>
              <a:t>N_i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541553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048" y="-230656"/>
            <a:ext cx="12103100" cy="1676400"/>
          </a:xfrm>
        </p:spPr>
        <p:txBody>
          <a:bodyPr/>
          <a:lstStyle/>
          <a:p>
            <a:r>
              <a:rPr lang="en-US" altLang="zh-CN" sz="4800" dirty="0">
                <a:solidFill>
                  <a:srgbClr val="0070C0"/>
                </a:solidFill>
              </a:rPr>
              <a:t>DR6 V2 Stellar Parameters(v2.9.8)</a:t>
            </a:r>
            <a:endParaRPr lang="zh-CN" altLang="en-US" sz="4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634" y="6442790"/>
            <a:ext cx="6279766" cy="160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" lvl="1">
              <a:spcBef>
                <a:spcPts val="600"/>
              </a:spcBef>
              <a:spcAft>
                <a:spcPts val="600"/>
              </a:spcAft>
              <a:buSzPct val="131000"/>
            </a:pP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Low-Res</a:t>
            </a:r>
          </a:p>
          <a:p>
            <a:pPr marL="32400" lvl="1">
              <a:spcBef>
                <a:spcPts val="600"/>
              </a:spcBef>
              <a:spcAft>
                <a:spcPts val="600"/>
              </a:spcAft>
              <a:buSzPct val="131000"/>
            </a:pPr>
            <a:r>
              <a:rPr lang="en-US" altLang="zh-CN" sz="28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5.8 M </a:t>
            </a:r>
            <a:r>
              <a:rPr lang="en-US" altLang="zh-CN" sz="2800" b="1" dirty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AFGK-type +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0.64M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 M-type: </a:t>
            </a:r>
            <a:endParaRPr lang="zh-CN" altLang="en-US" sz="2800" b="1" dirty="0">
              <a:latin typeface="华文楷体"/>
              <a:ea typeface="华文楷体"/>
              <a:cs typeface="华文楷体"/>
            </a:endParaRPr>
          </a:p>
          <a:p>
            <a:pPr marL="32400" lvl="1">
              <a:spcBef>
                <a:spcPts val="600"/>
              </a:spcBef>
              <a:spcAft>
                <a:spcPts val="600"/>
              </a:spcAft>
              <a:buSzPct val="131000"/>
            </a:pPr>
            <a:r>
              <a:rPr lang="en-US" altLang="zh-CN" sz="2800" b="1" dirty="0" err="1">
                <a:latin typeface="华文楷体"/>
                <a:ea typeface="华文楷体"/>
                <a:cs typeface="华文楷体"/>
              </a:rPr>
              <a:t>rv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，</a:t>
            </a:r>
            <a:r>
              <a:rPr lang="en-US" altLang="zh-CN" sz="2800" b="1" dirty="0" err="1">
                <a:latin typeface="华文楷体"/>
                <a:ea typeface="华文楷体"/>
                <a:cs typeface="华文楷体"/>
              </a:rPr>
              <a:t>Teff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， 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log g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 and 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[Fe/H]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094845-2CA0-2A43-B1D3-D94EA9029715}"/>
              </a:ext>
            </a:extLst>
          </p:cNvPr>
          <p:cNvGrpSpPr/>
          <p:nvPr/>
        </p:nvGrpSpPr>
        <p:grpSpPr>
          <a:xfrm>
            <a:off x="309712" y="1182398"/>
            <a:ext cx="6480720" cy="5062554"/>
            <a:chOff x="309712" y="1182397"/>
            <a:chExt cx="7704856" cy="61638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621F05-BC99-CB4C-B37C-64529541D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712" y="1182397"/>
              <a:ext cx="7704856" cy="6163885"/>
            </a:xfrm>
            <a:prstGeom prst="rect">
              <a:avLst/>
            </a:prstGeom>
          </p:spPr>
        </p:pic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9D9A6A0-882C-B54E-8328-8D30049A2115}"/>
                </a:ext>
              </a:extLst>
            </p:cNvPr>
            <p:cNvSpPr/>
            <p:nvPr/>
          </p:nvSpPr>
          <p:spPr bwMode="auto">
            <a:xfrm>
              <a:off x="5638304" y="2788568"/>
              <a:ext cx="936104" cy="4220329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华文宋体" charset="0"/>
                <a:cs typeface="华文宋体" charset="0"/>
                <a:sym typeface="Times New Roman" charset="0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6A96362-7943-7240-9C7E-855067B38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432" y="1140311"/>
            <a:ext cx="5406722" cy="5176649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60C63091-333C-D345-8C87-78D9C87786AA}"/>
              </a:ext>
            </a:extLst>
          </p:cNvPr>
          <p:cNvSpPr txBox="1"/>
          <p:nvPr/>
        </p:nvSpPr>
        <p:spPr>
          <a:xfrm>
            <a:off x="6847370" y="6595190"/>
            <a:ext cx="6279766" cy="255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" lvl="1">
              <a:spcBef>
                <a:spcPts val="600"/>
              </a:spcBef>
              <a:spcAft>
                <a:spcPts val="600"/>
              </a:spcAft>
              <a:buSzPct val="131000"/>
            </a:pP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Med-Res</a:t>
            </a:r>
          </a:p>
          <a:p>
            <a:pPr marL="32400" lvl="1">
              <a:spcBef>
                <a:spcPts val="600"/>
              </a:spcBef>
              <a:spcAft>
                <a:spcPts val="600"/>
              </a:spcAft>
              <a:buSzPct val="131000"/>
            </a:pPr>
            <a:r>
              <a:rPr lang="en-US" altLang="zh-CN" sz="28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0.36 M </a:t>
            </a:r>
            <a:r>
              <a:rPr lang="en-US" altLang="zh-CN" sz="2800" b="1" dirty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AFGK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M-type: </a:t>
            </a:r>
            <a:endParaRPr lang="zh-CN" altLang="en-US" sz="2800" b="1" dirty="0">
              <a:latin typeface="华文楷体"/>
              <a:ea typeface="华文楷体"/>
              <a:cs typeface="华文楷体"/>
            </a:endParaRPr>
          </a:p>
          <a:p>
            <a:pPr marL="32400" lvl="1">
              <a:spcBef>
                <a:spcPts val="600"/>
              </a:spcBef>
              <a:spcAft>
                <a:spcPts val="600"/>
              </a:spcAft>
              <a:buSzPct val="131000"/>
            </a:pPr>
            <a:r>
              <a:rPr lang="en-US" altLang="zh-CN" sz="2800" b="1" dirty="0" err="1">
                <a:latin typeface="华文楷体"/>
                <a:ea typeface="华文楷体"/>
                <a:cs typeface="华文楷体"/>
              </a:rPr>
              <a:t>rv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，</a:t>
            </a:r>
            <a:r>
              <a:rPr lang="en-US" altLang="zh-CN" sz="2800" b="1" dirty="0" err="1">
                <a:latin typeface="华文楷体"/>
                <a:ea typeface="华文楷体"/>
                <a:cs typeface="华文楷体"/>
              </a:rPr>
              <a:t>Teff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， 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log g, </a:t>
            </a:r>
            <a:r>
              <a:rPr lang="zh-CN" altLang="en-US" sz="28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[M/H], [Alpha/M],</a:t>
            </a:r>
          </a:p>
          <a:p>
            <a:pPr marL="32400" lvl="1">
              <a:spcBef>
                <a:spcPts val="600"/>
              </a:spcBef>
              <a:spcAft>
                <a:spcPts val="600"/>
              </a:spcAft>
              <a:buSzPct val="131000"/>
            </a:pPr>
            <a:r>
              <a:rPr lang="en-US" altLang="zh-CN" sz="2800" b="1" dirty="0" err="1">
                <a:latin typeface="华文楷体"/>
                <a:ea typeface="华文楷体"/>
                <a:cs typeface="华文楷体"/>
              </a:rPr>
              <a:t>Vsini</a:t>
            </a:r>
            <a:r>
              <a:rPr lang="en-US" altLang="zh-CN" sz="2800" b="1" dirty="0">
                <a:latin typeface="华文楷体"/>
                <a:ea typeface="华文楷体"/>
                <a:cs typeface="华文楷体"/>
              </a:rPr>
              <a:t> and abundance of 12 more elements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C73667-E3E1-DF46-AF08-1DF54190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0070C0"/>
                </a:solidFill>
              </a:rPr>
              <a:t>Error estimates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00A558-96F8-944D-98BD-612E494AA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56" y="1883699"/>
            <a:ext cx="12067031" cy="1746500"/>
          </a:xfrm>
        </p:spPr>
        <p:txBody>
          <a:bodyPr/>
          <a:lstStyle/>
          <a:p>
            <a:r>
              <a:rPr lang="en-US" altLang="zh-CN" dirty="0"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Using both the </a:t>
            </a:r>
            <a:r>
              <a:rPr lang="en-US" altLang="zh-CN" dirty="0" err="1"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std</a:t>
            </a:r>
            <a:r>
              <a:rPr lang="en-US" altLang="zh-CN" dirty="0"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 of repeat observations and the relationship between computing error and S/N</a:t>
            </a:r>
            <a:r>
              <a:rPr lang="zh-CN" altLang="en-US" dirty="0"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，</a:t>
            </a:r>
            <a:r>
              <a:rPr lang="en-US" altLang="zh-CN" dirty="0"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scale the computational  error to repeating error.</a:t>
            </a:r>
            <a:endParaRPr kumimoji="1"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2EDF49C-0398-EE48-B5A6-C7356B2B8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53695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7059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4L Title &amp; Bullets">
  <a:themeElements>
    <a:clrScheme name="自定义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Title &amp; Bullets">
      <a:majorFont>
        <a:latin typeface="Gill Sans"/>
        <a:ea typeface="Heiti SC Medium"/>
        <a:cs typeface="Heiti SC Medium"/>
      </a:majorFont>
      <a:minorFont>
        <a:latin typeface="Gill Sans"/>
        <a:ea typeface="Heiti SC Medium"/>
        <a:cs typeface="Heiti S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L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Blank">
      <a:majorFont>
        <a:latin typeface="Times New Roman Bold"/>
        <a:ea typeface="华文宋体"/>
        <a:cs typeface="华文宋体"/>
      </a:majorFont>
      <a:minorFont>
        <a:latin typeface="Times New Roman Bold"/>
        <a:ea typeface="华文宋体"/>
        <a:cs typeface="华文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12007</TotalTime>
  <Pages>0</Pages>
  <Words>400</Words>
  <Characters>0</Characters>
  <Application>Microsoft Macintosh PowerPoint</Application>
  <PresentationFormat>自定义</PresentationFormat>
  <Lines>0</Lines>
  <Paragraphs>77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华文楷体</vt:lpstr>
      <vt:lpstr>楷体</vt:lpstr>
      <vt:lpstr>宋体</vt:lpstr>
      <vt:lpstr>Heiti SC Light</vt:lpstr>
      <vt:lpstr>Heiti SC Medium</vt:lpstr>
      <vt:lpstr>Songti SC Regular</vt:lpstr>
      <vt:lpstr>Times New Roman Bold</vt:lpstr>
      <vt:lpstr>Arial</vt:lpstr>
      <vt:lpstr>Arial Black</vt:lpstr>
      <vt:lpstr>Calibri</vt:lpstr>
      <vt:lpstr>Gill Sans</vt:lpstr>
      <vt:lpstr>Times New Roman</vt:lpstr>
      <vt:lpstr>Wingdings</vt:lpstr>
      <vt:lpstr>4L Title &amp; Bullets</vt:lpstr>
      <vt:lpstr>4L Blank</vt:lpstr>
      <vt:lpstr> Mining the BIG spectral dataset of LAMOST  --  Update of LAMOST data </vt:lpstr>
      <vt:lpstr>Outline</vt:lpstr>
      <vt:lpstr>The data releases of LAMOST</vt:lpstr>
      <vt:lpstr>Footprint Accumulation_Low Res(DR1-DR8) </vt:lpstr>
      <vt:lpstr>Footprint Accumulation Med_Res(DR6-DR8) </vt:lpstr>
      <vt:lpstr>Distribution of S/N (DR7 low_res) </vt:lpstr>
      <vt:lpstr>Distribution of color (DR7 low_res) </vt:lpstr>
      <vt:lpstr>DR6 V2 Stellar Parameters(v2.9.8)</vt:lpstr>
      <vt:lpstr>Error estimates</vt:lpstr>
      <vt:lpstr>Precision varies with S/N (low_res)</vt:lpstr>
      <vt:lpstr>Precision varies with S/N (med_res)</vt:lpstr>
      <vt:lpstr>Precision varies with spectral type （S/N&gt;50）</vt:lpstr>
      <vt:lpstr>PowerPoint 演示文稿</vt:lpstr>
      <vt:lpstr>PowerPoint 演示文稿</vt:lpstr>
      <vt:lpstr>Abundance of 12 elements</vt:lpstr>
      <vt:lpstr>Clusting of the med_res spectra </vt:lpstr>
      <vt:lpstr>Clusting of the med_res spectra </vt:lpstr>
      <vt:lpstr>Clusting of the med_res spectra </vt:lpstr>
      <vt:lpstr>Clusting of the med_res spectra </vt:lpstr>
      <vt:lpstr>Clusting of the med_res spectra </vt:lpstr>
      <vt:lpstr>Clusting of the med_res spectra </vt:lpstr>
      <vt:lpstr>谢谢！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subject/>
  <dc:creator/>
  <cp:keywords/>
  <dc:description/>
  <cp:lastModifiedBy>Microsoft Office User</cp:lastModifiedBy>
  <cp:revision>782</cp:revision>
  <cp:lastPrinted>2018-05-11T08:04:28Z</cp:lastPrinted>
  <dcterms:created xsi:type="dcterms:W3CDTF">2018-05-17T17:39:20Z</dcterms:created>
  <dcterms:modified xsi:type="dcterms:W3CDTF">2020-11-26T01:08:03Z</dcterms:modified>
</cp:coreProperties>
</file>