
<file path=[Content_Types].xml><?xml version="1.0" encoding="utf-8"?>
<Types xmlns="http://schemas.openxmlformats.org/package/2006/content-types">
  <Default Extension="jpeg" ContentType="image/jpeg"/>
  <Default Extension="png" ContentType="image/pn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6" r:id="rId10"/>
    <p:sldId id="267" r:id="rId11"/>
    <p:sldId id="268" r:id="rId12"/>
    <p:sldId id="269" r:id="rId13"/>
    <p:sldId id="271" r:id="rId14"/>
    <p:sldId id="270" r:id="rId15"/>
    <p:sldId id="272" r:id="rId16"/>
    <p:sldId id="273" r:id="rId17"/>
    <p:sldId id="274" r:id="rId18"/>
    <p:sldId id="275" r:id="rId19"/>
    <p:sldId id="277" r:id="rId20"/>
    <p:sldId id="276" r:id="rId21"/>
    <p:sldId id="278" r:id="rId22"/>
    <p:sldId id="279" r:id="rId23"/>
    <p:sldId id="280" r:id="rId24"/>
    <p:sldId id="281" r:id="rId25"/>
    <p:sldId id="283" r:id="rId26"/>
    <p:sldId id="282" r:id="rId27"/>
    <p:sldId id="265" r:id="rId28"/>
    <p:sldId id="284" r:id="rId29"/>
    <p:sldId id="285" r:id="rId30"/>
    <p:sldId id="286" r:id="rId31"/>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8" d="100"/>
          <a:sy n="118" d="100"/>
        </p:scale>
        <p:origin x="178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5920CF9D-9776-4CD3-8A05-66D6C59E53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206C58D-F512-4295-B7D5-3540586DF11F}"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920CF9D-9776-4CD3-8A05-66D6C59E53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206C58D-F512-4295-B7D5-3540586DF11F}"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920CF9D-9776-4CD3-8A05-66D6C59E53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206C58D-F512-4295-B7D5-3540586DF11F}"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5920CF9D-9776-4CD3-8A05-66D6C59E53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206C58D-F512-4295-B7D5-3540586DF11F}"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5920CF9D-9776-4CD3-8A05-66D6C59E535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206C58D-F512-4295-B7D5-3540586DF11F}"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5920CF9D-9776-4CD3-8A05-66D6C59E53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206C58D-F512-4295-B7D5-3540586DF11F}"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5920CF9D-9776-4CD3-8A05-66D6C59E535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206C58D-F512-4295-B7D5-3540586DF11F}"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5920CF9D-9776-4CD3-8A05-66D6C59E535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206C58D-F512-4295-B7D5-3540586DF11F}"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920CF9D-9776-4CD3-8A05-66D6C59E535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206C58D-F512-4295-B7D5-3540586DF11F}"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920CF9D-9776-4CD3-8A05-66D6C59E53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206C58D-F512-4295-B7D5-3540586DF11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5920CF9D-9776-4CD3-8A05-66D6C59E535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206C58D-F512-4295-B7D5-3540586DF11F}"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20CF9D-9776-4CD3-8A05-66D6C59E535E}"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206C58D-F512-4295-B7D5-3540586DF11F}"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2.png"/><Relationship Id="rId1"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4.png"/><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6.png"/><Relationship Id="rId1"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8.png"/><Relationship Id="rId1"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0.png"/><Relationship Id="rId1"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2.png"/><Relationship Id="rId1"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4.png"/><Relationship Id="rId1" Type="http://schemas.openxmlformats.org/officeDocument/2006/relationships/image" Target="../media/image2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0.png"/><Relationship Id="rId1"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2.png"/><Relationship Id="rId1"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4.png"/><Relationship Id="rId1"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36.png"/><Relationship Id="rId1" Type="http://schemas.openxmlformats.org/officeDocument/2006/relationships/image" Target="../media/image35.png"/></Relationships>
</file>

<file path=ppt/slides/_rels/slide2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png"/><Relationship Id="rId1"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png"/><Relationship Id="rId1"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p:txBody>
          <a:bodyPr/>
          <a:lstStyle/>
          <a:p>
            <a:r>
              <a:rPr lang="zh-CN" altLang="en-US" dirty="0"/>
              <a:t>基于非刚性对齐的</a:t>
            </a:r>
            <a:r>
              <a:rPr lang="en-US" altLang="zh-CN" dirty="0"/>
              <a:t>NVST</a:t>
            </a:r>
            <a:br>
              <a:rPr lang="en-US" altLang="zh-CN" dirty="0"/>
            </a:br>
            <a:r>
              <a:rPr lang="zh-CN" altLang="en-US" dirty="0"/>
              <a:t>斑点图高分辨重建</a:t>
            </a:r>
            <a:endParaRPr lang="zh-CN" altLang="en-US" dirty="0"/>
          </a:p>
        </p:txBody>
      </p:sp>
      <p:sp>
        <p:nvSpPr>
          <p:cNvPr id="3" name="副标题 2"/>
          <p:cNvSpPr>
            <a:spLocks noGrp="1"/>
          </p:cNvSpPr>
          <p:nvPr>
            <p:ph type="subTitle" idx="1"/>
          </p:nvPr>
        </p:nvSpPr>
        <p:spPr>
          <a:xfrm>
            <a:off x="1524000" y="3988537"/>
            <a:ext cx="9144000" cy="1655762"/>
          </a:xfrm>
        </p:spPr>
        <p:txBody>
          <a:bodyPr/>
          <a:lstStyle/>
          <a:p>
            <a:r>
              <a:rPr lang="zh-CN" altLang="en-US" dirty="0"/>
              <a:t>云南天文台</a:t>
            </a:r>
            <a:endParaRPr lang="en-US" altLang="zh-CN" dirty="0"/>
          </a:p>
          <a:p>
            <a:r>
              <a:rPr lang="zh-CN" altLang="en-US" dirty="0"/>
              <a:t>刘辉、季凯帆、金振宇、向永源</a:t>
            </a:r>
            <a:endParaRPr lang="zh-CN" alt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局部细节</a:t>
            </a:r>
            <a:endParaRPr lang="zh-CN" altLang="en-US" dirty="0"/>
          </a:p>
        </p:txBody>
      </p:sp>
      <p:pic>
        <p:nvPicPr>
          <p:cNvPr id="4" name="图片 3"/>
          <p:cNvPicPr/>
          <p:nvPr/>
        </p:nvPicPr>
        <p:blipFill>
          <a:blip r:embed="rId1"/>
          <a:stretch>
            <a:fillRect/>
          </a:stretch>
        </p:blipFill>
        <p:spPr>
          <a:xfrm>
            <a:off x="6296313" y="1348424"/>
            <a:ext cx="5274310" cy="5550535"/>
          </a:xfrm>
          <a:prstGeom prst="rect">
            <a:avLst/>
          </a:prstGeom>
        </p:spPr>
      </p:pic>
      <p:pic>
        <p:nvPicPr>
          <p:cNvPr id="5" name="图片 4"/>
          <p:cNvPicPr/>
          <p:nvPr/>
        </p:nvPicPr>
        <p:blipFill>
          <a:blip r:embed="rId2"/>
          <a:stretch>
            <a:fillRect/>
          </a:stretch>
        </p:blipFill>
        <p:spPr>
          <a:xfrm>
            <a:off x="621378" y="1406208"/>
            <a:ext cx="5274310" cy="5434965"/>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强度轮廓</a:t>
            </a:r>
            <a:endParaRPr lang="zh-CN" altLang="en-US" dirty="0"/>
          </a:p>
        </p:txBody>
      </p:sp>
      <p:pic>
        <p:nvPicPr>
          <p:cNvPr id="4" name="图片 3"/>
          <p:cNvPicPr/>
          <p:nvPr/>
        </p:nvPicPr>
        <p:blipFill>
          <a:blip r:embed="rId1"/>
          <a:stretch>
            <a:fillRect/>
          </a:stretch>
        </p:blipFill>
        <p:spPr>
          <a:xfrm>
            <a:off x="6320659" y="1611450"/>
            <a:ext cx="5274310" cy="3974465"/>
          </a:xfrm>
          <a:prstGeom prst="rect">
            <a:avLst/>
          </a:prstGeom>
        </p:spPr>
      </p:pic>
      <p:pic>
        <p:nvPicPr>
          <p:cNvPr id="5" name="图片 4"/>
          <p:cNvPicPr/>
          <p:nvPr/>
        </p:nvPicPr>
        <p:blipFill>
          <a:blip r:embed="rId2"/>
          <a:stretch>
            <a:fillRect/>
          </a:stretch>
        </p:blipFill>
        <p:spPr>
          <a:xfrm>
            <a:off x="838200" y="1557474"/>
            <a:ext cx="5274310" cy="4082415"/>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全视场（</a:t>
            </a:r>
            <a:r>
              <a:rPr lang="en-US" altLang="zh-CN" dirty="0"/>
              <a:t>nonrigid vs. masking</a:t>
            </a:r>
            <a:r>
              <a:rPr lang="zh-CN" altLang="en-US" dirty="0"/>
              <a:t>）</a:t>
            </a:r>
            <a:endParaRPr lang="zh-CN" altLang="en-US" dirty="0"/>
          </a:p>
        </p:txBody>
      </p:sp>
      <p:pic>
        <p:nvPicPr>
          <p:cNvPr id="4" name="图片 3"/>
          <p:cNvPicPr/>
          <p:nvPr/>
        </p:nvPicPr>
        <p:blipFill>
          <a:blip r:embed="rId1"/>
          <a:stretch>
            <a:fillRect/>
          </a:stretch>
        </p:blipFill>
        <p:spPr>
          <a:xfrm>
            <a:off x="6096000" y="1454008"/>
            <a:ext cx="5390574" cy="5281295"/>
          </a:xfrm>
          <a:prstGeom prst="rect">
            <a:avLst/>
          </a:prstGeom>
        </p:spPr>
      </p:pic>
      <p:pic>
        <p:nvPicPr>
          <p:cNvPr id="6" name="图片 5"/>
          <p:cNvPicPr/>
          <p:nvPr/>
        </p:nvPicPr>
        <p:blipFill>
          <a:blip r:embed="rId2"/>
          <a:stretch>
            <a:fillRect/>
          </a:stretch>
        </p:blipFill>
        <p:spPr>
          <a:xfrm>
            <a:off x="590747" y="1454009"/>
            <a:ext cx="5274310" cy="5281295"/>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全视场（</a:t>
            </a:r>
            <a:r>
              <a:rPr lang="en-US" altLang="zh-CN" dirty="0"/>
              <a:t>nonrigid vs. masking</a:t>
            </a:r>
            <a:r>
              <a:rPr lang="zh-CN" altLang="en-US" dirty="0"/>
              <a:t>）</a:t>
            </a:r>
            <a:endParaRPr lang="zh-CN" altLang="en-US" dirty="0"/>
          </a:p>
        </p:txBody>
      </p:sp>
      <p:pic>
        <p:nvPicPr>
          <p:cNvPr id="4" name="图片 3"/>
          <p:cNvPicPr/>
          <p:nvPr/>
        </p:nvPicPr>
        <p:blipFill>
          <a:blip r:embed="rId1"/>
          <a:stretch>
            <a:fillRect/>
          </a:stretch>
        </p:blipFill>
        <p:spPr>
          <a:xfrm>
            <a:off x="6112510" y="1548771"/>
            <a:ext cx="5274310" cy="5195570"/>
          </a:xfrm>
          <a:prstGeom prst="rect">
            <a:avLst/>
          </a:prstGeom>
        </p:spPr>
      </p:pic>
      <p:pic>
        <p:nvPicPr>
          <p:cNvPr id="5" name="图片 4"/>
          <p:cNvPicPr/>
          <p:nvPr/>
        </p:nvPicPr>
        <p:blipFill>
          <a:blip r:embed="rId2"/>
          <a:stretch>
            <a:fillRect/>
          </a:stretch>
        </p:blipFill>
        <p:spPr>
          <a:xfrm>
            <a:off x="805180" y="1499559"/>
            <a:ext cx="5274310" cy="5293995"/>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实验结果</a:t>
            </a:r>
            <a:r>
              <a:rPr lang="en-US" altLang="zh-CN" dirty="0"/>
              <a:t>II-</a:t>
            </a:r>
            <a:r>
              <a:rPr lang="zh-CN" altLang="en-US" dirty="0"/>
              <a:t>中等</a:t>
            </a:r>
            <a:r>
              <a:rPr lang="en-US" altLang="zh-CN" dirty="0"/>
              <a:t>seeing</a:t>
            </a:r>
            <a:endParaRPr lang="zh-CN" altLang="en-US" dirty="0"/>
          </a:p>
        </p:txBody>
      </p:sp>
      <p:pic>
        <p:nvPicPr>
          <p:cNvPr id="5" name="图片 4"/>
          <p:cNvPicPr/>
          <p:nvPr/>
        </p:nvPicPr>
        <p:blipFill>
          <a:blip r:embed="rId1"/>
          <a:stretch>
            <a:fillRect/>
          </a:stretch>
        </p:blipFill>
        <p:spPr>
          <a:xfrm>
            <a:off x="1031429" y="1341120"/>
            <a:ext cx="5274310" cy="5516880"/>
          </a:xfrm>
          <a:prstGeom prst="rect">
            <a:avLst/>
          </a:prstGeom>
        </p:spPr>
      </p:pic>
      <p:pic>
        <p:nvPicPr>
          <p:cNvPr id="8" name="图片 7"/>
          <p:cNvPicPr/>
          <p:nvPr/>
        </p:nvPicPr>
        <p:blipFill>
          <a:blip r:embed="rId2"/>
          <a:stretch>
            <a:fillRect/>
          </a:stretch>
        </p:blipFill>
        <p:spPr>
          <a:xfrm>
            <a:off x="6192615" y="1400810"/>
            <a:ext cx="5274310" cy="53975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功率谱</a:t>
            </a:r>
            <a:endParaRPr lang="zh-CN" altLang="en-US" dirty="0"/>
          </a:p>
        </p:txBody>
      </p:sp>
      <p:pic>
        <p:nvPicPr>
          <p:cNvPr id="4" name="图片 3"/>
          <p:cNvPicPr/>
          <p:nvPr/>
        </p:nvPicPr>
        <p:blipFill>
          <a:blip r:embed="rId1"/>
          <a:stretch>
            <a:fillRect/>
          </a:stretch>
        </p:blipFill>
        <p:spPr>
          <a:xfrm>
            <a:off x="6079490" y="1944488"/>
            <a:ext cx="5274310" cy="4043680"/>
          </a:xfrm>
          <a:prstGeom prst="rect">
            <a:avLst/>
          </a:prstGeom>
        </p:spPr>
      </p:pic>
      <p:pic>
        <p:nvPicPr>
          <p:cNvPr id="5" name="图片 4"/>
          <p:cNvPicPr/>
          <p:nvPr/>
        </p:nvPicPr>
        <p:blipFill>
          <a:blip r:embed="rId2"/>
          <a:stretch>
            <a:fillRect/>
          </a:stretch>
        </p:blipFill>
        <p:spPr>
          <a:xfrm>
            <a:off x="923034" y="1894005"/>
            <a:ext cx="5274310" cy="4252271"/>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局部细节</a:t>
            </a:r>
            <a:endParaRPr lang="zh-CN" altLang="en-US" dirty="0"/>
          </a:p>
        </p:txBody>
      </p:sp>
      <p:pic>
        <p:nvPicPr>
          <p:cNvPr id="4" name="图片 3"/>
          <p:cNvPicPr/>
          <p:nvPr/>
        </p:nvPicPr>
        <p:blipFill>
          <a:blip r:embed="rId1"/>
          <a:stretch>
            <a:fillRect/>
          </a:stretch>
        </p:blipFill>
        <p:spPr>
          <a:xfrm>
            <a:off x="6616825" y="1266031"/>
            <a:ext cx="5274310" cy="5470525"/>
          </a:xfrm>
          <a:prstGeom prst="rect">
            <a:avLst/>
          </a:prstGeom>
        </p:spPr>
      </p:pic>
      <p:pic>
        <p:nvPicPr>
          <p:cNvPr id="6" name="图片 5"/>
          <p:cNvPicPr/>
          <p:nvPr/>
        </p:nvPicPr>
        <p:blipFill>
          <a:blip r:embed="rId2"/>
          <a:stretch>
            <a:fillRect/>
          </a:stretch>
        </p:blipFill>
        <p:spPr>
          <a:xfrm>
            <a:off x="1090358" y="1269206"/>
            <a:ext cx="5274310" cy="546735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强度轮廓</a:t>
            </a:r>
            <a:endParaRPr lang="zh-CN" altLang="en-US" dirty="0"/>
          </a:p>
        </p:txBody>
      </p:sp>
      <p:pic>
        <p:nvPicPr>
          <p:cNvPr id="4" name="图片 3"/>
          <p:cNvPicPr/>
          <p:nvPr/>
        </p:nvPicPr>
        <p:blipFill>
          <a:blip r:embed="rId1"/>
          <a:stretch>
            <a:fillRect/>
          </a:stretch>
        </p:blipFill>
        <p:spPr>
          <a:xfrm>
            <a:off x="5890960" y="1825625"/>
            <a:ext cx="5274310" cy="3961130"/>
          </a:xfrm>
          <a:prstGeom prst="rect">
            <a:avLst/>
          </a:prstGeom>
        </p:spPr>
      </p:pic>
      <p:pic>
        <p:nvPicPr>
          <p:cNvPr id="5" name="图片 4"/>
          <p:cNvPicPr/>
          <p:nvPr/>
        </p:nvPicPr>
        <p:blipFill>
          <a:blip r:embed="rId2"/>
          <a:stretch>
            <a:fillRect/>
          </a:stretch>
        </p:blipFill>
        <p:spPr>
          <a:xfrm>
            <a:off x="941888" y="1799272"/>
            <a:ext cx="5274310" cy="4013835"/>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全视场（</a:t>
            </a:r>
            <a:r>
              <a:rPr lang="en-US" altLang="zh-CN" dirty="0"/>
              <a:t>nonrigid vs. masking</a:t>
            </a:r>
            <a:r>
              <a:rPr lang="zh-CN" altLang="en-US" dirty="0"/>
              <a:t>）</a:t>
            </a:r>
            <a:endParaRPr lang="zh-CN" altLang="en-US" dirty="0"/>
          </a:p>
        </p:txBody>
      </p:sp>
      <p:pic>
        <p:nvPicPr>
          <p:cNvPr id="4" name="图片 3"/>
          <p:cNvPicPr/>
          <p:nvPr/>
        </p:nvPicPr>
        <p:blipFill>
          <a:blip r:embed="rId1"/>
          <a:stretch>
            <a:fillRect/>
          </a:stretch>
        </p:blipFill>
        <p:spPr>
          <a:xfrm>
            <a:off x="6098343" y="1585994"/>
            <a:ext cx="5274310" cy="5194300"/>
          </a:xfrm>
          <a:prstGeom prst="rect">
            <a:avLst/>
          </a:prstGeom>
        </p:spPr>
      </p:pic>
      <p:pic>
        <p:nvPicPr>
          <p:cNvPr id="5" name="图片 4"/>
          <p:cNvPicPr/>
          <p:nvPr/>
        </p:nvPicPr>
        <p:blipFill>
          <a:blip r:embed="rId2"/>
          <a:stretch>
            <a:fillRect/>
          </a:stretch>
        </p:blipFill>
        <p:spPr>
          <a:xfrm>
            <a:off x="831117" y="1545989"/>
            <a:ext cx="5274310" cy="527431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全视场（</a:t>
            </a:r>
            <a:r>
              <a:rPr lang="en-US" altLang="zh-CN" dirty="0"/>
              <a:t>nonrigid vs. masking</a:t>
            </a:r>
            <a:r>
              <a:rPr lang="zh-CN" altLang="en-US" dirty="0"/>
              <a:t>）</a:t>
            </a:r>
            <a:endParaRPr lang="zh-CN" altLang="en-US" dirty="0"/>
          </a:p>
        </p:txBody>
      </p:sp>
      <p:pic>
        <p:nvPicPr>
          <p:cNvPr id="5" name="图片 4"/>
          <p:cNvPicPr/>
          <p:nvPr/>
        </p:nvPicPr>
        <p:blipFill>
          <a:blip r:embed="rId1"/>
          <a:stretch>
            <a:fillRect/>
          </a:stretch>
        </p:blipFill>
        <p:spPr>
          <a:xfrm>
            <a:off x="626077" y="1390378"/>
            <a:ext cx="5274310" cy="5201920"/>
          </a:xfrm>
          <a:prstGeom prst="rect">
            <a:avLst/>
          </a:prstGeom>
        </p:spPr>
      </p:pic>
      <p:pic>
        <p:nvPicPr>
          <p:cNvPr id="8" name="图片 7"/>
          <p:cNvPicPr/>
          <p:nvPr/>
        </p:nvPicPr>
        <p:blipFill>
          <a:blip r:embed="rId2"/>
          <a:stretch>
            <a:fillRect/>
          </a:stretch>
        </p:blipFill>
        <p:spPr>
          <a:xfrm>
            <a:off x="5900387" y="1390378"/>
            <a:ext cx="5364644" cy="5274371"/>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背景</a:t>
            </a:r>
            <a:endParaRPr lang="zh-CN" altLang="en-US" dirty="0"/>
          </a:p>
        </p:txBody>
      </p:sp>
      <p:sp>
        <p:nvSpPr>
          <p:cNvPr id="3" name="内容占位符 2"/>
          <p:cNvSpPr>
            <a:spLocks noGrp="1"/>
          </p:cNvSpPr>
          <p:nvPr>
            <p:ph idx="1"/>
          </p:nvPr>
        </p:nvSpPr>
        <p:spPr/>
        <p:txBody>
          <a:bodyPr/>
          <a:lstStyle/>
          <a:p>
            <a:pPr>
              <a:lnSpc>
                <a:spcPct val="150000"/>
              </a:lnSpc>
            </a:pPr>
            <a:r>
              <a:rPr lang="zh-CN" altLang="zh-CN" kern="0" dirty="0">
                <a:latin typeface="+mn-ea"/>
              </a:rPr>
              <a:t>太阳物理研究已进入小尺度、精细结构时代，获取高空间分辨率的太阳数据是进一步研究太阳物理的重要基础条件。</a:t>
            </a:r>
            <a:endParaRPr lang="en-US" altLang="zh-CN" kern="0" dirty="0">
              <a:latin typeface="+mn-ea"/>
            </a:endParaRPr>
          </a:p>
          <a:p>
            <a:pPr>
              <a:lnSpc>
                <a:spcPct val="150000"/>
              </a:lnSpc>
            </a:pPr>
            <a:r>
              <a:rPr lang="zh-CN" altLang="zh-CN" kern="0" dirty="0">
                <a:latin typeface="+mn-ea"/>
              </a:rPr>
              <a:t>大气湍流限制了地面望远镜成像的空间分辨率。</a:t>
            </a:r>
            <a:endParaRPr lang="en-US" altLang="zh-CN" kern="0" dirty="0">
              <a:latin typeface="+mn-ea"/>
            </a:endParaRPr>
          </a:p>
          <a:p>
            <a:pPr>
              <a:lnSpc>
                <a:spcPct val="150000"/>
              </a:lnSpc>
            </a:pPr>
            <a:r>
              <a:rPr lang="zh-CN" altLang="zh-CN" kern="0" dirty="0">
                <a:latin typeface="+mn-ea"/>
              </a:rPr>
              <a:t>地面</a:t>
            </a:r>
            <a:r>
              <a:rPr lang="zh-CN" altLang="en-US" kern="0" dirty="0">
                <a:latin typeface="+mn-ea"/>
              </a:rPr>
              <a:t>观测希望</a:t>
            </a:r>
            <a:r>
              <a:rPr lang="zh-CN" altLang="zh-CN" kern="0" dirty="0">
                <a:latin typeface="+mn-ea"/>
              </a:rPr>
              <a:t>获得接近望远镜衍射极限的高分辨率图像。</a:t>
            </a:r>
            <a:endParaRPr lang="en-US" altLang="zh-CN" kern="0" dirty="0">
              <a:latin typeface="+mn-ea"/>
            </a:endParaRPr>
          </a:p>
          <a:p>
            <a:pPr>
              <a:lnSpc>
                <a:spcPct val="150000"/>
              </a:lnSpc>
            </a:pPr>
            <a:endParaRPr lang="zh-CN"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实验结果</a:t>
            </a:r>
            <a:r>
              <a:rPr lang="en-US" altLang="zh-CN" dirty="0"/>
              <a:t>III-seeing</a:t>
            </a:r>
            <a:r>
              <a:rPr lang="zh-CN" altLang="en-US" dirty="0"/>
              <a:t>较差</a:t>
            </a:r>
            <a:endParaRPr lang="zh-CN" altLang="en-US" dirty="0"/>
          </a:p>
        </p:txBody>
      </p:sp>
      <p:pic>
        <p:nvPicPr>
          <p:cNvPr id="5" name="图片 4"/>
          <p:cNvPicPr/>
          <p:nvPr/>
        </p:nvPicPr>
        <p:blipFill>
          <a:blip r:embed="rId1"/>
          <a:stretch>
            <a:fillRect/>
          </a:stretch>
        </p:blipFill>
        <p:spPr>
          <a:xfrm>
            <a:off x="838200" y="1395984"/>
            <a:ext cx="5251704" cy="5462016"/>
          </a:xfrm>
          <a:prstGeom prst="rect">
            <a:avLst/>
          </a:prstGeom>
        </p:spPr>
      </p:pic>
      <p:pic>
        <p:nvPicPr>
          <p:cNvPr id="8" name="图片 7"/>
          <p:cNvPicPr/>
          <p:nvPr/>
        </p:nvPicPr>
        <p:blipFill>
          <a:blip r:embed="rId2"/>
          <a:stretch>
            <a:fillRect/>
          </a:stretch>
        </p:blipFill>
        <p:spPr>
          <a:xfrm>
            <a:off x="5947522" y="1442720"/>
            <a:ext cx="5110119" cy="541528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功率谱</a:t>
            </a:r>
            <a:endParaRPr lang="zh-CN" altLang="en-US" dirty="0"/>
          </a:p>
        </p:txBody>
      </p:sp>
      <p:pic>
        <p:nvPicPr>
          <p:cNvPr id="5" name="图片 4"/>
          <p:cNvPicPr/>
          <p:nvPr/>
        </p:nvPicPr>
        <p:blipFill>
          <a:blip r:embed="rId1"/>
          <a:stretch>
            <a:fillRect/>
          </a:stretch>
        </p:blipFill>
        <p:spPr>
          <a:xfrm>
            <a:off x="838200" y="2056928"/>
            <a:ext cx="5274310" cy="3990340"/>
          </a:xfrm>
          <a:prstGeom prst="rect">
            <a:avLst/>
          </a:prstGeom>
        </p:spPr>
      </p:pic>
      <p:pic>
        <p:nvPicPr>
          <p:cNvPr id="6" name="图片 5"/>
          <p:cNvPicPr/>
          <p:nvPr/>
        </p:nvPicPr>
        <p:blipFill>
          <a:blip r:embed="rId2"/>
          <a:stretch>
            <a:fillRect/>
          </a:stretch>
        </p:blipFill>
        <p:spPr>
          <a:xfrm>
            <a:off x="5768412" y="2149311"/>
            <a:ext cx="5157254" cy="3869676"/>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局部细节</a:t>
            </a:r>
            <a:endParaRPr lang="zh-CN" altLang="en-US" dirty="0"/>
          </a:p>
        </p:txBody>
      </p:sp>
      <p:pic>
        <p:nvPicPr>
          <p:cNvPr id="5" name="图片 4"/>
          <p:cNvPicPr/>
          <p:nvPr/>
        </p:nvPicPr>
        <p:blipFill>
          <a:blip r:embed="rId1"/>
          <a:stretch>
            <a:fillRect/>
          </a:stretch>
        </p:blipFill>
        <p:spPr>
          <a:xfrm>
            <a:off x="838200" y="1271309"/>
            <a:ext cx="5274310" cy="5537200"/>
          </a:xfrm>
          <a:prstGeom prst="rect">
            <a:avLst/>
          </a:prstGeom>
        </p:spPr>
      </p:pic>
      <p:pic>
        <p:nvPicPr>
          <p:cNvPr id="6" name="图片 5"/>
          <p:cNvPicPr/>
          <p:nvPr/>
        </p:nvPicPr>
        <p:blipFill>
          <a:blip r:embed="rId2"/>
          <a:stretch>
            <a:fillRect/>
          </a:stretch>
        </p:blipFill>
        <p:spPr>
          <a:xfrm>
            <a:off x="6543749" y="1271309"/>
            <a:ext cx="5051222" cy="5458262"/>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强度轮廓</a:t>
            </a:r>
            <a:endParaRPr lang="zh-CN" altLang="en-US" dirty="0"/>
          </a:p>
        </p:txBody>
      </p:sp>
      <p:pic>
        <p:nvPicPr>
          <p:cNvPr id="5" name="图片 4"/>
          <p:cNvPicPr/>
          <p:nvPr/>
        </p:nvPicPr>
        <p:blipFill>
          <a:blip r:embed="rId1"/>
          <a:stretch>
            <a:fillRect/>
          </a:stretch>
        </p:blipFill>
        <p:spPr>
          <a:xfrm>
            <a:off x="838200" y="2084424"/>
            <a:ext cx="5274310" cy="4046220"/>
          </a:xfrm>
          <a:prstGeom prst="rect">
            <a:avLst/>
          </a:prstGeom>
        </p:spPr>
      </p:pic>
      <p:pic>
        <p:nvPicPr>
          <p:cNvPr id="6" name="图片 5"/>
          <p:cNvPicPr/>
          <p:nvPr/>
        </p:nvPicPr>
        <p:blipFill>
          <a:blip r:embed="rId2"/>
          <a:stretch>
            <a:fillRect/>
          </a:stretch>
        </p:blipFill>
        <p:spPr>
          <a:xfrm>
            <a:off x="6013510" y="2112705"/>
            <a:ext cx="5138400" cy="3952858"/>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全视场（</a:t>
            </a:r>
            <a:r>
              <a:rPr lang="en-US" altLang="zh-CN" dirty="0"/>
              <a:t>nonrigid vs. masking</a:t>
            </a:r>
            <a:r>
              <a:rPr lang="zh-CN" altLang="en-US" dirty="0"/>
              <a:t>）</a:t>
            </a:r>
            <a:endParaRPr lang="zh-CN" altLang="en-US" dirty="0"/>
          </a:p>
        </p:txBody>
      </p:sp>
      <p:pic>
        <p:nvPicPr>
          <p:cNvPr id="4" name="图片 3"/>
          <p:cNvPicPr/>
          <p:nvPr/>
        </p:nvPicPr>
        <p:blipFill>
          <a:blip r:embed="rId1"/>
          <a:stretch>
            <a:fillRect/>
          </a:stretch>
        </p:blipFill>
        <p:spPr>
          <a:xfrm>
            <a:off x="6007073" y="1517715"/>
            <a:ext cx="5377207" cy="5290787"/>
          </a:xfrm>
          <a:prstGeom prst="rect">
            <a:avLst/>
          </a:prstGeom>
        </p:spPr>
      </p:pic>
      <p:pic>
        <p:nvPicPr>
          <p:cNvPr id="5" name="图片 4"/>
          <p:cNvPicPr/>
          <p:nvPr/>
        </p:nvPicPr>
        <p:blipFill>
          <a:blip r:embed="rId2"/>
          <a:stretch>
            <a:fillRect/>
          </a:stretch>
        </p:blipFill>
        <p:spPr>
          <a:xfrm>
            <a:off x="838200" y="1586069"/>
            <a:ext cx="5274310" cy="522097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全视场（</a:t>
            </a:r>
            <a:r>
              <a:rPr lang="en-US" altLang="zh-CN" dirty="0"/>
              <a:t>nonrigid vs. masking</a:t>
            </a:r>
            <a:r>
              <a:rPr lang="zh-CN" altLang="en-US" dirty="0"/>
              <a:t>）</a:t>
            </a:r>
            <a:endParaRPr lang="zh-CN" altLang="en-US" dirty="0"/>
          </a:p>
        </p:txBody>
      </p:sp>
      <p:pic>
        <p:nvPicPr>
          <p:cNvPr id="6" name="图片 5"/>
          <p:cNvPicPr/>
          <p:nvPr/>
        </p:nvPicPr>
        <p:blipFill>
          <a:blip r:embed="rId1"/>
          <a:stretch>
            <a:fillRect/>
          </a:stretch>
        </p:blipFill>
        <p:spPr>
          <a:xfrm>
            <a:off x="6114855" y="1548479"/>
            <a:ext cx="5370925" cy="5294630"/>
          </a:xfrm>
          <a:prstGeom prst="rect">
            <a:avLst/>
          </a:prstGeom>
        </p:spPr>
      </p:pic>
      <p:pic>
        <p:nvPicPr>
          <p:cNvPr id="7" name="图片 6"/>
          <p:cNvPicPr/>
          <p:nvPr/>
        </p:nvPicPr>
        <p:blipFill>
          <a:blip r:embed="rId2"/>
          <a:stretch>
            <a:fillRect/>
          </a:stretch>
        </p:blipFill>
        <p:spPr>
          <a:xfrm>
            <a:off x="840545" y="1548479"/>
            <a:ext cx="5274310" cy="529463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467405" y="131975"/>
            <a:ext cx="861774" cy="3572758"/>
          </a:xfrm>
          <a:prstGeom prst="rect">
            <a:avLst/>
          </a:prstGeom>
          <a:noFill/>
        </p:spPr>
        <p:txBody>
          <a:bodyPr vert="eaVert" wrap="square" rtlCol="0">
            <a:spAutoFit/>
          </a:bodyPr>
          <a:lstStyle/>
          <a:p>
            <a:r>
              <a:rPr lang="zh-CN" altLang="en-US" sz="4400" dirty="0">
                <a:latin typeface="+mj-lt"/>
                <a:ea typeface="+mj-ea"/>
                <a:cs typeface="+mj-cs"/>
              </a:rPr>
              <a:t>算法流程图</a:t>
            </a:r>
            <a:endParaRPr lang="zh-CN" altLang="en-US" dirty="0"/>
          </a:p>
        </p:txBody>
      </p:sp>
      <p:pic>
        <p:nvPicPr>
          <p:cNvPr id="8" name="图片 7"/>
          <p:cNvPicPr>
            <a:picLocks noChangeAspect="1"/>
          </p:cNvPicPr>
          <p:nvPr/>
        </p:nvPicPr>
        <p:blipFill>
          <a:blip r:embed="rId1"/>
          <a:stretch>
            <a:fillRect/>
          </a:stretch>
        </p:blipFill>
        <p:spPr>
          <a:xfrm>
            <a:off x="1664666" y="0"/>
            <a:ext cx="9673389"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小结</a:t>
            </a:r>
            <a:endParaRPr lang="zh-CN" altLang="en-US" dirty="0"/>
          </a:p>
        </p:txBody>
      </p:sp>
      <p:sp>
        <p:nvSpPr>
          <p:cNvPr id="3" name="内容占位符 2"/>
          <p:cNvSpPr>
            <a:spLocks noGrp="1"/>
          </p:cNvSpPr>
          <p:nvPr>
            <p:ph idx="1"/>
          </p:nvPr>
        </p:nvSpPr>
        <p:spPr/>
        <p:txBody>
          <a:bodyPr>
            <a:noAutofit/>
          </a:bodyPr>
          <a:lstStyle/>
          <a:p>
            <a:pPr>
              <a:lnSpc>
                <a:spcPct val="100000"/>
              </a:lnSpc>
            </a:pPr>
            <a:r>
              <a:rPr lang="zh-CN" altLang="en-US" sz="2400" dirty="0">
                <a:latin typeface="+mn-ea"/>
              </a:rPr>
              <a:t>非刚性对齐斑点重建是一种基于机器学习（数据）的新方法</a:t>
            </a:r>
            <a:endParaRPr lang="en-US" altLang="zh-CN" sz="2400" dirty="0">
              <a:latin typeface="+mn-ea"/>
            </a:endParaRPr>
          </a:p>
          <a:p>
            <a:pPr>
              <a:lnSpc>
                <a:spcPct val="100000"/>
              </a:lnSpc>
            </a:pPr>
            <a:r>
              <a:rPr lang="zh-CN" altLang="en-US" sz="2400" dirty="0">
                <a:latin typeface="+mn-ea"/>
              </a:rPr>
              <a:t>优点：</a:t>
            </a:r>
            <a:endParaRPr lang="en-US" altLang="zh-CN" sz="2400" dirty="0">
              <a:latin typeface="+mn-ea"/>
            </a:endParaRPr>
          </a:p>
          <a:p>
            <a:pPr marL="514350" indent="-514350">
              <a:lnSpc>
                <a:spcPct val="100000"/>
              </a:lnSpc>
              <a:buFont typeface="+mj-lt"/>
              <a:buAutoNum type="arabicPeriod"/>
            </a:pPr>
            <a:r>
              <a:rPr lang="zh-CN" altLang="en-US" sz="2400" dirty="0">
                <a:latin typeface="+mn-ea"/>
              </a:rPr>
              <a:t>性能：</a:t>
            </a:r>
            <a:r>
              <a:rPr lang="en-US" altLang="zh-CN" sz="2400" dirty="0">
                <a:latin typeface="+mn-ea"/>
              </a:rPr>
              <a:t>seeing</a:t>
            </a:r>
            <a:r>
              <a:rPr lang="zh-CN" altLang="en-US" sz="2400" dirty="0">
                <a:latin typeface="+mn-ea"/>
              </a:rPr>
              <a:t>好时，接近</a:t>
            </a:r>
            <a:r>
              <a:rPr lang="en-US" altLang="zh-CN" sz="2400" dirty="0">
                <a:latin typeface="+mn-ea"/>
              </a:rPr>
              <a:t>masking</a:t>
            </a:r>
            <a:r>
              <a:rPr lang="zh-CN" altLang="en-US" sz="2400" dirty="0">
                <a:latin typeface="+mn-ea"/>
              </a:rPr>
              <a:t>的重建质量；</a:t>
            </a:r>
            <a:r>
              <a:rPr lang="en-US" altLang="zh-CN" sz="2400" dirty="0">
                <a:latin typeface="+mn-ea"/>
              </a:rPr>
              <a:t>seeing</a:t>
            </a:r>
            <a:r>
              <a:rPr lang="zh-CN" altLang="en-US" sz="2400" dirty="0">
                <a:latin typeface="+mn-ea"/>
              </a:rPr>
              <a:t>较差时重建效果好于</a:t>
            </a:r>
            <a:r>
              <a:rPr lang="en-US" altLang="zh-CN" sz="2400" dirty="0">
                <a:latin typeface="+mn-ea"/>
              </a:rPr>
              <a:t>masking</a:t>
            </a:r>
            <a:r>
              <a:rPr lang="zh-CN" altLang="en-US" sz="2400" dirty="0">
                <a:latin typeface="+mn-ea"/>
              </a:rPr>
              <a:t>，算法具有较好的鲁棒性。</a:t>
            </a:r>
            <a:endParaRPr lang="en-US" altLang="zh-CN" sz="2400" dirty="0">
              <a:latin typeface="+mn-ea"/>
            </a:endParaRPr>
          </a:p>
          <a:p>
            <a:pPr marL="514350" indent="-514350">
              <a:lnSpc>
                <a:spcPct val="100000"/>
              </a:lnSpc>
              <a:buFont typeface="+mj-lt"/>
              <a:buAutoNum type="arabicPeriod"/>
            </a:pPr>
            <a:r>
              <a:rPr lang="zh-CN" altLang="en-US" sz="2400" dirty="0">
                <a:latin typeface="+mn-ea"/>
              </a:rPr>
              <a:t>灵活性：不受等晕区限制，可以对全视场一次重建，无需拼接，有利于并行计算，提高效率。</a:t>
            </a:r>
            <a:endParaRPr lang="en-US" altLang="zh-CN" sz="2400" dirty="0">
              <a:latin typeface="+mn-ea"/>
            </a:endParaRPr>
          </a:p>
          <a:p>
            <a:pPr marL="514350" indent="-514350">
              <a:lnSpc>
                <a:spcPct val="100000"/>
              </a:lnSpc>
              <a:buFont typeface="+mj-lt"/>
              <a:buAutoNum type="arabicPeriod"/>
            </a:pPr>
            <a:r>
              <a:rPr lang="zh-CN" altLang="en-US" sz="2400" dirty="0">
                <a:latin typeface="+mn-ea"/>
              </a:rPr>
              <a:t>计算速度：相对于</a:t>
            </a:r>
            <a:r>
              <a:rPr lang="en-US" altLang="zh-CN" sz="2400" dirty="0">
                <a:latin typeface="+mn-ea"/>
              </a:rPr>
              <a:t>masking</a:t>
            </a:r>
            <a:r>
              <a:rPr lang="zh-CN" altLang="en-US" sz="2400" dirty="0">
                <a:latin typeface="+mn-ea"/>
              </a:rPr>
              <a:t>，平均提升</a:t>
            </a:r>
            <a:r>
              <a:rPr lang="en-US" altLang="zh-CN" sz="2400" dirty="0">
                <a:latin typeface="+mn-ea"/>
              </a:rPr>
              <a:t>30%</a:t>
            </a:r>
            <a:r>
              <a:rPr lang="zh-CN" altLang="en-US" sz="2400">
                <a:latin typeface="+mn-ea"/>
              </a:rPr>
              <a:t>以上（</a:t>
            </a:r>
            <a:r>
              <a:rPr lang="zh-CN" altLang="en-US" sz="2400" dirty="0">
                <a:latin typeface="+mn-ea"/>
              </a:rPr>
              <a:t>与迭代滤波对齐次数有关，以</a:t>
            </a:r>
            <a:r>
              <a:rPr lang="en-US" altLang="zh-CN" sz="2400" dirty="0">
                <a:latin typeface="+mn-ea"/>
              </a:rPr>
              <a:t>1024x1024Ha</a:t>
            </a:r>
            <a:r>
              <a:rPr lang="zh-CN" altLang="en-US" sz="2400" dirty="0">
                <a:latin typeface="+mn-ea"/>
              </a:rPr>
              <a:t>数据为例，</a:t>
            </a:r>
            <a:r>
              <a:rPr lang="en-US" altLang="zh-CN" sz="2400" dirty="0">
                <a:latin typeface="+mn-ea"/>
              </a:rPr>
              <a:t>masking</a:t>
            </a:r>
            <a:r>
              <a:rPr lang="zh-CN" altLang="en-US" sz="2400" dirty="0">
                <a:latin typeface="+mn-ea"/>
              </a:rPr>
              <a:t>耗时</a:t>
            </a:r>
            <a:r>
              <a:rPr lang="en-US" altLang="zh-CN" sz="2400" dirty="0">
                <a:latin typeface="+mn-ea"/>
              </a:rPr>
              <a:t>334.21s</a:t>
            </a:r>
            <a:r>
              <a:rPr lang="zh-CN" altLang="en-US" sz="2400" dirty="0">
                <a:latin typeface="+mn-ea"/>
              </a:rPr>
              <a:t>；</a:t>
            </a:r>
            <a:r>
              <a:rPr lang="en-US" altLang="zh-CN" sz="2400" dirty="0">
                <a:latin typeface="+mn-ea"/>
              </a:rPr>
              <a:t>nonrigid</a:t>
            </a:r>
            <a:r>
              <a:rPr lang="zh-CN" altLang="en-US" sz="2400" dirty="0">
                <a:latin typeface="+mn-ea"/>
              </a:rPr>
              <a:t>：三次迭代耗时</a:t>
            </a:r>
            <a:r>
              <a:rPr lang="en-US" altLang="zh-CN" sz="2400" dirty="0">
                <a:latin typeface="+mn-ea"/>
              </a:rPr>
              <a:t>273.12s</a:t>
            </a:r>
            <a:r>
              <a:rPr lang="zh-CN" altLang="en-US" sz="2400" dirty="0">
                <a:latin typeface="+mn-ea"/>
              </a:rPr>
              <a:t>、两次迭代耗时</a:t>
            </a:r>
            <a:r>
              <a:rPr lang="en-US" altLang="zh-CN" sz="2400" dirty="0">
                <a:latin typeface="+mn-ea"/>
              </a:rPr>
              <a:t>185.71s</a:t>
            </a:r>
            <a:r>
              <a:rPr lang="zh-CN" altLang="en-US" sz="2400" dirty="0">
                <a:latin typeface="+mn-ea"/>
              </a:rPr>
              <a:t>，一次迭代耗时</a:t>
            </a:r>
            <a:r>
              <a:rPr lang="en-US" altLang="zh-CN" sz="2400" dirty="0">
                <a:latin typeface="+mn-ea"/>
              </a:rPr>
              <a:t>92.08s</a:t>
            </a:r>
            <a:r>
              <a:rPr lang="zh-CN" altLang="en-US" sz="2400" dirty="0">
                <a:latin typeface="+mn-ea"/>
              </a:rPr>
              <a:t>）。</a:t>
            </a:r>
            <a:endParaRPr lang="en-US" altLang="zh-CN" sz="2400" dirty="0">
              <a:latin typeface="+mn-ea"/>
            </a:endParaRPr>
          </a:p>
          <a:p>
            <a:pPr marL="0" indent="0">
              <a:lnSpc>
                <a:spcPct val="100000"/>
              </a:lnSpc>
              <a:buNone/>
            </a:pPr>
            <a:r>
              <a:rPr lang="zh-CN" altLang="en-US" sz="1600" dirty="0">
                <a:latin typeface="+mn-ea"/>
              </a:rPr>
              <a:t>       </a:t>
            </a:r>
            <a:r>
              <a:rPr lang="zh-CN" altLang="en-US" sz="1600" dirty="0">
                <a:solidFill>
                  <a:srgbClr val="FF0000"/>
                </a:solidFill>
                <a:latin typeface="+mn-ea"/>
              </a:rPr>
              <a:t>*测试硬件平台：</a:t>
            </a:r>
            <a:r>
              <a:rPr lang="en-US" altLang="zh-CN" sz="1600" dirty="0">
                <a:solidFill>
                  <a:srgbClr val="FF0000"/>
                </a:solidFill>
                <a:latin typeface="+mn-ea"/>
              </a:rPr>
              <a:t>dell 7530 workstation</a:t>
            </a:r>
            <a:r>
              <a:rPr lang="zh-CN" altLang="en-US" sz="1600" dirty="0">
                <a:solidFill>
                  <a:srgbClr val="FF0000"/>
                </a:solidFill>
                <a:latin typeface="+mn-ea"/>
              </a:rPr>
              <a:t>，</a:t>
            </a:r>
            <a:r>
              <a:rPr lang="en-US" altLang="zh-CN" sz="1600" dirty="0">
                <a:solidFill>
                  <a:srgbClr val="FF0000"/>
                </a:solidFill>
                <a:latin typeface="+mn-ea"/>
              </a:rPr>
              <a:t>CPU</a:t>
            </a:r>
            <a:r>
              <a:rPr lang="zh-CN" altLang="en-US" sz="1600" dirty="0">
                <a:solidFill>
                  <a:srgbClr val="FF0000"/>
                </a:solidFill>
                <a:latin typeface="+mn-ea"/>
              </a:rPr>
              <a:t>：</a:t>
            </a:r>
            <a:r>
              <a:rPr lang="en-US" altLang="zh-CN" sz="1600" dirty="0">
                <a:solidFill>
                  <a:srgbClr val="FF0000"/>
                </a:solidFill>
                <a:latin typeface="+mn-ea"/>
              </a:rPr>
              <a:t>Xeon E-2176</a:t>
            </a:r>
            <a:r>
              <a:rPr lang="zh-CN" altLang="en-US" sz="1600" dirty="0">
                <a:solidFill>
                  <a:srgbClr val="FF0000"/>
                </a:solidFill>
                <a:latin typeface="+mn-ea"/>
              </a:rPr>
              <a:t>，</a:t>
            </a:r>
            <a:r>
              <a:rPr lang="en-US" altLang="zh-CN" sz="1600" dirty="0">
                <a:solidFill>
                  <a:srgbClr val="FF0000"/>
                </a:solidFill>
                <a:latin typeface="+mn-ea"/>
              </a:rPr>
              <a:t>RAM</a:t>
            </a:r>
            <a:r>
              <a:rPr lang="zh-CN" altLang="en-US" sz="1600" dirty="0">
                <a:solidFill>
                  <a:srgbClr val="FF0000"/>
                </a:solidFill>
                <a:latin typeface="+mn-ea"/>
              </a:rPr>
              <a:t>：</a:t>
            </a:r>
            <a:r>
              <a:rPr lang="en-US" altLang="zh-CN" sz="1600" dirty="0">
                <a:solidFill>
                  <a:srgbClr val="FF0000"/>
                </a:solidFill>
                <a:latin typeface="+mn-ea"/>
              </a:rPr>
              <a:t>64G</a:t>
            </a:r>
            <a:r>
              <a:rPr lang="zh-CN" altLang="en-US" sz="1600" dirty="0">
                <a:solidFill>
                  <a:srgbClr val="FF0000"/>
                </a:solidFill>
                <a:latin typeface="+mn-ea"/>
              </a:rPr>
              <a:t>，</a:t>
            </a:r>
            <a:r>
              <a:rPr lang="en-US" altLang="zh-CN" sz="1600" dirty="0">
                <a:solidFill>
                  <a:srgbClr val="FF0000"/>
                </a:solidFill>
                <a:latin typeface="+mn-ea"/>
              </a:rPr>
              <a:t>GPU</a:t>
            </a:r>
            <a:r>
              <a:rPr lang="zh-CN" altLang="en-US" sz="1600" dirty="0">
                <a:solidFill>
                  <a:srgbClr val="FF0000"/>
                </a:solidFill>
                <a:latin typeface="+mn-ea"/>
              </a:rPr>
              <a:t>：</a:t>
            </a:r>
            <a:r>
              <a:rPr lang="en-US" altLang="zh-CN" sz="1600" dirty="0">
                <a:solidFill>
                  <a:srgbClr val="FF0000"/>
                </a:solidFill>
                <a:latin typeface="+mn-ea"/>
              </a:rPr>
              <a:t> Quadro p3200</a:t>
            </a:r>
            <a:r>
              <a:rPr lang="zh-CN" altLang="en-US" sz="1600" dirty="0">
                <a:solidFill>
                  <a:srgbClr val="FF0000"/>
                </a:solidFill>
                <a:latin typeface="+mn-ea"/>
              </a:rPr>
              <a:t>。</a:t>
            </a:r>
            <a:endParaRPr lang="zh-CN" altLang="en-US" sz="1600" dirty="0">
              <a:solidFill>
                <a:srgbClr val="FF0000"/>
              </a:solidFill>
              <a:latin typeface="+mn-e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进一步的研究</a:t>
            </a:r>
            <a:endParaRPr lang="zh-CN" altLang="en-US" dirty="0"/>
          </a:p>
        </p:txBody>
      </p:sp>
      <p:sp>
        <p:nvSpPr>
          <p:cNvPr id="3" name="内容占位符 2"/>
          <p:cNvSpPr>
            <a:spLocks noGrp="1"/>
          </p:cNvSpPr>
          <p:nvPr>
            <p:ph idx="1"/>
          </p:nvPr>
        </p:nvSpPr>
        <p:spPr/>
        <p:txBody>
          <a:bodyPr>
            <a:noAutofit/>
          </a:bodyPr>
          <a:lstStyle/>
          <a:p>
            <a:pPr>
              <a:lnSpc>
                <a:spcPct val="100000"/>
              </a:lnSpc>
            </a:pPr>
            <a:r>
              <a:rPr lang="zh-CN" altLang="en-US" sz="2400" dirty="0">
                <a:latin typeface="+mn-ea"/>
              </a:rPr>
              <a:t>非刚性对齐算法的优化及物理分析</a:t>
            </a:r>
            <a:endParaRPr lang="en-US" altLang="zh-CN" sz="2400" dirty="0">
              <a:latin typeface="+mn-ea"/>
            </a:endParaRPr>
          </a:p>
          <a:p>
            <a:pPr marL="514350" indent="-514350">
              <a:lnSpc>
                <a:spcPct val="100000"/>
              </a:lnSpc>
              <a:buFont typeface="+mj-lt"/>
              <a:buAutoNum type="arabicPeriod"/>
            </a:pPr>
            <a:r>
              <a:rPr lang="zh-CN" altLang="en-US" sz="2400" dirty="0">
                <a:latin typeface="+mn-ea"/>
              </a:rPr>
              <a:t>滤波参数：以什么频率分量或者子带进行对齐（与衍射极限、平均透过率、</a:t>
            </a:r>
            <a:r>
              <a:rPr lang="en-US" altLang="zh-CN" sz="2400" dirty="0">
                <a:latin typeface="+mn-ea"/>
              </a:rPr>
              <a:t>seeing</a:t>
            </a:r>
            <a:r>
              <a:rPr lang="zh-CN" altLang="en-US" sz="2400" dirty="0">
                <a:latin typeface="+mn-ea"/>
              </a:rPr>
              <a:t>等物理量的关系</a:t>
            </a:r>
            <a:r>
              <a:rPr lang="en-US" altLang="zh-CN" sz="2400" dirty="0">
                <a:latin typeface="+mn-ea"/>
              </a:rPr>
              <a:t>)</a:t>
            </a:r>
            <a:endParaRPr lang="en-US" altLang="zh-CN" sz="2400" dirty="0">
              <a:latin typeface="+mn-ea"/>
            </a:endParaRPr>
          </a:p>
          <a:p>
            <a:pPr marL="514350" indent="-514350">
              <a:lnSpc>
                <a:spcPct val="100000"/>
              </a:lnSpc>
              <a:buFont typeface="+mj-lt"/>
              <a:buAutoNum type="arabicPeriod"/>
            </a:pPr>
            <a:r>
              <a:rPr lang="zh-CN" altLang="en-US" sz="2400" dirty="0">
                <a:latin typeface="+mn-ea"/>
              </a:rPr>
              <a:t>多尺度选择：兼顾鲁棒性和效率</a:t>
            </a:r>
            <a:endParaRPr lang="en-US" altLang="zh-CN" sz="2400" dirty="0">
              <a:latin typeface="+mn-ea"/>
            </a:endParaRPr>
          </a:p>
          <a:p>
            <a:pPr marL="514350" indent="-514350">
              <a:lnSpc>
                <a:spcPct val="100000"/>
              </a:lnSpc>
              <a:buFont typeface="+mj-lt"/>
              <a:buAutoNum type="arabicPeriod"/>
            </a:pPr>
            <a:r>
              <a:rPr lang="zh-CN" altLang="en-US" sz="2400" dirty="0">
                <a:latin typeface="+mn-ea"/>
              </a:rPr>
              <a:t>邻域建模（多项式、样条曲面、模态分量、</a:t>
            </a:r>
            <a:r>
              <a:rPr lang="en-US" altLang="zh-CN" sz="2400" dirty="0">
                <a:latin typeface="+mn-ea"/>
              </a:rPr>
              <a:t>……)</a:t>
            </a:r>
            <a:endParaRPr lang="en-US" altLang="zh-CN" sz="2400" dirty="0">
              <a:latin typeface="+mn-ea"/>
            </a:endParaRPr>
          </a:p>
          <a:p>
            <a:pPr marL="514350" indent="-514350">
              <a:lnSpc>
                <a:spcPct val="100000"/>
              </a:lnSpc>
              <a:buFont typeface="+mj-lt"/>
              <a:buAutoNum type="arabicPeriod"/>
            </a:pPr>
            <a:r>
              <a:rPr lang="zh-CN" altLang="en-US" sz="2400" dirty="0">
                <a:latin typeface="+mn-ea"/>
              </a:rPr>
              <a:t>插值算法的选择（亚像素、非线性位移，如何保证物理合理性，</a:t>
            </a:r>
            <a:r>
              <a:rPr lang="en-US" altLang="zh-CN" sz="2400">
                <a:latin typeface="+mn-ea"/>
              </a:rPr>
              <a:t>……</a:t>
            </a:r>
            <a:r>
              <a:rPr lang="zh-CN" altLang="en-US" sz="2400">
                <a:latin typeface="+mn-ea"/>
              </a:rPr>
              <a:t>）</a:t>
            </a:r>
            <a:endParaRPr lang="en-US" altLang="zh-CN" sz="2400" dirty="0">
              <a:latin typeface="+mn-ea"/>
            </a:endParaRPr>
          </a:p>
          <a:p>
            <a:pPr marL="514350" indent="-514350">
              <a:lnSpc>
                <a:spcPct val="100000"/>
              </a:lnSpc>
              <a:buFont typeface="+mj-lt"/>
              <a:buAutoNum type="arabicPeriod"/>
            </a:pPr>
            <a:r>
              <a:rPr lang="zh-CN" altLang="en-US" sz="2400" dirty="0">
                <a:latin typeface="+mn-ea"/>
              </a:rPr>
              <a:t>迭代次数（何为收敛，物理含义）</a:t>
            </a:r>
            <a:endParaRPr lang="en-US" altLang="zh-CN" sz="2400" dirty="0">
              <a:latin typeface="+mn-e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p:txBody>
          <a:bodyPr>
            <a:noAutofit/>
          </a:bodyPr>
          <a:lstStyle/>
          <a:p>
            <a:pPr marL="0" indent="0">
              <a:lnSpc>
                <a:spcPct val="250000"/>
              </a:lnSpc>
              <a:buNone/>
            </a:pPr>
            <a:r>
              <a:rPr lang="zh-CN" altLang="en-US" sz="4800" dirty="0"/>
              <a:t>                           谢谢！</a:t>
            </a:r>
            <a:endParaRPr lang="zh-CN" altLang="en-US" sz="48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经典方案</a:t>
            </a:r>
            <a:endParaRPr lang="zh-CN" altLang="en-US" dirty="0"/>
          </a:p>
        </p:txBody>
      </p:sp>
      <p:sp>
        <p:nvSpPr>
          <p:cNvPr id="3" name="内容占位符 2"/>
          <p:cNvSpPr>
            <a:spLocks noGrp="1"/>
          </p:cNvSpPr>
          <p:nvPr>
            <p:ph idx="1"/>
          </p:nvPr>
        </p:nvSpPr>
        <p:spPr/>
        <p:txBody>
          <a:bodyPr/>
          <a:lstStyle/>
          <a:p>
            <a:pPr>
              <a:lnSpc>
                <a:spcPct val="200000"/>
              </a:lnSpc>
            </a:pPr>
            <a:r>
              <a:rPr lang="zh-CN" altLang="en-US" sz="2800" kern="0" dirty="0">
                <a:effectLst/>
                <a:latin typeface="+mn-ea"/>
                <a:cs typeface="宋体" panose="02010600030101010101" pitchFamily="2" charset="-122"/>
              </a:rPr>
              <a:t>望远镜技术：</a:t>
            </a:r>
            <a:r>
              <a:rPr lang="zh-CN" altLang="zh-CN" sz="2800" kern="0" dirty="0">
                <a:effectLst/>
                <a:latin typeface="+mn-ea"/>
                <a:cs typeface="宋体" panose="02010600030101010101" pitchFamily="2" charset="-122"/>
              </a:rPr>
              <a:t>实时补偿波前畸变的自适应光学</a:t>
            </a:r>
            <a:r>
              <a:rPr lang="zh-CN" altLang="en-US" sz="2800" kern="0" dirty="0">
                <a:effectLst/>
                <a:latin typeface="+mn-ea"/>
                <a:cs typeface="宋体" panose="02010600030101010101" pitchFamily="2" charset="-122"/>
              </a:rPr>
              <a:t>。</a:t>
            </a:r>
            <a:endParaRPr lang="en-US" altLang="zh-CN" sz="2800" kern="0" dirty="0">
              <a:effectLst/>
              <a:latin typeface="+mn-ea"/>
              <a:cs typeface="宋体" panose="02010600030101010101" pitchFamily="2" charset="-122"/>
            </a:endParaRPr>
          </a:p>
          <a:p>
            <a:pPr>
              <a:lnSpc>
                <a:spcPct val="200000"/>
              </a:lnSpc>
            </a:pPr>
            <a:endParaRPr lang="en-US" altLang="zh-CN" sz="2800" kern="0" dirty="0">
              <a:effectLst/>
              <a:latin typeface="+mn-ea"/>
              <a:cs typeface="宋体" panose="02010600030101010101" pitchFamily="2" charset="-122"/>
            </a:endParaRPr>
          </a:p>
          <a:p>
            <a:pPr>
              <a:lnSpc>
                <a:spcPct val="200000"/>
              </a:lnSpc>
            </a:pPr>
            <a:r>
              <a:rPr lang="zh-CN" altLang="en-US" kern="0" dirty="0">
                <a:latin typeface="+mn-ea"/>
                <a:cs typeface="宋体" panose="02010600030101010101" pitchFamily="2" charset="-122"/>
              </a:rPr>
              <a:t>数据处理</a:t>
            </a:r>
            <a:r>
              <a:rPr lang="zh-CN" altLang="zh-CN" sz="2800" kern="0" dirty="0">
                <a:effectLst/>
                <a:latin typeface="+mn-ea"/>
                <a:cs typeface="宋体" panose="02010600030101010101" pitchFamily="2" charset="-122"/>
              </a:rPr>
              <a:t>技术</a:t>
            </a:r>
            <a:r>
              <a:rPr lang="zh-CN" altLang="en-US" sz="2800" kern="0" dirty="0">
                <a:effectLst/>
                <a:latin typeface="+mn-ea"/>
                <a:cs typeface="宋体" panose="02010600030101010101" pitchFamily="2" charset="-122"/>
              </a:rPr>
              <a:t>：</a:t>
            </a:r>
            <a:r>
              <a:rPr lang="zh-CN" altLang="zh-CN" sz="2800" kern="0" dirty="0">
                <a:solidFill>
                  <a:srgbClr val="FF0000"/>
                </a:solidFill>
                <a:effectLst/>
                <a:latin typeface="+mn-ea"/>
                <a:cs typeface="宋体" panose="02010600030101010101" pitchFamily="2" charset="-122"/>
              </a:rPr>
              <a:t>高分辨率图像重建</a:t>
            </a:r>
            <a:r>
              <a:rPr lang="zh-CN" altLang="en-US" sz="2800" kern="0" dirty="0">
                <a:solidFill>
                  <a:srgbClr val="FF0000"/>
                </a:solidFill>
                <a:effectLst/>
                <a:latin typeface="+mn-ea"/>
                <a:cs typeface="宋体" panose="02010600030101010101" pitchFamily="2" charset="-122"/>
              </a:rPr>
              <a:t>。</a:t>
            </a:r>
            <a:endParaRPr lang="en-US" altLang="zh-CN" sz="2800" kern="0" dirty="0">
              <a:solidFill>
                <a:srgbClr val="FF0000"/>
              </a:solidFill>
              <a:effectLst/>
              <a:latin typeface="+mn-ea"/>
              <a:cs typeface="宋体" panose="02010600030101010101" pitchFamily="2" charset="-122"/>
            </a:endParaRPr>
          </a:p>
          <a:p>
            <a:pPr>
              <a:lnSpc>
                <a:spcPct val="200000"/>
              </a:lnSpc>
            </a:pPr>
            <a:endParaRPr lang="zh-CN" altLang="en-US" dirty="0">
              <a:latin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zh-CN" dirty="0"/>
              <a:t>高分辨率图像重建</a:t>
            </a:r>
            <a:r>
              <a:rPr lang="zh-CN" altLang="en-US" dirty="0"/>
              <a:t>技术</a:t>
            </a:r>
            <a:endParaRPr lang="zh-CN" altLang="en-US" dirty="0"/>
          </a:p>
        </p:txBody>
      </p:sp>
      <p:sp>
        <p:nvSpPr>
          <p:cNvPr id="3" name="内容占位符 2"/>
          <p:cNvSpPr>
            <a:spLocks noGrp="1"/>
          </p:cNvSpPr>
          <p:nvPr>
            <p:ph idx="1"/>
          </p:nvPr>
        </p:nvSpPr>
        <p:spPr>
          <a:xfrm>
            <a:off x="838200" y="1598892"/>
            <a:ext cx="10515600" cy="4529445"/>
          </a:xfrm>
        </p:spPr>
        <p:txBody>
          <a:bodyPr>
            <a:spAutoFit/>
          </a:bodyPr>
          <a:lstStyle/>
          <a:p>
            <a:pPr marL="0" indent="0">
              <a:lnSpc>
                <a:spcPct val="100000"/>
              </a:lnSpc>
              <a:buNone/>
            </a:pPr>
            <a:r>
              <a:rPr lang="en-US" altLang="zh-CN" kern="0" dirty="0">
                <a:effectLst/>
                <a:latin typeface="+mn-ea"/>
                <a:cs typeface="CMR10"/>
              </a:rPr>
              <a:t>(1)</a:t>
            </a:r>
            <a:r>
              <a:rPr lang="zh-CN" altLang="en-US" kern="0" dirty="0">
                <a:effectLst/>
                <a:latin typeface="+mn-ea"/>
                <a:cs typeface="CMR10"/>
              </a:rPr>
              <a:t>空域：</a:t>
            </a:r>
            <a:r>
              <a:rPr lang="zh-CN" altLang="zh-CN" kern="0" dirty="0">
                <a:effectLst/>
                <a:latin typeface="+mn-ea"/>
                <a:cs typeface="宋体" panose="02010600030101010101" pitchFamily="2" charset="-122"/>
              </a:rPr>
              <a:t>基于退卷积瞬时点扩展函数的太阳多帧盲反卷积</a:t>
            </a:r>
            <a:r>
              <a:rPr lang="en-US" altLang="zh-CN" kern="0" dirty="0">
                <a:effectLst/>
                <a:latin typeface="+mn-ea"/>
                <a:cs typeface="CMR10"/>
              </a:rPr>
              <a:t>(Multi-Frame Blind Deconvolution</a:t>
            </a:r>
            <a:r>
              <a:rPr lang="zh-CN" altLang="zh-CN" kern="0" dirty="0">
                <a:effectLst/>
                <a:latin typeface="+mn-ea"/>
                <a:cs typeface="宋体" panose="02010600030101010101" pitchFamily="2" charset="-122"/>
              </a:rPr>
              <a:t>，简称</a:t>
            </a:r>
            <a:r>
              <a:rPr lang="en-US" altLang="zh-CN" kern="0" dirty="0">
                <a:effectLst/>
                <a:latin typeface="+mn-ea"/>
                <a:cs typeface="CMR10"/>
              </a:rPr>
              <a:t>MFBD)</a:t>
            </a:r>
            <a:r>
              <a:rPr lang="zh-CN" altLang="zh-CN" kern="0" dirty="0">
                <a:effectLst/>
                <a:latin typeface="+mn-ea"/>
                <a:cs typeface="宋体" panose="02010600030101010101" pitchFamily="2" charset="-122"/>
              </a:rPr>
              <a:t>和相位差法</a:t>
            </a:r>
            <a:r>
              <a:rPr lang="en-US" altLang="zh-CN" kern="0" dirty="0">
                <a:effectLst/>
                <a:latin typeface="+mn-ea"/>
                <a:cs typeface="CMR10"/>
              </a:rPr>
              <a:t>(Phase Diversity</a:t>
            </a:r>
            <a:r>
              <a:rPr lang="zh-CN" altLang="zh-CN" kern="0" dirty="0">
                <a:effectLst/>
                <a:latin typeface="+mn-ea"/>
                <a:cs typeface="宋体" panose="02010600030101010101" pitchFamily="2" charset="-122"/>
              </a:rPr>
              <a:t>，简称</a:t>
            </a:r>
            <a:r>
              <a:rPr lang="en-US" altLang="zh-CN" kern="0" dirty="0">
                <a:effectLst/>
                <a:latin typeface="+mn-ea"/>
                <a:cs typeface="CMR10"/>
              </a:rPr>
              <a:t>PD)</a:t>
            </a:r>
            <a:r>
              <a:rPr lang="zh-CN" altLang="zh-CN" kern="0" dirty="0">
                <a:effectLst/>
                <a:latin typeface="+mn-ea"/>
                <a:cs typeface="宋体" panose="02010600030101010101" pitchFamily="2" charset="-122"/>
              </a:rPr>
              <a:t>。多帧盲反卷积和相位差法的算法本质是，在没有系统点扩展函数的先验知识情况下通过最优化算法迭代解调出目标和波前相位。</a:t>
            </a:r>
            <a:endParaRPr lang="zh-CN" altLang="zh-CN" kern="100" dirty="0">
              <a:solidFill>
                <a:srgbClr val="FF0000"/>
              </a:solidFill>
              <a:effectLst/>
              <a:latin typeface="+mn-ea"/>
              <a:cs typeface="Times New Roman" panose="02020603050405020304" pitchFamily="18" charset="0"/>
            </a:endParaRPr>
          </a:p>
          <a:p>
            <a:pPr marL="0" indent="0">
              <a:lnSpc>
                <a:spcPct val="100000"/>
              </a:lnSpc>
              <a:buNone/>
            </a:pPr>
            <a:r>
              <a:rPr lang="en-US" altLang="zh-CN" kern="0" dirty="0">
                <a:effectLst/>
                <a:latin typeface="+mn-ea"/>
                <a:cs typeface="CMR10"/>
              </a:rPr>
              <a:t>(2) </a:t>
            </a:r>
            <a:r>
              <a:rPr lang="zh-CN" altLang="en-US" kern="0" dirty="0">
                <a:effectLst/>
                <a:latin typeface="+mn-ea"/>
                <a:cs typeface="CMR10"/>
              </a:rPr>
              <a:t>频域：</a:t>
            </a:r>
            <a:r>
              <a:rPr lang="zh-CN" altLang="zh-CN" kern="0" dirty="0">
                <a:effectLst/>
                <a:latin typeface="+mn-ea"/>
                <a:cs typeface="宋体" panose="02010600030101010101" pitchFamily="2" charset="-122"/>
              </a:rPr>
              <a:t>以斑点图的各阶统计为基础的频域重建技术</a:t>
            </a:r>
            <a:r>
              <a:rPr lang="en-US" altLang="zh-CN" kern="0" dirty="0">
                <a:effectLst/>
                <a:latin typeface="+mn-ea"/>
                <a:cs typeface="宋体" panose="02010600030101010101" pitchFamily="2" charset="-122"/>
              </a:rPr>
              <a:t>——</a:t>
            </a:r>
            <a:r>
              <a:rPr lang="zh-CN" altLang="zh-CN" kern="0" dirty="0">
                <a:effectLst/>
                <a:latin typeface="+mn-ea"/>
                <a:cs typeface="宋体" panose="02010600030101010101" pitchFamily="2" charset="-122"/>
              </a:rPr>
              <a:t>斑点成像术</a:t>
            </a:r>
            <a:r>
              <a:rPr lang="en-US" altLang="zh-CN" kern="0" dirty="0">
                <a:effectLst/>
                <a:latin typeface="+mn-ea"/>
                <a:cs typeface="CMR10"/>
              </a:rPr>
              <a:t>(Speckle Imaging)</a:t>
            </a:r>
            <a:r>
              <a:rPr lang="zh-CN" altLang="en-US" kern="0" dirty="0">
                <a:latin typeface="+mn-ea"/>
                <a:cs typeface="CMR10"/>
              </a:rPr>
              <a:t>。</a:t>
            </a:r>
            <a:r>
              <a:rPr lang="zh-CN" altLang="zh-CN" kern="0" dirty="0">
                <a:effectLst/>
                <a:latin typeface="+mn-ea"/>
                <a:cs typeface="宋体" panose="02010600030101010101" pitchFamily="2" charset="-122"/>
              </a:rPr>
              <a:t>斑点成像术的算法本质是基于一组含高频信息的短曝光图像</a:t>
            </a:r>
            <a:r>
              <a:rPr lang="zh-CN" altLang="en-US" kern="0" dirty="0">
                <a:effectLst/>
                <a:latin typeface="+mn-ea"/>
                <a:cs typeface="宋体" panose="02010600030101010101" pitchFamily="2" charset="-122"/>
              </a:rPr>
              <a:t>（斑点图）</a:t>
            </a:r>
            <a:r>
              <a:rPr lang="zh-CN" altLang="zh-CN" kern="0" dirty="0">
                <a:effectLst/>
                <a:latin typeface="+mn-ea"/>
                <a:cs typeface="宋体" panose="02010600030101010101" pitchFamily="2" charset="-122"/>
              </a:rPr>
              <a:t>的统计计算来重建目标高频信息，重建算法遵循湍流大气成像理论和线性</a:t>
            </a:r>
            <a:r>
              <a:rPr lang="zh-CN" altLang="en-US" kern="0" dirty="0">
                <a:effectLst/>
                <a:latin typeface="+mn-ea"/>
                <a:cs typeface="宋体" panose="02010600030101010101" pitchFamily="2" charset="-122"/>
              </a:rPr>
              <a:t>系统</a:t>
            </a:r>
            <a:r>
              <a:rPr lang="zh-CN" altLang="zh-CN" kern="0" dirty="0">
                <a:effectLst/>
                <a:latin typeface="+mn-ea"/>
                <a:cs typeface="宋体" panose="02010600030101010101" pitchFamily="2" charset="-122"/>
              </a:rPr>
              <a:t>理论</a:t>
            </a:r>
            <a:r>
              <a:rPr lang="zh-CN" altLang="en-US" kern="0" dirty="0">
                <a:effectLst/>
                <a:latin typeface="+mn-ea"/>
                <a:cs typeface="宋体" panose="02010600030101010101" pitchFamily="2" charset="-122"/>
              </a:rPr>
              <a:t>。</a:t>
            </a:r>
            <a:r>
              <a:rPr lang="zh-CN" altLang="en-US" kern="0" dirty="0">
                <a:solidFill>
                  <a:srgbClr val="FF0000"/>
                </a:solidFill>
                <a:effectLst/>
                <a:latin typeface="+mn-ea"/>
                <a:cs typeface="宋体" panose="02010600030101010101" pitchFamily="2" charset="-122"/>
              </a:rPr>
              <a:t>是目前</a:t>
            </a:r>
            <a:r>
              <a:rPr lang="en-US" altLang="zh-CN" kern="0" dirty="0">
                <a:solidFill>
                  <a:srgbClr val="FF0000"/>
                </a:solidFill>
                <a:effectLst/>
                <a:latin typeface="+mn-ea"/>
                <a:cs typeface="宋体" panose="02010600030101010101" pitchFamily="2" charset="-122"/>
              </a:rPr>
              <a:t>NVST</a:t>
            </a:r>
            <a:r>
              <a:rPr lang="zh-CN" altLang="en-US" kern="0" dirty="0">
                <a:solidFill>
                  <a:srgbClr val="FF0000"/>
                </a:solidFill>
                <a:effectLst/>
                <a:latin typeface="+mn-ea"/>
                <a:cs typeface="宋体" panose="02010600030101010101" pitchFamily="2" charset="-122"/>
              </a:rPr>
              <a:t>数据产品生成的主要方法。</a:t>
            </a:r>
            <a:endParaRPr lang="zh-CN" altLang="en-US" dirty="0">
              <a:latin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NVST</a:t>
            </a:r>
            <a:r>
              <a:rPr lang="zh-CN" altLang="en-US" dirty="0"/>
              <a:t>及其高分辨数据产品</a:t>
            </a:r>
            <a:endParaRPr lang="zh-CN" altLang="en-US" dirty="0"/>
          </a:p>
        </p:txBody>
      </p:sp>
      <p:sp>
        <p:nvSpPr>
          <p:cNvPr id="3" name="内容占位符 2"/>
          <p:cNvSpPr>
            <a:spLocks noGrp="1"/>
          </p:cNvSpPr>
          <p:nvPr>
            <p:ph idx="1"/>
          </p:nvPr>
        </p:nvSpPr>
        <p:spPr/>
        <p:txBody>
          <a:bodyPr>
            <a:noAutofit/>
          </a:bodyPr>
          <a:lstStyle/>
          <a:p>
            <a:pPr>
              <a:lnSpc>
                <a:spcPct val="100000"/>
              </a:lnSpc>
            </a:pPr>
            <a:r>
              <a:rPr lang="zh-CN" altLang="zh-CN" dirty="0">
                <a:latin typeface="+mn-ea"/>
              </a:rPr>
              <a:t>抚仙湖</a:t>
            </a:r>
            <a:r>
              <a:rPr lang="en-US" altLang="zh-CN" dirty="0">
                <a:latin typeface="+mn-ea"/>
              </a:rPr>
              <a:t> 1 m </a:t>
            </a:r>
            <a:r>
              <a:rPr lang="zh-CN" altLang="zh-CN" dirty="0">
                <a:latin typeface="+mn-ea"/>
              </a:rPr>
              <a:t>新真空太阳望远镜</a:t>
            </a:r>
            <a:r>
              <a:rPr lang="en-US" altLang="zh-CN" dirty="0">
                <a:latin typeface="+mn-ea"/>
              </a:rPr>
              <a:t>( New Vacuum Solar Telescope</a:t>
            </a:r>
            <a:r>
              <a:rPr lang="zh-CN" altLang="zh-CN" dirty="0">
                <a:latin typeface="+mn-ea"/>
              </a:rPr>
              <a:t>，</a:t>
            </a:r>
            <a:r>
              <a:rPr lang="en-US" altLang="zh-CN" dirty="0">
                <a:latin typeface="+mn-ea"/>
              </a:rPr>
              <a:t>NVST) </a:t>
            </a:r>
            <a:r>
              <a:rPr lang="zh-CN" altLang="zh-CN" dirty="0">
                <a:latin typeface="+mn-ea"/>
              </a:rPr>
              <a:t>是国内口径最大的地基真空太阳望远镜，主要用于太阳光球和色球的高分辨率成像观测和太阳光谱观测。 </a:t>
            </a:r>
            <a:r>
              <a:rPr lang="zh-CN" altLang="en-US" dirty="0">
                <a:latin typeface="+mn-ea"/>
              </a:rPr>
              <a:t>其</a:t>
            </a:r>
            <a:r>
              <a:rPr lang="zh-CN" altLang="zh-CN" dirty="0">
                <a:latin typeface="+mn-ea"/>
              </a:rPr>
              <a:t>Ha的</a:t>
            </a:r>
            <a:r>
              <a:rPr lang="zh-CN" altLang="en-US" dirty="0">
                <a:latin typeface="+mn-ea"/>
              </a:rPr>
              <a:t>高分辨偏</a:t>
            </a:r>
            <a:r>
              <a:rPr lang="zh-CN" altLang="zh-CN" dirty="0">
                <a:latin typeface="+mn-ea"/>
              </a:rPr>
              <a:t>带观测</a:t>
            </a:r>
            <a:r>
              <a:rPr lang="zh-CN" altLang="en-US" dirty="0">
                <a:latin typeface="+mn-ea"/>
              </a:rPr>
              <a:t>独具特色。</a:t>
            </a:r>
            <a:endParaRPr lang="en-US" altLang="zh-CN" dirty="0">
              <a:latin typeface="+mn-ea"/>
            </a:endParaRPr>
          </a:p>
          <a:p>
            <a:pPr>
              <a:lnSpc>
                <a:spcPct val="100000"/>
              </a:lnSpc>
            </a:pPr>
            <a:r>
              <a:rPr lang="en-US" altLang="zh-CN" dirty="0">
                <a:latin typeface="+mn-ea"/>
              </a:rPr>
              <a:t>NVST</a:t>
            </a:r>
            <a:r>
              <a:rPr lang="zh-CN" altLang="zh-CN" dirty="0">
                <a:latin typeface="+mn-ea"/>
              </a:rPr>
              <a:t>数据产品分为3级</a:t>
            </a:r>
            <a:r>
              <a:rPr lang="zh-CN" altLang="en-US" dirty="0">
                <a:latin typeface="+mn-ea"/>
              </a:rPr>
              <a:t>：</a:t>
            </a:r>
            <a:endParaRPr lang="en-US" altLang="zh-CN" dirty="0">
              <a:latin typeface="+mn-ea"/>
            </a:endParaRPr>
          </a:p>
          <a:p>
            <a:pPr>
              <a:lnSpc>
                <a:spcPct val="100000"/>
              </a:lnSpc>
              <a:buFont typeface="Wingdings" panose="05000000000000000000" pitchFamily="2" charset="2"/>
              <a:buChar char="Ø"/>
            </a:pPr>
            <a:r>
              <a:rPr lang="en-US" altLang="zh-CN" dirty="0">
                <a:latin typeface="+mn-ea"/>
              </a:rPr>
              <a:t>Level </a:t>
            </a:r>
            <a:r>
              <a:rPr lang="zh-CN" altLang="zh-CN" dirty="0">
                <a:latin typeface="+mn-ea"/>
              </a:rPr>
              <a:t>0代表原始状态</a:t>
            </a:r>
            <a:r>
              <a:rPr lang="zh-CN" altLang="en-US" dirty="0">
                <a:latin typeface="+mn-ea"/>
              </a:rPr>
              <a:t>；</a:t>
            </a:r>
            <a:endParaRPr lang="en-US" altLang="zh-CN" dirty="0">
              <a:latin typeface="+mn-ea"/>
            </a:endParaRPr>
          </a:p>
          <a:p>
            <a:pPr>
              <a:lnSpc>
                <a:spcPct val="100000"/>
              </a:lnSpc>
              <a:buFont typeface="Wingdings" panose="05000000000000000000" pitchFamily="2" charset="2"/>
              <a:buChar char="Ø"/>
            </a:pPr>
            <a:r>
              <a:rPr lang="en-US" altLang="zh-CN" dirty="0">
                <a:latin typeface="+mn-ea"/>
              </a:rPr>
              <a:t>Level 1 </a:t>
            </a:r>
            <a:r>
              <a:rPr lang="zh-CN" altLang="en-US" dirty="0">
                <a:latin typeface="+mn-ea"/>
              </a:rPr>
              <a:t>在幸运成像的基础上，</a:t>
            </a:r>
            <a:r>
              <a:rPr lang="zh-CN" altLang="zh-CN" dirty="0">
                <a:latin typeface="+mn-ea"/>
              </a:rPr>
              <a:t>进行暗电流和平场改</a:t>
            </a:r>
            <a:r>
              <a:rPr lang="zh-CN" altLang="en-US" dirty="0">
                <a:latin typeface="+mn-ea"/>
              </a:rPr>
              <a:t>正获得</a:t>
            </a:r>
            <a:r>
              <a:rPr lang="zh-CN" altLang="zh-CN" dirty="0">
                <a:latin typeface="+mn-ea"/>
              </a:rPr>
              <a:t>。 </a:t>
            </a:r>
            <a:endParaRPr lang="en-US" altLang="zh-CN" dirty="0">
              <a:latin typeface="+mn-ea"/>
            </a:endParaRPr>
          </a:p>
          <a:p>
            <a:pPr>
              <a:lnSpc>
                <a:spcPct val="100000"/>
              </a:lnSpc>
              <a:buFont typeface="Wingdings" panose="05000000000000000000" pitchFamily="2" charset="2"/>
              <a:buChar char="Ø"/>
            </a:pPr>
            <a:r>
              <a:rPr lang="en-US" altLang="zh-CN" dirty="0">
                <a:latin typeface="+mn-ea"/>
              </a:rPr>
              <a:t>Level 1+</a:t>
            </a:r>
            <a:r>
              <a:rPr lang="zh-CN" altLang="zh-CN" dirty="0">
                <a:latin typeface="+mn-ea"/>
              </a:rPr>
              <a:t>通过斑点</a:t>
            </a:r>
            <a:r>
              <a:rPr lang="zh-CN" altLang="en-US" dirty="0">
                <a:latin typeface="+mn-ea"/>
              </a:rPr>
              <a:t>掩模</a:t>
            </a:r>
            <a:r>
              <a:rPr lang="zh-CN" altLang="zh-CN" dirty="0">
                <a:latin typeface="+mn-ea"/>
              </a:rPr>
              <a:t>法重建</a:t>
            </a:r>
            <a:r>
              <a:rPr lang="zh-CN" altLang="en-US" dirty="0">
                <a:latin typeface="+mn-ea"/>
              </a:rPr>
              <a:t>，</a:t>
            </a:r>
            <a:r>
              <a:rPr lang="zh-CN" altLang="zh-CN" dirty="0">
                <a:latin typeface="+mn-ea"/>
              </a:rPr>
              <a:t>可产生分辨率接近TiO波段衍射极限的结果</a:t>
            </a:r>
            <a:r>
              <a:rPr lang="zh-CN" altLang="en-US" dirty="0">
                <a:latin typeface="+mn-ea"/>
              </a:rPr>
              <a:t>。</a:t>
            </a:r>
            <a:endParaRPr lang="zh-CN" altLang="en-US" dirty="0">
              <a:latin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斑点掩模法需要进一步完善的问题</a:t>
            </a:r>
            <a:endParaRPr lang="zh-CN" altLang="en-US" dirty="0"/>
          </a:p>
        </p:txBody>
      </p:sp>
      <p:sp>
        <p:nvSpPr>
          <p:cNvPr id="3" name="内容占位符 2"/>
          <p:cNvSpPr>
            <a:spLocks noGrp="1"/>
          </p:cNvSpPr>
          <p:nvPr>
            <p:ph idx="1"/>
          </p:nvPr>
        </p:nvSpPr>
        <p:spPr/>
        <p:txBody>
          <a:bodyPr>
            <a:noAutofit/>
          </a:bodyPr>
          <a:lstStyle/>
          <a:p>
            <a:pPr>
              <a:lnSpc>
                <a:spcPct val="100000"/>
              </a:lnSpc>
            </a:pPr>
            <a:r>
              <a:rPr lang="zh-CN" altLang="en-US" sz="1600" b="1" kern="0" dirty="0">
                <a:solidFill>
                  <a:srgbClr val="FF0000"/>
                </a:solidFill>
                <a:latin typeface="+mn-ea"/>
              </a:rPr>
              <a:t>递推误差和累积：</a:t>
            </a:r>
            <a:endParaRPr lang="en-US" altLang="zh-CN" sz="1600" b="1" kern="0" dirty="0">
              <a:solidFill>
                <a:srgbClr val="FF0000"/>
              </a:solidFill>
              <a:latin typeface="+mn-ea"/>
            </a:endParaRPr>
          </a:p>
          <a:p>
            <a:pPr marL="0" indent="0">
              <a:lnSpc>
                <a:spcPct val="100000"/>
              </a:lnSpc>
              <a:buNone/>
            </a:pPr>
            <a:r>
              <a:rPr lang="zh-CN" altLang="en-US" sz="1600" kern="0" dirty="0">
                <a:latin typeface="+mn-ea"/>
              </a:rPr>
              <a:t>由于斑点掩膜法是从斑点图三重相关的统计结果估计目标相位，即从低频相位往高频相位递推，在递推过程中，不可避免地受到光子噪声及其他噪声的影响。由于递推，噪声影响会累积在高频部分，严重情况下，会明显扭曲目标的精细结构。当视宁度较差时，其重建分辨率会明显下降。</a:t>
            </a:r>
            <a:endParaRPr lang="en-US" altLang="zh-CN" sz="1600" kern="0" dirty="0">
              <a:latin typeface="+mn-ea"/>
            </a:endParaRPr>
          </a:p>
          <a:p>
            <a:pPr>
              <a:lnSpc>
                <a:spcPct val="100000"/>
              </a:lnSpc>
            </a:pPr>
            <a:r>
              <a:rPr lang="zh-CN" altLang="en-US" sz="1600" b="1" kern="0" dirty="0">
                <a:solidFill>
                  <a:srgbClr val="FF0000"/>
                </a:solidFill>
                <a:latin typeface="+mn-ea"/>
              </a:rPr>
              <a:t>等晕区限制：</a:t>
            </a:r>
            <a:endParaRPr lang="en-US" altLang="zh-CN" sz="1600" b="1" kern="0" dirty="0">
              <a:solidFill>
                <a:srgbClr val="FF0000"/>
              </a:solidFill>
              <a:latin typeface="+mn-ea"/>
            </a:endParaRPr>
          </a:p>
          <a:p>
            <a:pPr marL="0" indent="0">
              <a:lnSpc>
                <a:spcPct val="100000"/>
              </a:lnSpc>
              <a:buNone/>
            </a:pPr>
            <a:r>
              <a:rPr lang="zh-CN" altLang="en-US" sz="1600" kern="0" dirty="0">
                <a:latin typeface="+mn-ea"/>
              </a:rPr>
              <a:t>三重相关</a:t>
            </a:r>
            <a:r>
              <a:rPr lang="en-US" altLang="zh-CN" sz="1600" kern="0" dirty="0">
                <a:latin typeface="+mn-ea"/>
              </a:rPr>
              <a:t>/</a:t>
            </a:r>
            <a:r>
              <a:rPr lang="zh-CN" altLang="en-US" sz="1600" kern="0" dirty="0">
                <a:latin typeface="+mn-ea"/>
              </a:rPr>
              <a:t>重谱统计特性在等晕区适用。需要对视场进行小区域分割（满足等晕区要求）重建，并对每个重建区域进行拼接，以获得整个视场的重建结果。</a:t>
            </a:r>
            <a:endParaRPr lang="en-US" altLang="zh-CN" sz="1600" kern="0" dirty="0">
              <a:latin typeface="+mn-ea"/>
            </a:endParaRPr>
          </a:p>
          <a:p>
            <a:pPr>
              <a:lnSpc>
                <a:spcPct val="100000"/>
              </a:lnSpc>
            </a:pPr>
            <a:r>
              <a:rPr lang="zh-CN" altLang="en-US" sz="1600" b="1" kern="0" dirty="0">
                <a:solidFill>
                  <a:srgbClr val="FF0000"/>
                </a:solidFill>
                <a:latin typeface="+mn-ea"/>
              </a:rPr>
              <a:t>计算速度：</a:t>
            </a:r>
            <a:endParaRPr lang="en-US" altLang="zh-CN" sz="1600" b="1" kern="0" dirty="0">
              <a:solidFill>
                <a:srgbClr val="FF0000"/>
              </a:solidFill>
              <a:latin typeface="+mn-ea"/>
            </a:endParaRPr>
          </a:p>
          <a:p>
            <a:pPr marL="0" indent="0">
              <a:lnSpc>
                <a:spcPct val="100000"/>
              </a:lnSpc>
              <a:buNone/>
            </a:pPr>
            <a:r>
              <a:rPr lang="zh-CN" altLang="en-US" sz="1600" kern="0" dirty="0">
                <a:latin typeface="+mn-ea"/>
              </a:rPr>
              <a:t>由于递推是串行计算，并且要综合各条递推路径的结果，速度较慢，不能很好发挥当前并行计算架构的优势。</a:t>
            </a:r>
            <a:endParaRPr lang="en-US" altLang="zh-CN" sz="1600" kern="0" dirty="0">
              <a:latin typeface="+mn-ea"/>
            </a:endParaRPr>
          </a:p>
          <a:p>
            <a:pPr>
              <a:lnSpc>
                <a:spcPct val="100000"/>
              </a:lnSpc>
            </a:pPr>
            <a:r>
              <a:rPr lang="zh-CN" altLang="en-US" sz="1600" b="1" kern="0" dirty="0">
                <a:solidFill>
                  <a:srgbClr val="FF0000"/>
                </a:solidFill>
                <a:latin typeface="+mn-ea"/>
              </a:rPr>
              <a:t>未来发展的需要：</a:t>
            </a:r>
            <a:endParaRPr lang="zh-CN" altLang="en-US" sz="1600" b="1" kern="0" dirty="0">
              <a:solidFill>
                <a:srgbClr val="FF0000"/>
              </a:solidFill>
              <a:latin typeface="+mn-ea"/>
            </a:endParaRPr>
          </a:p>
          <a:p>
            <a:pPr marL="0" indent="0">
              <a:lnSpc>
                <a:spcPct val="100000"/>
              </a:lnSpc>
              <a:buNone/>
            </a:pPr>
            <a:r>
              <a:rPr lang="zh-CN" altLang="en-US" sz="1600" kern="0" dirty="0">
                <a:latin typeface="+mn-ea"/>
              </a:rPr>
              <a:t>未来地基太阳望远镜口径将达到</a:t>
            </a:r>
            <a:r>
              <a:rPr lang="en-US" altLang="zh-CN" sz="1600" kern="0" dirty="0">
                <a:latin typeface="+mn-ea"/>
              </a:rPr>
              <a:t>6-8 </a:t>
            </a:r>
            <a:r>
              <a:rPr lang="zh-CN" altLang="en-US" sz="1600" kern="0" dirty="0">
                <a:latin typeface="+mn-ea"/>
              </a:rPr>
              <a:t>米，递推路径也会随之增加，递推累积误差将更为严重。另外，重谱法假设湍流大气随机相位起伏为零均值，在短时标（</a:t>
            </a:r>
            <a:r>
              <a:rPr lang="en-US" altLang="zh-CN" sz="1600" kern="0" dirty="0">
                <a:latin typeface="+mn-ea"/>
              </a:rPr>
              <a:t>&lt;1 </a:t>
            </a:r>
            <a:r>
              <a:rPr lang="zh-CN" altLang="en-US" sz="1600" kern="0" dirty="0">
                <a:latin typeface="+mn-ea"/>
              </a:rPr>
              <a:t>秒）内明显不满足统计特性要求，因此太阳高分辨重建的时间分辨率通常在</a:t>
            </a:r>
            <a:r>
              <a:rPr lang="en-US" altLang="zh-CN" sz="1600" kern="0" dirty="0">
                <a:latin typeface="+mn-ea"/>
              </a:rPr>
              <a:t>10 </a:t>
            </a:r>
            <a:r>
              <a:rPr lang="zh-CN" altLang="en-US" sz="1600" kern="0" dirty="0">
                <a:latin typeface="+mn-ea"/>
              </a:rPr>
              <a:t>秒左右，不能满足观测快速变化目标的要求，更不能满足未来大口径望远镜的时间分辨率的要求。</a:t>
            </a:r>
            <a:endParaRPr lang="zh-CN" altLang="en-US" sz="1600" kern="0" dirty="0">
              <a:latin typeface="+mn-e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改进思路和方法</a:t>
            </a:r>
            <a:endParaRPr lang="zh-CN" altLang="en-US" dirty="0"/>
          </a:p>
        </p:txBody>
      </p:sp>
      <p:sp>
        <p:nvSpPr>
          <p:cNvPr id="3" name="内容占位符 2"/>
          <p:cNvSpPr>
            <a:spLocks noGrp="1"/>
          </p:cNvSpPr>
          <p:nvPr>
            <p:ph idx="1"/>
          </p:nvPr>
        </p:nvSpPr>
        <p:spPr/>
        <p:txBody>
          <a:bodyPr>
            <a:normAutofit lnSpcReduction="10000"/>
          </a:bodyPr>
          <a:lstStyle/>
          <a:p>
            <a:pPr>
              <a:lnSpc>
                <a:spcPct val="100000"/>
              </a:lnSpc>
            </a:pPr>
            <a:r>
              <a:rPr lang="zh-CN" altLang="en-US" sz="3200" b="1" dirty="0">
                <a:solidFill>
                  <a:srgbClr val="FF0000"/>
                </a:solidFill>
                <a:latin typeface="+mn-ea"/>
              </a:rPr>
              <a:t>思路：</a:t>
            </a:r>
            <a:endParaRPr lang="en-US" altLang="zh-CN" sz="3200" b="1" dirty="0">
              <a:solidFill>
                <a:srgbClr val="FF0000"/>
              </a:solidFill>
              <a:latin typeface="+mn-ea"/>
            </a:endParaRPr>
          </a:p>
          <a:p>
            <a:pPr marL="0" indent="0">
              <a:lnSpc>
                <a:spcPct val="100000"/>
              </a:lnSpc>
              <a:buNone/>
            </a:pPr>
            <a:r>
              <a:rPr lang="zh-CN" altLang="en-US" dirty="0">
                <a:latin typeface="+mn-ea"/>
              </a:rPr>
              <a:t>基于机器学习的思想，通过从多帧斑点图数据中学习强度变化模型的参数，获取畸变信息，形成更加高效、稳定的高分辨重建算法。</a:t>
            </a:r>
            <a:endParaRPr lang="en-US" altLang="zh-CN" dirty="0">
              <a:latin typeface="+mn-ea"/>
            </a:endParaRPr>
          </a:p>
          <a:p>
            <a:pPr>
              <a:lnSpc>
                <a:spcPct val="100000"/>
              </a:lnSpc>
            </a:pPr>
            <a:r>
              <a:rPr lang="zh-CN" altLang="en-US" sz="3200" b="1" dirty="0">
                <a:solidFill>
                  <a:srgbClr val="FF0000"/>
                </a:solidFill>
                <a:latin typeface="+mn-ea"/>
              </a:rPr>
              <a:t>方法：</a:t>
            </a:r>
            <a:endParaRPr lang="en-US" altLang="zh-CN" sz="3200" b="1" dirty="0">
              <a:solidFill>
                <a:srgbClr val="FF0000"/>
              </a:solidFill>
              <a:latin typeface="+mn-ea"/>
            </a:endParaRPr>
          </a:p>
          <a:p>
            <a:pPr marL="514350" indent="-514350">
              <a:lnSpc>
                <a:spcPct val="100000"/>
              </a:lnSpc>
              <a:buFont typeface="+mj-lt"/>
              <a:buAutoNum type="arabicPeriod"/>
            </a:pPr>
            <a:r>
              <a:rPr lang="zh-CN" altLang="en-US" dirty="0">
                <a:latin typeface="+mn-ea"/>
              </a:rPr>
              <a:t>相位重建：利用计算机视觉中的光流场计算方法，获取</a:t>
            </a:r>
            <a:r>
              <a:rPr lang="zh-CN" altLang="en-US" dirty="0">
                <a:solidFill>
                  <a:srgbClr val="FF0000"/>
                </a:solidFill>
                <a:latin typeface="+mn-ea"/>
              </a:rPr>
              <a:t>各帧斑点图的位移场</a:t>
            </a:r>
            <a:r>
              <a:rPr lang="zh-CN" altLang="en-US" dirty="0">
                <a:latin typeface="+mn-ea"/>
              </a:rPr>
              <a:t>，并进行非线性校正，从而重建目标相位；</a:t>
            </a:r>
            <a:endParaRPr lang="en-US" altLang="zh-CN" dirty="0">
              <a:latin typeface="+mn-ea"/>
            </a:endParaRPr>
          </a:p>
          <a:p>
            <a:pPr marL="514350" indent="-514350">
              <a:lnSpc>
                <a:spcPct val="100000"/>
              </a:lnSpc>
              <a:buFont typeface="+mj-lt"/>
              <a:buAutoNum type="arabicPeriod"/>
            </a:pPr>
            <a:r>
              <a:rPr lang="zh-CN" altLang="en-US" dirty="0">
                <a:latin typeface="+mn-ea"/>
              </a:rPr>
              <a:t>模重建：采用斑点相干法，结合大气湍流的平均透过率和望远镜光学传递函数，通过</a:t>
            </a:r>
            <a:r>
              <a:rPr lang="zh-CN" altLang="en-US" dirty="0">
                <a:solidFill>
                  <a:srgbClr val="FF0000"/>
                </a:solidFill>
                <a:latin typeface="+mn-ea"/>
              </a:rPr>
              <a:t>对齐后的斑点图的平均功率谱</a:t>
            </a:r>
            <a:r>
              <a:rPr lang="zh-CN" altLang="en-US" dirty="0">
                <a:latin typeface="+mn-ea"/>
              </a:rPr>
              <a:t>，经维纳滤波获得目标的模（功率谱）。</a:t>
            </a:r>
            <a:endParaRPr lang="en-US" altLang="zh-CN" dirty="0">
              <a:latin typeface="+mn-ea"/>
            </a:endParaRPr>
          </a:p>
          <a:p>
            <a:pPr>
              <a:lnSpc>
                <a:spcPct val="100000"/>
              </a:lnSpc>
            </a:pPr>
            <a:endParaRPr lang="zh-CN" altLang="en-US" dirty="0">
              <a:latin typeface="+mn-e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p:nvPr/>
        </p:nvPicPr>
        <p:blipFill>
          <a:blip r:embed="rId1"/>
          <a:stretch>
            <a:fillRect/>
          </a:stretch>
        </p:blipFill>
        <p:spPr>
          <a:xfrm>
            <a:off x="6786507" y="1125684"/>
            <a:ext cx="5274310" cy="5492750"/>
          </a:xfrm>
          <a:prstGeom prst="rect">
            <a:avLst/>
          </a:prstGeom>
        </p:spPr>
      </p:pic>
      <p:pic>
        <p:nvPicPr>
          <p:cNvPr id="5" name="图片 4"/>
          <p:cNvPicPr/>
          <p:nvPr/>
        </p:nvPicPr>
        <p:blipFill>
          <a:blip r:embed="rId2"/>
          <a:stretch>
            <a:fillRect/>
          </a:stretch>
        </p:blipFill>
        <p:spPr>
          <a:xfrm>
            <a:off x="404561" y="1189501"/>
            <a:ext cx="5274310" cy="5365115"/>
          </a:xfrm>
          <a:prstGeom prst="rect">
            <a:avLst/>
          </a:prstGeom>
        </p:spPr>
      </p:pic>
      <p:sp>
        <p:nvSpPr>
          <p:cNvPr id="2" name="标题 1"/>
          <p:cNvSpPr>
            <a:spLocks noGrp="1"/>
          </p:cNvSpPr>
          <p:nvPr>
            <p:ph type="title"/>
          </p:nvPr>
        </p:nvSpPr>
        <p:spPr>
          <a:xfrm>
            <a:off x="838200" y="72894"/>
            <a:ext cx="10515600" cy="1325563"/>
          </a:xfrm>
        </p:spPr>
        <p:txBody>
          <a:bodyPr/>
          <a:lstStyle/>
          <a:p>
            <a:r>
              <a:rPr lang="zh-CN" altLang="en-US" dirty="0"/>
              <a:t>实验结果</a:t>
            </a:r>
            <a:r>
              <a:rPr lang="en-US" altLang="zh-CN" dirty="0"/>
              <a:t>-I</a:t>
            </a:r>
            <a:r>
              <a:rPr lang="zh-CN" altLang="en-US" dirty="0"/>
              <a:t>（</a:t>
            </a:r>
            <a:r>
              <a:rPr lang="en-US" altLang="zh-CN" dirty="0"/>
              <a:t>seeing </a:t>
            </a:r>
            <a:r>
              <a:rPr lang="zh-CN" altLang="en-US" dirty="0"/>
              <a:t>较好）</a:t>
            </a:r>
            <a:endParaRPr lang="zh-CN"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dirty="0"/>
              <a:t>功率谱</a:t>
            </a:r>
            <a:endParaRPr lang="zh-CN" altLang="en-US" dirty="0"/>
          </a:p>
        </p:txBody>
      </p:sp>
      <p:pic>
        <p:nvPicPr>
          <p:cNvPr id="4" name="图片 3"/>
          <p:cNvPicPr/>
          <p:nvPr/>
        </p:nvPicPr>
        <p:blipFill>
          <a:blip r:embed="rId1"/>
          <a:stretch>
            <a:fillRect/>
          </a:stretch>
        </p:blipFill>
        <p:spPr>
          <a:xfrm>
            <a:off x="956015" y="1922263"/>
            <a:ext cx="5274310" cy="4041140"/>
          </a:xfrm>
          <a:prstGeom prst="rect">
            <a:avLst/>
          </a:prstGeom>
        </p:spPr>
      </p:pic>
      <p:pic>
        <p:nvPicPr>
          <p:cNvPr id="5" name="图片 4"/>
          <p:cNvPicPr/>
          <p:nvPr/>
        </p:nvPicPr>
        <p:blipFill>
          <a:blip r:embed="rId2"/>
          <a:stretch>
            <a:fillRect/>
          </a:stretch>
        </p:blipFill>
        <p:spPr>
          <a:xfrm>
            <a:off x="6230325" y="1922263"/>
            <a:ext cx="5274310" cy="4064635"/>
          </a:xfrm>
          <a:prstGeom prst="rect">
            <a:avLst/>
          </a:prstGeom>
        </p:spPr>
      </p:pic>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2083</Words>
  <Application>WPS 演示</Application>
  <PresentationFormat>宽屏</PresentationFormat>
  <Paragraphs>110</Paragraphs>
  <Slides>29</Slides>
  <Notes>0</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29</vt:i4>
      </vt:variant>
    </vt:vector>
  </HeadingPairs>
  <TitlesOfParts>
    <vt:vector size="41" baseType="lpstr">
      <vt:lpstr>Arial</vt:lpstr>
      <vt:lpstr>宋体</vt:lpstr>
      <vt:lpstr>Wingdings</vt:lpstr>
      <vt:lpstr>CMR10</vt:lpstr>
      <vt:lpstr>Segoe Print</vt:lpstr>
      <vt:lpstr>Times New Roman</vt:lpstr>
      <vt:lpstr>等线 Light</vt:lpstr>
      <vt:lpstr>等线</vt:lpstr>
      <vt:lpstr>微软雅黑</vt:lpstr>
      <vt:lpstr>Arial Unicode MS</vt:lpstr>
      <vt:lpstr>Calibri</vt:lpstr>
      <vt:lpstr>Office 主题​​</vt:lpstr>
      <vt:lpstr>基于非刚性对齐的NVST 斑点图高分辨重建</vt:lpstr>
      <vt:lpstr>背景</vt:lpstr>
      <vt:lpstr>经典方案</vt:lpstr>
      <vt:lpstr>高分辨率图像重建技术</vt:lpstr>
      <vt:lpstr>NVST及其高分辨数据产品</vt:lpstr>
      <vt:lpstr>斑点掩模法需要进一步完善的问题</vt:lpstr>
      <vt:lpstr>改进思路和方法</vt:lpstr>
      <vt:lpstr>实验结果-I（seeing 较好）</vt:lpstr>
      <vt:lpstr>功率谱</vt:lpstr>
      <vt:lpstr>局部细节</vt:lpstr>
      <vt:lpstr>强度轮廓</vt:lpstr>
      <vt:lpstr>全视场（nonrigid vs. masking）</vt:lpstr>
      <vt:lpstr>全视场（nonrigid vs. masking）</vt:lpstr>
      <vt:lpstr>实验结果II-中等seeing</vt:lpstr>
      <vt:lpstr>功率谱</vt:lpstr>
      <vt:lpstr>局部细节</vt:lpstr>
      <vt:lpstr>强度轮廓</vt:lpstr>
      <vt:lpstr>全视场（nonrigid vs. masking）</vt:lpstr>
      <vt:lpstr>全视场（nonrigid vs. masking）</vt:lpstr>
      <vt:lpstr>实验结果III-seeing较差</vt:lpstr>
      <vt:lpstr>功率谱</vt:lpstr>
      <vt:lpstr>局部细节</vt:lpstr>
      <vt:lpstr>强度轮廓</vt:lpstr>
      <vt:lpstr>全视场（nonrigid vs. masking）</vt:lpstr>
      <vt:lpstr>全视场（nonrigid vs. masking）</vt:lpstr>
      <vt:lpstr>PowerPoint 演示文稿</vt:lpstr>
      <vt:lpstr>小结</vt:lpstr>
      <vt:lpstr>进一步的研究</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基于非刚性对齐的斑点图高分辨重建</dc:title>
  <dc:creator>刘 辉</dc:creator>
  <cp:lastModifiedBy>Peter</cp:lastModifiedBy>
  <cp:revision>80</cp:revision>
  <dcterms:created xsi:type="dcterms:W3CDTF">2020-10-09T01:24:00Z</dcterms:created>
  <dcterms:modified xsi:type="dcterms:W3CDTF">2020-11-27T02:04:12Z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2052-11.1.0.9564</vt:lpwstr>
  </property>
</Properties>
</file>