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9"/>
  </p:handoutMasterIdLst>
  <p:sldIdLst>
    <p:sldId id="256" r:id="rId3"/>
    <p:sldId id="618" r:id="rId5"/>
    <p:sldId id="617" r:id="rId6"/>
    <p:sldId id="638" r:id="rId7"/>
    <p:sldId id="637" r:id="rId8"/>
    <p:sldId id="614" r:id="rId9"/>
    <p:sldId id="640" r:id="rId10"/>
    <p:sldId id="616" r:id="rId11"/>
    <p:sldId id="615" r:id="rId12"/>
    <p:sldId id="650" r:id="rId13"/>
    <p:sldId id="621" r:id="rId14"/>
    <p:sldId id="622" r:id="rId15"/>
    <p:sldId id="623" r:id="rId16"/>
    <p:sldId id="620" r:id="rId17"/>
    <p:sldId id="261"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p:restoredTop sz="94679"/>
  </p:normalViewPr>
  <p:slideViewPr>
    <p:cSldViewPr snapToGrid="0" snapToObjects="1">
      <p:cViewPr varScale="1">
        <p:scale>
          <a:sx n="158" d="100"/>
          <a:sy n="158" d="100"/>
        </p:scale>
        <p:origin x="432" y="200"/>
      </p:cViewPr>
      <p:guideLst/>
    </p:cSldViewPr>
  </p:slideViewPr>
  <p:notesTextViewPr>
    <p:cViewPr>
      <p:scale>
        <a:sx n="1" d="1"/>
        <a:sy n="1" d="1"/>
      </p:scale>
      <p:origin x="0" y="0"/>
    </p:cViewPr>
  </p:notesTextViewPr>
  <p:notesViewPr>
    <p:cSldViewPr snapToGrid="0" snapToObjects="1">
      <p:cViewPr varScale="1">
        <p:scale>
          <a:sx n="91" d="100"/>
          <a:sy n="91" d="100"/>
        </p:scale>
        <p:origin x="4192"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4E2EC3D-015F-2843-A10B-312193233CE9}"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F1C71F4-D992-8342-95C0-6D71E88E02A9}" type="slidenum">
              <a:rPr kumimoji="1" lang="zh-CN" altLang="en-US" smtClean="0"/>
            </a:fld>
            <a:endParaRPr kumimoji="1" lang="zh-CN" altLang="en-US"/>
          </a:p>
        </p:txBody>
      </p:sp>
      <p:grpSp>
        <p:nvGrpSpPr>
          <p:cNvPr id="8" name="组合 7"/>
          <p:cNvGrpSpPr/>
          <p:nvPr/>
        </p:nvGrpSpPr>
        <p:grpSpPr>
          <a:xfrm>
            <a:off x="0" y="410846"/>
            <a:ext cx="5616624" cy="635632"/>
            <a:chOff x="2077954" y="963820"/>
            <a:chExt cx="4212468" cy="847509"/>
          </a:xfrm>
        </p:grpSpPr>
        <p:grpSp>
          <p:nvGrpSpPr>
            <p:cNvPr id="9" name="组合 8"/>
            <p:cNvGrpSpPr/>
            <p:nvPr/>
          </p:nvGrpSpPr>
          <p:grpSpPr>
            <a:xfrm>
              <a:off x="2985254" y="1160749"/>
              <a:ext cx="3305168" cy="453650"/>
              <a:chOff x="1115616" y="337220"/>
              <a:chExt cx="3672408" cy="504056"/>
            </a:xfrm>
          </p:grpSpPr>
          <p:sp>
            <p:nvSpPr>
              <p:cNvPr id="11" name="五边形 10"/>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2" name="TextBox 2"/>
              <p:cNvSpPr txBox="1"/>
              <p:nvPr/>
            </p:nvSpPr>
            <p:spPr>
              <a:xfrm>
                <a:off x="1115616" y="337220"/>
                <a:ext cx="3456384" cy="471925"/>
              </a:xfrm>
              <a:prstGeom prst="rect">
                <a:avLst/>
              </a:prstGeom>
              <a:noFill/>
            </p:spPr>
            <p:txBody>
              <a:bodyPr wrap="square" rtlCol="0">
                <a:spAutoFit/>
              </a:bodyPr>
              <a:lstStyle/>
              <a:p>
                <a:r>
                  <a:rPr lang="zh-CN" altLang="en-US" sz="2160" b="1" dirty="0">
                    <a:solidFill>
                      <a:schemeClr val="bg1"/>
                    </a:solidFill>
                    <a:latin typeface="微软雅黑" panose="020B0503020204020204" charset="-122"/>
                    <a:ea typeface="微软雅黑" panose="020B0503020204020204" charset="-122"/>
                  </a:rPr>
                  <a:t>黎静</a:t>
                </a:r>
                <a:endParaRPr lang="zh-CN" altLang="en-US" sz="2160" b="1" dirty="0">
                  <a:solidFill>
                    <a:schemeClr val="bg1"/>
                  </a:solidFill>
                  <a:latin typeface="微软雅黑" panose="020B0503020204020204" charset="-122"/>
                  <a:ea typeface="微软雅黑" panose="020B0503020204020204" charset="-122"/>
                </a:endParaRPr>
              </a:p>
            </p:txBody>
          </p:sp>
        </p:gr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7954" y="963820"/>
              <a:ext cx="842494" cy="847509"/>
            </a:xfrm>
            <a:prstGeom prst="rect">
              <a:avLst/>
            </a:prstGeom>
          </p:spPr>
        </p:pic>
      </p:gr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接下来介绍一下我们的工作进展。我们基于纯</a:t>
            </a:r>
            <a:r>
              <a:rPr lang="en-US" altLang="zh-CN"/>
              <a:t>python</a:t>
            </a:r>
            <a:r>
              <a:rPr lang="zh-CN" altLang="en-US"/>
              <a:t>的RASCIL（天文射电仿真校准成像软件库） 天线增益校准算法开发工作，程序实现了</a:t>
            </a:r>
            <a:r>
              <a:rPr lang="en-US" altLang="zh-CN"/>
              <a:t>antsol</a:t>
            </a:r>
            <a:r>
              <a:rPr lang="zh-CN" altLang="en-US"/>
              <a:t>算法并对其进行来优化。这是实现</a:t>
            </a:r>
            <a:r>
              <a:rPr lang="en-US" altLang="zh-CN"/>
              <a:t>antsol</a:t>
            </a:r>
            <a:r>
              <a:rPr lang="zh-CN" altLang="en-US"/>
              <a:t>算法实现的相关函数。</a:t>
            </a:r>
            <a:endParaRPr lang="zh-CN" altLang="en-US"/>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由于时间有限，我们以一个典型的solution_resudial_matrix函数的实现为例。这是优化前的代码。以上代码段中，从第8行起五重循环来实现不同天线和不同通道的处理，用numpy.conjugate函数实现共轭函数。第1</a:t>
            </a:r>
            <a:r>
              <a:rPr lang="en-US" altLang="zh-CN"/>
              <a:t>4</a:t>
            </a:r>
            <a:r>
              <a:rPr lang="zh-CN" altLang="en-US"/>
              <a:t>行计算误差值，第1</a:t>
            </a:r>
            <a:r>
              <a:rPr lang="en-US" altLang="zh-CN"/>
              <a:t>5</a:t>
            </a:r>
            <a:r>
              <a:rPr lang="zh-CN" altLang="en-US"/>
              <a:t>行计算残差。程序易于理解。在开发过程中，这样的代码也确保了程序的快捷移植与实现，但随之而来的问题是在测试中发现这些代码运行效率非常低下。通过PyCharm开发环境中的Profile功能以及一系列的实验，我们对代码性能的瓶颈进行了分析。我们发现主要的性能局限在两个方面，一是用循环实现的矩阵计算，二是Python中的numpy所用的花式索引。</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针对这两个方面的性能局限，我们分别做了优化。这是优化后的代码。首先，我们使用了numpy中的einsum函数，直接将各个天线的可见度数据一次处理完。einsum函数的最大优势是，可以把几个多维数据组中的某几个维度进行乘积或者乘积求和。对于射电干涉阵数据处理来说，一般存在天线（或者基线）、频率通道、极化等多个维度，用einsum可以根据需要灵活地进行矩阵计算，如矩阵转置、矩阵乘法等。此外，我们还采用putmask函数来替换之前的花式索引。通过对相关函数的测试，测试发现，putmask函数是当前Numpy软件包中实现数组部分元素替换的最快函数。</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这是优化前后的代码性能对比，由结果我们可以看到，</a:t>
            </a:r>
            <a:r>
              <a:rPr lang="en-US" altLang="zh-CN"/>
              <a:t>100</a:t>
            </a:r>
            <a:r>
              <a:rPr lang="zh-CN" altLang="en-US"/>
              <a:t>，</a:t>
            </a:r>
            <a:r>
              <a:rPr lang="en-US" altLang="zh-CN"/>
              <a:t>250</a:t>
            </a:r>
            <a:r>
              <a:rPr lang="zh-CN" altLang="en-US"/>
              <a:t>，</a:t>
            </a:r>
            <a:r>
              <a:rPr lang="en-US" altLang="zh-CN"/>
              <a:t>500</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首先，介绍一下我们这个工作的研究背景。图片展示的是平方公里阵</a:t>
            </a:r>
            <a:r>
              <a:rPr kumimoji="1" lang="en-US" altLang="zh-CN" dirty="0"/>
              <a:t>ska</a:t>
            </a:r>
            <a:r>
              <a:rPr kumimoji="1" lang="zh-CN" altLang="en-US" dirty="0"/>
              <a:t>，在昨天的报告里面，王锋老师和梅盈老师也对</a:t>
            </a:r>
            <a:r>
              <a:rPr kumimoji="1" lang="en-US" altLang="zh-CN" dirty="0"/>
              <a:t>ska</a:t>
            </a:r>
            <a:r>
              <a:rPr kumimoji="1" lang="zh-CN" altLang="en-US" dirty="0"/>
              <a:t>有所介绍。宇宙黎明和再电离探测、中性氢巡天和宇宙学研究、脉冲星搜寻、计时和引力探测等是 SKA 的关键科研目标。来自宇宙黑暗时期和再电离的中性氢信号十分微弱，</a:t>
            </a:r>
            <a:r>
              <a:rPr kumimoji="1" lang="en-US" altLang="zh-CN" dirty="0"/>
              <a:t>ska</a:t>
            </a:r>
            <a:r>
              <a:rPr kumimoji="1" lang="zh-CN" altLang="en-US" dirty="0"/>
              <a:t>要获得这些微弱的中性氢信号，核心的问题是在技术上突破高动态成像关键技术，保证成像的动态范围要达到 106以上，该指标的实现具有巨大的难度。要达到这个指标，必须在校准方法上进行深入研究，而自校准方法则是</a:t>
            </a:r>
            <a:r>
              <a:rPr kumimoji="1" lang="en-US" altLang="zh-CN" dirty="0"/>
              <a:t>ska</a:t>
            </a:r>
            <a:r>
              <a:rPr kumimoji="1" lang="zh-CN" altLang="en-US" dirty="0"/>
              <a:t>校准成像的重要研究方法。</a:t>
            </a:r>
            <a:endParaRPr kumimoji="1" lang="zh-CN" altLang="en-US" dirty="0"/>
          </a:p>
        </p:txBody>
      </p:sp>
      <p:sp>
        <p:nvSpPr>
          <p:cNvPr id="4" name="灯片编号占位符 3"/>
          <p:cNvSpPr>
            <a:spLocks noGrp="1"/>
          </p:cNvSpPr>
          <p:nvPr>
            <p:ph type="sldNum" sz="quarter" idx="5"/>
          </p:nvPr>
        </p:nvSpPr>
        <p:spPr/>
        <p:txBody>
          <a:bodyPr/>
          <a:lstStyle/>
          <a:p>
            <a:fld id="{3F1C71F4-D992-8342-95C0-6D71E88E02A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这是射电天文自校准成像的处理过程，我们现在的研究工作就是跟自校准成像过程第三、第四步有关的天线增益校准。</a:t>
            </a:r>
            <a:endParaRPr kumimoji="1" lang="zh-CN" altLang="en-US" dirty="0"/>
          </a:p>
        </p:txBody>
      </p:sp>
      <p:sp>
        <p:nvSpPr>
          <p:cNvPr id="4" name="灯片编号占位符 3"/>
          <p:cNvSpPr>
            <a:spLocks noGrp="1"/>
          </p:cNvSpPr>
          <p:nvPr>
            <p:ph type="sldNum" sz="quarter" idx="5"/>
          </p:nvPr>
        </p:nvSpPr>
        <p:spPr/>
        <p:txBody>
          <a:bodyPr/>
          <a:lstStyle/>
          <a:p>
            <a:fld id="{3F1C71F4-D992-8342-95C0-6D71E88E02A9}"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因此，</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是技术方法与实现的部分，首先简单介绍一下天线增益校准的原理。右下角的这张图展示的是由两个天线组成的干涉仪，两个天线同时指向天空的同一个方向，分别接收电磁辐射，两路信号经过乘法电路和积分电路，由相关器输出复可见度和噪声，对可见度进行傅立叶逆变换可以得到天空亮度分布图。在实际应用中，G的值可通过观测可见度已知的定标源进行确定。测量得到的天线对增益可直接用来修正相关器的输出数据（观测可见度）。因此，对天线增益进行校准实质上就是校正大气层或者电子元件特性等因素引起的可见度变化。</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同时，天线对增益也可以用来进行增益校准。增益校准的过程可以概括为：利用一组天线的响应模型，计算天线对增益，然后通过最小二乘法，使测量到的可见度跟模型可见度与增益因子的乘积的差距最小，对天线增益进行迭代求解以及计算残差的过程。</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00" dirty="0">
                <a:latin typeface="等线" panose="02010600030101010101" pitchFamily="2" charset="-122"/>
                <a:cs typeface="Times New Roman" panose="02020503050405090304" pitchFamily="18" charset="0"/>
              </a:rPr>
              <a:t>目前常用的增益校准算法有两种。一种是经典算法”</a:t>
            </a:r>
            <a:r>
              <a:rPr lang="en-US" altLang="zh-CN" sz="1200" kern="100" dirty="0">
                <a:latin typeface="等线" panose="02010600030101010101" pitchFamily="2" charset="-122"/>
                <a:cs typeface="Times New Roman" panose="02020503050405090304" pitchFamily="18" charset="0"/>
              </a:rPr>
              <a:t>A</a:t>
            </a:r>
            <a:r>
              <a:rPr lang="en-GB" altLang="zh-CN" sz="1200" kern="100" dirty="0" err="1">
                <a:latin typeface="等线" panose="02010600030101010101" pitchFamily="2" charset="-122"/>
                <a:cs typeface="Times New Roman" panose="02020503050405090304" pitchFamily="18" charset="0"/>
              </a:rPr>
              <a:t>ntsol</a:t>
            </a:r>
            <a:r>
              <a:rPr lang="en-GB" altLang="zh-CN" sz="1200" kern="100" dirty="0">
                <a:latin typeface="等线" panose="02010600030101010101" pitchFamily="2" charset="-122"/>
                <a:cs typeface="Times New Roman" panose="02020503050405090304" pitchFamily="18" charset="0"/>
              </a:rPr>
              <a:t>”</a:t>
            </a:r>
            <a:r>
              <a:rPr lang="zh-CN" altLang="en-GB" sz="1200" kern="100" dirty="0">
                <a:latin typeface="等线" panose="02010600030101010101" pitchFamily="2" charset="-122"/>
                <a:cs typeface="Times New Roman" panose="02020503050405090304" pitchFamily="18" charset="0"/>
              </a:rPr>
              <a:t>，由于其有效性，</a:t>
            </a:r>
            <a:r>
              <a:rPr lang="en-US" altLang="zh-CN" sz="1200" kern="100" dirty="0">
                <a:latin typeface="等线" panose="02010600030101010101" pitchFamily="2" charset="-122"/>
                <a:cs typeface="Times New Roman" panose="02020503050405090304" pitchFamily="18" charset="0"/>
              </a:rPr>
              <a:t>antsol</a:t>
            </a:r>
            <a:r>
              <a:rPr lang="zh-CN" altLang="en-US" sz="1200" kern="100" dirty="0">
                <a:latin typeface="等线" panose="02010600030101010101" pitchFamily="2" charset="-122"/>
                <a:cs typeface="Times New Roman" panose="02020503050405090304" pitchFamily="18" charset="0"/>
              </a:rPr>
              <a:t>的健壮版本在</a:t>
            </a:r>
            <a:r>
              <a:rPr lang="en-GB" altLang="zh-CN" sz="1200" kern="100" dirty="0">
                <a:latin typeface="等线" panose="02010600030101010101" pitchFamily="2" charset="-122"/>
                <a:cs typeface="Times New Roman" panose="02020503050405090304" pitchFamily="18" charset="0"/>
              </a:rPr>
              <a:t>GMRT</a:t>
            </a:r>
            <a:r>
              <a:rPr lang="zh-CN" altLang="en-US" sz="1200" kern="100" dirty="0">
                <a:latin typeface="等线" panose="02010600030101010101" pitchFamily="2" charset="-122"/>
                <a:cs typeface="Times New Roman" panose="02020503050405090304" pitchFamily="18" charset="0"/>
              </a:rPr>
              <a:t>使用了二十多年，并且自</a:t>
            </a:r>
            <a:r>
              <a:rPr lang="en-US" altLang="zh-CN" sz="1200" kern="100" dirty="0">
                <a:latin typeface="等线" panose="02010600030101010101" pitchFamily="2" charset="-122"/>
                <a:cs typeface="Times New Roman" panose="02020503050405090304" pitchFamily="18" charset="0"/>
              </a:rPr>
              <a:t>2003</a:t>
            </a:r>
            <a:r>
              <a:rPr lang="zh-CN" altLang="en-US" sz="1200" kern="100" dirty="0">
                <a:latin typeface="等线" panose="02010600030101010101" pitchFamily="2" charset="-122"/>
                <a:cs typeface="Times New Roman" panose="02020503050405090304" pitchFamily="18" charset="0"/>
              </a:rPr>
              <a:t>年以来成为了</a:t>
            </a:r>
            <a:r>
              <a:rPr lang="en-GB" altLang="zh-CN" sz="1200" kern="100" dirty="0">
                <a:latin typeface="等线" panose="02010600030101010101" pitchFamily="2" charset="-122"/>
                <a:cs typeface="Times New Roman" panose="02020503050405090304" pitchFamily="18" charset="0"/>
              </a:rPr>
              <a:t>AIPS</a:t>
            </a:r>
            <a:r>
              <a:rPr lang="zh-CN" altLang="en-US" sz="1200" kern="100" dirty="0">
                <a:latin typeface="等线" panose="02010600030101010101" pitchFamily="2" charset="-122"/>
                <a:cs typeface="Times New Roman" panose="02020503050405090304" pitchFamily="18" charset="0"/>
              </a:rPr>
              <a:t>的默认算法。该算法也被应用在</a:t>
            </a:r>
            <a:r>
              <a:rPr lang="en-GB" altLang="zh-CN" sz="1200" kern="100" dirty="0">
                <a:latin typeface="等线" panose="02010600030101010101" pitchFamily="2" charset="-122"/>
                <a:cs typeface="Times New Roman" panose="02020503050405090304" pitchFamily="18" charset="0"/>
              </a:rPr>
              <a:t>CASA</a:t>
            </a:r>
            <a:r>
              <a:rPr lang="zh-CN" altLang="en-GB" sz="1200" kern="100" dirty="0">
                <a:latin typeface="等线" panose="02010600030101010101" pitchFamily="2" charset="-122"/>
                <a:cs typeface="Times New Roman" panose="02020503050405090304" pitchFamily="18" charset="0"/>
              </a:rPr>
              <a:t>里面</a:t>
            </a:r>
            <a:r>
              <a:rPr lang="zh-CN" altLang="en-US" sz="1200" kern="100" dirty="0">
                <a:latin typeface="等线" panose="02010600030101010101" pitchFamily="2" charset="-122"/>
                <a:cs typeface="Times New Roman" panose="02020503050405090304" pitchFamily="18" charset="0"/>
              </a:rPr>
              <a:t>。另一种算法叫</a:t>
            </a:r>
            <a:r>
              <a:rPr lang="en-US" altLang="zh-CN" sz="1200" kern="100" dirty="0">
                <a:latin typeface="等线" panose="02010600030101010101" pitchFamily="2" charset="-122"/>
                <a:cs typeface="Times New Roman" panose="02020503050405090304" pitchFamily="18" charset="0"/>
              </a:rPr>
              <a:t>stefcal</a:t>
            </a:r>
            <a:r>
              <a:rPr lang="zh-CN" altLang="en-US" sz="1200" kern="100" dirty="0">
                <a:latin typeface="等线" panose="02010600030101010101" pitchFamily="2" charset="-122"/>
                <a:cs typeface="Times New Roman" panose="02020503050405090304" pitchFamily="18" charset="0"/>
              </a:rPr>
              <a:t>，</a:t>
            </a:r>
            <a:r>
              <a:rPr lang="en-US" altLang="zh-CN" sz="1200" kern="100" dirty="0">
                <a:latin typeface="等线" panose="02010600030101010101" pitchFamily="2" charset="-122"/>
                <a:cs typeface="Times New Roman" panose="02020503050405090304" pitchFamily="18" charset="0"/>
              </a:rPr>
              <a:t>stefcal</a:t>
            </a:r>
            <a:r>
              <a:rPr lang="zh-CN" altLang="en-US" sz="1200" kern="100" dirty="0">
                <a:latin typeface="等线" panose="02010600030101010101" pitchFamily="2" charset="-122"/>
                <a:cs typeface="Times New Roman" panose="02020503050405090304" pitchFamily="18" charset="0"/>
              </a:rPr>
              <a:t>是较</a:t>
            </a:r>
            <a:r>
              <a:rPr lang="en-US" altLang="zh-CN" sz="1200" kern="100" dirty="0">
                <a:latin typeface="等线" panose="02010600030101010101" pitchFamily="2" charset="-122"/>
                <a:cs typeface="Times New Roman" panose="02020503050405090304" pitchFamily="18" charset="0"/>
              </a:rPr>
              <a:t>antsol</a:t>
            </a:r>
            <a:r>
              <a:rPr lang="zh-CN" altLang="en-US" sz="1200" kern="100" dirty="0">
                <a:latin typeface="等线" panose="02010600030101010101" pitchFamily="2" charset="-122"/>
                <a:cs typeface="Times New Roman" panose="02020503050405090304" pitchFamily="18" charset="0"/>
              </a:rPr>
              <a:t>而言，是提出得比较晚的天线增益校准算法，目前有在低频阵</a:t>
            </a:r>
            <a:r>
              <a:rPr lang="en-US" altLang="zh-CN" sz="1200" kern="100" dirty="0">
                <a:latin typeface="等线" panose="02010600030101010101" pitchFamily="2" charset="-122"/>
                <a:cs typeface="Times New Roman" panose="02020503050405090304" pitchFamily="18" charset="0"/>
              </a:rPr>
              <a:t>lowfar</a:t>
            </a:r>
            <a:r>
              <a:rPr lang="zh-CN" altLang="en-US" sz="1200" kern="100" dirty="0">
                <a:latin typeface="等线" panose="02010600030101010101" pitchFamily="2" charset="-122"/>
                <a:cs typeface="Times New Roman" panose="02020503050405090304" pitchFamily="18" charset="0"/>
              </a:rPr>
              <a:t>的校准管线中应用。经典算法的复杂度为需要校准的天线数的三次方，而</a:t>
            </a:r>
            <a:r>
              <a:rPr lang="en-US" altLang="zh-CN" sz="1200" kern="100" dirty="0">
                <a:latin typeface="等线" panose="02010600030101010101" pitchFamily="2" charset="-122"/>
                <a:cs typeface="Times New Roman" panose="02020503050405090304" pitchFamily="18" charset="0"/>
              </a:rPr>
              <a:t>stefcal</a:t>
            </a:r>
            <a:r>
              <a:rPr lang="zh-CN" altLang="en-US" sz="1200" kern="100" dirty="0">
                <a:latin typeface="等线" panose="02010600030101010101" pitchFamily="2" charset="-122"/>
                <a:cs typeface="Times New Roman" panose="02020503050405090304" pitchFamily="18" charset="0"/>
              </a:rPr>
              <a:t>算法的复杂度则为二次方，因此</a:t>
            </a:r>
            <a:r>
              <a:rPr lang="en-US" altLang="zh-CN" sz="1200" kern="100" dirty="0">
                <a:latin typeface="等线" panose="02010600030101010101" pitchFamily="2" charset="-122"/>
                <a:cs typeface="Times New Roman" panose="02020503050405090304" pitchFamily="18" charset="0"/>
              </a:rPr>
              <a:t>stefcal</a:t>
            </a:r>
            <a:r>
              <a:rPr lang="zh-CN" altLang="en-US" sz="1200" kern="100" dirty="0">
                <a:latin typeface="等线" panose="02010600030101010101" pitchFamily="2" charset="-122"/>
                <a:cs typeface="Times New Roman" panose="02020503050405090304" pitchFamily="18" charset="0"/>
              </a:rPr>
              <a:t>算法被认为是更快更有效的算法。</a:t>
            </a:r>
            <a:endParaRPr lang="zh-CN" altLang="en-US" sz="1200" kern="100" dirty="0">
              <a:latin typeface="等线" panose="02010600030101010101" pitchFamily="2" charset="-122"/>
              <a:cs typeface="Times New Roman" panose="0202050305040509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3F1C71F4-D992-8342-95C0-6D71E88E02A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调研，我们发现目前的增益校准算法主要存在以下两个问题。第一个问题是。。。第二个问题是算法的普适性不够，目前的算法基本只针对特定的观测数据和特定的天空模型有效，离一个普适的方法还存在较大差距。</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3D32BB0-A1B7-5E4F-9F48-A40833F4629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A7A613-0582-C248-9D50-EC5B9620171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32BB0-A1B7-5E4F-9F48-A40833F4629A}"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7A613-0582-C248-9D50-EC5B9620171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191385" y="2204720"/>
            <a:ext cx="7943215" cy="1623695"/>
          </a:xfrm>
        </p:spPr>
        <p:txBody>
          <a:bodyPr>
            <a:normAutofit/>
          </a:bodyPr>
          <a:lstStyle/>
          <a:p>
            <a:pPr>
              <a:lnSpc>
                <a:spcPct val="100000"/>
              </a:lnSpc>
            </a:pPr>
            <a:r>
              <a:rPr kumimoji="1" lang="zh-CN" altLang="en-US" sz="4800" dirty="0">
                <a:latin typeface="Microsoft YaHei" panose="020B0503020204020204" pitchFamily="34" charset="-122"/>
                <a:ea typeface="Microsoft YaHei" panose="020B0503020204020204" pitchFamily="34" charset="-122"/>
                <a:cs typeface="Times New Roman" panose="02020503050405090304" pitchFamily="18" charset="0"/>
              </a:rPr>
              <a:t>射电干涉阵天线增益校准</a:t>
            </a:r>
            <a:br>
              <a:rPr kumimoji="1" lang="en-US" altLang="zh-CN" sz="4800" dirty="0">
                <a:latin typeface="Microsoft YaHei" panose="020B0503020204020204" pitchFamily="34" charset="-122"/>
                <a:ea typeface="Microsoft YaHei" panose="020B0503020204020204" pitchFamily="34" charset="-122"/>
                <a:cs typeface="Times New Roman" panose="02020503050405090304" pitchFamily="18" charset="0"/>
              </a:rPr>
            </a:br>
            <a:r>
              <a:rPr kumimoji="1" lang="zh-CN" altLang="en-US" sz="4800" dirty="0">
                <a:latin typeface="Microsoft YaHei" panose="020B0503020204020204" pitchFamily="34" charset="-122"/>
                <a:ea typeface="Microsoft YaHei" panose="020B0503020204020204" pitchFamily="34" charset="-122"/>
                <a:cs typeface="Times New Roman" panose="02020503050405090304" pitchFamily="18" charset="0"/>
              </a:rPr>
              <a:t>算法研究与优化</a:t>
            </a:r>
            <a:endParaRPr kumimoji="1" lang="zh-CN" altLang="en-US" sz="480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28" name="文本框 27"/>
          <p:cNvSpPr txBox="1"/>
          <p:nvPr/>
        </p:nvSpPr>
        <p:spPr>
          <a:xfrm>
            <a:off x="1529715" y="3999865"/>
            <a:ext cx="9118600" cy="2814955"/>
          </a:xfrm>
          <a:prstGeom prst="rect">
            <a:avLst/>
          </a:prstGeom>
          <a:noFill/>
        </p:spPr>
        <p:txBody>
          <a:bodyPr wrap="square" rtlCol="0">
            <a:spAutoFit/>
          </a:bodyPr>
          <a:lstStyle/>
          <a:p>
            <a:pPr algn="ctr">
              <a:lnSpc>
                <a:spcPct val="150000"/>
              </a:lnSpc>
            </a:pPr>
            <a:r>
              <a:rPr kumimoji="1" lang="zh-CN" altLang="en-US" sz="2200" dirty="0"/>
              <a:t>        </a:t>
            </a:r>
            <a:endParaRPr kumimoji="1" lang="zh-CN" altLang="en-US" sz="2200" dirty="0"/>
          </a:p>
          <a:p>
            <a:pPr algn="ctr">
              <a:lnSpc>
                <a:spcPct val="150000"/>
              </a:lnSpc>
            </a:pPr>
            <a:r>
              <a:rPr kumimoji="1" lang="zh-CN" altLang="en-US" sz="2400" dirty="0"/>
              <a:t>广州大学天文系/天体物理中心</a:t>
            </a:r>
            <a:endParaRPr kumimoji="1" lang="zh-CN" altLang="en-US" sz="2400" dirty="0"/>
          </a:p>
          <a:p>
            <a:pPr algn="ctr">
              <a:lnSpc>
                <a:spcPct val="150000"/>
              </a:lnSpc>
            </a:pPr>
            <a:r>
              <a:rPr kumimoji="1" lang="zh-CN" altLang="en-US" sz="2400" dirty="0"/>
              <a:t>黎静 邓辉 王锋</a:t>
            </a:r>
            <a:endParaRPr kumimoji="1" lang="zh-CN" altLang="en-US" sz="2400" dirty="0"/>
          </a:p>
          <a:p>
            <a:pPr algn="ctr">
              <a:lnSpc>
                <a:spcPct val="150000"/>
              </a:lnSpc>
            </a:pPr>
            <a:r>
              <a:rPr kumimoji="1" lang="en-US" altLang="zh-CN" sz="2400" dirty="0"/>
              <a:t>2020</a:t>
            </a:r>
            <a:r>
              <a:rPr kumimoji="1" lang="zh-CN" altLang="en-US" sz="2400" dirty="0"/>
              <a:t>年</a:t>
            </a:r>
            <a:r>
              <a:rPr kumimoji="1" lang="en-US" altLang="zh-CN" sz="2400" dirty="0"/>
              <a:t>11</a:t>
            </a:r>
            <a:r>
              <a:rPr kumimoji="1" lang="zh-CN" altLang="en-US" sz="2400" dirty="0"/>
              <a:t>月</a:t>
            </a:r>
            <a:r>
              <a:rPr kumimoji="1" lang="en-US" altLang="zh-CN" sz="2400" dirty="0"/>
              <a:t>27</a:t>
            </a:r>
            <a:r>
              <a:rPr kumimoji="1" lang="zh-CN" altLang="en-US" sz="2400" dirty="0"/>
              <a:t>日</a:t>
            </a:r>
            <a:endParaRPr kumimoji="1" lang="en-US" altLang="zh-CN" sz="2400" dirty="0"/>
          </a:p>
          <a:p>
            <a:pPr algn="ctr">
              <a:lnSpc>
                <a:spcPct val="150000"/>
              </a:lnSpc>
            </a:pPr>
            <a:endParaRPr kumimoji="1" lang="zh-CN" altLang="en-US" sz="2400" dirty="0"/>
          </a:p>
        </p:txBody>
      </p:sp>
      <p:pic>
        <p:nvPicPr>
          <p:cNvPr id="3" name="图片 2"/>
          <p:cNvPicPr>
            <a:picLocks noChangeAspect="1"/>
          </p:cNvPicPr>
          <p:nvPr/>
        </p:nvPicPr>
        <p:blipFill>
          <a:blip r:embed="rId1"/>
          <a:stretch>
            <a:fillRect/>
          </a:stretch>
        </p:blipFill>
        <p:spPr>
          <a:xfrm>
            <a:off x="650734" y="377261"/>
            <a:ext cx="2590800" cy="774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55032" y="128016"/>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p:sp>
        <p:nvSpPr>
          <p:cNvPr id="4" name="文本框 3"/>
          <p:cNvSpPr txBox="1"/>
          <p:nvPr/>
        </p:nvSpPr>
        <p:spPr>
          <a:xfrm>
            <a:off x="1405255" y="1195705"/>
            <a:ext cx="3884930" cy="583565"/>
          </a:xfrm>
          <a:prstGeom prst="rect">
            <a:avLst/>
          </a:prstGeom>
          <a:noFill/>
        </p:spPr>
        <p:txBody>
          <a:bodyPr wrap="square" rtlCol="0">
            <a:spAutoFit/>
          </a:bodyPr>
          <a:lstStyle/>
          <a:p>
            <a:r>
              <a:rPr kumimoji="1" lang="en-US" altLang="zh-CN" sz="3200" dirty="0">
                <a:latin typeface="Microsoft YaHei" panose="020B0503020204020204" pitchFamily="34" charset="-122"/>
                <a:ea typeface="Microsoft YaHei" panose="020B0503020204020204" pitchFamily="34" charset="-122"/>
              </a:rPr>
              <a:t>4. Antsol</a:t>
            </a:r>
            <a:r>
              <a:rPr kumimoji="1" lang="zh-CN" altLang="en-US" sz="3200" dirty="0">
                <a:latin typeface="Microsoft YaHei" panose="020B0503020204020204" pitchFamily="34" charset="-122"/>
                <a:ea typeface="Microsoft YaHei" panose="020B0503020204020204" pitchFamily="34" charset="-122"/>
              </a:rPr>
              <a:t>算法实现</a:t>
            </a:r>
            <a:endParaRPr kumimoji="1" lang="zh-CN" altLang="en-US" sz="3200" dirty="0">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1"/>
          <a:stretch>
            <a:fillRect/>
          </a:stretch>
        </p:blipFill>
        <p:spPr>
          <a:xfrm>
            <a:off x="995680" y="381635"/>
            <a:ext cx="2020570" cy="603885"/>
          </a:xfrm>
          <a:prstGeom prst="rect">
            <a:avLst/>
          </a:prstGeom>
        </p:spPr>
      </p:pic>
      <p:graphicFrame>
        <p:nvGraphicFramePr>
          <p:cNvPr id="6" name="内容占位符 5"/>
          <p:cNvGraphicFramePr>
            <a:graphicFrameLocks noGrp="1"/>
          </p:cNvGraphicFramePr>
          <p:nvPr>
            <p:ph idx="1"/>
            <p:custDataLst>
              <p:tags r:id="rId2"/>
            </p:custDataLst>
          </p:nvPr>
        </p:nvGraphicFramePr>
        <p:xfrm>
          <a:off x="1511300" y="2513330"/>
          <a:ext cx="9169400" cy="4041140"/>
        </p:xfrm>
        <a:graphic>
          <a:graphicData uri="http://schemas.openxmlformats.org/drawingml/2006/table">
            <a:tbl>
              <a:tblPr firstRow="1" firstCol="1" bandRow="1">
                <a:tableStyleId>{5C22544A-7EE6-4342-B048-85BDC9FD1C3A}</a:tableStyleId>
              </a:tblPr>
              <a:tblGrid>
                <a:gridCol w="673100"/>
                <a:gridCol w="2720340"/>
                <a:gridCol w="5775960"/>
              </a:tblGrid>
              <a:tr h="323215">
                <a:tc>
                  <a:txBody>
                    <a:bodyPr/>
                    <a:p>
                      <a:pPr algn="ctr" fontAlgn="auto">
                        <a:spcAft>
                          <a:spcPts val="0"/>
                        </a:spcAft>
                      </a:pPr>
                      <a:r>
                        <a:rPr lang="zh-CN" sz="1050">
                          <a:effectLst/>
                        </a:rPr>
                        <a:t>No.</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Function Name</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Desctiption</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327660">
                <a:tc>
                  <a:txBody>
                    <a:bodyPr/>
                    <a:p>
                      <a:pPr algn="ctr" fontAlgn="auto">
                        <a:spcAft>
                          <a:spcPts val="0"/>
                        </a:spcAft>
                      </a:pPr>
                      <a:r>
                        <a:rPr lang="zh-CN" sz="1050">
                          <a:effectLst/>
                        </a:rPr>
                        <a:t>1</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solve_gaintable</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主入口函数，完成对可见度函数的校准，返回得到增益表。</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483870">
                <a:tc>
                  <a:txBody>
                    <a:bodyPr/>
                    <a:p>
                      <a:pPr algn="ctr" fontAlgn="auto">
                        <a:spcAft>
                          <a:spcPts val="0"/>
                        </a:spcAft>
                      </a:pPr>
                      <a:r>
                        <a:rPr lang="zh-CN" sz="1050">
                          <a:effectLst/>
                        </a:rPr>
                        <a:t>2</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solve_antenna_gains_itsubs_scalar</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计算某一对天线的增益，x(antenna2, antenna1) = gain(antenna1) conj(gain(antenna2))</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484505">
                <a:tc>
                  <a:txBody>
                    <a:bodyPr/>
                    <a:p>
                      <a:pPr algn="ctr" fontAlgn="auto">
                        <a:spcAft>
                          <a:spcPts val="0"/>
                        </a:spcAft>
                      </a:pPr>
                      <a:r>
                        <a:rPr lang="zh-CN" sz="1050">
                          <a:effectLst/>
                        </a:rPr>
                        <a:t>3</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solve_antenna_gains_itsubs_matrix</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用全矩阵方式计算所有天线的增益</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484505">
                <a:tc>
                  <a:txBody>
                    <a:bodyPr/>
                    <a:p>
                      <a:pPr algn="ctr" fontAlgn="auto">
                        <a:spcAft>
                          <a:spcPts val="0"/>
                        </a:spcAft>
                      </a:pPr>
                      <a:r>
                        <a:rPr lang="zh-CN" sz="1050">
                          <a:effectLst/>
                        </a:rPr>
                        <a:t>4</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solve_antenna_gains_itsubs_vector</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以矢量方式计算所有天线的增益</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322580">
                <a:tc>
                  <a:txBody>
                    <a:bodyPr/>
                    <a:p>
                      <a:pPr algn="ctr" fontAlgn="auto">
                        <a:spcAft>
                          <a:spcPts val="0"/>
                        </a:spcAft>
                      </a:pPr>
                      <a:r>
                        <a:rPr lang="zh-CN" sz="1050">
                          <a:effectLst/>
                        </a:rPr>
                        <a:t>5</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gain_substitution_matrix</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增益计算（矩阵）子函数，在函数2中被调用。</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322580">
                <a:tc>
                  <a:txBody>
                    <a:bodyPr/>
                    <a:p>
                      <a:pPr algn="ctr" fontAlgn="auto">
                        <a:spcAft>
                          <a:spcPts val="0"/>
                        </a:spcAft>
                      </a:pPr>
                      <a:r>
                        <a:rPr lang="zh-CN" sz="1050">
                          <a:effectLst/>
                        </a:rPr>
                        <a:t>6</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dirty="0">
                          <a:effectLst/>
                        </a:rPr>
                        <a:t>gain_substitution_scalar</a:t>
                      </a:r>
                      <a:endParaRPr lang="zh-CN" sz="1050"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增益计算（标量）子函数，在函数3中被调用。</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322580">
                <a:tc>
                  <a:txBody>
                    <a:bodyPr/>
                    <a:p>
                      <a:pPr algn="ctr" fontAlgn="auto">
                        <a:spcAft>
                          <a:spcPts val="0"/>
                        </a:spcAft>
                      </a:pPr>
                      <a:r>
                        <a:rPr lang="zh-CN" sz="1050">
                          <a:effectLst/>
                        </a:rPr>
                        <a:t>7</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gain_substitution_vector</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增益计算（矢量）子函数，在函数4中被调用</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485140">
                <a:tc>
                  <a:txBody>
                    <a:bodyPr/>
                    <a:p>
                      <a:pPr algn="ctr" fontAlgn="auto">
                        <a:spcAft>
                          <a:spcPts val="0"/>
                        </a:spcAft>
                      </a:pPr>
                      <a:r>
                        <a:rPr lang="zh-CN" sz="1050">
                          <a:effectLst/>
                        </a:rPr>
                        <a:t>8</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Solution_residual_matrix</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计算点源等效可见度的所有增益基线的残差，结果以矩阵形式表示，在函数5在调用。</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r h="484505">
                <a:tc>
                  <a:txBody>
                    <a:bodyPr/>
                    <a:p>
                      <a:pPr algn="ctr" fontAlgn="auto">
                        <a:spcAft>
                          <a:spcPts val="0"/>
                        </a:spcAft>
                      </a:pPr>
                      <a:r>
                        <a:rPr lang="zh-CN" sz="1050">
                          <a:effectLst/>
                        </a:rPr>
                        <a:t>9</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a:effectLst/>
                        </a:rPr>
                        <a:t>Solution_residual_vector</a:t>
                      </a:r>
                      <a:endParaRPr lang="zh-CN" sz="105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c>
                  <a:txBody>
                    <a:bodyPr/>
                    <a:p>
                      <a:pPr algn="ctr" fontAlgn="auto">
                        <a:spcAft>
                          <a:spcPts val="0"/>
                        </a:spcAft>
                      </a:pPr>
                      <a:r>
                        <a:rPr lang="zh-CN" sz="1050" dirty="0">
                          <a:effectLst/>
                        </a:rPr>
                        <a:t>计算点源等效可见度的所有增益基线的残差，结果以矢量形式表示，在函数7中调用。</a:t>
                      </a:r>
                      <a:endParaRPr lang="zh-CN" sz="1050" dirty="0">
                        <a:effectLst/>
                        <a:latin typeface="等线" panose="02010600030101010101" pitchFamily="2" charset="-122"/>
                        <a:ea typeface="等线" panose="02010600030101010101" pitchFamily="2" charset="-122"/>
                        <a:cs typeface="等线" panose="02010600030101010101" pitchFamily="2" charset="-122"/>
                      </a:endParaRPr>
                    </a:p>
                  </a:txBody>
                  <a:tcPr marL="68580" marR="68580" marT="0" marB="0"/>
                </a:tc>
              </a:tr>
            </a:tbl>
          </a:graphicData>
        </a:graphic>
      </p:graphicFrame>
      <p:sp>
        <p:nvSpPr>
          <p:cNvPr id="7" name="文本框 6"/>
          <p:cNvSpPr txBox="1"/>
          <p:nvPr/>
        </p:nvSpPr>
        <p:spPr>
          <a:xfrm>
            <a:off x="4648835" y="1984375"/>
            <a:ext cx="2697480" cy="429895"/>
          </a:xfrm>
          <a:prstGeom prst="rect">
            <a:avLst/>
          </a:prstGeom>
          <a:noFill/>
        </p:spPr>
        <p:txBody>
          <a:bodyPr wrap="none" rtlCol="0">
            <a:spAutoFit/>
          </a:bodyPr>
          <a:p>
            <a:pPr algn="ctr"/>
            <a:r>
              <a:rPr lang="zh-CN" altLang="en-US" sz="2200">
                <a:latin typeface="微软雅黑" charset="0"/>
                <a:ea typeface="微软雅黑" charset="0"/>
              </a:rPr>
              <a:t>算法实现的相关函数</a:t>
            </a:r>
            <a:endParaRPr lang="zh-CN" altLang="en-US" sz="2200">
              <a:latin typeface="微软雅黑" charset="0"/>
              <a:ea typeface="微软雅黑"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55032" y="128016"/>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405204" y="1952074"/>
            <a:ext cx="7886700" cy="4351338"/>
          </a:xfrm>
        </p:spPr>
        <p:txBody>
          <a:bodyPr/>
          <a:lstStyle/>
          <a:p>
            <a:r>
              <a:rPr lang="zh-CN" altLang="en-US" dirty="0">
                <a:latin typeface="+mn-ea"/>
              </a:rPr>
              <a:t>优化前的代码</a:t>
            </a:r>
            <a:endParaRPr lang="zh-CN" altLang="en-US" dirty="0">
              <a:latin typeface="+mn-ea"/>
            </a:endParaRPr>
          </a:p>
        </p:txBody>
      </p:sp>
      <p:pic>
        <p:nvPicPr>
          <p:cNvPr id="9" name="图片 8" descr="图形用户界面, 文本, 应用程序&#10;&#10;描述已自动生成"/>
          <p:cNvPicPr>
            <a:picLocks noChangeAspect="1"/>
          </p:cNvPicPr>
          <p:nvPr/>
        </p:nvPicPr>
        <p:blipFill>
          <a:blip r:embed="rId1"/>
          <a:stretch>
            <a:fillRect/>
          </a:stretch>
        </p:blipFill>
        <p:spPr>
          <a:xfrm>
            <a:off x="3568065" y="2387600"/>
            <a:ext cx="6029325" cy="4584700"/>
          </a:xfrm>
          <a:prstGeom prst="rect">
            <a:avLst/>
          </a:prstGeom>
        </p:spPr>
      </p:pic>
      <p:sp>
        <p:nvSpPr>
          <p:cNvPr id="4" name="文本框 3"/>
          <p:cNvSpPr txBox="1"/>
          <p:nvPr/>
        </p:nvSpPr>
        <p:spPr>
          <a:xfrm>
            <a:off x="1405255" y="1195705"/>
            <a:ext cx="3884930" cy="583565"/>
          </a:xfrm>
          <a:prstGeom prst="rect">
            <a:avLst/>
          </a:prstGeom>
          <a:noFill/>
        </p:spPr>
        <p:txBody>
          <a:bodyPr wrap="square" rtlCol="0">
            <a:spAutoFit/>
          </a:bodyPr>
          <a:lstStyle/>
          <a:p>
            <a:r>
              <a:rPr kumimoji="1" lang="en-US" altLang="zh-CN" sz="3200" dirty="0">
                <a:latin typeface="Microsoft YaHei" panose="020B0503020204020204" pitchFamily="34" charset="-122"/>
                <a:ea typeface="Microsoft YaHei" panose="020B0503020204020204" pitchFamily="34" charset="-122"/>
              </a:rPr>
              <a:t>4. Antsol</a:t>
            </a:r>
            <a:r>
              <a:rPr kumimoji="1" lang="zh-CN" altLang="en-US" sz="3200" dirty="0">
                <a:latin typeface="Microsoft YaHei" panose="020B0503020204020204" pitchFamily="34" charset="-122"/>
                <a:ea typeface="Microsoft YaHei" panose="020B0503020204020204" pitchFamily="34" charset="-122"/>
              </a:rPr>
              <a:t>算法实现</a:t>
            </a:r>
            <a:endParaRPr kumimoji="1" lang="zh-CN" altLang="en-US" sz="3200" dirty="0">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2"/>
          <a:stretch>
            <a:fillRect/>
          </a:stretch>
        </p:blipFill>
        <p:spPr>
          <a:xfrm>
            <a:off x="995680" y="381635"/>
            <a:ext cx="2020570" cy="6038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4441" y="149667"/>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001395" y="2232025"/>
            <a:ext cx="2593340" cy="4538980"/>
          </a:xfrm>
        </p:spPr>
        <p:txBody>
          <a:bodyPr>
            <a:noAutofit/>
          </a:bodyPr>
          <a:lstStyle/>
          <a:p>
            <a:pPr>
              <a:lnSpc>
                <a:spcPct val="150000"/>
              </a:lnSpc>
            </a:pPr>
            <a:r>
              <a:rPr lang="zh-CN" altLang="en-US" dirty="0">
                <a:latin typeface="+mj-ea"/>
                <a:ea typeface="+mj-ea"/>
              </a:rPr>
              <a:t>优化后的代码</a:t>
            </a:r>
            <a:endParaRPr lang="en-US" altLang="zh-CN" sz="2400" dirty="0">
              <a:latin typeface="+mn-ea"/>
            </a:endParaRPr>
          </a:p>
          <a:p>
            <a:pPr marL="0" indent="0">
              <a:lnSpc>
                <a:spcPct val="100000"/>
              </a:lnSpc>
              <a:buNone/>
            </a:pPr>
            <a:endParaRPr lang="en-US" altLang="zh-CN" sz="2400" dirty="0">
              <a:latin typeface="+mn-ea"/>
            </a:endParaRPr>
          </a:p>
        </p:txBody>
      </p:sp>
      <p:pic>
        <p:nvPicPr>
          <p:cNvPr id="5" name="图片 4" descr="图形用户界面, 文本, 应用程序&#10;&#10;描述已自动生成"/>
          <p:cNvPicPr>
            <a:picLocks noChangeAspect="1"/>
          </p:cNvPicPr>
          <p:nvPr/>
        </p:nvPicPr>
        <p:blipFill>
          <a:blip r:embed="rId1"/>
          <a:stretch>
            <a:fillRect/>
          </a:stretch>
        </p:blipFill>
        <p:spPr>
          <a:xfrm>
            <a:off x="4314190" y="2830195"/>
            <a:ext cx="7600950" cy="3767455"/>
          </a:xfrm>
          <a:prstGeom prst="rect">
            <a:avLst/>
          </a:prstGeom>
        </p:spPr>
      </p:pic>
      <p:sp>
        <p:nvSpPr>
          <p:cNvPr id="4" name="矩形 3"/>
          <p:cNvSpPr/>
          <p:nvPr/>
        </p:nvSpPr>
        <p:spPr>
          <a:xfrm>
            <a:off x="1001198" y="1475399"/>
            <a:ext cx="3502660" cy="583565"/>
          </a:xfrm>
          <a:prstGeom prst="rect">
            <a:avLst/>
          </a:prstGeom>
        </p:spPr>
        <p:txBody>
          <a:bodyPr wrap="none">
            <a:spAutoFit/>
          </a:bodyPr>
          <a:lstStyle/>
          <a:p>
            <a:pPr algn="l"/>
            <a:r>
              <a:rPr kumimoji="1" lang="en-US" altLang="zh-CN" sz="3200" dirty="0">
                <a:latin typeface="Microsoft YaHei" panose="020B0503020204020204" pitchFamily="34" charset="-122"/>
                <a:ea typeface="Microsoft YaHei" panose="020B0503020204020204" pitchFamily="34" charset="-122"/>
              </a:rPr>
              <a:t>4. Antsol</a:t>
            </a:r>
            <a:r>
              <a:rPr kumimoji="1" lang="zh-CN" altLang="en-US" sz="3200" dirty="0">
                <a:latin typeface="Microsoft YaHei" panose="020B0503020204020204" pitchFamily="34" charset="-122"/>
                <a:ea typeface="Microsoft YaHei" panose="020B0503020204020204" pitchFamily="34" charset="-122"/>
              </a:rPr>
              <a:t>算法实现</a:t>
            </a:r>
            <a:endParaRPr kumimoji="1" lang="zh-CN" altLang="en-US" sz="3200" dirty="0">
              <a:latin typeface="Microsoft YaHei" panose="020B0503020204020204" pitchFamily="34" charset="-122"/>
              <a:ea typeface="Microsoft YaHei" panose="020B0503020204020204" pitchFamily="34" charset="-122"/>
            </a:endParaRPr>
          </a:p>
        </p:txBody>
      </p:sp>
      <p:pic>
        <p:nvPicPr>
          <p:cNvPr id="6" name="图片 5"/>
          <p:cNvPicPr>
            <a:picLocks noChangeAspect="1"/>
          </p:cNvPicPr>
          <p:nvPr/>
        </p:nvPicPr>
        <p:blipFill>
          <a:blip r:embed="rId2"/>
          <a:stretch>
            <a:fillRect/>
          </a:stretch>
        </p:blipFill>
        <p:spPr>
          <a:xfrm>
            <a:off x="1001395" y="401320"/>
            <a:ext cx="2034540" cy="608330"/>
          </a:xfrm>
          <a:prstGeom prst="rect">
            <a:avLst/>
          </a:prstGeom>
        </p:spPr>
      </p:pic>
      <p:sp>
        <p:nvSpPr>
          <p:cNvPr id="8" name="文本框 7"/>
          <p:cNvSpPr txBox="1"/>
          <p:nvPr/>
        </p:nvSpPr>
        <p:spPr>
          <a:xfrm>
            <a:off x="723265" y="3021330"/>
            <a:ext cx="3590925" cy="3969385"/>
          </a:xfrm>
          <a:prstGeom prst="rect">
            <a:avLst/>
          </a:prstGeom>
          <a:noFill/>
        </p:spPr>
        <p:txBody>
          <a:bodyPr wrap="square" rtlCol="0" anchor="t">
            <a:spAutoFit/>
          </a:bodyPr>
          <a:p>
            <a:pPr marL="0" indent="0">
              <a:lnSpc>
                <a:spcPct val="150000"/>
              </a:lnSpc>
              <a:buNone/>
            </a:pPr>
            <a:r>
              <a:rPr lang="zh-CN" altLang="zh-CN" sz="2400" dirty="0">
                <a:latin typeface="+mn-ea"/>
                <a:sym typeface="+mn-ea"/>
              </a:rPr>
              <a:t>（</a:t>
            </a:r>
            <a:r>
              <a:rPr lang="en-US" altLang="zh-CN" sz="2400" dirty="0">
                <a:latin typeface="+mn-ea"/>
                <a:sym typeface="+mn-ea"/>
              </a:rPr>
              <a:t>1</a:t>
            </a:r>
            <a:r>
              <a:rPr lang="zh-CN" altLang="zh-CN" sz="2400" dirty="0">
                <a:latin typeface="+mn-ea"/>
                <a:sym typeface="+mn-ea"/>
              </a:rPr>
              <a:t>）矩阵计算调优：使用了</a:t>
            </a:r>
            <a:r>
              <a:rPr lang="en-US" altLang="zh-CN" sz="2400" dirty="0" err="1">
                <a:latin typeface="+mn-ea"/>
                <a:sym typeface="+mn-ea"/>
              </a:rPr>
              <a:t>numpy</a:t>
            </a:r>
            <a:r>
              <a:rPr lang="zh-CN" altLang="zh-CN" sz="2400" dirty="0">
                <a:latin typeface="+mn-ea"/>
                <a:sym typeface="+mn-ea"/>
              </a:rPr>
              <a:t>中的</a:t>
            </a:r>
            <a:r>
              <a:rPr lang="en-US" altLang="zh-CN" sz="2400" dirty="0" err="1">
                <a:latin typeface="+mn-ea"/>
                <a:sym typeface="+mn-ea"/>
              </a:rPr>
              <a:t>einsum</a:t>
            </a:r>
            <a:r>
              <a:rPr lang="zh-CN" altLang="zh-CN" sz="2400" dirty="0">
                <a:latin typeface="+mn-ea"/>
                <a:sym typeface="+mn-ea"/>
              </a:rPr>
              <a:t>函数。</a:t>
            </a:r>
            <a:endParaRPr lang="zh-CN" altLang="zh-CN" sz="2400" dirty="0">
              <a:latin typeface="+mn-ea"/>
            </a:endParaRPr>
          </a:p>
          <a:p>
            <a:pPr marL="0" indent="0">
              <a:lnSpc>
                <a:spcPct val="150000"/>
              </a:lnSpc>
              <a:buNone/>
            </a:pPr>
            <a:r>
              <a:rPr lang="zh-CN" altLang="en-US" sz="2400" dirty="0">
                <a:latin typeface="+mn-ea"/>
                <a:sym typeface="+mn-ea"/>
              </a:rPr>
              <a:t>（</a:t>
            </a:r>
            <a:r>
              <a:rPr lang="en-US" altLang="zh-CN" sz="2400" dirty="0">
                <a:latin typeface="+mn-ea"/>
                <a:sym typeface="+mn-ea"/>
              </a:rPr>
              <a:t>2</a:t>
            </a:r>
            <a:r>
              <a:rPr lang="zh-CN" altLang="en-US" sz="2400" dirty="0">
                <a:latin typeface="+mn-ea"/>
                <a:sym typeface="+mn-ea"/>
              </a:rPr>
              <a:t>）</a:t>
            </a:r>
            <a:r>
              <a:rPr lang="zh-CN" altLang="zh-CN" sz="2400" dirty="0">
                <a:latin typeface="+mn-ea"/>
                <a:sym typeface="+mn-ea"/>
              </a:rPr>
              <a:t>花式索引的优化：使用了</a:t>
            </a:r>
            <a:r>
              <a:rPr lang="en-US" altLang="zh-CN" sz="2400" dirty="0" err="1">
                <a:latin typeface="+mn-ea"/>
                <a:sym typeface="+mn-ea"/>
              </a:rPr>
              <a:t>numpy</a:t>
            </a:r>
            <a:r>
              <a:rPr lang="zh-CN" altLang="zh-CN" sz="2400" dirty="0">
                <a:latin typeface="+mn-ea"/>
                <a:sym typeface="+mn-ea"/>
              </a:rPr>
              <a:t>中的</a:t>
            </a:r>
            <a:r>
              <a:rPr lang="en-US" altLang="zh-CN" sz="2400" dirty="0" err="1">
                <a:latin typeface="+mn-ea"/>
                <a:sym typeface="+mn-ea"/>
              </a:rPr>
              <a:t>putmask</a:t>
            </a:r>
            <a:r>
              <a:rPr lang="zh-CN" altLang="zh-CN" sz="2400" dirty="0">
                <a:latin typeface="+mn-ea"/>
                <a:sym typeface="+mn-ea"/>
              </a:rPr>
              <a:t>函数。</a:t>
            </a:r>
            <a:endParaRPr lang="en-US" altLang="zh-CN" sz="2400" dirty="0">
              <a:latin typeface="+mn-ea"/>
            </a:endParaRPr>
          </a:p>
          <a:p>
            <a:pPr marL="0" indent="0">
              <a:lnSpc>
                <a:spcPct val="150000"/>
              </a:lnSpc>
              <a:buNone/>
            </a:pP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27488" y="237219"/>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结果</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461114" y="1695236"/>
            <a:ext cx="7886700" cy="4351338"/>
          </a:xfrm>
        </p:spPr>
        <p:txBody>
          <a:bodyPr/>
          <a:lstStyle/>
          <a:p>
            <a:r>
              <a:rPr lang="zh-CN" altLang="en-US" sz="3200" dirty="0">
                <a:latin typeface="Microsoft YaHei" panose="020B0503020204020204" pitchFamily="34" charset="-122"/>
                <a:ea typeface="Microsoft YaHei" panose="020B0503020204020204" pitchFamily="34" charset="-122"/>
              </a:rPr>
              <a:t>优化前后性能对比</a:t>
            </a:r>
            <a:endParaRPr kumimoji="1" lang="zh-CN" altLang="en-US" sz="3200" dirty="0">
              <a:latin typeface="Microsoft YaHei" panose="020B0503020204020204" pitchFamily="34" charset="-122"/>
              <a:ea typeface="Microsoft YaHei" panose="020B0503020204020204" pitchFamily="34" charset="-122"/>
            </a:endParaRPr>
          </a:p>
        </p:txBody>
      </p:sp>
      <p:pic>
        <p:nvPicPr>
          <p:cNvPr id="4" name="图片 3"/>
          <p:cNvPicPr>
            <a:picLocks noChangeAspect="1"/>
          </p:cNvPicPr>
          <p:nvPr/>
        </p:nvPicPr>
        <p:blipFill>
          <a:blip r:embed="rId1"/>
          <a:stretch>
            <a:fillRect/>
          </a:stretch>
        </p:blipFill>
        <p:spPr>
          <a:xfrm>
            <a:off x="1017905" y="455295"/>
            <a:ext cx="2153285" cy="643890"/>
          </a:xfrm>
          <a:prstGeom prst="rect">
            <a:avLst/>
          </a:prstGeom>
        </p:spPr>
      </p:pic>
      <p:sp>
        <p:nvSpPr>
          <p:cNvPr id="8" name="文本框 7"/>
          <p:cNvSpPr txBox="1"/>
          <p:nvPr/>
        </p:nvSpPr>
        <p:spPr>
          <a:xfrm>
            <a:off x="2091690" y="5497195"/>
            <a:ext cx="8908415" cy="1198880"/>
          </a:xfrm>
          <a:prstGeom prst="rect">
            <a:avLst/>
          </a:prstGeom>
          <a:noFill/>
        </p:spPr>
        <p:txBody>
          <a:bodyPr wrap="square" rtlCol="0" anchor="t">
            <a:spAutoFit/>
          </a:bodyPr>
          <a:p>
            <a:pPr>
              <a:lnSpc>
                <a:spcPct val="150000"/>
              </a:lnSpc>
            </a:pPr>
            <a:r>
              <a:rPr lang="zh-CN" altLang="en-US" sz="2400">
                <a:solidFill>
                  <a:schemeClr val="tx1"/>
                </a:solidFill>
              </a:rPr>
              <a:t>结果表明：</a:t>
            </a:r>
            <a:r>
              <a:rPr lang="zh-CN" altLang="en-US" sz="2400">
                <a:solidFill>
                  <a:schemeClr val="tx1"/>
                </a:solidFill>
                <a:latin typeface="Times New Roman Regular" panose="02020503050405090304" charset="0"/>
                <a:cs typeface="Times New Roman Regular" panose="02020503050405090304" charset="0"/>
              </a:rPr>
              <a:t>通过底层优化后的Python算法实现可以达到与传统Fortran语言实现的anstol算法近似的性能。</a:t>
            </a:r>
            <a:endParaRPr lang="zh-CN" altLang="en-US" sz="2400">
              <a:solidFill>
                <a:schemeClr val="tx1"/>
              </a:solidFill>
              <a:latin typeface="Times New Roman Regular" panose="02020503050405090304" charset="0"/>
              <a:cs typeface="Times New Roman Regular" panose="02020503050405090304" charset="0"/>
            </a:endParaRPr>
          </a:p>
        </p:txBody>
      </p:sp>
      <p:graphicFrame>
        <p:nvGraphicFramePr>
          <p:cNvPr id="10" name="表格 9"/>
          <p:cNvGraphicFramePr/>
          <p:nvPr>
            <p:custDataLst>
              <p:tags r:id="rId2"/>
            </p:custDataLst>
          </p:nvPr>
        </p:nvGraphicFramePr>
        <p:xfrm>
          <a:off x="1787525" y="2433320"/>
          <a:ext cx="9212580" cy="2875280"/>
        </p:xfrm>
        <a:graphic>
          <a:graphicData uri="http://schemas.openxmlformats.org/drawingml/2006/table">
            <a:tbl>
              <a:tblPr firstRow="1" bandRow="1">
                <a:tableStyleId>{5C22544A-7EE6-4342-B048-85BDC9FD1C3A}</a:tableStyleId>
              </a:tblPr>
              <a:tblGrid>
                <a:gridCol w="1025525"/>
                <a:gridCol w="3805555"/>
                <a:gridCol w="2131060"/>
                <a:gridCol w="2250440"/>
              </a:tblGrid>
              <a:tr h="488315">
                <a:tc>
                  <a:txBody>
                    <a:bodyPr/>
                    <a:p>
                      <a:pPr algn="ctr">
                        <a:buNone/>
                      </a:pPr>
                      <a:r>
                        <a:rPr lang="zh-CN" altLang="en-US" b="0">
                          <a:latin typeface="Times New Roman Regular" panose="02020503050405090304" charset="0"/>
                        </a:rPr>
                        <a:t>序号</a:t>
                      </a:r>
                      <a:endParaRPr lang="zh-CN" altLang="en-US" b="0">
                        <a:latin typeface="Times New Roman Regular" panose="02020503050405090304" charset="0"/>
                      </a:endParaRPr>
                    </a:p>
                  </a:txBody>
                  <a:tcPr/>
                </a:tc>
                <a:tc>
                  <a:txBody>
                    <a:bodyPr/>
                    <a:p>
                      <a:pPr algn="ctr">
                        <a:buNone/>
                      </a:pPr>
                      <a:r>
                        <a:rPr lang="zh-CN" altLang="en-US" b="0">
                          <a:latin typeface="Times New Roman Regular" panose="02020503050405090304" charset="0"/>
                        </a:rPr>
                        <a:t>函数名称</a:t>
                      </a:r>
                      <a:endParaRPr lang="zh-CN" altLang="en-US" b="0">
                        <a:latin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优化前耗时(ms)</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优化后耗时(ms)</a:t>
                      </a:r>
                      <a:endParaRPr lang="zh-CN" altLang="en-US" b="0">
                        <a:latin typeface="Times New Roman Regular" panose="02020503050405090304" charset="0"/>
                        <a:cs typeface="Times New Roman Regular" panose="02020503050405090304" charset="0"/>
                      </a:endParaRPr>
                    </a:p>
                  </a:txBody>
                  <a:tcPr/>
                </a:tc>
              </a:tr>
              <a:tr h="476885">
                <a:tc>
                  <a:txBody>
                    <a:bodyPr/>
                    <a:p>
                      <a:pPr algn="ctr">
                        <a:buNone/>
                      </a:pPr>
                      <a:r>
                        <a:rPr lang="zh-CN" altLang="en-US" b="0">
                          <a:latin typeface="Times New Roman Regular" panose="02020503050405090304" charset="0"/>
                          <a:cs typeface="Times New Roman Regular" panose="02020503050405090304" charset="0"/>
                        </a:rPr>
                        <a:t>1</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gain_substitution_matrix</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12630</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121</a:t>
                      </a:r>
                      <a:endParaRPr lang="zh-CN" altLang="en-US" b="0">
                        <a:latin typeface="Times New Roman Regular" panose="02020503050405090304" charset="0"/>
                        <a:cs typeface="Times New Roman Regular" panose="02020503050405090304" charset="0"/>
                      </a:endParaRPr>
                    </a:p>
                  </a:txBody>
                  <a:tcPr/>
                </a:tc>
              </a:tr>
              <a:tr h="477520">
                <a:tc>
                  <a:txBody>
                    <a:bodyPr/>
                    <a:p>
                      <a:pPr algn="ctr">
                        <a:buNone/>
                      </a:pPr>
                      <a:r>
                        <a:rPr lang="zh-CN" altLang="en-US" b="0">
                          <a:latin typeface="Times New Roman Regular" panose="02020503050405090304" charset="0"/>
                          <a:cs typeface="Times New Roman Regular" panose="02020503050405090304" charset="0"/>
                        </a:rPr>
                        <a:t>2</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gain_substitution_scalar</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947</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66</a:t>
                      </a:r>
                      <a:endParaRPr lang="zh-CN" altLang="en-US" b="0">
                        <a:latin typeface="Times New Roman Regular" panose="02020503050405090304" charset="0"/>
                        <a:cs typeface="Times New Roman Regular" panose="02020503050405090304" charset="0"/>
                      </a:endParaRPr>
                    </a:p>
                  </a:txBody>
                  <a:tcPr/>
                </a:tc>
              </a:tr>
              <a:tr h="477520">
                <a:tc>
                  <a:txBody>
                    <a:bodyPr/>
                    <a:p>
                      <a:pPr algn="ctr">
                        <a:buNone/>
                      </a:pPr>
                      <a:r>
                        <a:rPr lang="zh-CN" altLang="en-US" b="0">
                          <a:latin typeface="Times New Roman Regular" panose="02020503050405090304" charset="0"/>
                          <a:cs typeface="Times New Roman Regular" panose="02020503050405090304" charset="0"/>
                        </a:rPr>
                        <a:t>3</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gain_substitution_vector</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18083</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489</a:t>
                      </a:r>
                      <a:endParaRPr lang="zh-CN" altLang="en-US" b="0">
                        <a:latin typeface="Times New Roman Regular" panose="02020503050405090304" charset="0"/>
                        <a:cs typeface="Times New Roman Regular" panose="02020503050405090304" charset="0"/>
                      </a:endParaRPr>
                    </a:p>
                  </a:txBody>
                  <a:tcPr/>
                </a:tc>
              </a:tr>
              <a:tr h="477520">
                <a:tc>
                  <a:txBody>
                    <a:bodyPr/>
                    <a:p>
                      <a:pPr algn="ctr">
                        <a:buNone/>
                      </a:pPr>
                      <a:r>
                        <a:rPr lang="zh-CN" altLang="en-US" b="0">
                          <a:latin typeface="Times New Roman Regular" panose="02020503050405090304" charset="0"/>
                          <a:cs typeface="Times New Roman Regular" panose="02020503050405090304" charset="0"/>
                        </a:rPr>
                        <a:t>4</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Solution_residual_matrix</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5940</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24</a:t>
                      </a:r>
                      <a:endParaRPr lang="zh-CN" altLang="en-US" b="0">
                        <a:latin typeface="Times New Roman Regular" panose="02020503050405090304" charset="0"/>
                        <a:cs typeface="Times New Roman Regular" panose="02020503050405090304" charset="0"/>
                      </a:endParaRPr>
                    </a:p>
                  </a:txBody>
                  <a:tcPr/>
                </a:tc>
              </a:tr>
              <a:tr h="477520">
                <a:tc>
                  <a:txBody>
                    <a:bodyPr/>
                    <a:p>
                      <a:pPr algn="ctr">
                        <a:buNone/>
                      </a:pPr>
                      <a:r>
                        <a:rPr lang="zh-CN" altLang="en-US" b="0">
                          <a:latin typeface="Times New Roman Regular" panose="02020503050405090304" charset="0"/>
                          <a:cs typeface="Times New Roman Regular" panose="02020503050405090304" charset="0"/>
                        </a:rPr>
                        <a:t>5</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Solution_residual_vector</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11433</a:t>
                      </a:r>
                      <a:endParaRPr lang="zh-CN" altLang="en-US" b="0">
                        <a:latin typeface="Times New Roman Regular" panose="02020503050405090304" charset="0"/>
                        <a:cs typeface="Times New Roman Regular" panose="02020503050405090304" charset="0"/>
                      </a:endParaRPr>
                    </a:p>
                  </a:txBody>
                  <a:tcPr/>
                </a:tc>
                <a:tc>
                  <a:txBody>
                    <a:bodyPr/>
                    <a:p>
                      <a:pPr algn="ctr">
                        <a:buNone/>
                      </a:pPr>
                      <a:r>
                        <a:rPr lang="zh-CN" altLang="en-US" b="0">
                          <a:latin typeface="Times New Roman Regular" panose="02020503050405090304" charset="0"/>
                          <a:cs typeface="Times New Roman Regular" panose="02020503050405090304" charset="0"/>
                        </a:rPr>
                        <a:t>23</a:t>
                      </a:r>
                      <a:endParaRPr lang="zh-CN" altLang="en-US" b="0">
                        <a:latin typeface="Times New Roman Regular" panose="02020503050405090304" charset="0"/>
                        <a:cs typeface="Times New Roman Regular" panose="0202050305040509030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pPr algn="ctr"/>
            <a:r>
              <a:rPr kumimoji="1" lang="zh-CN" altLang="en-US" dirty="0">
                <a:latin typeface="Microsoft YaHei" panose="020B0503020204020204" pitchFamily="34" charset="-122"/>
                <a:ea typeface="Microsoft YaHei" panose="020B0503020204020204" pitchFamily="34" charset="-122"/>
              </a:rPr>
              <a:t>总结与展望</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229360" y="1847215"/>
            <a:ext cx="10306685" cy="4264025"/>
          </a:xfrm>
        </p:spPr>
        <p:txBody>
          <a:bodyPr>
            <a:normAutofit/>
          </a:bodyPr>
          <a:lstStyle/>
          <a:p>
            <a:pPr marL="0" indent="0" algn="just">
              <a:lnSpc>
                <a:spcPct val="150000"/>
              </a:lnSpc>
              <a:buNone/>
            </a:pPr>
            <a:r>
              <a:rPr lang="zh-CN" altLang="en-US" b="1" dirty="0">
                <a:solidFill>
                  <a:schemeClr val="accent1">
                    <a:lumMod val="75000"/>
                  </a:schemeClr>
                </a:solidFill>
                <a:latin typeface="Times New Roman" panose="02020503050405090304" pitchFamily="18" charset="0"/>
                <a:cs typeface="Times New Roman" panose="02020503050405090304" pitchFamily="18" charset="0"/>
              </a:rPr>
              <a:t>总结</a:t>
            </a:r>
            <a:r>
              <a:rPr lang="zh-CN" altLang="en-US" dirty="0">
                <a:latin typeface="Times New Roman" panose="02020503050405090304" pitchFamily="18" charset="0"/>
                <a:cs typeface="Times New Roman" panose="02020503050405090304" pitchFamily="18" charset="0"/>
              </a:rPr>
              <a:t>：</a:t>
            </a:r>
            <a:r>
              <a:rPr lang="zh-CN" altLang="en-US" dirty="0">
                <a:latin typeface="Times New Roman Regular" panose="02020503050405090304" charset="0"/>
                <a:cs typeface="Times New Roman Regular" panose="02020503050405090304" charset="0"/>
              </a:rPr>
              <a:t>基于</a:t>
            </a:r>
            <a:r>
              <a:rPr lang="en-US" altLang="zh-CN" dirty="0">
                <a:latin typeface="Times New Roman Regular" panose="02020503050405090304" charset="0"/>
                <a:cs typeface="Times New Roman Regular" panose="02020503050405090304" charset="0"/>
              </a:rPr>
              <a:t>RASCIL</a:t>
            </a:r>
            <a:r>
              <a:rPr lang="zh-CN" altLang="en-US" dirty="0">
                <a:latin typeface="Times New Roman Regular" panose="02020503050405090304" charset="0"/>
                <a:cs typeface="Times New Roman Regular" panose="02020503050405090304" charset="0"/>
              </a:rPr>
              <a:t>用纯</a:t>
            </a:r>
            <a:r>
              <a:rPr lang="en-US" altLang="zh-CN" dirty="0">
                <a:latin typeface="Times New Roman Regular" panose="02020503050405090304" charset="0"/>
                <a:cs typeface="Times New Roman Regular" panose="02020503050405090304" charset="0"/>
              </a:rPr>
              <a:t>python</a:t>
            </a:r>
            <a:r>
              <a:rPr lang="zh-CN" altLang="en-US" dirty="0">
                <a:latin typeface="Times New Roman Regular" panose="02020503050405090304" charset="0"/>
                <a:cs typeface="Times New Roman Regular" panose="02020503050405090304" charset="0"/>
              </a:rPr>
              <a:t>语言实现</a:t>
            </a:r>
            <a:r>
              <a:rPr lang="en-GB" altLang="zh-CN" dirty="0">
                <a:latin typeface="Times New Roman Regular" panose="02020503050405090304" charset="0"/>
                <a:ea typeface="Microsoft YaHei" panose="020B0503020204020204" pitchFamily="34" charset="-122"/>
                <a:cs typeface="Times New Roman Regular" panose="02020503050405090304" charset="0"/>
                <a:sym typeface="+mn-ea"/>
              </a:rPr>
              <a:t>Antsol</a:t>
            </a:r>
            <a:r>
              <a:rPr lang="zh-CN" altLang="en-GB" dirty="0">
                <a:latin typeface="+mn-ea"/>
                <a:cs typeface="Times New Roman Regular" panose="02020503050405090304" charset="0"/>
                <a:sym typeface="+mn-ea"/>
              </a:rPr>
              <a:t>算法并进行优化。经</a:t>
            </a:r>
            <a:r>
              <a:rPr lang="zh-CN" altLang="en-US">
                <a:latin typeface="Times New Roman Regular" panose="02020503050405090304" charset="0"/>
                <a:cs typeface="Times New Roman Regular" panose="02020503050405090304" charset="0"/>
                <a:sym typeface="+mn-ea"/>
              </a:rPr>
              <a:t>过底层优化后的代码性能得到显著提升，其</a:t>
            </a:r>
            <a:r>
              <a:rPr lang="zh-CN" altLang="en-US" dirty="0">
                <a:latin typeface="Times New Roman Regular" panose="02020503050405090304" charset="0"/>
                <a:cs typeface="Times New Roman Regular" panose="02020503050405090304" charset="0"/>
                <a:sym typeface="+mn-ea"/>
              </a:rPr>
              <a:t>采用的优化方法对其它天文软件的开发有一定的参考价值。</a:t>
            </a:r>
            <a:endParaRPr lang="zh-CN" altLang="en-US" dirty="0">
              <a:latin typeface="Times New Roman Regular" panose="02020503050405090304" charset="0"/>
              <a:cs typeface="Times New Roman Regular" panose="02020503050405090304" charset="0"/>
              <a:sym typeface="+mn-ea"/>
            </a:endParaRPr>
          </a:p>
          <a:p>
            <a:pPr marL="0" indent="0" algn="just">
              <a:lnSpc>
                <a:spcPct val="150000"/>
              </a:lnSpc>
              <a:buNone/>
            </a:pPr>
            <a:r>
              <a:rPr kumimoji="1" lang="zh-CN" altLang="en-US" b="1" dirty="0">
                <a:solidFill>
                  <a:schemeClr val="accent1">
                    <a:lumMod val="75000"/>
                  </a:schemeClr>
                </a:solidFill>
                <a:latin typeface="Times New Roman Regular" panose="02020503050405090304" charset="0"/>
                <a:cs typeface="Times New Roman Regular" panose="02020503050405090304" charset="0"/>
              </a:rPr>
              <a:t>展望</a:t>
            </a:r>
            <a:r>
              <a:rPr kumimoji="1" lang="zh-CN" altLang="en-US" dirty="0">
                <a:latin typeface="Times New Roman Regular" panose="02020503050405090304" charset="0"/>
                <a:cs typeface="Times New Roman Regular" panose="02020503050405090304" charset="0"/>
              </a:rPr>
              <a:t>：</a:t>
            </a:r>
            <a:r>
              <a:rPr kumimoji="1" lang="zh-CN" altLang="en-US" dirty="0">
                <a:latin typeface="Times New Roman" panose="02020503050405090304" pitchFamily="18" charset="0"/>
                <a:cs typeface="Times New Roman" panose="02020503050405090304" pitchFamily="18" charset="0"/>
                <a:sym typeface="+mn-ea"/>
              </a:rPr>
              <a:t>针对目前增益校准算法存在的关键问题，寻找</a:t>
            </a:r>
            <a:r>
              <a:rPr kumimoji="1" lang="en-US" altLang="zh-CN" dirty="0" err="1">
                <a:latin typeface="Times New Roman" panose="02020503050405090304" pitchFamily="18" charset="0"/>
                <a:cs typeface="Times New Roman" panose="02020503050405090304" pitchFamily="18" charset="0"/>
                <a:sym typeface="+mn-ea"/>
              </a:rPr>
              <a:t>Antsol</a:t>
            </a:r>
            <a:r>
              <a:rPr kumimoji="1" lang="zh-CN" altLang="en-US" dirty="0" err="1">
                <a:latin typeface="Times New Roman" panose="02020503050405090304" pitchFamily="18" charset="0"/>
                <a:cs typeface="Times New Roman" panose="02020503050405090304" pitchFamily="18" charset="0"/>
                <a:sym typeface="+mn-ea"/>
              </a:rPr>
              <a:t>、</a:t>
            </a:r>
            <a:r>
              <a:rPr kumimoji="1" lang="en-US" altLang="zh-CN" dirty="0">
                <a:latin typeface="Times New Roman" panose="02020503050405090304" pitchFamily="18" charset="0"/>
                <a:cs typeface="Times New Roman" panose="02020503050405090304" pitchFamily="18" charset="0"/>
                <a:sym typeface="+mn-ea"/>
              </a:rPr>
              <a:t>StefCal</a:t>
            </a:r>
            <a:r>
              <a:rPr kumimoji="1" lang="zh-CN" altLang="en-US" dirty="0">
                <a:latin typeface="Times New Roman" panose="02020503050405090304" pitchFamily="18" charset="0"/>
                <a:cs typeface="Times New Roman" panose="02020503050405090304" pitchFamily="18" charset="0"/>
                <a:sym typeface="+mn-ea"/>
              </a:rPr>
              <a:t>等算法优化的突破点，提高算法性能</a:t>
            </a:r>
            <a:r>
              <a:rPr lang="zh-CN" altLang="en-US" dirty="0">
                <a:latin typeface="Times New Roman" panose="02020503050405090304" pitchFamily="18" charset="0"/>
                <a:cs typeface="Times New Roman" panose="02020503050405090304" pitchFamily="18" charset="0"/>
                <a:sym typeface="+mn-ea"/>
              </a:rPr>
              <a:t>，为满足</a:t>
            </a:r>
            <a:r>
              <a:rPr lang="en-US" altLang="zh-CN" dirty="0">
                <a:latin typeface="Times New Roman" panose="02020503050405090304" pitchFamily="18" charset="0"/>
                <a:cs typeface="Times New Roman" panose="02020503050405090304" pitchFamily="18" charset="0"/>
                <a:sym typeface="+mn-ea"/>
              </a:rPr>
              <a:t>SKA</a:t>
            </a:r>
            <a:r>
              <a:rPr lang="zh-CN" altLang="en-US" dirty="0">
                <a:latin typeface="Times New Roman" panose="02020503050405090304" pitchFamily="18" charset="0"/>
                <a:cs typeface="Times New Roman" panose="02020503050405090304" pitchFamily="18" charset="0"/>
                <a:sym typeface="+mn-ea"/>
              </a:rPr>
              <a:t>的海量数据处理、高动态范围成像等要求提供校准技术支撑。</a:t>
            </a:r>
            <a:endParaRPr lang="en-US" altLang="zh-CN" dirty="0">
              <a:latin typeface="Times New Roman" panose="02020503050405090304" pitchFamily="18" charset="0"/>
              <a:cs typeface="Times New Roman" panose="02020503050405090304" pitchFamily="18" charset="0"/>
            </a:endParaRPr>
          </a:p>
          <a:p>
            <a:pPr marL="0" indent="0" algn="just">
              <a:lnSpc>
                <a:spcPct val="150000"/>
              </a:lnSpc>
              <a:buNone/>
            </a:pPr>
            <a:endParaRPr kumimoji="1" lang="zh-CN" altLang="en-US" dirty="0">
              <a:latin typeface="Times New Roman Regular" panose="02020503050405090304" charset="0"/>
              <a:cs typeface="Times New Roman Regular" panose="02020503050405090304" charset="0"/>
            </a:endParaRPr>
          </a:p>
        </p:txBody>
      </p:sp>
      <p:pic>
        <p:nvPicPr>
          <p:cNvPr id="4" name="图片 3"/>
          <p:cNvPicPr>
            <a:picLocks noChangeAspect="1"/>
          </p:cNvPicPr>
          <p:nvPr/>
        </p:nvPicPr>
        <p:blipFill>
          <a:blip r:embed="rId1"/>
          <a:stretch>
            <a:fillRect/>
          </a:stretch>
        </p:blipFill>
        <p:spPr>
          <a:xfrm>
            <a:off x="965200" y="365125"/>
            <a:ext cx="2143125" cy="6407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58820" y="2967335"/>
            <a:ext cx="5674360" cy="922020"/>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kumimoji="1" lang="zh-CN" altLang="en-US" sz="5400" b="1" cap="none" spc="0" dirty="0">
                <a:solidFill>
                  <a:schemeClr val="accent1"/>
                </a:solidFill>
                <a:effectLst>
                  <a:outerShdw blurRad="38100" dist="25400" dir="5400000" algn="ctr" rotWithShape="0">
                    <a:srgbClr val="6E747A">
                      <a:alpha val="43000"/>
                    </a:srgbClr>
                  </a:outerShdw>
                </a:effectLst>
              </a:rPr>
              <a:t>感谢大家的聆听！</a:t>
            </a:r>
            <a:endParaRPr kumimoji="1" lang="zh-CN" altLang="en-US" sz="5400" b="1" cap="none" spc="0" dirty="0">
              <a:solidFill>
                <a:schemeClr val="accent1"/>
              </a:solidFill>
              <a:effectLst>
                <a:outerShdw blurRad="38100" dist="25400" dir="5400000" algn="ctr" rotWithShape="0">
                  <a:srgbClr val="6E747A">
                    <a:alpha val="43000"/>
                  </a:srgbClr>
                </a:outerShdw>
              </a:effectLst>
            </a:endParaRPr>
          </a:p>
        </p:txBody>
      </p:sp>
      <p:pic>
        <p:nvPicPr>
          <p:cNvPr id="3" name="图片 2"/>
          <p:cNvPicPr>
            <a:picLocks noChangeAspect="1"/>
          </p:cNvPicPr>
          <p:nvPr/>
        </p:nvPicPr>
        <p:blipFill>
          <a:blip r:embed="rId1"/>
          <a:stretch>
            <a:fillRect/>
          </a:stretch>
        </p:blipFill>
        <p:spPr>
          <a:xfrm>
            <a:off x="807720" y="365760"/>
            <a:ext cx="2677795" cy="801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52650" y="343270"/>
            <a:ext cx="7886700" cy="1325563"/>
          </a:xfrm>
        </p:spPr>
        <p:txBody>
          <a:bodyPr/>
          <a:lstStyle/>
          <a:p>
            <a:pPr algn="ctr"/>
            <a:r>
              <a:rPr lang="zh-CN" altLang="en-US" dirty="0">
                <a:latin typeface="Microsoft YaHei" panose="020B0503020204020204" pitchFamily="34" charset="-122"/>
                <a:ea typeface="Microsoft YaHei" panose="020B0503020204020204" pitchFamily="34" charset="-122"/>
              </a:rPr>
              <a:t>目录</a:t>
            </a:r>
            <a:endParaRPr lang="zh-CN" altLang="en-US" dirty="0">
              <a:latin typeface="Microsoft YaHei" panose="020B0503020204020204" pitchFamily="34" charset="-122"/>
              <a:ea typeface="Microsoft YaHei" panose="020B0503020204020204" pitchFamily="34" charset="-122"/>
            </a:endParaRPr>
          </a:p>
        </p:txBody>
      </p:sp>
      <p:sp>
        <p:nvSpPr>
          <p:cNvPr id="5" name="内容占位符 4"/>
          <p:cNvSpPr>
            <a:spLocks noGrp="1"/>
          </p:cNvSpPr>
          <p:nvPr>
            <p:ph idx="1"/>
          </p:nvPr>
        </p:nvSpPr>
        <p:spPr>
          <a:xfrm>
            <a:off x="4716143" y="2296269"/>
            <a:ext cx="4727561" cy="3544182"/>
          </a:xfrm>
        </p:spPr>
        <p:txBody>
          <a:bodyPr/>
          <a:lstStyle/>
          <a:p>
            <a:pPr marL="0" indent="0">
              <a:lnSpc>
                <a:spcPct val="100000"/>
              </a:lnSpc>
              <a:buNone/>
            </a:pPr>
            <a:r>
              <a:rPr lang="en-US" altLang="zh-CN" sz="3200" dirty="0">
                <a:latin typeface="Microsoft YaHei" panose="020B0503020204020204" pitchFamily="34" charset="-122"/>
                <a:ea typeface="Microsoft YaHei" panose="020B0503020204020204" pitchFamily="34" charset="-122"/>
              </a:rPr>
              <a:t>1.</a:t>
            </a:r>
            <a:r>
              <a:rPr lang="zh-CN" altLang="en-US" sz="3200" dirty="0">
                <a:latin typeface="Microsoft YaHei" panose="020B0503020204020204" pitchFamily="34" charset="-122"/>
                <a:ea typeface="Microsoft YaHei" panose="020B0503020204020204" pitchFamily="34" charset="-122"/>
              </a:rPr>
              <a:t> 研究背景</a:t>
            </a:r>
            <a:endParaRPr lang="en-US" altLang="zh-CN" sz="3200" dirty="0">
              <a:latin typeface="Microsoft YaHei" panose="020B0503020204020204" pitchFamily="34" charset="-122"/>
              <a:ea typeface="Microsoft YaHei" panose="020B0503020204020204" pitchFamily="34" charset="-122"/>
            </a:endParaRPr>
          </a:p>
          <a:p>
            <a:pPr marL="0" indent="0">
              <a:lnSpc>
                <a:spcPct val="100000"/>
              </a:lnSpc>
              <a:buNone/>
            </a:pPr>
            <a:r>
              <a:rPr lang="en-US" altLang="zh-CN" sz="3200" dirty="0">
                <a:latin typeface="Microsoft YaHei" panose="020B0503020204020204" pitchFamily="34" charset="-122"/>
                <a:ea typeface="Microsoft YaHei" panose="020B0503020204020204" pitchFamily="34" charset="-122"/>
              </a:rPr>
              <a:t>2.</a:t>
            </a:r>
            <a:r>
              <a:rPr lang="zh-CN" altLang="en-US" sz="3200" dirty="0">
                <a:latin typeface="Microsoft YaHei" panose="020B0503020204020204" pitchFamily="34" charset="-122"/>
                <a:ea typeface="Microsoft YaHei" panose="020B0503020204020204" pitchFamily="34" charset="-122"/>
              </a:rPr>
              <a:t> 技术方法与实现</a:t>
            </a:r>
            <a:endParaRPr lang="en-US" altLang="zh-CN" sz="3200" dirty="0">
              <a:latin typeface="Microsoft YaHei" panose="020B0503020204020204" pitchFamily="34" charset="-122"/>
              <a:ea typeface="Microsoft YaHei" panose="020B0503020204020204" pitchFamily="34" charset="-122"/>
            </a:endParaRPr>
          </a:p>
          <a:p>
            <a:pPr marL="0" indent="0">
              <a:lnSpc>
                <a:spcPct val="100000"/>
              </a:lnSpc>
              <a:buNone/>
            </a:pPr>
            <a:r>
              <a:rPr lang="en-US" altLang="zh-CN" sz="3200" dirty="0">
                <a:latin typeface="Microsoft YaHei" panose="020B0503020204020204" pitchFamily="34" charset="-122"/>
                <a:ea typeface="Microsoft YaHei" panose="020B0503020204020204" pitchFamily="34" charset="-122"/>
              </a:rPr>
              <a:t>3.</a:t>
            </a:r>
            <a:r>
              <a:rPr lang="zh-CN" altLang="en-US" sz="3200" dirty="0">
                <a:latin typeface="Microsoft YaHei" panose="020B0503020204020204" pitchFamily="34" charset="-122"/>
                <a:ea typeface="Microsoft YaHei" panose="020B0503020204020204" pitchFamily="34" charset="-122"/>
              </a:rPr>
              <a:t> 结果</a:t>
            </a:r>
            <a:endParaRPr lang="zh-CN" altLang="en-US" sz="3200" dirty="0">
              <a:latin typeface="Microsoft YaHei" panose="020B0503020204020204" pitchFamily="34" charset="-122"/>
              <a:ea typeface="Microsoft YaHei" panose="020B0503020204020204" pitchFamily="34" charset="-122"/>
            </a:endParaRPr>
          </a:p>
          <a:p>
            <a:pPr marL="0" indent="0">
              <a:lnSpc>
                <a:spcPct val="100000"/>
              </a:lnSpc>
              <a:buNone/>
            </a:pPr>
            <a:r>
              <a:rPr lang="en-US" altLang="zh-CN" sz="3200" dirty="0">
                <a:latin typeface="Microsoft YaHei" panose="020B0503020204020204" pitchFamily="34" charset="-122"/>
                <a:ea typeface="Microsoft YaHei" panose="020B0503020204020204" pitchFamily="34" charset="-122"/>
              </a:rPr>
              <a:t>4. </a:t>
            </a:r>
            <a:r>
              <a:rPr lang="zh-CN" altLang="en-US" sz="3200" dirty="0">
                <a:latin typeface="Microsoft YaHei" panose="020B0503020204020204" pitchFamily="34" charset="-122"/>
                <a:ea typeface="Microsoft YaHei" panose="020B0503020204020204" pitchFamily="34" charset="-122"/>
              </a:rPr>
              <a:t>总结与展望</a:t>
            </a:r>
            <a:endParaRPr lang="zh-CN" altLang="en-US" sz="3200" dirty="0">
              <a:latin typeface="Microsoft YaHei" panose="020B0503020204020204" pitchFamily="34" charset="-122"/>
              <a:ea typeface="Microsoft YaHei" panose="020B0503020204020204" pitchFamily="34" charset="-122"/>
            </a:endParaRPr>
          </a:p>
        </p:txBody>
      </p:sp>
      <p:pic>
        <p:nvPicPr>
          <p:cNvPr id="3" name="图片 2"/>
          <p:cNvPicPr>
            <a:picLocks noChangeAspect="1"/>
          </p:cNvPicPr>
          <p:nvPr/>
        </p:nvPicPr>
        <p:blipFill>
          <a:blip r:embed="rId1"/>
          <a:stretch>
            <a:fillRect/>
          </a:stretch>
        </p:blipFill>
        <p:spPr>
          <a:xfrm>
            <a:off x="840599" y="343606"/>
            <a:ext cx="2590800" cy="774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912034" y="83141"/>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研究背景</a:t>
            </a:r>
            <a:endParaRPr kumimoji="1" lang="zh-CN" altLang="en-US" dirty="0">
              <a:latin typeface="Microsoft YaHei" panose="020B0503020204020204" pitchFamily="34" charset="-122"/>
              <a:ea typeface="Microsoft YaHei" panose="020B0503020204020204" pitchFamily="34" charset="-122"/>
            </a:endParaRPr>
          </a:p>
        </p:txBody>
      </p:sp>
      <p:grpSp>
        <p:nvGrpSpPr>
          <p:cNvPr id="23" name="组合 22"/>
          <p:cNvGrpSpPr/>
          <p:nvPr/>
        </p:nvGrpSpPr>
        <p:grpSpPr>
          <a:xfrm>
            <a:off x="3178810" y="3188335"/>
            <a:ext cx="5835015" cy="3597276"/>
            <a:chOff x="4138806" y="3819326"/>
            <a:chExt cx="6001218" cy="3137040"/>
          </a:xfrm>
        </p:grpSpPr>
        <p:pic>
          <p:nvPicPr>
            <p:cNvPr id="8" name="图片 7"/>
            <p:cNvPicPr>
              <a:picLocks noChangeAspect="1"/>
            </p:cNvPicPr>
            <p:nvPr/>
          </p:nvPicPr>
          <p:blipFill>
            <a:blip r:embed="rId1"/>
            <a:stretch>
              <a:fillRect/>
            </a:stretch>
          </p:blipFill>
          <p:spPr>
            <a:xfrm>
              <a:off x="4138806" y="3819326"/>
              <a:ext cx="6001218" cy="3137019"/>
            </a:xfrm>
            <a:prstGeom prst="rect">
              <a:avLst/>
            </a:prstGeom>
          </p:spPr>
        </p:pic>
        <p:sp>
          <p:nvSpPr>
            <p:cNvPr id="20" name="矩形 19"/>
            <p:cNvSpPr/>
            <p:nvPr/>
          </p:nvSpPr>
          <p:spPr>
            <a:xfrm>
              <a:off x="4782097" y="6635186"/>
              <a:ext cx="4894888" cy="321180"/>
            </a:xfrm>
            <a:prstGeom prst="rect">
              <a:avLst/>
            </a:prstGeom>
          </p:spPr>
          <p:txBody>
            <a:bodyPr wrap="square">
              <a:spAutoFit/>
            </a:bodyPr>
            <a:lstStyle/>
            <a:p>
              <a:pPr algn="just"/>
              <a:r>
                <a:rPr lang="zh-CN" altLang="en-US" dirty="0">
                  <a:solidFill>
                    <a:schemeClr val="bg1"/>
                  </a:solidFill>
                  <a:latin typeface="Microsoft YaHei" panose="020B0503020204020204" pitchFamily="34" charset="-122"/>
                  <a:ea typeface="Microsoft YaHei" panose="020B0503020204020204" pitchFamily="34" charset="-122"/>
                  <a:cs typeface="等线" panose="02010600030101010101" pitchFamily="2" charset="-122"/>
                </a:rPr>
                <a:t>大视场、多波束、高动态、高分辨、大数据</a:t>
              </a:r>
              <a:endParaRPr lang="zh-CN" altLang="en-US" sz="1400" dirty="0">
                <a:solidFill>
                  <a:schemeClr val="bg1"/>
                </a:solidFill>
                <a:latin typeface="Microsoft YaHei" panose="020B0503020204020204" pitchFamily="34" charset="-122"/>
                <a:ea typeface="Microsoft YaHei" panose="020B0503020204020204" pitchFamily="34" charset="-122"/>
                <a:cs typeface="等线" panose="02010600030101010101" pitchFamily="2" charset="-122"/>
              </a:endParaRPr>
            </a:p>
          </p:txBody>
        </p:sp>
      </p:grpSp>
      <p:pic>
        <p:nvPicPr>
          <p:cNvPr id="2" name="图片 1"/>
          <p:cNvPicPr>
            <a:picLocks noChangeAspect="1"/>
          </p:cNvPicPr>
          <p:nvPr/>
        </p:nvPicPr>
        <p:blipFill>
          <a:blip r:embed="rId2"/>
          <a:stretch>
            <a:fillRect/>
          </a:stretch>
        </p:blipFill>
        <p:spPr>
          <a:xfrm>
            <a:off x="806450" y="365760"/>
            <a:ext cx="1922145" cy="574675"/>
          </a:xfrm>
          <a:prstGeom prst="rect">
            <a:avLst/>
          </a:prstGeom>
        </p:spPr>
      </p:pic>
      <p:sp>
        <p:nvSpPr>
          <p:cNvPr id="5" name="文本框 4"/>
          <p:cNvSpPr txBox="1"/>
          <p:nvPr/>
        </p:nvSpPr>
        <p:spPr>
          <a:xfrm>
            <a:off x="2425065" y="1252220"/>
            <a:ext cx="246380" cy="737235"/>
          </a:xfrm>
          <a:prstGeom prst="rect">
            <a:avLst/>
          </a:prstGeom>
          <a:noFill/>
        </p:spPr>
        <p:txBody>
          <a:bodyPr wrap="none" rtlCol="0">
            <a:spAutoFit/>
          </a:bodyPr>
          <a:p>
            <a:pPr algn="l"/>
            <a:endParaRPr lang="zh-CN" altLang="en-US" sz="2400">
              <a:latin typeface="Times New Roman Regular" panose="02020503050405090304" charset="0"/>
              <a:cs typeface="Times New Roman Regular" panose="02020503050405090304" charset="0"/>
            </a:endParaRPr>
          </a:p>
          <a:p>
            <a:pPr algn="l"/>
            <a:r>
              <a:rPr lang="zh-CN" altLang="en-US"/>
              <a:t> </a:t>
            </a:r>
            <a:endParaRPr lang="zh-CN" altLang="en-US"/>
          </a:p>
        </p:txBody>
      </p:sp>
      <p:sp>
        <p:nvSpPr>
          <p:cNvPr id="3" name="文本框 2"/>
          <p:cNvSpPr txBox="1"/>
          <p:nvPr/>
        </p:nvSpPr>
        <p:spPr>
          <a:xfrm>
            <a:off x="1361440" y="1405890"/>
            <a:ext cx="7202170" cy="583565"/>
          </a:xfrm>
          <a:prstGeom prst="rect">
            <a:avLst/>
          </a:prstGeom>
          <a:noFill/>
        </p:spPr>
        <p:txBody>
          <a:bodyPr wrap="square" rtlCol="0" anchor="t">
            <a:spAutoFit/>
          </a:bodyPr>
          <a:p>
            <a:r>
              <a:rPr kumimoji="1" lang="zh-CN" altLang="en-US" sz="3200" dirty="0">
                <a:solidFill>
                  <a:schemeClr val="accent1"/>
                </a:solidFill>
                <a:effectLst>
                  <a:outerShdw blurRad="38100" dist="25400" dir="5400000" algn="ctr" rotWithShape="0">
                    <a:srgbClr val="6E747A">
                      <a:alpha val="43000"/>
                    </a:srgbClr>
                  </a:outerShdw>
                </a:effectLst>
                <a:latin typeface="微软雅黑" charset="0"/>
                <a:ea typeface="微软雅黑" charset="0"/>
                <a:cs typeface="微软雅黑" charset="0"/>
                <a:sym typeface="+mn-ea"/>
              </a:rPr>
              <a:t>新一代射电干涉阵：</a:t>
            </a:r>
            <a:r>
              <a:rPr kumimoji="1" lang="en-US" altLang="zh-CN" sz="3200" dirty="0">
                <a:solidFill>
                  <a:schemeClr val="accent1"/>
                </a:solidFill>
                <a:effectLst>
                  <a:outerShdw blurRad="38100" dist="25400" dir="5400000" algn="ctr" rotWithShape="0">
                    <a:srgbClr val="6E747A">
                      <a:alpha val="43000"/>
                    </a:srgbClr>
                  </a:outerShdw>
                </a:effectLst>
                <a:latin typeface="微软雅黑" charset="0"/>
                <a:ea typeface="微软雅黑" charset="0"/>
                <a:cs typeface="微软雅黑" charset="0"/>
                <a:sym typeface="+mn-ea"/>
              </a:rPr>
              <a:t>SKA</a:t>
            </a:r>
            <a:endParaRPr kumimoji="1" lang="en-US" altLang="zh-CN" sz="3200" dirty="0">
              <a:solidFill>
                <a:schemeClr val="accent1"/>
              </a:solidFill>
              <a:effectLst>
                <a:outerShdw blurRad="38100" dist="25400" dir="5400000" algn="ctr" rotWithShape="0">
                  <a:srgbClr val="6E747A">
                    <a:alpha val="43000"/>
                  </a:srgbClr>
                </a:outerShdw>
              </a:effectLst>
              <a:latin typeface="微软雅黑" charset="0"/>
              <a:ea typeface="微软雅黑" charset="0"/>
              <a:cs typeface="微软雅黑" charset="0"/>
              <a:sym typeface="+mn-ea"/>
            </a:endParaRPr>
          </a:p>
        </p:txBody>
      </p:sp>
      <p:sp>
        <p:nvSpPr>
          <p:cNvPr id="6" name="文本框 5"/>
          <p:cNvSpPr txBox="1"/>
          <p:nvPr/>
        </p:nvSpPr>
        <p:spPr>
          <a:xfrm>
            <a:off x="1361440" y="1989455"/>
            <a:ext cx="10403205" cy="1198880"/>
          </a:xfrm>
          <a:prstGeom prst="rect">
            <a:avLst/>
          </a:prstGeom>
          <a:noFill/>
        </p:spPr>
        <p:txBody>
          <a:bodyPr wrap="square" rtlCol="0">
            <a:spAutoFit/>
          </a:bodyPr>
          <a:p>
            <a:pPr algn="l">
              <a:lnSpc>
                <a:spcPct val="150000"/>
              </a:lnSpc>
            </a:pPr>
            <a:r>
              <a:rPr lang="en-US" altLang="zh-CN" sz="2400"/>
              <a:t>       </a:t>
            </a:r>
            <a:r>
              <a:rPr lang="zh-CN" altLang="en-US" sz="2400"/>
              <a:t>高动态范围成像是实现SKA科学目标的关键，自校准成像技术是</a:t>
            </a:r>
            <a:r>
              <a:rPr lang="zh-CN" altLang="en-US" sz="2400">
                <a:sym typeface="+mn-ea"/>
              </a:rPr>
              <a:t>SKA高动态范围成像的重要研究内容。</a:t>
            </a:r>
            <a:endParaRPr lang="zh-CN" altLang="en-US" sz="24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912034" y="83141"/>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研究背景</a:t>
            </a:r>
            <a:endParaRPr kumimoji="1" lang="zh-CN" altLang="en-US" dirty="0">
              <a:latin typeface="Microsoft YaHei" panose="020B0503020204020204" pitchFamily="34" charset="-122"/>
              <a:ea typeface="Microsoft YaHei" panose="020B0503020204020204" pitchFamily="34" charset="-122"/>
            </a:endParaRPr>
          </a:p>
        </p:txBody>
      </p:sp>
      <p:pic>
        <p:nvPicPr>
          <p:cNvPr id="2" name="图片 1"/>
          <p:cNvPicPr>
            <a:picLocks noChangeAspect="1"/>
          </p:cNvPicPr>
          <p:nvPr/>
        </p:nvPicPr>
        <p:blipFill>
          <a:blip r:embed="rId1"/>
          <a:stretch>
            <a:fillRect/>
          </a:stretch>
        </p:blipFill>
        <p:spPr>
          <a:xfrm>
            <a:off x="941070" y="310515"/>
            <a:ext cx="1922145" cy="574675"/>
          </a:xfrm>
          <a:prstGeom prst="rect">
            <a:avLst/>
          </a:prstGeom>
        </p:spPr>
      </p:pic>
      <p:sp>
        <p:nvSpPr>
          <p:cNvPr id="4" name="文本框 3"/>
          <p:cNvSpPr txBox="1"/>
          <p:nvPr/>
        </p:nvSpPr>
        <p:spPr>
          <a:xfrm>
            <a:off x="1335405" y="1409065"/>
            <a:ext cx="9364345" cy="4707890"/>
          </a:xfrm>
          <a:prstGeom prst="rect">
            <a:avLst/>
          </a:prstGeom>
          <a:noFill/>
        </p:spPr>
        <p:txBody>
          <a:bodyPr wrap="square" rtlCol="0">
            <a:spAutoFit/>
          </a:bodyPr>
          <a:p>
            <a:pPr>
              <a:lnSpc>
                <a:spcPct val="150000"/>
              </a:lnSpc>
            </a:pPr>
            <a:r>
              <a:rPr lang="zh-CN" altLang="en-US" sz="3200">
                <a:latin typeface="微软雅黑" charset="0"/>
                <a:ea typeface="微软雅黑" charset="0"/>
              </a:rPr>
              <a:t>自校准成像处理过程：</a:t>
            </a:r>
            <a:endParaRPr lang="zh-CN" altLang="en-US"/>
          </a:p>
          <a:p>
            <a:pPr>
              <a:lnSpc>
                <a:spcPct val="150000"/>
              </a:lnSpc>
            </a:pPr>
            <a:r>
              <a:rPr lang="zh-CN" altLang="en-US" sz="2400"/>
              <a:t>（</a:t>
            </a:r>
            <a:r>
              <a:rPr lang="en-US" altLang="zh-CN" sz="2400"/>
              <a:t>1</a:t>
            </a:r>
            <a:r>
              <a:rPr lang="zh-CN" altLang="en-US" sz="2400"/>
              <a:t>）为混合成像创建一个初始图像；</a:t>
            </a:r>
            <a:endParaRPr lang="zh-CN" altLang="en-US" sz="2400"/>
          </a:p>
          <a:p>
            <a:pPr>
              <a:lnSpc>
                <a:spcPct val="150000"/>
              </a:lnSpc>
            </a:pPr>
            <a:r>
              <a:rPr lang="zh-CN" altLang="en-US" sz="2400"/>
              <a:t>（</a:t>
            </a:r>
            <a:r>
              <a:rPr lang="en-US" altLang="zh-CN" sz="2400"/>
              <a:t>2</a:t>
            </a:r>
            <a:r>
              <a:rPr lang="zh-CN" altLang="en-US" sz="2400"/>
              <a:t>）计算观测期内每个可见度函数积分周期的观测可见度与模型可见度的比值；</a:t>
            </a:r>
            <a:endParaRPr lang="zh-CN" altLang="en-US" sz="2400"/>
          </a:p>
          <a:p>
            <a:pPr>
              <a:lnSpc>
                <a:spcPct val="150000"/>
              </a:lnSpc>
            </a:pPr>
            <a:r>
              <a:rPr lang="zh-CN" altLang="en-US" sz="2400"/>
              <a:t>（</a:t>
            </a:r>
            <a:r>
              <a:rPr lang="en-US" altLang="zh-CN" sz="2400"/>
              <a:t>3</a:t>
            </a:r>
            <a:r>
              <a:rPr lang="zh-CN" altLang="en-US" sz="2400"/>
              <a:t>）确定每个积分周期的天线增益因子；</a:t>
            </a:r>
            <a:endParaRPr lang="zh-CN" altLang="en-US" sz="2400"/>
          </a:p>
          <a:p>
            <a:pPr>
              <a:lnSpc>
                <a:spcPct val="150000"/>
              </a:lnSpc>
            </a:pPr>
            <a:r>
              <a:rPr lang="zh-CN" altLang="en-US" sz="2400"/>
              <a:t>（</a:t>
            </a:r>
            <a:r>
              <a:rPr lang="en-US" altLang="zh-CN" sz="2400"/>
              <a:t>4</a:t>
            </a:r>
            <a:r>
              <a:rPr lang="zh-CN" altLang="en-US" sz="2400"/>
              <a:t>）利用天线增益对测量到的可见度函数值进行校准，然后成像；</a:t>
            </a:r>
            <a:endParaRPr lang="zh-CN" altLang="en-US" sz="2400"/>
          </a:p>
          <a:p>
            <a:pPr>
              <a:lnSpc>
                <a:spcPct val="150000"/>
              </a:lnSpc>
            </a:pPr>
            <a:r>
              <a:rPr lang="zh-CN" altLang="en-US" sz="2400"/>
              <a:t>（</a:t>
            </a:r>
            <a:r>
              <a:rPr lang="en-US" altLang="zh-CN" sz="2400"/>
              <a:t>5</a:t>
            </a:r>
            <a:r>
              <a:rPr lang="zh-CN" altLang="en-US" sz="2400"/>
              <a:t>）使用</a:t>
            </a:r>
            <a:r>
              <a:rPr lang="en-US" altLang="zh-CN" sz="2400"/>
              <a:t>CLEAN</a:t>
            </a:r>
            <a:r>
              <a:rPr lang="zh-CN" altLang="en-US" sz="2400"/>
              <a:t>算法并选择提供图像中的正值分量和限制区域；</a:t>
            </a:r>
            <a:endParaRPr lang="zh-CN" altLang="en-US" sz="2400"/>
          </a:p>
          <a:p>
            <a:pPr>
              <a:lnSpc>
                <a:spcPct val="150000"/>
              </a:lnSpc>
            </a:pPr>
            <a:r>
              <a:rPr lang="zh-CN" altLang="en-US" sz="2400"/>
              <a:t>（</a:t>
            </a:r>
            <a:r>
              <a:rPr lang="en-US" altLang="zh-CN" sz="2400"/>
              <a:t>6</a:t>
            </a:r>
            <a:r>
              <a:rPr lang="zh-CN" altLang="en-US" sz="2400"/>
              <a:t>）测试收敛性并根据需要返回步骤（</a:t>
            </a:r>
            <a:r>
              <a:rPr lang="en-US" altLang="zh-CN" sz="2400"/>
              <a:t>2</a:t>
            </a:r>
            <a:r>
              <a:rPr lang="zh-CN" altLang="en-US" sz="2400"/>
              <a:t>）</a:t>
            </a:r>
            <a:endParaRPr lang="zh-CN" altLang="en-US" sz="2400"/>
          </a:p>
        </p:txBody>
      </p:sp>
      <p:sp>
        <p:nvSpPr>
          <p:cNvPr id="5" name="矩形 4"/>
          <p:cNvSpPr/>
          <p:nvPr/>
        </p:nvSpPr>
        <p:spPr>
          <a:xfrm>
            <a:off x="1504315" y="3832860"/>
            <a:ext cx="8769350" cy="120015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01385" y="138549"/>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研究背景</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232535" y="1623695"/>
            <a:ext cx="10216515" cy="4429125"/>
          </a:xfrm>
        </p:spPr>
        <p:txBody>
          <a:bodyPr>
            <a:normAutofit lnSpcReduction="20000"/>
          </a:bodyPr>
          <a:lstStyle/>
          <a:p>
            <a:pPr marL="0" indent="0">
              <a:lnSpc>
                <a:spcPct val="100000"/>
              </a:lnSpc>
              <a:buNone/>
            </a:pPr>
            <a:r>
              <a:rPr kumimoji="1" lang="zh-CN" altLang="en-US" sz="3200" dirty="0">
                <a:latin typeface="Microsoft YaHei" panose="020B0503020204020204" pitchFamily="34" charset="-122"/>
                <a:ea typeface="Microsoft YaHei" panose="020B0503020204020204" pitchFamily="34" charset="-122"/>
              </a:rPr>
              <a:t>研究意义：</a:t>
            </a:r>
            <a:endParaRPr kumimoji="1" lang="en-US" altLang="zh-CN" dirty="0">
              <a:latin typeface="Microsoft YaHei" panose="020B0503020204020204" pitchFamily="34" charset="-122"/>
              <a:ea typeface="Microsoft YaHei" panose="020B0503020204020204" pitchFamily="34" charset="-122"/>
            </a:endParaRPr>
          </a:p>
          <a:p>
            <a:pPr marL="0" indent="0">
              <a:lnSpc>
                <a:spcPct val="150000"/>
              </a:lnSpc>
              <a:buNone/>
            </a:pPr>
            <a:r>
              <a:rPr kumimoji="1" lang="zh-CN" altLang="en-US" dirty="0">
                <a:latin typeface="Times New Roman Regular" panose="02020503050405090304" charset="0"/>
                <a:cs typeface="Times New Roman Regular" panose="02020503050405090304" charset="0"/>
              </a:rPr>
              <a:t>（</a:t>
            </a:r>
            <a:r>
              <a:rPr kumimoji="1" lang="en-US" altLang="zh-CN" dirty="0">
                <a:latin typeface="Times New Roman Regular" panose="02020503050405090304" charset="0"/>
                <a:cs typeface="Times New Roman Regular" panose="02020503050405090304" charset="0"/>
              </a:rPr>
              <a:t>1</a:t>
            </a:r>
            <a:r>
              <a:rPr kumimoji="1" lang="zh-CN" altLang="en-US" dirty="0">
                <a:latin typeface="Times New Roman Regular" panose="02020503050405090304" charset="0"/>
                <a:cs typeface="Times New Roman Regular" panose="02020503050405090304" charset="0"/>
              </a:rPr>
              <a:t>）</a:t>
            </a:r>
            <a:r>
              <a:rPr lang="zh-CN" altLang="en-US" dirty="0">
                <a:latin typeface="Times New Roman Regular" panose="02020503050405090304" charset="0"/>
                <a:cs typeface="Times New Roman Regular" panose="02020503050405090304" charset="0"/>
              </a:rPr>
              <a:t>在射电天文成像中，天线增益校准是自校准的基础环节之一，是可见度数据校准处理工作中极为重要的内容。</a:t>
            </a:r>
            <a:endParaRPr lang="en-US" altLang="zh-CN" dirty="0">
              <a:latin typeface="Times New Roman Regular" panose="02020503050405090304" charset="0"/>
              <a:cs typeface="Times New Roman Regular" panose="02020503050405090304" charset="0"/>
            </a:endParaRPr>
          </a:p>
          <a:p>
            <a:pPr marL="0" indent="0">
              <a:lnSpc>
                <a:spcPct val="150000"/>
              </a:lnSpc>
              <a:buNone/>
            </a:pPr>
            <a:r>
              <a:rPr lang="zh-CN" altLang="en-US" dirty="0">
                <a:latin typeface="Times New Roman Regular" panose="02020503050405090304" charset="0"/>
                <a:cs typeface="Times New Roman Regular" panose="02020503050405090304" charset="0"/>
              </a:rPr>
              <a:t>（</a:t>
            </a:r>
            <a:r>
              <a:rPr lang="en-US" altLang="zh-CN" dirty="0">
                <a:latin typeface="Times New Roman Regular" panose="02020503050405090304" charset="0"/>
                <a:cs typeface="Times New Roman Regular" panose="02020503050405090304" charset="0"/>
              </a:rPr>
              <a:t>2</a:t>
            </a:r>
            <a:r>
              <a:rPr lang="zh-CN" altLang="en-US" dirty="0">
                <a:latin typeface="Times New Roman Regular" panose="02020503050405090304" charset="0"/>
                <a:cs typeface="Times New Roman Regular" panose="02020503050405090304" charset="0"/>
              </a:rPr>
              <a:t>）对增益校准算法进行研究与优化，旨在提高算法性能和算法普适性，为</a:t>
            </a:r>
            <a:r>
              <a:rPr lang="en-US" altLang="zh-CN" dirty="0">
                <a:latin typeface="Times New Roman Regular" panose="02020503050405090304" charset="0"/>
                <a:cs typeface="Times New Roman Regular" panose="02020503050405090304" charset="0"/>
              </a:rPr>
              <a:t>SKA</a:t>
            </a:r>
            <a:r>
              <a:rPr lang="zh-CN" altLang="en-US" dirty="0">
                <a:latin typeface="Times New Roman Regular" panose="02020503050405090304" charset="0"/>
                <a:cs typeface="Times New Roman Regular" panose="02020503050405090304" charset="0"/>
              </a:rPr>
              <a:t>实现高动态成像以及海量数据处理等要求提供技术支撑。</a:t>
            </a:r>
            <a:endParaRPr lang="zh-CN" altLang="en-US" dirty="0">
              <a:latin typeface="Times New Roman Regular" panose="02020503050405090304" charset="0"/>
              <a:cs typeface="Times New Roman Regular" panose="02020503050405090304" charset="0"/>
            </a:endParaRPr>
          </a:p>
          <a:p>
            <a:pPr marL="0" indent="0">
              <a:buNone/>
            </a:pPr>
            <a:endParaRPr kumimoji="1" lang="en-US" altLang="zh-CN" dirty="0">
              <a:latin typeface="Times New Roman Regular" panose="02020503050405090304" charset="0"/>
              <a:ea typeface="Microsoft YaHei" panose="020B0503020204020204" pitchFamily="34" charset="-122"/>
              <a:cs typeface="Times New Roman Regular" panose="02020503050405090304" charset="0"/>
            </a:endParaRPr>
          </a:p>
        </p:txBody>
      </p:sp>
      <p:pic>
        <p:nvPicPr>
          <p:cNvPr id="4" name="图片 3"/>
          <p:cNvPicPr>
            <a:picLocks noChangeAspect="1"/>
          </p:cNvPicPr>
          <p:nvPr/>
        </p:nvPicPr>
        <p:blipFill>
          <a:blip r:embed="rId1"/>
          <a:stretch>
            <a:fillRect/>
          </a:stretch>
        </p:blipFill>
        <p:spPr>
          <a:xfrm>
            <a:off x="837565" y="504190"/>
            <a:ext cx="1988820" cy="5949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6915" y="596145"/>
            <a:ext cx="7738515" cy="743483"/>
          </a:xfrm>
        </p:spPr>
        <p:txBody>
          <a:bodyPr>
            <a:noAutofit/>
          </a:bodyPr>
          <a:lstStyle/>
          <a:p>
            <a:pPr algn="ctr">
              <a:lnSpc>
                <a:spcPct val="150000"/>
              </a:lnSpc>
            </a:pPr>
            <a:r>
              <a:rPr kumimoji="1" lang="zh-CN" altLang="en-US" dirty="0">
                <a:latin typeface="Microsoft YaHei" panose="020B0503020204020204" pitchFamily="34" charset="-122"/>
                <a:ea typeface="Microsoft YaHei" panose="020B0503020204020204" pitchFamily="34" charset="-122"/>
              </a:rPr>
              <a:t>技术方法与实现</a:t>
            </a:r>
            <a:br>
              <a:rPr kumimoji="1" lang="en-US" altLang="zh-CN" dirty="0">
                <a:latin typeface="Microsoft YaHei" panose="020B0503020204020204" pitchFamily="34" charset="-122"/>
                <a:ea typeface="Microsoft YaHei" panose="020B0503020204020204" pitchFamily="34" charset="-122"/>
              </a:rPr>
            </a:br>
            <a:endParaRPr kumimoji="1" lang="zh-CN" altLang="en-US" sz="3600" dirty="0">
              <a:latin typeface="Microsoft YaHei" panose="020B0503020204020204" pitchFamily="34" charset="-122"/>
              <a:ea typeface="Microsoft YaHei" panose="020B0503020204020204" pitchFamily="34"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137920" y="1881505"/>
                <a:ext cx="10515600" cy="4351338"/>
              </a:xfrm>
            </p:spPr>
            <p:txBody>
              <a:bodyPr>
                <a:normAutofit/>
              </a:bodyPr>
              <a:lstStyle/>
              <a:p>
                <a:pPr marL="0" indent="0">
                  <a:lnSpc>
                    <a:spcPct val="120000"/>
                  </a:lnSpc>
                  <a:buNone/>
                </a:pPr>
                <a:r>
                  <a:rPr kumimoji="1" lang="en-US" altLang="zh-CN" sz="2400" dirty="0">
                    <a:latin typeface="Microsoft YaHei" panose="020B0503020204020204" pitchFamily="34" charset="-122"/>
                    <a:ea typeface="Microsoft YaHei" panose="020B0503020204020204" pitchFamily="34" charset="-122"/>
                  </a:rPr>
                  <a:t>   </a:t>
                </a:r>
                <a:r>
                  <a:rPr kumimoji="1" lang="zh-CN" altLang="en-US" sz="2400" dirty="0">
                    <a:latin typeface="Microsoft YaHei" panose="020B0503020204020204" pitchFamily="34" charset="-122"/>
                    <a:ea typeface="Microsoft YaHei" panose="020B0503020204020204" pitchFamily="34" charset="-122"/>
                  </a:rPr>
                  <a:t>对于任意两天线</a:t>
                </a:r>
                <a:r>
                  <a:rPr kumimoji="1" lang="en-US" altLang="zh-CN" sz="2400" dirty="0">
                    <a:latin typeface="Microsoft YaHei" panose="020B0503020204020204" pitchFamily="34" charset="-122"/>
                    <a:ea typeface="Microsoft YaHei" panose="020B0503020204020204" pitchFamily="34" charset="-122"/>
                  </a:rPr>
                  <a:t> p </a:t>
                </a:r>
                <a:r>
                  <a:rPr kumimoji="1" lang="zh-CN" altLang="en-US" sz="2400" dirty="0">
                    <a:latin typeface="Microsoft YaHei" panose="020B0503020204020204" pitchFamily="34" charset="-122"/>
                    <a:ea typeface="Microsoft YaHei" panose="020B0503020204020204" pitchFamily="34" charset="-122"/>
                  </a:rPr>
                  <a:t>和</a:t>
                </a:r>
                <a:r>
                  <a:rPr kumimoji="1" lang="en-US" altLang="zh-CN" sz="2400" dirty="0">
                    <a:latin typeface="Microsoft YaHei" panose="020B0503020204020204" pitchFamily="34" charset="-122"/>
                    <a:ea typeface="Microsoft YaHei" panose="020B0503020204020204" pitchFamily="34" charset="-122"/>
                  </a:rPr>
                  <a:t> q </a:t>
                </a:r>
                <a:r>
                  <a:rPr kumimoji="1" lang="zh-CN" altLang="en-US" sz="2400" dirty="0">
                    <a:latin typeface="Microsoft YaHei" panose="020B0503020204020204" pitchFamily="34" charset="-122"/>
                    <a:ea typeface="Microsoft YaHei" panose="020B0503020204020204" pitchFamily="34" charset="-122"/>
                  </a:rPr>
                  <a:t>组成的天线对，若忽略噪声项则相关器输出为</a:t>
                </a:r>
                <a:r>
                  <a:rPr kumimoji="1" lang="zh-CN" altLang="en-US" dirty="0">
                    <a:latin typeface="Microsoft YaHei" panose="020B0503020204020204" pitchFamily="34" charset="-122"/>
                    <a:ea typeface="Microsoft YaHei" panose="020B0503020204020204" pitchFamily="34" charset="-122"/>
                  </a:rPr>
                  <a:t>：</a:t>
                </a:r>
                <a:endParaRPr kumimoji="1" lang="en-US" altLang="zh-CN" sz="2200" dirty="0">
                  <a:latin typeface="Microsoft YaHei" panose="020B0503020204020204" pitchFamily="34" charset="-122"/>
                  <a:ea typeface="Microsoft YaHei" panose="020B0503020204020204" pitchFamily="34" charset="-122"/>
                </a:endParaRPr>
              </a:p>
              <a:p>
                <a:pPr marL="0" indent="0">
                  <a:lnSpc>
                    <a:spcPct val="120000"/>
                  </a:lnSpc>
                  <a:buNone/>
                </a:pPr>
                <a:r>
                  <a:rPr kumimoji="1" lang="zh-CN" altLang="en-US" sz="2200" dirty="0"/>
                  <a:t>                       </a:t>
                </a:r>
                <a:r>
                  <a:rPr kumimoji="1" lang="zh-CN" altLang="en-US" sz="2400" dirty="0"/>
                  <a:t>                                                                                    </a:t>
                </a:r>
                <a:r>
                  <a:rPr kumimoji="1" lang="zh-CN" altLang="en-US" sz="2400" dirty="0">
                    <a:latin typeface="Cambria Math" panose="02040503050406030204" pitchFamily="18" charset="0"/>
                  </a:rPr>
                  <a:t>（</a:t>
                </a:r>
                <a:r>
                  <a:rPr kumimoji="1" lang="en-US" altLang="zh-CN" sz="2400" dirty="0">
                    <a:latin typeface="Cambria Math" panose="02040503050406030204" pitchFamily="18" charset="0"/>
                  </a:rPr>
                  <a:t>1</a:t>
                </a:r>
                <a:r>
                  <a:rPr kumimoji="1" lang="zh-CN" altLang="en-US" sz="2400" dirty="0">
                    <a:latin typeface="Cambria Math" panose="02040503050406030204" pitchFamily="18" charset="0"/>
                  </a:rPr>
                  <a:t>）</a:t>
                </a:r>
                <a:endParaRPr kumimoji="1" lang="en-US" altLang="zh-CN" sz="2400" i="1" dirty="0">
                  <a:latin typeface="Cambria Math" panose="02040503050406030204" pitchFamily="18" charset="0"/>
                </a:endParaRPr>
              </a:p>
              <a:p>
                <a:pPr marL="0" indent="0">
                  <a:lnSpc>
                    <a:spcPct val="120000"/>
                  </a:lnSpc>
                  <a:buNone/>
                </a:pPr>
                <a:endParaRPr kumimoji="1" lang="en-US" altLang="zh-CN" sz="1900" dirty="0">
                  <a:latin typeface="Cambria Math" panose="02040503050406030204" pitchFamily="18" charset="0"/>
                </a:endParaRPr>
              </a:p>
              <a:p>
                <a:pPr marL="0" indent="0">
                  <a:lnSpc>
                    <a:spcPct val="120000"/>
                  </a:lnSpc>
                  <a:buNone/>
                </a:pPr>
                <a:r>
                  <a:rPr kumimoji="1" lang="zh-CN" altLang="en-US" sz="1900" dirty="0">
                    <a:latin typeface="Cambria Math" panose="02040503050406030204" pitchFamily="18" charset="0"/>
                  </a:rPr>
                  <a:t>           </a:t>
                </a:r>
                <a:r>
                  <a:rPr kumimoji="1" lang="zh-CN" altLang="en-US" sz="2200" dirty="0">
                    <a:latin typeface="Cambria Math" panose="02040503050406030204" pitchFamily="18" charset="0"/>
                  </a:rPr>
                  <a:t>其中，</a:t>
                </a:r>
                <a:endParaRPr kumimoji="1" lang="en-US" altLang="zh-CN" sz="2200" dirty="0">
                  <a:latin typeface="Cambria Math" panose="02040503050406030204" pitchFamily="18" charset="0"/>
                </a:endParaRPr>
              </a:p>
              <a:p>
                <a:pPr marL="0" indent="0">
                  <a:lnSpc>
                    <a:spcPct val="120000"/>
                  </a:lnSpc>
                  <a:buNone/>
                </a:pPr>
                <a:r>
                  <a:rPr kumimoji="1" lang="en-US" altLang="zh-CN" sz="2200" smtClean="0">
                    <a:latin typeface="Cambria Math" panose="02040503050406030204" pitchFamily="18" charset="0"/>
                  </a:rPr>
                  <a:t>                </a:t>
                </a:r>
                <a14:m>
                  <m:oMath xmlns:m="http://schemas.openxmlformats.org/officeDocument/2006/math">
                    <m:sSub>
                      <m:sSubPr>
                        <m:ctrlPr>
                          <a:rPr kumimoji="1" lang="en-US" altLang="zh-CN" sz="2200" i="1" smtClean="0">
                            <a:latin typeface="Cambria Math" panose="02040503050406030204" pitchFamily="18" charset="0"/>
                          </a:rPr>
                        </m:ctrlPr>
                      </m:sSubPr>
                      <m:e>
                        <m:r>
                          <a:rPr kumimoji="1" lang="en-US" altLang="zh-CN" sz="2200" b="0" i="1" smtClean="0">
                            <a:latin typeface="Cambria Math" panose="02040503050406030204" pitchFamily="18" charset="0"/>
                          </a:rPr>
                          <m:t>𝐷</m:t>
                        </m:r>
                      </m:e>
                      <m:sub>
                        <m:r>
                          <a:rPr kumimoji="1" lang="en-US" altLang="zh-CN" sz="2200" b="0" i="1" smtClean="0">
                            <a:latin typeface="Cambria Math" panose="02040503050406030204" pitchFamily="18" charset="0"/>
                          </a:rPr>
                          <m:t>𝑝𝑞</m:t>
                        </m:r>
                      </m:sub>
                    </m:sSub>
                  </m:oMath>
                </a14:m>
                <a:r>
                  <a:rPr kumimoji="1" lang="zh-CN" altLang="en-US" sz="2200" dirty="0">
                    <a:latin typeface="Cambria Math" panose="02040503050406030204" pitchFamily="18" charset="0"/>
                  </a:rPr>
                  <a:t>：</a:t>
                </a:r>
                <a:r>
                  <a:rPr kumimoji="1" lang="en-US" altLang="zh-CN" sz="2200" dirty="0">
                    <a:latin typeface="Cambria Math" panose="02040503050406030204" pitchFamily="18" charset="0"/>
                  </a:rPr>
                  <a:t> </a:t>
                </a:r>
                <a:r>
                  <a:rPr kumimoji="1" lang="zh-CN" altLang="en-US" sz="2200" dirty="0">
                    <a:latin typeface="Cambria Math" panose="02040503050406030204" pitchFamily="18" charset="0"/>
                  </a:rPr>
                  <a:t>观测到的可见度函数</a:t>
                </a:r>
                <a:endParaRPr kumimoji="1" lang="en-US" altLang="zh-CN" sz="2200" dirty="0">
                  <a:latin typeface="Cambria Math" panose="02040503050406030204" pitchFamily="18" charset="0"/>
                </a:endParaRPr>
              </a:p>
              <a:p>
                <a:pPr marL="0" indent="0">
                  <a:lnSpc>
                    <a:spcPct val="120000"/>
                  </a:lnSpc>
                  <a:buNone/>
                </a:pPr>
                <a:r>
                  <a:rPr kumimoji="1" lang="en-US" altLang="zh-CN" sz="2200">
                    <a:latin typeface="Cambria Math" panose="02040503050406030204" pitchFamily="18" charset="0"/>
                  </a:rPr>
                  <a:t>               </a:t>
                </a:r>
                <a14:m>
                  <m:oMath xmlns:m="http://schemas.openxmlformats.org/officeDocument/2006/math">
                    <m:sSub>
                      <m:sSubPr>
                        <m:ctrlPr>
                          <a:rPr kumimoji="1" lang="en-US" altLang="zh-CN" sz="2200" i="1">
                            <a:latin typeface="Cambria Math" panose="02040503050406030204" pitchFamily="18" charset="0"/>
                          </a:rPr>
                        </m:ctrlPr>
                      </m:sSubPr>
                      <m:e>
                        <m:r>
                          <m:rPr>
                            <m:sty m:val="p"/>
                          </m:rPr>
                          <a:rPr kumimoji="1" lang="en-US" altLang="zh-CN" sz="2200" i="1">
                            <a:latin typeface="Cambria Math" panose="02040503050406030204" pitchFamily="18" charset="0"/>
                          </a:rPr>
                          <m:t>M</m:t>
                        </m:r>
                      </m:e>
                      <m:sub>
                        <m:r>
                          <a:rPr kumimoji="1" lang="en-US" altLang="zh-CN" sz="2200" b="0" i="1" smtClean="0">
                            <a:latin typeface="Cambria Math" panose="02040503050406030204" pitchFamily="18" charset="0"/>
                          </a:rPr>
                          <m:t>𝑝𝑞</m:t>
                        </m:r>
                      </m:sub>
                    </m:sSub>
                  </m:oMath>
                </a14:m>
                <a:r>
                  <a:rPr kumimoji="1" lang="zh-CN" altLang="en-US" sz="2200" dirty="0">
                    <a:latin typeface="Cambria Math" panose="02040503050406030204" pitchFamily="18" charset="0"/>
                  </a:rPr>
                  <a:t>：模型可见度函数</a:t>
                </a:r>
                <a:endParaRPr kumimoji="1" lang="en-US" altLang="zh-CN" sz="2200" dirty="0">
                  <a:latin typeface="Cambria Math" panose="02040503050406030204" pitchFamily="18" charset="0"/>
                </a:endParaRPr>
              </a:p>
              <a:p>
                <a:pPr marL="0" indent="0">
                  <a:lnSpc>
                    <a:spcPct val="120000"/>
                  </a:lnSpc>
                  <a:buNone/>
                </a:pPr>
                <a:r>
                  <a:rPr kumimoji="1" lang="en-US" altLang="zh-CN" sz="2200" dirty="0">
                    <a:latin typeface="Cambria Math" panose="02040503050406030204" pitchFamily="18" charset="0"/>
                  </a:rPr>
                  <a:t>               </a:t>
                </a:r>
                <a14:m>
                  <m:oMath xmlns:m="http://schemas.openxmlformats.org/officeDocument/2006/math">
                    <m:sSub>
                      <m:sSubPr>
                        <m:ctrlPr>
                          <a:rPr kumimoji="1" lang="en-US" altLang="zh-CN" sz="2200" i="1" dirty="0">
                            <a:latin typeface="Cambria Math" panose="02040503050406030204" pitchFamily="18" charset="0"/>
                          </a:rPr>
                        </m:ctrlPr>
                      </m:sSubPr>
                      <m:e>
                        <m:r>
                          <a:rPr kumimoji="1" lang="en-US" altLang="zh-CN" sz="2200" i="1" dirty="0">
                            <a:latin typeface="Cambria Math" panose="02040503050406030204" pitchFamily="18" charset="0"/>
                          </a:rPr>
                          <m:t>𝐺</m:t>
                        </m:r>
                      </m:e>
                      <m:sub>
                        <m:r>
                          <a:rPr kumimoji="1" lang="en-US" altLang="zh-CN" sz="2200" b="0" i="1" dirty="0" smtClean="0">
                            <a:latin typeface="Cambria Math" panose="02040503050406030204" pitchFamily="18" charset="0"/>
                          </a:rPr>
                          <m:t>𝑝𝑞</m:t>
                        </m:r>
                      </m:sub>
                    </m:sSub>
                  </m:oMath>
                </a14:m>
                <a:r>
                  <a:rPr kumimoji="1" lang="en-US" altLang="zh-CN" sz="2200" dirty="0"/>
                  <a:t> </a:t>
                </a:r>
                <a14:m>
                  <m:oMath xmlns:m="http://schemas.openxmlformats.org/officeDocument/2006/math">
                    <m:r>
                      <a:rPr kumimoji="1" lang="zh-CN" altLang="en-US" sz="2200">
                        <a:latin typeface="Cambria Math" panose="02040503050406030204" pitchFamily="18" charset="0"/>
                      </a:rPr>
                      <m:t>：</m:t>
                    </m:r>
                  </m:oMath>
                </a14:m>
                <a:r>
                  <a:rPr kumimoji="1" lang="zh-CN" altLang="en-US" sz="2200" dirty="0">
                    <a:latin typeface="Cambria Math" panose="02040503050406030204" pitchFamily="18" charset="0"/>
                  </a:rPr>
                  <a:t>天线对增益</a:t>
                </a:r>
                <a:endParaRPr kumimoji="1" lang="en-US" altLang="zh-CN" sz="2200" dirty="0">
                  <a:latin typeface="Cambria Math" panose="02040503050406030204" pitchFamily="18" charset="0"/>
                </a:endParaRPr>
              </a:p>
              <a:p>
                <a:pPr marL="0" indent="0">
                  <a:buNone/>
                </a:pPr>
                <a:endParaRPr kumimoji="1" lang="en-US" altLang="zh-CN" sz="2200" dirty="0">
                  <a:latin typeface="Cambria Math" panose="02040503050406030204" pitchFamily="18" charset="0"/>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1137920" y="1881505"/>
                <a:ext cx="10515600" cy="4351338"/>
              </a:xfrm>
              <a:blipFill rotWithShape="1">
                <a:blip r:embed="rId1"/>
                <a:stretch>
                  <a:fillRect b="-7"/>
                </a:stretch>
              </a:blipFill>
            </p:spPr>
            <p:txBody>
              <a:bodyPr/>
              <a:lstStyle/>
              <a:p>
                <a:r>
                  <a:rPr lang="zh-CN" altLang="en-US">
                    <a:noFill/>
                  </a:rPr>
                  <a:t> </a:t>
                </a:r>
              </a:p>
            </p:txBody>
          </p:sp>
        </mc:Fallback>
      </mc:AlternateContent>
      <p:sp>
        <p:nvSpPr>
          <p:cNvPr id="5" name="AutoShape 2"/>
          <p:cNvSpPr>
            <a:spLocks noChangeAspect="1" noChangeArrowheads="1"/>
          </p:cNvSpPr>
          <p:nvPr/>
        </p:nvSpPr>
        <p:spPr bwMode="auto">
          <a:xfrm>
            <a:off x="4749800" y="3200400"/>
            <a:ext cx="26924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2"/>
          <a:stretch>
            <a:fillRect/>
          </a:stretch>
        </p:blipFill>
        <p:spPr>
          <a:xfrm>
            <a:off x="6666865" y="3200400"/>
            <a:ext cx="3192145" cy="3034030"/>
          </a:xfrm>
          <a:prstGeom prst="rect">
            <a:avLst/>
          </a:prstGeom>
        </p:spPr>
      </p:pic>
      <p:sp>
        <p:nvSpPr>
          <p:cNvPr id="9" name="文本框 8"/>
          <p:cNvSpPr txBox="1"/>
          <p:nvPr/>
        </p:nvSpPr>
        <p:spPr>
          <a:xfrm>
            <a:off x="1137920" y="1339616"/>
            <a:ext cx="2631440" cy="521970"/>
          </a:xfrm>
          <a:prstGeom prst="rect">
            <a:avLst/>
          </a:prstGeom>
          <a:noFill/>
        </p:spPr>
        <p:txBody>
          <a:bodyPr wrap="none" rtlCol="0">
            <a:spAutoFit/>
          </a:bodyPr>
          <a:lstStyle/>
          <a:p>
            <a:r>
              <a:rPr kumimoji="1" lang="en-US" altLang="zh-CN" sz="2800" dirty="0">
                <a:latin typeface="Microsoft YaHei" panose="020B0503020204020204" pitchFamily="34" charset="-122"/>
                <a:ea typeface="Microsoft YaHei" panose="020B0503020204020204" pitchFamily="34" charset="-122"/>
              </a:rPr>
              <a:t>1.</a:t>
            </a:r>
            <a:r>
              <a:rPr kumimoji="1" lang="zh-CN" altLang="en-US" sz="2800" dirty="0">
                <a:latin typeface="Microsoft YaHei" panose="020B0503020204020204" pitchFamily="34" charset="-122"/>
                <a:ea typeface="Microsoft YaHei" panose="020B0503020204020204" pitchFamily="34" charset="-122"/>
              </a:rPr>
              <a:t>增益校准原理</a:t>
            </a:r>
            <a:endParaRPr kumimoji="1" lang="zh-CN" altLang="en-US" sz="2800" dirty="0">
              <a:latin typeface="Microsoft YaHei" panose="020B0503020204020204" pitchFamily="34" charset="-122"/>
              <a:ea typeface="Microsoft YaHei" panose="020B0503020204020204" pitchFamily="34" charset="-122"/>
            </a:endParaRPr>
          </a:p>
        </p:txBody>
      </p:sp>
      <p:pic>
        <p:nvPicPr>
          <p:cNvPr id="6" name="图片 5"/>
          <p:cNvPicPr>
            <a:picLocks noChangeAspect="1"/>
          </p:cNvPicPr>
          <p:nvPr/>
        </p:nvPicPr>
        <p:blipFill>
          <a:blip r:embed="rId3"/>
          <a:stretch>
            <a:fillRect/>
          </a:stretch>
        </p:blipFill>
        <p:spPr>
          <a:xfrm>
            <a:off x="804545" y="370205"/>
            <a:ext cx="1828165" cy="546735"/>
          </a:xfrm>
          <a:prstGeom prst="rect">
            <a:avLst/>
          </a:prstGeom>
        </p:spPr>
      </p:pic>
      <p:pic>
        <p:nvPicPr>
          <p:cNvPr id="7" name="图片 6"/>
          <p:cNvPicPr>
            <a:picLocks noChangeAspect="1"/>
          </p:cNvPicPr>
          <p:nvPr/>
        </p:nvPicPr>
        <p:blipFill>
          <a:blip r:embed="rId4"/>
          <a:stretch>
            <a:fillRect/>
          </a:stretch>
        </p:blipFill>
        <p:spPr>
          <a:xfrm>
            <a:off x="5437505" y="2661920"/>
            <a:ext cx="1917065" cy="3670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92858" y="142841"/>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488440" y="1379220"/>
                <a:ext cx="10041255" cy="5363210"/>
              </a:xfrm>
            </p:spPr>
            <p:txBody>
              <a:bodyPr>
                <a:noAutofit/>
              </a:bodyPr>
              <a:lstStyle/>
              <a:p>
                <a:pPr marL="0" indent="0">
                  <a:lnSpc>
                    <a:spcPct val="120000"/>
                  </a:lnSpc>
                  <a:buNone/>
                </a:pPr>
                <a:r>
                  <a:rPr kumimoji="1" lang="zh-CN" altLang="en-US" sz="2400" dirty="0">
                    <a:latin typeface="Microsoft YaHei" panose="020B0503020204020204" pitchFamily="34" charset="-122"/>
                    <a:ea typeface="Microsoft YaHei" panose="020B0503020204020204" pitchFamily="34" charset="-122"/>
                  </a:rPr>
                  <a:t>由天线对增益求单个天线的增益</a:t>
                </a:r>
                <a:r>
                  <a:rPr kumimoji="1" lang="zh-CN" altLang="en-US" sz="2200" dirty="0">
                    <a:latin typeface="Microsoft YaHei" panose="020B0503020204020204" pitchFamily="34" charset="-122"/>
                    <a:ea typeface="Microsoft YaHei" panose="020B0503020204020204" pitchFamily="34" charset="-122"/>
                  </a:rPr>
                  <a:t>：</a:t>
                </a:r>
                <a:endParaRPr kumimoji="1" lang="en-US" altLang="zh-CN" sz="2200" i="1" dirty="0">
                  <a:solidFill>
                    <a:schemeClr val="tx1"/>
                  </a:solidFill>
                  <a:latin typeface="Microsoft YaHei" panose="020B0503020204020204" pitchFamily="34" charset="-122"/>
                  <a:ea typeface="Microsoft YaHei" panose="020B0503020204020204" pitchFamily="34" charset="-122"/>
                </a:endParaRPr>
              </a:p>
              <a:p>
                <a:pPr marL="0" indent="0" algn="ctr">
                  <a:lnSpc>
                    <a:spcPct val="120000"/>
                  </a:lnSpc>
                  <a:buNone/>
                </a:pPr>
                <a:r>
                  <a:rPr kumimoji="1" lang="en-US" altLang="zh-CN" sz="2200" smtClean="0">
                    <a:solidFill>
                      <a:schemeClr val="tx1"/>
                    </a:solidFill>
                    <a:latin typeface="Cambria Math" panose="02040503050406030204" pitchFamily="18" charset="0"/>
                  </a:rPr>
                  <a:t>                                           </a:t>
                </a:r>
                <a:r>
                  <a:rPr kumimoji="1" lang="zh-CN" altLang="en-US" sz="2200" dirty="0">
                    <a:solidFill>
                      <a:schemeClr val="tx1"/>
                    </a:solidFill>
                  </a:rPr>
                  <a:t>                </a:t>
                </a:r>
                <a:r>
                  <a:rPr kumimoji="1" lang="en-US" altLang="zh-CN" sz="2200" dirty="0">
                    <a:solidFill>
                      <a:schemeClr val="tx1"/>
                    </a:solidFill>
                  </a:rPr>
                  <a:t>       </a:t>
                </a:r>
                <a:r>
                  <a:rPr kumimoji="1" lang="zh-CN" altLang="en-US" sz="2200" dirty="0">
                    <a:solidFill>
                      <a:schemeClr val="tx1"/>
                    </a:solidFill>
                  </a:rPr>
                  <a:t> </a:t>
                </a:r>
                <a:r>
                  <a:rPr kumimoji="1" lang="en-US" altLang="zh-CN" sz="2200" dirty="0">
                    <a:solidFill>
                      <a:schemeClr val="tx1"/>
                    </a:solidFill>
                  </a:rPr>
                  <a:t>                         </a:t>
                </a:r>
                <a:r>
                  <a:rPr kumimoji="1" lang="zh-CN" altLang="en-US" sz="2200" dirty="0">
                    <a:solidFill>
                      <a:schemeClr val="tx1"/>
                    </a:solidFill>
                  </a:rPr>
                  <a:t>                                     </a:t>
                </a:r>
                <a:r>
                  <a:rPr kumimoji="1" lang="zh-CN" altLang="en-US" sz="2400" dirty="0">
                    <a:solidFill>
                      <a:schemeClr val="tx1"/>
                    </a:solidFill>
                  </a:rPr>
                  <a:t>（</a:t>
                </a:r>
                <a:r>
                  <a:rPr kumimoji="1" lang="en-US" altLang="zh-CN" sz="2400" dirty="0">
                    <a:solidFill>
                      <a:schemeClr val="tx1"/>
                    </a:solidFill>
                  </a:rPr>
                  <a:t>2</a:t>
                </a:r>
                <a:r>
                  <a:rPr kumimoji="1" lang="zh-CN" altLang="en-US" sz="2400" dirty="0">
                    <a:solidFill>
                      <a:schemeClr val="tx1"/>
                    </a:solidFill>
                  </a:rPr>
                  <a:t>）</a:t>
                </a:r>
                <a:endParaRPr kumimoji="1" lang="en-US" altLang="zh-CN" sz="2400" dirty="0">
                  <a:solidFill>
                    <a:schemeClr val="tx1"/>
                  </a:solidFill>
                </a:endParaRPr>
              </a:p>
              <a:p>
                <a:pPr marL="0" indent="0">
                  <a:lnSpc>
                    <a:spcPct val="120000"/>
                  </a:lnSpc>
                  <a:buNone/>
                </a:pPr>
                <a:r>
                  <a:rPr kumimoji="1" lang="zh-CN" altLang="en-US" sz="2400" dirty="0">
                    <a:solidFill>
                      <a:schemeClr val="tx1"/>
                    </a:solidFill>
                  </a:rPr>
                  <a:t>其中，</a:t>
                </a:r>
                <a14:m>
                  <m:oMath xmlns:m="http://schemas.openxmlformats.org/officeDocument/2006/math">
                    <m:sSub>
                      <m:sSubPr>
                        <m:ctrlPr>
                          <a:rPr kumimoji="1" lang="en-US" altLang="zh-CN" sz="2400" i="1" dirty="0">
                            <a:solidFill>
                              <a:schemeClr val="tx1"/>
                            </a:solidFill>
                            <a:latin typeface="Cambria Math" panose="02040503050406030204" pitchFamily="18" charset="0"/>
                          </a:rPr>
                        </m:ctrlPr>
                      </m:sSubPr>
                      <m:e>
                        <m:r>
                          <a:rPr kumimoji="1" lang="en-US" altLang="zh-CN" sz="2400" i="1" dirty="0">
                            <a:solidFill>
                              <a:schemeClr val="tx1"/>
                            </a:solidFill>
                            <a:latin typeface="Cambria Math" panose="02040503050406030204" pitchFamily="18" charset="0"/>
                          </a:rPr>
                          <m:t>𝐺</m:t>
                        </m:r>
                      </m:e>
                      <m:sub>
                        <m:r>
                          <a:rPr kumimoji="1" lang="en-US" altLang="zh-CN" sz="2400" b="0" i="1" dirty="0" smtClean="0">
                            <a:solidFill>
                              <a:schemeClr val="tx1"/>
                            </a:solidFill>
                            <a:latin typeface="Cambria Math" panose="02040503050406030204" pitchFamily="18" charset="0"/>
                          </a:rPr>
                          <m:t>𝑝</m:t>
                        </m:r>
                      </m:sub>
                    </m:sSub>
                    <m:r>
                      <a:rPr kumimoji="1" lang="zh-CN" altLang="en-US" sz="2400" i="1" dirty="0" smtClean="0">
                        <a:solidFill>
                          <a:schemeClr val="tx1"/>
                        </a:solidFill>
                        <a:latin typeface="Cambria Math" panose="02040503050406030204" pitchFamily="18" charset="0"/>
                      </a:rPr>
                      <m:t>为</m:t>
                    </m:r>
                  </m:oMath>
                </a14:m>
                <a:r>
                  <a:rPr kumimoji="1" lang="zh-CN" altLang="en-US" sz="2400" dirty="0">
                    <a:solidFill>
                      <a:schemeClr val="tx1"/>
                    </a:solidFill>
                  </a:rPr>
                  <a:t>天线 </a:t>
                </a:r>
                <a:r>
                  <a:rPr kumimoji="1" lang="en-US" altLang="zh-CN" sz="2400" i="1" dirty="0">
                    <a:latin typeface="Times New Roman" panose="02020503050405090304" pitchFamily="18" charset="0"/>
                    <a:cs typeface="Times New Roman" panose="02020503050405090304" pitchFamily="18" charset="0"/>
                  </a:rPr>
                  <a:t>p</a:t>
                </a:r>
                <a:r>
                  <a:rPr kumimoji="1" lang="zh-CN" altLang="en-US" sz="2400" i="1" dirty="0">
                    <a:latin typeface="Times New Roman" panose="02020503050405090304" pitchFamily="18" charset="0"/>
                    <a:cs typeface="Times New Roman" panose="02020503050405090304" pitchFamily="18" charset="0"/>
                  </a:rPr>
                  <a:t> </a:t>
                </a:r>
                <a:r>
                  <a:rPr kumimoji="1" lang="zh-CN" altLang="en-US" sz="2400" dirty="0">
                    <a:solidFill>
                      <a:schemeClr val="tx1"/>
                    </a:solidFill>
                  </a:rPr>
                  <a:t>的增益因子，</a:t>
                </a:r>
                <a14:m>
                  <m:oMath xmlns:m="http://schemas.openxmlformats.org/officeDocument/2006/math">
                    <m:sSubSup>
                      <m:sSubSupPr>
                        <m:ctrlPr>
                          <a:rPr kumimoji="1" lang="en-US" altLang="zh-CN" sz="2400" i="1" dirty="0">
                            <a:solidFill>
                              <a:schemeClr val="tx1"/>
                            </a:solidFill>
                            <a:latin typeface="Cambria Math" panose="02040503050406030204" pitchFamily="18" charset="0"/>
                          </a:rPr>
                        </m:ctrlPr>
                      </m:sSubSupPr>
                      <m:e>
                        <m:r>
                          <a:rPr kumimoji="1" lang="en-US" altLang="zh-CN" sz="2400" i="1" dirty="0">
                            <a:solidFill>
                              <a:schemeClr val="tx1"/>
                            </a:solidFill>
                            <a:latin typeface="Cambria Math" panose="02040503050406030204" pitchFamily="18" charset="0"/>
                          </a:rPr>
                          <m:t>𝐺</m:t>
                        </m:r>
                      </m:e>
                      <m:sub>
                        <m:r>
                          <a:rPr kumimoji="1" lang="en-US" altLang="zh-CN" sz="2400" b="0" i="1" dirty="0" smtClean="0">
                            <a:solidFill>
                              <a:schemeClr val="tx1"/>
                            </a:solidFill>
                            <a:latin typeface="Cambria Math" panose="02040503050406030204" pitchFamily="18" charset="0"/>
                          </a:rPr>
                          <m:t>𝑞</m:t>
                        </m:r>
                      </m:sub>
                      <m:sup>
                        <m:r>
                          <a:rPr kumimoji="1" lang="en-US" altLang="zh-CN" sz="2400" i="1" dirty="0">
                            <a:solidFill>
                              <a:schemeClr val="tx1"/>
                            </a:solidFill>
                            <a:latin typeface="Cambria Math" panose="02040503050406030204" pitchFamily="18" charset="0"/>
                          </a:rPr>
                          <m:t>∗</m:t>
                        </m:r>
                      </m:sup>
                    </m:sSubSup>
                  </m:oMath>
                </a14:m>
                <a:r>
                  <a:rPr kumimoji="1" lang="zh-CN" altLang="en-US" sz="2400" dirty="0">
                    <a:solidFill>
                      <a:schemeClr val="tx1"/>
                    </a:solidFill>
                  </a:rPr>
                  <a:t>为天线 </a:t>
                </a:r>
                <a:r>
                  <a:rPr kumimoji="1" lang="en-US" altLang="zh-CN" sz="2400" i="1" dirty="0"/>
                  <a:t>q</a:t>
                </a:r>
                <a:r>
                  <a:rPr kumimoji="1" lang="zh-CN" altLang="en-US" sz="2400" dirty="0">
                    <a:solidFill>
                      <a:schemeClr val="tx1"/>
                    </a:solidFill>
                  </a:rPr>
                  <a:t> 的增益因子的共轭复数。</a:t>
                </a:r>
                <a:endParaRPr kumimoji="1" lang="en-US" altLang="zh-CN" sz="2400" dirty="0">
                  <a:solidFill>
                    <a:schemeClr val="tx1"/>
                  </a:solidFill>
                </a:endParaRPr>
              </a:p>
              <a:p>
                <a:pPr marL="0" indent="0">
                  <a:lnSpc>
                    <a:spcPct val="120000"/>
                  </a:lnSpc>
                  <a:buNone/>
                </a:pPr>
                <a:r>
                  <a:rPr kumimoji="1" lang="zh-CN" altLang="en-US" sz="2400" dirty="0">
                    <a:solidFill>
                      <a:schemeClr val="tx1"/>
                    </a:solidFill>
                    <a:latin typeface="Times New Roman" panose="02020503050405090304" pitchFamily="18" charset="0"/>
                    <a:cs typeface="Times New Roman" panose="02020503050405090304" pitchFamily="18" charset="0"/>
                  </a:rPr>
                  <a:t>用最小二乘法找到一个</a:t>
                </a:r>
                <a14:m>
                  <m:oMath xmlns:m="http://schemas.openxmlformats.org/officeDocument/2006/math">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𝐺</m:t>
                        </m:r>
                      </m:e>
                      <m:sub>
                        <m:r>
                          <a:rPr kumimoji="1" lang="en-US" altLang="zh-CN" sz="2400" b="0" i="1" dirty="0" smtClean="0">
                            <a:latin typeface="Cambria Math" panose="02040503050406030204" pitchFamily="18" charset="0"/>
                          </a:rPr>
                          <m:t>𝑝</m:t>
                        </m:r>
                      </m:sub>
                    </m:sSub>
                    <m:r>
                      <a:rPr kumimoji="1" lang="en-US" altLang="zh-CN" sz="2400" i="1" dirty="0">
                        <a:latin typeface="Cambria Math" panose="02040503050406030204" pitchFamily="18" charset="0"/>
                      </a:rPr>
                      <m:t> </m:t>
                    </m:r>
                  </m:oMath>
                </a14:m>
                <a:r>
                  <a:rPr kumimoji="1" lang="zh-CN" altLang="en-US" sz="2400" dirty="0">
                    <a:solidFill>
                      <a:schemeClr val="tx1"/>
                    </a:solidFill>
                    <a:latin typeface="Times New Roman" panose="02020503050405090304" pitchFamily="18" charset="0"/>
                    <a:cs typeface="Times New Roman" panose="02020503050405090304" pitchFamily="18" charset="0"/>
                  </a:rPr>
                  <a:t>使得</a:t>
                </a:r>
                <a:r>
                  <a:rPr kumimoji="1" lang="en-US" altLang="zh-CN" sz="2400" i="1" dirty="0">
                    <a:solidFill>
                      <a:schemeClr val="tx1"/>
                    </a:solidFill>
                    <a:latin typeface="Times New Roman" panose="02020503050405090304" pitchFamily="18" charset="0"/>
                    <a:cs typeface="Times New Roman" panose="02020503050405090304" pitchFamily="18" charset="0"/>
                  </a:rPr>
                  <a:t>S</a:t>
                </a:r>
                <a:r>
                  <a:rPr kumimoji="1" lang="zh-CN" altLang="en-US" sz="2400" dirty="0">
                    <a:solidFill>
                      <a:schemeClr val="tx1"/>
                    </a:solidFill>
                    <a:latin typeface="Times New Roman" panose="02020503050405090304" pitchFamily="18" charset="0"/>
                    <a:cs typeface="Times New Roman" panose="02020503050405090304" pitchFamily="18" charset="0"/>
                  </a:rPr>
                  <a:t>最小：</a:t>
                </a:r>
                <a:endParaRPr kumimoji="1" lang="en-US" altLang="zh-CN" sz="2400" dirty="0">
                  <a:solidFill>
                    <a:schemeClr val="tx1"/>
                  </a:solidFill>
                  <a:latin typeface="Times New Roman" panose="02020503050405090304" pitchFamily="18" charset="0"/>
                  <a:cs typeface="Times New Roman" panose="02020503050405090304" pitchFamily="18" charset="0"/>
                </a:endParaRPr>
              </a:p>
              <a:p>
                <a:pPr marL="0" indent="0">
                  <a:lnSpc>
                    <a:spcPct val="120000"/>
                  </a:lnSpc>
                  <a:buNone/>
                </a:pPr>
                <a:r>
                  <a:rPr kumimoji="1" lang="en-US" altLang="zh-CN" sz="2400" b="0" dirty="0">
                    <a:solidFill>
                      <a:schemeClr val="tx1"/>
                    </a:solidFill>
                  </a:rPr>
                  <a:t>               </a:t>
                </a:r>
                <a:r>
                  <a:rPr kumimoji="1" lang="zh-CN" altLang="en-US" sz="2400" b="0" dirty="0">
                    <a:solidFill>
                      <a:schemeClr val="tx1"/>
                    </a:solidFill>
                  </a:rPr>
                  <a:t>               </a:t>
                </a:r>
                <a:r>
                  <a:rPr kumimoji="1" lang="en-US" altLang="zh-CN" sz="2400" b="0" dirty="0">
                    <a:solidFill>
                      <a:schemeClr val="tx1"/>
                    </a:solidFill>
                  </a:rPr>
                  <a:t>  </a:t>
                </a:r>
                <a:r>
                  <a:rPr kumimoji="1" lang="zh-CN" altLang="en-US" sz="2400" b="0" dirty="0">
                    <a:solidFill>
                      <a:schemeClr val="tx1"/>
                    </a:solidFill>
                  </a:rPr>
                  <a:t>    </a:t>
                </a:r>
                <a:r>
                  <a:rPr kumimoji="1" lang="en-US" altLang="zh-CN" sz="2400" dirty="0">
                    <a:solidFill>
                      <a:schemeClr val="tx1"/>
                    </a:solidFill>
                  </a:rPr>
                  <a:t>                  </a:t>
                </a:r>
                <a:r>
                  <a:rPr kumimoji="1" lang="zh-CN" altLang="en-US" sz="2400" dirty="0">
                    <a:solidFill>
                      <a:schemeClr val="tx1"/>
                    </a:solidFill>
                  </a:rPr>
                  <a:t>                                                       （</a:t>
                </a:r>
                <a:r>
                  <a:rPr kumimoji="1" lang="en-US" altLang="zh-CN" sz="2400" dirty="0">
                    <a:solidFill>
                      <a:schemeClr val="tx1"/>
                    </a:solidFill>
                  </a:rPr>
                  <a:t>3</a:t>
                </a:r>
                <a:r>
                  <a:rPr kumimoji="1" lang="zh-CN" altLang="en-US" sz="2400" dirty="0">
                    <a:solidFill>
                      <a:schemeClr val="tx1"/>
                    </a:solidFill>
                  </a:rPr>
                  <a:t>）</a:t>
                </a:r>
                <a:endParaRPr kumimoji="1" lang="en-US" altLang="zh-CN" sz="2400" dirty="0">
                  <a:solidFill>
                    <a:schemeClr val="tx1"/>
                  </a:solidFill>
                </a:endParaRPr>
              </a:p>
              <a:p>
                <a:pPr marL="0" indent="0" algn="just">
                  <a:lnSpc>
                    <a:spcPct val="120000"/>
                  </a:lnSpc>
                  <a:buNone/>
                </a:pPr>
                <a:r>
                  <a:rPr kumimoji="1" lang="zh-CN" altLang="en-US" sz="2400" dirty="0">
                    <a:solidFill>
                      <a:schemeClr val="tx1"/>
                    </a:solidFill>
                    <a:latin typeface="Times New Roman" panose="02020503050405090304" pitchFamily="18" charset="0"/>
                    <a:cs typeface="Times New Roman" panose="02020503050405090304" pitchFamily="18" charset="0"/>
                  </a:rPr>
                  <a:t>在后续观</a:t>
                </a:r>
                <a:r>
                  <a:rPr kumimoji="1" lang="zh-CN" altLang="en-US" sz="2400" dirty="0">
                    <a:latin typeface="Times New Roman" panose="02020503050405090304" pitchFamily="18" charset="0"/>
                    <a:cs typeface="Times New Roman" panose="02020503050405090304" pitchFamily="18" charset="0"/>
                  </a:rPr>
                  <a:t>中</a:t>
                </a:r>
                <a:r>
                  <a:rPr kumimoji="1" lang="zh-CN" altLang="en-US" sz="2400" dirty="0">
                    <a:solidFill>
                      <a:schemeClr val="tx1"/>
                    </a:solidFill>
                    <a:latin typeface="Times New Roman" panose="02020503050405090304" pitchFamily="18" charset="0"/>
                    <a:cs typeface="Times New Roman" panose="02020503050405090304" pitchFamily="18" charset="0"/>
                  </a:rPr>
                  <a:t>，对测未知源进行校准时，式</a:t>
                </a:r>
                <a:r>
                  <a:rPr kumimoji="1" lang="en-US" altLang="zh-CN" sz="2400" dirty="0">
                    <a:solidFill>
                      <a:schemeClr val="tx1"/>
                    </a:solidFill>
                    <a:latin typeface="Times New Roman" panose="02020503050405090304" pitchFamily="18" charset="0"/>
                    <a:cs typeface="Times New Roman" panose="02020503050405090304" pitchFamily="18" charset="0"/>
                  </a:rPr>
                  <a:t>(1)</a:t>
                </a:r>
                <a:r>
                  <a:rPr kumimoji="1" lang="zh-CN" altLang="en-US" sz="2400" dirty="0">
                    <a:solidFill>
                      <a:schemeClr val="tx1"/>
                    </a:solidFill>
                    <a:latin typeface="Times New Roman" panose="02020503050405090304" pitchFamily="18" charset="0"/>
                    <a:cs typeface="Times New Roman" panose="02020503050405090304" pitchFamily="18" charset="0"/>
                  </a:rPr>
                  <a:t>中的</a:t>
                </a:r>
                <a14:m>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i="1">
                            <a:latin typeface="Cambria Math" panose="02040503050406030204" pitchFamily="18" charset="0"/>
                          </a:rPr>
                          <m:t>𝐺</m:t>
                        </m:r>
                      </m:e>
                      <m:sub>
                        <m:r>
                          <a:rPr kumimoji="1" lang="en-US" altLang="zh-CN" sz="2400" b="0" i="1" smtClean="0">
                            <a:latin typeface="Cambria Math" panose="02040503050406030204" pitchFamily="18" charset="0"/>
                          </a:rPr>
                          <m:t>𝑝𝑞</m:t>
                        </m:r>
                      </m:sub>
                    </m:sSub>
                  </m:oMath>
                </a14:m>
                <a:r>
                  <a:rPr kumimoji="1" lang="zh-CN" altLang="en-US" sz="2400" dirty="0">
                    <a:solidFill>
                      <a:schemeClr val="tx1"/>
                    </a:solidFill>
                    <a:latin typeface="Times New Roman" panose="02020503050405090304" pitchFamily="18" charset="0"/>
                    <a:cs typeface="Times New Roman" panose="02020503050405090304" pitchFamily="18" charset="0"/>
                  </a:rPr>
                  <a:t>用</a:t>
                </a:r>
                <a:r>
                  <a:rPr kumimoji="1" lang="en-US" altLang="zh-CN" sz="2400" dirty="0">
                    <a:latin typeface="Times New Roman" panose="02020503050405090304" pitchFamily="18" charset="0"/>
                    <a:cs typeface="Times New Roman" panose="02020503050405090304" pitchFamily="18" charset="0"/>
                  </a:rPr>
                  <a:t>(3)</a:t>
                </a:r>
                <a:r>
                  <a:rPr kumimoji="1" lang="zh-CN" altLang="en-US" sz="2400" dirty="0">
                    <a:latin typeface="Times New Roman" panose="02020503050405090304" pitchFamily="18" charset="0"/>
                    <a:cs typeface="Times New Roman" panose="02020503050405090304" pitchFamily="18" charset="0"/>
                  </a:rPr>
                  <a:t>式</a:t>
                </a:r>
                <a14:m>
                  <m:oMath xmlns:m="http://schemas.openxmlformats.org/officeDocument/2006/math">
                    <m:r>
                      <a:rPr kumimoji="1" lang="zh-CN" altLang="en-US" sz="2400" i="1" dirty="0">
                        <a:solidFill>
                          <a:schemeClr val="tx1"/>
                        </a:solidFill>
                        <a:latin typeface="Cambria Math" panose="02040503050406030204" pitchFamily="18" charset="0"/>
                      </a:rPr>
                      <m:t>求</m:t>
                    </m:r>
                    <m:r>
                      <a:rPr kumimoji="1" lang="zh-CN" altLang="en-US" sz="2400" i="1" dirty="0">
                        <a:latin typeface="Cambria Math" panose="02040503050406030204" pitchFamily="18" charset="0"/>
                      </a:rPr>
                      <m:t>得的</m:t>
                    </m:r>
                    <m:sSub>
                      <m:sSubPr>
                        <m:ctrlPr>
                          <a:rPr kumimoji="1" lang="en-US" altLang="zh-CN" sz="2400" i="1" dirty="0">
                            <a:solidFill>
                              <a:schemeClr val="tx1"/>
                            </a:solidFill>
                            <a:latin typeface="Cambria Math" panose="02040503050406030204" pitchFamily="18" charset="0"/>
                          </a:rPr>
                        </m:ctrlPr>
                      </m:sSubPr>
                      <m:e>
                        <m:r>
                          <a:rPr kumimoji="1" lang="en-US" altLang="zh-CN" sz="2400" i="1" dirty="0">
                            <a:solidFill>
                              <a:schemeClr val="tx1"/>
                            </a:solidFill>
                            <a:latin typeface="Cambria Math" panose="02040503050406030204" pitchFamily="18" charset="0"/>
                          </a:rPr>
                          <m:t>𝐺</m:t>
                        </m:r>
                      </m:e>
                      <m:sub>
                        <m:r>
                          <a:rPr kumimoji="1" lang="en-US" altLang="zh-CN" sz="2400" b="0" i="1" dirty="0" smtClean="0">
                            <a:solidFill>
                              <a:schemeClr val="tx1"/>
                            </a:solidFill>
                            <a:latin typeface="Cambria Math" panose="02040503050406030204" pitchFamily="18" charset="0"/>
                          </a:rPr>
                          <m:t>𝑝</m:t>
                        </m:r>
                      </m:sub>
                    </m:sSub>
                    <m:sSubSup>
                      <m:sSubSupPr>
                        <m:ctrlPr>
                          <a:rPr kumimoji="1" lang="en-US" altLang="zh-CN" sz="2400" i="1" dirty="0">
                            <a:solidFill>
                              <a:schemeClr val="tx1"/>
                            </a:solidFill>
                            <a:latin typeface="Cambria Math" panose="02040503050406030204" pitchFamily="18" charset="0"/>
                          </a:rPr>
                        </m:ctrlPr>
                      </m:sSubSupPr>
                      <m:e>
                        <m:r>
                          <a:rPr kumimoji="1" lang="en-US" altLang="zh-CN" sz="2400" i="1" dirty="0">
                            <a:solidFill>
                              <a:schemeClr val="tx1"/>
                            </a:solidFill>
                            <a:latin typeface="Cambria Math" panose="02040503050406030204" pitchFamily="18" charset="0"/>
                          </a:rPr>
                          <m:t>𝐺</m:t>
                        </m:r>
                      </m:e>
                      <m:sub>
                        <m:r>
                          <a:rPr kumimoji="1" lang="en-US" altLang="zh-CN" sz="2400" b="0" i="1" dirty="0" smtClean="0">
                            <a:solidFill>
                              <a:schemeClr val="tx1"/>
                            </a:solidFill>
                            <a:latin typeface="Cambria Math" panose="02040503050406030204" pitchFamily="18" charset="0"/>
                          </a:rPr>
                          <m:t>𝑞</m:t>
                        </m:r>
                      </m:sub>
                      <m:sup>
                        <m:r>
                          <a:rPr kumimoji="1" lang="en-US" altLang="zh-CN" sz="2400" i="1" dirty="0">
                            <a:solidFill>
                              <a:schemeClr val="tx1"/>
                            </a:solidFill>
                            <a:latin typeface="Cambria Math" panose="02040503050406030204" pitchFamily="18" charset="0"/>
                          </a:rPr>
                          <m:t>∗</m:t>
                        </m:r>
                      </m:sup>
                    </m:sSubSup>
                  </m:oMath>
                </a14:m>
                <a:r>
                  <a:rPr kumimoji="1" lang="zh-CN" altLang="en-US" sz="2400" dirty="0">
                    <a:solidFill>
                      <a:schemeClr val="tx1"/>
                    </a:solidFill>
                    <a:latin typeface="Times New Roman" panose="02020503050405090304" pitchFamily="18" charset="0"/>
                    <a:cs typeface="Times New Roman" panose="02020503050405090304" pitchFamily="18" charset="0"/>
                  </a:rPr>
                  <a:t>来代替。为了避免此方案引入较大的误差，残差</a:t>
                </a:r>
                <a14:m>
                  <m:oMath xmlns:m="http://schemas.openxmlformats.org/officeDocument/2006/math">
                    <m:sSub>
                      <m:sSubPr>
                        <m:ctrlPr>
                          <a:rPr kumimoji="1" lang="en-US" altLang="zh-CN" sz="2400" i="1">
                            <a:solidFill>
                              <a:schemeClr val="tx1"/>
                            </a:solidFill>
                            <a:latin typeface="Cambria Math" panose="02040503050406030204" pitchFamily="18" charset="0"/>
                          </a:rPr>
                        </m:ctrlPr>
                      </m:sSubPr>
                      <m:e>
                        <m:r>
                          <m:rPr>
                            <m:sty m:val="p"/>
                          </m:rPr>
                          <a:rPr kumimoji="1" lang="en-US" altLang="zh-CN" sz="2400" i="1">
                            <a:solidFill>
                              <a:schemeClr val="tx1"/>
                            </a:solidFill>
                            <a:latin typeface="Cambria Math" panose="02040503050406030204" pitchFamily="18" charset="0"/>
                          </a:rPr>
                          <m:t>R</m:t>
                        </m:r>
                      </m:e>
                      <m:sub>
                        <m:r>
                          <a:rPr kumimoji="1" lang="en-US" altLang="zh-CN" sz="2400" b="0" i="1" smtClean="0">
                            <a:solidFill>
                              <a:schemeClr val="tx1"/>
                            </a:solidFill>
                            <a:latin typeface="Cambria Math" panose="02040503050406030204" pitchFamily="18" charset="0"/>
                          </a:rPr>
                          <m:t>𝑝𝑞</m:t>
                        </m:r>
                      </m:sub>
                    </m:sSub>
                    <m:r>
                      <a:rPr kumimoji="1" lang="en-US" altLang="zh-CN" sz="2400" i="1">
                        <a:solidFill>
                          <a:schemeClr val="tx1"/>
                        </a:solidFill>
                        <a:latin typeface="Cambria Math" panose="02040503050406030204" pitchFamily="18" charset="0"/>
                      </a:rPr>
                      <m:t> </m:t>
                    </m:r>
                  </m:oMath>
                </a14:m>
                <a:r>
                  <a:rPr kumimoji="1" lang="zh-CN" altLang="en-US" sz="2400" dirty="0">
                    <a:solidFill>
                      <a:schemeClr val="tx1"/>
                    </a:solidFill>
                    <a:latin typeface="Times New Roman" panose="02020503050405090304" pitchFamily="18" charset="0"/>
                    <a:cs typeface="Times New Roman" panose="02020503050405090304" pitchFamily="18" charset="0"/>
                  </a:rPr>
                  <a:t>必须尽量小（这要求各天线的频率响应足够相似）。</a:t>
                </a:r>
                <a:endParaRPr kumimoji="1" lang="en-US" altLang="zh-CN" sz="2400" dirty="0">
                  <a:solidFill>
                    <a:schemeClr val="tx1"/>
                  </a:solidFill>
                  <a:latin typeface="Times New Roman" panose="02020503050405090304" pitchFamily="18" charset="0"/>
                  <a:cs typeface="Times New Roman" panose="02020503050405090304" pitchFamily="18" charset="0"/>
                </a:endParaRPr>
              </a:p>
              <a:p>
                <a:pPr marL="0" indent="0">
                  <a:lnSpc>
                    <a:spcPct val="120000"/>
                  </a:lnSpc>
                  <a:buNone/>
                </a:pPr>
                <a:r>
                  <a:rPr kumimoji="1" lang="zh-CN" altLang="en-US" sz="2400" dirty="0">
                    <a:solidFill>
                      <a:schemeClr val="tx1"/>
                    </a:solidFill>
                  </a:rPr>
                  <a:t>                                                                                                             （</a:t>
                </a:r>
                <a:r>
                  <a:rPr kumimoji="1" lang="en-US" altLang="zh-CN" sz="2400" dirty="0">
                    <a:solidFill>
                      <a:schemeClr val="tx1"/>
                    </a:solidFill>
                  </a:rPr>
                  <a:t>4</a:t>
                </a:r>
                <a:r>
                  <a:rPr kumimoji="1" lang="zh-CN" altLang="en-US" sz="2400" dirty="0">
                    <a:solidFill>
                      <a:schemeClr val="tx1"/>
                    </a:solidFill>
                  </a:rPr>
                  <a:t>）                                                                                                           </a:t>
                </a:r>
                <a:endParaRPr kumimoji="1" lang="zh-CN" altLang="en-US" sz="2400" dirty="0">
                  <a:solidFill>
                    <a:schemeClr val="tx1"/>
                  </a:solidFill>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1488440" y="1379220"/>
                <a:ext cx="10041255" cy="5363210"/>
              </a:xfrm>
              <a:blipFill rotWithShape="1">
                <a:blip r:embed="rId1"/>
                <a:stretch>
                  <a:fillRect l="-822"/>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941070" y="407035"/>
            <a:ext cx="1993265" cy="596265"/>
          </a:xfrm>
          <a:prstGeom prst="rect">
            <a:avLst/>
          </a:prstGeom>
        </p:spPr>
      </p:pic>
      <p:pic>
        <p:nvPicPr>
          <p:cNvPr id="5" name="图片 4"/>
          <p:cNvPicPr>
            <a:picLocks noChangeAspect="1"/>
          </p:cNvPicPr>
          <p:nvPr/>
        </p:nvPicPr>
        <p:blipFill>
          <a:blip r:embed="rId3"/>
          <a:stretch>
            <a:fillRect/>
          </a:stretch>
        </p:blipFill>
        <p:spPr>
          <a:xfrm>
            <a:off x="5422900" y="2044700"/>
            <a:ext cx="1572895" cy="394335"/>
          </a:xfrm>
          <a:prstGeom prst="rect">
            <a:avLst/>
          </a:prstGeom>
        </p:spPr>
      </p:pic>
      <p:pic>
        <p:nvPicPr>
          <p:cNvPr id="6" name="图片 5"/>
          <p:cNvPicPr>
            <a:picLocks noChangeAspect="1"/>
          </p:cNvPicPr>
          <p:nvPr/>
        </p:nvPicPr>
        <p:blipFill>
          <a:blip r:embed="rId4"/>
          <a:stretch>
            <a:fillRect/>
          </a:stretch>
        </p:blipFill>
        <p:spPr>
          <a:xfrm>
            <a:off x="4828540" y="3920490"/>
            <a:ext cx="3361690" cy="508635"/>
          </a:xfrm>
          <a:prstGeom prst="rect">
            <a:avLst/>
          </a:prstGeom>
        </p:spPr>
      </p:pic>
      <p:pic>
        <p:nvPicPr>
          <p:cNvPr id="7" name="图片 6"/>
          <p:cNvPicPr>
            <a:picLocks noChangeAspect="1"/>
          </p:cNvPicPr>
          <p:nvPr/>
        </p:nvPicPr>
        <p:blipFill>
          <a:blip r:embed="rId5"/>
          <a:stretch>
            <a:fillRect/>
          </a:stretch>
        </p:blipFill>
        <p:spPr>
          <a:xfrm>
            <a:off x="5018405" y="6062980"/>
            <a:ext cx="2513965" cy="4152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34331" y="216700"/>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574800" y="1769711"/>
            <a:ext cx="7886700" cy="2454317"/>
          </a:xfrm>
        </p:spPr>
        <p:txBody>
          <a:bodyPr/>
          <a:lstStyle/>
          <a:p>
            <a:pPr marL="0" indent="0">
              <a:buNone/>
            </a:pPr>
            <a:r>
              <a:rPr lang="en-US" altLang="zh-CN" sz="3200" dirty="0">
                <a:latin typeface="Times New Roman" panose="02020503050405090304" pitchFamily="18" charset="0"/>
                <a:ea typeface="Microsoft YaHei" panose="020B0503020204020204" pitchFamily="34" charset="-122"/>
                <a:cs typeface="Times New Roman" panose="02020503050405090304" pitchFamily="18" charset="0"/>
              </a:rPr>
              <a:t>2.</a:t>
            </a:r>
            <a:r>
              <a:rPr lang="zh-CN" altLang="en-US" sz="3200" dirty="0">
                <a:latin typeface="Times New Roman" panose="02020503050405090304" pitchFamily="18" charset="0"/>
                <a:ea typeface="Microsoft YaHei" panose="020B0503020204020204" pitchFamily="34" charset="-122"/>
                <a:cs typeface="Times New Roman" panose="02020503050405090304" pitchFamily="18" charset="0"/>
              </a:rPr>
              <a:t>增益校准方法</a:t>
            </a:r>
            <a:r>
              <a:rPr lang="en-US" altLang="zh-CN" sz="3200" dirty="0">
                <a:latin typeface="Times New Roman" panose="02020503050405090304" pitchFamily="18" charset="0"/>
                <a:ea typeface="Microsoft YaHei" panose="020B0503020204020204" pitchFamily="34" charset="-122"/>
                <a:cs typeface="Times New Roman" panose="02020503050405090304" pitchFamily="18" charset="0"/>
              </a:rPr>
              <a:t>(</a:t>
            </a:r>
            <a:r>
              <a:rPr lang="zh-CN" altLang="en-US" sz="3200" dirty="0">
                <a:latin typeface="Times New Roman" panose="02020503050405090304" pitchFamily="18" charset="0"/>
                <a:ea typeface="Microsoft YaHei" panose="020B0503020204020204" pitchFamily="34" charset="-122"/>
                <a:cs typeface="Times New Roman" panose="02020503050405090304" pitchFamily="18" charset="0"/>
              </a:rPr>
              <a:t>式</a:t>
            </a:r>
            <a:r>
              <a:rPr lang="en-US" altLang="zh-CN" sz="3200" dirty="0">
                <a:latin typeface="Times New Roman" panose="02020503050405090304" pitchFamily="18" charset="0"/>
                <a:ea typeface="Microsoft YaHei" panose="020B0503020204020204" pitchFamily="34" charset="-122"/>
                <a:cs typeface="Times New Roman" panose="02020503050405090304" pitchFamily="18" charset="0"/>
              </a:rPr>
              <a:t>3)</a:t>
            </a:r>
            <a:r>
              <a:rPr lang="zh-CN" altLang="en-US" sz="3200" dirty="0">
                <a:latin typeface="Times New Roman" panose="02020503050405090304" pitchFamily="18" charset="0"/>
                <a:ea typeface="Microsoft YaHei" panose="020B0503020204020204" pitchFamily="34" charset="-122"/>
                <a:cs typeface="Times New Roman" panose="02020503050405090304" pitchFamily="18" charset="0"/>
              </a:rPr>
              <a:t>：</a:t>
            </a:r>
            <a:endParaRPr lang="en-US" altLang="zh-CN" dirty="0">
              <a:latin typeface="Times New Roman" panose="02020503050405090304" pitchFamily="18" charset="0"/>
              <a:ea typeface="Microsoft YaHei" panose="020B0503020204020204" pitchFamily="34" charset="-122"/>
              <a:cs typeface="Times New Roman" panose="02020503050405090304" pitchFamily="18" charset="0"/>
            </a:endParaRPr>
          </a:p>
          <a:p>
            <a:pPr marL="0" indent="0">
              <a:buNone/>
            </a:pPr>
            <a:endParaRPr kumimoji="1" lang="en-US" altLang="zh-CN" dirty="0"/>
          </a:p>
        </p:txBody>
      </p:sp>
      <p:grpSp>
        <p:nvGrpSpPr>
          <p:cNvPr id="17" name="组合 16"/>
          <p:cNvGrpSpPr/>
          <p:nvPr/>
        </p:nvGrpSpPr>
        <p:grpSpPr>
          <a:xfrm>
            <a:off x="1419225" y="2677795"/>
            <a:ext cx="4935855" cy="3519170"/>
            <a:chOff x="430010" y="3269539"/>
            <a:chExt cx="4070736" cy="3110123"/>
          </a:xfrm>
        </p:grpSpPr>
        <p:sp>
          <p:nvSpPr>
            <p:cNvPr id="8" name="矩形 7"/>
            <p:cNvSpPr/>
            <p:nvPr/>
          </p:nvSpPr>
          <p:spPr>
            <a:xfrm>
              <a:off x="430010" y="5178517"/>
              <a:ext cx="3631141" cy="337185"/>
            </a:xfrm>
            <a:prstGeom prst="rect">
              <a:avLst/>
            </a:prstGeom>
          </p:spPr>
          <p:txBody>
            <a:bodyPr wrap="square">
              <a:spAutoFit/>
            </a:bodyPr>
            <a:lstStyle/>
            <a:p>
              <a:pPr algn="just"/>
              <a:endParaRPr lang="zh-CN" altLang="en-US" sz="1600" kern="100" dirty="0">
                <a:latin typeface="等线" panose="02010600030101010101" pitchFamily="2" charset="-122"/>
                <a:cs typeface="Times New Roman" panose="02020503050405090304" pitchFamily="18" charset="0"/>
              </a:endParaRPr>
            </a:p>
          </p:txBody>
        </p:sp>
        <p:sp>
          <p:nvSpPr>
            <p:cNvPr id="9" name="矩形 8"/>
            <p:cNvSpPr/>
            <p:nvPr/>
          </p:nvSpPr>
          <p:spPr>
            <a:xfrm>
              <a:off x="430010" y="3269539"/>
              <a:ext cx="4070736" cy="31101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482869" y="3269539"/>
              <a:ext cx="2654575" cy="461299"/>
            </a:xfrm>
            <a:prstGeom prst="rect">
              <a:avLst/>
            </a:prstGeom>
          </p:spPr>
          <p:txBody>
            <a:bodyPr wrap="square">
              <a:spAutoFit/>
            </a:bodyPr>
            <a:lstStyle/>
            <a:p>
              <a:r>
                <a:rPr lang="en-GB" altLang="zh-CN" sz="2800" dirty="0">
                  <a:latin typeface="Times New Roman Regular" panose="02020503050405090304" charset="0"/>
                  <a:ea typeface="Microsoft YaHei" panose="020B0503020204020204" pitchFamily="34" charset="-122"/>
                  <a:cs typeface="Times New Roman Regular" panose="02020503050405090304" charset="0"/>
                </a:rPr>
                <a:t>Antsol</a:t>
              </a:r>
              <a:r>
                <a:rPr lang="zh-CN" altLang="en-US" sz="2800" dirty="0">
                  <a:latin typeface="Times New Roman Regular" panose="02020503050405090304" charset="0"/>
                  <a:ea typeface="Microsoft YaHei" panose="020B0503020204020204" pitchFamily="34" charset="-122"/>
                  <a:cs typeface="Times New Roman Regular" panose="02020503050405090304" charset="0"/>
                </a:rPr>
                <a:t>算法</a:t>
              </a:r>
              <a:r>
                <a:rPr lang="en-US" altLang="zh-CN" sz="2800" dirty="0">
                  <a:latin typeface="Times New Roman Regular" panose="02020503050405090304" charset="0"/>
                  <a:ea typeface="Microsoft YaHei" panose="020B0503020204020204" pitchFamily="34" charset="-122"/>
                  <a:cs typeface="Times New Roman Regular" panose="02020503050405090304" charset="0"/>
                </a:rPr>
                <a:t>(</a:t>
              </a:r>
              <a:r>
                <a:rPr lang="zh-CN" altLang="en-US" sz="2800" dirty="0">
                  <a:latin typeface="Times New Roman Regular" panose="02020503050405090304" charset="0"/>
                  <a:ea typeface="Microsoft YaHei" panose="020B0503020204020204" pitchFamily="34" charset="-122"/>
                  <a:cs typeface="Times New Roman Regular" panose="02020503050405090304" charset="0"/>
                </a:rPr>
                <a:t>经典</a:t>
              </a:r>
              <a:r>
                <a:rPr lang="en-US" altLang="zh-CN" sz="2800" dirty="0">
                  <a:latin typeface="Times New Roman Regular" panose="02020503050405090304" charset="0"/>
                  <a:cs typeface="Times New Roman Regular" panose="02020503050405090304" charset="0"/>
                </a:rPr>
                <a:t>)</a:t>
              </a:r>
              <a:endParaRPr lang="zh-CN" altLang="en-US" sz="2800" dirty="0">
                <a:latin typeface="Times New Roman Regular" panose="02020503050405090304" charset="0"/>
                <a:cs typeface="Times New Roman Regular" panose="02020503050405090304" charset="0"/>
              </a:endParaRPr>
            </a:p>
          </p:txBody>
        </p:sp>
      </p:grpSp>
      <p:grpSp>
        <p:nvGrpSpPr>
          <p:cNvPr id="18" name="组合 17"/>
          <p:cNvGrpSpPr/>
          <p:nvPr/>
        </p:nvGrpSpPr>
        <p:grpSpPr>
          <a:xfrm rot="0">
            <a:off x="6522720" y="2677795"/>
            <a:ext cx="4933950" cy="3519170"/>
            <a:chOff x="4575022" y="3268942"/>
            <a:chExt cx="4070737" cy="3110720"/>
          </a:xfrm>
        </p:grpSpPr>
        <p:sp>
          <p:nvSpPr>
            <p:cNvPr id="10" name="矩形 9"/>
            <p:cNvSpPr/>
            <p:nvPr/>
          </p:nvSpPr>
          <p:spPr>
            <a:xfrm>
              <a:off x="4575022" y="3269539"/>
              <a:ext cx="4070737" cy="311012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4658041" y="3268942"/>
              <a:ext cx="2042055" cy="461388"/>
            </a:xfrm>
            <a:prstGeom prst="rect">
              <a:avLst/>
            </a:prstGeom>
          </p:spPr>
          <p:txBody>
            <a:bodyPr wrap="square">
              <a:spAutoFit/>
            </a:bodyPr>
            <a:lstStyle/>
            <a:p>
              <a:r>
                <a:rPr lang="en-GB" altLang="zh-CN" sz="2800" dirty="0" err="1">
                  <a:latin typeface="Times New Roman Regular" panose="02020503050405090304" charset="0"/>
                  <a:ea typeface="Microsoft YaHei" panose="020B0503020204020204" pitchFamily="34" charset="-122"/>
                  <a:cs typeface="Times New Roman Regular" panose="02020503050405090304" charset="0"/>
                </a:rPr>
                <a:t>St</a:t>
              </a:r>
              <a:r>
                <a:rPr lang="en-US" altLang="en-GB" sz="2800" dirty="0" err="1">
                  <a:latin typeface="Times New Roman Regular" panose="02020503050405090304" charset="0"/>
                  <a:ea typeface="Microsoft YaHei" panose="020B0503020204020204" pitchFamily="34" charset="-122"/>
                  <a:cs typeface="Times New Roman Regular" panose="02020503050405090304" charset="0"/>
                </a:rPr>
                <a:t>ef</a:t>
              </a:r>
              <a:r>
                <a:rPr lang="en-GB" altLang="zh-CN" sz="2800" dirty="0" err="1">
                  <a:latin typeface="Times New Roman Regular" panose="02020503050405090304" charset="0"/>
                  <a:ea typeface="Microsoft YaHei" panose="020B0503020204020204" pitchFamily="34" charset="-122"/>
                  <a:cs typeface="Times New Roman Regular" panose="02020503050405090304" charset="0"/>
                </a:rPr>
                <a:t>Cal</a:t>
              </a:r>
              <a:r>
                <a:rPr lang="zh-CN" altLang="en-US" sz="2800" dirty="0">
                  <a:latin typeface="Microsoft YaHei" panose="020B0503020204020204" pitchFamily="34" charset="-122"/>
                  <a:ea typeface="Microsoft YaHei" panose="020B0503020204020204" pitchFamily="34" charset="-122"/>
                </a:rPr>
                <a:t>算法</a:t>
              </a:r>
              <a:endParaRPr lang="zh-CN" altLang="en-US" sz="2800" dirty="0">
                <a:latin typeface="Microsoft YaHei" panose="020B0503020204020204" pitchFamily="34" charset="-122"/>
                <a:ea typeface="Microsoft YaHei" panose="020B0503020204020204" pitchFamily="34" charset="-122"/>
              </a:endParaRPr>
            </a:p>
          </p:txBody>
        </p:sp>
      </p:grpSp>
      <p:pic>
        <p:nvPicPr>
          <p:cNvPr id="4" name="图片 3"/>
          <p:cNvPicPr>
            <a:picLocks noChangeAspect="1"/>
          </p:cNvPicPr>
          <p:nvPr/>
        </p:nvPicPr>
        <p:blipFill>
          <a:blip r:embed="rId1"/>
          <a:stretch>
            <a:fillRect/>
          </a:stretch>
        </p:blipFill>
        <p:spPr>
          <a:xfrm>
            <a:off x="1109980" y="438150"/>
            <a:ext cx="2275840" cy="680720"/>
          </a:xfrm>
          <a:prstGeom prst="rect">
            <a:avLst/>
          </a:prstGeom>
        </p:spPr>
      </p:pic>
      <p:pic>
        <p:nvPicPr>
          <p:cNvPr id="21" name="图片 20"/>
          <p:cNvPicPr>
            <a:picLocks noChangeAspect="1"/>
          </p:cNvPicPr>
          <p:nvPr/>
        </p:nvPicPr>
        <p:blipFill>
          <a:blip r:embed="rId2"/>
          <a:stretch>
            <a:fillRect/>
          </a:stretch>
        </p:blipFill>
        <p:spPr>
          <a:xfrm>
            <a:off x="2049145" y="3609340"/>
            <a:ext cx="3802380" cy="998855"/>
          </a:xfrm>
          <a:prstGeom prst="rect">
            <a:avLst/>
          </a:prstGeom>
        </p:spPr>
      </p:pic>
      <p:pic>
        <p:nvPicPr>
          <p:cNvPr id="22" name="图片 21"/>
          <p:cNvPicPr>
            <a:picLocks noChangeAspect="1"/>
          </p:cNvPicPr>
          <p:nvPr/>
        </p:nvPicPr>
        <p:blipFill>
          <a:blip r:embed="rId3"/>
          <a:srcRect l="30524"/>
          <a:stretch>
            <a:fillRect/>
          </a:stretch>
        </p:blipFill>
        <p:spPr>
          <a:xfrm>
            <a:off x="2986405" y="4922520"/>
            <a:ext cx="1985645" cy="440055"/>
          </a:xfrm>
          <a:prstGeom prst="rect">
            <a:avLst/>
          </a:prstGeom>
        </p:spPr>
      </p:pic>
      <p:pic>
        <p:nvPicPr>
          <p:cNvPr id="26" name="图片 25"/>
          <p:cNvPicPr>
            <a:picLocks noChangeAspect="1"/>
          </p:cNvPicPr>
          <p:nvPr/>
        </p:nvPicPr>
        <p:blipFill>
          <a:blip r:embed="rId4"/>
          <a:stretch>
            <a:fillRect/>
          </a:stretch>
        </p:blipFill>
        <p:spPr>
          <a:xfrm>
            <a:off x="6522720" y="3516630"/>
            <a:ext cx="4947920" cy="1317625"/>
          </a:xfrm>
          <a:prstGeom prst="rect">
            <a:avLst/>
          </a:prstGeom>
        </p:spPr>
      </p:pic>
      <p:pic>
        <p:nvPicPr>
          <p:cNvPr id="29" name="图片 28"/>
          <p:cNvPicPr>
            <a:picLocks noChangeAspect="1"/>
          </p:cNvPicPr>
          <p:nvPr/>
        </p:nvPicPr>
        <p:blipFill>
          <a:blip r:embed="rId5"/>
          <a:srcRect r="95462" b="20833"/>
          <a:stretch>
            <a:fillRect/>
          </a:stretch>
        </p:blipFill>
        <p:spPr>
          <a:xfrm>
            <a:off x="2986405" y="5531485"/>
            <a:ext cx="295275" cy="396875"/>
          </a:xfrm>
          <a:prstGeom prst="rect">
            <a:avLst/>
          </a:prstGeom>
        </p:spPr>
      </p:pic>
      <p:pic>
        <p:nvPicPr>
          <p:cNvPr id="32" name="图片 31"/>
          <p:cNvPicPr>
            <a:picLocks noChangeAspect="1"/>
          </p:cNvPicPr>
          <p:nvPr/>
        </p:nvPicPr>
        <p:blipFill>
          <a:blip r:embed="rId5"/>
          <a:srcRect r="95462" b="20833"/>
          <a:stretch>
            <a:fillRect/>
          </a:stretch>
        </p:blipFill>
        <p:spPr>
          <a:xfrm>
            <a:off x="7719060" y="5499735"/>
            <a:ext cx="282575" cy="377825"/>
          </a:xfrm>
          <a:prstGeom prst="rect">
            <a:avLst/>
          </a:prstGeom>
        </p:spPr>
      </p:pic>
      <p:sp>
        <p:nvSpPr>
          <p:cNvPr id="33" name="文本框 32"/>
          <p:cNvSpPr txBox="1"/>
          <p:nvPr/>
        </p:nvSpPr>
        <p:spPr>
          <a:xfrm>
            <a:off x="2049145" y="4608195"/>
            <a:ext cx="895985" cy="1383665"/>
          </a:xfrm>
          <a:prstGeom prst="rect">
            <a:avLst/>
          </a:prstGeom>
          <a:noFill/>
        </p:spPr>
        <p:txBody>
          <a:bodyPr wrap="square" rtlCol="0">
            <a:spAutoFit/>
          </a:bodyPr>
          <a:p>
            <a:endParaRPr lang="zh-CN" altLang="en-US" sz="2000"/>
          </a:p>
          <a:p>
            <a:endParaRPr lang="zh-CN" altLang="en-US" sz="2000"/>
          </a:p>
          <a:p>
            <a:endParaRPr lang="zh-CN" altLang="en-US" sz="2000"/>
          </a:p>
          <a:p>
            <a:r>
              <a:rPr lang="zh-CN" altLang="en-US" sz="2400"/>
              <a:t>其中</a:t>
            </a:r>
            <a:r>
              <a:rPr lang="zh-CN" altLang="en-US" sz="2000"/>
              <a:t>，</a:t>
            </a:r>
            <a:endParaRPr lang="zh-CN" altLang="en-US" sz="2000"/>
          </a:p>
        </p:txBody>
      </p:sp>
      <p:sp>
        <p:nvSpPr>
          <p:cNvPr id="34" name="文本框 33"/>
          <p:cNvSpPr txBox="1"/>
          <p:nvPr/>
        </p:nvSpPr>
        <p:spPr>
          <a:xfrm>
            <a:off x="6672580" y="5499735"/>
            <a:ext cx="1046480" cy="460375"/>
          </a:xfrm>
          <a:prstGeom prst="rect">
            <a:avLst/>
          </a:prstGeom>
          <a:noFill/>
        </p:spPr>
        <p:txBody>
          <a:bodyPr wrap="none" rtlCol="0">
            <a:spAutoFit/>
          </a:bodyPr>
          <a:p>
            <a:r>
              <a:rPr lang="zh-CN" altLang="en-US" sz="2400"/>
              <a:t>其中</a:t>
            </a:r>
            <a:r>
              <a:rPr lang="zh-CN" altLang="en-US" sz="2000"/>
              <a:t>，</a:t>
            </a:r>
            <a:endParaRPr lang="zh-CN" altLang="en-US" sz="2000"/>
          </a:p>
        </p:txBody>
      </p:sp>
      <p:sp>
        <p:nvSpPr>
          <p:cNvPr id="35" name="文本框 34"/>
          <p:cNvSpPr txBox="1"/>
          <p:nvPr/>
        </p:nvSpPr>
        <p:spPr>
          <a:xfrm>
            <a:off x="3249295" y="5531485"/>
            <a:ext cx="1706880" cy="460375"/>
          </a:xfrm>
          <a:prstGeom prst="rect">
            <a:avLst/>
          </a:prstGeom>
          <a:noFill/>
        </p:spPr>
        <p:txBody>
          <a:bodyPr wrap="none" rtlCol="0">
            <a:spAutoFit/>
          </a:bodyPr>
          <a:p>
            <a:r>
              <a:rPr lang="zh-CN" altLang="en-US" sz="2400"/>
              <a:t>为迭代次数</a:t>
            </a:r>
            <a:endParaRPr lang="zh-CN" altLang="en-US" sz="2400"/>
          </a:p>
        </p:txBody>
      </p:sp>
      <p:sp>
        <p:nvSpPr>
          <p:cNvPr id="36" name="文本框 35"/>
          <p:cNvSpPr txBox="1"/>
          <p:nvPr/>
        </p:nvSpPr>
        <p:spPr>
          <a:xfrm>
            <a:off x="8001635" y="5499735"/>
            <a:ext cx="2008505" cy="460375"/>
          </a:xfrm>
          <a:prstGeom prst="rect">
            <a:avLst/>
          </a:prstGeom>
          <a:noFill/>
        </p:spPr>
        <p:txBody>
          <a:bodyPr wrap="square" rtlCol="0" anchor="t">
            <a:spAutoFit/>
          </a:bodyPr>
          <a:p>
            <a:r>
              <a:rPr lang="zh-CN" altLang="en-US" sz="2400">
                <a:sym typeface="+mn-ea"/>
              </a:rPr>
              <a:t>为迭代次数</a:t>
            </a:r>
            <a:endParaRPr lang="zh-CN"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68596" y="203675"/>
            <a:ext cx="7886700" cy="1325563"/>
          </a:xfrm>
        </p:spPr>
        <p:txBody>
          <a:bodyPr/>
          <a:lstStyle/>
          <a:p>
            <a:r>
              <a:rPr kumimoji="1" lang="zh-CN" altLang="en-US" dirty="0">
                <a:latin typeface="Microsoft YaHei" panose="020B0503020204020204" pitchFamily="34" charset="-122"/>
                <a:ea typeface="Microsoft YaHei" panose="020B0503020204020204" pitchFamily="34" charset="-122"/>
              </a:rPr>
              <a:t>技术方法与实现</a:t>
            </a:r>
            <a:endParaRPr kumimoji="1" lang="zh-CN" altLang="en-US" dirty="0">
              <a:latin typeface="Microsoft YaHei" panose="020B0503020204020204" pitchFamily="34" charset="-122"/>
              <a:ea typeface="Microsoft YaHei" panose="020B0503020204020204" pitchFamily="34" charset="-122"/>
            </a:endParaRPr>
          </a:p>
        </p:txBody>
      </p:sp>
      <p:sp>
        <p:nvSpPr>
          <p:cNvPr id="3" name="内容占位符 2"/>
          <p:cNvSpPr>
            <a:spLocks noGrp="1"/>
          </p:cNvSpPr>
          <p:nvPr>
            <p:ph idx="1"/>
          </p:nvPr>
        </p:nvSpPr>
        <p:spPr>
          <a:xfrm>
            <a:off x="1275080" y="2216150"/>
            <a:ext cx="10078720" cy="4284345"/>
          </a:xfrm>
        </p:spPr>
        <p:txBody>
          <a:bodyPr>
            <a:normAutofit/>
          </a:bodyPr>
          <a:lstStyle/>
          <a:p>
            <a:pPr>
              <a:lnSpc>
                <a:spcPct val="150000"/>
              </a:lnSpc>
            </a:pPr>
            <a:r>
              <a:rPr kumimoji="1" lang="zh-CN" altLang="en-US" dirty="0">
                <a:latin typeface="+mn-ea"/>
              </a:rPr>
              <a:t>算法计算性能不足，尚不能满足</a:t>
            </a:r>
            <a:r>
              <a:rPr kumimoji="1" lang="en-US" altLang="zh-CN" dirty="0">
                <a:latin typeface="Times New Roman Regular" panose="02020503050405090304" charset="0"/>
                <a:cs typeface="Times New Roman Regular" panose="02020503050405090304" charset="0"/>
              </a:rPr>
              <a:t>SKA</a:t>
            </a:r>
            <a:r>
              <a:rPr kumimoji="1" lang="zh-CN" altLang="en-US" dirty="0">
                <a:latin typeface="Times New Roman Regular" panose="02020503050405090304" charset="0"/>
                <a:cs typeface="Times New Roman Regular" panose="02020503050405090304" charset="0"/>
              </a:rPr>
              <a:t>、</a:t>
            </a:r>
            <a:r>
              <a:rPr kumimoji="1" lang="en-US" altLang="zh-CN" dirty="0">
                <a:latin typeface="Times New Roman Regular" panose="02020503050405090304" charset="0"/>
                <a:cs typeface="Times New Roman Regular" panose="02020503050405090304" charset="0"/>
              </a:rPr>
              <a:t>LOFAR</a:t>
            </a:r>
            <a:r>
              <a:rPr kumimoji="1" lang="zh-CN" altLang="en-US" dirty="0">
                <a:latin typeface="+mn-ea"/>
              </a:rPr>
              <a:t>等新一代射电干涉阵海量数据处理的要求。</a:t>
            </a:r>
            <a:endParaRPr kumimoji="1" lang="en-US" altLang="zh-CN" dirty="0">
              <a:latin typeface="+mn-ea"/>
            </a:endParaRPr>
          </a:p>
          <a:p>
            <a:pPr>
              <a:lnSpc>
                <a:spcPct val="150000"/>
              </a:lnSpc>
            </a:pPr>
            <a:r>
              <a:rPr kumimoji="1" lang="zh-CN" altLang="en-US" dirty="0">
                <a:latin typeface="+mn-ea"/>
              </a:rPr>
              <a:t>算法普适性不够，如对异常数据点敏感、常常无法对较弱的源进行自校准等。</a:t>
            </a:r>
            <a:endParaRPr kumimoji="1" lang="zh-CN" altLang="en-US" dirty="0">
              <a:latin typeface="+mn-ea"/>
            </a:endParaRPr>
          </a:p>
        </p:txBody>
      </p:sp>
      <p:sp>
        <p:nvSpPr>
          <p:cNvPr id="4" name="文本框 3"/>
          <p:cNvSpPr txBox="1"/>
          <p:nvPr/>
        </p:nvSpPr>
        <p:spPr>
          <a:xfrm>
            <a:off x="1352128" y="1436851"/>
            <a:ext cx="2707005" cy="583565"/>
          </a:xfrm>
          <a:prstGeom prst="rect">
            <a:avLst/>
          </a:prstGeom>
          <a:noFill/>
        </p:spPr>
        <p:txBody>
          <a:bodyPr wrap="none" rtlCol="0">
            <a:spAutoFit/>
          </a:bodyPr>
          <a:lstStyle/>
          <a:p>
            <a:r>
              <a:rPr kumimoji="1" lang="en-US" altLang="zh-CN" sz="3200" dirty="0">
                <a:latin typeface="Microsoft YaHei" panose="020B0503020204020204" pitchFamily="34" charset="-122"/>
                <a:ea typeface="Microsoft YaHei" panose="020B0503020204020204" pitchFamily="34" charset="-122"/>
              </a:rPr>
              <a:t>3.</a:t>
            </a:r>
            <a:r>
              <a:rPr kumimoji="1" lang="zh-CN" altLang="en-US" sz="3200" dirty="0">
                <a:latin typeface="Microsoft YaHei" panose="020B0503020204020204" pitchFamily="34" charset="-122"/>
                <a:ea typeface="Microsoft YaHei" panose="020B0503020204020204" pitchFamily="34" charset="-122"/>
              </a:rPr>
              <a:t> 存在的问题</a:t>
            </a:r>
            <a:endParaRPr kumimoji="1" lang="zh-CN" altLang="en-US" sz="3200" dirty="0">
              <a:latin typeface="Microsoft YaHei" panose="020B0503020204020204" pitchFamily="34" charset="-122"/>
              <a:ea typeface="Microsoft YaHei" panose="020B0503020204020204" pitchFamily="34" charset="-122"/>
            </a:endParaRPr>
          </a:p>
        </p:txBody>
      </p:sp>
      <p:pic>
        <p:nvPicPr>
          <p:cNvPr id="5" name="图片 4"/>
          <p:cNvPicPr>
            <a:picLocks noChangeAspect="1"/>
          </p:cNvPicPr>
          <p:nvPr/>
        </p:nvPicPr>
        <p:blipFill>
          <a:blip r:embed="rId1"/>
          <a:stretch>
            <a:fillRect/>
          </a:stretch>
        </p:blipFill>
        <p:spPr>
          <a:xfrm>
            <a:off x="1008380" y="410210"/>
            <a:ext cx="2082165" cy="62230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4a3c3672-47a1-4ba1-bf40-295171895e82}"/>
</p:tagLst>
</file>

<file path=ppt/tags/tag2.xml><?xml version="1.0" encoding="utf-8"?>
<p:tagLst xmlns:p="http://schemas.openxmlformats.org/presentationml/2006/main">
  <p:tag name="KSO_WM_UNIT_TABLE_BEAUTIFY" val="smartTable{7f84a3db-3757-40e2-9b4c-7235156f926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2669</Words>
  <Application>WPS 演示</Application>
  <PresentationFormat>全屏显示(4:3)</PresentationFormat>
  <Paragraphs>236</Paragraphs>
  <Slides>15</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15</vt:i4>
      </vt:variant>
    </vt:vector>
  </HeadingPairs>
  <TitlesOfParts>
    <vt:vector size="37" baseType="lpstr">
      <vt:lpstr>Arial</vt:lpstr>
      <vt:lpstr>方正书宋_GBK</vt:lpstr>
      <vt:lpstr>Wingdings</vt:lpstr>
      <vt:lpstr>微软雅黑</vt:lpstr>
      <vt:lpstr>汉仪旗黑</vt:lpstr>
      <vt:lpstr>Microsoft YaHei</vt:lpstr>
      <vt:lpstr>Times New Roman</vt:lpstr>
      <vt:lpstr>等线</vt:lpstr>
      <vt:lpstr>Times New Roman Regular</vt:lpstr>
      <vt:lpstr>微软雅黑</vt:lpstr>
      <vt:lpstr>Cambria Math</vt:lpstr>
      <vt:lpstr>汉仪中等线KW</vt:lpstr>
      <vt:lpstr>Calibri</vt:lpstr>
      <vt:lpstr>Helvetica Neue</vt:lpstr>
      <vt:lpstr>宋体</vt:lpstr>
      <vt:lpstr>Arial Unicode MS</vt:lpstr>
      <vt:lpstr>Kingsoft Math</vt:lpstr>
      <vt:lpstr>汉仪书宋二KW</vt:lpstr>
      <vt:lpstr>等线 Light</vt:lpstr>
      <vt:lpstr>Calibri Light</vt:lpstr>
      <vt:lpstr>等线</vt:lpstr>
      <vt:lpstr>Office 主题​​</vt:lpstr>
      <vt:lpstr>射电干涉阵天线增益校准 算法研究与优化</vt:lpstr>
      <vt:lpstr>目录</vt:lpstr>
      <vt:lpstr>研究背景</vt:lpstr>
      <vt:lpstr>研究背景</vt:lpstr>
      <vt:lpstr>研究背景</vt:lpstr>
      <vt:lpstr>技术方法与实现 </vt:lpstr>
      <vt:lpstr>技术方法与实现</vt:lpstr>
      <vt:lpstr>技术方法与实现</vt:lpstr>
      <vt:lpstr>技术方法与实现</vt:lpstr>
      <vt:lpstr>技术方法与实现</vt:lpstr>
      <vt:lpstr>技术方法与实现</vt:lpstr>
      <vt:lpstr>技术方法与实现</vt:lpstr>
      <vt:lpstr>结果</vt:lpstr>
      <vt:lpstr>总结与展望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射电干涉阵天线增益校准算法研究与优化</dc:title>
  <dc:creator>Li Jing</dc:creator>
  <cp:lastModifiedBy>jingli</cp:lastModifiedBy>
  <cp:revision>188</cp:revision>
  <dcterms:created xsi:type="dcterms:W3CDTF">2020-11-27T07:03:59Z</dcterms:created>
  <dcterms:modified xsi:type="dcterms:W3CDTF">2020-11-27T07:03:59Z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2052-2.8.0.4624</vt:lpwstr>
  </property>
</Properties>
</file>