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7" r:id="rId5"/>
  </p:sldMasterIdLst>
  <p:notesMasterIdLst>
    <p:notesMasterId r:id="rId28"/>
  </p:notesMasterIdLst>
  <p:sldIdLst>
    <p:sldId id="256" r:id="rId6"/>
    <p:sldId id="275" r:id="rId7"/>
    <p:sldId id="341" r:id="rId8"/>
    <p:sldId id="277" r:id="rId9"/>
    <p:sldId id="327" r:id="rId10"/>
    <p:sldId id="279" r:id="rId11"/>
    <p:sldId id="258" r:id="rId12"/>
    <p:sldId id="280" r:id="rId13"/>
    <p:sldId id="299" r:id="rId14"/>
    <p:sldId id="370" r:id="rId15"/>
    <p:sldId id="294" r:id="rId16"/>
    <p:sldId id="297" r:id="rId17"/>
    <p:sldId id="298" r:id="rId18"/>
    <p:sldId id="285" r:id="rId19"/>
    <p:sldId id="362" r:id="rId20"/>
    <p:sldId id="361" r:id="rId21"/>
    <p:sldId id="300" r:id="rId22"/>
    <p:sldId id="267" r:id="rId23"/>
    <p:sldId id="328" r:id="rId24"/>
    <p:sldId id="363" r:id="rId25"/>
    <p:sldId id="364" r:id="rId26"/>
    <p:sldId id="357" r:id="rId27"/>
  </p:sldIdLst>
  <p:sldSz cx="10080625" cy="7559675"/>
  <p:notesSz cx="7559675" cy="106914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true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r>
              <a:rPr lang="en-US" sz="4400" b="0" strike="noStrike" spc="-1">
                <a:latin typeface="Arial" panose="020B0604020202020204"/>
              </a:rPr>
              <a:t>Click to move the slide</a:t>
            </a: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21" name="PlaceHolder 2"/>
          <p:cNvSpPr>
            <a:spLocks noGrp="true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p>
            <a:r>
              <a:rPr lang="en-US" sz="2000" b="0" strike="noStrike" spc="-1">
                <a:latin typeface="Arial" panose="020B0604020202020204"/>
              </a:rPr>
              <a:t>Click to edit the notes format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122" name="PlaceHolder 3"/>
          <p:cNvSpPr>
            <a:spLocks noGrp="true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p>
            <a:r>
              <a:rPr lang="en-US" sz="1400" b="0" strike="noStrike" spc="-1">
                <a:latin typeface="Times New Roman" panose="02020603050405020304"/>
              </a:rPr>
              <a:t>&lt;header&gt;</a:t>
            </a:r>
            <a:endParaRPr lang="en-US" sz="1400" b="0" strike="noStrike" spc="-1">
              <a:latin typeface="Times New Roman" panose="02020603050405020304"/>
            </a:endParaRPr>
          </a:p>
        </p:txBody>
      </p:sp>
      <p:sp>
        <p:nvSpPr>
          <p:cNvPr id="123" name="PlaceHolder 4"/>
          <p:cNvSpPr>
            <a:spLocks noGrp="true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p>
            <a:pPr algn="r"/>
            <a:r>
              <a:rPr lang="en-US" sz="1400" b="0" strike="noStrike" spc="-1">
                <a:latin typeface="Times New Roman" panose="02020603050405020304"/>
              </a:rPr>
              <a:t>&lt;date/time&gt;</a:t>
            </a:r>
            <a:endParaRPr lang="en-US" sz="1400" b="0" strike="noStrike" spc="-1">
              <a:latin typeface="Times New Roman" panose="02020603050405020304"/>
            </a:endParaRPr>
          </a:p>
        </p:txBody>
      </p:sp>
      <p:sp>
        <p:nvSpPr>
          <p:cNvPr id="124" name="PlaceHolder 5"/>
          <p:cNvSpPr>
            <a:spLocks noGrp="true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p>
            <a:r>
              <a:rPr lang="en-US" sz="1400" b="0" strike="noStrike" spc="-1">
                <a:latin typeface="Times New Roman" panose="02020603050405020304"/>
              </a:rPr>
              <a:t>&lt;footer&gt;</a:t>
            </a:r>
            <a:endParaRPr lang="en-US" sz="1400" b="0" strike="noStrike" spc="-1">
              <a:latin typeface="Times New Roman" panose="02020603050405020304"/>
            </a:endParaRPr>
          </a:p>
        </p:txBody>
      </p:sp>
      <p:sp>
        <p:nvSpPr>
          <p:cNvPr id="125" name="PlaceHolder 6"/>
          <p:cNvSpPr>
            <a:spLocks noGrp="true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p>
            <a:pPr algn="r"/>
            <a:fld id="{F709A283-3F7A-4C4C-9D7D-4093242CDE08}" type="slidenum">
              <a:rPr lang="en-US" sz="1400" b="0" strike="noStrike" spc="-1">
                <a:latin typeface="Times New Roman" panose="02020603050405020304"/>
              </a:rPr>
            </a:fld>
            <a:endParaRPr lang="en-US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26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7" name="PlaceHolder 3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2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1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2" name="PlaceHolder 5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3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5" name="PlaceHolder 3"/>
          <p:cNvSpPr>
            <a:spLocks noGrp="true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6" name="PlaceHolder 4"/>
          <p:cNvSpPr>
            <a:spLocks noGrp="true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7" name="PlaceHolder 5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8" name="PlaceHolder 6"/>
          <p:cNvSpPr>
            <a:spLocks noGrp="true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39" name="PlaceHolder 7"/>
          <p:cNvSpPr>
            <a:spLocks noGrp="true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5" name="PlaceHolder 2"/>
          <p:cNvSpPr>
            <a:spLocks noGrp="true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true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5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5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6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5" name="PlaceHolder 2"/>
          <p:cNvSpPr>
            <a:spLocks noGrp="true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58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9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0" name="PlaceHolder 4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2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3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4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6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7" name="PlaceHolder 3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1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2" name="PlaceHolder 5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7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5" name="PlaceHolder 3"/>
          <p:cNvSpPr>
            <a:spLocks noGrp="true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6" name="PlaceHolder 4"/>
          <p:cNvSpPr>
            <a:spLocks noGrp="true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7" name="PlaceHolder 5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8" name="PlaceHolder 6"/>
          <p:cNvSpPr>
            <a:spLocks noGrp="true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9" name="PlaceHolder 7"/>
          <p:cNvSpPr>
            <a:spLocks noGrp="true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85" name="PlaceHolder 2"/>
          <p:cNvSpPr>
            <a:spLocks noGrp="true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87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8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9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true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9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95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96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98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99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00" name="PlaceHolder 4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02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03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04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06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07" name="PlaceHolder 3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0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1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2" name="PlaceHolder 5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1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5" name="PlaceHolder 3"/>
          <p:cNvSpPr>
            <a:spLocks noGrp="true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6" name="PlaceHolder 4"/>
          <p:cNvSpPr>
            <a:spLocks noGrp="true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7" name="PlaceHolder 5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8" name="PlaceHolder 6"/>
          <p:cNvSpPr>
            <a:spLocks noGrp="true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19" name="PlaceHolder 7"/>
          <p:cNvSpPr>
            <a:spLocks noGrp="true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5" name="PlaceHolder 2"/>
          <p:cNvSpPr>
            <a:spLocks noGrp="true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true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5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5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6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58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59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0" name="PlaceHolder 4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2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3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4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6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67" name="PlaceHolder 3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69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0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1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2" name="PlaceHolder 5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7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5" name="PlaceHolder 3"/>
          <p:cNvSpPr>
            <a:spLocks noGrp="true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6" name="PlaceHolder 4"/>
          <p:cNvSpPr>
            <a:spLocks noGrp="true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7" name="PlaceHolder 5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8" name="PlaceHolder 6"/>
          <p:cNvSpPr>
            <a:spLocks noGrp="true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79" name="PlaceHolder 7"/>
          <p:cNvSpPr>
            <a:spLocks noGrp="true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true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4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5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6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18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19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0" name="PlaceHolder 4"/>
          <p:cNvSpPr>
            <a:spLocks noGrp="true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22" name="PlaceHolder 2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3" name="PlaceHolder 3"/>
          <p:cNvSpPr>
            <a:spLocks noGrp="true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  <p:sp>
        <p:nvSpPr>
          <p:cNvPr id="24" name="PlaceHolder 4"/>
          <p:cNvSpPr>
            <a:spLocks noGrp="true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0079280" cy="114228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2" name="CustomShape 2"/>
          <p:cNvSpPr/>
          <p:nvPr/>
        </p:nvSpPr>
        <p:spPr>
          <a:xfrm>
            <a:off x="0" y="7331760"/>
            <a:ext cx="10079280" cy="22788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3" name="PlaceHolder 3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r>
              <a:rPr lang="en-US" sz="4400" b="0" strike="noStrike" spc="-1">
                <a:latin typeface="Arial" panose="020B0604020202020204"/>
              </a:rPr>
              <a:t>Click to edit the title text format</a:t>
            </a: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" name="PlaceHolder 4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latin typeface="Arial" panose="020B0604020202020204"/>
              </a:rPr>
              <a:t>Click to edit the outline text format</a:t>
            </a:r>
            <a:endParaRPr lang="en-US" sz="32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strike="noStrike" spc="-1">
                <a:latin typeface="Arial" panose="020B0604020202020204"/>
              </a:rPr>
              <a:t>Second Outline Level</a:t>
            </a:r>
            <a:endParaRPr lang="en-US" sz="2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strike="noStrike" spc="-1">
                <a:latin typeface="Arial" panose="020B0604020202020204"/>
              </a:rPr>
              <a:t>Third Outline Level</a:t>
            </a:r>
            <a:endParaRPr lang="en-US" sz="24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latin typeface="Arial" panose="020B0604020202020204"/>
              </a:rPr>
              <a:t>Fourth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Fifth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Sixth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Seventh Outline Level</a:t>
            </a:r>
            <a:endParaRPr lang="en-US" sz="20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0" y="7331400"/>
            <a:ext cx="10079280" cy="22788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2" name="PlaceHolder 3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r>
              <a:rPr lang="en-US" sz="4400" b="0" strike="noStrike" spc="-1">
                <a:latin typeface="Arial" panose="020B0604020202020204"/>
              </a:rPr>
              <a:t>Click to edit the title text format</a:t>
            </a: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3" name="PlaceHolder 4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latin typeface="Arial" panose="020B0604020202020204"/>
              </a:rPr>
              <a:t>Click to edit the outline text format</a:t>
            </a:r>
            <a:endParaRPr lang="en-US" sz="32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strike="noStrike" spc="-1">
                <a:latin typeface="Arial" panose="020B0604020202020204"/>
              </a:rPr>
              <a:t>Second Outline Level</a:t>
            </a:r>
            <a:endParaRPr lang="en-US" sz="2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strike="noStrike" spc="-1">
                <a:latin typeface="Arial" panose="020B0604020202020204"/>
              </a:rPr>
              <a:t>Third Outline Level</a:t>
            </a:r>
            <a:endParaRPr lang="en-US" sz="24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latin typeface="Arial" panose="020B0604020202020204"/>
              </a:rPr>
              <a:t>Fourth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Fifth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Sixth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Seventh Outline Level</a:t>
            </a:r>
            <a:endParaRPr lang="en-US" sz="20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" name="CustomShape 2"/>
          <p:cNvSpPr/>
          <p:nvPr/>
        </p:nvSpPr>
        <p:spPr>
          <a:xfrm>
            <a:off x="0" y="7331400"/>
            <a:ext cx="10079280" cy="22788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2" name="PlaceHolder 3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r>
              <a:rPr lang="en-US" sz="4400" b="0" strike="noStrike" spc="-1">
                <a:latin typeface="Arial" panose="020B0604020202020204"/>
              </a:rPr>
              <a:t>Click to edit the title text format</a:t>
            </a: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83" name="PlaceHolder 4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latin typeface="Arial" panose="020B0604020202020204"/>
              </a:rPr>
              <a:t>Click to edit the outline text format</a:t>
            </a:r>
            <a:endParaRPr lang="en-US" sz="32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strike="noStrike" spc="-1">
                <a:latin typeface="Arial" panose="020B0604020202020204"/>
              </a:rPr>
              <a:t>Second Outline Level</a:t>
            </a:r>
            <a:endParaRPr lang="en-US" sz="2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strike="noStrike" spc="-1">
                <a:latin typeface="Arial" panose="020B0604020202020204"/>
              </a:rPr>
              <a:t>Third Outline Level</a:t>
            </a:r>
            <a:endParaRPr lang="en-US" sz="24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latin typeface="Arial" panose="020B0604020202020204"/>
              </a:rPr>
              <a:t>Fourth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Fifth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Sixth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Seventh Outline Level</a:t>
            </a:r>
            <a:endParaRPr lang="en-US" sz="20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0" y="7331400"/>
            <a:ext cx="10079280" cy="22788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42" name="PlaceHolder 3"/>
          <p:cNvSpPr>
            <a:spLocks noGrp="true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/>
            <a:r>
              <a:rPr lang="en-US" sz="4400" b="0" strike="noStrike" spc="-1">
                <a:latin typeface="Arial" panose="020B0604020202020204"/>
              </a:rPr>
              <a:t>Click to edit the title text format</a:t>
            </a:r>
            <a:endParaRPr lang="en-US" sz="4400" b="0" strike="noStrike" spc="-1">
              <a:latin typeface="Arial" panose="020B0604020202020204"/>
            </a:endParaRPr>
          </a:p>
        </p:txBody>
      </p:sp>
      <p:sp>
        <p:nvSpPr>
          <p:cNvPr id="43" name="PlaceHolder 4"/>
          <p:cNvSpPr>
            <a:spLocks noGrp="true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latin typeface="Arial" panose="020B0604020202020204"/>
              </a:rPr>
              <a:t>Click to edit the outline text format</a:t>
            </a:r>
            <a:endParaRPr lang="en-US" sz="32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strike="noStrike" spc="-1">
                <a:latin typeface="Arial" panose="020B0604020202020204"/>
              </a:rPr>
              <a:t>Second Outline Level</a:t>
            </a:r>
            <a:endParaRPr lang="en-US" sz="2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strike="noStrike" spc="-1">
                <a:latin typeface="Arial" panose="020B0604020202020204"/>
              </a:rPr>
              <a:t>Third Outline Level</a:t>
            </a:r>
            <a:endParaRPr lang="en-US" sz="24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latin typeface="Arial" panose="020B0604020202020204"/>
              </a:rPr>
              <a:t>Fourth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Fifth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Sixth Outline Level</a:t>
            </a:r>
            <a:endParaRPr lang="en-US" sz="20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latin typeface="Arial" panose="020B0604020202020204"/>
              </a:rPr>
              <a:t>Seventh Outline Level</a:t>
            </a:r>
            <a:endParaRPr lang="en-US" sz="20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7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100760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1562040" y="4636440"/>
            <a:ext cx="6840720" cy="17406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>
            <a:normAutofit/>
          </a:bodyPr>
          <a:p>
            <a:pPr algn="ctr">
              <a:lnSpc>
                <a:spcPct val="100000"/>
              </a:lnSpc>
              <a:spcAft>
                <a:spcPts val="1415"/>
              </a:spcAft>
            </a:pPr>
            <a:r>
              <a:rPr lang="zh-CN" sz="2800" b="0" strike="noStrike" spc="-1">
                <a:solidFill>
                  <a:srgbClr val="000000"/>
                </a:solidFill>
                <a:latin typeface="Arial" panose="020B0604020202020204"/>
                <a:ea typeface="DejaVu Sans" panose="020B0603030804020204"/>
              </a:rPr>
              <a:t>晋</a:t>
            </a:r>
            <a:r>
              <a:rPr lang="zh-CN" sz="2800" b="0" strike="noStrike" spc="-1">
                <a:solidFill>
                  <a:srgbClr val="000000"/>
                </a:solidFill>
                <a:latin typeface="NSimSun" panose="02010609030101010101" charset="-122"/>
                <a:ea typeface="NSimSun" panose="02010609030101010101" charset="-122"/>
                <a:cs typeface="NSimSun" panose="02010609030101010101" charset="-122"/>
              </a:rPr>
              <a:t> 升</a:t>
            </a:r>
            <a:endParaRPr lang="en-US" sz="2800" b="0" strike="noStrike" spc="-1">
              <a:latin typeface="NSimSun" panose="02010609030101010101" charset="-122"/>
              <a:ea typeface="NSimSun" panose="02010609030101010101" charset="-122"/>
              <a:cs typeface="NSimSun" panose="02010609030101010101" charset="-122"/>
            </a:endParaRPr>
          </a:p>
          <a:p>
            <a:pPr algn="ctr">
              <a:lnSpc>
                <a:spcPct val="100000"/>
              </a:lnSpc>
              <a:spcAft>
                <a:spcPts val="1415"/>
              </a:spcAft>
            </a:pPr>
            <a:r>
              <a:rPr lang="zh-CN" sz="2800" b="0" strike="noStrike" spc="-1">
                <a:solidFill>
                  <a:srgbClr val="000000"/>
                </a:solidFill>
                <a:latin typeface="NSimSun" panose="02010609030101010101" charset="-122"/>
                <a:ea typeface="NSimSun" panose="02010609030101010101" charset="-122"/>
                <a:cs typeface="NSimSun" panose="02010609030101010101" charset="-122"/>
              </a:rPr>
              <a:t>紫金山天</a:t>
            </a:r>
            <a:r>
              <a:rPr lang="zh-CN" sz="2800" b="0" strike="noStrike" spc="-1">
                <a:solidFill>
                  <a:srgbClr val="000000"/>
                </a:solidFill>
                <a:latin typeface="Arial" panose="020B0604020202020204"/>
                <a:ea typeface="DejaVu Sans" panose="020B0603030804020204"/>
              </a:rPr>
              <a:t>文台</a:t>
            </a:r>
            <a:endParaRPr lang="en-US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spcAft>
                <a:spcPts val="1415"/>
              </a:spcAft>
            </a:pPr>
            <a:endParaRPr lang="en-US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spcAft>
                <a:spcPts val="1415"/>
              </a:spcAft>
            </a:pPr>
            <a:endParaRPr lang="en-US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spcAft>
                <a:spcPts val="1415"/>
              </a:spcAft>
            </a:pP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861840" y="2750760"/>
            <a:ext cx="8452080" cy="14439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>
            <a:noAutofit/>
          </a:bodyPr>
          <a:p>
            <a:pPr algn="ctr">
              <a:lnSpc>
                <a:spcPct val="100000"/>
              </a:lnSpc>
            </a:pPr>
            <a:r>
              <a:rPr lang="zh-CN" sz="5400" b="1" strike="noStrike" spc="-1" baseline="33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/>
                <a:ea typeface="DejaVu Sans" panose="020B0603030804020204"/>
              </a:rPr>
              <a:t>基于数据挖掘的</a:t>
            </a:r>
            <a:r>
              <a:rPr lang="zh-CN" sz="5400" b="1" strike="noStrike" spc="-1" baseline="33000">
                <a:solidFill>
                  <a:srgbClr val="000000"/>
                </a:solidFill>
                <a:latin typeface="Times New Roman" panose="02020603050405020304"/>
                <a:ea typeface="DejaVu Sans" panose="020B0603030804020204"/>
              </a:rPr>
              <a:t>类地行星的相对生成率</a:t>
            </a:r>
            <a:endParaRPr lang="zh-CN" sz="5400" b="1" strike="noStrike" spc="-1" baseline="33000">
              <a:solidFill>
                <a:srgbClr val="000000"/>
              </a:solidFill>
              <a:latin typeface="Times New Roman" panose="02020603050405020304"/>
              <a:ea typeface="DejaVu Sans" panose="020B0603030804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修正观测选择效应</a:t>
            </a:r>
            <a:r>
              <a:rPr lang="en-US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: </a:t>
            </a: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几何效应</a:t>
            </a:r>
            <a:endParaRPr lang="zh-CN" altLang="en-US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pic>
        <p:nvPicPr>
          <p:cNvPr id="2" name="图片 1" descr="fig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5467350" y="4011295"/>
            <a:ext cx="4116705" cy="2946400"/>
          </a:xfrm>
          <a:prstGeom prst="rect">
            <a:avLst/>
          </a:prstGeom>
        </p:spPr>
      </p:pic>
      <p:pic>
        <p:nvPicPr>
          <p:cNvPr id="3" name="图片 2" descr="fig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" y="4154170"/>
            <a:ext cx="4328160" cy="2792730"/>
          </a:xfrm>
          <a:prstGeom prst="rect">
            <a:avLst/>
          </a:prstGeom>
        </p:spPr>
      </p:pic>
      <p:sp>
        <p:nvSpPr>
          <p:cNvPr id="8" name="Rectangle 5"/>
          <p:cNvSpPr>
            <a:spLocks noGrp="true"/>
          </p:cNvSpPr>
          <p:nvPr/>
        </p:nvSpPr>
        <p:spPr>
          <a:xfrm>
            <a:off x="266700" y="342138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en-US" altLang="zh-CN" sz="2400" b="1" dirty="0">
                <a:latin typeface="Times New Roman" panose="02020603050405020304" pitchFamily="2" charset="0"/>
                <a:sym typeface="Calibri" panose="020F0502020204030204" charset="0"/>
              </a:rPr>
              <a:t>Kepler DR25: </a:t>
            </a:r>
            <a:r>
              <a:rPr lang="en-US" altLang="zh-CN" sz="2400" b="1" i="1" dirty="0">
                <a:latin typeface="Times New Roman" panose="02020603050405020304" pitchFamily="2" charset="0"/>
                <a:sym typeface="Calibri" panose="020F0502020204030204" charset="0"/>
              </a:rPr>
              <a:t>dor, ror, inclination</a:t>
            </a:r>
            <a:r>
              <a:rPr lang="en-US" altLang="zh-CN" sz="2400" b="1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,</a:t>
            </a:r>
            <a:r>
              <a:rPr lang="en-US" altLang="zh-CN" sz="2400" b="1" i="1" dirty="0">
                <a:latin typeface="Times New Roman" panose="02020603050405020304" pitchFamily="2" charset="0"/>
                <a:sym typeface="Calibri" panose="020F0502020204030204" charset="0"/>
              </a:rPr>
              <a:t> fpp</a:t>
            </a:r>
            <a:endParaRPr lang="en-US" altLang="zh-CN" sz="2400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11" name="Rectangle 5"/>
          <p:cNvSpPr>
            <a:spLocks noGrp="true"/>
          </p:cNvSpPr>
          <p:nvPr/>
        </p:nvSpPr>
        <p:spPr>
          <a:xfrm>
            <a:off x="3329940" y="666559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5" name="Rectangle 5"/>
          <p:cNvSpPr>
            <a:spLocks noGrp="true"/>
          </p:cNvSpPr>
          <p:nvPr/>
        </p:nvSpPr>
        <p:spPr>
          <a:xfrm>
            <a:off x="4859655" y="767715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凌星最小轨道倾角：</a:t>
            </a:r>
            <a:endParaRPr lang="zh-CN" altLang="zh-CN" sz="24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9" name="图片 6" descr="some-characteristics-of-transiting-planets-l"/>
          <p:cNvPicPr>
            <a:picLocks noChangeAspect="true"/>
          </p:cNvPicPr>
          <p:nvPr/>
        </p:nvPicPr>
        <p:blipFill>
          <a:blip r:embed="rId3"/>
          <a:srcRect l="2874" t="18700" r="4009" b="29016"/>
          <a:stretch>
            <a:fillRect/>
          </a:stretch>
        </p:blipFill>
        <p:spPr>
          <a:xfrm>
            <a:off x="360680" y="1203325"/>
            <a:ext cx="5472430" cy="2304415"/>
          </a:xfrm>
          <a:prstGeom prst="rect">
            <a:avLst/>
          </a:prstGeom>
        </p:spPr>
      </p:pic>
      <p:pic>
        <p:nvPicPr>
          <p:cNvPr id="12" name="图片 3" descr="eq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080" y="1507490"/>
            <a:ext cx="2700655" cy="484505"/>
          </a:xfrm>
          <a:prstGeom prst="rect">
            <a:avLst/>
          </a:prstGeom>
        </p:spPr>
      </p:pic>
      <p:pic>
        <p:nvPicPr>
          <p:cNvPr id="13" name="图片 5" descr="eq3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945" y="2597150"/>
            <a:ext cx="2767330" cy="636905"/>
          </a:xfrm>
          <a:prstGeom prst="rect">
            <a:avLst/>
          </a:prstGeom>
        </p:spPr>
      </p:pic>
      <p:sp>
        <p:nvSpPr>
          <p:cNvPr id="14" name="Rectangle 5"/>
          <p:cNvSpPr>
            <a:spLocks noGrp="true"/>
          </p:cNvSpPr>
          <p:nvPr/>
        </p:nvSpPr>
        <p:spPr>
          <a:xfrm>
            <a:off x="5041265" y="1859915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凌恒星边的轨道倾角：</a:t>
            </a:r>
            <a:endParaRPr lang="zh-CN" altLang="zh-CN" sz="24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5" name="Rectangle 5"/>
          <p:cNvSpPr>
            <a:spLocks noGrp="true"/>
          </p:cNvSpPr>
          <p:nvPr/>
        </p:nvSpPr>
        <p:spPr>
          <a:xfrm>
            <a:off x="-523240" y="51181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凌星行星的轨道要求：</a:t>
            </a:r>
            <a:endParaRPr lang="zh-CN" altLang="en-US" sz="28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修正观测选择效应</a:t>
            </a:r>
            <a:r>
              <a:rPr lang="en-US" altLang="zh-CN" sz="2800" b="1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: </a:t>
            </a:r>
            <a:r>
              <a:rPr lang="zh-CN" altLang="en-US" sz="2800" b="1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几何效应</a:t>
            </a:r>
            <a:endParaRPr lang="zh-CN" altLang="en-US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197" name="Rectangle 5"/>
          <p:cNvSpPr>
            <a:spLocks noGrp="true"/>
          </p:cNvSpPr>
          <p:nvPr/>
        </p:nvSpPr>
        <p:spPr>
          <a:xfrm>
            <a:off x="190500" y="281051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修正后的连续密度分布：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4" name="图片 3" descr="fig3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4060190"/>
            <a:ext cx="10058400" cy="2514600"/>
          </a:xfrm>
          <a:prstGeom prst="rect">
            <a:avLst/>
          </a:prstGeom>
        </p:spPr>
      </p:pic>
      <p:pic>
        <p:nvPicPr>
          <p:cNvPr id="6" name="图片 5" descr="eq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815" y="948690"/>
            <a:ext cx="5452745" cy="904875"/>
          </a:xfrm>
          <a:prstGeom prst="rect">
            <a:avLst/>
          </a:prstGeom>
        </p:spPr>
      </p:pic>
      <p:pic>
        <p:nvPicPr>
          <p:cNvPr id="8" name="图片 7" descr="eq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90" y="2146300"/>
            <a:ext cx="4747895" cy="646430"/>
          </a:xfrm>
          <a:prstGeom prst="rect">
            <a:avLst/>
          </a:prstGeom>
        </p:spPr>
      </p:pic>
      <p:pic>
        <p:nvPicPr>
          <p:cNvPr id="9" name="图片 8" descr="eq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630" y="3161665"/>
            <a:ext cx="2785110" cy="459740"/>
          </a:xfrm>
          <a:prstGeom prst="rect">
            <a:avLst/>
          </a:prstGeom>
        </p:spPr>
      </p:pic>
      <p:sp>
        <p:nvSpPr>
          <p:cNvPr id="10" name="Rectangle 5"/>
          <p:cNvSpPr>
            <a:spLocks noGrp="true"/>
          </p:cNvSpPr>
          <p:nvPr/>
        </p:nvSpPr>
        <p:spPr>
          <a:xfrm>
            <a:off x="-632460" y="85852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高斯核函数：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11" name="Rectangle 5"/>
          <p:cNvSpPr>
            <a:spLocks noGrp="true"/>
          </p:cNvSpPr>
          <p:nvPr/>
        </p:nvSpPr>
        <p:spPr>
          <a:xfrm>
            <a:off x="-784225" y="185420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几何效应：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13" name="Rectangle 5"/>
          <p:cNvSpPr>
            <a:spLocks noGrp="true"/>
          </p:cNvSpPr>
          <p:nvPr/>
        </p:nvSpPr>
        <p:spPr>
          <a:xfrm>
            <a:off x="3213735" y="650303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观测选择效应</a:t>
            </a:r>
            <a:r>
              <a:rPr lang="en-US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:</a:t>
            </a: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沿轨道距离</a:t>
            </a:r>
            <a:r>
              <a:rPr lang="en-US" altLang="zh-CN" sz="2800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(</a:t>
            </a:r>
            <a:r>
              <a:rPr lang="en-US" altLang="zh-CN" sz="2800" i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dor</a:t>
            </a:r>
            <a:r>
              <a:rPr lang="en-US" altLang="zh-CN" sz="2800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)</a:t>
            </a:r>
            <a:r>
              <a:rPr lang="zh-CN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指数衰减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2" name="图片 1" descr="fig4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969135" y="809625"/>
            <a:ext cx="7762240" cy="3767455"/>
          </a:xfrm>
          <a:prstGeom prst="rect">
            <a:avLst/>
          </a:prstGeom>
        </p:spPr>
      </p:pic>
      <p:pic>
        <p:nvPicPr>
          <p:cNvPr id="3" name="图片 2" descr="fig6-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20" y="4874260"/>
            <a:ext cx="3001645" cy="2416175"/>
          </a:xfrm>
          <a:prstGeom prst="rect">
            <a:avLst/>
          </a:prstGeom>
        </p:spPr>
      </p:pic>
      <p:sp>
        <p:nvSpPr>
          <p:cNvPr id="11" name="Rectangle 5"/>
          <p:cNvSpPr>
            <a:spLocks noGrp="true"/>
          </p:cNvSpPr>
          <p:nvPr/>
        </p:nvSpPr>
        <p:spPr>
          <a:xfrm>
            <a:off x="2869565" y="669607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4" name="图片 3" descr="ee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90" y="5222875"/>
            <a:ext cx="3710305" cy="416560"/>
          </a:xfrm>
          <a:prstGeom prst="rect">
            <a:avLst/>
          </a:prstGeom>
        </p:spPr>
      </p:pic>
      <p:pic>
        <p:nvPicPr>
          <p:cNvPr id="5" name="图片 4" descr="ee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45" y="6282055"/>
            <a:ext cx="5050790" cy="608965"/>
          </a:xfrm>
          <a:prstGeom prst="rect">
            <a:avLst/>
          </a:prstGeom>
        </p:spPr>
      </p:pic>
      <p:sp>
        <p:nvSpPr>
          <p:cNvPr id="10" name="Rectangle 5"/>
          <p:cNvSpPr>
            <a:spLocks noGrp="true"/>
          </p:cNvSpPr>
          <p:nvPr/>
        </p:nvSpPr>
        <p:spPr>
          <a:xfrm>
            <a:off x="-71755" y="602615"/>
            <a:ext cx="2763520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en-US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624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子空间：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6" name="Rectangle 5"/>
          <p:cNvSpPr>
            <a:spLocks noGrp="true"/>
          </p:cNvSpPr>
          <p:nvPr/>
        </p:nvSpPr>
        <p:spPr>
          <a:xfrm>
            <a:off x="-15240" y="4411345"/>
            <a:ext cx="4451350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发现能力沿</a:t>
            </a:r>
            <a:r>
              <a:rPr lang="en-US" altLang="zh-CN" sz="2400" b="1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dor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指数衰减：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7" name="Rectangle 5"/>
          <p:cNvSpPr>
            <a:spLocks noGrp="true"/>
          </p:cNvSpPr>
          <p:nvPr/>
        </p:nvSpPr>
        <p:spPr>
          <a:xfrm>
            <a:off x="-336550" y="5467985"/>
            <a:ext cx="5640705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衰减常数</a:t>
            </a:r>
            <a:r>
              <a:rPr lang="zh-CN" altLang="en-US" sz="28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τ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呈</a:t>
            </a:r>
            <a:r>
              <a:rPr lang="en-US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Student’s-t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分布：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8" name="Rectangle 5"/>
          <p:cNvSpPr>
            <a:spLocks noGrp="true"/>
          </p:cNvSpPr>
          <p:nvPr/>
        </p:nvSpPr>
        <p:spPr>
          <a:xfrm>
            <a:off x="5160645" y="4459605"/>
            <a:ext cx="2763520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/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不同高斯核：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观测选择效应</a:t>
            </a:r>
            <a:r>
              <a:rPr lang="en-US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:</a:t>
            </a: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沿行星半径</a:t>
            </a:r>
            <a:r>
              <a:rPr lang="en-US" altLang="zh-CN" sz="2800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(</a:t>
            </a:r>
            <a:r>
              <a:rPr lang="en-US" altLang="zh-CN" sz="2800" i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ror</a:t>
            </a:r>
            <a:r>
              <a:rPr lang="en-US" altLang="zh-CN" sz="2800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)</a:t>
            </a:r>
            <a:r>
              <a:rPr lang="zh-CN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指数衰减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11" name="Rectangle 5"/>
          <p:cNvSpPr>
            <a:spLocks noGrp="true"/>
          </p:cNvSpPr>
          <p:nvPr/>
        </p:nvSpPr>
        <p:spPr>
          <a:xfrm>
            <a:off x="2869565" y="669607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4" name="图片 3" descr="E:\pic\ee2.jpgee2"/>
          <p:cNvPicPr>
            <a:picLocks noChangeAspect="true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66800" y="5245735"/>
            <a:ext cx="3710305" cy="370840"/>
          </a:xfrm>
          <a:prstGeom prst="rect">
            <a:avLst/>
          </a:prstGeom>
        </p:spPr>
      </p:pic>
      <p:pic>
        <p:nvPicPr>
          <p:cNvPr id="5" name="图片 4" descr="ee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138545"/>
            <a:ext cx="5050790" cy="608965"/>
          </a:xfrm>
          <a:prstGeom prst="rect">
            <a:avLst/>
          </a:prstGeom>
        </p:spPr>
      </p:pic>
      <p:sp>
        <p:nvSpPr>
          <p:cNvPr id="10" name="Rectangle 5"/>
          <p:cNvSpPr>
            <a:spLocks noGrp="true"/>
          </p:cNvSpPr>
          <p:nvPr/>
        </p:nvSpPr>
        <p:spPr>
          <a:xfrm>
            <a:off x="-215265" y="602615"/>
            <a:ext cx="2763520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en-US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624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子空间：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6" name="Rectangle 5"/>
          <p:cNvSpPr>
            <a:spLocks noGrp="true"/>
          </p:cNvSpPr>
          <p:nvPr/>
        </p:nvSpPr>
        <p:spPr>
          <a:xfrm>
            <a:off x="-86995" y="4339590"/>
            <a:ext cx="4451350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发现能力沿</a:t>
            </a:r>
            <a:r>
              <a:rPr lang="en-US" altLang="zh-CN" sz="2400" b="1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ror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指数衰减：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7" name="Rectangle 5"/>
          <p:cNvSpPr>
            <a:spLocks noGrp="true"/>
          </p:cNvSpPr>
          <p:nvPr/>
        </p:nvSpPr>
        <p:spPr>
          <a:xfrm>
            <a:off x="-408305" y="5396230"/>
            <a:ext cx="5640705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衰减常数</a:t>
            </a:r>
            <a:r>
              <a:rPr lang="zh-CN" altLang="en-US" sz="28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τ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呈</a:t>
            </a:r>
            <a:r>
              <a:rPr lang="en-US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Student’s-t</a:t>
            </a:r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分布：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8" name="图片 7" descr="fig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135" y="967105"/>
            <a:ext cx="8005445" cy="3237230"/>
          </a:xfrm>
          <a:prstGeom prst="rect">
            <a:avLst/>
          </a:prstGeom>
        </p:spPr>
      </p:pic>
      <p:pic>
        <p:nvPicPr>
          <p:cNvPr id="9" name="图片 8" descr="fig-6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185" y="4724400"/>
            <a:ext cx="3063875" cy="2438400"/>
          </a:xfrm>
          <a:prstGeom prst="rect">
            <a:avLst/>
          </a:prstGeom>
        </p:spPr>
      </p:pic>
      <p:sp>
        <p:nvSpPr>
          <p:cNvPr id="12" name="Rectangle 5"/>
          <p:cNvSpPr>
            <a:spLocks noGrp="true"/>
          </p:cNvSpPr>
          <p:nvPr/>
        </p:nvSpPr>
        <p:spPr>
          <a:xfrm>
            <a:off x="5232400" y="4316095"/>
            <a:ext cx="2763520" cy="10845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/>
            <a:r>
              <a:rPr lang="zh-CN" altLang="en-US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不同高斯核：</a:t>
            </a:r>
            <a:endParaRPr lang="zh-CN" altLang="en-US" sz="2400" b="1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修正指数衰减：相对生成率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2" name="图片 1" descr="fig7"/>
          <p:cNvPicPr>
            <a:picLocks noChangeAspect="true"/>
          </p:cNvPicPr>
          <p:nvPr/>
        </p:nvPicPr>
        <p:blipFill>
          <a:blip r:embed="rId1"/>
          <a:srcRect t="-1527" r="35702"/>
          <a:stretch>
            <a:fillRect/>
          </a:stretch>
        </p:blipFill>
        <p:spPr>
          <a:xfrm>
            <a:off x="0" y="1586865"/>
            <a:ext cx="5089525" cy="4385310"/>
          </a:xfrm>
          <a:prstGeom prst="rect">
            <a:avLst/>
          </a:prstGeom>
        </p:spPr>
      </p:pic>
      <p:sp>
        <p:nvSpPr>
          <p:cNvPr id="11" name="Rectangle 5"/>
          <p:cNvSpPr>
            <a:spLocks noGrp="true"/>
          </p:cNvSpPr>
          <p:nvPr/>
        </p:nvSpPr>
        <p:spPr>
          <a:xfrm>
            <a:off x="419735" y="579120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0" name="Rectangle 5"/>
          <p:cNvSpPr>
            <a:spLocks noGrp="true"/>
          </p:cNvSpPr>
          <p:nvPr/>
        </p:nvSpPr>
        <p:spPr>
          <a:xfrm>
            <a:off x="-632460" y="85852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类地行星相对生成率：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修正指数衰减：相对生成率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2" name="图片 1" descr="fig7"/>
          <p:cNvPicPr>
            <a:picLocks noChangeAspect="true"/>
          </p:cNvPicPr>
          <p:nvPr/>
        </p:nvPicPr>
        <p:blipFill>
          <a:blip r:embed="rId1"/>
          <a:srcRect t="-1527" r="35702"/>
          <a:stretch>
            <a:fillRect/>
          </a:stretch>
        </p:blipFill>
        <p:spPr>
          <a:xfrm>
            <a:off x="0" y="1586865"/>
            <a:ext cx="5089525" cy="4385310"/>
          </a:xfrm>
          <a:prstGeom prst="rect">
            <a:avLst/>
          </a:prstGeom>
        </p:spPr>
      </p:pic>
      <p:sp>
        <p:nvSpPr>
          <p:cNvPr id="11" name="Rectangle 5"/>
          <p:cNvSpPr>
            <a:spLocks noGrp="true"/>
          </p:cNvSpPr>
          <p:nvPr/>
        </p:nvSpPr>
        <p:spPr>
          <a:xfrm>
            <a:off x="419735" y="579120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0" name="Rectangle 5"/>
          <p:cNvSpPr>
            <a:spLocks noGrp="true"/>
          </p:cNvSpPr>
          <p:nvPr/>
        </p:nvSpPr>
        <p:spPr>
          <a:xfrm>
            <a:off x="-632460" y="85852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类地行星相对生成率：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735" y="1706880"/>
            <a:ext cx="2232025" cy="154813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940000">
            <a:off x="2052320" y="3394075"/>
            <a:ext cx="1944370" cy="9804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ectangle 5"/>
          <p:cNvSpPr>
            <a:spLocks noGrp="true"/>
          </p:cNvSpPr>
          <p:nvPr/>
        </p:nvSpPr>
        <p:spPr>
          <a:xfrm>
            <a:off x="5901055" y="1718310"/>
            <a:ext cx="3975100" cy="92392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marL="914400" indent="-914400" algn="l" eaLnBrk="0" hangingPunct="0"/>
            <a:r>
              <a:rPr lang="en-US" altLang="zh-CN" sz="2645" b="1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</a:t>
            </a:r>
            <a:r>
              <a:rPr lang="zh-CN" altLang="en-US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符合大气逃逸的理论，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en-US" altLang="zh-CN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1.5</a:t>
            </a:r>
            <a:r>
              <a:rPr lang="zh-CN" altLang="en-US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到</a:t>
            </a:r>
            <a:r>
              <a:rPr lang="en-US" altLang="zh-CN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4</a:t>
            </a:r>
            <a:r>
              <a:rPr lang="zh-CN" altLang="en-US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个地球半径的行星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zh-CN" altLang="en-US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645" dirty="0"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很少（大气被剥离）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true">
            <a:off x="2905125" y="2195830"/>
            <a:ext cx="2926715" cy="2247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true">
            <a:off x="3599815" y="2322830"/>
            <a:ext cx="2359025" cy="12414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修正指数衰减：相对生成率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2" name="图片 1" descr="fig7"/>
          <p:cNvPicPr>
            <a:picLocks noChangeAspect="true"/>
          </p:cNvPicPr>
          <p:nvPr/>
        </p:nvPicPr>
        <p:blipFill>
          <a:blip r:embed="rId1"/>
          <a:srcRect t="-1527" r="35702"/>
          <a:stretch>
            <a:fillRect/>
          </a:stretch>
        </p:blipFill>
        <p:spPr>
          <a:xfrm>
            <a:off x="0" y="1586865"/>
            <a:ext cx="5089525" cy="4385310"/>
          </a:xfrm>
          <a:prstGeom prst="rect">
            <a:avLst/>
          </a:prstGeom>
        </p:spPr>
      </p:pic>
      <p:sp>
        <p:nvSpPr>
          <p:cNvPr id="11" name="Rectangle 5"/>
          <p:cNvSpPr>
            <a:spLocks noGrp="true"/>
          </p:cNvSpPr>
          <p:nvPr/>
        </p:nvSpPr>
        <p:spPr>
          <a:xfrm>
            <a:off x="419735" y="579120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0" name="Rectangle 5"/>
          <p:cNvSpPr>
            <a:spLocks noGrp="true"/>
          </p:cNvSpPr>
          <p:nvPr/>
        </p:nvSpPr>
        <p:spPr>
          <a:xfrm>
            <a:off x="-632460" y="858520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类地行星相对生成率：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91535" y="2643505"/>
            <a:ext cx="917575" cy="2134235"/>
          </a:xfrm>
          <a:prstGeom prst="round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35990" y="3996055"/>
            <a:ext cx="2159635" cy="12242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true">
            <a:off x="4436110" y="3564255"/>
            <a:ext cx="1468120" cy="41275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true">
            <a:off x="2592070" y="3707765"/>
            <a:ext cx="3312160" cy="100838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>
            <a:spLocks noGrp="true"/>
          </p:cNvSpPr>
          <p:nvPr/>
        </p:nvSpPr>
        <p:spPr>
          <a:xfrm>
            <a:off x="6002655" y="3288665"/>
            <a:ext cx="3975100" cy="119126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marL="914400" indent="-914400" algn="l" eaLnBrk="0" hangingPunct="0"/>
            <a:r>
              <a:rPr lang="en-US" altLang="zh-CN" sz="2645" b="1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en-US" altLang="zh-CN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0.5</a:t>
            </a:r>
            <a:r>
              <a:rPr lang="zh-CN" altLang="en-US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到</a:t>
            </a:r>
            <a:r>
              <a:rPr lang="en-US" altLang="zh-CN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1.5</a:t>
            </a:r>
            <a:r>
              <a:rPr lang="zh-CN" altLang="en-US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个地球半径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en-US" altLang="zh-CN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的行星相对最多，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zh-CN" altLang="en-US" sz="2645" dirty="0">
                <a:solidFill>
                  <a:schemeClr val="tx1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宜居带行星很多。</a:t>
            </a:r>
            <a:endParaRPr lang="zh-CN" altLang="en-US" sz="2645" dirty="0">
              <a:solidFill>
                <a:schemeClr val="tx1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2242185"/>
            <a:ext cx="4295140" cy="3896360"/>
          </a:xfrm>
          <a:prstGeom prst="rect">
            <a:avLst/>
          </a:prstGeom>
        </p:spPr>
      </p:pic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修正指数衰减：相对生成率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3" name="图片 2" descr="ttt"/>
          <p:cNvPicPr>
            <a:picLocks noChangeAspect="true"/>
          </p:cNvPicPr>
          <p:nvPr/>
        </p:nvPicPr>
        <p:blipFill>
          <a:blip r:embed="rId2"/>
          <a:srcRect r="14389" b="-5523"/>
          <a:stretch>
            <a:fillRect/>
          </a:stretch>
        </p:blipFill>
        <p:spPr>
          <a:xfrm>
            <a:off x="4817110" y="1049655"/>
            <a:ext cx="4932045" cy="5249545"/>
          </a:xfrm>
          <a:prstGeom prst="rect">
            <a:avLst/>
          </a:prstGeom>
        </p:spPr>
      </p:pic>
      <p:sp>
        <p:nvSpPr>
          <p:cNvPr id="11" name="Rectangle 5"/>
          <p:cNvSpPr>
            <a:spLocks noGrp="true"/>
          </p:cNvSpPr>
          <p:nvPr/>
        </p:nvSpPr>
        <p:spPr>
          <a:xfrm>
            <a:off x="491490" y="629348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0" name="Rectangle 5"/>
          <p:cNvSpPr>
            <a:spLocks noGrp="true"/>
          </p:cNvSpPr>
          <p:nvPr/>
        </p:nvSpPr>
        <p:spPr>
          <a:xfrm>
            <a:off x="-632460" y="495935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类地行星相对生成率：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4" name="Rectangle 5"/>
          <p:cNvSpPr>
            <a:spLocks noGrp="true"/>
          </p:cNvSpPr>
          <p:nvPr/>
        </p:nvSpPr>
        <p:spPr>
          <a:xfrm>
            <a:off x="3665220" y="464185"/>
            <a:ext cx="511238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绝对生成率：</a:t>
            </a:r>
            <a:endParaRPr lang="en-US" altLang="zh-CN" sz="2645" b="1" i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5" name="Rectangle 5"/>
          <p:cNvSpPr>
            <a:spLocks noGrp="true"/>
          </p:cNvSpPr>
          <p:nvPr/>
        </p:nvSpPr>
        <p:spPr>
          <a:xfrm>
            <a:off x="5828665" y="629729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Hsu et</a:t>
            </a:r>
            <a:r>
              <a:rPr lang="zh-CN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al.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 2019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390" y="2242185"/>
            <a:ext cx="3682365" cy="3503295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25795" y="2327275"/>
            <a:ext cx="3709035" cy="3415665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结  论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614160" y="1067040"/>
            <a:ext cx="844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97" name="Rectangle 5"/>
          <p:cNvSpPr>
            <a:spLocks noGrp="true"/>
          </p:cNvSpPr>
          <p:nvPr/>
        </p:nvSpPr>
        <p:spPr>
          <a:xfrm>
            <a:off x="672465" y="1391285"/>
            <a:ext cx="9357995" cy="43599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，基于数据挖掘的相对生成率与基于物理模型给出的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绝对生成率总体相符。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en-US" altLang="zh-CN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2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，位于宜居区（地球轨道附近）的类地行星相对最多。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3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，在短周期轨道，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1.5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到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4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个地球半径的行星很少（符合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大气逃逸理论的预期分布）。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结  论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614160" y="1067040"/>
            <a:ext cx="844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97" name="Rectangle 5"/>
          <p:cNvSpPr>
            <a:spLocks noGrp="true"/>
          </p:cNvSpPr>
          <p:nvPr/>
        </p:nvSpPr>
        <p:spPr>
          <a:xfrm>
            <a:off x="672465" y="1391285"/>
            <a:ext cx="9357995" cy="43599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，基于数据挖掘的相对生成率与基于物理模型给出的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绝对生成率总体相符。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en-US" altLang="zh-CN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2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，位于宜居区（地球轨道附近）的类地行星相对最多。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3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，在短周期轨道，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1.5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到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4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个地球半径的行星很少（符合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大气逃逸理论的预期分布）。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21" name="TextShape 4"/>
          <p:cNvSpPr txBox="true"/>
          <p:nvPr/>
        </p:nvSpPr>
        <p:spPr>
          <a:xfrm>
            <a:off x="6457355" y="5347560"/>
            <a:ext cx="6616800" cy="725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p>
            <a:r>
              <a:rPr lang="zh-CN" sz="3200" b="1" strike="noStrike" spc="-1">
                <a:solidFill>
                  <a:srgbClr val="FF0000"/>
                </a:solidFill>
                <a:latin typeface="Arial" panose="020B0604020202020204"/>
                <a:ea typeface="DejaVu Sans" panose="020B0603030804020204"/>
              </a:rPr>
              <a:t>谢 谢</a:t>
            </a:r>
            <a:r>
              <a:rPr lang="en-US" sz="3200" b="1" strike="noStrike" spc="-1">
                <a:solidFill>
                  <a:srgbClr val="FF0000"/>
                </a:solidFill>
                <a:latin typeface="Arial" panose="020B0604020202020204"/>
                <a:ea typeface="DejaVu Sans" panose="020B0603030804020204"/>
              </a:rPr>
              <a:t>!</a:t>
            </a:r>
            <a:endParaRPr lang="en-US" sz="3200" b="1" strike="noStrike" spc="-1">
              <a:solidFill>
                <a:srgbClr val="FF0000"/>
              </a:solidFill>
              <a:latin typeface="Arial" panose="020B0604020202020204"/>
              <a:ea typeface="DejaVu Sans" panose="020B0603030804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行星系统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97" name="Rectangle 5"/>
          <p:cNvSpPr>
            <a:spLocks noGrp="true"/>
          </p:cNvSpPr>
          <p:nvPr/>
        </p:nvSpPr>
        <p:spPr>
          <a:xfrm>
            <a:off x="-415925" y="88709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太阳系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2" name="图片 1" descr="10922672_005731153820_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020570" y="822960"/>
            <a:ext cx="6468110" cy="2817495"/>
          </a:xfrm>
          <a:prstGeom prst="rect">
            <a:avLst/>
          </a:prstGeom>
        </p:spPr>
      </p:pic>
      <p:pic>
        <p:nvPicPr>
          <p:cNvPr id="3" name="图片 2" descr="orig_370829"/>
          <p:cNvPicPr>
            <a:picLocks noChangeAspect="true"/>
          </p:cNvPicPr>
          <p:nvPr/>
        </p:nvPicPr>
        <p:blipFill>
          <a:blip r:embed="rId2"/>
          <a:srcRect t="3673" r="-2207" b="8888"/>
          <a:stretch>
            <a:fillRect/>
          </a:stretch>
        </p:blipFill>
        <p:spPr>
          <a:xfrm>
            <a:off x="2607945" y="3910965"/>
            <a:ext cx="6033770" cy="3226435"/>
          </a:xfrm>
          <a:prstGeom prst="rect">
            <a:avLst/>
          </a:prstGeom>
        </p:spPr>
      </p:pic>
      <p:sp>
        <p:nvSpPr>
          <p:cNvPr id="4" name="Rectangle 5"/>
          <p:cNvSpPr>
            <a:spLocks noGrp="true"/>
          </p:cNvSpPr>
          <p:nvPr/>
        </p:nvSpPr>
        <p:spPr>
          <a:xfrm>
            <a:off x="-415925" y="382460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系外？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结  论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614160" y="1067040"/>
            <a:ext cx="844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97" name="Rectangle 5"/>
          <p:cNvSpPr>
            <a:spLocks noGrp="true"/>
          </p:cNvSpPr>
          <p:nvPr/>
        </p:nvSpPr>
        <p:spPr>
          <a:xfrm>
            <a:off x="672465" y="1391285"/>
            <a:ext cx="9357995" cy="43599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，基于数据挖掘的相对生成率与基于物理模型给出的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绝对生成率总体相符。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en-US" altLang="zh-CN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2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，位于宜居区（地球轨道附近）的类地行星相对最多。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3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，在短周期轨道，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1.5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到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4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个地球半径的行星很少（符合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大气逃逸理论的预期分布）。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21" name="TextShape 4"/>
          <p:cNvSpPr txBox="true"/>
          <p:nvPr/>
        </p:nvSpPr>
        <p:spPr>
          <a:xfrm>
            <a:off x="6457355" y="5347560"/>
            <a:ext cx="6616800" cy="725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p>
            <a:r>
              <a:rPr lang="zh-CN" sz="3200" b="1" strike="noStrike" spc="-1">
                <a:solidFill>
                  <a:srgbClr val="FF0000"/>
                </a:solidFill>
                <a:latin typeface="Arial" panose="020B0604020202020204"/>
                <a:ea typeface="DejaVu Sans" panose="020B0603030804020204"/>
              </a:rPr>
              <a:t>谢 谢</a:t>
            </a:r>
            <a:r>
              <a:rPr lang="en-US" sz="3200" b="1" strike="noStrike" spc="-1">
                <a:solidFill>
                  <a:srgbClr val="FF0000"/>
                </a:solidFill>
                <a:latin typeface="Arial" panose="020B0604020202020204"/>
                <a:ea typeface="DejaVu Sans" panose="020B0603030804020204"/>
              </a:rPr>
              <a:t>!</a:t>
            </a:r>
            <a:endParaRPr lang="en-US" sz="3200" b="1" strike="noStrike" spc="-1">
              <a:solidFill>
                <a:srgbClr val="FF0000"/>
              </a:solidFill>
              <a:latin typeface="Arial" panose="020B0604020202020204"/>
              <a:ea typeface="DejaVu Sans" panose="020B0603030804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结  论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614160" y="1067040"/>
            <a:ext cx="844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97" name="Rectangle 5"/>
          <p:cNvSpPr>
            <a:spLocks noGrp="true"/>
          </p:cNvSpPr>
          <p:nvPr/>
        </p:nvSpPr>
        <p:spPr>
          <a:xfrm>
            <a:off x="672465" y="1391285"/>
            <a:ext cx="9357995" cy="43599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，基于数据挖掘的相对生成率与基于物理模型给出的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绝对生成率总体相符。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en-US" altLang="zh-CN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2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，位于宜居区（地球轨道附近）的类地行星相对最多。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3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，在短周期轨道，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1.5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到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4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个地球半径的行星很少（符合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大气逃逸理论的预期分布）。</a:t>
            </a: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endParaRPr lang="zh-CN" altLang="en-US" sz="2645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21" name="TextShape 4"/>
          <p:cNvSpPr txBox="true"/>
          <p:nvPr/>
        </p:nvSpPr>
        <p:spPr>
          <a:xfrm>
            <a:off x="6457355" y="5347560"/>
            <a:ext cx="6616800" cy="725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p>
            <a:r>
              <a:rPr lang="zh-CN" sz="3200" b="1" strike="noStrike" spc="-1">
                <a:solidFill>
                  <a:srgbClr val="FF0000"/>
                </a:solidFill>
                <a:latin typeface="Arial" panose="020B0604020202020204"/>
                <a:ea typeface="DejaVu Sans" panose="020B0603030804020204"/>
              </a:rPr>
              <a:t>谢 谢</a:t>
            </a:r>
            <a:r>
              <a:rPr lang="en-US" sz="3200" b="1" strike="noStrike" spc="-1">
                <a:solidFill>
                  <a:srgbClr val="FF0000"/>
                </a:solidFill>
                <a:latin typeface="Arial" panose="020B0604020202020204"/>
                <a:ea typeface="DejaVu Sans" panose="020B0603030804020204"/>
              </a:rPr>
              <a:t>!</a:t>
            </a:r>
            <a:endParaRPr lang="en-US" sz="3200" b="1" strike="noStrike" spc="-1">
              <a:solidFill>
                <a:srgbClr val="FF0000"/>
              </a:solidFill>
              <a:latin typeface="Arial" panose="020B0604020202020204"/>
              <a:ea typeface="DejaVu Sans" panose="020B0603030804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zh-CN" sz="2800" b="1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类地行星相对生成率</a:t>
            </a:r>
            <a:endParaRPr lang="zh-CN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2" name="图片 1" descr="fig7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1479550"/>
            <a:ext cx="9222105" cy="5031740"/>
          </a:xfrm>
          <a:prstGeom prst="rect">
            <a:avLst/>
          </a:prstGeom>
        </p:spPr>
      </p:pic>
      <p:sp>
        <p:nvSpPr>
          <p:cNvPr id="11" name="Rectangle 5"/>
          <p:cNvSpPr>
            <a:spLocks noGrp="true"/>
          </p:cNvSpPr>
          <p:nvPr/>
        </p:nvSpPr>
        <p:spPr>
          <a:xfrm>
            <a:off x="3376930" y="635190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Jin </a:t>
            </a:r>
            <a:r>
              <a:rPr lang="en-US" altLang="zh-CN" sz="2400" i="1" dirty="0">
                <a:latin typeface="Times New Roman" panose="02020603050405020304" pitchFamily="2" charset="0"/>
                <a:sym typeface="Calibri" panose="020F0502020204030204" charset="0"/>
              </a:rPr>
              <a:t>submitted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5" name="Rectangle 5"/>
          <p:cNvSpPr>
            <a:spLocks noGrp="true"/>
          </p:cNvSpPr>
          <p:nvPr/>
        </p:nvSpPr>
        <p:spPr>
          <a:xfrm>
            <a:off x="-143510" y="679450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800" b="1" dirty="0">
                <a:latin typeface="Times New Roman" panose="02020603050405020304" pitchFamily="2" charset="0"/>
                <a:sym typeface="Calibri" panose="020F0502020204030204" charset="0"/>
              </a:rPr>
              <a:t>极端情况：</a:t>
            </a:r>
            <a:endParaRPr lang="zh-CN" altLang="en-US" sz="2800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行星系统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432245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197" name="Rectangle 5"/>
          <p:cNvSpPr>
            <a:spLocks noGrp="true"/>
          </p:cNvSpPr>
          <p:nvPr/>
        </p:nvSpPr>
        <p:spPr>
          <a:xfrm>
            <a:off x="-415925" y="88709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太阳系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2" name="图片 1" descr="10922672_005731153820_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020570" y="822960"/>
            <a:ext cx="6468110" cy="2817495"/>
          </a:xfrm>
          <a:prstGeom prst="rect">
            <a:avLst/>
          </a:prstGeom>
        </p:spPr>
      </p:pic>
      <p:pic>
        <p:nvPicPr>
          <p:cNvPr id="3" name="图片 2" descr="orig_370829"/>
          <p:cNvPicPr>
            <a:picLocks noChangeAspect="true"/>
          </p:cNvPicPr>
          <p:nvPr/>
        </p:nvPicPr>
        <p:blipFill>
          <a:blip r:embed="rId2"/>
          <a:srcRect t="3673" r="-2207" b="8888"/>
          <a:stretch>
            <a:fillRect/>
          </a:stretch>
        </p:blipFill>
        <p:spPr>
          <a:xfrm>
            <a:off x="2607945" y="3910965"/>
            <a:ext cx="6033770" cy="3226435"/>
          </a:xfrm>
          <a:prstGeom prst="rect">
            <a:avLst/>
          </a:prstGeom>
        </p:spPr>
      </p:pic>
      <p:sp>
        <p:nvSpPr>
          <p:cNvPr id="4" name="Rectangle 5"/>
          <p:cNvSpPr>
            <a:spLocks noGrp="true"/>
          </p:cNvSpPr>
          <p:nvPr/>
        </p:nvSpPr>
        <p:spPr>
          <a:xfrm>
            <a:off x="218440" y="3568700"/>
            <a:ext cx="3148965" cy="2365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/>
            <a:endParaRPr lang="zh-CN" altLang="en-US" sz="2645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zh-CN" altLang="en-US" sz="2645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行星的生成率：</a:t>
            </a:r>
            <a:endParaRPr lang="zh-CN" altLang="en-US" sz="2645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zh-CN" altLang="en-US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每百颗恒星有</a:t>
            </a:r>
            <a:endParaRPr lang="zh-CN" altLang="en-US" sz="264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zh-CN" altLang="en-US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</a:t>
            </a:r>
            <a:r>
              <a:rPr lang="zh-CN" altLang="en-US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多少地球？</a:t>
            </a:r>
            <a:endParaRPr lang="zh-CN" altLang="en-US" sz="264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en-US" altLang="zh-CN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</a:t>
            </a:r>
            <a:r>
              <a:rPr lang="zh-CN" altLang="en-US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多少木星？</a:t>
            </a:r>
            <a:endParaRPr lang="zh-CN" altLang="en-US" sz="264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/>
            <a:r>
              <a:rPr lang="en-US" altLang="zh-CN" sz="26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......</a:t>
            </a:r>
            <a:endParaRPr lang="zh-CN" altLang="en-US" sz="264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0-10-28-231145_2560x1440_scrot"/>
          <p:cNvPicPr>
            <a:picLocks noChangeAspect="true"/>
          </p:cNvPicPr>
          <p:nvPr/>
        </p:nvPicPr>
        <p:blipFill>
          <a:blip r:embed="rId1"/>
          <a:srcRect l="2293" t="51120" r="67522" b="578"/>
          <a:stretch>
            <a:fillRect/>
          </a:stretch>
        </p:blipFill>
        <p:spPr>
          <a:xfrm>
            <a:off x="1100455" y="4221480"/>
            <a:ext cx="3363595" cy="3086735"/>
          </a:xfrm>
          <a:prstGeom prst="rect">
            <a:avLst/>
          </a:prstGeom>
        </p:spPr>
      </p:pic>
      <p:sp>
        <p:nvSpPr>
          <p:cNvPr id="129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系外行星的主要探测方法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713550" y="991235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5" name="Rectangle 5"/>
          <p:cNvSpPr>
            <a:spLocks noGrp="true"/>
          </p:cNvSpPr>
          <p:nvPr/>
        </p:nvSpPr>
        <p:spPr>
          <a:xfrm>
            <a:off x="66675" y="48704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视向速度法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4" name="图片 3" descr="Illustration-of-the-precision-radial-velocity-method-for-exoplanet-searches-The-presence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05" y="1135380"/>
            <a:ext cx="3406140" cy="2554605"/>
          </a:xfrm>
          <a:prstGeom prst="rect">
            <a:avLst/>
          </a:prstGeom>
        </p:spPr>
      </p:pic>
      <p:pic>
        <p:nvPicPr>
          <p:cNvPr id="3" name="图片 2" descr="2020-10-28-231145_2560x1440_scrot"/>
          <p:cNvPicPr>
            <a:picLocks noChangeAspect="true"/>
          </p:cNvPicPr>
          <p:nvPr/>
        </p:nvPicPr>
        <p:blipFill>
          <a:blip r:embed="rId1"/>
          <a:srcRect l="47783" t="53650" r="1928" b="1135"/>
          <a:stretch>
            <a:fillRect/>
          </a:stretch>
        </p:blipFill>
        <p:spPr>
          <a:xfrm>
            <a:off x="5242560" y="4428490"/>
            <a:ext cx="4622165" cy="2807970"/>
          </a:xfrm>
          <a:prstGeom prst="rect">
            <a:avLst/>
          </a:prstGeom>
        </p:spPr>
      </p:pic>
      <p:pic>
        <p:nvPicPr>
          <p:cNvPr id="6" name="图片 5" descr="2020-10-28-231145_2560x1440_scrot"/>
          <p:cNvPicPr>
            <a:picLocks noChangeAspect="true"/>
          </p:cNvPicPr>
          <p:nvPr/>
        </p:nvPicPr>
        <p:blipFill>
          <a:blip r:embed="rId1"/>
          <a:srcRect l="49256" t="1442" r="9992" b="52724"/>
          <a:stretch>
            <a:fillRect/>
          </a:stretch>
        </p:blipFill>
        <p:spPr>
          <a:xfrm>
            <a:off x="5753735" y="1135380"/>
            <a:ext cx="3600450" cy="2736215"/>
          </a:xfrm>
          <a:prstGeom prst="rect">
            <a:avLst/>
          </a:prstGeom>
        </p:spPr>
      </p:pic>
      <p:sp>
        <p:nvSpPr>
          <p:cNvPr id="8" name="Rectangle 5"/>
          <p:cNvSpPr>
            <a:spLocks noGrp="true"/>
          </p:cNvSpPr>
          <p:nvPr/>
        </p:nvSpPr>
        <p:spPr>
          <a:xfrm>
            <a:off x="4703445" y="3698240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直接成像法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9" name="Rectangle 5"/>
          <p:cNvSpPr>
            <a:spLocks noGrp="true"/>
          </p:cNvSpPr>
          <p:nvPr/>
        </p:nvSpPr>
        <p:spPr>
          <a:xfrm>
            <a:off x="210185" y="3610610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微引力透镜法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10" name="Rectangle 5"/>
          <p:cNvSpPr>
            <a:spLocks noGrp="true"/>
          </p:cNvSpPr>
          <p:nvPr/>
        </p:nvSpPr>
        <p:spPr>
          <a:xfrm>
            <a:off x="4541520" y="49593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凌星法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0-10-28-231145_2560x1440_scrot"/>
          <p:cNvPicPr>
            <a:picLocks noChangeAspect="true"/>
          </p:cNvPicPr>
          <p:nvPr/>
        </p:nvPicPr>
        <p:blipFill>
          <a:blip r:embed="rId1"/>
          <a:srcRect l="2293" t="51120" r="67522" b="578"/>
          <a:stretch>
            <a:fillRect/>
          </a:stretch>
        </p:blipFill>
        <p:spPr>
          <a:xfrm>
            <a:off x="1100455" y="4221480"/>
            <a:ext cx="3363595" cy="3086735"/>
          </a:xfrm>
          <a:prstGeom prst="rect">
            <a:avLst/>
          </a:prstGeom>
        </p:spPr>
      </p:pic>
      <p:sp>
        <p:nvSpPr>
          <p:cNvPr id="129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系外行星的主要探测方法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713550" y="991235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5" name="Rectangle 5"/>
          <p:cNvSpPr>
            <a:spLocks noGrp="true"/>
          </p:cNvSpPr>
          <p:nvPr/>
        </p:nvSpPr>
        <p:spPr>
          <a:xfrm>
            <a:off x="66675" y="48704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视向速度法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4" name="图片 3" descr="Illustration-of-the-precision-radial-velocity-method-for-exoplanet-searches-The-presence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05" y="1135380"/>
            <a:ext cx="3406140" cy="2554605"/>
          </a:xfrm>
          <a:prstGeom prst="rect">
            <a:avLst/>
          </a:prstGeom>
        </p:spPr>
      </p:pic>
      <p:pic>
        <p:nvPicPr>
          <p:cNvPr id="3" name="图片 2" descr="2020-10-28-231145_2560x1440_scrot"/>
          <p:cNvPicPr>
            <a:picLocks noChangeAspect="true"/>
          </p:cNvPicPr>
          <p:nvPr/>
        </p:nvPicPr>
        <p:blipFill>
          <a:blip r:embed="rId1"/>
          <a:srcRect l="47783" t="53650" r="1928" b="1135"/>
          <a:stretch>
            <a:fillRect/>
          </a:stretch>
        </p:blipFill>
        <p:spPr>
          <a:xfrm>
            <a:off x="5242560" y="4428490"/>
            <a:ext cx="4622165" cy="2807970"/>
          </a:xfrm>
          <a:prstGeom prst="rect">
            <a:avLst/>
          </a:prstGeom>
        </p:spPr>
      </p:pic>
      <p:pic>
        <p:nvPicPr>
          <p:cNvPr id="6" name="图片 5" descr="2020-10-28-231145_2560x1440_scrot"/>
          <p:cNvPicPr>
            <a:picLocks noChangeAspect="true"/>
          </p:cNvPicPr>
          <p:nvPr/>
        </p:nvPicPr>
        <p:blipFill>
          <a:blip r:embed="rId1"/>
          <a:srcRect l="49256" t="1442" r="9992" b="52724"/>
          <a:stretch>
            <a:fillRect/>
          </a:stretch>
        </p:blipFill>
        <p:spPr>
          <a:xfrm>
            <a:off x="5753735" y="1135380"/>
            <a:ext cx="3600450" cy="2736215"/>
          </a:xfrm>
          <a:prstGeom prst="rect">
            <a:avLst/>
          </a:prstGeom>
        </p:spPr>
      </p:pic>
      <p:sp>
        <p:nvSpPr>
          <p:cNvPr id="8" name="Rectangle 5"/>
          <p:cNvSpPr>
            <a:spLocks noGrp="true"/>
          </p:cNvSpPr>
          <p:nvPr/>
        </p:nvSpPr>
        <p:spPr>
          <a:xfrm>
            <a:off x="4703445" y="3698240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直接成像法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9" name="Rectangle 5"/>
          <p:cNvSpPr>
            <a:spLocks noGrp="true"/>
          </p:cNvSpPr>
          <p:nvPr/>
        </p:nvSpPr>
        <p:spPr>
          <a:xfrm>
            <a:off x="210185" y="3610610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微引力透镜法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10" name="Rectangle 5"/>
          <p:cNvSpPr>
            <a:spLocks noGrp="true"/>
          </p:cNvSpPr>
          <p:nvPr/>
        </p:nvSpPr>
        <p:spPr>
          <a:xfrm>
            <a:off x="4541520" y="495935"/>
            <a:ext cx="27324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dirty="0">
                <a:latin typeface="Times New Roman" panose="02020603050405020304" pitchFamily="2" charset="0"/>
                <a:sym typeface="Calibri" panose="020F0502020204030204" charset="0"/>
              </a:rPr>
              <a:t>凌星法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：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11750" y="683895"/>
            <a:ext cx="4646295" cy="3246755"/>
          </a:xfrm>
          <a:prstGeom prst="roundRect">
            <a:avLst/>
          </a:prstGeom>
          <a:noFill/>
          <a:ln w="698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凌星普查：</a:t>
            </a:r>
            <a:r>
              <a:rPr lang="en-US" altLang="zh-CN" sz="2800" b="1" strike="noStrike" spc="-1">
                <a:solidFill>
                  <a:srgbClr val="FFFFFF"/>
                </a:solidFill>
                <a:latin typeface="Arial" panose="020B0604020202020204"/>
                <a:ea typeface="DejaVu Sans" panose="020B0603030804020204"/>
              </a:rPr>
              <a:t>Kepler</a:t>
            </a: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太空望远镜</a:t>
            </a:r>
            <a:endParaRPr lang="zh-CN" altLang="en-US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713550" y="991235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pic>
        <p:nvPicPr>
          <p:cNvPr id="3" name="图片 2" descr="3055_Keper_EOF_By_The_Numbers_1600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93040" y="941070"/>
            <a:ext cx="4709795" cy="2649220"/>
          </a:xfrm>
          <a:prstGeom prst="rect">
            <a:avLst/>
          </a:prstGeom>
        </p:spPr>
      </p:pic>
      <p:pic>
        <p:nvPicPr>
          <p:cNvPr id="21508" name="Picture 3" descr="D:\zhengli_figure\KeplerLightCurves.pngKeplerLightCurves"/>
          <p:cNvPicPr>
            <a:picLocks noChangeAspect="true"/>
          </p:cNvPicPr>
          <p:nvPr/>
        </p:nvPicPr>
        <p:blipFill>
          <a:blip r:embed="rId2"/>
          <a:srcRect l="1852" t="9323" r="3353" b="20012"/>
          <a:stretch>
            <a:fillRect/>
          </a:stretch>
        </p:blipFill>
        <p:spPr>
          <a:xfrm>
            <a:off x="193040" y="3923030"/>
            <a:ext cx="4695825" cy="2626360"/>
          </a:xfrm>
          <a:prstGeom prst="rect">
            <a:avLst/>
          </a:prstGeom>
        </p:spPr>
      </p:pic>
      <p:sp>
        <p:nvSpPr>
          <p:cNvPr id="4" name="Rectangle 5"/>
          <p:cNvSpPr>
            <a:spLocks noGrp="true"/>
          </p:cNvSpPr>
          <p:nvPr/>
        </p:nvSpPr>
        <p:spPr>
          <a:xfrm>
            <a:off x="713740" y="644652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Borucki 2010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5" name="图片 4" descr="E:\pic\fig41 (1).jpgfig41 (1)"/>
          <p:cNvPicPr>
            <a:picLocks noChangeAspect="true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51120" y="941388"/>
            <a:ext cx="4706620" cy="3223260"/>
          </a:xfrm>
          <a:prstGeom prst="rect">
            <a:avLst/>
          </a:prstGeom>
        </p:spPr>
      </p:pic>
      <p:sp>
        <p:nvSpPr>
          <p:cNvPr id="6" name="Rectangle 5"/>
          <p:cNvSpPr>
            <a:spLocks noGrp="true"/>
          </p:cNvSpPr>
          <p:nvPr/>
        </p:nvSpPr>
        <p:spPr>
          <a:xfrm>
            <a:off x="5797550" y="402590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Morton et al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.</a:t>
            </a: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 2016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8197" name="Rectangle 5"/>
          <p:cNvSpPr>
            <a:spLocks noGrp="true"/>
          </p:cNvSpPr>
          <p:nvPr/>
        </p:nvSpPr>
        <p:spPr>
          <a:xfrm>
            <a:off x="4951095" y="5126990"/>
            <a:ext cx="5376545" cy="13195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Kepler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监测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天鹅座和天琴座中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  <a:p>
            <a:pPr marL="914400" indent="-914400" algn="ctr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5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0多万颗恒星的亮度，发现了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  <a:p>
            <a:pPr marL="914400" indent="-914400" algn="ctr" eaLnBrk="0" hangingPunct="0">
              <a:lnSpc>
                <a:spcPct val="120000"/>
              </a:lnSpc>
            </a:pP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2662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颗行星，</a:t>
            </a:r>
            <a:r>
              <a:rPr lang="en-US" altLang="zh-CN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4745</a:t>
            </a: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颗候选体。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凌星法的选择效应</a:t>
            </a:r>
            <a:endParaRPr lang="en-US" altLang="zh-CN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pic>
        <p:nvPicPr>
          <p:cNvPr id="3" name="图片 2" descr="img_0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175385" y="1268730"/>
            <a:ext cx="3883025" cy="2780665"/>
          </a:xfrm>
          <a:prstGeom prst="rect">
            <a:avLst/>
          </a:prstGeom>
        </p:spPr>
      </p:pic>
      <p:pic>
        <p:nvPicPr>
          <p:cNvPr id="4" name="图片 3" descr="planet-distance"/>
          <p:cNvPicPr>
            <a:picLocks noChangeAspect="true"/>
          </p:cNvPicPr>
          <p:nvPr/>
        </p:nvPicPr>
        <p:blipFill>
          <a:blip r:embed="rId2"/>
          <a:srcRect l="19833" r="19174" b="107"/>
          <a:stretch>
            <a:fillRect/>
          </a:stretch>
        </p:blipFill>
        <p:spPr>
          <a:xfrm>
            <a:off x="6054090" y="1273810"/>
            <a:ext cx="3061970" cy="2849245"/>
          </a:xfrm>
          <a:prstGeom prst="rect">
            <a:avLst/>
          </a:prstGeom>
        </p:spPr>
      </p:pic>
      <p:sp>
        <p:nvSpPr>
          <p:cNvPr id="8197" name="Rectangle 5"/>
          <p:cNvSpPr>
            <a:spLocks noGrp="true"/>
          </p:cNvSpPr>
          <p:nvPr/>
        </p:nvSpPr>
        <p:spPr>
          <a:xfrm>
            <a:off x="27940" y="490855"/>
            <a:ext cx="60598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几何效应：大部分凌星事件观测不到。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sp>
        <p:nvSpPr>
          <p:cNvPr id="5" name="Rectangle 5"/>
          <p:cNvSpPr>
            <a:spLocks noGrp="true"/>
          </p:cNvSpPr>
          <p:nvPr/>
        </p:nvSpPr>
        <p:spPr>
          <a:xfrm>
            <a:off x="-13970" y="4220845"/>
            <a:ext cx="58820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观测选择效应：距离恒星越远、行星</a:t>
            </a:r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         </a:t>
            </a:r>
            <a:endParaRPr lang="en-US" altLang="zh-CN" sz="2645" b="1" dirty="0">
              <a:latin typeface="Times New Roman" panose="02020603050405020304" pitchFamily="2" charset="0"/>
              <a:sym typeface="Calibri" panose="020F0502020204030204" charset="0"/>
            </a:endParaRPr>
          </a:p>
          <a:p>
            <a:pPr marL="914400" indent="-914400" algn="ctr" eaLnBrk="0" hangingPunct="0"/>
            <a:r>
              <a:rPr lang="en-US" altLang="zh-CN" sz="2645" b="1" dirty="0">
                <a:latin typeface="Times New Roman" panose="02020603050405020304" pitchFamily="2" charset="0"/>
                <a:sym typeface="Calibri" panose="020F0502020204030204" charset="0"/>
              </a:rPr>
              <a:t>                       </a:t>
            </a:r>
            <a:r>
              <a:rPr lang="zh-CN" altLang="en-US" sz="2645" b="1" dirty="0">
                <a:latin typeface="Times New Roman" panose="02020603050405020304" pitchFamily="2" charset="0"/>
                <a:sym typeface="Calibri" panose="020F0502020204030204" charset="0"/>
              </a:rPr>
              <a:t>半径越小，信噪比越小。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8" name="图片 7" descr="kepler-feb2-fig-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" y="5139690"/>
            <a:ext cx="4703445" cy="2113915"/>
          </a:xfrm>
          <a:prstGeom prst="rect">
            <a:avLst/>
          </a:prstGeom>
        </p:spPr>
      </p:pic>
      <p:pic>
        <p:nvPicPr>
          <p:cNvPr id="9" name="图片 8" descr="kepler_5_raw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530" y="4220845"/>
            <a:ext cx="3488690" cy="1556385"/>
          </a:xfrm>
          <a:prstGeom prst="rect">
            <a:avLst/>
          </a:prstGeom>
        </p:spPr>
      </p:pic>
      <p:pic>
        <p:nvPicPr>
          <p:cNvPr id="10" name="图片 9" descr="kepler_5_rawFAKE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530" y="5762625"/>
            <a:ext cx="3488690" cy="1556385"/>
          </a:xfrm>
          <a:prstGeom prst="rect">
            <a:avLst/>
          </a:prstGeom>
        </p:spPr>
      </p:pic>
      <p:sp>
        <p:nvSpPr>
          <p:cNvPr id="2" name="Rectangle 5"/>
          <p:cNvSpPr>
            <a:spLocks noGrp="true"/>
          </p:cNvSpPr>
          <p:nvPr/>
        </p:nvSpPr>
        <p:spPr>
          <a:xfrm>
            <a:off x="6851650" y="6316980"/>
            <a:ext cx="3117215" cy="4298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长周期轨道</a:t>
            </a:r>
            <a:endParaRPr lang="zh-CN" altLang="en-US" sz="2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7" name="Rectangle 5"/>
          <p:cNvSpPr>
            <a:spLocks noGrp="true"/>
          </p:cNvSpPr>
          <p:nvPr/>
        </p:nvSpPr>
        <p:spPr>
          <a:xfrm>
            <a:off x="-1278890" y="4942840"/>
            <a:ext cx="588200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恒星活动</a:t>
            </a:r>
            <a:endParaRPr lang="zh-CN" altLang="en-US" sz="2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1" name="Rectangle 5"/>
          <p:cNvSpPr>
            <a:spLocks noGrp="true"/>
          </p:cNvSpPr>
          <p:nvPr/>
        </p:nvSpPr>
        <p:spPr>
          <a:xfrm>
            <a:off x="6844665" y="4785995"/>
            <a:ext cx="3117215" cy="4298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短周期轨道</a:t>
            </a:r>
            <a:endParaRPr lang="zh-CN" altLang="en-US" sz="2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基于</a:t>
            </a:r>
            <a:r>
              <a:rPr lang="en-US" altLang="zh-CN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Kepler</a:t>
            </a: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的系外行星生成率</a:t>
            </a:r>
            <a:endParaRPr lang="zh-CN" altLang="en-US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4000" y="822960"/>
            <a:ext cx="9070920" cy="43840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3" name="文本框 2"/>
          <p:cNvSpPr txBox="true"/>
          <p:nvPr/>
        </p:nvSpPr>
        <p:spPr>
          <a:xfrm>
            <a:off x="755650" y="5436870"/>
            <a:ext cx="85693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(Howard et al. 2012; Fressin et al. 2013</a:t>
            </a:r>
            <a:r>
              <a:rPr lang="en-US" altLang="zh-CN" sz="2400"/>
              <a:t>; </a:t>
            </a:r>
            <a:r>
              <a:rPr lang="zh-CN" altLang="en-US" sz="2400"/>
              <a:t>Petigura </a:t>
            </a:r>
            <a:r>
              <a:rPr lang="en-US" altLang="zh-CN" sz="2400"/>
              <a:t>et al. 20</a:t>
            </a:r>
            <a:r>
              <a:rPr lang="zh-CN" altLang="en-US" sz="2400"/>
              <a:t>13; Foreman-Mackey </a:t>
            </a:r>
            <a:r>
              <a:rPr lang="en-US" altLang="zh-CN" sz="2400"/>
              <a:t>et al. 2014; </a:t>
            </a:r>
            <a:r>
              <a:rPr lang="zh-CN" altLang="en-US" sz="2400"/>
              <a:t>Dressing &amp; Charbonneau 2015</a:t>
            </a:r>
            <a:r>
              <a:rPr lang="en-US" altLang="zh-CN" sz="2400"/>
              <a:t>; </a:t>
            </a:r>
            <a:r>
              <a:rPr lang="zh-CN" altLang="en-US" sz="2400"/>
              <a:t>Zink </a:t>
            </a:r>
            <a:r>
              <a:rPr lang="en-US" altLang="zh-CN" sz="2400"/>
              <a:t>et al. </a:t>
            </a:r>
            <a:r>
              <a:rPr lang="zh-CN" altLang="en-US" sz="2400"/>
              <a:t>2019; </a:t>
            </a:r>
            <a:r>
              <a:rPr lang="zh-CN" altLang="en-US" sz="2400">
                <a:sym typeface="+mn-ea"/>
              </a:rPr>
              <a:t>Hsu et al. 2019; Kunimoto &amp; Matthews 2020</a:t>
            </a:r>
            <a:r>
              <a:rPr lang="en-US" altLang="zh-CN" sz="2400">
                <a:sym typeface="+mn-ea"/>
              </a:rPr>
              <a:t>; </a:t>
            </a:r>
            <a:r>
              <a:rPr lang="zh-CN" altLang="en-US" sz="2400"/>
              <a:t>Zhu 2020</a:t>
            </a:r>
            <a:r>
              <a:rPr lang="en-US" altLang="zh-CN" sz="2400"/>
              <a:t>; e</a:t>
            </a:r>
            <a:r>
              <a:rPr lang="zh-CN" altLang="en-US" sz="2400"/>
              <a:t>tc.</a:t>
            </a:r>
            <a:r>
              <a:rPr lang="en-US" altLang="zh-CN" sz="2400"/>
              <a:t>)</a:t>
            </a:r>
            <a:endParaRPr lang="en-US" altLang="zh-CN" sz="2400"/>
          </a:p>
        </p:txBody>
      </p:sp>
      <p:sp>
        <p:nvSpPr>
          <p:cNvPr id="8197" name="Rectangle 5"/>
          <p:cNvSpPr>
            <a:spLocks noGrp="true"/>
          </p:cNvSpPr>
          <p:nvPr/>
        </p:nvSpPr>
        <p:spPr>
          <a:xfrm>
            <a:off x="-106680" y="639445"/>
            <a:ext cx="10294620" cy="62801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>
              <a:lnSpc>
                <a:spcPct val="120000"/>
              </a:lnSpc>
            </a:pPr>
            <a:r>
              <a:rPr lang="zh-CN" altLang="en-US" sz="2645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主要方法：通过大量的模拟观测拟合出观测选择效应。</a:t>
            </a:r>
            <a:endParaRPr lang="zh-CN" altLang="en-US" sz="2645" b="1" dirty="0">
              <a:latin typeface="Times New Roman" panose="02020603050405020304" pitchFamily="2" charset="0"/>
              <a:sym typeface="Calibri" panose="020F0502020204030204" charset="0"/>
            </a:endParaRPr>
          </a:p>
        </p:txBody>
      </p:sp>
      <p:pic>
        <p:nvPicPr>
          <p:cNvPr id="2" name="图片 1" descr="ttt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777615" y="1294130"/>
            <a:ext cx="6254750" cy="3684905"/>
          </a:xfrm>
          <a:prstGeom prst="rect">
            <a:avLst/>
          </a:prstGeom>
        </p:spPr>
      </p:pic>
      <p:sp>
        <p:nvSpPr>
          <p:cNvPr id="4" name="Rectangle 5"/>
          <p:cNvSpPr>
            <a:spLocks noGrp="true"/>
          </p:cNvSpPr>
          <p:nvPr/>
        </p:nvSpPr>
        <p:spPr>
          <a:xfrm>
            <a:off x="4935220" y="4726305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zh-CN" altLang="en-US" sz="2400" dirty="0">
                <a:latin typeface="Times New Roman" panose="02020603050405020304" pitchFamily="2" charset="0"/>
                <a:sym typeface="Calibri" panose="020F0502020204030204" charset="0"/>
              </a:rPr>
              <a:t>（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Hsu et</a:t>
            </a:r>
            <a:r>
              <a:rPr lang="zh-CN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al.</a:t>
            </a:r>
            <a:r>
              <a:rPr lang="en-US" altLang="zh-CN" sz="2400" dirty="0">
                <a:latin typeface="Times New Roman" panose="02020603050405020304" pitchFamily="2" charset="0"/>
                <a:sym typeface="Calibri" panose="020F0502020204030204" charset="0"/>
              </a:rPr>
              <a:t> 2019</a:t>
            </a:r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）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5" name="图片 4" descr="E:\pic\fig41 (1).jpgfig41 (1)"/>
          <p:cNvPicPr>
            <a:picLocks noChangeAspect="true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2095" y="2219325"/>
            <a:ext cx="2873375" cy="1968500"/>
          </a:xfrm>
          <a:prstGeom prst="rect">
            <a:avLst/>
          </a:prstGeom>
        </p:spPr>
      </p:pic>
      <p:sp>
        <p:nvSpPr>
          <p:cNvPr id="7" name="Rectangle 5"/>
          <p:cNvSpPr>
            <a:spLocks noGrp="true"/>
          </p:cNvSpPr>
          <p:nvPr/>
        </p:nvSpPr>
        <p:spPr>
          <a:xfrm>
            <a:off x="1633855" y="267462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en-US" altLang="zh-CN" sz="32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&gt; </a:t>
            </a:r>
            <a:r>
              <a:rPr lang="en-US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                 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8" name="Rectangle 5"/>
          <p:cNvSpPr>
            <a:spLocks noGrp="true"/>
          </p:cNvSpPr>
          <p:nvPr/>
        </p:nvSpPr>
        <p:spPr>
          <a:xfrm>
            <a:off x="1389380" y="2675255"/>
            <a:ext cx="3953510" cy="8515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/>
            <a:r>
              <a:rPr lang="en-US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---</a:t>
            </a:r>
            <a:r>
              <a:rPr lang="en-US" altLang="zh-CN" sz="24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</a:t>
            </a:r>
            <a:r>
              <a:rPr lang="en-US" altLang="zh-CN" sz="24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                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9" name="Rectangle 5"/>
          <p:cNvSpPr>
            <a:spLocks noGrp="true"/>
          </p:cNvSpPr>
          <p:nvPr/>
        </p:nvSpPr>
        <p:spPr>
          <a:xfrm>
            <a:off x="-607060" y="1663065"/>
            <a:ext cx="4692015" cy="62801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>
              <a:lnSpc>
                <a:spcPct val="120000"/>
              </a:lnSpc>
            </a:pPr>
            <a:r>
              <a:rPr lang="en-US" altLang="zh-CN" sz="20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50</a:t>
            </a:r>
            <a:r>
              <a:rPr lang="zh-CN" altLang="zh-CN" sz="20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多万恒星，不到</a:t>
            </a:r>
            <a:r>
              <a:rPr lang="en-US" altLang="zh-CN" sz="20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6000</a:t>
            </a:r>
            <a:r>
              <a:rPr lang="zh-CN" altLang="en-US" sz="20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发现</a:t>
            </a:r>
            <a:endParaRPr lang="zh-CN" altLang="en-US" sz="20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10079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ctr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 b="1" strike="noStrike" spc="-1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</a:rPr>
              <a:t>相对行星生成率？</a:t>
            </a:r>
            <a:endParaRPr lang="zh-CN" altLang="en-US" sz="2800" b="1" strike="noStrike" spc="-1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197" name="Rectangle 5"/>
          <p:cNvSpPr>
            <a:spLocks noGrp="true"/>
          </p:cNvSpPr>
          <p:nvPr/>
        </p:nvSpPr>
        <p:spPr>
          <a:xfrm>
            <a:off x="972820" y="3161030"/>
            <a:ext cx="8606790" cy="1384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ctr" eaLnBrk="0" hangingPunct="0">
              <a:lnSpc>
                <a:spcPct val="120000"/>
              </a:lnSpc>
            </a:pPr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观测选择效应：</a:t>
            </a:r>
            <a:r>
              <a:rPr lang="en-US" altLang="zh-CN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1, </a:t>
            </a:r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距离恒星越远，发现空间越小。</a:t>
            </a:r>
            <a:endParaRPr lang="zh-CN" altLang="en-US" sz="28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ctr" eaLnBrk="0" hangingPunct="0">
              <a:lnSpc>
                <a:spcPct val="120000"/>
              </a:lnSpc>
            </a:pPr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                2, </a:t>
            </a:r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距离恒星越远，越难发现。</a:t>
            </a:r>
            <a:endParaRPr lang="zh-CN" altLang="en-US" sz="28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ctr" eaLnBrk="0" hangingPunct="0">
              <a:lnSpc>
                <a:spcPct val="120000"/>
              </a:lnSpc>
            </a:pPr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en-US" altLang="zh-CN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                    3, </a:t>
            </a:r>
            <a:r>
              <a:rPr lang="zh-CN" altLang="en-US" sz="2800" b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行星半径越小，越难发现。</a:t>
            </a:r>
            <a:endParaRPr lang="zh-CN" altLang="zh-CN" sz="28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5" name="Rectangle 5"/>
          <p:cNvSpPr>
            <a:spLocks noGrp="true"/>
          </p:cNvSpPr>
          <p:nvPr/>
        </p:nvSpPr>
        <p:spPr>
          <a:xfrm>
            <a:off x="1185545" y="4980940"/>
            <a:ext cx="8943975" cy="10293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修正相对的观测选择效应</a:t>
            </a:r>
            <a:r>
              <a:rPr lang="en-US" altLang="zh-CN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：</a:t>
            </a:r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相对行星</a:t>
            </a:r>
            <a:r>
              <a:rPr lang="zh-CN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生成率</a:t>
            </a:r>
            <a:endParaRPr lang="zh-CN" altLang="zh-CN" sz="2800" b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 </a:t>
            </a:r>
            <a:r>
              <a:rPr lang="zh-CN" altLang="zh-CN" sz="28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结果例如：</a:t>
            </a:r>
            <a:r>
              <a:rPr lang="zh-CN" altLang="zh-CN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每发现</a:t>
            </a:r>
            <a:r>
              <a:rPr lang="en-US" altLang="zh-CN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100</a:t>
            </a:r>
            <a:r>
              <a:rPr lang="zh-CN" altLang="en-US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颗水星，将发现</a:t>
            </a:r>
            <a:r>
              <a:rPr lang="en-US" altLang="zh-CN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30</a:t>
            </a:r>
            <a:r>
              <a:rPr lang="zh-CN" altLang="en-US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颗地球</a:t>
            </a:r>
            <a:endParaRPr lang="zh-CN" altLang="en-US" sz="2800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6" name="Rectangle 5"/>
          <p:cNvSpPr>
            <a:spLocks noGrp="true"/>
          </p:cNvSpPr>
          <p:nvPr/>
        </p:nvSpPr>
        <p:spPr>
          <a:xfrm>
            <a:off x="1266825" y="1420495"/>
            <a:ext cx="7418705" cy="127571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914400" indent="-914400" algn="l" eaLnBrk="0" hangingPunct="0">
              <a:lnSpc>
                <a:spcPct val="120000"/>
              </a:lnSpc>
            </a:pPr>
            <a:r>
              <a:rPr lang="zh-CN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补偿整个观测过程：</a:t>
            </a:r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绝对行星</a:t>
            </a:r>
            <a:r>
              <a:rPr lang="zh-CN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生成率</a:t>
            </a:r>
            <a:endParaRPr lang="zh-CN" altLang="zh-C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  <a:p>
            <a:pPr marL="914400" indent="-914400" algn="l" eaLnBrk="0" hangingPunct="0">
              <a:lnSpc>
                <a:spcPct val="120000"/>
              </a:lnSpc>
            </a:pPr>
            <a:r>
              <a:rPr lang="zh-CN" altLang="zh-CN" sz="2800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结果例如：</a:t>
            </a:r>
            <a:r>
              <a:rPr lang="en-US" altLang="zh-CN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100</a:t>
            </a:r>
            <a:r>
              <a:rPr lang="zh-CN" altLang="en-US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颗恒星有</a:t>
            </a:r>
            <a:r>
              <a:rPr lang="en-US" altLang="zh-CN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30</a:t>
            </a:r>
            <a:r>
              <a:rPr lang="zh-CN" altLang="en-US" sz="2800" i="1" dirty="0">
                <a:latin typeface="Times New Roman" panose="02020603050405020304" pitchFamily="2" charset="0"/>
                <a:ea typeface="宋体" panose="02010600030101010101" pitchFamily="2" charset="-122"/>
                <a:sym typeface="Calibri" panose="020F0502020204030204" charset="0"/>
              </a:rPr>
              <a:t>颗地球        </a:t>
            </a:r>
            <a:endParaRPr lang="zh-CN" altLang="en-US" sz="2800" i="1" dirty="0">
              <a:latin typeface="Times New Roman" panose="02020603050405020304" pitchFamily="2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1914</Words>
  <Application>WPS Presentation</Application>
  <PresentationFormat/>
  <Paragraphs>232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SimSun</vt:lpstr>
      <vt:lpstr>Wingdings</vt:lpstr>
      <vt:lpstr>Arial</vt:lpstr>
      <vt:lpstr>Symbol</vt:lpstr>
      <vt:lpstr>Times New Roman</vt:lpstr>
      <vt:lpstr>DejaVu Sans</vt:lpstr>
      <vt:lpstr>NSimSun</vt:lpstr>
      <vt:lpstr>Times New Roman</vt:lpstr>
      <vt:lpstr>Calibri</vt:lpstr>
      <vt:lpstr>微软雅黑</vt:lpstr>
      <vt:lpstr>宋体</vt:lpstr>
      <vt:lpstr>Arial Unicode MS</vt:lpstr>
      <vt:lpstr>Office Theme</vt:lpstr>
      <vt:lpstr>Office Theme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jin</cp:lastModifiedBy>
  <cp:revision>107</cp:revision>
  <dcterms:created xsi:type="dcterms:W3CDTF">2020-11-26T06:42:13Z</dcterms:created>
  <dcterms:modified xsi:type="dcterms:W3CDTF">2020-11-26T06:42:13Z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1033-11.1.0.9615</vt:lpwstr>
  </property>
</Properties>
</file>