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92" r:id="rId3"/>
    <p:sldId id="342" r:id="rId4"/>
    <p:sldId id="366" r:id="rId5"/>
    <p:sldId id="367" r:id="rId6"/>
    <p:sldId id="368" r:id="rId7"/>
    <p:sldId id="369" r:id="rId8"/>
    <p:sldId id="376" r:id="rId9"/>
    <p:sldId id="370" r:id="rId10"/>
    <p:sldId id="371" r:id="rId11"/>
    <p:sldId id="372" r:id="rId12"/>
    <p:sldId id="373" r:id="rId13"/>
    <p:sldId id="374" r:id="rId14"/>
    <p:sldId id="375" r:id="rId15"/>
    <p:sldId id="32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91" autoAdjust="0"/>
  </p:normalViewPr>
  <p:slideViewPr>
    <p:cSldViewPr snapToGrid="0">
      <p:cViewPr>
        <p:scale>
          <a:sx n="66" d="100"/>
          <a:sy n="66" d="100"/>
        </p:scale>
        <p:origin x="786"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92A6A-F65D-4B5E-B219-2A601C14406B}" type="datetimeFigureOut">
              <a:rPr lang="zh-CN" altLang="en-US" smtClean="0"/>
              <a:t>2020/11/26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A7CED-E296-411B-9BF6-658B43755EA6}" type="slidenum">
              <a:rPr lang="zh-CN" altLang="en-US" smtClean="0"/>
              <a:t>‹#›</a:t>
            </a:fld>
            <a:endParaRPr lang="zh-CN" altLang="en-US"/>
          </a:p>
        </p:txBody>
      </p:sp>
    </p:spTree>
    <p:extLst>
      <p:ext uri="{BB962C8B-B14F-4D97-AF65-F5344CB8AC3E}">
        <p14:creationId xmlns:p14="http://schemas.microsoft.com/office/powerpoint/2010/main" val="43575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3</a:t>
            </a:fld>
            <a:endParaRPr lang="zh-CN" altLang="en-US"/>
          </a:p>
        </p:txBody>
      </p:sp>
    </p:spTree>
    <p:extLst>
      <p:ext uri="{BB962C8B-B14F-4D97-AF65-F5344CB8AC3E}">
        <p14:creationId xmlns:p14="http://schemas.microsoft.com/office/powerpoint/2010/main" val="317582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14</a:t>
            </a:fld>
            <a:endParaRPr lang="zh-CN" altLang="en-US"/>
          </a:p>
        </p:txBody>
      </p:sp>
    </p:spTree>
    <p:extLst>
      <p:ext uri="{BB962C8B-B14F-4D97-AF65-F5344CB8AC3E}">
        <p14:creationId xmlns:p14="http://schemas.microsoft.com/office/powerpoint/2010/main" val="192121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15</a:t>
            </a:fld>
            <a:endParaRPr lang="zh-CN" altLang="en-US"/>
          </a:p>
        </p:txBody>
      </p:sp>
    </p:spTree>
    <p:extLst>
      <p:ext uri="{BB962C8B-B14F-4D97-AF65-F5344CB8AC3E}">
        <p14:creationId xmlns:p14="http://schemas.microsoft.com/office/powerpoint/2010/main" val="137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4</a:t>
            </a:fld>
            <a:endParaRPr lang="zh-CN" altLang="en-US"/>
          </a:p>
        </p:txBody>
      </p:sp>
    </p:spTree>
    <p:extLst>
      <p:ext uri="{BB962C8B-B14F-4D97-AF65-F5344CB8AC3E}">
        <p14:creationId xmlns:p14="http://schemas.microsoft.com/office/powerpoint/2010/main" val="72373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6</a:t>
            </a:fld>
            <a:endParaRPr lang="zh-CN" altLang="en-US"/>
          </a:p>
        </p:txBody>
      </p:sp>
    </p:spTree>
    <p:extLst>
      <p:ext uri="{BB962C8B-B14F-4D97-AF65-F5344CB8AC3E}">
        <p14:creationId xmlns:p14="http://schemas.microsoft.com/office/powerpoint/2010/main" val="291734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7</a:t>
            </a:fld>
            <a:endParaRPr lang="zh-CN" altLang="en-US"/>
          </a:p>
        </p:txBody>
      </p:sp>
    </p:spTree>
    <p:extLst>
      <p:ext uri="{BB962C8B-B14F-4D97-AF65-F5344CB8AC3E}">
        <p14:creationId xmlns:p14="http://schemas.microsoft.com/office/powerpoint/2010/main" val="12291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9</a:t>
            </a:fld>
            <a:endParaRPr lang="zh-CN" altLang="en-US"/>
          </a:p>
        </p:txBody>
      </p:sp>
    </p:spTree>
    <p:extLst>
      <p:ext uri="{BB962C8B-B14F-4D97-AF65-F5344CB8AC3E}">
        <p14:creationId xmlns:p14="http://schemas.microsoft.com/office/powerpoint/2010/main" val="50951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10</a:t>
            </a:fld>
            <a:endParaRPr lang="zh-CN" altLang="en-US"/>
          </a:p>
        </p:txBody>
      </p:sp>
    </p:spTree>
    <p:extLst>
      <p:ext uri="{BB962C8B-B14F-4D97-AF65-F5344CB8AC3E}">
        <p14:creationId xmlns:p14="http://schemas.microsoft.com/office/powerpoint/2010/main" val="216110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11</a:t>
            </a:fld>
            <a:endParaRPr lang="zh-CN" altLang="en-US"/>
          </a:p>
        </p:txBody>
      </p:sp>
    </p:spTree>
    <p:extLst>
      <p:ext uri="{BB962C8B-B14F-4D97-AF65-F5344CB8AC3E}">
        <p14:creationId xmlns:p14="http://schemas.microsoft.com/office/powerpoint/2010/main" val="427905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12</a:t>
            </a:fld>
            <a:endParaRPr lang="zh-CN" altLang="en-US"/>
          </a:p>
        </p:txBody>
      </p:sp>
    </p:spTree>
    <p:extLst>
      <p:ext uri="{BB962C8B-B14F-4D97-AF65-F5344CB8AC3E}">
        <p14:creationId xmlns:p14="http://schemas.microsoft.com/office/powerpoint/2010/main" val="38011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7A7CED-E296-411B-9BF6-658B43755EA6}" type="slidenum">
              <a:rPr lang="zh-CN" altLang="en-US" smtClean="0"/>
              <a:t>13</a:t>
            </a:fld>
            <a:endParaRPr lang="zh-CN" altLang="en-US"/>
          </a:p>
        </p:txBody>
      </p:sp>
    </p:spTree>
    <p:extLst>
      <p:ext uri="{BB962C8B-B14F-4D97-AF65-F5344CB8AC3E}">
        <p14:creationId xmlns:p14="http://schemas.microsoft.com/office/powerpoint/2010/main" val="300415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54734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257631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236752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28508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411678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390294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173894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224240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35712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110298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21E8C-D8EA-49BD-B514-B9CD60B9086E}" type="datetimeFigureOut">
              <a:rPr lang="zh-CN" altLang="en-US" smtClean="0"/>
              <a:t>2020/11/26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19206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21E8C-D8EA-49BD-B514-B9CD60B9086E}" type="datetimeFigureOut">
              <a:rPr lang="zh-CN" altLang="en-US" smtClean="0"/>
              <a:t>2020/11/26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EFAA2-CC74-4196-894E-411E476A470C}" type="slidenum">
              <a:rPr lang="zh-CN" altLang="en-US" smtClean="0"/>
              <a:t>‹#›</a:t>
            </a:fld>
            <a:endParaRPr lang="zh-CN" altLang="en-US"/>
          </a:p>
        </p:txBody>
      </p:sp>
    </p:spTree>
    <p:extLst>
      <p:ext uri="{BB962C8B-B14F-4D97-AF65-F5344CB8AC3E}">
        <p14:creationId xmlns:p14="http://schemas.microsoft.com/office/powerpoint/2010/main" val="409532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563798"/>
            <a:ext cx="12192000" cy="2387600"/>
          </a:xfrm>
        </p:spPr>
        <p:txBody>
          <a:bodyPr>
            <a:normAutofit/>
          </a:bodyPr>
          <a:lstStyle/>
          <a:p>
            <a:r>
              <a:rPr lang="zh-CN" altLang="en-US" sz="5400" dirty="0"/>
              <a:t>天文光学望远镜数字孪生研究及应用</a:t>
            </a:r>
          </a:p>
        </p:txBody>
      </p:sp>
      <p:sp>
        <p:nvSpPr>
          <p:cNvPr id="3" name="副标题 2"/>
          <p:cNvSpPr>
            <a:spLocks noGrp="1"/>
          </p:cNvSpPr>
          <p:nvPr>
            <p:ph type="subTitle" idx="1"/>
          </p:nvPr>
        </p:nvSpPr>
        <p:spPr>
          <a:xfrm>
            <a:off x="0" y="5013434"/>
            <a:ext cx="11418627" cy="1035936"/>
          </a:xfrm>
        </p:spPr>
        <p:txBody>
          <a:bodyPr>
            <a:normAutofit/>
          </a:bodyPr>
          <a:lstStyle/>
          <a:p>
            <a:pPr algn="r"/>
            <a:r>
              <a:rPr lang="zh-CN" altLang="en-US" dirty="0"/>
              <a:t>贾鹏</a:t>
            </a:r>
            <a:endParaRPr lang="en-US" altLang="zh-CN" dirty="0"/>
          </a:p>
          <a:p>
            <a:pPr algn="r"/>
            <a:r>
              <a:rPr lang="en-US" altLang="zh-CN" dirty="0"/>
              <a:t>2020/11/27</a:t>
            </a:r>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633" y="0"/>
            <a:ext cx="1714500" cy="1714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981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1512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1</a:t>
            </a:r>
            <a:r>
              <a:rPr lang="zh-CN" altLang="en-US" sz="3200" b="1" dirty="0">
                <a:solidFill>
                  <a:srgbClr val="FF0000"/>
                </a:solidFill>
              </a:rPr>
              <a:t>、复用成功的蒙特卡洛模拟模型（如：大气湍流模拟模型 </a:t>
            </a:r>
            <a:r>
              <a:rPr lang="en-US" altLang="zh-CN" sz="3200" b="1" dirty="0">
                <a:solidFill>
                  <a:srgbClr val="FF0000"/>
                </a:solidFill>
              </a:rPr>
              <a:t>Jia 2015a,b;</a:t>
            </a:r>
            <a:r>
              <a:rPr lang="zh-CN" altLang="en-US" sz="3200" b="1" dirty="0">
                <a:solidFill>
                  <a:srgbClr val="FF0000"/>
                </a:solidFill>
              </a:rPr>
              <a:t> 非均匀傅里叶变化菲涅尔传输模型等）。</a:t>
            </a:r>
            <a:endParaRPr lang="en-US" altLang="zh-CN" sz="3200" b="1" dirty="0">
              <a:solidFill>
                <a:srgbClr val="FF0000"/>
              </a:solidFill>
            </a:endParaRPr>
          </a:p>
          <a:p>
            <a:r>
              <a:rPr lang="zh-CN" altLang="en-US" sz="3200" b="1" dirty="0"/>
              <a:t>基于</a:t>
            </a:r>
            <a:r>
              <a:rPr lang="en-US" altLang="zh-CN" sz="3200" b="1" dirty="0"/>
              <a:t>LSTM+CNN</a:t>
            </a:r>
            <a:r>
              <a:rPr lang="zh-CN" altLang="en-US" sz="3200" b="1" dirty="0"/>
              <a:t>的大气湍流相位屏高速模拟程序（</a:t>
            </a:r>
            <a:r>
              <a:rPr lang="en-US" altLang="zh-CN" sz="3200" b="1" dirty="0"/>
              <a:t>Jia &amp; Wang 2021a</a:t>
            </a:r>
            <a:r>
              <a:rPr lang="zh-CN" altLang="en-US" sz="3200" b="1" dirty="0"/>
              <a:t>）</a:t>
            </a:r>
            <a:endParaRPr lang="en-US" altLang="zh-CN" sz="3200" b="1" dirty="0"/>
          </a:p>
        </p:txBody>
      </p:sp>
      <p:pic>
        <p:nvPicPr>
          <p:cNvPr id="4" name="图片 3">
            <a:extLst>
              <a:ext uri="{FF2B5EF4-FFF2-40B4-BE49-F238E27FC236}">
                <a16:creationId xmlns:a16="http://schemas.microsoft.com/office/drawing/2014/main" id="{F6083CE0-B30E-44DB-946D-9F9C81576816}"/>
              </a:ext>
            </a:extLst>
          </p:cNvPr>
          <p:cNvPicPr>
            <a:picLocks noChangeAspect="1"/>
          </p:cNvPicPr>
          <p:nvPr/>
        </p:nvPicPr>
        <p:blipFill>
          <a:blip r:embed="rId3"/>
          <a:stretch>
            <a:fillRect/>
          </a:stretch>
        </p:blipFill>
        <p:spPr>
          <a:xfrm>
            <a:off x="174978" y="2641600"/>
            <a:ext cx="4086225" cy="4038600"/>
          </a:xfrm>
          <a:prstGeom prst="rect">
            <a:avLst/>
          </a:prstGeom>
        </p:spPr>
      </p:pic>
      <p:pic>
        <p:nvPicPr>
          <p:cNvPr id="5" name="图片 4">
            <a:extLst>
              <a:ext uri="{FF2B5EF4-FFF2-40B4-BE49-F238E27FC236}">
                <a16:creationId xmlns:a16="http://schemas.microsoft.com/office/drawing/2014/main" id="{94B2A5F2-2C87-4027-AAF5-D688CA5C5855}"/>
              </a:ext>
            </a:extLst>
          </p:cNvPr>
          <p:cNvPicPr>
            <a:picLocks noChangeAspect="1"/>
          </p:cNvPicPr>
          <p:nvPr/>
        </p:nvPicPr>
        <p:blipFill>
          <a:blip r:embed="rId4"/>
          <a:stretch>
            <a:fillRect/>
          </a:stretch>
        </p:blipFill>
        <p:spPr>
          <a:xfrm>
            <a:off x="7930799" y="2641600"/>
            <a:ext cx="3927668" cy="3927668"/>
          </a:xfrm>
          <a:prstGeom prst="rect">
            <a:avLst/>
          </a:prstGeom>
        </p:spPr>
      </p:pic>
    </p:spTree>
    <p:extLst>
      <p:ext uri="{BB962C8B-B14F-4D97-AF65-F5344CB8AC3E}">
        <p14:creationId xmlns:p14="http://schemas.microsoft.com/office/powerpoint/2010/main" val="171818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1512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3</a:t>
            </a:r>
            <a:r>
              <a:rPr lang="zh-CN" altLang="en-US" sz="3200" b="1" dirty="0">
                <a:solidFill>
                  <a:srgbClr val="FF0000"/>
                </a:solidFill>
              </a:rPr>
              <a:t>、利用神经网络对复杂非线性结构建立非参数模型（如：大视场像差分布、变形镜）。</a:t>
            </a:r>
            <a:endParaRPr lang="en-US" altLang="zh-CN" sz="3200" b="1" dirty="0">
              <a:solidFill>
                <a:srgbClr val="FF0000"/>
              </a:solidFill>
            </a:endParaRPr>
          </a:p>
          <a:p>
            <a:r>
              <a:rPr lang="zh-CN" altLang="en-US" sz="3200" b="1" dirty="0"/>
              <a:t>基于深度神经网络的大视场</a:t>
            </a:r>
            <a:r>
              <a:rPr lang="en-US" altLang="zh-CN" sz="3200" b="1" dirty="0"/>
              <a:t>PSF</a:t>
            </a:r>
            <a:r>
              <a:rPr lang="zh-CN" altLang="en-US" sz="3200" b="1" dirty="0"/>
              <a:t>建模方法</a:t>
            </a:r>
            <a:r>
              <a:rPr lang="en-US" altLang="zh-CN" sz="3200" b="1" dirty="0"/>
              <a:t>Tel-Net</a:t>
            </a:r>
            <a:r>
              <a:rPr lang="zh-CN" altLang="en-US" sz="3200" b="1" dirty="0"/>
              <a:t>（</a:t>
            </a:r>
            <a:r>
              <a:rPr lang="en-US" altLang="zh-CN" sz="3200" b="1" dirty="0"/>
              <a:t>Jia et.al. 2021b</a:t>
            </a:r>
            <a:r>
              <a:rPr lang="zh-CN" altLang="en-US" sz="3200" b="1" dirty="0"/>
              <a:t>）</a:t>
            </a:r>
          </a:p>
        </p:txBody>
      </p:sp>
      <p:pic>
        <p:nvPicPr>
          <p:cNvPr id="3" name="图片 2">
            <a:extLst>
              <a:ext uri="{FF2B5EF4-FFF2-40B4-BE49-F238E27FC236}">
                <a16:creationId xmlns:a16="http://schemas.microsoft.com/office/drawing/2014/main" id="{1578BBEE-218A-4D72-B022-525B24468078}"/>
              </a:ext>
            </a:extLst>
          </p:cNvPr>
          <p:cNvPicPr>
            <a:picLocks noChangeAspect="1"/>
          </p:cNvPicPr>
          <p:nvPr/>
        </p:nvPicPr>
        <p:blipFill>
          <a:blip r:embed="rId3"/>
          <a:stretch>
            <a:fillRect/>
          </a:stretch>
        </p:blipFill>
        <p:spPr>
          <a:xfrm>
            <a:off x="265209" y="2878668"/>
            <a:ext cx="6205597" cy="3610210"/>
          </a:xfrm>
          <a:prstGeom prst="rect">
            <a:avLst/>
          </a:prstGeom>
        </p:spPr>
      </p:pic>
      <p:pic>
        <p:nvPicPr>
          <p:cNvPr id="7" name="图片 6">
            <a:extLst>
              <a:ext uri="{FF2B5EF4-FFF2-40B4-BE49-F238E27FC236}">
                <a16:creationId xmlns:a16="http://schemas.microsoft.com/office/drawing/2014/main" id="{16753BFE-9C50-4E1A-9308-F56A6A387EE2}"/>
              </a:ext>
            </a:extLst>
          </p:cNvPr>
          <p:cNvPicPr>
            <a:picLocks noChangeAspect="1"/>
          </p:cNvPicPr>
          <p:nvPr/>
        </p:nvPicPr>
        <p:blipFill>
          <a:blip r:embed="rId4"/>
          <a:stretch>
            <a:fillRect/>
          </a:stretch>
        </p:blipFill>
        <p:spPr>
          <a:xfrm>
            <a:off x="6968424" y="2878668"/>
            <a:ext cx="4396584" cy="3272696"/>
          </a:xfrm>
          <a:prstGeom prst="rect">
            <a:avLst/>
          </a:prstGeom>
        </p:spPr>
      </p:pic>
      <p:pic>
        <p:nvPicPr>
          <p:cNvPr id="8" name="图片 7">
            <a:extLst>
              <a:ext uri="{FF2B5EF4-FFF2-40B4-BE49-F238E27FC236}">
                <a16:creationId xmlns:a16="http://schemas.microsoft.com/office/drawing/2014/main" id="{A9C8FF1A-9A29-4832-A6B5-401E6E58EC96}"/>
              </a:ext>
            </a:extLst>
          </p:cNvPr>
          <p:cNvPicPr>
            <a:picLocks noChangeAspect="1"/>
          </p:cNvPicPr>
          <p:nvPr/>
        </p:nvPicPr>
        <p:blipFill>
          <a:blip r:embed="rId5"/>
          <a:stretch>
            <a:fillRect/>
          </a:stretch>
        </p:blipFill>
        <p:spPr>
          <a:xfrm>
            <a:off x="409733" y="2516541"/>
            <a:ext cx="3922969" cy="4223260"/>
          </a:xfrm>
          <a:prstGeom prst="rect">
            <a:avLst/>
          </a:prstGeom>
        </p:spPr>
      </p:pic>
      <p:pic>
        <p:nvPicPr>
          <p:cNvPr id="9" name="图片 8">
            <a:extLst>
              <a:ext uri="{FF2B5EF4-FFF2-40B4-BE49-F238E27FC236}">
                <a16:creationId xmlns:a16="http://schemas.microsoft.com/office/drawing/2014/main" id="{9463708E-119A-4197-807D-F58DD214BB28}"/>
              </a:ext>
            </a:extLst>
          </p:cNvPr>
          <p:cNvPicPr>
            <a:picLocks noChangeAspect="1"/>
          </p:cNvPicPr>
          <p:nvPr/>
        </p:nvPicPr>
        <p:blipFill>
          <a:blip r:embed="rId6"/>
          <a:stretch>
            <a:fillRect/>
          </a:stretch>
        </p:blipFill>
        <p:spPr>
          <a:xfrm>
            <a:off x="4332702" y="2812856"/>
            <a:ext cx="5297325" cy="3741834"/>
          </a:xfrm>
          <a:prstGeom prst="rect">
            <a:avLst/>
          </a:prstGeom>
        </p:spPr>
      </p:pic>
    </p:spTree>
    <p:extLst>
      <p:ext uri="{BB962C8B-B14F-4D97-AF65-F5344CB8AC3E}">
        <p14:creationId xmlns:p14="http://schemas.microsoft.com/office/powerpoint/2010/main" val="1241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1512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4</a:t>
            </a:r>
            <a:r>
              <a:rPr lang="zh-CN" altLang="en-US" sz="3200" b="1" dirty="0">
                <a:solidFill>
                  <a:srgbClr val="FF0000"/>
                </a:solidFill>
              </a:rPr>
              <a:t>、利用机器学习建立实测数据清洗及数据导入算法。</a:t>
            </a:r>
            <a:endParaRPr lang="en-US" altLang="zh-CN" sz="3200" b="1" dirty="0">
              <a:solidFill>
                <a:srgbClr val="FF0000"/>
              </a:solidFill>
            </a:endParaRPr>
          </a:p>
          <a:p>
            <a:r>
              <a:rPr lang="zh-CN" altLang="en-US" sz="3200" b="1" dirty="0"/>
              <a:t>基于压缩感知的波前测量方法（</a:t>
            </a:r>
            <a:r>
              <a:rPr lang="en-US" altLang="zh-CN" sz="3200" b="1" dirty="0"/>
              <a:t>Jia et.al. 2021c</a:t>
            </a:r>
            <a:r>
              <a:rPr lang="zh-CN" altLang="en-US" sz="3200" b="1" dirty="0"/>
              <a:t>）</a:t>
            </a:r>
          </a:p>
        </p:txBody>
      </p:sp>
      <p:pic>
        <p:nvPicPr>
          <p:cNvPr id="4" name="图片 3">
            <a:extLst>
              <a:ext uri="{FF2B5EF4-FFF2-40B4-BE49-F238E27FC236}">
                <a16:creationId xmlns:a16="http://schemas.microsoft.com/office/drawing/2014/main" id="{5E2E99DD-95D9-4606-BBAF-3E22A902AEAB}"/>
              </a:ext>
            </a:extLst>
          </p:cNvPr>
          <p:cNvPicPr>
            <a:picLocks noChangeAspect="1"/>
          </p:cNvPicPr>
          <p:nvPr/>
        </p:nvPicPr>
        <p:blipFill>
          <a:blip r:embed="rId3"/>
          <a:stretch>
            <a:fillRect/>
          </a:stretch>
        </p:blipFill>
        <p:spPr>
          <a:xfrm>
            <a:off x="257333" y="2324741"/>
            <a:ext cx="7806267" cy="2390360"/>
          </a:xfrm>
          <a:prstGeom prst="rect">
            <a:avLst/>
          </a:prstGeom>
        </p:spPr>
      </p:pic>
      <p:pic>
        <p:nvPicPr>
          <p:cNvPr id="5" name="图片 4">
            <a:extLst>
              <a:ext uri="{FF2B5EF4-FFF2-40B4-BE49-F238E27FC236}">
                <a16:creationId xmlns:a16="http://schemas.microsoft.com/office/drawing/2014/main" id="{66491D68-0A73-49EE-AA6E-FC4E409301E8}"/>
              </a:ext>
            </a:extLst>
          </p:cNvPr>
          <p:cNvPicPr>
            <a:picLocks noChangeAspect="1"/>
          </p:cNvPicPr>
          <p:nvPr/>
        </p:nvPicPr>
        <p:blipFill>
          <a:blip r:embed="rId4"/>
          <a:stretch>
            <a:fillRect/>
          </a:stretch>
        </p:blipFill>
        <p:spPr>
          <a:xfrm>
            <a:off x="484488" y="4622800"/>
            <a:ext cx="7351955" cy="2235200"/>
          </a:xfrm>
          <a:prstGeom prst="rect">
            <a:avLst/>
          </a:prstGeom>
        </p:spPr>
      </p:pic>
      <p:pic>
        <p:nvPicPr>
          <p:cNvPr id="10" name="图片 9">
            <a:extLst>
              <a:ext uri="{FF2B5EF4-FFF2-40B4-BE49-F238E27FC236}">
                <a16:creationId xmlns:a16="http://schemas.microsoft.com/office/drawing/2014/main" id="{7188ADA4-0835-4F23-86ED-BB619F71D03E}"/>
              </a:ext>
            </a:extLst>
          </p:cNvPr>
          <p:cNvPicPr>
            <a:picLocks noChangeAspect="1"/>
          </p:cNvPicPr>
          <p:nvPr/>
        </p:nvPicPr>
        <p:blipFill>
          <a:blip r:embed="rId5"/>
          <a:stretch>
            <a:fillRect/>
          </a:stretch>
        </p:blipFill>
        <p:spPr>
          <a:xfrm>
            <a:off x="7973313" y="3053548"/>
            <a:ext cx="4126399" cy="2686852"/>
          </a:xfrm>
          <a:prstGeom prst="rect">
            <a:avLst/>
          </a:prstGeom>
        </p:spPr>
      </p:pic>
      <p:pic>
        <p:nvPicPr>
          <p:cNvPr id="3" name="图片 2">
            <a:extLst>
              <a:ext uri="{FF2B5EF4-FFF2-40B4-BE49-F238E27FC236}">
                <a16:creationId xmlns:a16="http://schemas.microsoft.com/office/drawing/2014/main" id="{F3C7F4A8-FC1C-4C59-876A-CAF5FAB38955}"/>
              </a:ext>
            </a:extLst>
          </p:cNvPr>
          <p:cNvPicPr>
            <a:picLocks noChangeAspect="1"/>
          </p:cNvPicPr>
          <p:nvPr/>
        </p:nvPicPr>
        <p:blipFill>
          <a:blip r:embed="rId6"/>
          <a:stretch>
            <a:fillRect/>
          </a:stretch>
        </p:blipFill>
        <p:spPr>
          <a:xfrm>
            <a:off x="409733" y="2603734"/>
            <a:ext cx="4100823" cy="4038131"/>
          </a:xfrm>
          <a:prstGeom prst="rect">
            <a:avLst/>
          </a:prstGeom>
        </p:spPr>
      </p:pic>
      <p:pic>
        <p:nvPicPr>
          <p:cNvPr id="7" name="图片 6">
            <a:extLst>
              <a:ext uri="{FF2B5EF4-FFF2-40B4-BE49-F238E27FC236}">
                <a16:creationId xmlns:a16="http://schemas.microsoft.com/office/drawing/2014/main" id="{AA957CF4-C6D2-4BB6-913F-0FD950D17268}"/>
              </a:ext>
            </a:extLst>
          </p:cNvPr>
          <p:cNvPicPr>
            <a:picLocks noChangeAspect="1"/>
          </p:cNvPicPr>
          <p:nvPr/>
        </p:nvPicPr>
        <p:blipFill>
          <a:blip r:embed="rId7"/>
          <a:stretch>
            <a:fillRect/>
          </a:stretch>
        </p:blipFill>
        <p:spPr>
          <a:xfrm>
            <a:off x="4732032" y="2603734"/>
            <a:ext cx="3918482" cy="3935311"/>
          </a:xfrm>
          <a:prstGeom prst="rect">
            <a:avLst/>
          </a:prstGeom>
        </p:spPr>
      </p:pic>
    </p:spTree>
    <p:extLst>
      <p:ext uri="{BB962C8B-B14F-4D97-AF65-F5344CB8AC3E}">
        <p14:creationId xmlns:p14="http://schemas.microsoft.com/office/powerpoint/2010/main" val="34937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1512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5</a:t>
            </a:r>
            <a:r>
              <a:rPr lang="zh-CN" altLang="en-US" sz="3200" b="1" dirty="0">
                <a:solidFill>
                  <a:srgbClr val="FF0000"/>
                </a:solidFill>
              </a:rPr>
              <a:t>、利用虚拟现实及增强现实技术实现人工交互。</a:t>
            </a:r>
            <a:endParaRPr lang="en-US" altLang="zh-CN" sz="3200" b="1" dirty="0">
              <a:solidFill>
                <a:srgbClr val="FF0000"/>
              </a:solidFill>
            </a:endParaRPr>
          </a:p>
          <a:p>
            <a:r>
              <a:rPr lang="zh-CN" altLang="en-US" sz="3200" b="1" dirty="0"/>
              <a:t>天文仪器虚拟现实</a:t>
            </a:r>
            <a:r>
              <a:rPr lang="en-US" altLang="zh-CN" sz="3200" b="1" dirty="0"/>
              <a:t>/</a:t>
            </a:r>
            <a:r>
              <a:rPr lang="zh-CN" altLang="en-US" sz="3200" b="1" dirty="0"/>
              <a:t>增强现实交互平台</a:t>
            </a:r>
          </a:p>
        </p:txBody>
      </p:sp>
      <p:pic>
        <p:nvPicPr>
          <p:cNvPr id="4" name="图片 3">
            <a:extLst>
              <a:ext uri="{FF2B5EF4-FFF2-40B4-BE49-F238E27FC236}">
                <a16:creationId xmlns:a16="http://schemas.microsoft.com/office/drawing/2014/main" id="{C0C423ED-FAA2-4687-8B1F-3856F1C04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867" y="1885580"/>
            <a:ext cx="3522133" cy="4982113"/>
          </a:xfrm>
          <a:prstGeom prst="rect">
            <a:avLst/>
          </a:prstGeom>
        </p:spPr>
      </p:pic>
      <p:pic>
        <p:nvPicPr>
          <p:cNvPr id="3" name="图片 2">
            <a:extLst>
              <a:ext uri="{FF2B5EF4-FFF2-40B4-BE49-F238E27FC236}">
                <a16:creationId xmlns:a16="http://schemas.microsoft.com/office/drawing/2014/main" id="{D70316F9-3BDA-48B3-A374-FC2B20074BD8}"/>
              </a:ext>
            </a:extLst>
          </p:cNvPr>
          <p:cNvPicPr>
            <a:picLocks noChangeAspect="1"/>
          </p:cNvPicPr>
          <p:nvPr/>
        </p:nvPicPr>
        <p:blipFill>
          <a:blip r:embed="rId4"/>
          <a:stretch>
            <a:fillRect/>
          </a:stretch>
        </p:blipFill>
        <p:spPr>
          <a:xfrm>
            <a:off x="75263" y="2383828"/>
            <a:ext cx="8018870" cy="4397174"/>
          </a:xfrm>
          <a:prstGeom prst="rect">
            <a:avLst/>
          </a:prstGeom>
        </p:spPr>
      </p:pic>
    </p:spTree>
    <p:extLst>
      <p:ext uri="{BB962C8B-B14F-4D97-AF65-F5344CB8AC3E}">
        <p14:creationId xmlns:p14="http://schemas.microsoft.com/office/powerpoint/2010/main" val="271524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1</a:t>
            </a:r>
            <a:r>
              <a:rPr lang="zh-CN" altLang="en-US" sz="3200" b="1" dirty="0">
                <a:solidFill>
                  <a:srgbClr val="FF0000"/>
                </a:solidFill>
              </a:rPr>
              <a:t>、复用成功的蒙特卡洛模拟模型（如：大气湍流模拟模型 </a:t>
            </a:r>
            <a:r>
              <a:rPr lang="en-US" altLang="zh-CN" sz="3200" b="1" dirty="0">
                <a:solidFill>
                  <a:srgbClr val="FF0000"/>
                </a:solidFill>
              </a:rPr>
              <a:t>Jia 2015a,b;</a:t>
            </a:r>
            <a:r>
              <a:rPr lang="zh-CN" altLang="en-US" sz="3200" b="1" dirty="0">
                <a:solidFill>
                  <a:srgbClr val="FF0000"/>
                </a:solidFill>
              </a:rPr>
              <a:t> 非均匀傅里叶变化菲涅尔传输模型等）。</a:t>
            </a:r>
            <a:endParaRPr lang="en-US" altLang="zh-CN" sz="3200" b="1" dirty="0">
              <a:solidFill>
                <a:srgbClr val="FF0000"/>
              </a:solidFill>
            </a:endParaRPr>
          </a:p>
          <a:p>
            <a:endParaRPr lang="en-US" altLang="zh-CN" sz="3200" b="1" dirty="0"/>
          </a:p>
          <a:p>
            <a:r>
              <a:rPr lang="en-US" altLang="zh-CN" sz="3200" b="1" dirty="0"/>
              <a:t>2</a:t>
            </a:r>
            <a:r>
              <a:rPr lang="zh-CN" altLang="en-US" sz="3200" b="1" dirty="0"/>
              <a:t>、直接导入较稳定的结构影响因素（如：副镜支撑结构和遮挡）。</a:t>
            </a:r>
            <a:endParaRPr lang="en-US" altLang="zh-CN" sz="3200" b="1" dirty="0"/>
          </a:p>
          <a:p>
            <a:endParaRPr lang="en-US" altLang="zh-CN" sz="3200" b="1" dirty="0"/>
          </a:p>
          <a:p>
            <a:r>
              <a:rPr lang="en-US" altLang="zh-CN" sz="3200" b="1" dirty="0">
                <a:solidFill>
                  <a:srgbClr val="FF0000"/>
                </a:solidFill>
              </a:rPr>
              <a:t>3</a:t>
            </a:r>
            <a:r>
              <a:rPr lang="zh-CN" altLang="en-US" sz="3200" b="1" dirty="0">
                <a:solidFill>
                  <a:srgbClr val="FF0000"/>
                </a:solidFill>
              </a:rPr>
              <a:t>、利用神经网络对复杂非线性结构建立非参数模型（如：大视场像差分布、变形镜）。</a:t>
            </a:r>
            <a:endParaRPr lang="en-US" altLang="zh-CN" sz="3200" b="1" dirty="0">
              <a:solidFill>
                <a:srgbClr val="FF0000"/>
              </a:solidFill>
            </a:endParaRPr>
          </a:p>
          <a:p>
            <a:endParaRPr lang="en-US" altLang="zh-CN" sz="3200" b="1" dirty="0">
              <a:solidFill>
                <a:srgbClr val="FF0000"/>
              </a:solidFill>
            </a:endParaRPr>
          </a:p>
          <a:p>
            <a:r>
              <a:rPr lang="en-US" altLang="zh-CN" sz="3200" b="1" dirty="0">
                <a:solidFill>
                  <a:srgbClr val="FF0000"/>
                </a:solidFill>
              </a:rPr>
              <a:t>4</a:t>
            </a:r>
            <a:r>
              <a:rPr lang="zh-CN" altLang="en-US" sz="3200" b="1" dirty="0">
                <a:solidFill>
                  <a:srgbClr val="FF0000"/>
                </a:solidFill>
              </a:rPr>
              <a:t>、利用机器学习建立实测数据清洗及数据导入算法。</a:t>
            </a:r>
            <a:endParaRPr lang="en-US" altLang="zh-CN" sz="3200" b="1" dirty="0">
              <a:solidFill>
                <a:srgbClr val="FF0000"/>
              </a:solidFill>
            </a:endParaRPr>
          </a:p>
          <a:p>
            <a:endParaRPr lang="en-US" altLang="zh-CN" sz="3200" b="1" dirty="0">
              <a:solidFill>
                <a:srgbClr val="FF0000"/>
              </a:solidFill>
            </a:endParaRPr>
          </a:p>
          <a:p>
            <a:r>
              <a:rPr lang="en-US" altLang="zh-CN" sz="3200" b="1" dirty="0">
                <a:solidFill>
                  <a:srgbClr val="FF0000"/>
                </a:solidFill>
              </a:rPr>
              <a:t>5</a:t>
            </a:r>
            <a:r>
              <a:rPr lang="zh-CN" altLang="en-US" sz="3200" b="1" dirty="0">
                <a:solidFill>
                  <a:srgbClr val="FF0000"/>
                </a:solidFill>
              </a:rPr>
              <a:t>、利用虚拟现实及增强现实技术实现人工交互。</a:t>
            </a:r>
            <a:endParaRPr lang="en-US" altLang="zh-CN" sz="3200" b="1" dirty="0">
              <a:solidFill>
                <a:srgbClr val="FF0000"/>
              </a:solidFill>
            </a:endParaRPr>
          </a:p>
        </p:txBody>
      </p:sp>
    </p:spTree>
    <p:extLst>
      <p:ext uri="{BB962C8B-B14F-4D97-AF65-F5344CB8AC3E}">
        <p14:creationId xmlns:p14="http://schemas.microsoft.com/office/powerpoint/2010/main" val="365629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内容占位符 2"/>
          <p:cNvSpPr>
            <a:spLocks noGrp="1"/>
          </p:cNvSpPr>
          <p:nvPr>
            <p:ph idx="1"/>
          </p:nvPr>
        </p:nvSpPr>
        <p:spPr>
          <a:xfrm>
            <a:off x="129925" y="744583"/>
            <a:ext cx="11958506" cy="5156155"/>
          </a:xfrm>
        </p:spPr>
        <p:txBody>
          <a:bodyPr>
            <a:normAutofit/>
          </a:bodyPr>
          <a:lstStyle/>
          <a:p>
            <a:pPr marL="0" indent="0" algn="ctr">
              <a:buNone/>
            </a:pPr>
            <a:endParaRPr lang="en-US" altLang="zh-CN" sz="4000" dirty="0">
              <a:latin typeface="Times New Roman" panose="02020603050405020304" pitchFamily="18" charset="0"/>
              <a:cs typeface="Times New Roman" panose="02020603050405020304" pitchFamily="18" charset="0"/>
            </a:endParaRPr>
          </a:p>
          <a:p>
            <a:pPr marL="0" indent="0" algn="ctr">
              <a:buNone/>
            </a:pPr>
            <a:endParaRPr lang="en-US" altLang="zh-CN" sz="4000" dirty="0">
              <a:latin typeface="Times New Roman" panose="02020603050405020304" pitchFamily="18" charset="0"/>
              <a:cs typeface="Times New Roman" panose="02020603050405020304" pitchFamily="18" charset="0"/>
            </a:endParaRPr>
          </a:p>
          <a:p>
            <a:pPr marL="0" indent="0" algn="ctr">
              <a:buNone/>
            </a:pPr>
            <a:endParaRPr lang="en-US" altLang="zh-CN" sz="4000" dirty="0">
              <a:latin typeface="Times New Roman" panose="02020603050405020304" pitchFamily="18" charset="0"/>
              <a:cs typeface="Times New Roman" panose="02020603050405020304" pitchFamily="18" charset="0"/>
            </a:endParaRPr>
          </a:p>
          <a:p>
            <a:pPr marL="0" indent="0" algn="ctr">
              <a:buNone/>
            </a:pPr>
            <a:endParaRPr lang="en-US" altLang="zh-CN" sz="4000" dirty="0">
              <a:latin typeface="Times New Roman" panose="02020603050405020304" pitchFamily="18" charset="0"/>
              <a:cs typeface="Times New Roman" panose="02020603050405020304" pitchFamily="18" charset="0"/>
            </a:endParaRPr>
          </a:p>
          <a:p>
            <a:pPr marL="0" indent="0" algn="ctr">
              <a:buNone/>
            </a:pPr>
            <a:r>
              <a:rPr lang="zh-CN" altLang="en-US" sz="4000" dirty="0">
                <a:latin typeface="Times New Roman" panose="02020603050405020304" pitchFamily="18" charset="0"/>
                <a:cs typeface="Times New Roman" panose="02020603050405020304" pitchFamily="18" charset="0"/>
              </a:rPr>
              <a:t>欢迎感兴趣的同仁共同合作探讨</a:t>
            </a:r>
            <a:endParaRPr lang="en-US" altLang="zh-CN" sz="4000" dirty="0">
              <a:latin typeface="Times New Roman" panose="02020603050405020304" pitchFamily="18" charset="0"/>
              <a:cs typeface="Times New Roman" panose="02020603050405020304" pitchFamily="18" charset="0"/>
            </a:endParaRPr>
          </a:p>
          <a:p>
            <a:pPr marL="0" indent="0" algn="ctr">
              <a:buNone/>
            </a:pPr>
            <a:r>
              <a:rPr lang="en-US" altLang="zh-CN" sz="4000" dirty="0">
                <a:latin typeface="Times New Roman" panose="02020603050405020304" pitchFamily="18" charset="0"/>
                <a:cs typeface="Times New Roman" panose="02020603050405020304" pitchFamily="18" charset="0"/>
              </a:rPr>
              <a:t>robinmartin20@gmail.com</a:t>
            </a:r>
          </a:p>
        </p:txBody>
      </p:sp>
    </p:spTree>
    <p:extLst>
      <p:ext uri="{BB962C8B-B14F-4D97-AF65-F5344CB8AC3E}">
        <p14:creationId xmlns:p14="http://schemas.microsoft.com/office/powerpoint/2010/main" val="199917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535577"/>
            <a:ext cx="12192000" cy="5786845"/>
          </a:xfrm>
        </p:spPr>
        <p:txBody>
          <a:bodyPr>
            <a:normAutofit/>
          </a:bodyPr>
          <a:lstStyle/>
          <a:p>
            <a:pPr algn="l"/>
            <a:r>
              <a:rPr lang="en-US" altLang="zh-CN" sz="4000" dirty="0">
                <a:solidFill>
                  <a:srgbClr val="FF0000"/>
                </a:solidFill>
              </a:rPr>
              <a:t>1.</a:t>
            </a:r>
            <a:r>
              <a:rPr lang="zh-CN" altLang="en-US" sz="4000" dirty="0">
                <a:solidFill>
                  <a:srgbClr val="FF0000"/>
                </a:solidFill>
              </a:rPr>
              <a:t> 主要需求</a:t>
            </a:r>
            <a:br>
              <a:rPr lang="en-US" altLang="zh-CN" sz="4000" dirty="0">
                <a:solidFill>
                  <a:srgbClr val="FF0000"/>
                </a:solidFill>
              </a:rPr>
            </a:br>
            <a:br>
              <a:rPr lang="en-US" altLang="zh-CN" sz="4000" dirty="0">
                <a:solidFill>
                  <a:srgbClr val="FF0000"/>
                </a:solidFill>
              </a:rPr>
            </a:br>
            <a:br>
              <a:rPr lang="en-US" altLang="zh-CN" sz="4000" dirty="0">
                <a:solidFill>
                  <a:srgbClr val="FF0000"/>
                </a:solidFill>
              </a:rPr>
            </a:br>
            <a:br>
              <a:rPr lang="en-US" altLang="zh-CN" sz="4000" dirty="0">
                <a:solidFill>
                  <a:srgbClr val="FF0000"/>
                </a:solidFill>
              </a:rPr>
            </a:br>
            <a:r>
              <a:rPr lang="en-US" altLang="zh-CN" sz="4000" dirty="0">
                <a:solidFill>
                  <a:schemeClr val="tx1">
                    <a:lumMod val="95000"/>
                    <a:lumOff val="5000"/>
                  </a:schemeClr>
                </a:solidFill>
              </a:rPr>
              <a:t>2.</a:t>
            </a:r>
            <a:r>
              <a:rPr lang="zh-CN" altLang="en-US" sz="4000" dirty="0">
                <a:solidFill>
                  <a:schemeClr val="tx1">
                    <a:lumMod val="95000"/>
                    <a:lumOff val="5000"/>
                  </a:schemeClr>
                </a:solidFill>
              </a:rPr>
              <a:t> 基本方法</a:t>
            </a:r>
            <a:br>
              <a:rPr lang="en-US" altLang="zh-CN" sz="4000" dirty="0">
                <a:solidFill>
                  <a:schemeClr val="tx1">
                    <a:lumMod val="95000"/>
                    <a:lumOff val="5000"/>
                  </a:schemeClr>
                </a:solidFill>
              </a:rPr>
            </a:br>
            <a:br>
              <a:rPr lang="en-US" altLang="zh-CN" sz="4000" dirty="0">
                <a:solidFill>
                  <a:schemeClr val="tx1">
                    <a:lumMod val="95000"/>
                    <a:lumOff val="5000"/>
                  </a:schemeClr>
                </a:solidFill>
              </a:rPr>
            </a:br>
            <a:br>
              <a:rPr lang="en-US" altLang="zh-CN" sz="4000" dirty="0">
                <a:solidFill>
                  <a:schemeClr val="tx1">
                    <a:lumMod val="95000"/>
                    <a:lumOff val="5000"/>
                  </a:schemeClr>
                </a:solidFill>
              </a:rPr>
            </a:br>
            <a:br>
              <a:rPr lang="en-US" altLang="zh-CN" sz="4000" dirty="0">
                <a:solidFill>
                  <a:schemeClr val="tx1">
                    <a:lumMod val="95000"/>
                    <a:lumOff val="5000"/>
                  </a:schemeClr>
                </a:solidFill>
              </a:rPr>
            </a:br>
            <a:r>
              <a:rPr lang="en-US" altLang="zh-CN" sz="4000" dirty="0">
                <a:solidFill>
                  <a:schemeClr val="tx1">
                    <a:lumMod val="95000"/>
                    <a:lumOff val="5000"/>
                  </a:schemeClr>
                </a:solidFill>
              </a:rPr>
              <a:t>3.</a:t>
            </a:r>
            <a:r>
              <a:rPr lang="zh-CN" altLang="en-US" sz="4000" dirty="0">
                <a:solidFill>
                  <a:schemeClr val="tx1">
                    <a:lumMod val="95000"/>
                    <a:lumOff val="5000"/>
                  </a:schemeClr>
                </a:solidFill>
              </a:rPr>
              <a:t>初步应用</a:t>
            </a:r>
          </a:p>
        </p:txBody>
      </p:sp>
    </p:spTree>
    <p:extLst>
      <p:ext uri="{BB962C8B-B14F-4D97-AF65-F5344CB8AC3E}">
        <p14:creationId xmlns:p14="http://schemas.microsoft.com/office/powerpoint/2010/main" val="283212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主要需求</a:t>
            </a:r>
          </a:p>
        </p:txBody>
      </p:sp>
      <p:sp>
        <p:nvSpPr>
          <p:cNvPr id="8" name="内容占位符 2"/>
          <p:cNvSpPr txBox="1">
            <a:spLocks/>
          </p:cNvSpPr>
          <p:nvPr/>
        </p:nvSpPr>
        <p:spPr>
          <a:xfrm>
            <a:off x="-1" y="1109273"/>
            <a:ext cx="12191999" cy="5748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sz="4000" dirty="0"/>
          </a:p>
        </p:txBody>
      </p:sp>
      <p:sp>
        <p:nvSpPr>
          <p:cNvPr id="3" name="矩形 2">
            <a:extLst>
              <a:ext uri="{FF2B5EF4-FFF2-40B4-BE49-F238E27FC236}">
                <a16:creationId xmlns:a16="http://schemas.microsoft.com/office/drawing/2014/main" id="{DAF1D814-E099-4CEC-885C-DC890009CAEB}"/>
              </a:ext>
            </a:extLst>
          </p:cNvPr>
          <p:cNvSpPr/>
          <p:nvPr/>
        </p:nvSpPr>
        <p:spPr>
          <a:xfrm>
            <a:off x="1038747" y="1206706"/>
            <a:ext cx="2954655" cy="923330"/>
          </a:xfrm>
          <a:prstGeom prst="rect">
            <a:avLst/>
          </a:prstGeom>
          <a:noFill/>
        </p:spPr>
        <p:txBody>
          <a:bodyPr wrap="none" lIns="91440" tIns="45720" rIns="91440" bIns="45720">
            <a:spAutoFit/>
          </a:bodyPr>
          <a:lstStyle/>
          <a:p>
            <a:pPr algn="ctr"/>
            <a:r>
              <a:rPr lang="zh-CN" altLang="en-US" sz="5400" b="0" cap="none" spc="0" dirty="0">
                <a:ln w="0"/>
                <a:solidFill>
                  <a:schemeClr val="accent1"/>
                </a:solidFill>
                <a:effectLst>
                  <a:outerShdw blurRad="38100" dist="25400" dir="5400000" algn="ctr" rotWithShape="0">
                    <a:srgbClr val="6E747A">
                      <a:alpha val="43000"/>
                    </a:srgbClr>
                  </a:outerShdw>
                </a:effectLst>
              </a:rPr>
              <a:t>数据来源</a:t>
            </a:r>
          </a:p>
        </p:txBody>
      </p:sp>
      <p:sp>
        <p:nvSpPr>
          <p:cNvPr id="10" name="矩形 9">
            <a:extLst>
              <a:ext uri="{FF2B5EF4-FFF2-40B4-BE49-F238E27FC236}">
                <a16:creationId xmlns:a16="http://schemas.microsoft.com/office/drawing/2014/main" id="{8C1FB13D-45FB-47B7-A3FE-32E6700F2AD0}"/>
              </a:ext>
            </a:extLst>
          </p:cNvPr>
          <p:cNvSpPr/>
          <p:nvPr/>
        </p:nvSpPr>
        <p:spPr>
          <a:xfrm>
            <a:off x="6702655" y="1206706"/>
            <a:ext cx="4445448" cy="923330"/>
          </a:xfrm>
          <a:prstGeom prst="rect">
            <a:avLst/>
          </a:prstGeom>
          <a:noFill/>
        </p:spPr>
        <p:txBody>
          <a:bodyPr wrap="none" lIns="91440" tIns="45720" rIns="91440" bIns="45720">
            <a:spAutoFit/>
          </a:bodyPr>
          <a:lstStyle/>
          <a:p>
            <a:pPr algn="ctr"/>
            <a:r>
              <a:rPr lang="zh-CN" altLang="en-US" sz="5400" dirty="0">
                <a:ln w="0"/>
                <a:solidFill>
                  <a:srgbClr val="FF0000"/>
                </a:solidFill>
                <a:effectLst>
                  <a:outerShdw blurRad="38100" dist="25400" dir="5400000" algn="ctr" rotWithShape="0">
                    <a:srgbClr val="6E747A">
                      <a:alpha val="43000"/>
                    </a:srgbClr>
                  </a:outerShdw>
                </a:effectLst>
              </a:rPr>
              <a:t>后期数据处理</a:t>
            </a:r>
            <a:endParaRPr lang="zh-CN" altLang="en-US" sz="5400" b="0" cap="none" spc="0" dirty="0">
              <a:ln w="0"/>
              <a:solidFill>
                <a:srgbClr val="FF0000"/>
              </a:solidFill>
              <a:effectLst>
                <a:outerShdw blurRad="38100" dist="25400" dir="5400000" algn="ctr" rotWithShape="0">
                  <a:srgbClr val="6E747A">
                    <a:alpha val="43000"/>
                  </a:srgbClr>
                </a:outerShdw>
              </a:effectLst>
            </a:endParaRPr>
          </a:p>
        </p:txBody>
      </p:sp>
      <p:sp>
        <p:nvSpPr>
          <p:cNvPr id="11" name="矩形 10">
            <a:extLst>
              <a:ext uri="{FF2B5EF4-FFF2-40B4-BE49-F238E27FC236}">
                <a16:creationId xmlns:a16="http://schemas.microsoft.com/office/drawing/2014/main" id="{5470AC57-94BD-48F4-BCA6-167F0DFB0478}"/>
              </a:ext>
            </a:extLst>
          </p:cNvPr>
          <p:cNvSpPr/>
          <p:nvPr/>
        </p:nvSpPr>
        <p:spPr>
          <a:xfrm>
            <a:off x="730970" y="2531423"/>
            <a:ext cx="3262432" cy="707886"/>
          </a:xfrm>
          <a:prstGeom prst="rect">
            <a:avLst/>
          </a:prstGeom>
          <a:noFill/>
        </p:spPr>
        <p:txBody>
          <a:bodyPr wrap="none" lIns="91440" tIns="45720" rIns="91440" bIns="45720">
            <a:spAutoFit/>
          </a:bodyPr>
          <a:lstStyle/>
          <a:p>
            <a:pPr algn="ctr"/>
            <a:r>
              <a:rPr lang="zh-CN" altLang="en-US" sz="4000" b="0" cap="none" spc="0" dirty="0">
                <a:ln w="0"/>
                <a:solidFill>
                  <a:schemeClr val="accent1"/>
                </a:solidFill>
                <a:effectLst>
                  <a:outerShdw blurRad="38100" dist="25400" dir="5400000" algn="ctr" rotWithShape="0">
                    <a:srgbClr val="6E747A">
                      <a:alpha val="43000"/>
                    </a:srgbClr>
                  </a:outerShdw>
                </a:effectLst>
              </a:rPr>
              <a:t>初级数值模型</a:t>
            </a:r>
          </a:p>
        </p:txBody>
      </p:sp>
      <p:sp>
        <p:nvSpPr>
          <p:cNvPr id="12" name="矩形 11">
            <a:extLst>
              <a:ext uri="{FF2B5EF4-FFF2-40B4-BE49-F238E27FC236}">
                <a16:creationId xmlns:a16="http://schemas.microsoft.com/office/drawing/2014/main" id="{7B3C074D-8857-4EB9-86C8-C1830A6DDBA7}"/>
              </a:ext>
            </a:extLst>
          </p:cNvPr>
          <p:cNvSpPr/>
          <p:nvPr/>
        </p:nvSpPr>
        <p:spPr>
          <a:xfrm>
            <a:off x="719895" y="3994639"/>
            <a:ext cx="3262432"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蒙特卡洛</a:t>
            </a:r>
            <a:r>
              <a:rPr lang="zh-CN" altLang="en-US" sz="4000" b="0" cap="none" spc="0" dirty="0">
                <a:ln w="0"/>
                <a:solidFill>
                  <a:schemeClr val="accent1"/>
                </a:solidFill>
                <a:effectLst>
                  <a:outerShdw blurRad="38100" dist="25400" dir="5400000" algn="ctr" rotWithShape="0">
                    <a:srgbClr val="6E747A">
                      <a:alpha val="43000"/>
                    </a:srgbClr>
                  </a:outerShdw>
                </a:effectLst>
              </a:rPr>
              <a:t>模型</a:t>
            </a:r>
          </a:p>
        </p:txBody>
      </p:sp>
      <p:sp>
        <p:nvSpPr>
          <p:cNvPr id="14" name="矩形 13">
            <a:extLst>
              <a:ext uri="{FF2B5EF4-FFF2-40B4-BE49-F238E27FC236}">
                <a16:creationId xmlns:a16="http://schemas.microsoft.com/office/drawing/2014/main" id="{A59E824B-D15D-49A9-AEAF-90E169D8CE5A}"/>
              </a:ext>
            </a:extLst>
          </p:cNvPr>
          <p:cNvSpPr/>
          <p:nvPr/>
        </p:nvSpPr>
        <p:spPr>
          <a:xfrm>
            <a:off x="6330210" y="2531423"/>
            <a:ext cx="5462970" cy="707886"/>
          </a:xfrm>
          <a:prstGeom prst="rect">
            <a:avLst/>
          </a:prstGeom>
          <a:noFill/>
        </p:spPr>
        <p:txBody>
          <a:bodyPr wrap="none" lIns="91440" tIns="45720" rIns="91440" bIns="45720">
            <a:spAutoFit/>
          </a:bodyPr>
          <a:lstStyle/>
          <a:p>
            <a:pPr algn="ctr"/>
            <a:r>
              <a:rPr lang="zh-CN" altLang="en-US" sz="4000" b="0" cap="none" spc="0" dirty="0">
                <a:ln w="0"/>
                <a:solidFill>
                  <a:srgbClr val="FF0000"/>
                </a:solidFill>
                <a:effectLst>
                  <a:outerShdw blurRad="38100" dist="25400" dir="5400000" algn="ctr" rotWithShape="0">
                    <a:srgbClr val="6E747A">
                      <a:alpha val="43000"/>
                    </a:srgbClr>
                  </a:outerShdw>
                </a:effectLst>
              </a:rPr>
              <a:t>模拟数据下的玩具方法</a:t>
            </a:r>
          </a:p>
        </p:txBody>
      </p:sp>
      <p:sp>
        <p:nvSpPr>
          <p:cNvPr id="15" name="矩形 14">
            <a:extLst>
              <a:ext uri="{FF2B5EF4-FFF2-40B4-BE49-F238E27FC236}">
                <a16:creationId xmlns:a16="http://schemas.microsoft.com/office/drawing/2014/main" id="{7D165D3A-146D-4AF8-A0E3-2E194CF22F92}"/>
              </a:ext>
            </a:extLst>
          </p:cNvPr>
          <p:cNvSpPr/>
          <p:nvPr/>
        </p:nvSpPr>
        <p:spPr>
          <a:xfrm>
            <a:off x="6404557" y="4060352"/>
            <a:ext cx="5314275" cy="707886"/>
          </a:xfrm>
          <a:prstGeom prst="rect">
            <a:avLst/>
          </a:prstGeom>
          <a:noFill/>
        </p:spPr>
        <p:txBody>
          <a:bodyPr wrap="none" lIns="91440" tIns="45720" rIns="91440" bIns="45720">
            <a:spAutoFit/>
          </a:bodyPr>
          <a:lstStyle/>
          <a:p>
            <a:pPr algn="ctr"/>
            <a:r>
              <a:rPr lang="zh-CN" altLang="en-US" sz="4000" dirty="0">
                <a:ln w="0"/>
                <a:solidFill>
                  <a:srgbClr val="FF0000"/>
                </a:solidFill>
                <a:effectLst>
                  <a:outerShdw blurRad="38100" dist="25400" dir="5400000" algn="ctr" rotWithShape="0">
                    <a:srgbClr val="6E747A">
                      <a:alpha val="43000"/>
                    </a:srgbClr>
                  </a:outerShdw>
                </a:effectLst>
              </a:rPr>
              <a:t>少量真实</a:t>
            </a:r>
            <a:r>
              <a:rPr lang="zh-CN" altLang="en-US" sz="4000" b="0" cap="none" spc="0" dirty="0">
                <a:ln w="0"/>
                <a:solidFill>
                  <a:srgbClr val="FF0000"/>
                </a:solidFill>
                <a:effectLst>
                  <a:outerShdw blurRad="38100" dist="25400" dir="5400000" algn="ctr" rotWithShape="0">
                    <a:srgbClr val="6E747A">
                      <a:alpha val="43000"/>
                    </a:srgbClr>
                  </a:outerShdw>
                </a:effectLst>
              </a:rPr>
              <a:t>数据下的方法</a:t>
            </a:r>
          </a:p>
        </p:txBody>
      </p:sp>
      <p:sp>
        <p:nvSpPr>
          <p:cNvPr id="4" name="箭头: 右 3">
            <a:extLst>
              <a:ext uri="{FF2B5EF4-FFF2-40B4-BE49-F238E27FC236}">
                <a16:creationId xmlns:a16="http://schemas.microsoft.com/office/drawing/2014/main" id="{8B87ADD4-E43F-4601-892F-2969187F0E61}"/>
              </a:ext>
            </a:extLst>
          </p:cNvPr>
          <p:cNvSpPr/>
          <p:nvPr/>
        </p:nvSpPr>
        <p:spPr>
          <a:xfrm>
            <a:off x="4501409" y="2615202"/>
            <a:ext cx="1650165"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DCD3831E-100A-4A74-9A0C-A2DD5A20803F}"/>
              </a:ext>
            </a:extLst>
          </p:cNvPr>
          <p:cNvSpPr/>
          <p:nvPr/>
        </p:nvSpPr>
        <p:spPr>
          <a:xfrm rot="20247201">
            <a:off x="4291979" y="3827649"/>
            <a:ext cx="1899249"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A696641D-9FA5-4871-B046-5FC5852E4DFE}"/>
              </a:ext>
            </a:extLst>
          </p:cNvPr>
          <p:cNvSpPr/>
          <p:nvPr/>
        </p:nvSpPr>
        <p:spPr>
          <a:xfrm>
            <a:off x="1254847" y="5877511"/>
            <a:ext cx="2236510"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实际观测</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8" name="矩形 17">
            <a:extLst>
              <a:ext uri="{FF2B5EF4-FFF2-40B4-BE49-F238E27FC236}">
                <a16:creationId xmlns:a16="http://schemas.microsoft.com/office/drawing/2014/main" id="{05065749-B95F-4EA6-A09A-EC68BB2F4665}"/>
              </a:ext>
            </a:extLst>
          </p:cNvPr>
          <p:cNvSpPr/>
          <p:nvPr/>
        </p:nvSpPr>
        <p:spPr>
          <a:xfrm>
            <a:off x="6545805" y="5874867"/>
            <a:ext cx="5495415" cy="707886"/>
          </a:xfrm>
          <a:prstGeom prst="rect">
            <a:avLst/>
          </a:prstGeom>
          <a:noFill/>
        </p:spPr>
        <p:txBody>
          <a:bodyPr wrap="none" lIns="91440" tIns="45720" rIns="91440" bIns="45720">
            <a:spAutoFit/>
          </a:bodyPr>
          <a:lstStyle/>
          <a:p>
            <a:pPr algn="ctr"/>
            <a:r>
              <a:rPr lang="zh-CN" altLang="en-US" sz="4000" b="0" cap="none" spc="0" dirty="0">
                <a:ln w="0"/>
                <a:solidFill>
                  <a:srgbClr val="FF0000"/>
                </a:solidFill>
                <a:effectLst>
                  <a:outerShdw blurRad="38100" dist="25400" dir="5400000" algn="ctr" rotWithShape="0">
                    <a:srgbClr val="6E747A">
                      <a:alpha val="43000"/>
                    </a:srgbClr>
                  </a:outerShdw>
                </a:effectLst>
              </a:rPr>
              <a:t>数据处理方法工程应用</a:t>
            </a:r>
          </a:p>
        </p:txBody>
      </p:sp>
      <p:sp>
        <p:nvSpPr>
          <p:cNvPr id="19" name="箭头: 右 18">
            <a:extLst>
              <a:ext uri="{FF2B5EF4-FFF2-40B4-BE49-F238E27FC236}">
                <a16:creationId xmlns:a16="http://schemas.microsoft.com/office/drawing/2014/main" id="{7A5CBDF3-6BAA-46AC-8D2E-1A9C1EB1684B}"/>
              </a:ext>
            </a:extLst>
          </p:cNvPr>
          <p:cNvSpPr/>
          <p:nvPr/>
        </p:nvSpPr>
        <p:spPr>
          <a:xfrm rot="20247201">
            <a:off x="4486058" y="4864801"/>
            <a:ext cx="2013369"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F586615-024F-4AC5-9B36-77A95A93F962}"/>
              </a:ext>
            </a:extLst>
          </p:cNvPr>
          <p:cNvSpPr txBox="1"/>
          <p:nvPr/>
        </p:nvSpPr>
        <p:spPr>
          <a:xfrm>
            <a:off x="4436763" y="2161164"/>
            <a:ext cx="1779455" cy="523220"/>
          </a:xfrm>
          <a:prstGeom prst="rect">
            <a:avLst/>
          </a:prstGeom>
          <a:noFill/>
        </p:spPr>
        <p:txBody>
          <a:bodyPr wrap="square" rtlCol="0">
            <a:spAutoFit/>
          </a:bodyPr>
          <a:lstStyle/>
          <a:p>
            <a:r>
              <a:rPr lang="zh-CN" altLang="en-US" sz="2800" dirty="0"/>
              <a:t>直接采用</a:t>
            </a:r>
          </a:p>
        </p:txBody>
      </p:sp>
      <p:sp>
        <p:nvSpPr>
          <p:cNvPr id="20" name="文本框 19">
            <a:extLst>
              <a:ext uri="{FF2B5EF4-FFF2-40B4-BE49-F238E27FC236}">
                <a16:creationId xmlns:a16="http://schemas.microsoft.com/office/drawing/2014/main" id="{7B426200-49F5-45A6-BDE1-6DFDE83A17F9}"/>
              </a:ext>
            </a:extLst>
          </p:cNvPr>
          <p:cNvSpPr txBox="1"/>
          <p:nvPr/>
        </p:nvSpPr>
        <p:spPr>
          <a:xfrm rot="20215775">
            <a:off x="4013276" y="3380477"/>
            <a:ext cx="1779455" cy="523220"/>
          </a:xfrm>
          <a:prstGeom prst="rect">
            <a:avLst/>
          </a:prstGeom>
          <a:noFill/>
        </p:spPr>
        <p:txBody>
          <a:bodyPr wrap="square" rtlCol="0">
            <a:spAutoFit/>
          </a:bodyPr>
          <a:lstStyle/>
          <a:p>
            <a:r>
              <a:rPr lang="zh-CN" altLang="en-US" sz="2800" dirty="0"/>
              <a:t>直接采用</a:t>
            </a:r>
          </a:p>
        </p:txBody>
      </p:sp>
      <p:sp>
        <p:nvSpPr>
          <p:cNvPr id="21" name="文本框 20">
            <a:extLst>
              <a:ext uri="{FF2B5EF4-FFF2-40B4-BE49-F238E27FC236}">
                <a16:creationId xmlns:a16="http://schemas.microsoft.com/office/drawing/2014/main" id="{3AE6758B-0673-4F4A-8E36-0B4C547C41AE}"/>
              </a:ext>
            </a:extLst>
          </p:cNvPr>
          <p:cNvSpPr txBox="1"/>
          <p:nvPr/>
        </p:nvSpPr>
        <p:spPr>
          <a:xfrm rot="20215775">
            <a:off x="4453234" y="4416055"/>
            <a:ext cx="1779455" cy="523220"/>
          </a:xfrm>
          <a:prstGeom prst="rect">
            <a:avLst/>
          </a:prstGeom>
          <a:noFill/>
        </p:spPr>
        <p:txBody>
          <a:bodyPr wrap="square" rtlCol="0">
            <a:spAutoFit/>
          </a:bodyPr>
          <a:lstStyle/>
          <a:p>
            <a:r>
              <a:rPr lang="zh-CN" altLang="en-US" sz="2800" dirty="0"/>
              <a:t>精心处理</a:t>
            </a:r>
          </a:p>
        </p:txBody>
      </p:sp>
      <p:sp>
        <p:nvSpPr>
          <p:cNvPr id="23" name="文本框 22">
            <a:extLst>
              <a:ext uri="{FF2B5EF4-FFF2-40B4-BE49-F238E27FC236}">
                <a16:creationId xmlns:a16="http://schemas.microsoft.com/office/drawing/2014/main" id="{501780B7-6CED-4B14-9FD9-9F22C66E9EC7}"/>
              </a:ext>
            </a:extLst>
          </p:cNvPr>
          <p:cNvSpPr txBox="1"/>
          <p:nvPr/>
        </p:nvSpPr>
        <p:spPr>
          <a:xfrm>
            <a:off x="4974815" y="5603924"/>
            <a:ext cx="1121183" cy="523220"/>
          </a:xfrm>
          <a:prstGeom prst="rect">
            <a:avLst/>
          </a:prstGeom>
          <a:noFill/>
        </p:spPr>
        <p:txBody>
          <a:bodyPr wrap="square" rtlCol="0">
            <a:spAutoFit/>
          </a:bodyPr>
          <a:lstStyle/>
          <a:p>
            <a:r>
              <a:rPr lang="zh-CN" altLang="en-US" sz="2800" b="1" dirty="0">
                <a:solidFill>
                  <a:srgbClr val="FF0000"/>
                </a:solidFill>
              </a:rPr>
              <a:t>鸿沟</a:t>
            </a:r>
          </a:p>
        </p:txBody>
      </p:sp>
      <p:sp>
        <p:nvSpPr>
          <p:cNvPr id="24" name="箭头: 左右 23">
            <a:extLst>
              <a:ext uri="{FF2B5EF4-FFF2-40B4-BE49-F238E27FC236}">
                <a16:creationId xmlns:a16="http://schemas.microsoft.com/office/drawing/2014/main" id="{995ADF11-FC1C-4D7B-A307-15AD170AF657}"/>
              </a:ext>
            </a:extLst>
          </p:cNvPr>
          <p:cNvSpPr/>
          <p:nvPr/>
        </p:nvSpPr>
        <p:spPr>
          <a:xfrm>
            <a:off x="3793067" y="5983724"/>
            <a:ext cx="2909588" cy="59380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73D0193-0483-4DE7-A223-D012B911C508}"/>
              </a:ext>
            </a:extLst>
          </p:cNvPr>
          <p:cNvSpPr/>
          <p:nvPr/>
        </p:nvSpPr>
        <p:spPr>
          <a:xfrm>
            <a:off x="632178" y="5660715"/>
            <a:ext cx="11409042" cy="1025862"/>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566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主要需求</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1" y="1411111"/>
            <a:ext cx="6254044" cy="5283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FF0000"/>
                </a:solidFill>
              </a:rPr>
              <a:t>数据处理技术和实际仪器之间的距离是阻碍天文技术发展的最大技术阻碍</a:t>
            </a:r>
            <a:endParaRPr lang="en-US" altLang="zh-CN" sz="3200" b="1" dirty="0">
              <a:solidFill>
                <a:srgbClr val="FF0000"/>
              </a:solidFill>
            </a:endParaRPr>
          </a:p>
          <a:p>
            <a:endParaRPr lang="en-US" altLang="zh-CN" sz="3200" b="1" dirty="0"/>
          </a:p>
          <a:p>
            <a:r>
              <a:rPr lang="en-US" altLang="zh-CN" sz="3200" b="1" dirty="0"/>
              <a:t>1</a:t>
            </a:r>
            <a:r>
              <a:rPr lang="zh-CN" altLang="en-US" sz="3200" b="1" dirty="0"/>
              <a:t>、仪器无法分配大量时间用于算法测试（人员、造价和时间）</a:t>
            </a:r>
            <a:endParaRPr lang="en-US" altLang="zh-CN" sz="3200" b="1" dirty="0"/>
          </a:p>
          <a:p>
            <a:endParaRPr lang="en-US" altLang="zh-CN" sz="3200" b="1" dirty="0"/>
          </a:p>
          <a:p>
            <a:endParaRPr lang="en-US" altLang="zh-CN" sz="3200" b="1" dirty="0"/>
          </a:p>
          <a:p>
            <a:r>
              <a:rPr lang="en-US" altLang="zh-CN" sz="3200" b="1" dirty="0"/>
              <a:t>2</a:t>
            </a:r>
            <a:r>
              <a:rPr lang="zh-CN" altLang="en-US" sz="3200" b="1" dirty="0"/>
              <a:t>、外界环境不可控且难以再现（大气、环境、温度及天空）</a:t>
            </a:r>
            <a:endParaRPr lang="en-US" altLang="zh-CN" sz="3200" b="1" dirty="0"/>
          </a:p>
          <a:p>
            <a:endParaRPr lang="en-US" altLang="zh-CN" sz="3200" b="1" dirty="0"/>
          </a:p>
          <a:p>
            <a:endParaRPr lang="en-US" altLang="zh-CN" sz="3200" b="1" dirty="0"/>
          </a:p>
          <a:p>
            <a:r>
              <a:rPr lang="en-US" altLang="zh-CN" sz="3200" b="1" dirty="0"/>
              <a:t>3</a:t>
            </a:r>
            <a:r>
              <a:rPr lang="zh-CN" altLang="en-US" sz="3200" b="1" dirty="0"/>
              <a:t>、数据处理技术完全无法及时反馈到仪器设计中（</a:t>
            </a:r>
            <a:r>
              <a:rPr lang="zh-CN" altLang="en-US" sz="3200" b="1" dirty="0">
                <a:solidFill>
                  <a:srgbClr val="FF0000"/>
                </a:solidFill>
              </a:rPr>
              <a:t>后</a:t>
            </a:r>
            <a:r>
              <a:rPr lang="zh-CN" altLang="en-US" sz="3200" b="1" dirty="0"/>
              <a:t>处理方法）</a:t>
            </a:r>
          </a:p>
        </p:txBody>
      </p:sp>
      <p:pic>
        <p:nvPicPr>
          <p:cNvPr id="4" name="Picture 2">
            <a:extLst>
              <a:ext uri="{FF2B5EF4-FFF2-40B4-BE49-F238E27FC236}">
                <a16:creationId xmlns:a16="http://schemas.microsoft.com/office/drawing/2014/main" id="{2BB857B9-797F-400D-9F6F-291F56F23855}"/>
              </a:ext>
            </a:extLst>
          </p:cNvPr>
          <p:cNvPicPr>
            <a:picLocks noChangeAspect="1" noChangeArrowheads="1"/>
          </p:cNvPicPr>
          <p:nvPr/>
        </p:nvPicPr>
        <p:blipFill>
          <a:blip r:embed="rId3" cstate="print"/>
          <a:srcRect/>
          <a:stretch>
            <a:fillRect/>
          </a:stretch>
        </p:blipFill>
        <p:spPr bwMode="auto">
          <a:xfrm>
            <a:off x="6096000" y="977161"/>
            <a:ext cx="5937956" cy="5854917"/>
          </a:xfrm>
          <a:prstGeom prst="rect">
            <a:avLst/>
          </a:prstGeom>
          <a:noFill/>
          <a:ln w="9525">
            <a:noFill/>
            <a:miter lim="800000"/>
            <a:headEnd/>
            <a:tailEnd/>
          </a:ln>
        </p:spPr>
      </p:pic>
      <p:sp>
        <p:nvSpPr>
          <p:cNvPr id="5" name="文本框 4">
            <a:extLst>
              <a:ext uri="{FF2B5EF4-FFF2-40B4-BE49-F238E27FC236}">
                <a16:creationId xmlns:a16="http://schemas.microsoft.com/office/drawing/2014/main" id="{2FD60FB7-7DB8-4B05-BB4C-6E5C1930DFCB}"/>
              </a:ext>
            </a:extLst>
          </p:cNvPr>
          <p:cNvSpPr txBox="1"/>
          <p:nvPr/>
        </p:nvSpPr>
        <p:spPr>
          <a:xfrm>
            <a:off x="6405466" y="6232646"/>
            <a:ext cx="4069299" cy="461665"/>
          </a:xfrm>
          <a:prstGeom prst="rect">
            <a:avLst/>
          </a:prstGeom>
          <a:noFill/>
        </p:spPr>
        <p:txBody>
          <a:bodyPr wrap="square" rtlCol="0">
            <a:spAutoFit/>
          </a:bodyPr>
          <a:lstStyle/>
          <a:p>
            <a:pPr algn="ct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来自邹虎（司天报告）</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5115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535577"/>
            <a:ext cx="12192000" cy="5786845"/>
          </a:xfrm>
        </p:spPr>
        <p:txBody>
          <a:bodyPr>
            <a:normAutofit/>
          </a:bodyPr>
          <a:lstStyle/>
          <a:p>
            <a:pPr algn="l"/>
            <a:r>
              <a:rPr lang="en-US" altLang="zh-CN" sz="4000" dirty="0"/>
              <a:t>1.</a:t>
            </a:r>
            <a:r>
              <a:rPr lang="zh-CN" altLang="en-US" sz="4000" dirty="0"/>
              <a:t> 主要需求</a:t>
            </a:r>
            <a:br>
              <a:rPr lang="en-US" altLang="zh-CN" sz="4000" dirty="0"/>
            </a:br>
            <a:br>
              <a:rPr lang="en-US" altLang="zh-CN" sz="4000" dirty="0"/>
            </a:br>
            <a:br>
              <a:rPr lang="en-US" altLang="zh-CN" sz="4000" dirty="0"/>
            </a:br>
            <a:br>
              <a:rPr lang="en-US" altLang="zh-CN" sz="4000" dirty="0"/>
            </a:br>
            <a:r>
              <a:rPr lang="en-US" altLang="zh-CN" sz="4000" dirty="0">
                <a:solidFill>
                  <a:srgbClr val="FF0000"/>
                </a:solidFill>
              </a:rPr>
              <a:t>2.</a:t>
            </a:r>
            <a:r>
              <a:rPr lang="zh-CN" altLang="en-US" sz="4000" dirty="0">
                <a:solidFill>
                  <a:srgbClr val="FF0000"/>
                </a:solidFill>
              </a:rPr>
              <a:t> 基本方法</a:t>
            </a:r>
            <a:br>
              <a:rPr lang="en-US" altLang="zh-CN" sz="4000" dirty="0"/>
            </a:br>
            <a:br>
              <a:rPr lang="en-US" altLang="zh-CN" sz="4000" dirty="0"/>
            </a:br>
            <a:br>
              <a:rPr lang="en-US" altLang="zh-CN" sz="4000" dirty="0"/>
            </a:br>
            <a:br>
              <a:rPr lang="en-US" altLang="zh-CN" sz="4000" dirty="0"/>
            </a:br>
            <a:r>
              <a:rPr lang="en-US" altLang="zh-CN" sz="4000" dirty="0"/>
              <a:t>3.</a:t>
            </a:r>
            <a:r>
              <a:rPr lang="zh-CN" altLang="en-US" sz="4000" dirty="0"/>
              <a:t>初步应用</a:t>
            </a:r>
          </a:p>
        </p:txBody>
      </p:sp>
    </p:spTree>
    <p:extLst>
      <p:ext uri="{BB962C8B-B14F-4D97-AF65-F5344CB8AC3E}">
        <p14:creationId xmlns:p14="http://schemas.microsoft.com/office/powerpoint/2010/main" val="63564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基本方法 </a:t>
            </a:r>
            <a:r>
              <a:rPr lang="en-US" altLang="zh-CN" dirty="0"/>
              <a:t>– </a:t>
            </a:r>
            <a:r>
              <a:rPr lang="zh-CN" altLang="en-US" dirty="0"/>
              <a:t>天文光学望远镜数字孪生技术</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pic>
        <p:nvPicPr>
          <p:cNvPr id="7" name="图片 6">
            <a:extLst>
              <a:ext uri="{FF2B5EF4-FFF2-40B4-BE49-F238E27FC236}">
                <a16:creationId xmlns:a16="http://schemas.microsoft.com/office/drawing/2014/main" id="{5F638F11-F89A-4F42-A5DC-2DAE67C12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31" y="1693530"/>
            <a:ext cx="6563336" cy="5086585"/>
          </a:xfrm>
          <a:prstGeom prst="rect">
            <a:avLst/>
          </a:prstGeom>
        </p:spPr>
      </p:pic>
      <p:pic>
        <p:nvPicPr>
          <p:cNvPr id="4" name="图片 3">
            <a:extLst>
              <a:ext uri="{FF2B5EF4-FFF2-40B4-BE49-F238E27FC236}">
                <a16:creationId xmlns:a16="http://schemas.microsoft.com/office/drawing/2014/main" id="{509BE74C-DABF-4BFF-A78E-F47BF53AA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379" y="1198898"/>
            <a:ext cx="5768622" cy="5768622"/>
          </a:xfrm>
          <a:prstGeom prst="rect">
            <a:avLst/>
          </a:prstGeom>
        </p:spPr>
      </p:pic>
    </p:spTree>
    <p:extLst>
      <p:ext uri="{BB962C8B-B14F-4D97-AF65-F5344CB8AC3E}">
        <p14:creationId xmlns:p14="http://schemas.microsoft.com/office/powerpoint/2010/main" val="282586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基本方法 </a:t>
            </a:r>
            <a:r>
              <a:rPr lang="en-US" altLang="zh-CN" dirty="0"/>
              <a:t>– </a:t>
            </a:r>
            <a:r>
              <a:rPr lang="zh-CN" altLang="en-US" dirty="0"/>
              <a:t>天文光学望远镜数字孪生技术</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3" name="矩形 2">
            <a:extLst>
              <a:ext uri="{FF2B5EF4-FFF2-40B4-BE49-F238E27FC236}">
                <a16:creationId xmlns:a16="http://schemas.microsoft.com/office/drawing/2014/main" id="{707F70DB-FCCE-4EE6-8115-931B7B8DBCDC}"/>
              </a:ext>
            </a:extLst>
          </p:cNvPr>
          <p:cNvSpPr/>
          <p:nvPr/>
        </p:nvSpPr>
        <p:spPr>
          <a:xfrm>
            <a:off x="926039" y="5152840"/>
            <a:ext cx="10687808" cy="143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t>外界条件 </a:t>
            </a:r>
            <a:r>
              <a:rPr lang="en-US" altLang="zh-CN" sz="3600" dirty="0"/>
              <a:t>–</a:t>
            </a:r>
            <a:r>
              <a:rPr lang="zh-CN" altLang="en-US" sz="3600" dirty="0"/>
              <a:t>大气湍流、温度梯度、天光背景、天文目标（</a:t>
            </a:r>
            <a:r>
              <a:rPr lang="en-US" altLang="zh-CN" sz="3600" dirty="0"/>
              <a:t>Monte Carlo Mock Data -&gt; GAN</a:t>
            </a:r>
            <a:r>
              <a:rPr lang="zh-CN" altLang="en-US" sz="3600" dirty="0"/>
              <a:t>）</a:t>
            </a:r>
          </a:p>
        </p:txBody>
      </p:sp>
      <p:sp>
        <p:nvSpPr>
          <p:cNvPr id="7" name="矩形 6">
            <a:extLst>
              <a:ext uri="{FF2B5EF4-FFF2-40B4-BE49-F238E27FC236}">
                <a16:creationId xmlns:a16="http://schemas.microsoft.com/office/drawing/2014/main" id="{EBC7BE52-6482-4584-869A-616DBD9A7CFD}"/>
              </a:ext>
            </a:extLst>
          </p:cNvPr>
          <p:cNvSpPr/>
          <p:nvPr/>
        </p:nvSpPr>
        <p:spPr>
          <a:xfrm>
            <a:off x="1267353" y="3719554"/>
            <a:ext cx="10005180" cy="14332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t>光机电控 </a:t>
            </a:r>
            <a:r>
              <a:rPr lang="en-US" altLang="zh-CN" sz="3600" dirty="0"/>
              <a:t>– </a:t>
            </a:r>
            <a:r>
              <a:rPr lang="zh-CN" altLang="en-US" sz="3600" dirty="0"/>
              <a:t>望远镜光机系统、自适应光学、主动光学、后端设备（</a:t>
            </a:r>
            <a:r>
              <a:rPr lang="en-US" altLang="zh-CN" sz="3600" dirty="0"/>
              <a:t>Finite Element Model -&gt; DNN</a:t>
            </a:r>
            <a:r>
              <a:rPr lang="zh-CN" altLang="en-US" sz="3600" dirty="0"/>
              <a:t>）</a:t>
            </a:r>
          </a:p>
        </p:txBody>
      </p:sp>
      <p:sp>
        <p:nvSpPr>
          <p:cNvPr id="8" name="矩形 7">
            <a:extLst>
              <a:ext uri="{FF2B5EF4-FFF2-40B4-BE49-F238E27FC236}">
                <a16:creationId xmlns:a16="http://schemas.microsoft.com/office/drawing/2014/main" id="{2EDA6789-A006-42F1-BA92-8487D55E8E0E}"/>
              </a:ext>
            </a:extLst>
          </p:cNvPr>
          <p:cNvSpPr/>
          <p:nvPr/>
        </p:nvSpPr>
        <p:spPr>
          <a:xfrm>
            <a:off x="2408610" y="1344705"/>
            <a:ext cx="6965042" cy="17046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t>数据处理方法 </a:t>
            </a:r>
            <a:r>
              <a:rPr lang="en-US" altLang="zh-CN" sz="3600" dirty="0"/>
              <a:t>– </a:t>
            </a:r>
            <a:r>
              <a:rPr lang="zh-CN" altLang="en-US" sz="3600" dirty="0"/>
              <a:t>图像增强复原、目标检测识别、多波段数据匹配</a:t>
            </a:r>
          </a:p>
        </p:txBody>
      </p:sp>
      <p:sp>
        <p:nvSpPr>
          <p:cNvPr id="4" name="矩形 3">
            <a:extLst>
              <a:ext uri="{FF2B5EF4-FFF2-40B4-BE49-F238E27FC236}">
                <a16:creationId xmlns:a16="http://schemas.microsoft.com/office/drawing/2014/main" id="{A204D20C-7A2F-4987-A599-765E374D276B}"/>
              </a:ext>
            </a:extLst>
          </p:cNvPr>
          <p:cNvSpPr/>
          <p:nvPr/>
        </p:nvSpPr>
        <p:spPr>
          <a:xfrm>
            <a:off x="578153" y="3429000"/>
            <a:ext cx="11384036" cy="3337134"/>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上下 4">
            <a:extLst>
              <a:ext uri="{FF2B5EF4-FFF2-40B4-BE49-F238E27FC236}">
                <a16:creationId xmlns:a16="http://schemas.microsoft.com/office/drawing/2014/main" id="{30600C1D-201E-49B7-91D9-F0523200245E}"/>
              </a:ext>
            </a:extLst>
          </p:cNvPr>
          <p:cNvSpPr/>
          <p:nvPr/>
        </p:nvSpPr>
        <p:spPr>
          <a:xfrm>
            <a:off x="5603983" y="2947618"/>
            <a:ext cx="574295" cy="8881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808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535577"/>
            <a:ext cx="12192000" cy="5786845"/>
          </a:xfrm>
        </p:spPr>
        <p:txBody>
          <a:bodyPr>
            <a:normAutofit/>
          </a:bodyPr>
          <a:lstStyle/>
          <a:p>
            <a:pPr algn="l"/>
            <a:r>
              <a:rPr lang="en-US" altLang="zh-CN" sz="4000" dirty="0"/>
              <a:t>1.</a:t>
            </a:r>
            <a:r>
              <a:rPr lang="zh-CN" altLang="en-US" sz="4000" dirty="0"/>
              <a:t> 主要需求</a:t>
            </a:r>
            <a:br>
              <a:rPr lang="en-US" altLang="zh-CN" sz="4000" dirty="0"/>
            </a:br>
            <a:br>
              <a:rPr lang="en-US" altLang="zh-CN" sz="4000" dirty="0"/>
            </a:br>
            <a:br>
              <a:rPr lang="en-US" altLang="zh-CN" sz="4000" dirty="0"/>
            </a:br>
            <a:br>
              <a:rPr lang="en-US" altLang="zh-CN" sz="4000" dirty="0"/>
            </a:br>
            <a:r>
              <a:rPr lang="en-US" altLang="zh-CN" sz="4000" dirty="0"/>
              <a:t>2.</a:t>
            </a:r>
            <a:r>
              <a:rPr lang="zh-CN" altLang="en-US" sz="4000" dirty="0"/>
              <a:t> 基本方法</a:t>
            </a:r>
            <a:br>
              <a:rPr lang="en-US" altLang="zh-CN" sz="4000" dirty="0"/>
            </a:br>
            <a:br>
              <a:rPr lang="en-US" altLang="zh-CN" sz="4000" dirty="0"/>
            </a:br>
            <a:br>
              <a:rPr lang="en-US" altLang="zh-CN" sz="4000" dirty="0"/>
            </a:br>
            <a:br>
              <a:rPr lang="en-US" altLang="zh-CN" sz="4000" dirty="0"/>
            </a:br>
            <a:r>
              <a:rPr lang="en-US" altLang="zh-CN" sz="4000" dirty="0">
                <a:solidFill>
                  <a:srgbClr val="FF0000"/>
                </a:solidFill>
              </a:rPr>
              <a:t>3.</a:t>
            </a:r>
            <a:r>
              <a:rPr lang="zh-CN" altLang="en-US" sz="4000" dirty="0">
                <a:solidFill>
                  <a:srgbClr val="FF0000"/>
                </a:solidFill>
              </a:rPr>
              <a:t>初步应用</a:t>
            </a:r>
          </a:p>
        </p:txBody>
      </p:sp>
    </p:spTree>
    <p:extLst>
      <p:ext uri="{BB962C8B-B14F-4D97-AF65-F5344CB8AC3E}">
        <p14:creationId xmlns:p14="http://schemas.microsoft.com/office/powerpoint/2010/main" val="205445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11782267" cy="1325563"/>
          </a:xfrm>
        </p:spPr>
        <p:txBody>
          <a:bodyPr>
            <a:normAutofit/>
          </a:bodyPr>
          <a:lstStyle/>
          <a:p>
            <a:r>
              <a:rPr lang="zh-CN" altLang="en-US" dirty="0"/>
              <a:t>天文光学望远镜数字孪生技术（</a:t>
            </a:r>
            <a:r>
              <a:rPr lang="zh-CN" altLang="en-US" b="1" dirty="0">
                <a:solidFill>
                  <a:srgbClr val="FF0000"/>
                </a:solidFill>
              </a:rPr>
              <a:t>已完成</a:t>
            </a:r>
            <a:r>
              <a:rPr lang="zh-CN" altLang="en-US" dirty="0"/>
              <a:t>）</a:t>
            </a:r>
          </a:p>
        </p:txBody>
      </p:sp>
      <p:sp>
        <p:nvSpPr>
          <p:cNvPr id="22" name="标题 1">
            <a:extLst>
              <a:ext uri="{FF2B5EF4-FFF2-40B4-BE49-F238E27FC236}">
                <a16:creationId xmlns:a16="http://schemas.microsoft.com/office/drawing/2014/main" id="{74C8B57C-6377-4994-8677-62B0508EC876}"/>
              </a:ext>
            </a:extLst>
          </p:cNvPr>
          <p:cNvSpPr txBox="1">
            <a:spLocks/>
          </p:cNvSpPr>
          <p:nvPr/>
        </p:nvSpPr>
        <p:spPr>
          <a:xfrm>
            <a:off x="0" y="9771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6" name="标题 1">
            <a:extLst>
              <a:ext uri="{FF2B5EF4-FFF2-40B4-BE49-F238E27FC236}">
                <a16:creationId xmlns:a16="http://schemas.microsoft.com/office/drawing/2014/main" id="{90E6330E-A344-428C-BF2C-BB9A2A2CF595}"/>
              </a:ext>
            </a:extLst>
          </p:cNvPr>
          <p:cNvSpPr txBox="1">
            <a:spLocks/>
          </p:cNvSpPr>
          <p:nvPr/>
        </p:nvSpPr>
        <p:spPr>
          <a:xfrm>
            <a:off x="152400" y="1129561"/>
            <a:ext cx="11782267" cy="5717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rgbClr val="FF0000"/>
                </a:solidFill>
              </a:rPr>
              <a:t>1</a:t>
            </a:r>
            <a:r>
              <a:rPr lang="zh-CN" altLang="en-US" sz="3200" b="1" dirty="0">
                <a:solidFill>
                  <a:srgbClr val="FF0000"/>
                </a:solidFill>
              </a:rPr>
              <a:t>、复用成功的蒙特卡洛模拟模型（如：大气湍流模拟模型 </a:t>
            </a:r>
            <a:r>
              <a:rPr lang="en-US" altLang="zh-CN" sz="3200" b="1" dirty="0">
                <a:solidFill>
                  <a:srgbClr val="FF0000"/>
                </a:solidFill>
              </a:rPr>
              <a:t>Jia 2015a,b;</a:t>
            </a:r>
            <a:r>
              <a:rPr lang="zh-CN" altLang="en-US" sz="3200" b="1" dirty="0">
                <a:solidFill>
                  <a:srgbClr val="FF0000"/>
                </a:solidFill>
              </a:rPr>
              <a:t> 非均匀傅里叶变化菲涅尔传输模型等）。</a:t>
            </a:r>
            <a:endParaRPr lang="en-US" altLang="zh-CN" sz="3200" b="1" dirty="0">
              <a:solidFill>
                <a:srgbClr val="FF0000"/>
              </a:solidFill>
            </a:endParaRPr>
          </a:p>
          <a:p>
            <a:endParaRPr lang="en-US" altLang="zh-CN" sz="3200" b="1" dirty="0"/>
          </a:p>
          <a:p>
            <a:r>
              <a:rPr lang="en-US" altLang="zh-CN" sz="3200" b="1" dirty="0"/>
              <a:t>2</a:t>
            </a:r>
            <a:r>
              <a:rPr lang="zh-CN" altLang="en-US" sz="3200" b="1" dirty="0"/>
              <a:t>、直接导入较稳定的结构影响因素（如：副镜支撑结构和遮挡）。</a:t>
            </a:r>
            <a:endParaRPr lang="en-US" altLang="zh-CN" sz="3200" b="1" dirty="0"/>
          </a:p>
          <a:p>
            <a:endParaRPr lang="en-US" altLang="zh-CN" sz="3200" b="1" dirty="0"/>
          </a:p>
          <a:p>
            <a:r>
              <a:rPr lang="en-US" altLang="zh-CN" sz="3200" b="1" dirty="0">
                <a:solidFill>
                  <a:srgbClr val="FF0000"/>
                </a:solidFill>
              </a:rPr>
              <a:t>3</a:t>
            </a:r>
            <a:r>
              <a:rPr lang="zh-CN" altLang="en-US" sz="3200" b="1" dirty="0">
                <a:solidFill>
                  <a:srgbClr val="FF0000"/>
                </a:solidFill>
              </a:rPr>
              <a:t>、利用神经网络对复杂非线性结构建立非参数模型（如：大视场像差分布、变形镜）。</a:t>
            </a:r>
            <a:endParaRPr lang="en-US" altLang="zh-CN" sz="3200" b="1" dirty="0">
              <a:solidFill>
                <a:srgbClr val="FF0000"/>
              </a:solidFill>
            </a:endParaRPr>
          </a:p>
          <a:p>
            <a:endParaRPr lang="en-US" altLang="zh-CN" sz="3200" b="1" dirty="0">
              <a:solidFill>
                <a:srgbClr val="FF0000"/>
              </a:solidFill>
            </a:endParaRPr>
          </a:p>
          <a:p>
            <a:r>
              <a:rPr lang="en-US" altLang="zh-CN" sz="3200" b="1" dirty="0">
                <a:solidFill>
                  <a:srgbClr val="FF0000"/>
                </a:solidFill>
              </a:rPr>
              <a:t>4</a:t>
            </a:r>
            <a:r>
              <a:rPr lang="zh-CN" altLang="en-US" sz="3200" b="1" dirty="0">
                <a:solidFill>
                  <a:srgbClr val="FF0000"/>
                </a:solidFill>
              </a:rPr>
              <a:t>、利用机器学习建立实测数据清洗及数据导入算法。</a:t>
            </a:r>
            <a:endParaRPr lang="en-US" altLang="zh-CN" sz="3200" b="1" dirty="0">
              <a:solidFill>
                <a:srgbClr val="FF0000"/>
              </a:solidFill>
            </a:endParaRPr>
          </a:p>
          <a:p>
            <a:endParaRPr lang="en-US" altLang="zh-CN" sz="3200" b="1" dirty="0">
              <a:solidFill>
                <a:srgbClr val="FF0000"/>
              </a:solidFill>
            </a:endParaRPr>
          </a:p>
          <a:p>
            <a:r>
              <a:rPr lang="en-US" altLang="zh-CN" sz="3200" b="1" dirty="0">
                <a:solidFill>
                  <a:srgbClr val="FF0000"/>
                </a:solidFill>
              </a:rPr>
              <a:t>5</a:t>
            </a:r>
            <a:r>
              <a:rPr lang="zh-CN" altLang="en-US" sz="3200" b="1" dirty="0">
                <a:solidFill>
                  <a:srgbClr val="FF0000"/>
                </a:solidFill>
              </a:rPr>
              <a:t>、利用虚拟现实及增强现实技术实现人工交互。</a:t>
            </a:r>
            <a:endParaRPr lang="en-US" altLang="zh-CN" sz="3200" b="1" dirty="0">
              <a:solidFill>
                <a:srgbClr val="FF0000"/>
              </a:solidFill>
            </a:endParaRPr>
          </a:p>
        </p:txBody>
      </p:sp>
    </p:spTree>
    <p:extLst>
      <p:ext uri="{BB962C8B-B14F-4D97-AF65-F5344CB8AC3E}">
        <p14:creationId xmlns:p14="http://schemas.microsoft.com/office/powerpoint/2010/main" val="6343585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2950</TotalTime>
  <Words>674</Words>
  <Application>Microsoft Office PowerPoint</Application>
  <PresentationFormat>宽屏</PresentationFormat>
  <Paragraphs>84</Paragraphs>
  <Slides>15</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Calibri</vt:lpstr>
      <vt:lpstr>Calibri Light</vt:lpstr>
      <vt:lpstr>Times New Roman</vt:lpstr>
      <vt:lpstr>Office 主题</vt:lpstr>
      <vt:lpstr>天文光学望远镜数字孪生研究及应用</vt:lpstr>
      <vt:lpstr>1. 主要需求    2. 基本方法    3.初步应用</vt:lpstr>
      <vt:lpstr>主要需求</vt:lpstr>
      <vt:lpstr>主要需求</vt:lpstr>
      <vt:lpstr>1. 主要需求    2. 基本方法    3.初步应用</vt:lpstr>
      <vt:lpstr>基本方法 – 天文光学望远镜数字孪生技术</vt:lpstr>
      <vt:lpstr>基本方法 – 天文光学望远镜数字孪生技术</vt:lpstr>
      <vt:lpstr>1. 主要需求    2. 基本方法    3.初步应用</vt:lpstr>
      <vt:lpstr>天文光学望远镜数字孪生技术（已完成）</vt:lpstr>
      <vt:lpstr>天文光学望远镜数字孪生技术（已完成）</vt:lpstr>
      <vt:lpstr>天文光学望远镜数字孪生技术（已完成）</vt:lpstr>
      <vt:lpstr>天文光学望远镜数字孪生技术（已完成）</vt:lpstr>
      <vt:lpstr>天文光学望远镜数字孪生技术（已完成）</vt:lpstr>
      <vt:lpstr>天文光学望远镜数字孪生技术（已完成）</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Image Reconstruction</dc:title>
  <dc:creator>Jia Peng</dc:creator>
  <cp:lastModifiedBy>Jia Peng</cp:lastModifiedBy>
  <cp:revision>404</cp:revision>
  <dcterms:created xsi:type="dcterms:W3CDTF">2018-07-10T08:32:17Z</dcterms:created>
  <dcterms:modified xsi:type="dcterms:W3CDTF">2020-11-26T14:49:13Z</dcterms:modified>
</cp:coreProperties>
</file>