
<file path=[Content_Types].xml><?xml version="1.0" encoding="utf-8"?>
<Types xmlns="http://schemas.openxmlformats.org/package/2006/content-types">
  <Default Extension="png" ContentType="image/png"/>
  <Default Extension="lFxwMBYGZ8JpWtQPYozH8wHaE9" ContentType="image/j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a5HfdzGg6JOGu4IQTFkWqgHaE3" ContentType="image/jpeg"/>
  <Default Extension="gif" ContentType="image/gif"/>
  <Default Extension="HiTWUMT6fvhV94WY28PklQHaHa" ContentType="image/jpe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0" r:id="rId4"/>
    <p:sldId id="263" r:id="rId5"/>
    <p:sldId id="259" r:id="rId6"/>
    <p:sldId id="297" r:id="rId7"/>
    <p:sldId id="284" r:id="rId8"/>
    <p:sldId id="264" r:id="rId9"/>
    <p:sldId id="265" r:id="rId10"/>
    <p:sldId id="272" r:id="rId11"/>
    <p:sldId id="273" r:id="rId12"/>
    <p:sldId id="278" r:id="rId13"/>
    <p:sldId id="299" r:id="rId14"/>
    <p:sldId id="300" r:id="rId15"/>
    <p:sldId id="301" r:id="rId16"/>
    <p:sldId id="306" r:id="rId17"/>
    <p:sldId id="276" r:id="rId18"/>
    <p:sldId id="304" r:id="rId19"/>
    <p:sldId id="282" r:id="rId20"/>
    <p:sldId id="305" r:id="rId21"/>
    <p:sldId id="277" r:id="rId22"/>
    <p:sldId id="303" r:id="rId23"/>
    <p:sldId id="280" r:id="rId24"/>
    <p:sldId id="279" r:id="rId25"/>
    <p:sldId id="281" r:id="rId26"/>
    <p:sldId id="294" r:id="rId27"/>
    <p:sldId id="286" r:id="rId28"/>
    <p:sldId id="287" r:id="rId29"/>
    <p:sldId id="291" r:id="rId30"/>
    <p:sldId id="292" r:id="rId31"/>
    <p:sldId id="288" r:id="rId32"/>
    <p:sldId id="289" r:id="rId33"/>
    <p:sldId id="293" r:id="rId34"/>
    <p:sldId id="296" r:id="rId35"/>
    <p:sldId id="29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3315F-635E-42D4-A7A4-9F1DB587FA8D}" type="datetimeFigureOut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E9626-5265-43B8-B929-1E8B06F9FC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23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0EB7-6F38-447B-B2F4-C4B885EC91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34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3B3C6-4D40-BC42-BF9D-B7B41C78AA1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141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55EAE-53CD-4229-92C1-471869E2AA3C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6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F9AF-FE80-4763-A68A-0782B7C37EF5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5758A-3FAA-4B51-A7D6-A4556AC12C53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2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7761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02B0-EFFE-486D-83F8-C530F55A7AF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41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751-6740-40FC-8C45-15BDC9657622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3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4D4B-9047-4A4E-909F-A7B540A99F5C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04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B08D-2F66-448C-8AEF-985F5755D427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4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B29-EDBE-4EDD-9773-0FCC091ABF86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6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C9CA-4B3C-4173-9073-E2DCC28DC1AD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21C52-D670-4E83-8703-7742605975E2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44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64009-D33A-4FDC-BB81-AC6489A72213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3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845B-7090-4CE1-B6E9-8C2AD7583322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8634-E92C-4F80-8D00-7E31DC327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a5HfdzGg6JOGu4IQTFkWqgHaE3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HiTWUMT6fvhV94WY28PklQHaHa"/><Relationship Id="rId5" Type="http://schemas.openxmlformats.org/officeDocument/2006/relationships/image" Target="../media/image5.png"/><Relationship Id="rId4" Type="http://schemas.openxmlformats.org/officeDocument/2006/relationships/image" Target="../media/image4.lFxwMBYGZ8JpWtQPYozH8wHaE9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基于深度学习的虚拟仪器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4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Deep Learning Virtual Instruments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50781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季凯帆、刘辉、洪俊超、毕以、徐喆、覃瑛、杨波</a:t>
            </a:r>
            <a:endParaRPr lang="en-US" altLang="zh-CN" dirty="0" smtClean="0"/>
          </a:p>
          <a:p>
            <a:r>
              <a:rPr lang="zh-CN" altLang="en-US" dirty="0" smtClean="0"/>
              <a:t>中国科学院云南天文台</a:t>
            </a:r>
            <a:endParaRPr lang="en-US" altLang="zh-CN" dirty="0" smtClean="0"/>
          </a:p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China-VO 2020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0B82A-2CAF-4A3F-924D-6D7F5C21598A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0" y="0"/>
            <a:ext cx="1188389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3" y="1598829"/>
            <a:ext cx="11547894" cy="41185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1768" y="1414163"/>
            <a:ext cx="875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xrt_20150313_172944_Be_thin.fits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614389" y="409903"/>
            <a:ext cx="9542556" cy="1028518"/>
          </a:xfrm>
        </p:spPr>
        <p:txBody>
          <a:bodyPr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517C-01B8-46B6-A6E2-8615D64C3E83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1" y="668038"/>
            <a:ext cx="4331676" cy="4331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45" y="665106"/>
            <a:ext cx="4334608" cy="43346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33851" y="218358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xrt_2012.1117.060100_Be_thin.fits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80766" y="218358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xrt_2012.0120.062301_Be_thin.fits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22ED-5406-4EEB-9298-AB0BD81B65CB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1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Super </a:t>
            </a:r>
            <a:r>
              <a:rPr lang="en-US" altLang="zh-CN" dirty="0" err="1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G-band Instrument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						   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徐喆、季凯帆、刘辉</a:t>
            </a:r>
            <a:endParaRPr lang="zh-CN" altLang="en-US" sz="2800" dirty="0"/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D0C92308-CD19-4260-95DF-86098996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46" y="1566833"/>
            <a:ext cx="2789397" cy="34482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37" y="1759788"/>
            <a:ext cx="4153097" cy="292452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6672" y="5226979"/>
            <a:ext cx="9934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SDO/HMI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全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日面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4096*4096,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0.5”/pixel ,   45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秒</a:t>
            </a:r>
            <a:r>
              <a:rPr lang="zh-CN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     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2010-Now,  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14cm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Hinode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/SOT 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局部像，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4096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2048,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0.108”/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, 1-10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分钟，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2006-Now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50cm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A376-0D3F-4957-9B56-2D8DFE21DF05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677459" y="2623931"/>
            <a:ext cx="7559563" cy="1828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产生高时间分辨率（</a:t>
            </a:r>
            <a:r>
              <a:rPr lang="en-US" altLang="zh-CN" sz="3200" dirty="0" smtClean="0"/>
              <a:t>45</a:t>
            </a:r>
            <a:r>
              <a:rPr lang="zh-CN" altLang="en-US" sz="3200" dirty="0" smtClean="0"/>
              <a:t>秒）、高空间分辨率（</a:t>
            </a:r>
            <a:r>
              <a:rPr lang="en-US" altLang="zh-CN" sz="3200" dirty="0" smtClean="0"/>
              <a:t>0.25</a:t>
            </a:r>
            <a:r>
              <a:rPr lang="zh-CN" altLang="en-US" sz="3200" dirty="0" smtClean="0"/>
              <a:t>”）的全日面</a:t>
            </a:r>
            <a:r>
              <a:rPr lang="en-US" altLang="zh-CN" sz="3200" dirty="0" smtClean="0"/>
              <a:t>G-band</a:t>
            </a:r>
            <a:r>
              <a:rPr lang="zh-CN" altLang="en-US" sz="3200" dirty="0" smtClean="0"/>
              <a:t>图像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793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6FE038-EE15-E443-9488-3EFC7A7A3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9" t="7611" r="19749" b="2341"/>
          <a:stretch/>
        </p:blipFill>
        <p:spPr>
          <a:xfrm>
            <a:off x="655202" y="1020009"/>
            <a:ext cx="5559238" cy="42759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D222311-AB45-F443-BCCB-23897C58F206}"/>
              </a:ext>
            </a:extLst>
          </p:cNvPr>
          <p:cNvSpPr txBox="1"/>
          <p:nvPr/>
        </p:nvSpPr>
        <p:spPr>
          <a:xfrm>
            <a:off x="755215" y="5940207"/>
            <a:ext cx="1068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网络：</a:t>
            </a:r>
            <a:r>
              <a:rPr kumimoji="1" lang="en-US" altLang="zh-CN" dirty="0"/>
              <a:t>ResNet</a:t>
            </a:r>
            <a:r>
              <a:rPr kumimoji="1" lang="zh-CN" altLang="en-US" dirty="0"/>
              <a:t>         输入：</a:t>
            </a:r>
            <a:r>
              <a:rPr kumimoji="1" lang="en-US" altLang="zh-CN" dirty="0"/>
              <a:t>HMI</a:t>
            </a:r>
            <a:r>
              <a:rPr kumimoji="1" lang="zh-CN" altLang="en-US" dirty="0"/>
              <a:t> </a:t>
            </a:r>
            <a:r>
              <a:rPr kumimoji="1" lang="en-US" altLang="zh-CN" dirty="0"/>
              <a:t>/ Intensity image + Magnetogram</a:t>
            </a:r>
            <a:r>
              <a:rPr kumimoji="1" lang="zh-CN" altLang="en-US" dirty="0"/>
              <a:t>          标签：</a:t>
            </a:r>
            <a:r>
              <a:rPr kumimoji="1" lang="en-US" altLang="zh-CN" dirty="0"/>
              <a:t>Hinode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/ G-band image</a:t>
            </a:r>
          </a:p>
          <a:p>
            <a:endParaRPr kumimoji="1"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5EA3D2-BF1B-7D41-A825-174B2CEE1E4F}"/>
              </a:ext>
            </a:extLst>
          </p:cNvPr>
          <p:cNvSpPr txBox="1"/>
          <p:nvPr/>
        </p:nvSpPr>
        <p:spPr>
          <a:xfrm>
            <a:off x="371475" y="4000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训练流程：</a:t>
            </a:r>
          </a:p>
        </p:txBody>
      </p:sp>
      <p:pic>
        <p:nvPicPr>
          <p:cNvPr id="8" name="out" descr="out">
            <a:hlinkClick r:id="" action="ppaction://media"/>
            <a:extLst>
              <a:ext uri="{FF2B5EF4-FFF2-40B4-BE49-F238E27FC236}">
                <a16:creationId xmlns:a16="http://schemas.microsoft.com/office/drawing/2014/main" id="{30F30F14-00BA-F041-A9AF-6FF088C99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4440" y="1129955"/>
            <a:ext cx="5769597" cy="40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93C2C8-A5B5-5241-83E4-AEDDA86E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62" y="212878"/>
            <a:ext cx="6898002" cy="66451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82B9DC1-37C0-E844-A92D-EF22E1D3A045}"/>
              </a:ext>
            </a:extLst>
          </p:cNvPr>
          <p:cNvSpPr txBox="1"/>
          <p:nvPr/>
        </p:nvSpPr>
        <p:spPr>
          <a:xfrm>
            <a:off x="128588" y="2821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模型结果：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BBB307-58B6-864A-86CF-27E50CF50532}"/>
              </a:ext>
            </a:extLst>
          </p:cNvPr>
          <p:cNvSpPr txBox="1"/>
          <p:nvPr/>
        </p:nvSpPr>
        <p:spPr>
          <a:xfrm>
            <a:off x="814882" y="5431392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Hinode/G-band </a:t>
            </a:r>
            <a:r>
              <a:rPr kumimoji="1" lang="zh-CN" altLang="en-US" dirty="0"/>
              <a:t>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9BA91B-A166-2547-B6B0-CE55A0D26FCB}"/>
              </a:ext>
            </a:extLst>
          </p:cNvPr>
          <p:cNvSpPr txBox="1"/>
          <p:nvPr/>
        </p:nvSpPr>
        <p:spPr>
          <a:xfrm>
            <a:off x="988829" y="316610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网络输出图像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3CD3C1-A028-9240-AAAD-66802DC1772B}"/>
              </a:ext>
            </a:extLst>
          </p:cNvPr>
          <p:cNvSpPr txBox="1"/>
          <p:nvPr/>
        </p:nvSpPr>
        <p:spPr>
          <a:xfrm>
            <a:off x="1200645" y="116681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HMI</a:t>
            </a:r>
            <a:r>
              <a:rPr kumimoji="1" lang="zh-CN" altLang="en-US" dirty="0"/>
              <a:t>强度像</a:t>
            </a:r>
          </a:p>
        </p:txBody>
      </p:sp>
    </p:spTree>
    <p:extLst>
      <p:ext uri="{BB962C8B-B14F-4D97-AF65-F5344CB8AC3E}">
        <p14:creationId xmlns:p14="http://schemas.microsoft.com/office/powerpoint/2010/main" val="33475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1A336C5-91CF-184C-8446-F90BB668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" r="7628"/>
          <a:stretch/>
        </p:blipFill>
        <p:spPr>
          <a:xfrm>
            <a:off x="2176463" y="382548"/>
            <a:ext cx="7486650" cy="64916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46CBCAF-29F4-8E45-8CDD-269CECD82E94}"/>
              </a:ext>
            </a:extLst>
          </p:cNvPr>
          <p:cNvSpPr txBox="1"/>
          <p:nvPr/>
        </p:nvSpPr>
        <p:spPr>
          <a:xfrm>
            <a:off x="304590" y="19788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模型应用：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357C77-CFD8-5E4C-A15F-086ECB6B37E9}"/>
              </a:ext>
            </a:extLst>
          </p:cNvPr>
          <p:cNvSpPr txBox="1"/>
          <p:nvPr/>
        </p:nvSpPr>
        <p:spPr>
          <a:xfrm>
            <a:off x="304590" y="2928083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修补数据</a:t>
            </a:r>
            <a:endParaRPr kumimoji="1"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kumimoji="1"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F6E024-3893-5743-AECF-02CB775A4121}"/>
              </a:ext>
            </a:extLst>
          </p:cNvPr>
          <p:cNvSpPr txBox="1"/>
          <p:nvPr/>
        </p:nvSpPr>
        <p:spPr>
          <a:xfrm>
            <a:off x="9567490" y="2115283"/>
            <a:ext cx="2333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扩充视场</a:t>
            </a:r>
            <a:endParaRPr kumimoji="1"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kumimoji="1"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如果需要，能够获得全日面的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G-band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图像</a:t>
            </a:r>
          </a:p>
        </p:txBody>
      </p:sp>
    </p:spTree>
    <p:extLst>
      <p:ext uri="{BB962C8B-B14F-4D97-AF65-F5344CB8AC3E}">
        <p14:creationId xmlns:p14="http://schemas.microsoft.com/office/powerpoint/2010/main" val="42805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模型动态效果</a:t>
            </a:r>
            <a:endParaRPr lang="zh-CN" altLang="en-US" dirty="0"/>
          </a:p>
        </p:txBody>
      </p:sp>
      <p:pic>
        <p:nvPicPr>
          <p:cNvPr id="7" name="pp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5" y="1226752"/>
            <a:ext cx="9696449" cy="549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02B0-EFFE-486D-83F8-C530F55A7AF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0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Super </a:t>
            </a:r>
            <a:r>
              <a:rPr lang="en-US" altLang="zh-CN" sz="4000" dirty="0" err="1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EUV193</a:t>
            </a:r>
            <a:r>
              <a:rPr lang="zh-CN" altLang="en-US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Instrument 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							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毕以、杨波、季凯帆</a:t>
            </a:r>
            <a:endParaRPr lang="zh-CN" altLang="en-US" sz="2800" dirty="0"/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D0C92308-CD19-4260-95DF-86098996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26" y="1690688"/>
            <a:ext cx="2383956" cy="29470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05" y="1884959"/>
            <a:ext cx="3616548" cy="178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42536" y="5098211"/>
            <a:ext cx="965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SDO/AIA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全日面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4096*4096,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0.6”/pixel , 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May, 2010-Now </a:t>
            </a:r>
            <a:endParaRPr lang="en-US" altLang="zh-CN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HI-C       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局部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像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4096, 0.1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,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July, 11,2012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54" y="3913946"/>
            <a:ext cx="4868383" cy="72376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B769-FAD1-4FE9-A1E9-13EB6521D13F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677459" y="2623931"/>
            <a:ext cx="7559563" cy="1828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产生高时间分辨率（</a:t>
            </a:r>
            <a:r>
              <a:rPr lang="en-US" altLang="zh-CN" sz="3200" dirty="0" smtClean="0"/>
              <a:t>12</a:t>
            </a:r>
            <a:r>
              <a:rPr lang="zh-CN" altLang="en-US" sz="3200" dirty="0" smtClean="0"/>
              <a:t>秒）、高空间分辨率（</a:t>
            </a:r>
            <a:r>
              <a:rPr lang="en-US" altLang="zh-CN" sz="3200" dirty="0" smtClean="0"/>
              <a:t>0.3</a:t>
            </a:r>
            <a:r>
              <a:rPr lang="zh-CN" altLang="en-US" sz="3200" dirty="0" smtClean="0"/>
              <a:t>”）的全日面</a:t>
            </a:r>
            <a:r>
              <a:rPr lang="en-US" altLang="zh-CN" sz="3200" dirty="0" smtClean="0"/>
              <a:t>193</a:t>
            </a:r>
            <a:r>
              <a:rPr lang="zh-CN" altLang="en-US" sz="3200" dirty="0" smtClean="0"/>
              <a:t>图像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082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f1_box3_net3.pdf" descr="f1_box3_net3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4126" t="56445" r="13426" b="3112"/>
          <a:stretch/>
        </p:blipFill>
        <p:spPr>
          <a:xfrm>
            <a:off x="2082021" y="615643"/>
            <a:ext cx="8030901" cy="5098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75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1" y="931652"/>
            <a:ext cx="11233650" cy="5279816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A6E-90EC-412E-8F7C-09F60A59403A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8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30" y="365125"/>
            <a:ext cx="11484200" cy="628478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B1DA-4C3C-488E-8C0E-40F4D447703B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f4_box3_net3.pdf" descr="f4_box3_net3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3587" t="68766" r="15471" b="2760"/>
          <a:stretch/>
        </p:blipFill>
        <p:spPr>
          <a:xfrm>
            <a:off x="523907" y="785004"/>
            <a:ext cx="11351110" cy="51672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8887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Super MDI</a:t>
            </a:r>
            <a:r>
              <a:rPr lang="zh-CN" altLang="en-US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Instrument</a:t>
            </a:r>
            <a:r>
              <a:rPr lang="en-US" altLang="zh-CN" dirty="0" smtClean="0">
                <a:latin typeface="Bahnschrift SemiBold" panose="020B0502040204020203" pitchFamily="34" charset="0"/>
                <a:ea typeface="黑体" panose="02010609060101010101" pitchFamily="49" charset="-122"/>
              </a:rPr>
              <a:t/>
            </a:r>
            <a:br>
              <a:rPr lang="en-US" altLang="zh-CN" dirty="0" smtClean="0">
                <a:latin typeface="Bahnschrift SemiBold" panose="020B0502040204020203" pitchFamily="34" charset="0"/>
                <a:ea typeface="黑体" panose="02010609060101010101" pitchFamily="49" charset="-122"/>
              </a:rPr>
            </a:b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						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覃瑛、毕以、季凯帆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1717" y="5052997"/>
            <a:ext cx="10919604" cy="174687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SDO/HMI 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全日面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4096*4096, 0.5”/pixel   May, 2010-Now ,            14cm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SOHO/MDI 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全日面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1024*1024,  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/pixel   Mar,  1996 - April, 2011, 12.5cm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7" y="2127445"/>
            <a:ext cx="4063016" cy="1896074"/>
          </a:xfrm>
          <a:prstGeom prst="rect">
            <a:avLst/>
          </a:prstGeom>
        </p:spPr>
      </p:pic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D0C92308-CD19-4260-95DF-86098996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82" y="1563689"/>
            <a:ext cx="2610740" cy="32273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21568" y="2471738"/>
            <a:ext cx="266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EF67-E92A-4892-8972-94187D9B3E87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677459" y="2623931"/>
            <a:ext cx="7559563" cy="1828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产生</a:t>
            </a:r>
            <a:r>
              <a:rPr lang="en-US" altLang="zh-CN" sz="3200" dirty="0" smtClean="0"/>
              <a:t>1996-2010</a:t>
            </a:r>
            <a:r>
              <a:rPr lang="zh-CN" altLang="en-US" sz="3200" dirty="0" smtClean="0"/>
              <a:t>年的高空间分辨率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/>
              <a:t>（</a:t>
            </a:r>
            <a:r>
              <a:rPr lang="en-US" altLang="zh-CN" sz="3200" dirty="0" smtClean="0"/>
              <a:t>0.5-1</a:t>
            </a:r>
            <a:r>
              <a:rPr lang="zh-CN" altLang="en-US" sz="3200" dirty="0" smtClean="0"/>
              <a:t>”）的全日面</a:t>
            </a:r>
            <a:r>
              <a:rPr lang="zh-CN" altLang="en-US" sz="3200" dirty="0"/>
              <a:t>磁场</a:t>
            </a:r>
            <a:r>
              <a:rPr lang="zh-CN" altLang="en-US" sz="3200" dirty="0" smtClean="0"/>
              <a:t>图像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427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MDI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HMI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分辨率的差异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1825625"/>
            <a:ext cx="9427899" cy="435133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02B0-EFFE-486D-83F8-C530F55A7AF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76" y="28168"/>
            <a:ext cx="9823356" cy="328437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96BA-35E3-4830-8BC0-8850AF96B0D5}" type="datetime1">
              <a:rPr lang="zh-CN" altLang="en-US" smtClean="0"/>
              <a:t>2020/11/22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88" y="3312543"/>
            <a:ext cx="10582812" cy="3545457"/>
          </a:xfrm>
          <a:prstGeom prst="rect">
            <a:avLst/>
          </a:prstGeom>
        </p:spPr>
      </p:pic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9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05" y="69012"/>
            <a:ext cx="9211574" cy="687989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1999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MDI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数据增强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8A97-DB0C-4C43-8D96-93DB00744568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7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19" y="0"/>
            <a:ext cx="9182259" cy="685800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2006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MDI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数据增强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575B-1AA8-47B6-A224-5BD4914382F2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9125" y="621102"/>
            <a:ext cx="10594675" cy="555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>
                <a:latin typeface="隶书" panose="02010509060101010101" pitchFamily="49" charset="-122"/>
                <a:ea typeface="隶书" panose="02010509060101010101" pitchFamily="49" charset="-122"/>
              </a:rPr>
              <a:t>产生虚拟仪器数据固然重要，但更重要的是发现这些关联性后面的物理意义。</a:t>
            </a:r>
            <a:endParaRPr lang="en-US" altLang="zh-CN" sz="5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sz="5400" dirty="0"/>
          </a:p>
          <a:p>
            <a:pPr marL="0" indent="0">
              <a:buNone/>
            </a:pPr>
            <a:r>
              <a:rPr lang="zh-CN" altLang="en-US" sz="5400" dirty="0">
                <a:latin typeface="隶书" panose="02010509060101010101" pitchFamily="49" charset="-122"/>
                <a:ea typeface="隶书" panose="02010509060101010101" pitchFamily="49" charset="-122"/>
              </a:rPr>
              <a:t>不要把深度学习变成魔术棒，</a:t>
            </a:r>
            <a:r>
              <a:rPr lang="zh-CN" altLang="en-US" sz="5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不要用深度学习来变戏法！</a:t>
            </a:r>
            <a:endParaRPr lang="zh-CN" altLang="en-US" sz="5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944D-E5BC-49A1-AA0D-FE893E412E6B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8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BE151-A8C6-42E3-86BE-84177BF8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9E3DDE2-DDEA-446D-BCA2-00D34E324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0510"/>
            <a:ext cx="10515600" cy="3752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1999B6-A3F1-444D-9FC3-F77675CB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32" y="3973453"/>
            <a:ext cx="8091466" cy="14970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33A0-84C9-4822-83C0-E83AB55DD6FB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6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E508BE-CCB2-4462-91F9-9B2CC4A1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5"/>
            <a:ext cx="2258170" cy="462034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304 </a:t>
            </a:r>
            <a:br>
              <a:rPr lang="en-US" altLang="zh-CN" b="1" dirty="0" smtClean="0"/>
            </a:br>
            <a:r>
              <a:rPr lang="en-US" altLang="zh-CN" b="1" dirty="0"/>
              <a:t/>
            </a:r>
            <a:br>
              <a:rPr lang="en-US" altLang="zh-CN" b="1" dirty="0"/>
            </a:br>
            <a:r>
              <a:rPr lang="en-US" altLang="zh-CN" b="1" dirty="0" smtClean="0"/>
              <a:t>to</a:t>
            </a:r>
            <a:br>
              <a:rPr lang="en-US" altLang="zh-CN" b="1" dirty="0" smtClean="0"/>
            </a:br>
            <a:r>
              <a:rPr lang="en-US" altLang="zh-CN" b="1" dirty="0"/>
              <a:t/>
            </a:r>
            <a:br>
              <a:rPr lang="en-US" altLang="zh-CN" b="1" dirty="0"/>
            </a:br>
            <a:r>
              <a:rPr lang="en-US" altLang="zh-CN" b="1" dirty="0" err="1" smtClean="0"/>
              <a:t>Maginitogram</a:t>
            </a:r>
            <a:endParaRPr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7625883-CF83-462D-8C55-7F361E2E2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070" y="268224"/>
            <a:ext cx="10115002" cy="70867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62B9-17D3-4F93-A544-4BAF2418287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9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GAN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的目标是什么？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8582" y="2133600"/>
            <a:ext cx="1003603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Generative </a:t>
            </a:r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adversarial networks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(GANs) </a:t>
            </a:r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aim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to model the natural </a:t>
            </a:r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image distribution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by forcing the 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 samples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indistinguishable from 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EAC7-F664-4A61-B00C-7C97B5291F9C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22762" y="365125"/>
            <a:ext cx="8231037" cy="1325563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Mar,2010 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开始工作</a:t>
            </a:r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D0C92308-CD19-4260-95DF-86098996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3" y="1690688"/>
            <a:ext cx="3519957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2" y="5155556"/>
            <a:ext cx="2185169" cy="16334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3"/>
            <a:ext cx="2766524" cy="18501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715" y="2022027"/>
            <a:ext cx="5931293" cy="4019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1526" y="1302360"/>
            <a:ext cx="580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May,2014</a:t>
            </a:r>
            <a:r>
              <a:rPr lang="zh-CN" altLang="en-US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，</a:t>
            </a:r>
            <a:r>
              <a:rPr lang="en-US" altLang="zh-CN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MEGS-A offline</a:t>
            </a:r>
            <a:endParaRPr lang="zh-CN" altLang="en-US" sz="36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416B-64C7-4EAC-8E63-F4CC14704F0A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36" y="403533"/>
            <a:ext cx="1601479" cy="16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3662" y="624110"/>
            <a:ext cx="10456983" cy="128089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Ian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Goodfellow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NIPS 2016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Tutorial: Generative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Adversarial Networks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7477" y="2128907"/>
            <a:ext cx="10287537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Generative models, and GANs in particular, enable machine learning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work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outputs.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many tasks, a single input may 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 to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answers, each of which is 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Some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traditional means of training machine learning models, such as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minimizing the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mean squared error between a desired output and the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model's predicted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output,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not able to train models that can produce </a:t>
            </a:r>
            <a:r>
              <a:rPr lang="en-US" altLang="zh-C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different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answers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3A8F-03F9-424F-873B-88C1FC3BAD18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2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513" y="278973"/>
            <a:ext cx="8911687" cy="1280890"/>
          </a:xfrm>
        </p:spPr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en-US" altLang="zh-CN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cGAN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无中生有“磁场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5880" y="1264555"/>
            <a:ext cx="6273948" cy="53660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4" y="2391078"/>
            <a:ext cx="5343773" cy="2302842"/>
          </a:xfrm>
          <a:prstGeom prst="rect">
            <a:avLst/>
          </a:prstGeom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2033-F45E-4595-86C8-3FFDF6DF9BA5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4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72" y="287633"/>
            <a:ext cx="8428928" cy="6321697"/>
          </a:xfr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7479-A895-4FF3-B1E9-A35A8AB5371C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rot="21003299">
            <a:off x="1197175" y="2670010"/>
            <a:ext cx="2389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用</a:t>
            </a:r>
            <a:r>
              <a:rPr lang="en-US" altLang="zh-CN" sz="3200" dirty="0" err="1" smtClean="0"/>
              <a:t>cGAN</a:t>
            </a:r>
            <a:r>
              <a:rPr lang="zh-CN" altLang="en-US" sz="3200" dirty="0" smtClean="0"/>
              <a:t>从噪声生成“磁图”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073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GAN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更像是魔术棒，更像是艺术创作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14" y="1806482"/>
            <a:ext cx="7444596" cy="4932045"/>
          </a:xfr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708-194C-4ACD-85A5-CE4E8E304552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好看的结果，不一定是好的</a:t>
            </a:r>
            <a:r>
              <a:rPr lang="zh-CN" altLang="en-US" sz="4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结果</a:t>
            </a:r>
            <a:endParaRPr lang="en-US" altLang="zh-CN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35015" y="2133600"/>
            <a:ext cx="9769597" cy="3777622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图像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生成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不是</a:t>
            </a:r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Virtual Instrument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，科学数据不适合用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生成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网络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机器学习不是物理的法外之地；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机器学习也不全是黑盒子；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虚拟仪器不能替代真实的仪器，虚拟仪器不能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无中生有，虚拟仪器也产生不了新的现象。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4000" dirty="0"/>
          </a:p>
          <a:p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6B885-661F-49E0-8BA6-49D291BE4EFC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8D9-ADD4-438B-B235-94D5BDF407E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02B0-EFFE-486D-83F8-C530F55A7AF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81578"/>
            <a:ext cx="10254836" cy="26569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45079" y="3700353"/>
            <a:ext cx="97449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这展示</a:t>
            </a:r>
            <a:r>
              <a:rPr lang="zh-CN" altLang="en-US" sz="4400" dirty="0" smtClean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了卷积神经网络和深度学习难以置信的潜力，也预示</a:t>
            </a:r>
            <a:r>
              <a:rPr lang="zh-CN" altLang="en-US" sz="4400" dirty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着虚拟</a:t>
            </a:r>
            <a:r>
              <a:rPr lang="zh-CN" altLang="en-US" sz="4400" dirty="0" smtClean="0">
                <a:solidFill>
                  <a:srgbClr val="00206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仪器的新时代。</a:t>
            </a:r>
            <a:endParaRPr lang="zh-CN" altLang="en-US" sz="4400" dirty="0">
              <a:solidFill>
                <a:srgbClr val="00206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87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40" y="140836"/>
            <a:ext cx="10718884" cy="654588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0EC5-B71C-4F99-B52A-0A17665A0918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61" y="365125"/>
            <a:ext cx="6668673" cy="54378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619" y="212389"/>
            <a:ext cx="3574090" cy="24995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861" y="3017331"/>
            <a:ext cx="4348230" cy="158117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860" y="4926210"/>
            <a:ext cx="4424607" cy="146133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39C-835C-42D2-BA91-F07FB12EB06E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虚拟仪器（</a:t>
            </a:r>
            <a:r>
              <a:rPr lang="en-US" altLang="zh-CN" sz="5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Virtual Instrument</a:t>
            </a:r>
            <a:r>
              <a:rPr lang="zh-CN" altLang="en-US" sz="5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3091" y="2602003"/>
            <a:ext cx="9746411" cy="2427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使用深度学习的算法，把不同设备的数据充分结合起来，从而低成本、高效率地产生“新</a:t>
            </a:r>
            <a:r>
              <a:rPr lang="zh-CN" altLang="en-US" sz="4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”</a:t>
            </a:r>
            <a:r>
              <a:rPr lang="zh-CN" altLang="en-US" sz="4400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科学级数据的“仪器”</a:t>
            </a:r>
            <a:r>
              <a:rPr lang="zh-CN" altLang="en-US" sz="4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en-US" altLang="zh-CN" sz="4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marL="0" indent="0">
              <a:buNone/>
            </a:pPr>
            <a:endParaRPr lang="en-US" altLang="zh-CN" sz="4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02B0-EFFE-486D-83F8-C530F55A7AF4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6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Our Virtual Super Solar Instrument Projects</a:t>
            </a:r>
            <a:endParaRPr lang="zh-CN" altLang="en-US" dirty="0">
              <a:latin typeface="Tw Cen MT Condensed Extra Bold" panose="020B0803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3087" y="2370137"/>
            <a:ext cx="8307239" cy="4351338"/>
          </a:xfrm>
        </p:spPr>
        <p:txBody>
          <a:bodyPr>
            <a:normAutofit fontScale="92500"/>
          </a:bodyPr>
          <a:lstStyle/>
          <a:p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Super </a:t>
            </a:r>
            <a:r>
              <a:rPr lang="en-US" altLang="zh-CN" sz="4000" dirty="0" err="1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X-ray Instrument</a:t>
            </a:r>
          </a:p>
          <a:p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Super </a:t>
            </a:r>
            <a:r>
              <a:rPr lang="en-US" altLang="zh-CN" sz="4000" dirty="0" err="1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G-band Instrument</a:t>
            </a:r>
          </a:p>
          <a:p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Super </a:t>
            </a:r>
            <a:r>
              <a:rPr lang="en-US" altLang="zh-CN" sz="4000" dirty="0" err="1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EUV193</a:t>
            </a:r>
            <a:r>
              <a:rPr lang="zh-CN" altLang="en-US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Instrument </a:t>
            </a:r>
          </a:p>
          <a:p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</a:t>
            </a:r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Super MDI</a:t>
            </a:r>
            <a:r>
              <a:rPr lang="zh-CN" altLang="en-US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Instrument</a:t>
            </a:r>
          </a:p>
          <a:p>
            <a:r>
              <a:rPr lang="zh-CN" altLang="en-US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。。。。。。</a:t>
            </a:r>
            <a:r>
              <a:rPr lang="en-US" altLang="zh-CN" dirty="0">
                <a:latin typeface="Bahnschrift SemiBold" panose="020B0502040204020203" pitchFamily="34" charset="0"/>
                <a:ea typeface="黑体" panose="02010609060101010101" pitchFamily="49" charset="-122"/>
              </a:rPr>
              <a:t/>
            </a:r>
            <a:br>
              <a:rPr lang="en-US" altLang="zh-CN" dirty="0">
                <a:latin typeface="Bahnschrift SemiBold" panose="020B0502040204020203" pitchFamily="34" charset="0"/>
                <a:ea typeface="黑体" panose="02010609060101010101" pitchFamily="49" charset="-122"/>
              </a:rPr>
            </a:b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		</a:t>
            </a:r>
            <a:b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819-27E5-4026-8275-678F1965E120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8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Virtual 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Super </a:t>
            </a:r>
            <a:r>
              <a:rPr lang="en-US" altLang="zh-CN" sz="4000" dirty="0" err="1">
                <a:latin typeface="Tw Cen MT Condensed Extra Bold" panose="020B0803020202020204" pitchFamily="34" charset="0"/>
                <a:ea typeface="黑体" panose="02010609060101010101" pitchFamily="49" charset="-122"/>
              </a:rPr>
              <a:t>Fulldisk</a:t>
            </a:r>
            <a:r>
              <a:rPr lang="en-US" altLang="zh-CN" sz="4000" dirty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 X-ray </a:t>
            </a:r>
            <a:r>
              <a:rPr lang="en-US" altLang="zh-CN" sz="4000" dirty="0" smtClean="0">
                <a:latin typeface="Tw Cen MT Condensed Extra Bold" panose="020B0803020202020204" pitchFamily="34" charset="0"/>
                <a:ea typeface="黑体" panose="02010609060101010101" pitchFamily="49" charset="-122"/>
              </a:rPr>
              <a:t>Instrument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						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洪俊超、刘辉、季凯帆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11" y="2118478"/>
            <a:ext cx="3767211" cy="3304571"/>
          </a:xfr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0C92308-CD19-4260-95DF-86098996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2" y="1690688"/>
            <a:ext cx="2954948" cy="36528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5992" y="5606605"/>
            <a:ext cx="11900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AIA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全日面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秒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 0.6”/pixel</a:t>
            </a:r>
          </a:p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XRT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全日面 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小时，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/pixel;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局部像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,1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分钟，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/pixel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892730" y="2385391"/>
            <a:ext cx="622852" cy="2385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5736-327B-4756-80FE-A6424D835EB7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677459" y="2623931"/>
            <a:ext cx="7559563" cy="1828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产生高时间分辨率（</a:t>
            </a:r>
            <a:r>
              <a:rPr lang="en-US" altLang="zh-CN" sz="3200" dirty="0" smtClean="0"/>
              <a:t>12</a:t>
            </a:r>
            <a:r>
              <a:rPr lang="zh-CN" altLang="en-US" sz="3200" dirty="0" smtClean="0"/>
              <a:t>秒）、高空间分辨率（</a:t>
            </a:r>
            <a:r>
              <a:rPr lang="en-US" altLang="zh-CN" sz="3200" dirty="0" smtClean="0"/>
              <a:t>0.6</a:t>
            </a:r>
            <a:r>
              <a:rPr lang="zh-CN" altLang="en-US" sz="3200" dirty="0" smtClean="0"/>
              <a:t>”）的全日面</a:t>
            </a:r>
            <a:r>
              <a:rPr lang="en-US" altLang="zh-CN" sz="3200" dirty="0" smtClean="0"/>
              <a:t>X-ray </a:t>
            </a:r>
            <a:r>
              <a:rPr lang="zh-CN" altLang="en-US" sz="3200" dirty="0" smtClean="0"/>
              <a:t>图像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741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61" y="221636"/>
            <a:ext cx="9594573" cy="6774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710-76D6-4557-B4FF-B630C1364B50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VO2020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8634-E92C-4F80-8D00-7E31DC327BB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854</Words>
  <Application>Microsoft Office PowerPoint</Application>
  <PresentationFormat>宽屏</PresentationFormat>
  <Paragraphs>159</Paragraphs>
  <Slides>35</Slides>
  <Notes>2</Notes>
  <HiddenSlides>1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华文行楷</vt:lpstr>
      <vt:lpstr>方正粗黑宋简体</vt:lpstr>
      <vt:lpstr>等线</vt:lpstr>
      <vt:lpstr>等线 Light</vt:lpstr>
      <vt:lpstr>隶书</vt:lpstr>
      <vt:lpstr>黑体</vt:lpstr>
      <vt:lpstr>Arial</vt:lpstr>
      <vt:lpstr>Bahnschrift SemiBold</vt:lpstr>
      <vt:lpstr>Tw Cen MT Condensed Extra Bold</vt:lpstr>
      <vt:lpstr>Office 主题​​</vt:lpstr>
      <vt:lpstr>基于深度学习的虚拟仪器 Deep Learning Virtual Instruments</vt:lpstr>
      <vt:lpstr>PowerPoint 演示文稿</vt:lpstr>
      <vt:lpstr>Mar,2010 开始工作  </vt:lpstr>
      <vt:lpstr>PowerPoint 演示文稿</vt:lpstr>
      <vt:lpstr>PowerPoint 演示文稿</vt:lpstr>
      <vt:lpstr>虚拟仪器（Virtual Instrument）</vt:lpstr>
      <vt:lpstr>Our Virtual Super Solar Instrument Projects</vt:lpstr>
      <vt:lpstr>Virtual Super Fulldisk X-ray Instrument        -洪俊超、刘辉、季凯帆</vt:lpstr>
      <vt:lpstr>PowerPoint 演示文稿</vt:lpstr>
      <vt:lpstr>PowerPoint 演示文稿</vt:lpstr>
      <vt:lpstr>PowerPoint 演示文稿</vt:lpstr>
      <vt:lpstr>Virtual Super Fulldisk G-band Instrument           -徐喆、季凯帆、刘辉</vt:lpstr>
      <vt:lpstr>PowerPoint 演示文稿</vt:lpstr>
      <vt:lpstr>PowerPoint 演示文稿</vt:lpstr>
      <vt:lpstr>PowerPoint 演示文稿</vt:lpstr>
      <vt:lpstr>模型动态效果</vt:lpstr>
      <vt:lpstr>Virtual Super Fulldisk EUV193 Instrument         - 毕以、杨波、季凯帆</vt:lpstr>
      <vt:lpstr>PowerPoint 演示文稿</vt:lpstr>
      <vt:lpstr>PowerPoint 演示文稿</vt:lpstr>
      <vt:lpstr>PowerPoint 演示文稿</vt:lpstr>
      <vt:lpstr>Virtual Super MDI Instrument        - 覃瑛、毕以、季凯帆</vt:lpstr>
      <vt:lpstr>MDI和HMI分辨率的差异</vt:lpstr>
      <vt:lpstr>PowerPoint 演示文稿</vt:lpstr>
      <vt:lpstr>1999年 MDI数据增强</vt:lpstr>
      <vt:lpstr>2006年 MDI数据增强</vt:lpstr>
      <vt:lpstr>PowerPoint 演示文稿</vt:lpstr>
      <vt:lpstr>PowerPoint 演示文稿</vt:lpstr>
      <vt:lpstr>304   to  Maginitogram</vt:lpstr>
      <vt:lpstr>GAN的目标是什么？</vt:lpstr>
      <vt:lpstr>Ian Goodfellow: NIPS 2016 Tutorial: Generative Adversarial Networks</vt:lpstr>
      <vt:lpstr>用cGAN无中生有“磁场”</vt:lpstr>
      <vt:lpstr>PowerPoint 演示文稿</vt:lpstr>
      <vt:lpstr>GAN 更像是魔术棒，更像是艺术创作</vt:lpstr>
      <vt:lpstr>好看的结果，不一定是好的结果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基于深度学习的虚拟仪器 Deep Learning Virtual Instruments</dc:title>
  <dc:creator>Ji kaifan</dc:creator>
  <cp:lastModifiedBy>Ji kaifan</cp:lastModifiedBy>
  <cp:revision>52</cp:revision>
  <dcterms:created xsi:type="dcterms:W3CDTF">2020-11-01T06:46:14Z</dcterms:created>
  <dcterms:modified xsi:type="dcterms:W3CDTF">2020-11-22T06:51:46Z</dcterms:modified>
</cp:coreProperties>
</file>