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2" r:id="rId1"/>
  </p:sldMasterIdLst>
  <p:notesMasterIdLst>
    <p:notesMasterId r:id="rId24"/>
  </p:notesMasterIdLst>
  <p:sldIdLst>
    <p:sldId id="256" r:id="rId2"/>
    <p:sldId id="282" r:id="rId3"/>
    <p:sldId id="257" r:id="rId4"/>
    <p:sldId id="287" r:id="rId5"/>
    <p:sldId id="267" r:id="rId6"/>
    <p:sldId id="283" r:id="rId7"/>
    <p:sldId id="289" r:id="rId8"/>
    <p:sldId id="295" r:id="rId9"/>
    <p:sldId id="296" r:id="rId10"/>
    <p:sldId id="290" r:id="rId11"/>
    <p:sldId id="297" r:id="rId12"/>
    <p:sldId id="298" r:id="rId13"/>
    <p:sldId id="284" r:id="rId14"/>
    <p:sldId id="291" r:id="rId15"/>
    <p:sldId id="285" r:id="rId16"/>
    <p:sldId id="292" r:id="rId17"/>
    <p:sldId id="293" r:id="rId18"/>
    <p:sldId id="299" r:id="rId19"/>
    <p:sldId id="300" r:id="rId20"/>
    <p:sldId id="286" r:id="rId21"/>
    <p:sldId id="301"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CB20E-A4D8-4C2F-9565-7FF297BB8B6C}" type="datetimeFigureOut">
              <a:rPr lang="zh-CN" altLang="en-US" smtClean="0"/>
              <a:t>2020/11/27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83EC8-D000-4516-BDBD-F9B26FE0D811}" type="slidenum">
              <a:rPr lang="zh-CN" altLang="en-US" smtClean="0"/>
              <a:t>‹#›</a:t>
            </a:fld>
            <a:endParaRPr lang="zh-CN" altLang="en-US"/>
          </a:p>
        </p:txBody>
      </p:sp>
    </p:spTree>
    <p:extLst>
      <p:ext uri="{BB962C8B-B14F-4D97-AF65-F5344CB8AC3E}">
        <p14:creationId xmlns:p14="http://schemas.microsoft.com/office/powerpoint/2010/main" val="3217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391449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274454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151389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13722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83406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311916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C021429-780B-4A34-A23D-9750F223A2EF}"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29307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C021429-780B-4A34-A23D-9750F223A2EF}"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13104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348212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43116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2E9F6E1-0E3C-45F4-8D08-EE26DA817957}"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254413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2E9F6E1-0E3C-45F4-8D08-EE26DA817957}" type="datetimeFigureOut">
              <a:rPr lang="zh-CN" altLang="en-US" smtClean="0"/>
              <a:t>2020/11/27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C021429-780B-4A34-A23D-9750F223A2EF}" type="slidenum">
              <a:rPr lang="zh-CN" altLang="en-US" smtClean="0"/>
              <a:t>‹#›</a:t>
            </a:fld>
            <a:endParaRPr lang="zh-CN" altLang="en-US"/>
          </a:p>
        </p:txBody>
      </p:sp>
    </p:spTree>
    <p:extLst>
      <p:ext uri="{BB962C8B-B14F-4D97-AF65-F5344CB8AC3E}">
        <p14:creationId xmlns:p14="http://schemas.microsoft.com/office/powerpoint/2010/main" val="54339362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5.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A7C5CA-D9B0-4C16-AC9A-235B0765095A}"/>
              </a:ext>
            </a:extLst>
          </p:cNvPr>
          <p:cNvSpPr>
            <a:spLocks noGrp="1"/>
          </p:cNvSpPr>
          <p:nvPr>
            <p:ph type="ctrTitle"/>
          </p:nvPr>
        </p:nvSpPr>
        <p:spPr>
          <a:xfrm>
            <a:off x="1524000" y="1152666"/>
            <a:ext cx="9144000" cy="2387600"/>
          </a:xfrm>
        </p:spPr>
        <p:txBody>
          <a:bodyPr>
            <a:normAutofit fontScale="90000"/>
          </a:bodyPr>
          <a:lstStyle/>
          <a:p>
            <a:r>
              <a:rPr lang="zh-CN" altLang="en-US" dirty="0"/>
              <a:t>基于机器学习的波长定标研究</a:t>
            </a:r>
            <a:br>
              <a:rPr lang="en-US" altLang="zh-CN" dirty="0"/>
            </a:br>
            <a:endParaRPr lang="zh-CN" altLang="en-US" dirty="0"/>
          </a:p>
        </p:txBody>
      </p:sp>
      <p:sp>
        <p:nvSpPr>
          <p:cNvPr id="3" name="副标题 2">
            <a:extLst>
              <a:ext uri="{FF2B5EF4-FFF2-40B4-BE49-F238E27FC236}">
                <a16:creationId xmlns:a16="http://schemas.microsoft.com/office/drawing/2014/main" id="{949B280D-3074-488D-B070-E0092CEB5396}"/>
              </a:ext>
            </a:extLst>
          </p:cNvPr>
          <p:cNvSpPr>
            <a:spLocks noGrp="1"/>
          </p:cNvSpPr>
          <p:nvPr>
            <p:ph type="subTitle" idx="1"/>
          </p:nvPr>
        </p:nvSpPr>
        <p:spPr>
          <a:xfrm>
            <a:off x="3165231" y="4013200"/>
            <a:ext cx="7502769" cy="1808051"/>
          </a:xfrm>
        </p:spPr>
        <p:txBody>
          <a:bodyPr>
            <a:normAutofit/>
          </a:bodyPr>
          <a:lstStyle/>
          <a:p>
            <a:endParaRPr lang="en-US" altLang="zh-CN" dirty="0"/>
          </a:p>
          <a:p>
            <a:r>
              <a:rPr lang="zh-CN" altLang="en-US" dirty="0"/>
              <a:t>胡兴，季凯帆，杨尚斌，白先勇，林佳本，郭晶晶</a:t>
            </a:r>
            <a:endParaRPr lang="en-US" altLang="zh-CN" dirty="0"/>
          </a:p>
          <a:p>
            <a:endParaRPr lang="en-US" altLang="zh-CN" dirty="0"/>
          </a:p>
        </p:txBody>
      </p:sp>
    </p:spTree>
    <p:extLst>
      <p:ext uri="{BB962C8B-B14F-4D97-AF65-F5344CB8AC3E}">
        <p14:creationId xmlns:p14="http://schemas.microsoft.com/office/powerpoint/2010/main" val="118371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042A774-9FC2-4D44-AAE9-A54E41ABBC76}"/>
              </a:ext>
            </a:extLst>
          </p:cNvPr>
          <p:cNvSpPr>
            <a:spLocks noGrp="1"/>
          </p:cNvSpPr>
          <p:nvPr>
            <p:ph idx="1"/>
          </p:nvPr>
        </p:nvSpPr>
        <p:spPr>
          <a:xfrm>
            <a:off x="838200" y="304800"/>
            <a:ext cx="10515600" cy="6388100"/>
          </a:xfrm>
        </p:spPr>
        <p:txBody>
          <a:bodyPr/>
          <a:lstStyle/>
          <a:p>
            <a:r>
              <a:rPr lang="zh-CN" altLang="en-US" dirty="0"/>
              <a:t>缩小图像，扣除日面边缘，方差归一化</a:t>
            </a:r>
            <a:endParaRPr lang="en-US" altLang="zh-CN" dirty="0"/>
          </a:p>
          <a:p>
            <a:pPr lvl="1"/>
            <a:r>
              <a:rPr lang="zh-CN" altLang="en-US" dirty="0"/>
              <a:t>方法：极坐标转换</a:t>
            </a:r>
            <a:r>
              <a:rPr lang="en-US" altLang="zh-CN" dirty="0"/>
              <a:t>45</a:t>
            </a:r>
            <a:r>
              <a:rPr lang="zh-CN" altLang="en-US" dirty="0"/>
              <a:t>*</a:t>
            </a:r>
            <a:r>
              <a:rPr lang="en-US" altLang="zh-CN" dirty="0"/>
              <a:t>50</a:t>
            </a:r>
            <a:r>
              <a:rPr lang="zh-CN" altLang="en-US" dirty="0"/>
              <a:t>，其中</a:t>
            </a:r>
            <a:r>
              <a:rPr lang="en-US" altLang="zh-CN" dirty="0"/>
              <a:t>45</a:t>
            </a:r>
            <a:r>
              <a:rPr lang="zh-CN" altLang="en-US" dirty="0"/>
              <a:t>为角度方向，</a:t>
            </a:r>
            <a:r>
              <a:rPr lang="en-US" altLang="zh-CN" dirty="0"/>
              <a:t>50</a:t>
            </a:r>
            <a:r>
              <a:rPr lang="zh-CN" altLang="en-US" dirty="0"/>
              <a:t>为半径方向，在半径方向取</a:t>
            </a:r>
            <a:r>
              <a:rPr lang="en-US" altLang="zh-CN" dirty="0"/>
              <a:t>[1:23]</a:t>
            </a:r>
            <a:r>
              <a:rPr lang="zh-CN" altLang="en-US" dirty="0"/>
              <a:t>，留下</a:t>
            </a:r>
            <a:r>
              <a:rPr lang="en-US" altLang="zh-CN" dirty="0"/>
              <a:t>45</a:t>
            </a:r>
            <a:r>
              <a:rPr lang="zh-CN" altLang="en-US" dirty="0"/>
              <a:t>*</a:t>
            </a:r>
            <a:r>
              <a:rPr lang="en-US" altLang="zh-CN" dirty="0"/>
              <a:t>22</a:t>
            </a:r>
            <a:r>
              <a:rPr lang="zh-CN" altLang="en-US" dirty="0"/>
              <a:t>；</a:t>
            </a:r>
            <a:endParaRPr lang="en-US" altLang="zh-CN" dirty="0"/>
          </a:p>
          <a:p>
            <a:pPr lvl="1"/>
            <a:r>
              <a:rPr lang="zh-CN" altLang="en-US" dirty="0"/>
              <a:t>原因：主要关注大尺度的信息</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endParaRPr lang="en-US" altLang="zh-CN" dirty="0"/>
          </a:p>
          <a:p>
            <a:endParaRPr lang="zh-CN" altLang="en-US" dirty="0"/>
          </a:p>
        </p:txBody>
      </p:sp>
      <p:pic>
        <p:nvPicPr>
          <p:cNvPr id="5" name="图片 4">
            <a:extLst>
              <a:ext uri="{FF2B5EF4-FFF2-40B4-BE49-F238E27FC236}">
                <a16:creationId xmlns:a16="http://schemas.microsoft.com/office/drawing/2014/main" id="{B21654D8-D7EF-4332-B30E-6F872D39CC7F}"/>
              </a:ext>
            </a:extLst>
          </p:cNvPr>
          <p:cNvPicPr>
            <a:picLocks noChangeAspect="1"/>
          </p:cNvPicPr>
          <p:nvPr/>
        </p:nvPicPr>
        <p:blipFill rotWithShape="1">
          <a:blip r:embed="rId2">
            <a:extLst>
              <a:ext uri="{28A0092B-C50C-407E-A947-70E740481C1C}">
                <a14:useLocalDpi xmlns:a14="http://schemas.microsoft.com/office/drawing/2010/main" val="0"/>
              </a:ext>
            </a:extLst>
          </a:blip>
          <a:srcRect l="12412" t="7691" r="13841" b="3607"/>
          <a:stretch/>
        </p:blipFill>
        <p:spPr>
          <a:xfrm>
            <a:off x="1409700" y="2114550"/>
            <a:ext cx="4330700" cy="3860800"/>
          </a:xfrm>
          <a:prstGeom prst="rect">
            <a:avLst/>
          </a:prstGeom>
        </p:spPr>
      </p:pic>
      <p:pic>
        <p:nvPicPr>
          <p:cNvPr id="7" name="图片 6">
            <a:extLst>
              <a:ext uri="{FF2B5EF4-FFF2-40B4-BE49-F238E27FC236}">
                <a16:creationId xmlns:a16="http://schemas.microsoft.com/office/drawing/2014/main" id="{2A63E98E-AFC4-4D2F-8F93-FC67BE8C5E3B}"/>
              </a:ext>
            </a:extLst>
          </p:cNvPr>
          <p:cNvPicPr>
            <a:picLocks noChangeAspect="1"/>
          </p:cNvPicPr>
          <p:nvPr/>
        </p:nvPicPr>
        <p:blipFill rotWithShape="1">
          <a:blip r:embed="rId3">
            <a:extLst>
              <a:ext uri="{28A0092B-C50C-407E-A947-70E740481C1C}">
                <a14:useLocalDpi xmlns:a14="http://schemas.microsoft.com/office/drawing/2010/main" val="0"/>
              </a:ext>
            </a:extLst>
          </a:blip>
          <a:srcRect l="28950" t="7345" r="30035" b="3953"/>
          <a:stretch/>
        </p:blipFill>
        <p:spPr>
          <a:xfrm>
            <a:off x="7010400" y="2114550"/>
            <a:ext cx="2400300" cy="3860800"/>
          </a:xfrm>
          <a:prstGeom prst="rect">
            <a:avLst/>
          </a:prstGeom>
        </p:spPr>
      </p:pic>
    </p:spTree>
    <p:extLst>
      <p:ext uri="{BB962C8B-B14F-4D97-AF65-F5344CB8AC3E}">
        <p14:creationId xmlns:p14="http://schemas.microsoft.com/office/powerpoint/2010/main" val="379241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20EE7A-6CDA-47EA-AC9E-E29646A221AF}"/>
              </a:ext>
            </a:extLst>
          </p:cNvPr>
          <p:cNvSpPr>
            <a:spLocks noGrp="1"/>
          </p:cNvSpPr>
          <p:nvPr>
            <p:ph idx="1"/>
          </p:nvPr>
        </p:nvSpPr>
        <p:spPr>
          <a:xfrm>
            <a:off x="838200" y="939800"/>
            <a:ext cx="5067300" cy="5237163"/>
          </a:xfrm>
        </p:spPr>
        <p:txBody>
          <a:bodyPr/>
          <a:lstStyle/>
          <a:p>
            <a:r>
              <a:rPr lang="zh-CN" altLang="en-US" dirty="0"/>
              <a:t>将图像转为一维向量；</a:t>
            </a:r>
            <a:endParaRPr lang="en-US" altLang="zh-CN" dirty="0"/>
          </a:p>
          <a:p>
            <a:endParaRPr lang="en-US" altLang="zh-CN" dirty="0"/>
          </a:p>
          <a:p>
            <a:r>
              <a:rPr lang="zh-CN" altLang="en-US" dirty="0"/>
              <a:t>将每个图象转为一维向量</a:t>
            </a:r>
            <a:r>
              <a:rPr lang="en-US" altLang="zh-CN" dirty="0"/>
              <a:t>990</a:t>
            </a:r>
            <a:r>
              <a:rPr lang="zh-CN" altLang="en-US" dirty="0"/>
              <a:t>，将所有图排列组合在一起成为一个二维数组：</a:t>
            </a:r>
            <a:r>
              <a:rPr lang="en-US" altLang="zh-CN" dirty="0"/>
              <a:t>N</a:t>
            </a:r>
            <a:r>
              <a:rPr lang="zh-CN" altLang="en-US" dirty="0"/>
              <a:t>*</a:t>
            </a:r>
            <a:r>
              <a:rPr lang="en-US" altLang="zh-CN" dirty="0"/>
              <a:t>990</a:t>
            </a:r>
            <a:r>
              <a:rPr lang="zh-CN" altLang="en-US" dirty="0"/>
              <a:t>；</a:t>
            </a:r>
            <a:endParaRPr lang="en-US" altLang="zh-CN" dirty="0"/>
          </a:p>
          <a:p>
            <a:endParaRPr lang="en-US" altLang="zh-CN" dirty="0"/>
          </a:p>
          <a:p>
            <a:r>
              <a:rPr lang="zh-CN" altLang="en-US" dirty="0"/>
              <a:t>由于</a:t>
            </a:r>
            <a:r>
              <a:rPr lang="en-US" altLang="zh-CN" dirty="0"/>
              <a:t>990</a:t>
            </a:r>
            <a:r>
              <a:rPr lang="zh-CN" altLang="en-US" dirty="0"/>
              <a:t>个参数训练过大，使用</a:t>
            </a:r>
            <a:r>
              <a:rPr lang="en-US" altLang="zh-CN" dirty="0"/>
              <a:t>PCA</a:t>
            </a:r>
            <a:r>
              <a:rPr lang="zh-CN" altLang="en-US" dirty="0"/>
              <a:t>降维；</a:t>
            </a:r>
            <a:endParaRPr lang="en-US" altLang="zh-CN" dirty="0"/>
          </a:p>
          <a:p>
            <a:endParaRPr lang="en-US" altLang="zh-CN" dirty="0"/>
          </a:p>
          <a:p>
            <a:r>
              <a:rPr lang="zh-CN" altLang="en-US" dirty="0"/>
              <a:t>标签值（波长）放在了最后一列</a:t>
            </a:r>
          </a:p>
        </p:txBody>
      </p:sp>
      <p:pic>
        <p:nvPicPr>
          <p:cNvPr id="9" name="图片 8">
            <a:extLst>
              <a:ext uri="{FF2B5EF4-FFF2-40B4-BE49-F238E27FC236}">
                <a16:creationId xmlns:a16="http://schemas.microsoft.com/office/drawing/2014/main" id="{85304AF0-2F33-4554-A627-68A3926E0D55}"/>
              </a:ext>
            </a:extLst>
          </p:cNvPr>
          <p:cNvPicPr>
            <a:picLocks noChangeAspect="1"/>
          </p:cNvPicPr>
          <p:nvPr/>
        </p:nvPicPr>
        <p:blipFill rotWithShape="1">
          <a:blip r:embed="rId2">
            <a:extLst>
              <a:ext uri="{28A0092B-C50C-407E-A947-70E740481C1C}">
                <a14:useLocalDpi xmlns:a14="http://schemas.microsoft.com/office/drawing/2010/main" val="0"/>
              </a:ext>
            </a:extLst>
          </a:blip>
          <a:srcRect l="35895" r="35460"/>
          <a:stretch/>
        </p:blipFill>
        <p:spPr>
          <a:xfrm>
            <a:off x="7061200" y="495301"/>
            <a:ext cx="1981200" cy="5681662"/>
          </a:xfrm>
          <a:prstGeom prst="rect">
            <a:avLst/>
          </a:prstGeom>
        </p:spPr>
      </p:pic>
    </p:spTree>
    <p:extLst>
      <p:ext uri="{BB962C8B-B14F-4D97-AF65-F5344CB8AC3E}">
        <p14:creationId xmlns:p14="http://schemas.microsoft.com/office/powerpoint/2010/main" val="140117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20EE7A-6CDA-47EA-AC9E-E29646A221AF}"/>
              </a:ext>
            </a:extLst>
          </p:cNvPr>
          <p:cNvSpPr>
            <a:spLocks noGrp="1"/>
          </p:cNvSpPr>
          <p:nvPr>
            <p:ph idx="1"/>
          </p:nvPr>
        </p:nvSpPr>
        <p:spPr>
          <a:xfrm>
            <a:off x="812799" y="368674"/>
            <a:ext cx="4851400" cy="5681663"/>
          </a:xfrm>
        </p:spPr>
        <p:txBody>
          <a:bodyPr/>
          <a:lstStyle/>
          <a:p>
            <a:r>
              <a:rPr lang="en-US" altLang="zh-CN" dirty="0"/>
              <a:t>PCA</a:t>
            </a:r>
            <a:r>
              <a:rPr lang="zh-CN" altLang="en-US" dirty="0"/>
              <a:t>降维</a:t>
            </a:r>
            <a:endParaRPr lang="en-US" altLang="zh-CN" dirty="0"/>
          </a:p>
          <a:p>
            <a:pPr lvl="1"/>
            <a:r>
              <a:rPr lang="zh-CN" altLang="en-US" dirty="0"/>
              <a:t>将新的二维数组做</a:t>
            </a:r>
            <a:r>
              <a:rPr lang="en-US" altLang="zh-CN" dirty="0"/>
              <a:t>PCA</a:t>
            </a:r>
            <a:r>
              <a:rPr lang="zh-CN" altLang="en-US" dirty="0"/>
              <a:t>分解成</a:t>
            </a:r>
            <a:r>
              <a:rPr lang="en-US" altLang="zh-CN" dirty="0"/>
              <a:t>990</a:t>
            </a:r>
            <a:r>
              <a:rPr lang="zh-CN" altLang="en-US" dirty="0"/>
              <a:t>个分量，贡献率如图所示。生成的</a:t>
            </a:r>
            <a:r>
              <a:rPr lang="en-US" altLang="zh-CN" dirty="0" err="1"/>
              <a:t>PCAdata</a:t>
            </a:r>
            <a:r>
              <a:rPr lang="zh-CN" altLang="en-US" dirty="0"/>
              <a:t>，</a:t>
            </a:r>
            <a:r>
              <a:rPr lang="en-US" altLang="zh-CN" dirty="0"/>
              <a:t>100</a:t>
            </a:r>
            <a:r>
              <a:rPr lang="zh-CN" altLang="en-US" dirty="0"/>
              <a:t>阶达到</a:t>
            </a:r>
            <a:r>
              <a:rPr lang="en-US" altLang="zh-CN" dirty="0"/>
              <a:t>96%</a:t>
            </a:r>
            <a:r>
              <a:rPr lang="zh-CN" altLang="en-US" dirty="0"/>
              <a:t>。且图像重构前后几乎无差异。</a:t>
            </a:r>
            <a:endParaRPr lang="en-US" altLang="zh-CN" dirty="0"/>
          </a:p>
          <a:p>
            <a:pPr lvl="1"/>
            <a:endParaRPr lang="en-US" altLang="zh-CN" dirty="0"/>
          </a:p>
        </p:txBody>
      </p:sp>
      <p:pic>
        <p:nvPicPr>
          <p:cNvPr id="4" name="图片 3">
            <a:extLst>
              <a:ext uri="{FF2B5EF4-FFF2-40B4-BE49-F238E27FC236}">
                <a16:creationId xmlns:a16="http://schemas.microsoft.com/office/drawing/2014/main" id="{51A12642-D206-41A3-A3F6-F41EAAD0A543}"/>
              </a:ext>
            </a:extLst>
          </p:cNvPr>
          <p:cNvPicPr>
            <a:picLocks noChangeAspect="1"/>
          </p:cNvPicPr>
          <p:nvPr/>
        </p:nvPicPr>
        <p:blipFill rotWithShape="1">
          <a:blip r:embed="rId2">
            <a:extLst>
              <a:ext uri="{28A0092B-C50C-407E-A947-70E740481C1C}">
                <a14:useLocalDpi xmlns:a14="http://schemas.microsoft.com/office/drawing/2010/main" val="0"/>
              </a:ext>
            </a:extLst>
          </a:blip>
          <a:srcRect l="5512" t="8859" r="7032"/>
          <a:stretch/>
        </p:blipFill>
        <p:spPr>
          <a:xfrm>
            <a:off x="6608361" y="677817"/>
            <a:ext cx="4203700" cy="3258236"/>
          </a:xfrm>
          <a:prstGeom prst="rect">
            <a:avLst/>
          </a:prstGeom>
        </p:spPr>
      </p:pic>
      <p:pic>
        <p:nvPicPr>
          <p:cNvPr id="6" name="图片 5">
            <a:extLst>
              <a:ext uri="{FF2B5EF4-FFF2-40B4-BE49-F238E27FC236}">
                <a16:creationId xmlns:a16="http://schemas.microsoft.com/office/drawing/2014/main" id="{7120542F-0032-467C-9F71-97AC0D992B44}"/>
              </a:ext>
            </a:extLst>
          </p:cNvPr>
          <p:cNvPicPr>
            <a:picLocks noChangeAspect="1"/>
          </p:cNvPicPr>
          <p:nvPr/>
        </p:nvPicPr>
        <p:blipFill rotWithShape="1">
          <a:blip r:embed="rId3">
            <a:extLst>
              <a:ext uri="{28A0092B-C50C-407E-A947-70E740481C1C}">
                <a14:useLocalDpi xmlns:a14="http://schemas.microsoft.com/office/drawing/2010/main" val="0"/>
              </a:ext>
            </a:extLst>
          </a:blip>
          <a:srcRect l="15495" t="8275" r="16797" b="3315"/>
          <a:stretch/>
        </p:blipFill>
        <p:spPr>
          <a:xfrm>
            <a:off x="1422399" y="2567416"/>
            <a:ext cx="3835400" cy="3564426"/>
          </a:xfrm>
          <a:prstGeom prst="rect">
            <a:avLst/>
          </a:prstGeom>
        </p:spPr>
      </p:pic>
      <p:sp>
        <p:nvSpPr>
          <p:cNvPr id="8" name="文本框 7">
            <a:extLst>
              <a:ext uri="{FF2B5EF4-FFF2-40B4-BE49-F238E27FC236}">
                <a16:creationId xmlns:a16="http://schemas.microsoft.com/office/drawing/2014/main" id="{8F0237A9-A617-4522-90BE-91579D507CD1}"/>
              </a:ext>
            </a:extLst>
          </p:cNvPr>
          <p:cNvSpPr txBox="1"/>
          <p:nvPr/>
        </p:nvSpPr>
        <p:spPr>
          <a:xfrm>
            <a:off x="6527803" y="4266948"/>
            <a:ext cx="4023087" cy="1477328"/>
          </a:xfrm>
          <a:prstGeom prst="rect">
            <a:avLst/>
          </a:prstGeom>
          <a:noFill/>
        </p:spPr>
        <p:txBody>
          <a:bodyPr wrap="square" rtlCol="0">
            <a:spAutoFit/>
          </a:bodyPr>
          <a:lstStyle/>
          <a:p>
            <a:r>
              <a:rPr lang="zh-CN" altLang="en-US" sz="2400" dirty="0"/>
              <a:t>将</a:t>
            </a:r>
            <a:r>
              <a:rPr lang="en-US" altLang="zh-CN" sz="2400" dirty="0"/>
              <a:t>100</a:t>
            </a:r>
            <a:r>
              <a:rPr lang="zh-CN" altLang="en-US" sz="2400" dirty="0"/>
              <a:t>个分量保存在新的文件中，同时标签值依然放在最后一列</a:t>
            </a:r>
          </a:p>
          <a:p>
            <a:endParaRPr lang="zh-CN" altLang="en-US" dirty="0"/>
          </a:p>
        </p:txBody>
      </p:sp>
    </p:spTree>
    <p:extLst>
      <p:ext uri="{BB962C8B-B14F-4D97-AF65-F5344CB8AC3E}">
        <p14:creationId xmlns:p14="http://schemas.microsoft.com/office/powerpoint/2010/main" val="2486024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F00708-2CFC-4811-A88E-5FC2A57A2156}"/>
              </a:ext>
            </a:extLst>
          </p:cNvPr>
          <p:cNvSpPr>
            <a:spLocks noGrp="1"/>
          </p:cNvSpPr>
          <p:nvPr>
            <p:ph type="title"/>
          </p:nvPr>
        </p:nvSpPr>
        <p:spPr/>
        <p:txBody>
          <a:bodyPr/>
          <a:lstStyle/>
          <a:p>
            <a:r>
              <a:rPr lang="en-US" altLang="zh-CN" dirty="0"/>
              <a:t>3</a:t>
            </a:r>
            <a:r>
              <a:rPr lang="zh-CN" altLang="en-US" dirty="0"/>
              <a:t>、方法</a:t>
            </a:r>
          </a:p>
        </p:txBody>
      </p:sp>
      <p:sp>
        <p:nvSpPr>
          <p:cNvPr id="3" name="内容占位符 2">
            <a:extLst>
              <a:ext uri="{FF2B5EF4-FFF2-40B4-BE49-F238E27FC236}">
                <a16:creationId xmlns:a16="http://schemas.microsoft.com/office/drawing/2014/main" id="{FF32337D-E784-4228-90E3-C621B00DCFA0}"/>
              </a:ext>
            </a:extLst>
          </p:cNvPr>
          <p:cNvSpPr>
            <a:spLocks noGrp="1"/>
          </p:cNvSpPr>
          <p:nvPr>
            <p:ph idx="1"/>
          </p:nvPr>
        </p:nvSpPr>
        <p:spPr>
          <a:xfrm>
            <a:off x="838200" y="1853754"/>
            <a:ext cx="10515600" cy="4188272"/>
          </a:xfrm>
        </p:spPr>
        <p:txBody>
          <a:bodyPr/>
          <a:lstStyle/>
          <a:p>
            <a:r>
              <a:rPr lang="en-US" altLang="zh-CN" dirty="0" err="1"/>
              <a:t>sklearn</a:t>
            </a:r>
            <a:r>
              <a:rPr lang="en-US" altLang="zh-CN" dirty="0"/>
              <a:t> MLP regressor</a:t>
            </a:r>
          </a:p>
          <a:p>
            <a:endParaRPr lang="en-US" altLang="zh-CN" dirty="0"/>
          </a:p>
          <a:p>
            <a:r>
              <a:rPr lang="zh-CN" altLang="en-US" dirty="0"/>
              <a:t>用</a:t>
            </a:r>
            <a:r>
              <a:rPr lang="en-US" altLang="zh-CN" dirty="0" err="1"/>
              <a:t>sklearn</a:t>
            </a:r>
            <a:r>
              <a:rPr lang="zh-CN" altLang="en-US" dirty="0"/>
              <a:t>建立一个</a:t>
            </a:r>
            <a:r>
              <a:rPr lang="en-US" altLang="zh-CN" dirty="0"/>
              <a:t>MLP</a:t>
            </a:r>
            <a:r>
              <a:rPr lang="zh-CN" altLang="en-US" dirty="0"/>
              <a:t>回归网络。输入为</a:t>
            </a:r>
            <a:r>
              <a:rPr lang="en-US" altLang="zh-CN" dirty="0"/>
              <a:t>100</a:t>
            </a:r>
            <a:r>
              <a:rPr lang="zh-CN" altLang="en-US" dirty="0"/>
              <a:t>，输出为</a:t>
            </a:r>
            <a:r>
              <a:rPr lang="en-US" altLang="zh-CN" dirty="0"/>
              <a:t>1</a:t>
            </a:r>
            <a:r>
              <a:rPr lang="zh-CN" altLang="en-US" dirty="0"/>
              <a:t>，网络隐含</a:t>
            </a:r>
            <a:r>
              <a:rPr lang="en-US" altLang="zh-CN" dirty="0"/>
              <a:t>8</a:t>
            </a:r>
            <a:r>
              <a:rPr lang="zh-CN" altLang="en-US" dirty="0"/>
              <a:t>层（</a:t>
            </a:r>
            <a:r>
              <a:rPr lang="en-US" altLang="zh-CN" dirty="0"/>
              <a:t>1000</a:t>
            </a:r>
            <a:r>
              <a:rPr lang="zh-CN" altLang="en-US" dirty="0"/>
              <a:t>，</a:t>
            </a:r>
            <a:r>
              <a:rPr lang="en-US" altLang="zh-CN" dirty="0"/>
              <a:t>1000</a:t>
            </a:r>
            <a:r>
              <a:rPr lang="zh-CN" altLang="en-US" dirty="0"/>
              <a:t>，</a:t>
            </a:r>
            <a:r>
              <a:rPr lang="en-US" altLang="zh-CN" dirty="0"/>
              <a:t>500</a:t>
            </a:r>
            <a:r>
              <a:rPr lang="zh-CN" altLang="en-US" dirty="0"/>
              <a:t>，</a:t>
            </a:r>
            <a:r>
              <a:rPr lang="en-US" altLang="zh-CN" dirty="0"/>
              <a:t>500</a:t>
            </a:r>
            <a:r>
              <a:rPr lang="zh-CN" altLang="en-US" dirty="0"/>
              <a:t>，</a:t>
            </a:r>
            <a:r>
              <a:rPr lang="en-US" altLang="zh-CN" dirty="0"/>
              <a:t>300</a:t>
            </a:r>
            <a:r>
              <a:rPr lang="zh-CN" altLang="en-US" dirty="0"/>
              <a:t>，</a:t>
            </a:r>
            <a:r>
              <a:rPr lang="en-US" altLang="zh-CN" dirty="0"/>
              <a:t>300</a:t>
            </a:r>
            <a:r>
              <a:rPr lang="zh-CN" altLang="en-US" dirty="0"/>
              <a:t>，</a:t>
            </a:r>
            <a:r>
              <a:rPr lang="en-US" altLang="zh-CN" dirty="0"/>
              <a:t>200</a:t>
            </a:r>
            <a:r>
              <a:rPr lang="zh-CN" altLang="en-US" dirty="0"/>
              <a:t>，</a:t>
            </a:r>
            <a:r>
              <a:rPr lang="en-US" altLang="zh-CN" dirty="0"/>
              <a:t>100</a:t>
            </a:r>
            <a:r>
              <a:rPr lang="zh-CN" altLang="en-US" dirty="0"/>
              <a:t>）</a:t>
            </a:r>
            <a:endParaRPr lang="en-US" altLang="zh-CN" dirty="0"/>
          </a:p>
          <a:p>
            <a:endParaRPr lang="en-US" altLang="zh-CN" dirty="0"/>
          </a:p>
          <a:p>
            <a:r>
              <a:rPr lang="zh-CN" altLang="en-US" dirty="0"/>
              <a:t>激活函数</a:t>
            </a:r>
            <a:r>
              <a:rPr lang="en-US" altLang="zh-CN" dirty="0" err="1"/>
              <a:t>relu</a:t>
            </a:r>
            <a:r>
              <a:rPr lang="zh-CN" altLang="en-US" dirty="0"/>
              <a:t>，收敛方法</a:t>
            </a:r>
            <a:r>
              <a:rPr lang="en-US" altLang="zh-CN" dirty="0" err="1"/>
              <a:t>adam</a:t>
            </a:r>
            <a:r>
              <a:rPr lang="zh-CN" altLang="en-US" dirty="0"/>
              <a:t>，</a:t>
            </a:r>
            <a:r>
              <a:rPr lang="en-US" altLang="zh-CN" dirty="0"/>
              <a:t>L2 loss</a:t>
            </a:r>
            <a:r>
              <a:rPr lang="zh-CN" altLang="en-US" dirty="0"/>
              <a:t>。</a:t>
            </a:r>
            <a:endParaRPr lang="en-US" altLang="zh-CN" dirty="0"/>
          </a:p>
        </p:txBody>
      </p:sp>
    </p:spTree>
    <p:extLst>
      <p:ext uri="{BB962C8B-B14F-4D97-AF65-F5344CB8AC3E}">
        <p14:creationId xmlns:p14="http://schemas.microsoft.com/office/powerpoint/2010/main" val="421289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F00708-2CFC-4811-A88E-5FC2A57A2156}"/>
              </a:ext>
            </a:extLst>
          </p:cNvPr>
          <p:cNvSpPr>
            <a:spLocks noGrp="1"/>
          </p:cNvSpPr>
          <p:nvPr>
            <p:ph type="title"/>
          </p:nvPr>
        </p:nvSpPr>
        <p:spPr/>
        <p:txBody>
          <a:bodyPr/>
          <a:lstStyle/>
          <a:p>
            <a:r>
              <a:rPr lang="en-US" altLang="zh-CN" dirty="0"/>
              <a:t>3</a:t>
            </a:r>
            <a:r>
              <a:rPr lang="zh-CN" altLang="en-US" dirty="0"/>
              <a:t>、方法</a:t>
            </a:r>
          </a:p>
        </p:txBody>
      </p:sp>
      <p:sp>
        <p:nvSpPr>
          <p:cNvPr id="3" name="内容占位符 2">
            <a:extLst>
              <a:ext uri="{FF2B5EF4-FFF2-40B4-BE49-F238E27FC236}">
                <a16:creationId xmlns:a16="http://schemas.microsoft.com/office/drawing/2014/main" id="{FF32337D-E784-4228-90E3-C621B00DCFA0}"/>
              </a:ext>
            </a:extLst>
          </p:cNvPr>
          <p:cNvSpPr>
            <a:spLocks noGrp="1"/>
          </p:cNvSpPr>
          <p:nvPr>
            <p:ph idx="1"/>
          </p:nvPr>
        </p:nvSpPr>
        <p:spPr/>
        <p:txBody>
          <a:bodyPr/>
          <a:lstStyle/>
          <a:p>
            <a:r>
              <a:rPr lang="en-US" altLang="zh-CN" dirty="0"/>
              <a:t>2018-2019</a:t>
            </a:r>
            <a:r>
              <a:rPr lang="zh-CN" altLang="en-US" dirty="0"/>
              <a:t>数据进行实验，其中随机抽取</a:t>
            </a:r>
            <a:r>
              <a:rPr lang="en-US" altLang="zh-CN" dirty="0"/>
              <a:t>30%</a:t>
            </a:r>
            <a:r>
              <a:rPr lang="zh-CN" altLang="en-US" dirty="0"/>
              <a:t>作为测试集，</a:t>
            </a:r>
            <a:r>
              <a:rPr lang="en-US" altLang="zh-CN" dirty="0"/>
              <a:t>70%</a:t>
            </a:r>
            <a:r>
              <a:rPr lang="zh-CN" altLang="en-US" dirty="0"/>
              <a:t>作为训练集，在训练集中取</a:t>
            </a:r>
            <a:r>
              <a:rPr lang="en-US" altLang="zh-CN" dirty="0"/>
              <a:t>15%</a:t>
            </a:r>
            <a:r>
              <a:rPr lang="zh-CN" altLang="en-US" dirty="0"/>
              <a:t>作为验证集</a:t>
            </a:r>
            <a:endParaRPr lang="en-US" altLang="zh-CN" dirty="0"/>
          </a:p>
          <a:p>
            <a:endParaRPr lang="en-US" altLang="zh-CN" dirty="0"/>
          </a:p>
          <a:p>
            <a:r>
              <a:rPr lang="zh-CN" altLang="en-US" dirty="0"/>
              <a:t>保存模型</a:t>
            </a:r>
            <a:endParaRPr lang="en-US" altLang="zh-CN" dirty="0"/>
          </a:p>
          <a:p>
            <a:endParaRPr lang="en-US" altLang="zh-CN" dirty="0"/>
          </a:p>
          <a:p>
            <a:r>
              <a:rPr lang="zh-CN" altLang="en-US" dirty="0"/>
              <a:t>之后用</a:t>
            </a:r>
            <a:r>
              <a:rPr lang="en-US" altLang="zh-CN" dirty="0"/>
              <a:t>2020</a:t>
            </a:r>
            <a:r>
              <a:rPr lang="zh-CN" altLang="en-US" dirty="0"/>
              <a:t>年</a:t>
            </a:r>
            <a:r>
              <a:rPr lang="en-US" altLang="zh-CN" dirty="0"/>
              <a:t>1~3</a:t>
            </a:r>
            <a:r>
              <a:rPr lang="zh-CN" altLang="en-US" dirty="0"/>
              <a:t>月的数据进行了实验</a:t>
            </a:r>
            <a:endParaRPr lang="en-US" altLang="zh-CN" dirty="0"/>
          </a:p>
          <a:p>
            <a:endParaRPr lang="en-US" altLang="zh-CN" dirty="0"/>
          </a:p>
        </p:txBody>
      </p:sp>
    </p:spTree>
    <p:extLst>
      <p:ext uri="{BB962C8B-B14F-4D97-AF65-F5344CB8AC3E}">
        <p14:creationId xmlns:p14="http://schemas.microsoft.com/office/powerpoint/2010/main" val="151021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A4990-033C-4540-B514-5AE24C046DA7}"/>
              </a:ext>
            </a:extLst>
          </p:cNvPr>
          <p:cNvSpPr>
            <a:spLocks noGrp="1"/>
          </p:cNvSpPr>
          <p:nvPr>
            <p:ph type="title"/>
          </p:nvPr>
        </p:nvSpPr>
        <p:spPr>
          <a:xfrm>
            <a:off x="838200" y="829994"/>
            <a:ext cx="10515600" cy="665432"/>
          </a:xfrm>
        </p:spPr>
        <p:txBody>
          <a:bodyPr>
            <a:normAutofit fontScale="90000"/>
          </a:bodyPr>
          <a:lstStyle/>
          <a:p>
            <a:r>
              <a:rPr lang="en-US" altLang="zh-CN" dirty="0"/>
              <a:t>4</a:t>
            </a:r>
            <a:r>
              <a:rPr lang="zh-CN" altLang="en-US" dirty="0"/>
              <a:t>、结果</a:t>
            </a:r>
          </a:p>
        </p:txBody>
      </p:sp>
      <p:sp>
        <p:nvSpPr>
          <p:cNvPr id="3" name="内容占位符 2">
            <a:extLst>
              <a:ext uri="{FF2B5EF4-FFF2-40B4-BE49-F238E27FC236}">
                <a16:creationId xmlns:a16="http://schemas.microsoft.com/office/drawing/2014/main" id="{4A5E85CF-AB5E-49A1-99DA-6EF6CEEE57C9}"/>
              </a:ext>
            </a:extLst>
          </p:cNvPr>
          <p:cNvSpPr>
            <a:spLocks noGrp="1"/>
          </p:cNvSpPr>
          <p:nvPr>
            <p:ph idx="1"/>
          </p:nvPr>
        </p:nvSpPr>
        <p:spPr>
          <a:xfrm>
            <a:off x="571500" y="2362993"/>
            <a:ext cx="3467100" cy="3090863"/>
          </a:xfrm>
        </p:spPr>
        <p:txBody>
          <a:bodyPr/>
          <a:lstStyle/>
          <a:p>
            <a:r>
              <a:rPr lang="en-US" altLang="zh-CN" dirty="0"/>
              <a:t>2018~2019</a:t>
            </a:r>
            <a:r>
              <a:rPr lang="zh-CN" altLang="en-US" dirty="0"/>
              <a:t>数据的训练结果</a:t>
            </a:r>
            <a:endParaRPr lang="en-US" altLang="zh-CN" dirty="0"/>
          </a:p>
          <a:p>
            <a:pPr lvl="1"/>
            <a:r>
              <a:rPr lang="en-US" altLang="zh-CN" dirty="0"/>
              <a:t>Validation score: 0.980</a:t>
            </a:r>
          </a:p>
          <a:p>
            <a:pPr lvl="1"/>
            <a:r>
              <a:rPr lang="en-US" altLang="zh-CN" dirty="0"/>
              <a:t>train score: 0.997</a:t>
            </a:r>
          </a:p>
          <a:p>
            <a:pPr lvl="1"/>
            <a:r>
              <a:rPr lang="en-US" altLang="zh-CN" dirty="0"/>
              <a:t>test score: 0.989</a:t>
            </a:r>
            <a:endParaRPr lang="zh-CN" altLang="en-US" dirty="0"/>
          </a:p>
        </p:txBody>
      </p:sp>
      <p:pic>
        <p:nvPicPr>
          <p:cNvPr id="5" name="图片 4">
            <a:extLst>
              <a:ext uri="{FF2B5EF4-FFF2-40B4-BE49-F238E27FC236}">
                <a16:creationId xmlns:a16="http://schemas.microsoft.com/office/drawing/2014/main" id="{10091DFA-688A-4D50-86A0-6E6A7C1CF3CF}"/>
              </a:ext>
            </a:extLst>
          </p:cNvPr>
          <p:cNvPicPr>
            <a:picLocks noChangeAspect="1"/>
          </p:cNvPicPr>
          <p:nvPr/>
        </p:nvPicPr>
        <p:blipFill rotWithShape="1">
          <a:blip r:embed="rId2">
            <a:extLst>
              <a:ext uri="{28A0092B-C50C-407E-A947-70E740481C1C}">
                <a14:useLocalDpi xmlns:a14="http://schemas.microsoft.com/office/drawing/2010/main" val="0"/>
              </a:ext>
            </a:extLst>
          </a:blip>
          <a:srcRect l="5091" r="7846"/>
          <a:stretch/>
        </p:blipFill>
        <p:spPr>
          <a:xfrm>
            <a:off x="4292600" y="1970088"/>
            <a:ext cx="7327900" cy="3876675"/>
          </a:xfrm>
          <a:prstGeom prst="rect">
            <a:avLst/>
          </a:prstGeom>
        </p:spPr>
      </p:pic>
    </p:spTree>
    <p:extLst>
      <p:ext uri="{BB962C8B-B14F-4D97-AF65-F5344CB8AC3E}">
        <p14:creationId xmlns:p14="http://schemas.microsoft.com/office/powerpoint/2010/main" val="1959576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A4990-033C-4540-B514-5AE24C046DA7}"/>
              </a:ext>
            </a:extLst>
          </p:cNvPr>
          <p:cNvSpPr>
            <a:spLocks noGrp="1"/>
          </p:cNvSpPr>
          <p:nvPr>
            <p:ph type="title"/>
          </p:nvPr>
        </p:nvSpPr>
        <p:spPr/>
        <p:txBody>
          <a:bodyPr/>
          <a:lstStyle/>
          <a:p>
            <a:r>
              <a:rPr lang="en-US" altLang="zh-CN" dirty="0"/>
              <a:t>4</a:t>
            </a:r>
            <a:r>
              <a:rPr lang="zh-CN" altLang="en-US" dirty="0"/>
              <a:t>、结果</a:t>
            </a:r>
          </a:p>
        </p:txBody>
      </p:sp>
      <p:sp>
        <p:nvSpPr>
          <p:cNvPr id="3" name="内容占位符 2">
            <a:extLst>
              <a:ext uri="{FF2B5EF4-FFF2-40B4-BE49-F238E27FC236}">
                <a16:creationId xmlns:a16="http://schemas.microsoft.com/office/drawing/2014/main" id="{4A5E85CF-AB5E-49A1-99DA-6EF6CEEE57C9}"/>
              </a:ext>
            </a:extLst>
          </p:cNvPr>
          <p:cNvSpPr>
            <a:spLocks noGrp="1"/>
          </p:cNvSpPr>
          <p:nvPr>
            <p:ph idx="1"/>
          </p:nvPr>
        </p:nvSpPr>
        <p:spPr>
          <a:xfrm>
            <a:off x="1553179" y="1457782"/>
            <a:ext cx="9603275" cy="395972"/>
          </a:xfrm>
        </p:spPr>
        <p:txBody>
          <a:bodyPr>
            <a:normAutofit fontScale="92500" lnSpcReduction="20000"/>
          </a:bodyPr>
          <a:lstStyle/>
          <a:p>
            <a:r>
              <a:rPr lang="en-US" altLang="zh-CN" dirty="0"/>
              <a:t>2020</a:t>
            </a:r>
            <a:r>
              <a:rPr lang="zh-CN" altLang="en-US" dirty="0"/>
              <a:t>年</a:t>
            </a:r>
            <a:r>
              <a:rPr lang="en-US" altLang="zh-CN" dirty="0"/>
              <a:t>1~3</a:t>
            </a:r>
            <a:r>
              <a:rPr lang="zh-CN" altLang="en-US" dirty="0"/>
              <a:t>测试结果</a:t>
            </a:r>
          </a:p>
        </p:txBody>
      </p:sp>
      <p:pic>
        <p:nvPicPr>
          <p:cNvPr id="5" name="图片 4">
            <a:extLst>
              <a:ext uri="{FF2B5EF4-FFF2-40B4-BE49-F238E27FC236}">
                <a16:creationId xmlns:a16="http://schemas.microsoft.com/office/drawing/2014/main" id="{1F80181A-0C99-42FB-9DB6-45A52D348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3" y="2062506"/>
            <a:ext cx="5366017" cy="3990975"/>
          </a:xfrm>
          <a:prstGeom prst="rect">
            <a:avLst/>
          </a:prstGeom>
        </p:spPr>
      </p:pic>
      <p:pic>
        <p:nvPicPr>
          <p:cNvPr id="7" name="图片 6">
            <a:extLst>
              <a:ext uri="{FF2B5EF4-FFF2-40B4-BE49-F238E27FC236}">
                <a16:creationId xmlns:a16="http://schemas.microsoft.com/office/drawing/2014/main" id="{652E24C6-42F8-41FB-888E-2A27FA0B6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2062506"/>
            <a:ext cx="5676900" cy="3990975"/>
          </a:xfrm>
          <a:prstGeom prst="rect">
            <a:avLst/>
          </a:prstGeom>
        </p:spPr>
      </p:pic>
    </p:spTree>
    <p:extLst>
      <p:ext uri="{BB962C8B-B14F-4D97-AF65-F5344CB8AC3E}">
        <p14:creationId xmlns:p14="http://schemas.microsoft.com/office/powerpoint/2010/main" val="169567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A4990-033C-4540-B514-5AE24C046DA7}"/>
              </a:ext>
            </a:extLst>
          </p:cNvPr>
          <p:cNvSpPr>
            <a:spLocks noGrp="1"/>
          </p:cNvSpPr>
          <p:nvPr>
            <p:ph type="title"/>
          </p:nvPr>
        </p:nvSpPr>
        <p:spPr>
          <a:xfrm>
            <a:off x="931793" y="633045"/>
            <a:ext cx="9603275" cy="872197"/>
          </a:xfrm>
        </p:spPr>
        <p:txBody>
          <a:bodyPr/>
          <a:lstStyle/>
          <a:p>
            <a:r>
              <a:rPr lang="en-US" altLang="zh-CN" dirty="0"/>
              <a:t>4</a:t>
            </a:r>
            <a:r>
              <a:rPr lang="zh-CN" altLang="en-US" dirty="0"/>
              <a:t>、结果</a:t>
            </a:r>
          </a:p>
        </p:txBody>
      </p:sp>
      <p:sp>
        <p:nvSpPr>
          <p:cNvPr id="3" name="内容占位符 2">
            <a:extLst>
              <a:ext uri="{FF2B5EF4-FFF2-40B4-BE49-F238E27FC236}">
                <a16:creationId xmlns:a16="http://schemas.microsoft.com/office/drawing/2014/main" id="{4A5E85CF-AB5E-49A1-99DA-6EF6CEEE57C9}"/>
              </a:ext>
            </a:extLst>
          </p:cNvPr>
          <p:cNvSpPr>
            <a:spLocks noGrp="1"/>
          </p:cNvSpPr>
          <p:nvPr>
            <p:ph idx="1"/>
          </p:nvPr>
        </p:nvSpPr>
        <p:spPr>
          <a:xfrm>
            <a:off x="439424" y="2232393"/>
            <a:ext cx="3288515" cy="2255201"/>
          </a:xfrm>
        </p:spPr>
        <p:txBody>
          <a:bodyPr>
            <a:normAutofit lnSpcReduction="10000"/>
          </a:bodyPr>
          <a:lstStyle/>
          <a:p>
            <a:r>
              <a:rPr lang="en-US" altLang="zh-CN" dirty="0"/>
              <a:t>-0.04~0.04</a:t>
            </a:r>
            <a:r>
              <a:rPr lang="zh-CN" altLang="en-US" dirty="0"/>
              <a:t>波段训练和测试结果</a:t>
            </a:r>
            <a:endParaRPr lang="en-US" altLang="zh-CN" dirty="0"/>
          </a:p>
          <a:p>
            <a:pPr lvl="1"/>
            <a:r>
              <a:rPr lang="en-US" altLang="zh-CN" dirty="0"/>
              <a:t>Validation score: 0.901</a:t>
            </a:r>
          </a:p>
          <a:p>
            <a:pPr lvl="1"/>
            <a:r>
              <a:rPr lang="en-US" altLang="zh-CN" dirty="0"/>
              <a:t>train score: 0.988</a:t>
            </a:r>
          </a:p>
          <a:p>
            <a:pPr lvl="1"/>
            <a:r>
              <a:rPr lang="en-US" altLang="zh-CN" dirty="0"/>
              <a:t>test score: 0.897</a:t>
            </a:r>
            <a:endParaRPr lang="zh-CN" altLang="en-US" dirty="0"/>
          </a:p>
        </p:txBody>
      </p:sp>
      <p:pic>
        <p:nvPicPr>
          <p:cNvPr id="7" name="图片 6">
            <a:extLst>
              <a:ext uri="{FF2B5EF4-FFF2-40B4-BE49-F238E27FC236}">
                <a16:creationId xmlns:a16="http://schemas.microsoft.com/office/drawing/2014/main" id="{026750FE-9CA4-44DF-B65C-B4BED67B4071}"/>
              </a:ext>
            </a:extLst>
          </p:cNvPr>
          <p:cNvPicPr>
            <a:picLocks noChangeAspect="1"/>
          </p:cNvPicPr>
          <p:nvPr/>
        </p:nvPicPr>
        <p:blipFill rotWithShape="1">
          <a:blip r:embed="rId2">
            <a:extLst>
              <a:ext uri="{28A0092B-C50C-407E-A947-70E740481C1C}">
                <a14:useLocalDpi xmlns:a14="http://schemas.microsoft.com/office/drawing/2010/main" val="0"/>
              </a:ext>
            </a:extLst>
          </a:blip>
          <a:srcRect l="2750" r="5765"/>
          <a:stretch/>
        </p:blipFill>
        <p:spPr>
          <a:xfrm>
            <a:off x="3840480" y="1433414"/>
            <a:ext cx="7695028" cy="3991172"/>
          </a:xfrm>
          <a:prstGeom prst="rect">
            <a:avLst/>
          </a:prstGeom>
        </p:spPr>
      </p:pic>
    </p:spTree>
    <p:extLst>
      <p:ext uri="{BB962C8B-B14F-4D97-AF65-F5344CB8AC3E}">
        <p14:creationId xmlns:p14="http://schemas.microsoft.com/office/powerpoint/2010/main" val="120996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A4990-033C-4540-B514-5AE24C046DA7}"/>
              </a:ext>
            </a:extLst>
          </p:cNvPr>
          <p:cNvSpPr>
            <a:spLocks noGrp="1"/>
          </p:cNvSpPr>
          <p:nvPr>
            <p:ph type="title"/>
          </p:nvPr>
        </p:nvSpPr>
        <p:spPr>
          <a:xfrm>
            <a:off x="838200" y="365125"/>
            <a:ext cx="10515600" cy="968375"/>
          </a:xfrm>
        </p:spPr>
        <p:txBody>
          <a:bodyPr/>
          <a:lstStyle/>
          <a:p>
            <a:r>
              <a:rPr lang="en-US" altLang="zh-CN" dirty="0"/>
              <a:t>4</a:t>
            </a:r>
            <a:r>
              <a:rPr lang="zh-CN" altLang="en-US" dirty="0"/>
              <a:t>、结果</a:t>
            </a:r>
          </a:p>
        </p:txBody>
      </p:sp>
      <p:pic>
        <p:nvPicPr>
          <p:cNvPr id="7" name="内容占位符 6">
            <a:extLst>
              <a:ext uri="{FF2B5EF4-FFF2-40B4-BE49-F238E27FC236}">
                <a16:creationId xmlns:a16="http://schemas.microsoft.com/office/drawing/2014/main" id="{363A0CA0-7321-43E3-A005-22F3400DCC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04" r="8539"/>
          <a:stretch/>
        </p:blipFill>
        <p:spPr>
          <a:xfrm>
            <a:off x="503731" y="2126332"/>
            <a:ext cx="5350969" cy="3972595"/>
          </a:xfrm>
        </p:spPr>
      </p:pic>
      <p:pic>
        <p:nvPicPr>
          <p:cNvPr id="11" name="图片 10">
            <a:extLst>
              <a:ext uri="{FF2B5EF4-FFF2-40B4-BE49-F238E27FC236}">
                <a16:creationId xmlns:a16="http://schemas.microsoft.com/office/drawing/2014/main" id="{FC62A439-3C6D-4598-BED2-E55C5D6B1ECD}"/>
              </a:ext>
            </a:extLst>
          </p:cNvPr>
          <p:cNvPicPr>
            <a:picLocks noChangeAspect="1"/>
          </p:cNvPicPr>
          <p:nvPr/>
        </p:nvPicPr>
        <p:blipFill rotWithShape="1">
          <a:blip r:embed="rId3">
            <a:extLst>
              <a:ext uri="{28A0092B-C50C-407E-A947-70E740481C1C}">
                <a14:useLocalDpi xmlns:a14="http://schemas.microsoft.com/office/drawing/2010/main" val="0"/>
              </a:ext>
            </a:extLst>
          </a:blip>
          <a:srcRect t="8007"/>
          <a:stretch/>
        </p:blipFill>
        <p:spPr>
          <a:xfrm>
            <a:off x="6096000" y="2126331"/>
            <a:ext cx="5495555" cy="3972595"/>
          </a:xfrm>
          <a:prstGeom prst="rect">
            <a:avLst/>
          </a:prstGeom>
        </p:spPr>
      </p:pic>
      <p:sp>
        <p:nvSpPr>
          <p:cNvPr id="12" name="文本框 11">
            <a:extLst>
              <a:ext uri="{FF2B5EF4-FFF2-40B4-BE49-F238E27FC236}">
                <a16:creationId xmlns:a16="http://schemas.microsoft.com/office/drawing/2014/main" id="{22EAF5BB-3870-4178-A549-64F248CB84D0}"/>
              </a:ext>
            </a:extLst>
          </p:cNvPr>
          <p:cNvSpPr txBox="1"/>
          <p:nvPr/>
        </p:nvSpPr>
        <p:spPr>
          <a:xfrm>
            <a:off x="1727200" y="1333500"/>
            <a:ext cx="4025902" cy="461665"/>
          </a:xfrm>
          <a:prstGeom prst="rect">
            <a:avLst/>
          </a:prstGeom>
          <a:noFill/>
        </p:spPr>
        <p:txBody>
          <a:bodyPr wrap="square" rtlCol="0">
            <a:spAutoFit/>
          </a:bodyPr>
          <a:lstStyle/>
          <a:p>
            <a:r>
              <a:rPr lang="en-US" altLang="zh-CN" sz="2400" dirty="0"/>
              <a:t>2020</a:t>
            </a:r>
            <a:r>
              <a:rPr lang="zh-CN" altLang="en-US" sz="2400" dirty="0"/>
              <a:t>年</a:t>
            </a:r>
            <a:r>
              <a:rPr lang="en-US" altLang="zh-CN" sz="2400" dirty="0"/>
              <a:t>1</a:t>
            </a:r>
            <a:r>
              <a:rPr lang="zh-CN" altLang="en-US" sz="2400" dirty="0"/>
              <a:t>月</a:t>
            </a:r>
            <a:r>
              <a:rPr lang="en-US" altLang="zh-CN" sz="2400" dirty="0"/>
              <a:t>~3</a:t>
            </a:r>
            <a:r>
              <a:rPr lang="zh-CN" altLang="en-US" sz="2400" dirty="0"/>
              <a:t>月的预测结果</a:t>
            </a:r>
          </a:p>
        </p:txBody>
      </p:sp>
    </p:spTree>
    <p:extLst>
      <p:ext uri="{BB962C8B-B14F-4D97-AF65-F5344CB8AC3E}">
        <p14:creationId xmlns:p14="http://schemas.microsoft.com/office/powerpoint/2010/main" val="2234315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9A4990-033C-4540-B514-5AE24C046DA7}"/>
              </a:ext>
            </a:extLst>
          </p:cNvPr>
          <p:cNvSpPr>
            <a:spLocks noGrp="1"/>
          </p:cNvSpPr>
          <p:nvPr>
            <p:ph type="title"/>
          </p:nvPr>
        </p:nvSpPr>
        <p:spPr/>
        <p:txBody>
          <a:bodyPr/>
          <a:lstStyle/>
          <a:p>
            <a:r>
              <a:rPr lang="en-US" altLang="zh-CN" dirty="0"/>
              <a:t>4</a:t>
            </a:r>
            <a:r>
              <a:rPr lang="zh-CN" altLang="en-US" dirty="0"/>
              <a:t>、结果</a:t>
            </a:r>
          </a:p>
        </p:txBody>
      </p:sp>
      <p:sp>
        <p:nvSpPr>
          <p:cNvPr id="4" name="内容占位符 3">
            <a:extLst>
              <a:ext uri="{FF2B5EF4-FFF2-40B4-BE49-F238E27FC236}">
                <a16:creationId xmlns:a16="http://schemas.microsoft.com/office/drawing/2014/main" id="{BC9E6D5C-4057-4FE1-B6F5-27E85A487262}"/>
              </a:ext>
            </a:extLst>
          </p:cNvPr>
          <p:cNvSpPr>
            <a:spLocks noGrp="1"/>
          </p:cNvSpPr>
          <p:nvPr>
            <p:ph idx="1"/>
          </p:nvPr>
        </p:nvSpPr>
        <p:spPr>
          <a:xfrm>
            <a:off x="2235200" y="1943100"/>
            <a:ext cx="8204200" cy="3951263"/>
          </a:xfrm>
        </p:spPr>
        <p:txBody>
          <a:bodyPr>
            <a:normAutofit/>
          </a:bodyPr>
          <a:lstStyle/>
          <a:p>
            <a:r>
              <a:rPr lang="zh-CN" altLang="en-US" sz="2800" dirty="0"/>
              <a:t>放不同的样本进行测试，以</a:t>
            </a:r>
            <a:r>
              <a:rPr lang="en-US" altLang="zh-CN" sz="2800" dirty="0"/>
              <a:t>0.02</a:t>
            </a:r>
            <a:r>
              <a:rPr lang="zh-CN" altLang="en-US" sz="2800" dirty="0"/>
              <a:t>为精度判据</a:t>
            </a:r>
            <a:endParaRPr lang="en-US" altLang="zh-CN" sz="2800" dirty="0"/>
          </a:p>
        </p:txBody>
      </p:sp>
      <p:graphicFrame>
        <p:nvGraphicFramePr>
          <p:cNvPr id="3" name="表格 4">
            <a:extLst>
              <a:ext uri="{FF2B5EF4-FFF2-40B4-BE49-F238E27FC236}">
                <a16:creationId xmlns:a16="http://schemas.microsoft.com/office/drawing/2014/main" id="{F2B66E64-1613-4598-954D-B7B7E27F6630}"/>
              </a:ext>
            </a:extLst>
          </p:cNvPr>
          <p:cNvGraphicFramePr>
            <a:graphicFrameLocks noGrp="1"/>
          </p:cNvGraphicFramePr>
          <p:nvPr>
            <p:extLst>
              <p:ext uri="{D42A27DB-BD31-4B8C-83A1-F6EECF244321}">
                <p14:modId xmlns:p14="http://schemas.microsoft.com/office/powerpoint/2010/main" val="1260437955"/>
              </p:ext>
            </p:extLst>
          </p:nvPr>
        </p:nvGraphicFramePr>
        <p:xfrm>
          <a:off x="2058573" y="3246120"/>
          <a:ext cx="8074854" cy="1554480"/>
        </p:xfrm>
        <a:graphic>
          <a:graphicData uri="http://schemas.openxmlformats.org/drawingml/2006/table">
            <a:tbl>
              <a:tblPr firstRow="1" bandRow="1">
                <a:tableStyleId>{5C22544A-7EE6-4342-B048-85BDC9FD1C3A}</a:tableStyleId>
              </a:tblPr>
              <a:tblGrid>
                <a:gridCol w="2691618">
                  <a:extLst>
                    <a:ext uri="{9D8B030D-6E8A-4147-A177-3AD203B41FA5}">
                      <a16:colId xmlns:a16="http://schemas.microsoft.com/office/drawing/2014/main" val="3453542035"/>
                    </a:ext>
                  </a:extLst>
                </a:gridCol>
                <a:gridCol w="2691618">
                  <a:extLst>
                    <a:ext uri="{9D8B030D-6E8A-4147-A177-3AD203B41FA5}">
                      <a16:colId xmlns:a16="http://schemas.microsoft.com/office/drawing/2014/main" val="3938653046"/>
                    </a:ext>
                  </a:extLst>
                </a:gridCol>
                <a:gridCol w="2691618">
                  <a:extLst>
                    <a:ext uri="{9D8B030D-6E8A-4147-A177-3AD203B41FA5}">
                      <a16:colId xmlns:a16="http://schemas.microsoft.com/office/drawing/2014/main" val="795665638"/>
                    </a:ext>
                  </a:extLst>
                </a:gridCol>
              </a:tblGrid>
              <a:tr h="370840">
                <a:tc>
                  <a:txBody>
                    <a:bodyPr/>
                    <a:lstStyle/>
                    <a:p>
                      <a:r>
                        <a:rPr lang="zh-CN" altLang="en-US" sz="2800" dirty="0"/>
                        <a:t>目录</a:t>
                      </a:r>
                      <a:r>
                        <a:rPr lang="en-US" altLang="zh-CN" sz="2800" dirty="0"/>
                        <a:t>/</a:t>
                      </a:r>
                      <a:r>
                        <a:rPr lang="zh-CN" altLang="en-US" sz="2800" dirty="0"/>
                        <a:t>数量</a:t>
                      </a:r>
                      <a:r>
                        <a:rPr lang="en-US" altLang="zh-CN" sz="2800" dirty="0"/>
                        <a:t>/</a:t>
                      </a:r>
                      <a:r>
                        <a:rPr lang="zh-CN" altLang="en-US" sz="2800" dirty="0"/>
                        <a:t>判据</a:t>
                      </a:r>
                    </a:p>
                  </a:txBody>
                  <a:tcPr/>
                </a:tc>
                <a:tc>
                  <a:txBody>
                    <a:bodyPr/>
                    <a:lstStyle/>
                    <a:p>
                      <a:r>
                        <a:rPr lang="en-US" altLang="zh-CN" sz="2800" dirty="0"/>
                        <a:t>Res&lt;=0.02</a:t>
                      </a:r>
                      <a:endParaRPr lang="zh-CN" altLang="en-US" sz="2800" dirty="0"/>
                    </a:p>
                  </a:txBody>
                  <a:tcPr/>
                </a:tc>
                <a:tc>
                  <a:txBody>
                    <a:bodyPr/>
                    <a:lstStyle/>
                    <a:p>
                      <a:r>
                        <a:rPr lang="en-US" altLang="zh-CN" sz="2800" dirty="0"/>
                        <a:t>Res&gt;0.02</a:t>
                      </a:r>
                      <a:endParaRPr lang="zh-CN" altLang="en-US" sz="2800" dirty="0"/>
                    </a:p>
                  </a:txBody>
                  <a:tcPr/>
                </a:tc>
                <a:extLst>
                  <a:ext uri="{0D108BD9-81ED-4DB2-BD59-A6C34878D82A}">
                    <a16:rowId xmlns:a16="http://schemas.microsoft.com/office/drawing/2014/main" val="954260098"/>
                  </a:ext>
                </a:extLst>
              </a:tr>
              <a:tr h="370840">
                <a:tc>
                  <a:txBody>
                    <a:bodyPr/>
                    <a:lstStyle/>
                    <a:p>
                      <a:r>
                        <a:rPr lang="zh-CN" altLang="en-US" sz="2800" dirty="0"/>
                        <a:t>正样本</a:t>
                      </a:r>
                    </a:p>
                  </a:txBody>
                  <a:tcPr/>
                </a:tc>
                <a:tc>
                  <a:txBody>
                    <a:bodyPr/>
                    <a:lstStyle/>
                    <a:p>
                      <a:r>
                        <a:rPr lang="en-US" altLang="zh-CN" sz="2800" dirty="0"/>
                        <a:t>157</a:t>
                      </a:r>
                      <a:endParaRPr lang="zh-CN" altLang="en-US" sz="2800" dirty="0"/>
                    </a:p>
                  </a:txBody>
                  <a:tcPr/>
                </a:tc>
                <a:tc>
                  <a:txBody>
                    <a:bodyPr/>
                    <a:lstStyle/>
                    <a:p>
                      <a:r>
                        <a:rPr lang="en-US" altLang="zh-CN" sz="2800" dirty="0"/>
                        <a:t>7</a:t>
                      </a:r>
                      <a:endParaRPr lang="zh-CN" altLang="en-US" sz="2800" dirty="0"/>
                    </a:p>
                  </a:txBody>
                  <a:tcPr/>
                </a:tc>
                <a:extLst>
                  <a:ext uri="{0D108BD9-81ED-4DB2-BD59-A6C34878D82A}">
                    <a16:rowId xmlns:a16="http://schemas.microsoft.com/office/drawing/2014/main" val="2289778271"/>
                  </a:ext>
                </a:extLst>
              </a:tr>
              <a:tr h="370840">
                <a:tc>
                  <a:txBody>
                    <a:bodyPr/>
                    <a:lstStyle/>
                    <a:p>
                      <a:r>
                        <a:rPr lang="zh-CN" altLang="en-US" sz="2800" dirty="0"/>
                        <a:t>负样本</a:t>
                      </a:r>
                    </a:p>
                  </a:txBody>
                  <a:tcPr/>
                </a:tc>
                <a:tc>
                  <a:txBody>
                    <a:bodyPr/>
                    <a:lstStyle/>
                    <a:p>
                      <a:r>
                        <a:rPr lang="en-US" altLang="zh-CN" sz="2800" dirty="0"/>
                        <a:t>35</a:t>
                      </a:r>
                      <a:endParaRPr lang="zh-CN" altLang="en-US" sz="2800" dirty="0"/>
                    </a:p>
                  </a:txBody>
                  <a:tcPr/>
                </a:tc>
                <a:tc>
                  <a:txBody>
                    <a:bodyPr/>
                    <a:lstStyle/>
                    <a:p>
                      <a:r>
                        <a:rPr lang="en-US" altLang="zh-CN" sz="2800" dirty="0"/>
                        <a:t>1072</a:t>
                      </a:r>
                      <a:endParaRPr lang="zh-CN" altLang="en-US" sz="2800" dirty="0"/>
                    </a:p>
                  </a:txBody>
                  <a:tcPr/>
                </a:tc>
                <a:extLst>
                  <a:ext uri="{0D108BD9-81ED-4DB2-BD59-A6C34878D82A}">
                    <a16:rowId xmlns:a16="http://schemas.microsoft.com/office/drawing/2014/main" val="3501882915"/>
                  </a:ext>
                </a:extLst>
              </a:tr>
            </a:tbl>
          </a:graphicData>
        </a:graphic>
      </p:graphicFrame>
    </p:spTree>
    <p:extLst>
      <p:ext uri="{BB962C8B-B14F-4D97-AF65-F5344CB8AC3E}">
        <p14:creationId xmlns:p14="http://schemas.microsoft.com/office/powerpoint/2010/main" val="483945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88395-7A27-4B72-B6AE-51CD062A80E5}"/>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B3174FBC-5875-4F71-B4EB-A1A8378ABAC5}"/>
              </a:ext>
            </a:extLst>
          </p:cNvPr>
          <p:cNvSpPr>
            <a:spLocks noGrp="1"/>
          </p:cNvSpPr>
          <p:nvPr>
            <p:ph idx="1"/>
          </p:nvPr>
        </p:nvSpPr>
        <p:spPr/>
        <p:txBody>
          <a:bodyPr>
            <a:normAutofit/>
          </a:bodyPr>
          <a:lstStyle/>
          <a:p>
            <a:r>
              <a:rPr lang="en-US" altLang="zh-CN" sz="3200" dirty="0">
                <a:hlinkClick r:id="rId2" action="ppaction://hlinksldjump">
                  <a:extLst>
                    <a:ext uri="{A12FA001-AC4F-418D-AE19-62706E023703}">
                      <ahyp:hlinkClr xmlns:ahyp="http://schemas.microsoft.com/office/drawing/2018/hyperlinkcolor" val="tx"/>
                    </a:ext>
                  </a:extLst>
                </a:hlinkClick>
              </a:rPr>
              <a:t>1</a:t>
            </a:r>
            <a:r>
              <a:rPr lang="zh-CN" altLang="en-US" sz="3200" dirty="0">
                <a:hlinkClick r:id="rId2" action="ppaction://hlinksldjump">
                  <a:extLst>
                    <a:ext uri="{A12FA001-AC4F-418D-AE19-62706E023703}">
                      <ahyp:hlinkClr xmlns:ahyp="http://schemas.microsoft.com/office/drawing/2018/hyperlinkcolor" val="tx"/>
                    </a:ext>
                  </a:extLst>
                </a:hlinkClick>
              </a:rPr>
              <a:t>、背景</a:t>
            </a:r>
            <a:endParaRPr lang="en-US" altLang="zh-CN" sz="3200" dirty="0"/>
          </a:p>
          <a:p>
            <a:r>
              <a:rPr lang="en-US" altLang="zh-CN" sz="3200" dirty="0">
                <a:hlinkClick r:id="rId3" action="ppaction://hlinksldjump">
                  <a:extLst>
                    <a:ext uri="{A12FA001-AC4F-418D-AE19-62706E023703}">
                      <ahyp:hlinkClr xmlns:ahyp="http://schemas.microsoft.com/office/drawing/2018/hyperlinkcolor" val="tx"/>
                    </a:ext>
                  </a:extLst>
                </a:hlinkClick>
              </a:rPr>
              <a:t>2</a:t>
            </a:r>
            <a:r>
              <a:rPr lang="zh-CN" altLang="en-US" sz="3200" dirty="0">
                <a:hlinkClick r:id="rId3" action="ppaction://hlinksldjump">
                  <a:extLst>
                    <a:ext uri="{A12FA001-AC4F-418D-AE19-62706E023703}">
                      <ahyp:hlinkClr xmlns:ahyp="http://schemas.microsoft.com/office/drawing/2018/hyperlinkcolor" val="tx"/>
                    </a:ext>
                  </a:extLst>
                </a:hlinkClick>
              </a:rPr>
              <a:t>、数据</a:t>
            </a:r>
            <a:endParaRPr lang="en-US" altLang="zh-CN" sz="3200" dirty="0"/>
          </a:p>
          <a:p>
            <a:r>
              <a:rPr lang="en-US" altLang="zh-CN" sz="3200" dirty="0">
                <a:hlinkClick r:id="rId4" action="ppaction://hlinksldjump">
                  <a:extLst>
                    <a:ext uri="{A12FA001-AC4F-418D-AE19-62706E023703}">
                      <ahyp:hlinkClr xmlns:ahyp="http://schemas.microsoft.com/office/drawing/2018/hyperlinkcolor" val="tx"/>
                    </a:ext>
                  </a:extLst>
                </a:hlinkClick>
              </a:rPr>
              <a:t>3</a:t>
            </a:r>
            <a:r>
              <a:rPr lang="zh-CN" altLang="en-US" sz="3200" dirty="0">
                <a:hlinkClick r:id="rId4" action="ppaction://hlinksldjump">
                  <a:extLst>
                    <a:ext uri="{A12FA001-AC4F-418D-AE19-62706E023703}">
                      <ahyp:hlinkClr xmlns:ahyp="http://schemas.microsoft.com/office/drawing/2018/hyperlinkcolor" val="tx"/>
                    </a:ext>
                  </a:extLst>
                </a:hlinkClick>
              </a:rPr>
              <a:t>、方法</a:t>
            </a:r>
            <a:endParaRPr lang="en-US" altLang="zh-CN" sz="3200" dirty="0"/>
          </a:p>
          <a:p>
            <a:r>
              <a:rPr lang="en-US" altLang="zh-CN" sz="3200" dirty="0">
                <a:hlinkClick r:id="rId5" action="ppaction://hlinksldjump">
                  <a:extLst>
                    <a:ext uri="{A12FA001-AC4F-418D-AE19-62706E023703}">
                      <ahyp:hlinkClr xmlns:ahyp="http://schemas.microsoft.com/office/drawing/2018/hyperlinkcolor" val="tx"/>
                    </a:ext>
                  </a:extLst>
                </a:hlinkClick>
              </a:rPr>
              <a:t>4</a:t>
            </a:r>
            <a:r>
              <a:rPr lang="zh-CN" altLang="en-US" sz="3200" dirty="0">
                <a:hlinkClick r:id="rId5" action="ppaction://hlinksldjump">
                  <a:extLst>
                    <a:ext uri="{A12FA001-AC4F-418D-AE19-62706E023703}">
                      <ahyp:hlinkClr xmlns:ahyp="http://schemas.microsoft.com/office/drawing/2018/hyperlinkcolor" val="tx"/>
                    </a:ext>
                  </a:extLst>
                </a:hlinkClick>
              </a:rPr>
              <a:t>、结果</a:t>
            </a:r>
            <a:endParaRPr lang="en-US" altLang="zh-CN" sz="3200" dirty="0"/>
          </a:p>
          <a:p>
            <a:r>
              <a:rPr lang="en-US" altLang="zh-CN" sz="3200" dirty="0">
                <a:hlinkClick r:id="rId6" action="ppaction://hlinksldjump">
                  <a:extLst>
                    <a:ext uri="{A12FA001-AC4F-418D-AE19-62706E023703}">
                      <ahyp:hlinkClr xmlns:ahyp="http://schemas.microsoft.com/office/drawing/2018/hyperlinkcolor" val="tx"/>
                    </a:ext>
                  </a:extLst>
                </a:hlinkClick>
              </a:rPr>
              <a:t>5</a:t>
            </a:r>
            <a:r>
              <a:rPr lang="zh-CN" altLang="en-US" sz="3200" dirty="0">
                <a:hlinkClick r:id="rId6" action="ppaction://hlinksldjump">
                  <a:extLst>
                    <a:ext uri="{A12FA001-AC4F-418D-AE19-62706E023703}">
                      <ahyp:hlinkClr xmlns:ahyp="http://schemas.microsoft.com/office/drawing/2018/hyperlinkcolor" val="tx"/>
                    </a:ext>
                  </a:extLst>
                </a:hlinkClick>
              </a:rPr>
              <a:t>、讨论</a:t>
            </a:r>
            <a:endParaRPr lang="zh-CN" altLang="en-US" sz="3200" dirty="0"/>
          </a:p>
        </p:txBody>
      </p:sp>
    </p:spTree>
    <p:extLst>
      <p:ext uri="{BB962C8B-B14F-4D97-AF65-F5344CB8AC3E}">
        <p14:creationId xmlns:p14="http://schemas.microsoft.com/office/powerpoint/2010/main" val="338431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5AA1E7-6710-4552-B704-2CFDECA658FE}"/>
              </a:ext>
            </a:extLst>
          </p:cNvPr>
          <p:cNvSpPr>
            <a:spLocks noGrp="1"/>
          </p:cNvSpPr>
          <p:nvPr>
            <p:ph type="title"/>
          </p:nvPr>
        </p:nvSpPr>
        <p:spPr/>
        <p:txBody>
          <a:bodyPr/>
          <a:lstStyle/>
          <a:p>
            <a:r>
              <a:rPr lang="en-US" altLang="zh-CN" dirty="0"/>
              <a:t>5</a:t>
            </a:r>
            <a:r>
              <a:rPr lang="zh-CN" altLang="en-US" dirty="0"/>
              <a:t>、讨论</a:t>
            </a:r>
          </a:p>
        </p:txBody>
      </p:sp>
      <p:sp>
        <p:nvSpPr>
          <p:cNvPr id="3" name="内容占位符 2">
            <a:extLst>
              <a:ext uri="{FF2B5EF4-FFF2-40B4-BE49-F238E27FC236}">
                <a16:creationId xmlns:a16="http://schemas.microsoft.com/office/drawing/2014/main" id="{271F049A-F8C2-44E4-8BC4-216CA117B2DC}"/>
              </a:ext>
            </a:extLst>
          </p:cNvPr>
          <p:cNvSpPr>
            <a:spLocks noGrp="1"/>
          </p:cNvSpPr>
          <p:nvPr>
            <p:ph idx="1"/>
          </p:nvPr>
        </p:nvSpPr>
        <p:spPr/>
        <p:txBody>
          <a:bodyPr>
            <a:normAutofit/>
          </a:bodyPr>
          <a:lstStyle/>
          <a:p>
            <a:r>
              <a:rPr lang="zh-CN" altLang="zh-CN" sz="2400" dirty="0">
                <a:effectLst/>
                <a:ea typeface="等线" panose="02010600030101010101" pitchFamily="2" charset="-122"/>
                <a:cs typeface="Times New Roman" panose="02020603050405020304" pitchFamily="18" charset="0"/>
              </a:rPr>
              <a:t>从第一个实验结果来看，实际波长和预测波长</a:t>
            </a:r>
            <a:r>
              <a:rPr lang="zh-CN" altLang="zh-CN" sz="2400" dirty="0">
                <a:ea typeface="等线" panose="02010600030101010101" pitchFamily="2" charset="-122"/>
                <a:cs typeface="Times New Roman" panose="02020603050405020304" pitchFamily="18" charset="0"/>
              </a:rPr>
              <a:t>呈现</a:t>
            </a:r>
            <a:r>
              <a:rPr lang="zh-CN" altLang="en-US" sz="2400" dirty="0">
                <a:solidFill>
                  <a:srgbClr val="FF0000"/>
                </a:solidFill>
                <a:ea typeface="等线" panose="02010600030101010101" pitchFamily="2" charset="-122"/>
                <a:cs typeface="Times New Roman" panose="02020603050405020304" pitchFamily="18" charset="0"/>
              </a:rPr>
              <a:t>正相关</a:t>
            </a:r>
            <a:r>
              <a:rPr lang="zh-CN" altLang="zh-CN" sz="2400" dirty="0">
                <a:effectLst/>
                <a:ea typeface="等线" panose="02010600030101010101" pitchFamily="2" charset="-122"/>
                <a:cs typeface="Times New Roman" panose="02020603050405020304" pitchFamily="18" charset="0"/>
              </a:rPr>
              <a:t>，本方法证明了由于多普勒速度所导致的图像差异可以用于图像波长判据</a:t>
            </a:r>
            <a:r>
              <a:rPr lang="zh-CN" altLang="en-US" sz="2400" dirty="0">
                <a:effectLst/>
                <a:ea typeface="等线" panose="02010600030101010101" pitchFamily="2" charset="-122"/>
                <a:cs typeface="Times New Roman" panose="02020603050405020304" pitchFamily="18" charset="0"/>
              </a:rPr>
              <a:t>。</a:t>
            </a:r>
            <a:endParaRPr lang="en-US" altLang="zh-CN" sz="2400" dirty="0">
              <a:effectLst/>
              <a:ea typeface="等线" panose="02010600030101010101" pitchFamily="2" charset="-122"/>
              <a:cs typeface="Times New Roman" panose="02020603050405020304" pitchFamily="18" charset="0"/>
            </a:endParaRPr>
          </a:p>
          <a:p>
            <a:endParaRPr lang="en-US" altLang="zh-CN" sz="2400" dirty="0">
              <a:ea typeface="等线" panose="02010600030101010101" pitchFamily="2" charset="-122"/>
              <a:cs typeface="Times New Roman" panose="02020603050405020304" pitchFamily="18" charset="0"/>
            </a:endParaRPr>
          </a:p>
          <a:p>
            <a:r>
              <a:rPr lang="zh-CN" altLang="en-US" sz="2400" dirty="0">
                <a:ea typeface="等线" panose="02010600030101010101" pitchFamily="2" charset="-122"/>
                <a:cs typeface="Times New Roman" panose="02020603050405020304" pitchFamily="18" charset="0"/>
              </a:rPr>
              <a:t>第二个实验说明了在特定的波带范围内是可以实现波长定标的，条件是需要在线心附近</a:t>
            </a:r>
            <a:endParaRPr lang="en-US" altLang="zh-CN" sz="2400" dirty="0">
              <a:ea typeface="等线" panose="02010600030101010101" pitchFamily="2" charset="-122"/>
              <a:cs typeface="Times New Roman" panose="02020603050405020304" pitchFamily="18" charset="0"/>
            </a:endParaRPr>
          </a:p>
          <a:p>
            <a:endParaRPr lang="en-US" altLang="zh-CN" sz="2400" dirty="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3121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A75DEA-C822-49D2-9EFB-2E224081FD61}"/>
              </a:ext>
            </a:extLst>
          </p:cNvPr>
          <p:cNvSpPr>
            <a:spLocks noGrp="1"/>
          </p:cNvSpPr>
          <p:nvPr>
            <p:ph type="title"/>
          </p:nvPr>
        </p:nvSpPr>
        <p:spPr/>
        <p:txBody>
          <a:bodyPr/>
          <a:lstStyle/>
          <a:p>
            <a:r>
              <a:rPr lang="en-US" altLang="zh-CN" dirty="0"/>
              <a:t>5</a:t>
            </a:r>
            <a:r>
              <a:rPr lang="zh-CN" altLang="en-US" dirty="0"/>
              <a:t>、讨论</a:t>
            </a:r>
          </a:p>
        </p:txBody>
      </p:sp>
      <p:sp>
        <p:nvSpPr>
          <p:cNvPr id="3" name="内容占位符 2">
            <a:extLst>
              <a:ext uri="{FF2B5EF4-FFF2-40B4-BE49-F238E27FC236}">
                <a16:creationId xmlns:a16="http://schemas.microsoft.com/office/drawing/2014/main" id="{61626FEB-2FD4-46A5-BE79-68EE39DFCE79}"/>
              </a:ext>
            </a:extLst>
          </p:cNvPr>
          <p:cNvSpPr>
            <a:spLocks noGrp="1"/>
          </p:cNvSpPr>
          <p:nvPr>
            <p:ph idx="1"/>
          </p:nvPr>
        </p:nvSpPr>
        <p:spPr>
          <a:xfrm>
            <a:off x="1246293" y="2043867"/>
            <a:ext cx="10013845" cy="3450613"/>
          </a:xfrm>
        </p:spPr>
        <p:txBody>
          <a:bodyPr>
            <a:normAutofit/>
          </a:bodyPr>
          <a:lstStyle/>
          <a:p>
            <a:r>
              <a:rPr lang="zh-CN" altLang="en-US" sz="2800" dirty="0"/>
              <a:t>不足</a:t>
            </a:r>
            <a:endParaRPr lang="en-US" altLang="zh-CN" sz="2800" dirty="0"/>
          </a:p>
          <a:p>
            <a:pPr lvl="1"/>
            <a:r>
              <a:rPr lang="zh-CN" altLang="en-US" sz="2400" dirty="0"/>
              <a:t>没有实现波带范围内的定标</a:t>
            </a:r>
            <a:endParaRPr lang="en-US" altLang="zh-CN" sz="2400" dirty="0"/>
          </a:p>
          <a:p>
            <a:r>
              <a:rPr lang="zh-CN" altLang="en-US" sz="2800" dirty="0"/>
              <a:t>分析和改进</a:t>
            </a:r>
            <a:endParaRPr lang="en-US" altLang="zh-CN" sz="2800" dirty="0"/>
          </a:p>
          <a:p>
            <a:pPr lvl="1"/>
            <a:r>
              <a:rPr lang="zh-CN" altLang="en-US" sz="2400" dirty="0"/>
              <a:t>多普勒速度在线心处的差异要比线翼处明显</a:t>
            </a:r>
            <a:endParaRPr lang="en-US" altLang="zh-CN" sz="2400" dirty="0"/>
          </a:p>
          <a:p>
            <a:pPr lvl="1"/>
            <a:r>
              <a:rPr lang="zh-CN" altLang="en-US" sz="2400" dirty="0"/>
              <a:t>机器学习的方法上有待改进（比如使用卷积的方法保留大尺度信息）</a:t>
            </a:r>
            <a:endParaRPr lang="en-US" altLang="zh-CN" sz="2400" dirty="0"/>
          </a:p>
        </p:txBody>
      </p:sp>
    </p:spTree>
    <p:extLst>
      <p:ext uri="{BB962C8B-B14F-4D97-AF65-F5344CB8AC3E}">
        <p14:creationId xmlns:p14="http://schemas.microsoft.com/office/powerpoint/2010/main" val="309971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A7C5CA-D9B0-4C16-AC9A-235B0765095A}"/>
              </a:ext>
            </a:extLst>
          </p:cNvPr>
          <p:cNvSpPr>
            <a:spLocks noGrp="1"/>
          </p:cNvSpPr>
          <p:nvPr>
            <p:ph type="ctrTitle"/>
          </p:nvPr>
        </p:nvSpPr>
        <p:spPr>
          <a:xfrm>
            <a:off x="5556740" y="1790114"/>
            <a:ext cx="4192172" cy="1825283"/>
          </a:xfrm>
        </p:spPr>
        <p:txBody>
          <a:bodyPr>
            <a:normAutofit/>
          </a:bodyPr>
          <a:lstStyle/>
          <a:p>
            <a:r>
              <a:rPr lang="zh-CN" altLang="en-US" sz="11500" dirty="0">
                <a:solidFill>
                  <a:schemeClr val="bg1"/>
                </a:solidFill>
              </a:rPr>
              <a:t>谢谢</a:t>
            </a:r>
            <a:r>
              <a:rPr lang="zh-CN" altLang="en-US" sz="8800" dirty="0">
                <a:solidFill>
                  <a:schemeClr val="bg1"/>
                </a:solidFill>
              </a:rPr>
              <a:t>！</a:t>
            </a:r>
          </a:p>
        </p:txBody>
      </p:sp>
    </p:spTree>
    <p:extLst>
      <p:ext uri="{BB962C8B-B14F-4D97-AF65-F5344CB8AC3E}">
        <p14:creationId xmlns:p14="http://schemas.microsoft.com/office/powerpoint/2010/main" val="1267269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AEB36-5DB4-40CA-9267-60EF488269C4}"/>
              </a:ext>
            </a:extLst>
          </p:cNvPr>
          <p:cNvSpPr>
            <a:spLocks noGrp="1"/>
          </p:cNvSpPr>
          <p:nvPr>
            <p:ph type="title"/>
          </p:nvPr>
        </p:nvSpPr>
        <p:spPr/>
        <p:txBody>
          <a:bodyPr/>
          <a:lstStyle/>
          <a:p>
            <a:r>
              <a:rPr lang="en-US" altLang="zh-CN" dirty="0"/>
              <a:t>1</a:t>
            </a:r>
            <a:r>
              <a:rPr lang="zh-CN" altLang="en-US" dirty="0"/>
              <a:t>、背景</a:t>
            </a:r>
          </a:p>
        </p:txBody>
      </p:sp>
      <p:sp>
        <p:nvSpPr>
          <p:cNvPr id="4" name="内容占位符 3">
            <a:extLst>
              <a:ext uri="{FF2B5EF4-FFF2-40B4-BE49-F238E27FC236}">
                <a16:creationId xmlns:a16="http://schemas.microsoft.com/office/drawing/2014/main" id="{3DD1CD64-D7AE-4382-B748-1C864B3D35BF}"/>
              </a:ext>
            </a:extLst>
          </p:cNvPr>
          <p:cNvSpPr>
            <a:spLocks noGrp="1"/>
          </p:cNvSpPr>
          <p:nvPr>
            <p:ph idx="1"/>
          </p:nvPr>
        </p:nvSpPr>
        <p:spPr>
          <a:xfrm>
            <a:off x="838199" y="1825625"/>
            <a:ext cx="9979617" cy="3686533"/>
          </a:xfrm>
        </p:spPr>
        <p:txBody>
          <a:bodyPr>
            <a:normAutofit/>
          </a:bodyPr>
          <a:lstStyle/>
          <a:p>
            <a:pPr marL="0" indent="0">
              <a:buNone/>
            </a:pPr>
            <a:endParaRPr lang="en-US" altLang="zh-CN" dirty="0"/>
          </a:p>
          <a:p>
            <a:r>
              <a:rPr lang="zh-CN" altLang="en-US" dirty="0"/>
              <a:t>怀柔小磁场望远镜（</a:t>
            </a:r>
            <a:r>
              <a:rPr lang="en-US" altLang="zh-CN" dirty="0"/>
              <a:t>FSMT</a:t>
            </a:r>
            <a:r>
              <a:rPr lang="zh-CN" altLang="en-US" dirty="0"/>
              <a:t>）是基于双折射滤光器的全日面矢量磁场望远镜，自</a:t>
            </a:r>
            <a:r>
              <a:rPr lang="en-US" altLang="zh-CN" dirty="0"/>
              <a:t>2006</a:t>
            </a:r>
            <a:r>
              <a:rPr lang="zh-CN" altLang="en-US" dirty="0"/>
              <a:t>年投入运行以来，为人们提供了研究太阳内部形成磁场新途径和验证发电机理论的新的依据。</a:t>
            </a:r>
            <a:endParaRPr lang="en-US" altLang="zh-CN" dirty="0"/>
          </a:p>
          <a:p>
            <a:endParaRPr lang="en-US" altLang="zh-CN" dirty="0"/>
          </a:p>
          <a:p>
            <a:r>
              <a:rPr lang="en-US" altLang="zh-CN" dirty="0"/>
              <a:t>FSMT</a:t>
            </a:r>
            <a:r>
              <a:rPr lang="zh-CN" altLang="en-US" dirty="0"/>
              <a:t>主要是在</a:t>
            </a:r>
            <a:r>
              <a:rPr lang="en-US" altLang="zh-CN" dirty="0"/>
              <a:t>Fe5324.19</a:t>
            </a:r>
            <a:r>
              <a:rPr lang="zh-CN" altLang="en-US" dirty="0"/>
              <a:t>波段偏离线心处</a:t>
            </a:r>
            <a:r>
              <a:rPr lang="en-US" altLang="zh-CN" dirty="0"/>
              <a:t>-0.08A</a:t>
            </a:r>
            <a:r>
              <a:rPr lang="zh-CN" altLang="en-US" dirty="0"/>
              <a:t>进行观测，获得偏振像，然后通过磁场定标获得磁场数据。</a:t>
            </a:r>
            <a:endParaRPr lang="en-US" altLang="zh-CN" dirty="0"/>
          </a:p>
        </p:txBody>
      </p:sp>
    </p:spTree>
    <p:extLst>
      <p:ext uri="{BB962C8B-B14F-4D97-AF65-F5344CB8AC3E}">
        <p14:creationId xmlns:p14="http://schemas.microsoft.com/office/powerpoint/2010/main" val="185758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4F830-CF5C-47EF-A626-98A71B6BC15B}"/>
              </a:ext>
            </a:extLst>
          </p:cNvPr>
          <p:cNvSpPr>
            <a:spLocks noGrp="1"/>
          </p:cNvSpPr>
          <p:nvPr>
            <p:ph type="title"/>
          </p:nvPr>
        </p:nvSpPr>
        <p:spPr/>
        <p:txBody>
          <a:bodyPr/>
          <a:lstStyle/>
          <a:p>
            <a:r>
              <a:rPr lang="en-US" altLang="zh-CN" dirty="0"/>
              <a:t>1</a:t>
            </a:r>
            <a:r>
              <a:rPr lang="zh-CN" altLang="en-US" dirty="0"/>
              <a:t>、背景</a:t>
            </a:r>
          </a:p>
        </p:txBody>
      </p:sp>
      <p:sp>
        <p:nvSpPr>
          <p:cNvPr id="3" name="内容占位符 2">
            <a:extLst>
              <a:ext uri="{FF2B5EF4-FFF2-40B4-BE49-F238E27FC236}">
                <a16:creationId xmlns:a16="http://schemas.microsoft.com/office/drawing/2014/main" id="{FFE95CE0-B81A-4E66-9DAF-355344E323BA}"/>
              </a:ext>
            </a:extLst>
          </p:cNvPr>
          <p:cNvSpPr>
            <a:spLocks noGrp="1"/>
          </p:cNvSpPr>
          <p:nvPr>
            <p:ph idx="1"/>
          </p:nvPr>
        </p:nvSpPr>
        <p:spPr>
          <a:xfrm>
            <a:off x="831273" y="1691322"/>
            <a:ext cx="4289581" cy="4439334"/>
          </a:xfrm>
        </p:spPr>
        <p:txBody>
          <a:bodyPr>
            <a:normAutofit/>
          </a:bodyPr>
          <a:lstStyle/>
          <a:p>
            <a:pPr>
              <a:lnSpc>
                <a:spcPct val="120000"/>
              </a:lnSpc>
            </a:pPr>
            <a:r>
              <a:rPr lang="zh-CN" altLang="en-US" sz="2000" dirty="0"/>
              <a:t>机器机械误差、环境温度导致波带漂移，需要重新定标</a:t>
            </a:r>
            <a:endParaRPr lang="en-US" altLang="zh-CN" sz="2000" dirty="0"/>
          </a:p>
          <a:p>
            <a:pPr>
              <a:lnSpc>
                <a:spcPct val="120000"/>
              </a:lnSpc>
            </a:pPr>
            <a:r>
              <a:rPr lang="zh-CN" altLang="en-US" sz="2000" dirty="0"/>
              <a:t>目前的定标方式是：偏离线心位置</a:t>
            </a:r>
            <a:r>
              <a:rPr lang="en-US" altLang="zh-CN" sz="2000" dirty="0"/>
              <a:t>[-0.3,0.3]</a:t>
            </a:r>
            <a:r>
              <a:rPr lang="zh-CN" altLang="en-US" sz="2000" dirty="0"/>
              <a:t>处以</a:t>
            </a:r>
            <a:r>
              <a:rPr lang="en-US" altLang="zh-CN" sz="2000" dirty="0"/>
              <a:t>0.02</a:t>
            </a:r>
            <a:r>
              <a:rPr lang="zh-CN" altLang="en-US" sz="2000" dirty="0"/>
              <a:t>为间隔扫描获得单色像，通过拟合位置和中心强度的关系，获得谱线轮廓，找到线心，进行定标。</a:t>
            </a:r>
            <a:endParaRPr lang="en-US" altLang="zh-CN" sz="2000" dirty="0"/>
          </a:p>
          <a:p>
            <a:pPr>
              <a:lnSpc>
                <a:spcPct val="120000"/>
              </a:lnSpc>
            </a:pPr>
            <a:r>
              <a:rPr lang="zh-CN" altLang="en-US" sz="2000" dirty="0"/>
              <a:t>缺点：耗时</a:t>
            </a:r>
            <a:endParaRPr lang="en-US" altLang="zh-CN" sz="2000" dirty="0"/>
          </a:p>
          <a:p>
            <a:pPr marL="0" indent="0">
              <a:buNone/>
            </a:pPr>
            <a:endParaRPr lang="zh-CN" altLang="en-US" dirty="0"/>
          </a:p>
        </p:txBody>
      </p:sp>
      <p:pic>
        <p:nvPicPr>
          <p:cNvPr id="4" name="内容占位符 4">
            <a:extLst>
              <a:ext uri="{FF2B5EF4-FFF2-40B4-BE49-F238E27FC236}">
                <a16:creationId xmlns:a16="http://schemas.microsoft.com/office/drawing/2014/main" id="{19F26E17-2586-426F-BA4B-4F3D0EF53B0D}"/>
              </a:ext>
            </a:extLst>
          </p:cNvPr>
          <p:cNvPicPr>
            <a:picLocks noChangeAspect="1"/>
          </p:cNvPicPr>
          <p:nvPr/>
        </p:nvPicPr>
        <p:blipFill rotWithShape="1">
          <a:blip r:embed="rId2">
            <a:extLst>
              <a:ext uri="{28A0092B-C50C-407E-A947-70E740481C1C}">
                <a14:useLocalDpi xmlns:a14="http://schemas.microsoft.com/office/drawing/2010/main" val="0"/>
              </a:ext>
            </a:extLst>
          </a:blip>
          <a:srcRect l="9681" r="6786" b="6304"/>
          <a:stretch/>
        </p:blipFill>
        <p:spPr>
          <a:xfrm>
            <a:off x="5379805" y="1479586"/>
            <a:ext cx="6658378" cy="4594203"/>
          </a:xfrm>
          <a:prstGeom prst="rect">
            <a:avLst/>
          </a:prstGeom>
        </p:spPr>
      </p:pic>
    </p:spTree>
    <p:extLst>
      <p:ext uri="{BB962C8B-B14F-4D97-AF65-F5344CB8AC3E}">
        <p14:creationId xmlns:p14="http://schemas.microsoft.com/office/powerpoint/2010/main" val="40723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D40FF-7579-4517-BD53-E0CF1349A7F5}"/>
              </a:ext>
            </a:extLst>
          </p:cNvPr>
          <p:cNvSpPr>
            <a:spLocks noGrp="1"/>
          </p:cNvSpPr>
          <p:nvPr>
            <p:ph type="title"/>
          </p:nvPr>
        </p:nvSpPr>
        <p:spPr/>
        <p:txBody>
          <a:bodyPr/>
          <a:lstStyle/>
          <a:p>
            <a:r>
              <a:rPr lang="en-US" altLang="zh-CN" dirty="0"/>
              <a:t>1</a:t>
            </a:r>
            <a:r>
              <a:rPr lang="zh-CN" altLang="en-US" dirty="0"/>
              <a:t>、背景</a:t>
            </a:r>
          </a:p>
        </p:txBody>
      </p:sp>
      <p:sp>
        <p:nvSpPr>
          <p:cNvPr id="3" name="内容占位符 2">
            <a:extLst>
              <a:ext uri="{FF2B5EF4-FFF2-40B4-BE49-F238E27FC236}">
                <a16:creationId xmlns:a16="http://schemas.microsoft.com/office/drawing/2014/main" id="{145B383E-A8BF-47D4-9937-8F7AFC0AAF0E}"/>
              </a:ext>
            </a:extLst>
          </p:cNvPr>
          <p:cNvSpPr>
            <a:spLocks noGrp="1"/>
          </p:cNvSpPr>
          <p:nvPr>
            <p:ph idx="1"/>
          </p:nvPr>
        </p:nvSpPr>
        <p:spPr>
          <a:xfrm>
            <a:off x="838200" y="1853753"/>
            <a:ext cx="10515600" cy="4063655"/>
          </a:xfrm>
        </p:spPr>
        <p:txBody>
          <a:bodyPr/>
          <a:lstStyle/>
          <a:p>
            <a:r>
              <a:rPr lang="zh-CN" altLang="en-US" dirty="0"/>
              <a:t>基于机器学习的波长定标方案进行研究</a:t>
            </a:r>
            <a:endParaRPr lang="en-US" altLang="zh-CN" dirty="0"/>
          </a:p>
          <a:p>
            <a:r>
              <a:rPr lang="zh-CN" altLang="en-US" dirty="0"/>
              <a:t>目标：快速定标（给定一张全日面单色像，获得其波长信息）</a:t>
            </a:r>
          </a:p>
        </p:txBody>
      </p:sp>
      <p:pic>
        <p:nvPicPr>
          <p:cNvPr id="4" name="图片 3">
            <a:extLst>
              <a:ext uri="{FF2B5EF4-FFF2-40B4-BE49-F238E27FC236}">
                <a16:creationId xmlns:a16="http://schemas.microsoft.com/office/drawing/2014/main" id="{8B0E288E-6964-49B8-9D4C-BFC3D330D06B}"/>
              </a:ext>
            </a:extLst>
          </p:cNvPr>
          <p:cNvPicPr>
            <a:picLocks noChangeAspect="1"/>
          </p:cNvPicPr>
          <p:nvPr/>
        </p:nvPicPr>
        <p:blipFill>
          <a:blip r:embed="rId2"/>
          <a:stretch>
            <a:fillRect/>
          </a:stretch>
        </p:blipFill>
        <p:spPr>
          <a:xfrm>
            <a:off x="1588198" y="2906489"/>
            <a:ext cx="2869823" cy="2869823"/>
          </a:xfrm>
          <a:prstGeom prst="rect">
            <a:avLst/>
          </a:prstGeom>
        </p:spPr>
      </p:pic>
      <p:sp>
        <p:nvSpPr>
          <p:cNvPr id="5" name="矩形 4">
            <a:extLst>
              <a:ext uri="{FF2B5EF4-FFF2-40B4-BE49-F238E27FC236}">
                <a16:creationId xmlns:a16="http://schemas.microsoft.com/office/drawing/2014/main" id="{D5AE4707-73D2-4265-92EC-7E200AC0E352}"/>
              </a:ext>
            </a:extLst>
          </p:cNvPr>
          <p:cNvSpPr/>
          <p:nvPr/>
        </p:nvSpPr>
        <p:spPr>
          <a:xfrm>
            <a:off x="5400267" y="4110569"/>
            <a:ext cx="3132065" cy="461665"/>
          </a:xfrm>
          <a:prstGeom prst="rect">
            <a:avLst/>
          </a:prstGeom>
        </p:spPr>
        <p:txBody>
          <a:bodyPr wrap="square">
            <a:spAutoFit/>
          </a:bodyPr>
          <a:lstStyle/>
          <a:p>
            <a:r>
              <a:rPr lang="zh-CN" altLang="en-US" dirty="0"/>
              <a:t> </a:t>
            </a:r>
            <a:r>
              <a:rPr lang="en-US" altLang="zh-CN" dirty="0"/>
              <a:t>-</a:t>
            </a:r>
            <a:r>
              <a:rPr lang="en-US" altLang="zh-CN" sz="2400" dirty="0"/>
              <a:t>0.272482460737</a:t>
            </a:r>
            <a:r>
              <a:rPr lang="en-US" altLang="zh-CN" dirty="0"/>
              <a:t> </a:t>
            </a:r>
            <a:endParaRPr lang="zh-CN" altLang="en-US" dirty="0"/>
          </a:p>
        </p:txBody>
      </p:sp>
      <p:sp>
        <p:nvSpPr>
          <p:cNvPr id="6" name="矩形 5">
            <a:extLst>
              <a:ext uri="{FF2B5EF4-FFF2-40B4-BE49-F238E27FC236}">
                <a16:creationId xmlns:a16="http://schemas.microsoft.com/office/drawing/2014/main" id="{ADBF163A-2ACE-46E2-AD7B-3E435B1D6837}"/>
              </a:ext>
            </a:extLst>
          </p:cNvPr>
          <p:cNvSpPr/>
          <p:nvPr/>
        </p:nvSpPr>
        <p:spPr>
          <a:xfrm>
            <a:off x="2328047" y="5803290"/>
            <a:ext cx="1390124" cy="369332"/>
          </a:xfrm>
          <a:prstGeom prst="rect">
            <a:avLst/>
          </a:prstGeom>
        </p:spPr>
        <p:txBody>
          <a:bodyPr wrap="none">
            <a:spAutoFit/>
          </a:bodyPr>
          <a:lstStyle/>
          <a:p>
            <a:r>
              <a:rPr lang="zh-CN" altLang="en-US" dirty="0"/>
              <a:t>2017-05-06</a:t>
            </a:r>
          </a:p>
        </p:txBody>
      </p:sp>
    </p:spTree>
    <p:extLst>
      <p:ext uri="{BB962C8B-B14F-4D97-AF65-F5344CB8AC3E}">
        <p14:creationId xmlns:p14="http://schemas.microsoft.com/office/powerpoint/2010/main" val="37320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9972F8-2727-47FC-835E-FCD5B628A2A0}"/>
              </a:ext>
            </a:extLst>
          </p:cNvPr>
          <p:cNvSpPr>
            <a:spLocks noGrp="1"/>
          </p:cNvSpPr>
          <p:nvPr>
            <p:ph type="title"/>
          </p:nvPr>
        </p:nvSpPr>
        <p:spPr/>
        <p:txBody>
          <a:bodyPr/>
          <a:lstStyle/>
          <a:p>
            <a:r>
              <a:rPr lang="en-US" altLang="zh-CN" dirty="0"/>
              <a:t>2</a:t>
            </a:r>
            <a:r>
              <a:rPr lang="zh-CN" altLang="en-US" dirty="0"/>
              <a:t>、数据</a:t>
            </a:r>
          </a:p>
        </p:txBody>
      </p:sp>
      <p:pic>
        <p:nvPicPr>
          <p:cNvPr id="5" name="内容占位符 4">
            <a:extLst>
              <a:ext uri="{FF2B5EF4-FFF2-40B4-BE49-F238E27FC236}">
                <a16:creationId xmlns:a16="http://schemas.microsoft.com/office/drawing/2014/main" id="{AE0CE3E6-D932-4390-AF4F-FC83AE6356EE}"/>
              </a:ext>
            </a:extLst>
          </p:cNvPr>
          <p:cNvPicPr>
            <a:picLocks noGrp="1" noChangeAspect="1"/>
          </p:cNvPicPr>
          <p:nvPr>
            <p:ph idx="1"/>
          </p:nvPr>
        </p:nvPicPr>
        <p:blipFill>
          <a:blip r:embed="rId2"/>
          <a:stretch>
            <a:fillRect/>
          </a:stretch>
        </p:blipFill>
        <p:spPr>
          <a:xfrm>
            <a:off x="927100" y="1766888"/>
            <a:ext cx="2886233" cy="2612624"/>
          </a:xfrm>
          <a:prstGeom prst="rect">
            <a:avLst/>
          </a:prstGeom>
        </p:spPr>
      </p:pic>
      <p:sp>
        <p:nvSpPr>
          <p:cNvPr id="6" name="文本框 5">
            <a:extLst>
              <a:ext uri="{FF2B5EF4-FFF2-40B4-BE49-F238E27FC236}">
                <a16:creationId xmlns:a16="http://schemas.microsoft.com/office/drawing/2014/main" id="{BFF43D53-E767-44E7-9998-BF5B9FEF40DD}"/>
              </a:ext>
            </a:extLst>
          </p:cNvPr>
          <p:cNvSpPr txBox="1"/>
          <p:nvPr/>
        </p:nvSpPr>
        <p:spPr>
          <a:xfrm>
            <a:off x="927100" y="4749623"/>
            <a:ext cx="3543300" cy="1200329"/>
          </a:xfrm>
          <a:prstGeom prst="rect">
            <a:avLst/>
          </a:prstGeom>
          <a:noFill/>
        </p:spPr>
        <p:txBody>
          <a:bodyPr wrap="square" rtlCol="0">
            <a:spAutoFit/>
          </a:bodyPr>
          <a:lstStyle/>
          <a:p>
            <a:r>
              <a:rPr lang="zh-CN" altLang="en-US" sz="2400" dirty="0"/>
              <a:t>原始数据：一组</a:t>
            </a:r>
            <a:r>
              <a:rPr lang="en-US" altLang="zh-CN" sz="2400" dirty="0"/>
              <a:t>31</a:t>
            </a:r>
            <a:r>
              <a:rPr lang="zh-CN" altLang="en-US" sz="2400" dirty="0"/>
              <a:t>个</a:t>
            </a:r>
            <a:endParaRPr lang="en-US" altLang="zh-CN" sz="2400" dirty="0"/>
          </a:p>
          <a:p>
            <a:r>
              <a:rPr lang="zh-CN" altLang="en-US" sz="2400" dirty="0"/>
              <a:t>每个数据包含两帧：</a:t>
            </a:r>
            <a:endParaRPr lang="en-US" altLang="zh-CN" sz="2400" dirty="0"/>
          </a:p>
          <a:p>
            <a:r>
              <a:rPr lang="en-US" altLang="zh-CN" sz="2400" dirty="0"/>
              <a:t>0.5I-0.5V &amp; 0.5I+0.5V</a:t>
            </a:r>
            <a:endParaRPr lang="zh-CN" altLang="en-US" sz="2400" dirty="0"/>
          </a:p>
        </p:txBody>
      </p:sp>
      <p:pic>
        <p:nvPicPr>
          <p:cNvPr id="7" name="图片 6">
            <a:extLst>
              <a:ext uri="{FF2B5EF4-FFF2-40B4-BE49-F238E27FC236}">
                <a16:creationId xmlns:a16="http://schemas.microsoft.com/office/drawing/2014/main" id="{EC925233-5F54-4FE5-B2F7-8E394FAA703F}"/>
              </a:ext>
            </a:extLst>
          </p:cNvPr>
          <p:cNvPicPr>
            <a:picLocks noChangeAspect="1"/>
          </p:cNvPicPr>
          <p:nvPr/>
        </p:nvPicPr>
        <p:blipFill rotWithShape="1">
          <a:blip r:embed="rId3"/>
          <a:srcRect l="1202" r="1586" b="1246"/>
          <a:stretch/>
        </p:blipFill>
        <p:spPr>
          <a:xfrm>
            <a:off x="5448301" y="409574"/>
            <a:ext cx="5651500" cy="6038852"/>
          </a:xfrm>
          <a:prstGeom prst="rect">
            <a:avLst/>
          </a:prstGeom>
        </p:spPr>
      </p:pic>
    </p:spTree>
    <p:extLst>
      <p:ext uri="{BB962C8B-B14F-4D97-AF65-F5344CB8AC3E}">
        <p14:creationId xmlns:p14="http://schemas.microsoft.com/office/powerpoint/2010/main" val="391948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8E6D3-F456-47B2-9A1A-1875CC88A778}"/>
              </a:ext>
            </a:extLst>
          </p:cNvPr>
          <p:cNvSpPr>
            <a:spLocks noGrp="1"/>
          </p:cNvSpPr>
          <p:nvPr>
            <p:ph type="title"/>
          </p:nvPr>
        </p:nvSpPr>
        <p:spPr/>
        <p:txBody>
          <a:bodyPr/>
          <a:lstStyle/>
          <a:p>
            <a:r>
              <a:rPr lang="zh-CN" altLang="en-US" dirty="0"/>
              <a:t>数据预处理</a:t>
            </a:r>
          </a:p>
        </p:txBody>
      </p:sp>
      <p:sp>
        <p:nvSpPr>
          <p:cNvPr id="3" name="内容占位符 2">
            <a:extLst>
              <a:ext uri="{FF2B5EF4-FFF2-40B4-BE49-F238E27FC236}">
                <a16:creationId xmlns:a16="http://schemas.microsoft.com/office/drawing/2014/main" id="{1042A774-9FC2-4D44-AAE9-A54E41ABBC76}"/>
              </a:ext>
            </a:extLst>
          </p:cNvPr>
          <p:cNvSpPr>
            <a:spLocks noGrp="1"/>
          </p:cNvSpPr>
          <p:nvPr>
            <p:ph idx="1"/>
          </p:nvPr>
        </p:nvSpPr>
        <p:spPr/>
        <p:txBody>
          <a:bodyPr/>
          <a:lstStyle/>
          <a:p>
            <a:r>
              <a:rPr lang="en-US" altLang="zh-CN" dirty="0"/>
              <a:t>1</a:t>
            </a:r>
            <a:r>
              <a:rPr lang="zh-CN" altLang="en-US" dirty="0"/>
              <a:t>、图像挑选</a:t>
            </a:r>
            <a:endParaRPr lang="en-US" altLang="zh-CN" dirty="0"/>
          </a:p>
          <a:p>
            <a:pPr lvl="1"/>
            <a:r>
              <a:rPr lang="zh-CN" altLang="en-US" dirty="0"/>
              <a:t>（</a:t>
            </a:r>
            <a:r>
              <a:rPr lang="en-US" altLang="zh-CN" dirty="0"/>
              <a:t>1</a:t>
            </a:r>
            <a:r>
              <a:rPr lang="zh-CN" altLang="en-US" dirty="0"/>
              <a:t>、参考拟合的曲线，关注线心位置</a:t>
            </a:r>
            <a:r>
              <a:rPr lang="en-US" altLang="zh-CN" dirty="0"/>
              <a:t>[0.12~0.20]</a:t>
            </a:r>
            <a:r>
              <a:rPr lang="zh-CN" altLang="en-US" dirty="0"/>
              <a:t>；</a:t>
            </a:r>
            <a:r>
              <a:rPr lang="en-US" altLang="zh-CN" dirty="0"/>
              <a:t>2</a:t>
            </a:r>
            <a:r>
              <a:rPr lang="zh-CN" altLang="en-US" dirty="0"/>
              <a:t>、去除饱和像）</a:t>
            </a:r>
            <a:endParaRPr lang="en-US" altLang="zh-CN" dirty="0"/>
          </a:p>
          <a:p>
            <a:r>
              <a:rPr lang="en-US" altLang="zh-CN" dirty="0"/>
              <a:t>2</a:t>
            </a:r>
            <a:r>
              <a:rPr lang="zh-CN" altLang="en-US" dirty="0"/>
              <a:t>、波长矫正</a:t>
            </a:r>
            <a:endParaRPr lang="en-US" altLang="zh-CN" dirty="0"/>
          </a:p>
          <a:p>
            <a:pPr lvl="1"/>
            <a:r>
              <a:rPr lang="zh-CN" altLang="en-US" dirty="0"/>
              <a:t>（以线心处横坐标为零，此处获得的波长作为训练的标签）</a:t>
            </a:r>
            <a:endParaRPr lang="en-US" altLang="zh-CN" dirty="0"/>
          </a:p>
          <a:p>
            <a:r>
              <a:rPr lang="en-US" altLang="zh-CN" dirty="0"/>
              <a:t>3</a:t>
            </a:r>
            <a:r>
              <a:rPr lang="zh-CN" altLang="en-US" dirty="0"/>
              <a:t>、</a:t>
            </a:r>
            <a:r>
              <a:rPr lang="en-US" altLang="zh-CN" dirty="0"/>
              <a:t>P</a:t>
            </a:r>
            <a:r>
              <a:rPr lang="zh-CN" altLang="en-US" dirty="0"/>
              <a:t>角矫正</a:t>
            </a:r>
            <a:endParaRPr lang="en-US" altLang="zh-CN" dirty="0"/>
          </a:p>
          <a:p>
            <a:endParaRPr lang="en-US" altLang="zh-CN" dirty="0"/>
          </a:p>
          <a:p>
            <a:endParaRPr lang="zh-CN" altLang="en-US" dirty="0"/>
          </a:p>
        </p:txBody>
      </p:sp>
    </p:spTree>
    <p:extLst>
      <p:ext uri="{BB962C8B-B14F-4D97-AF65-F5344CB8AC3E}">
        <p14:creationId xmlns:p14="http://schemas.microsoft.com/office/powerpoint/2010/main" val="1598829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A358849-AF11-4EC4-BD63-22C9A69E98D5}"/>
              </a:ext>
            </a:extLst>
          </p:cNvPr>
          <p:cNvSpPr>
            <a:spLocks noGrp="1"/>
          </p:cNvSpPr>
          <p:nvPr>
            <p:ph idx="1"/>
          </p:nvPr>
        </p:nvSpPr>
        <p:spPr>
          <a:xfrm>
            <a:off x="838200" y="723900"/>
            <a:ext cx="10515600" cy="5453063"/>
          </a:xfrm>
        </p:spPr>
        <p:txBody>
          <a:bodyPr/>
          <a:lstStyle/>
          <a:p>
            <a:r>
              <a:rPr lang="en-US" altLang="zh-CN" dirty="0"/>
              <a:t>4</a:t>
            </a:r>
            <a:r>
              <a:rPr lang="zh-CN" altLang="en-US" dirty="0"/>
              <a:t>、消除临边昏暗，滤光器的不均匀性</a:t>
            </a:r>
            <a:endParaRPr lang="en-US" altLang="zh-CN" dirty="0"/>
          </a:p>
          <a:p>
            <a:pPr lvl="1"/>
            <a:r>
              <a:rPr lang="zh-CN" altLang="en-US" dirty="0"/>
              <a:t>（方法：除去平均值，因为每天观测的云量，温度都不一样，所以不考虑强度信息，只考虑速度场的影响）</a:t>
            </a:r>
            <a:endParaRPr lang="en-US" altLang="zh-CN" dirty="0"/>
          </a:p>
          <a:p>
            <a:endParaRPr lang="zh-CN" altLang="en-US" dirty="0"/>
          </a:p>
        </p:txBody>
      </p:sp>
      <p:pic>
        <p:nvPicPr>
          <p:cNvPr id="7" name="图片 6">
            <a:extLst>
              <a:ext uri="{FF2B5EF4-FFF2-40B4-BE49-F238E27FC236}">
                <a16:creationId xmlns:a16="http://schemas.microsoft.com/office/drawing/2014/main" id="{40649DC6-599F-4902-B792-61D59D78E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14" y="2052821"/>
            <a:ext cx="5852172" cy="4352553"/>
          </a:xfrm>
          <a:prstGeom prst="rect">
            <a:avLst/>
          </a:prstGeom>
        </p:spPr>
      </p:pic>
      <p:pic>
        <p:nvPicPr>
          <p:cNvPr id="9" name="图片 8">
            <a:extLst>
              <a:ext uri="{FF2B5EF4-FFF2-40B4-BE49-F238E27FC236}">
                <a16:creationId xmlns:a16="http://schemas.microsoft.com/office/drawing/2014/main" id="{AC7DCAA6-2A5A-4B22-8BAE-193976DAF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557" y="2052820"/>
            <a:ext cx="5852172" cy="4352553"/>
          </a:xfrm>
          <a:prstGeom prst="rect">
            <a:avLst/>
          </a:prstGeom>
        </p:spPr>
      </p:pic>
    </p:spTree>
    <p:extLst>
      <p:ext uri="{BB962C8B-B14F-4D97-AF65-F5344CB8AC3E}">
        <p14:creationId xmlns:p14="http://schemas.microsoft.com/office/powerpoint/2010/main" val="43062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A358849-AF11-4EC4-BD63-22C9A69E98D5}"/>
              </a:ext>
            </a:extLst>
          </p:cNvPr>
          <p:cNvSpPr>
            <a:spLocks noGrp="1"/>
          </p:cNvSpPr>
          <p:nvPr>
            <p:ph idx="1"/>
          </p:nvPr>
        </p:nvSpPr>
        <p:spPr>
          <a:xfrm>
            <a:off x="838200" y="723900"/>
            <a:ext cx="10515600" cy="5453063"/>
          </a:xfrm>
        </p:spPr>
        <p:txBody>
          <a:bodyPr/>
          <a:lstStyle/>
          <a:p>
            <a:r>
              <a:rPr lang="en-US" altLang="zh-CN" dirty="0"/>
              <a:t>4</a:t>
            </a:r>
            <a:r>
              <a:rPr lang="zh-CN" altLang="en-US" dirty="0"/>
              <a:t>、消除临边昏暗，滤光器的不均匀性</a:t>
            </a:r>
            <a:endParaRPr lang="en-US" altLang="zh-CN" dirty="0"/>
          </a:p>
          <a:p>
            <a:pPr lvl="1"/>
            <a:r>
              <a:rPr lang="zh-CN" altLang="en-US" dirty="0"/>
              <a:t>（方法：除去平均值，因为每天观测的云量，温度都不一样，所以不考虑强度信息，只考虑速度场的影响）</a:t>
            </a:r>
            <a:endParaRPr lang="en-US" altLang="zh-CN" dirty="0"/>
          </a:p>
          <a:p>
            <a:endParaRPr lang="zh-CN" altLang="en-US" dirty="0"/>
          </a:p>
        </p:txBody>
      </p:sp>
      <p:pic>
        <p:nvPicPr>
          <p:cNvPr id="4" name="图片 3">
            <a:extLst>
              <a:ext uri="{FF2B5EF4-FFF2-40B4-BE49-F238E27FC236}">
                <a16:creationId xmlns:a16="http://schemas.microsoft.com/office/drawing/2014/main" id="{CDD4D588-2356-4B2D-8BEB-8D564A872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14" y="2103623"/>
            <a:ext cx="5852172" cy="4352553"/>
          </a:xfrm>
          <a:prstGeom prst="rect">
            <a:avLst/>
          </a:prstGeom>
        </p:spPr>
      </p:pic>
      <p:pic>
        <p:nvPicPr>
          <p:cNvPr id="10" name="图片 9">
            <a:extLst>
              <a:ext uri="{FF2B5EF4-FFF2-40B4-BE49-F238E27FC236}">
                <a16:creationId xmlns:a16="http://schemas.microsoft.com/office/drawing/2014/main" id="{9BF78289-55EB-470A-B399-04483C6E8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314" y="2103622"/>
            <a:ext cx="5852172" cy="4352553"/>
          </a:xfrm>
          <a:prstGeom prst="rect">
            <a:avLst/>
          </a:prstGeom>
        </p:spPr>
      </p:pic>
    </p:spTree>
    <p:extLst>
      <p:ext uri="{BB962C8B-B14F-4D97-AF65-F5344CB8AC3E}">
        <p14:creationId xmlns:p14="http://schemas.microsoft.com/office/powerpoint/2010/main" val="1258717997"/>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6836</TotalTime>
  <Words>816</Words>
  <Application>Microsoft Office PowerPoint</Application>
  <PresentationFormat>宽屏</PresentationFormat>
  <Paragraphs>110</Paragraphs>
  <Slides>22</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等线</vt:lpstr>
      <vt:lpstr>Calibri</vt:lpstr>
      <vt:lpstr>Calibri Light</vt:lpstr>
      <vt:lpstr>Wingdings 2</vt:lpstr>
      <vt:lpstr>HDOfficeLightV0</vt:lpstr>
      <vt:lpstr>基于机器学习的波长定标研究 </vt:lpstr>
      <vt:lpstr>目录</vt:lpstr>
      <vt:lpstr>1、背景</vt:lpstr>
      <vt:lpstr>1、背景</vt:lpstr>
      <vt:lpstr>1、背景</vt:lpstr>
      <vt:lpstr>2、数据</vt:lpstr>
      <vt:lpstr>数据预处理</vt:lpstr>
      <vt:lpstr>PowerPoint 演示文稿</vt:lpstr>
      <vt:lpstr>PowerPoint 演示文稿</vt:lpstr>
      <vt:lpstr>PowerPoint 演示文稿</vt:lpstr>
      <vt:lpstr>PowerPoint 演示文稿</vt:lpstr>
      <vt:lpstr>PowerPoint 演示文稿</vt:lpstr>
      <vt:lpstr>3、方法</vt:lpstr>
      <vt:lpstr>3、方法</vt:lpstr>
      <vt:lpstr>4、结果</vt:lpstr>
      <vt:lpstr>4、结果</vt:lpstr>
      <vt:lpstr>4、结果</vt:lpstr>
      <vt:lpstr>4、结果</vt:lpstr>
      <vt:lpstr>4、结果</vt:lpstr>
      <vt:lpstr>5、讨论</vt:lpstr>
      <vt:lpstr>5、讨论</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近期工作汇报</dc:title>
  <dc:creator>hu xing</dc:creator>
  <cp:lastModifiedBy>hu xing</cp:lastModifiedBy>
  <cp:revision>216</cp:revision>
  <dcterms:created xsi:type="dcterms:W3CDTF">2020-06-15T16:26:01Z</dcterms:created>
  <dcterms:modified xsi:type="dcterms:W3CDTF">2020-11-27T01:01:24Z</dcterms:modified>
</cp:coreProperties>
</file>