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vsdx" ContentType="application/vnd.ms-visio.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0.xml" ContentType="application/vnd.openxmlformats-officedocument.presentationml.tags+xml"/>
  <Override PartName="/ppt/notesSlides/notesSlide23.xml" ContentType="application/vnd.openxmlformats-officedocument.presentationml.notesSlide+xml"/>
  <Override PartName="/ppt/tags/tag11.xml" ContentType="application/vnd.openxmlformats-officedocument.presentationml.tags+xml"/>
  <Override PartName="/ppt/notesSlides/notesSlide24.xml" ContentType="application/vnd.openxmlformats-officedocument.presentationml.notesSlide+xml"/>
  <Override PartName="/ppt/tags/tag12.xml" ContentType="application/vnd.openxmlformats-officedocument.presentationml.tags+xml"/>
  <Override PartName="/ppt/notesSlides/notesSlide25.xml" ContentType="application/vnd.openxmlformats-officedocument.presentationml.notesSlide+xml"/>
  <Override PartName="/ppt/tags/tag13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45" r:id="rId2"/>
    <p:sldId id="418" r:id="rId3"/>
    <p:sldId id="281" r:id="rId4"/>
    <p:sldId id="321" r:id="rId5"/>
    <p:sldId id="355" r:id="rId6"/>
    <p:sldId id="356" r:id="rId7"/>
    <p:sldId id="302" r:id="rId8"/>
    <p:sldId id="358" r:id="rId9"/>
    <p:sldId id="357" r:id="rId10"/>
    <p:sldId id="303" r:id="rId11"/>
    <p:sldId id="392" r:id="rId12"/>
    <p:sldId id="362" r:id="rId13"/>
    <p:sldId id="380" r:id="rId14"/>
    <p:sldId id="381" r:id="rId15"/>
    <p:sldId id="382" r:id="rId16"/>
    <p:sldId id="363" r:id="rId17"/>
    <p:sldId id="385" r:id="rId18"/>
    <p:sldId id="396" r:id="rId19"/>
    <p:sldId id="397" r:id="rId20"/>
    <p:sldId id="398" r:id="rId21"/>
    <p:sldId id="399" r:id="rId22"/>
    <p:sldId id="401" r:id="rId23"/>
    <p:sldId id="406" r:id="rId24"/>
    <p:sldId id="411" r:id="rId25"/>
    <p:sldId id="305" r:id="rId26"/>
    <p:sldId id="338" r:id="rId27"/>
    <p:sldId id="339" r:id="rId28"/>
    <p:sldId id="288" r:id="rId29"/>
    <p:sldId id="420" r:id="rId30"/>
    <p:sldId id="293" r:id="rId31"/>
    <p:sldId id="395" r:id="rId32"/>
  </p:sldIdLst>
  <p:sldSz cx="9144000" cy="5143500" type="screen16x9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un hui" initials="xh" lastIdx="1" clrIdx="0">
    <p:extLst>
      <p:ext uri="{19B8F6BF-5375-455C-9EA6-DF929625EA0E}">
        <p15:presenceInfo xmlns:p15="http://schemas.microsoft.com/office/powerpoint/2012/main" userId="bcbd2aa7babdd544" providerId="Windows Live"/>
      </p:ext>
    </p:extLst>
  </p:cmAuthor>
  <p:cmAuthor id="2" name="guo jingjing" initials="gj" lastIdx="1" clrIdx="1">
    <p:extLst>
      <p:ext uri="{19B8F6BF-5375-455C-9EA6-DF929625EA0E}">
        <p15:presenceInfo xmlns:p15="http://schemas.microsoft.com/office/powerpoint/2012/main" userId="c859745771dbd80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DE5"/>
    <a:srgbClr val="C7DBE2"/>
    <a:srgbClr val="0E223A"/>
    <a:srgbClr val="CADEE6"/>
    <a:srgbClr val="1A3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72" autoAdjust="0"/>
    <p:restoredTop sz="93836" autoAdjust="0"/>
  </p:normalViewPr>
  <p:slideViewPr>
    <p:cSldViewPr snapToGrid="0">
      <p:cViewPr>
        <p:scale>
          <a:sx n="80" d="100"/>
          <a:sy n="80" d="100"/>
        </p:scale>
        <p:origin x="6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AC804865-23A6-4FD0-94F0-58B17775EB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49555DA-3744-4A87-B83B-06B67D74FC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D48D5-4939-4D29-8FCD-398F301B5F66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04095BA-212E-4B3C-BD69-1F8CDCC961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C0FDF8-6AF7-4295-8905-C213AA9A0E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9ABA9-4CC3-40A7-A95F-918376049B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062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7FD7A-F41B-4FED-8E35-F78DB9F4D037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37CBA-0E44-4282-A4F0-C3BCC1A4C2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836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各位老师下午好，我叫郭晶晶，来自怀柔太阳观测基地，我的导师是</a:t>
            </a:r>
            <a:r>
              <a:rPr lang="en-US" altLang="zh-CN" dirty="0"/>
              <a:t>~</a:t>
            </a:r>
            <a:r>
              <a:rPr lang="zh-CN" altLang="en-US" dirty="0"/>
              <a:t>，专业是天文技术与方法，我的报告题目是</a:t>
            </a:r>
            <a:r>
              <a:rPr lang="en-US" altLang="zh-CN" dirty="0"/>
              <a:t>~</a:t>
            </a:r>
            <a:r>
              <a:rPr lang="zh-CN" altLang="en-US" dirty="0"/>
              <a:t>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483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510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总磁场强度和倾角模型与横纵场模型出来的结果没有显著差异，这里只展示横纵的结果。通过加和不加填充因子的结果，比较填充因子的影响，不加的好，与理论情况相符，单波长无法获得填充因子信息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080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149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反演的</a:t>
            </a:r>
            <a:r>
              <a:rPr lang="zh-CN" altLang="en-US" dirty="0"/>
              <a:t>结果不光滑，原因本来是由多点偏振数据生成    下面介绍一下</a:t>
            </a:r>
            <a:r>
              <a:rPr lang="en-US" altLang="zh-CN" dirty="0"/>
              <a:t>CNN</a:t>
            </a:r>
            <a:r>
              <a:rPr lang="zh-CN" altLang="en-US" dirty="0"/>
              <a:t>方法在单波长定标上的研究工作 。由线性定标公式可知横场与</a:t>
            </a:r>
            <a:r>
              <a:rPr lang="en-US" altLang="zh-CN" dirty="0" err="1"/>
              <a:t>qu</a:t>
            </a:r>
            <a:r>
              <a:rPr lang="zh-CN" altLang="en-US" dirty="0"/>
              <a:t>有关，与</a:t>
            </a:r>
            <a:r>
              <a:rPr lang="en-US" altLang="zh-CN" dirty="0"/>
              <a:t>v</a:t>
            </a:r>
            <a:r>
              <a:rPr lang="zh-CN" altLang="en-US" dirty="0"/>
              <a:t>关系不大，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074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我们采用残差网络</a:t>
            </a:r>
            <a:r>
              <a:rPr lang="en-US" altLang="zh-CN" dirty="0" err="1"/>
              <a:t>resnet</a:t>
            </a:r>
            <a:r>
              <a:rPr lang="zh-CN" altLang="en-US" dirty="0"/>
              <a:t>来开展研究。它是著名的</a:t>
            </a:r>
            <a:r>
              <a:rPr lang="en-US" altLang="zh-CN" dirty="0" err="1"/>
              <a:t>cnn</a:t>
            </a:r>
            <a:r>
              <a:rPr lang="zh-CN" altLang="en-US" dirty="0"/>
              <a:t>架构之一，网络模型的结构对性能具有较大的影响，没有完整的理论可用来确立模型结构，只能通过不断的尝试来找到较优模型。最终我们选择具有</a:t>
            </a:r>
            <a:r>
              <a:rPr lang="en-US" altLang="zh-CN" dirty="0"/>
              <a:t>11</a:t>
            </a:r>
            <a:r>
              <a:rPr lang="zh-CN" altLang="en-US" dirty="0"/>
              <a:t>个残差块的这样一个结构进行模型训练</a:t>
            </a:r>
            <a:r>
              <a:rPr lang="en-US" altLang="zh-CN" dirty="0"/>
              <a:t>,</a:t>
            </a:r>
            <a:r>
              <a:rPr lang="zh-CN" altLang="en-US" dirty="0"/>
              <a:t>并将网络命名为</a:t>
            </a:r>
            <a:r>
              <a:rPr lang="en-US" altLang="zh-CN" dirty="0" err="1"/>
              <a:t>magres</a:t>
            </a:r>
            <a:r>
              <a:rPr lang="zh-CN" altLang="en-US" dirty="0"/>
              <a:t>。由于每个参数的精度不同，采用一个参数对应一个模型的策略。训练集活动区样本只有</a:t>
            </a:r>
            <a:r>
              <a:rPr lang="en-US" altLang="zh-CN" dirty="0"/>
              <a:t>121</a:t>
            </a:r>
            <a:r>
              <a:rPr lang="zh-CN" altLang="en-US" dirty="0"/>
              <a:t>个，对训练模型来说比较少，我们通过选取小样本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18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0227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8559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135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采用单一波长数据模拟磁像仪观测是在理想情况下，实际情况还存在波长漂移问题，下面介绍采用</a:t>
            </a:r>
            <a:r>
              <a:rPr lang="en-US" altLang="zh-CN" dirty="0"/>
              <a:t>CNN</a:t>
            </a:r>
            <a:r>
              <a:rPr lang="zh-CN" altLang="en-US" dirty="0"/>
              <a:t>方法进行变波长定标的研究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0222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369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2433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5397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3596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3902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0173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0329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9531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zh-CN" altLang="en-US" sz="1200" dirty="0"/>
              <a:t>现有的方法基本都采用模拟数据进行多点磁场生成，我们致力于将机器学习用于实际单波长观测磁场数据的处理中，将采用了实测的数据进行相关研究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59D290-D985-411D-9682-F67D75E8F91D}" type="datetime1">
              <a:rPr lang="zh-CN" altLang="en-US" smtClean="0"/>
              <a:pPr/>
              <a:t>2020/11/26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BACA0-EB3D-4B88-810F-2A2ECB2CFB33}" type="slidenum">
              <a:rPr lang="zh-CN" altLang="en-US" smtClean="0"/>
              <a:pPr/>
              <a:t>29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5205300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那么，我们的目的就是用机器学习进行单波长非线性定标，进一步提高</a:t>
            </a:r>
            <a:r>
              <a:rPr lang="en-US" altLang="zh-CN" dirty="0"/>
              <a:t>FMG</a:t>
            </a:r>
            <a:r>
              <a:rPr lang="zh-CN" altLang="en-US" dirty="0"/>
              <a:t>磁场定标的精度。整个研究思路是首先采用多点数据来验证单波长定标的可能性，然后采用简单神经网络进行单波长定标研究，验证可行性，进一步采用深度学习</a:t>
            </a:r>
            <a:r>
              <a:rPr lang="en-US" altLang="zh-CN" dirty="0"/>
              <a:t>CNN</a:t>
            </a:r>
            <a:r>
              <a:rPr lang="zh-CN" altLang="en-US" dirty="0"/>
              <a:t>网络获得更高精度的单波长模型。最后针对波长漂移问题，展开了兼容不同波长的变波长定标研究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3117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821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FMG</a:t>
            </a:r>
            <a:r>
              <a:rPr lang="zh-CN" altLang="en-US" dirty="0"/>
              <a:t>主要有滤光器和偏振分析器组成，是一个传统滤光器型磁像仪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59D290-D985-411D-9682-F67D75E8F91D}" type="datetime1">
              <a:rPr lang="zh-CN" altLang="en-US" smtClean="0"/>
              <a:pPr/>
              <a:t>2020/11/26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BACA0-EB3D-4B88-810F-2A2ECB2CFB33}" type="slidenum">
              <a:rPr lang="zh-CN" altLang="en-US" smtClean="0"/>
              <a:pPr/>
              <a:t>4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112117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他的常规观测数据只有一个波长偏振信息，无法采用多</a:t>
            </a:r>
            <a:r>
              <a:rPr lang="zh-CN" altLang="en-US"/>
              <a:t>点磁场反演产生</a:t>
            </a:r>
            <a:r>
              <a:rPr lang="zh-CN" altLang="en-US" dirty="0"/>
              <a:t>高精度磁场，通常采用线性定标的方法生成磁场，线性定标就是简单给定一个定标系数</a:t>
            </a:r>
            <a:r>
              <a:rPr lang="en-US" altLang="zh-CN" dirty="0"/>
              <a:t>…..</a:t>
            </a:r>
            <a:r>
              <a:rPr lang="zh-CN" altLang="en-US" dirty="0"/>
              <a:t>另外还由于自转。。。等的影响存在波长漂移问题，对于空间磁像仪，还会受轨道速度的影响，使得</a:t>
            </a:r>
            <a:r>
              <a:rPr lang="en-US" altLang="zh-CN" dirty="0"/>
              <a:t>FMG</a:t>
            </a:r>
            <a:r>
              <a:rPr lang="zh-CN" altLang="en-US" dirty="0"/>
              <a:t>的精确定标难度加大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59D290-D985-411D-9682-F67D75E8F91D}" type="datetime1">
              <a:rPr lang="zh-CN" altLang="en-US" smtClean="0"/>
              <a:pPr/>
              <a:t>2020/11/26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BACA0-EB3D-4B88-810F-2A2ECB2CFB33}" type="slidenum">
              <a:rPr lang="zh-CN" altLang="en-US" smtClean="0"/>
              <a:pPr/>
              <a:t>5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815706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针对磁饱和和波长漂移问题，我们提出采用机器学习的方法进行单波长磁场定标。主要采用机器学习的两种神经网络来开展研究，一种是基于。。。</a:t>
            </a:r>
            <a:r>
              <a:rPr lang="en-US" altLang="zh-CN" dirty="0"/>
              <a:t>MLP</a:t>
            </a:r>
            <a:r>
              <a:rPr lang="zh-CN" altLang="en-US" dirty="0"/>
              <a:t>，一种是。。。</a:t>
            </a:r>
            <a:r>
              <a:rPr lang="en-US" altLang="zh-CN" dirty="0"/>
              <a:t>CNN</a:t>
            </a:r>
            <a:r>
              <a:rPr lang="zh-CN" altLang="en-US" dirty="0"/>
              <a:t>。</a:t>
            </a:r>
            <a:r>
              <a:rPr lang="en-US" altLang="zh-CN" dirty="0"/>
              <a:t>MLP</a:t>
            </a:r>
            <a:r>
              <a:rPr lang="zh-CN" altLang="en-US" dirty="0"/>
              <a:t>训练是点对点的网络，有一个前向过程从输入到输出，还有一个反向过程来更新参数。</a:t>
            </a:r>
            <a:r>
              <a:rPr lang="en-US" altLang="zh-CN" dirty="0"/>
              <a:t>CNN</a:t>
            </a:r>
            <a:r>
              <a:rPr lang="zh-CN" altLang="en-US" dirty="0"/>
              <a:t>是以图像为训练样本，考虑了相邻像素的相关性，具有局部感知的特性；另外一特点是权值共享，即一个卷积核作用于对应输入的所有特征图，减少了可调参数。局部感知和权值共享可以说是</a:t>
            </a:r>
            <a:r>
              <a:rPr lang="en-US" altLang="zh-CN" b="1" i="0" dirty="0">
                <a:solidFill>
                  <a:srgbClr val="454545"/>
                </a:solidFill>
                <a:effectLst/>
                <a:latin typeface="PingFang SC"/>
              </a:rPr>
              <a:t>CNN</a:t>
            </a:r>
            <a:r>
              <a:rPr lang="zh-CN" altLang="en-US" b="1" i="0" dirty="0">
                <a:solidFill>
                  <a:srgbClr val="454545"/>
                </a:solidFill>
                <a:effectLst/>
                <a:latin typeface="PingFang SC"/>
              </a:rPr>
              <a:t>的两大神器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59D290-D985-411D-9682-F67D75E8F91D}" type="datetime1">
              <a:rPr lang="zh-CN" altLang="en-US" smtClean="0"/>
              <a:pPr/>
              <a:t>2020/11/26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BACA0-EB3D-4B88-810F-2A2ECB2CFB33}" type="slidenum">
              <a:rPr lang="zh-CN" altLang="en-US" smtClean="0"/>
              <a:pPr/>
              <a:t>6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443969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下面介绍采用的实验数据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058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我们</a:t>
            </a:r>
            <a:r>
              <a:rPr lang="ko-KR" altLang="en-US" dirty="0"/>
              <a:t>选择光谱信息丰富，磁场精度较高的</a:t>
            </a:r>
            <a:r>
              <a:rPr lang="en-US" altLang="ko-KR" dirty="0" err="1"/>
              <a:t>Hinode</a:t>
            </a:r>
            <a:r>
              <a:rPr lang="en-US" altLang="ko-KR" dirty="0"/>
              <a:t>/</a:t>
            </a:r>
            <a:r>
              <a:rPr lang="en-US" altLang="ko-KR" dirty="0" err="1"/>
              <a:t>sp</a:t>
            </a:r>
            <a:endParaRPr lang="en-US" altLang="ko-KR" dirty="0"/>
          </a:p>
          <a:p>
            <a:r>
              <a:rPr lang="ko-KR" altLang="en-US" dirty="0"/>
              <a:t>卫星载荷的</a:t>
            </a:r>
            <a:r>
              <a:rPr lang="zh-CN" altLang="en-US" dirty="0"/>
              <a:t>数据作为样本集。从官网下载的数据包含</a:t>
            </a:r>
            <a:r>
              <a:rPr lang="en-US" altLang="zh-CN" dirty="0"/>
              <a:t>level1</a:t>
            </a:r>
            <a:r>
              <a:rPr lang="zh-CN" altLang="en-US" dirty="0"/>
              <a:t>和</a:t>
            </a:r>
            <a:r>
              <a:rPr lang="en-US" altLang="zh-CN" dirty="0"/>
              <a:t>level2</a:t>
            </a:r>
            <a:r>
              <a:rPr lang="zh-CN" altLang="en-US" dirty="0"/>
              <a:t>的数据。</a:t>
            </a:r>
            <a:r>
              <a:rPr lang="en-US" altLang="zh-CN" dirty="0"/>
              <a:t>Level1</a:t>
            </a:r>
            <a:r>
              <a:rPr lang="zh-CN" altLang="en-US" dirty="0"/>
              <a:t>的数据是一个四维的光谱偏振图线，波长方向有</a:t>
            </a:r>
            <a:r>
              <a:rPr lang="en-US" altLang="zh-CN" dirty="0"/>
              <a:t>112</a:t>
            </a:r>
            <a:r>
              <a:rPr lang="zh-CN" altLang="en-US" dirty="0"/>
              <a:t>个波长点。</a:t>
            </a:r>
            <a:r>
              <a:rPr lang="en-US" altLang="zh-CN" dirty="0"/>
              <a:t>Level2</a:t>
            </a:r>
            <a:r>
              <a:rPr lang="zh-CN" altLang="en-US" dirty="0"/>
              <a:t>数据是由</a:t>
            </a:r>
            <a:r>
              <a:rPr lang="en-US" altLang="zh-CN" dirty="0"/>
              <a:t>level1</a:t>
            </a:r>
            <a:r>
              <a:rPr lang="zh-CN" altLang="en-US" dirty="0"/>
              <a:t>数据通过</a:t>
            </a:r>
            <a:r>
              <a:rPr lang="en-US" altLang="zh-CN" dirty="0"/>
              <a:t>me</a:t>
            </a:r>
            <a:r>
              <a:rPr lang="zh-CN" altLang="en-US" dirty="0"/>
              <a:t>反演获得的大气参数，包含了</a:t>
            </a:r>
            <a:r>
              <a:rPr lang="en-US" altLang="zh-CN" dirty="0"/>
              <a:t>B</a:t>
            </a:r>
            <a:r>
              <a:rPr lang="zh-CN" altLang="en-US" dirty="0"/>
              <a:t>。。。</a:t>
            </a:r>
            <a:r>
              <a:rPr lang="ko-KR" altLang="en-US" dirty="0"/>
              <a:t>和光谱反演生成的磁场参数作为数据集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599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由于一部分数据包含边缘，有点宁静占比达，框选去除。另外由于不同观测时间，各参量强度相对值会有不同，依据</a:t>
            </a:r>
            <a:r>
              <a:rPr lang="en-US" altLang="zh-CN" dirty="0" err="1"/>
              <a:t>Stokesiquv</a:t>
            </a:r>
            <a:r>
              <a:rPr lang="zh-CN" altLang="en-US" dirty="0"/>
              <a:t>关系进行标准化处理。共计数据</a:t>
            </a:r>
            <a:r>
              <a:rPr lang="en-US" altLang="zh-CN" dirty="0"/>
              <a:t>176</a:t>
            </a:r>
            <a:r>
              <a:rPr lang="zh-CN" altLang="en-US" dirty="0"/>
              <a:t>组，将数据分为</a:t>
            </a:r>
            <a:r>
              <a:rPr lang="en-US" altLang="zh-CN" dirty="0"/>
              <a:t>3</a:t>
            </a:r>
            <a:r>
              <a:rPr lang="zh-CN" altLang="en-US" dirty="0"/>
              <a:t>各部分，训练集</a:t>
            </a:r>
            <a:r>
              <a:rPr lang="en-US" altLang="zh-CN" dirty="0"/>
              <a:t>121,18,37</a:t>
            </a:r>
            <a:r>
              <a:rPr lang="zh-CN" altLang="en-US" dirty="0"/>
              <a:t>，训练集用来训练模型，验证集来验证模型性能，测试集测试模型预测能力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050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24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01127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36575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84781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515257" y="624114"/>
            <a:ext cx="3192647" cy="523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>
            <a:off x="5436096" y="629351"/>
            <a:ext cx="326465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327818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31607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"/>
            <a:ext cx="9144000" cy="699542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-20538"/>
            <a:ext cx="1704311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26585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3001637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67744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21816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85096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86126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34388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71218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38283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74471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E9E4D-0BE1-4AAA-A57B-DA425863F4AF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4">
            <a:extLst>
              <a:ext uri="{FF2B5EF4-FFF2-40B4-BE49-F238E27FC236}">
                <a16:creationId xmlns:a16="http://schemas.microsoft.com/office/drawing/2014/main" id="{DBB5E6CE-1510-4145-BF8B-DC2BA93D07C1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1546"/>
            <a:ext cx="34893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22" descr="横版组合——透明.png">
            <a:extLst>
              <a:ext uri="{FF2B5EF4-FFF2-40B4-BE49-F238E27FC236}">
                <a16:creationId xmlns:a16="http://schemas.microsoft.com/office/drawing/2014/main" id="{E9512B4E-BA71-4DC6-9BC9-41575B2F7417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731546"/>
            <a:ext cx="17145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5">
            <a:extLst>
              <a:ext uri="{FF2B5EF4-FFF2-40B4-BE49-F238E27FC236}">
                <a16:creationId xmlns:a16="http://schemas.microsoft.com/office/drawing/2014/main" id="{F9084CB2-BFD7-4C8D-99C5-5D5E7719D1D0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41070"/>
            <a:ext cx="3429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2957DC0-337F-4FE9-AA7B-3B0A34EC96FC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868" y="82581"/>
            <a:ext cx="2862263" cy="4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8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8.emf"/><Relationship Id="rId4" Type="http://schemas.openxmlformats.org/officeDocument/2006/relationships/package" Target="../embeddings/Microsoft_Visio_Drawing.vsd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8.bin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36.png"/><Relationship Id="rId2" Type="http://schemas.openxmlformats.org/officeDocument/2006/relationships/tags" Target="../tags/tag9.xml"/><Relationship Id="rId16" Type="http://schemas.openxmlformats.org/officeDocument/2006/relationships/image" Target="../media/image38.png"/><Relationship Id="rId1" Type="http://schemas.openxmlformats.org/officeDocument/2006/relationships/vmlDrawing" Target="../drawings/vmlDrawing4.vml"/><Relationship Id="rId6" Type="http://schemas.microsoft.com/office/2007/relationships/hdphoto" Target="../media/hdphoto1.wdp"/><Relationship Id="rId11" Type="http://schemas.openxmlformats.org/officeDocument/2006/relationships/image" Target="../media/image35.png"/><Relationship Id="rId5" Type="http://schemas.openxmlformats.org/officeDocument/2006/relationships/image" Target="../media/image34.png"/><Relationship Id="rId15" Type="http://schemas.openxmlformats.org/officeDocument/2006/relationships/image" Target="../media/image37.png"/><Relationship Id="rId10" Type="http://schemas.openxmlformats.org/officeDocument/2006/relationships/image" Target="../media/image32.wmf"/><Relationship Id="rId4" Type="http://schemas.openxmlformats.org/officeDocument/2006/relationships/notesSlide" Target="../notesSlides/notesSlide13.xml"/><Relationship Id="rId9" Type="http://schemas.openxmlformats.org/officeDocument/2006/relationships/oleObject" Target="../embeddings/oleObject7.bin"/><Relationship Id="rId14" Type="http://schemas.openxmlformats.org/officeDocument/2006/relationships/image" Target="../media/image3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microsoft.com/office/2007/relationships/hdphoto" Target="../media/hdphoto1.wdp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microsoft.com/office/2007/relationships/hdphoto" Target="../media/hdphoto2.wdp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6" Type="http://schemas.openxmlformats.org/officeDocument/2006/relationships/image" Target="../media/image62.gif"/><Relationship Id="rId5" Type="http://schemas.microsoft.com/office/2007/relationships/hdphoto" Target="../media/hdphoto3.wdp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5.bin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1.wmf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jpe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23.png"/><Relationship Id="rId10" Type="http://schemas.openxmlformats.org/officeDocument/2006/relationships/image" Target="../media/image20.wmf"/><Relationship Id="rId4" Type="http://schemas.openxmlformats.org/officeDocument/2006/relationships/notesSlide" Target="../notesSlides/notesSlide8.xml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ACE0E47-EA1F-4182-BAA7-73480B88D3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l="8748" r="7213"/>
          <a:stretch/>
        </p:blipFill>
        <p:spPr>
          <a:xfrm>
            <a:off x="0" y="-10507"/>
            <a:ext cx="9144000" cy="515400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D56C890-166F-49DF-A8D5-D3D73D84D4B1}"/>
              </a:ext>
            </a:extLst>
          </p:cNvPr>
          <p:cNvSpPr txBox="1"/>
          <p:nvPr/>
        </p:nvSpPr>
        <p:spPr>
          <a:xfrm>
            <a:off x="0" y="-175810"/>
            <a:ext cx="918747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6600" dirty="0">
                <a:solidFill>
                  <a:srgbClr val="0070C0">
                    <a:alpha val="20000"/>
                  </a:srgbClr>
                </a:solidFill>
                <a:latin typeface="ITC Avant Garde Std Bk Cn" panose="020B0406020202020204" pitchFamily="34" charset="0"/>
                <a:ea typeface="宋体" pitchFamily="2" charset="-122"/>
              </a:rPr>
              <a:t>2020</a:t>
            </a:r>
            <a:endParaRPr lang="zh-CN" altLang="en-US" sz="26600" dirty="0">
              <a:solidFill>
                <a:srgbClr val="0070C0">
                  <a:alpha val="20000"/>
                </a:srgbClr>
              </a:solidFill>
              <a:latin typeface="ITC Avant Garde Std Bk Cn" panose="020B0406020202020204" pitchFamily="34" charset="0"/>
              <a:ea typeface="宋体" pitchFamily="2" charset="-122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83715141-0C40-47D7-8B29-385EC7AFCB5A}"/>
              </a:ext>
            </a:extLst>
          </p:cNvPr>
          <p:cNvSpPr txBox="1"/>
          <p:nvPr/>
        </p:nvSpPr>
        <p:spPr>
          <a:xfrm>
            <a:off x="643092" y="1670615"/>
            <a:ext cx="7857811" cy="1569632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机器学习在磁像仪数据</a:t>
            </a:r>
            <a:endParaRPr lang="en-US" altLang="zh-CN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处理中的可行性研究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A2401B8-392A-4212-979A-8A003E2EA6A9}"/>
              </a:ext>
            </a:extLst>
          </p:cNvPr>
          <p:cNvSpPr txBox="1"/>
          <p:nvPr/>
        </p:nvSpPr>
        <p:spPr>
          <a:xfrm>
            <a:off x="1719469" y="3405550"/>
            <a:ext cx="66576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郭晶晶</a:t>
            </a:r>
            <a:r>
              <a:rPr lang="en-US" altLang="zh-CN" dirty="0">
                <a:solidFill>
                  <a:schemeClr val="bg1"/>
                </a:solidFill>
              </a:rPr>
              <a:t>  </a:t>
            </a:r>
            <a:r>
              <a:rPr lang="zh-CN" altLang="en-US" dirty="0">
                <a:solidFill>
                  <a:schemeClr val="bg1"/>
                </a:solidFill>
              </a:rPr>
              <a:t>季凯帆  白先勇  刘辉  邓元勇  林佳本   苏江涛   杨潇  杨煦     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                  2020</a:t>
            </a:r>
            <a:r>
              <a:rPr lang="zh-CN" altLang="en-US" dirty="0">
                <a:solidFill>
                  <a:schemeClr val="bg1"/>
                </a:solidFill>
              </a:rPr>
              <a:t>年</a:t>
            </a:r>
            <a:r>
              <a:rPr lang="en-US" altLang="zh-CN" dirty="0">
                <a:solidFill>
                  <a:schemeClr val="bg1"/>
                </a:solidFill>
              </a:rPr>
              <a:t>11</a:t>
            </a:r>
            <a:r>
              <a:rPr lang="zh-CN" altLang="en-US" dirty="0">
                <a:solidFill>
                  <a:schemeClr val="bg1"/>
                </a:solidFill>
              </a:rPr>
              <a:t>月</a:t>
            </a:r>
            <a:r>
              <a:rPr lang="en-US" altLang="zh-CN" dirty="0">
                <a:solidFill>
                  <a:schemeClr val="bg1"/>
                </a:solidFill>
              </a:rPr>
              <a:t>26</a:t>
            </a:r>
            <a:r>
              <a:rPr lang="zh-CN" altLang="en-US" dirty="0">
                <a:solidFill>
                  <a:schemeClr val="bg1"/>
                </a:solidFill>
              </a:rPr>
              <a:t>日</a:t>
            </a:r>
            <a:endParaRPr lang="en-US" altLang="zh-CN" dirty="0">
              <a:solidFill>
                <a:schemeClr val="bg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855FBB6-4930-4E90-A54F-BB605A761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250" y="85062"/>
            <a:ext cx="2829139" cy="46089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CA2D427-FB22-4C6B-B124-090FA7E908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672" y="74057"/>
            <a:ext cx="1896537" cy="45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4323"/>
      </p:ext>
    </p:extLst>
  </p:cSld>
  <p:clrMapOvr>
    <a:masterClrMapping/>
  </p:clrMapOvr>
  <p:transition spd="slow" advTm="733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3172418" y="2094283"/>
            <a:ext cx="2799164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kern="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在磁饱和</a:t>
            </a:r>
          </a:p>
          <a:p>
            <a:pPr algn="ctr">
              <a:defRPr/>
            </a:pPr>
            <a:r>
              <a:rPr lang="zh-CN" altLang="en-US" sz="2800" kern="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问题上的可行性</a:t>
            </a:r>
          </a:p>
        </p:txBody>
      </p:sp>
      <p:sp>
        <p:nvSpPr>
          <p:cNvPr id="23" name="任意多边形 22"/>
          <p:cNvSpPr/>
          <p:nvPr/>
        </p:nvSpPr>
        <p:spPr>
          <a:xfrm>
            <a:off x="2496968" y="-465601"/>
            <a:ext cx="4171119" cy="2085559"/>
          </a:xfrm>
          <a:custGeom>
            <a:avLst/>
            <a:gdLst>
              <a:gd name="connsiteX0" fmla="*/ 0 w 3557939"/>
              <a:gd name="connsiteY0" fmla="*/ 0 h 1778969"/>
              <a:gd name="connsiteX1" fmla="*/ 3557939 w 3557939"/>
              <a:gd name="connsiteY1" fmla="*/ 0 h 1778969"/>
              <a:gd name="connsiteX2" fmla="*/ 1778970 w 3557939"/>
              <a:gd name="connsiteY2" fmla="*/ 1778969 h 177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7939" h="1778969">
                <a:moveTo>
                  <a:pt x="0" y="0"/>
                </a:moveTo>
                <a:lnTo>
                  <a:pt x="3557939" y="0"/>
                </a:lnTo>
                <a:lnTo>
                  <a:pt x="1778970" y="1778969"/>
                </a:lnTo>
                <a:close/>
              </a:path>
            </a:pathLst>
          </a:cu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菱形 24"/>
          <p:cNvSpPr/>
          <p:nvPr/>
        </p:nvSpPr>
        <p:spPr>
          <a:xfrm>
            <a:off x="2194628" y="-182378"/>
            <a:ext cx="4775798" cy="4775798"/>
          </a:xfrm>
          <a:prstGeom prst="diamond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E48F2E6-C1D4-42EA-9E03-4D17DE112C04}"/>
              </a:ext>
            </a:extLst>
          </p:cNvPr>
          <p:cNvSpPr txBox="1"/>
          <p:nvPr/>
        </p:nvSpPr>
        <p:spPr>
          <a:xfrm>
            <a:off x="4284900" y="12097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  <a:endParaRPr lang="zh-CN" alt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0927871"/>
      </p:ext>
    </p:extLst>
  </p:cSld>
  <p:clrMapOvr>
    <a:masterClrMapping/>
  </p:clrMapOvr>
  <p:transition spd="slow" advTm="1715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6BCD7F29-71B0-4D04-A4A5-2D79EDE72A54}"/>
              </a:ext>
            </a:extLst>
          </p:cNvPr>
          <p:cNvCxnSpPr/>
          <p:nvPr/>
        </p:nvCxnSpPr>
        <p:spPr>
          <a:xfrm>
            <a:off x="515257" y="632065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>
            <a:extLst>
              <a:ext uri="{FF2B5EF4-FFF2-40B4-BE49-F238E27FC236}">
                <a16:creationId xmlns:a16="http://schemas.microsoft.com/office/drawing/2014/main" id="{BD76DAA8-D802-4C63-BCF7-ED308D7C3D72}"/>
              </a:ext>
            </a:extLst>
          </p:cNvPr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644FE39-E53E-4D12-A6D1-DE85A598A5EE}"/>
              </a:ext>
            </a:extLst>
          </p:cNvPr>
          <p:cNvSpPr txBox="1"/>
          <p:nvPr/>
        </p:nvSpPr>
        <p:spPr>
          <a:xfrm>
            <a:off x="-31808" y="895738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chemeClr val="accent2"/>
                </a:solidFill>
              </a:rPr>
              <a:t>输入数据</a:t>
            </a:r>
            <a:endParaRPr lang="en-US" altLang="zh-CN" sz="1600" b="1" dirty="0">
              <a:solidFill>
                <a:schemeClr val="accent2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1E0E874-66F0-4F03-8464-33F87189A531}"/>
              </a:ext>
            </a:extLst>
          </p:cNvPr>
          <p:cNvSpPr txBox="1"/>
          <p:nvPr/>
        </p:nvSpPr>
        <p:spPr>
          <a:xfrm>
            <a:off x="4290364" y="931675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chemeClr val="accent2"/>
                </a:solidFill>
              </a:rPr>
              <a:t>输出数据</a:t>
            </a:r>
            <a:endParaRPr lang="en-US" altLang="zh-CN" sz="1600" b="1" dirty="0">
              <a:solidFill>
                <a:schemeClr val="accent2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1D340189-818F-400A-A563-C135F0D04516}"/>
              </a:ext>
            </a:extLst>
          </p:cNvPr>
          <p:cNvSpPr txBox="1"/>
          <p:nvPr/>
        </p:nvSpPr>
        <p:spPr>
          <a:xfrm>
            <a:off x="1982171" y="4022087"/>
            <a:ext cx="258868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模拟</a:t>
            </a:r>
            <a:r>
              <a:rPr lang="zh-CN" altLang="en-US" b="1" dirty="0">
                <a:highlight>
                  <a:srgbClr val="FFFF00"/>
                </a:highlight>
              </a:rPr>
              <a:t>单</a:t>
            </a:r>
            <a:r>
              <a:rPr lang="zh-CN" altLang="en-US" b="1" dirty="0"/>
              <a:t>观测点的</a:t>
            </a:r>
            <a:r>
              <a:rPr lang="en-US" altLang="zh-CN" b="1" dirty="0">
                <a:solidFill>
                  <a:schemeClr val="accent2"/>
                </a:solidFill>
              </a:rPr>
              <a:t>IQUV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AD3613C8-E119-4447-9524-34F145C3BA55}"/>
              </a:ext>
            </a:extLst>
          </p:cNvPr>
          <p:cNvSpPr txBox="1"/>
          <p:nvPr/>
        </p:nvSpPr>
        <p:spPr>
          <a:xfrm>
            <a:off x="5118748" y="3093210"/>
            <a:ext cx="3587934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/>
              <a:t>不考虑填充因子的</a:t>
            </a:r>
            <a:r>
              <a:rPr lang="zh-CN" altLang="en-US" sz="1600" b="1" dirty="0">
                <a:solidFill>
                  <a:srgbClr val="C00000"/>
                </a:solidFill>
              </a:rPr>
              <a:t>横、纵场</a:t>
            </a:r>
            <a:r>
              <a:rPr lang="zh-CN" altLang="en-US" sz="1600" b="1" dirty="0"/>
              <a:t>作为输出</a:t>
            </a:r>
            <a:endParaRPr lang="zh-CN" altLang="en-US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6B9D674-3E0F-43A0-897E-761AFFA3EF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54" r="12601" b="8296"/>
          <a:stretch/>
        </p:blipFill>
        <p:spPr>
          <a:xfrm>
            <a:off x="1998074" y="1301358"/>
            <a:ext cx="2588680" cy="271368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7F3EB22-A290-4F03-8594-13C607D652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262" b="12960"/>
          <a:stretch/>
        </p:blipFill>
        <p:spPr>
          <a:xfrm>
            <a:off x="5118747" y="1333049"/>
            <a:ext cx="3587935" cy="1757427"/>
          </a:xfrm>
          <a:prstGeom prst="rect">
            <a:avLst/>
          </a:prstGeom>
        </p:spPr>
      </p:pic>
      <p:sp>
        <p:nvSpPr>
          <p:cNvPr id="8" name="TextBox 25">
            <a:extLst>
              <a:ext uri="{FF2B5EF4-FFF2-40B4-BE49-F238E27FC236}">
                <a16:creationId xmlns:a16="http://schemas.microsoft.com/office/drawing/2014/main" id="{3A1AE72C-C5EC-403B-8716-FA6264EC44E0}"/>
              </a:ext>
            </a:extLst>
          </p:cNvPr>
          <p:cNvSpPr txBox="1"/>
          <p:nvPr/>
        </p:nvSpPr>
        <p:spPr>
          <a:xfrm>
            <a:off x="908957" y="206330"/>
            <a:ext cx="3719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spc="300" dirty="0">
                <a:latin typeface="方正兰亭细黑_GBK" pitchFamily="2" charset="-122"/>
                <a:ea typeface="方正兰亭细黑_GBK" pitchFamily="2" charset="-122"/>
              </a:rPr>
              <a:t>3.</a:t>
            </a:r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在磁饱和问题上的可行性</a:t>
            </a:r>
            <a:endParaRPr lang="zh-CN" altLang="en-US" sz="2000" b="1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BFC9C32-D1AA-47AC-8815-1B72D3631693}"/>
              </a:ext>
            </a:extLst>
          </p:cNvPr>
          <p:cNvSpPr txBox="1"/>
          <p:nvPr/>
        </p:nvSpPr>
        <p:spPr>
          <a:xfrm>
            <a:off x="4380023" y="3594072"/>
            <a:ext cx="4572000" cy="792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chemeClr val="accent2"/>
                </a:solidFill>
              </a:rPr>
              <a:t>网络模型</a:t>
            </a:r>
            <a:endParaRPr lang="en-US" altLang="zh-CN" sz="1600" b="1" dirty="0">
              <a:solidFill>
                <a:schemeClr val="accent2"/>
              </a:solidFill>
            </a:endParaRPr>
          </a:p>
          <a:p>
            <a:pPr lvl="2">
              <a:lnSpc>
                <a:spcPct val="150000"/>
              </a:lnSpc>
            </a:pPr>
            <a:r>
              <a:rPr lang="en-US" altLang="zh-CN" sz="1600" b="1" dirty="0">
                <a:highlight>
                  <a:srgbClr val="FFFF00"/>
                </a:highlight>
              </a:rPr>
              <a:t>1.MLP             2.CNN</a:t>
            </a:r>
            <a:endParaRPr lang="en-US" altLang="zh-CN" b="1" dirty="0">
              <a:highlight>
                <a:srgbClr val="FFFF00"/>
              </a:highlight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5687ABA-C8B0-41D7-AB96-6B9E5C5C3A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710" r="38794"/>
          <a:stretch/>
        </p:blipFill>
        <p:spPr>
          <a:xfrm>
            <a:off x="560470" y="1301358"/>
            <a:ext cx="1274533" cy="1885165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11B96FA9-5A9B-450F-8182-50D1EBFB6997}"/>
              </a:ext>
            </a:extLst>
          </p:cNvPr>
          <p:cNvCxnSpPr/>
          <p:nvPr/>
        </p:nvCxnSpPr>
        <p:spPr>
          <a:xfrm>
            <a:off x="1094811" y="2369489"/>
            <a:ext cx="887360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CE734A80-78BF-415F-BDBC-927ACA04998A}"/>
              </a:ext>
            </a:extLst>
          </p:cNvPr>
          <p:cNvSpPr txBox="1"/>
          <p:nvPr/>
        </p:nvSpPr>
        <p:spPr>
          <a:xfrm>
            <a:off x="538232" y="3186524"/>
            <a:ext cx="131900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b="1" dirty="0"/>
              <a:t>偏离</a:t>
            </a:r>
            <a:r>
              <a:rPr lang="en-US" altLang="zh-TW" b="1" dirty="0"/>
              <a:t>630.15nm</a:t>
            </a:r>
            <a:r>
              <a:rPr lang="zh-TW" altLang="en-US" b="1" dirty="0"/>
              <a:t>谱线线心</a:t>
            </a:r>
            <a:endParaRPr lang="en-US" altLang="zh-TW" b="1" dirty="0"/>
          </a:p>
          <a:p>
            <a:pPr algn="just"/>
            <a:r>
              <a:rPr lang="en-US" altLang="zh-TW" b="1" dirty="0"/>
              <a:t>-0.063</a:t>
            </a:r>
            <a:r>
              <a:rPr lang="zh-CN" altLang="en-US" b="1" dirty="0"/>
              <a:t>埃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921657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6BCD7F29-71B0-4D04-A4A5-2D79EDE72A54}"/>
              </a:ext>
            </a:extLst>
          </p:cNvPr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>
            <a:extLst>
              <a:ext uri="{FF2B5EF4-FFF2-40B4-BE49-F238E27FC236}">
                <a16:creationId xmlns:a16="http://schemas.microsoft.com/office/drawing/2014/main" id="{BD76DAA8-D802-4C63-BCF7-ED308D7C3D72}"/>
              </a:ext>
            </a:extLst>
          </p:cNvPr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" name="内容占位符 6">
            <a:extLst>
              <a:ext uri="{FF2B5EF4-FFF2-40B4-BE49-F238E27FC236}">
                <a16:creationId xmlns:a16="http://schemas.microsoft.com/office/drawing/2014/main" id="{BA28071F-F73A-4AF6-8FD7-6A99402E98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476197"/>
              </p:ext>
            </p:extLst>
          </p:nvPr>
        </p:nvGraphicFramePr>
        <p:xfrm>
          <a:off x="261258" y="1233201"/>
          <a:ext cx="4996542" cy="288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8" name="Visio" r:id="rId4" imgW="9759820" imgH="5638939" progId="Visio.Drawing.15">
                  <p:embed/>
                </p:oleObj>
              </mc:Choice>
              <mc:Fallback>
                <p:oleObj name="Visio" r:id="rId4" imgW="9759820" imgH="5638939" progId="Visio.Drawing.15">
                  <p:embed/>
                  <p:pic>
                    <p:nvPicPr>
                      <p:cNvPr id="8" name="内容占位符 6">
                        <a:extLst>
                          <a:ext uri="{FF2B5EF4-FFF2-40B4-BE49-F238E27FC236}">
                            <a16:creationId xmlns:a16="http://schemas.microsoft.com/office/drawing/2014/main" id="{4CA9FF96-5628-416D-9BD7-4195901F82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1258" y="1233201"/>
                        <a:ext cx="4996542" cy="2886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02DB4529-5AD8-4876-ACF9-DB1CAE173527}"/>
              </a:ext>
            </a:extLst>
          </p:cNvPr>
          <p:cNvSpPr txBox="1"/>
          <p:nvPr/>
        </p:nvSpPr>
        <p:spPr>
          <a:xfrm>
            <a:off x="2112021" y="4097338"/>
            <a:ext cx="110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chemeClr val="accent2"/>
                </a:solidFill>
              </a:rPr>
              <a:t>MagMLP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F48F242-5F07-46C4-B487-AA769C8D1E7B}"/>
              </a:ext>
            </a:extLst>
          </p:cNvPr>
          <p:cNvSpPr txBox="1"/>
          <p:nvPr/>
        </p:nvSpPr>
        <p:spPr>
          <a:xfrm>
            <a:off x="5392052" y="895658"/>
            <a:ext cx="327985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sz="2000" dirty="0"/>
              <a:t>多层感知机</a:t>
            </a:r>
            <a:r>
              <a:rPr lang="en-US" altLang="zh-CN" sz="2000" dirty="0"/>
              <a:t>(</a:t>
            </a:r>
            <a:r>
              <a:rPr lang="en-US" altLang="zh-CN" sz="2000" dirty="0">
                <a:solidFill>
                  <a:schemeClr val="accent2"/>
                </a:solidFill>
              </a:rPr>
              <a:t>MLP</a:t>
            </a:r>
            <a:r>
              <a:rPr lang="en-US" altLang="zh-CN" sz="2000" dirty="0"/>
              <a:t>)</a:t>
            </a:r>
            <a:r>
              <a:rPr lang="zh-TW" altLang="en-US" sz="2000" dirty="0"/>
              <a:t>是</a:t>
            </a:r>
            <a:r>
              <a:rPr lang="zh-CN" altLang="en-US" sz="2000" dirty="0"/>
              <a:t>点对点的简单神经网络</a:t>
            </a:r>
            <a:endParaRPr lang="en-US" altLang="zh-CN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sz="1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accent2"/>
                </a:solidFill>
              </a:rPr>
              <a:t>训练策略</a:t>
            </a:r>
            <a:endParaRPr lang="en-US" altLang="zh-CN" sz="2000" dirty="0">
              <a:solidFill>
                <a:schemeClr val="accent2"/>
              </a:solidFill>
            </a:endParaRPr>
          </a:p>
          <a:p>
            <a:pPr algn="just"/>
            <a:r>
              <a:rPr lang="en-US" altLang="zh-CN" sz="2000" dirty="0">
                <a:sym typeface="Wingdings" panose="05000000000000000000" pitchFamily="2" charset="2"/>
              </a:rPr>
              <a:t>(1)</a:t>
            </a:r>
            <a:r>
              <a:rPr lang="zh-CN" altLang="en-US" sz="2000" dirty="0">
                <a:sym typeface="Wingdings" panose="05000000000000000000" pitchFamily="2" charset="2"/>
              </a:rPr>
              <a:t>一个参数一个模型</a:t>
            </a:r>
            <a:endParaRPr lang="en-US" altLang="zh-CN" sz="2000" dirty="0">
              <a:sym typeface="Wingdings" panose="05000000000000000000" pitchFamily="2" charset="2"/>
            </a:endParaRPr>
          </a:p>
          <a:p>
            <a:pPr algn="just"/>
            <a:r>
              <a:rPr lang="en-US" altLang="zh-CN" sz="2000" dirty="0">
                <a:sym typeface="Wingdings" panose="05000000000000000000" pitchFamily="2" charset="2"/>
              </a:rPr>
              <a:t>(2)</a:t>
            </a:r>
            <a:r>
              <a:rPr lang="zh-CN" altLang="en-US" sz="2000" dirty="0">
                <a:sym typeface="Wingdings" panose="05000000000000000000" pitchFamily="2" charset="2"/>
              </a:rPr>
              <a:t>平衡输入参数权重，输入参数归一化到</a:t>
            </a:r>
            <a:r>
              <a:rPr lang="en-US" altLang="zh-CN" sz="2000" dirty="0">
                <a:sym typeface="Wingdings" panose="05000000000000000000" pitchFamily="2" charset="2"/>
              </a:rPr>
              <a:t>[-1,1]</a:t>
            </a:r>
          </a:p>
          <a:p>
            <a:pPr algn="just"/>
            <a:r>
              <a:rPr lang="en-US" altLang="zh-CN" sz="2000" dirty="0">
                <a:sym typeface="Wingdings" panose="05000000000000000000" pitchFamily="2" charset="2"/>
              </a:rPr>
              <a:t>(3)</a:t>
            </a:r>
            <a:r>
              <a:rPr lang="zh-CN" altLang="en-US" sz="2000" dirty="0">
                <a:sym typeface="Wingdings" panose="05000000000000000000" pitchFamily="2" charset="2"/>
              </a:rPr>
              <a:t>优化函数：贝叶斯正则化</a:t>
            </a:r>
            <a:endParaRPr lang="en-US" altLang="zh-CN" sz="2000" dirty="0">
              <a:sym typeface="Wingdings" panose="05000000000000000000" pitchFamily="2" charset="2"/>
            </a:endParaRPr>
          </a:p>
          <a:p>
            <a:pPr algn="just"/>
            <a:r>
              <a:rPr lang="en-US" altLang="zh-CN" sz="2000" dirty="0">
                <a:sym typeface="Wingdings" panose="05000000000000000000" pitchFamily="2" charset="2"/>
              </a:rPr>
              <a:t>(4)</a:t>
            </a:r>
            <a:r>
              <a:rPr lang="zh-CN" altLang="en-US" sz="2000" dirty="0">
                <a:sym typeface="Wingdings" panose="05000000000000000000" pitchFamily="2" charset="2"/>
              </a:rPr>
              <a:t>激活函数</a:t>
            </a:r>
            <a:r>
              <a:rPr lang="en-US" altLang="zh-CN" sz="2000" dirty="0">
                <a:sym typeface="Wingdings" panose="05000000000000000000" pitchFamily="2" charset="2"/>
              </a:rPr>
              <a:t>sigmoid</a:t>
            </a:r>
          </a:p>
          <a:p>
            <a:pPr algn="just"/>
            <a:r>
              <a:rPr lang="en-US" altLang="zh-CN" sz="2000" dirty="0">
                <a:sym typeface="Wingdings" panose="05000000000000000000" pitchFamily="2" charset="2"/>
              </a:rPr>
              <a:t>(5)</a:t>
            </a:r>
            <a:r>
              <a:rPr lang="zh-CN" altLang="en-US" sz="2000" dirty="0">
                <a:sym typeface="Wingdings" panose="05000000000000000000" pitchFamily="2" charset="2"/>
              </a:rPr>
              <a:t>损失函数为</a:t>
            </a:r>
            <a:r>
              <a:rPr lang="en-US" altLang="zh-CN" sz="2000" dirty="0">
                <a:sym typeface="Wingdings" panose="05000000000000000000" pitchFamily="2" charset="2"/>
              </a:rPr>
              <a:t>MSE</a:t>
            </a:r>
            <a:r>
              <a:rPr lang="zh-CN" altLang="en-US" sz="2000" dirty="0">
                <a:sym typeface="Wingdings" panose="05000000000000000000" pitchFamily="2" charset="2"/>
              </a:rPr>
              <a:t>函数</a:t>
            </a:r>
            <a:endParaRPr lang="en-US" altLang="zh-CN" sz="2000" dirty="0">
              <a:sym typeface="Wingdings" panose="05000000000000000000" pitchFamily="2" charset="2"/>
            </a:endParaRPr>
          </a:p>
          <a:p>
            <a:pPr algn="just"/>
            <a:r>
              <a:rPr lang="en-US" altLang="zh-CN" sz="2000" dirty="0">
                <a:sym typeface="Wingdings" panose="05000000000000000000" pitchFamily="2" charset="2"/>
              </a:rPr>
              <a:t>(6)</a:t>
            </a:r>
            <a:r>
              <a:rPr lang="zh-CN" altLang="en-US" sz="2000" dirty="0">
                <a:sym typeface="Wingdings" panose="05000000000000000000" pitchFamily="2" charset="2"/>
              </a:rPr>
              <a:t>学习率采用指数衰减函数</a:t>
            </a:r>
            <a:endParaRPr lang="en-US" altLang="zh-CN" sz="2000" dirty="0">
              <a:sym typeface="Wingdings" panose="05000000000000000000" pitchFamily="2" charset="2"/>
            </a:endParaRPr>
          </a:p>
          <a:p>
            <a:pPr algn="just"/>
            <a:r>
              <a:rPr lang="en-US" altLang="zh-CN" sz="2000" dirty="0">
                <a:sym typeface="Wingdings" panose="05000000000000000000" pitchFamily="2" charset="2"/>
              </a:rPr>
              <a:t>(7)</a:t>
            </a:r>
            <a:r>
              <a:rPr lang="zh-CN" altLang="en-US" sz="2000" dirty="0">
                <a:sym typeface="Wingdings" panose="05000000000000000000" pitchFamily="2" charset="2"/>
              </a:rPr>
              <a:t>多核</a:t>
            </a:r>
            <a:r>
              <a:rPr lang="en-US" altLang="zh-CN" sz="2000" dirty="0">
                <a:sym typeface="Wingdings" panose="05000000000000000000" pitchFamily="2" charset="2"/>
              </a:rPr>
              <a:t>CPU</a:t>
            </a:r>
            <a:r>
              <a:rPr lang="zh-CN" altLang="en-US" sz="2000" dirty="0">
                <a:sym typeface="Wingdings" panose="05000000000000000000" pitchFamily="2" charset="2"/>
              </a:rPr>
              <a:t>并行计算</a:t>
            </a:r>
            <a:endParaRPr lang="zh-CN" altLang="en-US" sz="2000" dirty="0"/>
          </a:p>
        </p:txBody>
      </p:sp>
      <p:sp>
        <p:nvSpPr>
          <p:cNvPr id="16" name="TextBox 25">
            <a:extLst>
              <a:ext uri="{FF2B5EF4-FFF2-40B4-BE49-F238E27FC236}">
                <a16:creationId xmlns:a16="http://schemas.microsoft.com/office/drawing/2014/main" id="{7EA2BDEA-0EAB-4B95-8C63-A861CBCB43EB}"/>
              </a:ext>
            </a:extLst>
          </p:cNvPr>
          <p:cNvSpPr txBox="1"/>
          <p:nvPr/>
        </p:nvSpPr>
        <p:spPr>
          <a:xfrm>
            <a:off x="908957" y="206330"/>
            <a:ext cx="5040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spc="300" dirty="0">
                <a:latin typeface="方正兰亭细黑_GBK" pitchFamily="2" charset="-122"/>
                <a:ea typeface="方正兰亭细黑_GBK" pitchFamily="2" charset="-122"/>
              </a:rPr>
              <a:t>3.</a:t>
            </a:r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在磁饱和问题上的可行性</a:t>
            </a:r>
            <a:r>
              <a:rPr lang="en-US" altLang="zh-CN" sz="2000" spc="300" dirty="0">
                <a:latin typeface="方正兰亭细黑_GBK" pitchFamily="2" charset="-122"/>
                <a:ea typeface="方正兰亭细黑_GBK" pitchFamily="2" charset="-122"/>
              </a:rPr>
              <a:t>——</a:t>
            </a:r>
            <a:r>
              <a:rPr lang="en-US" altLang="zh-CN" sz="2000" b="1" spc="300" dirty="0">
                <a:latin typeface="方正兰亭细黑_GBK" pitchFamily="2" charset="-122"/>
                <a:ea typeface="方正兰亭细黑_GBK" pitchFamily="2" charset="-122"/>
              </a:rPr>
              <a:t>MLP</a:t>
            </a:r>
            <a:endParaRPr lang="zh-CN" altLang="en-US" sz="2000" b="1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AA78508-BC05-4C41-8B74-B4BDA094D9EF}"/>
              </a:ext>
            </a:extLst>
          </p:cNvPr>
          <p:cNvSpPr txBox="1"/>
          <p:nvPr/>
        </p:nvSpPr>
        <p:spPr>
          <a:xfrm>
            <a:off x="436810" y="767028"/>
            <a:ext cx="4597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spc="300" dirty="0">
                <a:latin typeface="方正兰亭细黑_GBK" pitchFamily="2" charset="-122"/>
                <a:ea typeface="方正兰亭细黑_GBK" pitchFamily="2" charset="-122"/>
              </a:rPr>
              <a:t>模型训练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8790082"/>
      </p:ext>
    </p:extLst>
  </p:cSld>
  <p:clrMapOvr>
    <a:masterClrMapping/>
  </p:clrMapOvr>
  <p:transition spd="slow" advTm="13025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2243EC4-DCA0-41EE-B7BB-74B31952AAE2}"/>
              </a:ext>
            </a:extLst>
          </p:cNvPr>
          <p:cNvSpPr/>
          <p:nvPr/>
        </p:nvSpPr>
        <p:spPr>
          <a:xfrm>
            <a:off x="817726" y="862547"/>
            <a:ext cx="20787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50" b="1" dirty="0"/>
              <a:t>201904271413 </a:t>
            </a:r>
            <a:r>
              <a:rPr lang="en-US" altLang="zh-CN" sz="1400" b="1" dirty="0"/>
              <a:t>AR 12738</a:t>
            </a:r>
            <a:endParaRPr lang="zh-CN" altLang="en-US" sz="1350" b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E88C44E-3C5D-4621-9EF8-FE0AC673E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957" y="1233139"/>
            <a:ext cx="7811017" cy="205069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669217F-47E1-4EE4-9118-23771EA57776}"/>
              </a:ext>
            </a:extLst>
          </p:cNvPr>
          <p:cNvSpPr txBox="1"/>
          <p:nvPr/>
        </p:nvSpPr>
        <p:spPr>
          <a:xfrm>
            <a:off x="611345" y="1255475"/>
            <a:ext cx="286727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不考虑填充因子</a:t>
            </a:r>
          </a:p>
        </p:txBody>
      </p:sp>
      <p:sp>
        <p:nvSpPr>
          <p:cNvPr id="13" name="TextBox 25">
            <a:extLst>
              <a:ext uri="{FF2B5EF4-FFF2-40B4-BE49-F238E27FC236}">
                <a16:creationId xmlns:a16="http://schemas.microsoft.com/office/drawing/2014/main" id="{7A6C276B-494B-41EC-8B2A-6D5A5A735F90}"/>
              </a:ext>
            </a:extLst>
          </p:cNvPr>
          <p:cNvSpPr txBox="1"/>
          <p:nvPr/>
        </p:nvSpPr>
        <p:spPr>
          <a:xfrm>
            <a:off x="908957" y="206330"/>
            <a:ext cx="5040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spc="300" dirty="0">
                <a:latin typeface="方正兰亭细黑_GBK" pitchFamily="2" charset="-122"/>
                <a:ea typeface="方正兰亭细黑_GBK" pitchFamily="2" charset="-122"/>
              </a:rPr>
              <a:t>3.</a:t>
            </a:r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在磁饱和问题上的可行性</a:t>
            </a:r>
            <a:r>
              <a:rPr lang="en-US" altLang="zh-CN" sz="2000" spc="300" dirty="0">
                <a:latin typeface="方正兰亭细黑_GBK" pitchFamily="2" charset="-122"/>
                <a:ea typeface="方正兰亭细黑_GBK" pitchFamily="2" charset="-122"/>
              </a:rPr>
              <a:t>——</a:t>
            </a:r>
            <a:r>
              <a:rPr lang="en-US" altLang="zh-CN" sz="2000" b="1" spc="300" dirty="0">
                <a:latin typeface="方正兰亭细黑_GBK" pitchFamily="2" charset="-122"/>
                <a:ea typeface="方正兰亭细黑_GBK" pitchFamily="2" charset="-122"/>
              </a:rPr>
              <a:t>MLP</a:t>
            </a:r>
            <a:endParaRPr lang="zh-CN" altLang="en-US" sz="2000" b="1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3EB8628-32D7-4044-8186-374641B2005E}"/>
              </a:ext>
            </a:extLst>
          </p:cNvPr>
          <p:cNvSpPr txBox="1"/>
          <p:nvPr/>
        </p:nvSpPr>
        <p:spPr>
          <a:xfrm>
            <a:off x="646880" y="3475127"/>
            <a:ext cx="800877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/>
              <a:t>预测的结果与反演结果在整体结构和细节上都很接近。残差</a:t>
            </a:r>
            <a:r>
              <a:rPr lang="en-US" altLang="zh-CN" b="1" dirty="0"/>
              <a:t>RMS</a:t>
            </a:r>
            <a:r>
              <a:rPr lang="zh-CN" altLang="en-US" b="1" dirty="0"/>
              <a:t>：横场约为</a:t>
            </a:r>
            <a:r>
              <a:rPr lang="en-US" altLang="zh-CN" b="1" dirty="0"/>
              <a:t>105G</a:t>
            </a:r>
            <a:r>
              <a:rPr lang="zh-CN" altLang="en-US" b="1" dirty="0"/>
              <a:t>，纵场约为</a:t>
            </a:r>
            <a:r>
              <a:rPr lang="en-US" altLang="zh-CN" b="1" dirty="0"/>
              <a:t>70G</a:t>
            </a:r>
            <a:r>
              <a:rPr lang="zh-CN" altLang="en-US" b="1" dirty="0"/>
              <a:t>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5028039"/>
      </p:ext>
    </p:extLst>
  </p:cSld>
  <p:clrMapOvr>
    <a:masterClrMapping/>
  </p:clrMapOvr>
  <p:transition spd="slow" advTm="112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3B254A7-3A0C-496C-90B2-0559D5405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855" y="641789"/>
            <a:ext cx="6550561" cy="2231248"/>
          </a:xfrm>
          <a:prstGeom prst="rect">
            <a:avLst/>
          </a:prstGeom>
        </p:spPr>
      </p:pic>
      <p:sp>
        <p:nvSpPr>
          <p:cNvPr id="4" name="TextBox 25">
            <a:extLst>
              <a:ext uri="{FF2B5EF4-FFF2-40B4-BE49-F238E27FC236}">
                <a16:creationId xmlns:a16="http://schemas.microsoft.com/office/drawing/2014/main" id="{1FF3BAEA-ABB1-4DB7-9AD2-3B2C34BAA849}"/>
              </a:ext>
            </a:extLst>
          </p:cNvPr>
          <p:cNvSpPr txBox="1"/>
          <p:nvPr/>
        </p:nvSpPr>
        <p:spPr>
          <a:xfrm>
            <a:off x="908957" y="206330"/>
            <a:ext cx="5040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spc="300" dirty="0">
                <a:latin typeface="方正兰亭细黑_GBK" pitchFamily="2" charset="-122"/>
                <a:ea typeface="方正兰亭细黑_GBK" pitchFamily="2" charset="-122"/>
              </a:rPr>
              <a:t>3.</a:t>
            </a:r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在磁饱和问题上的可行性</a:t>
            </a:r>
            <a:r>
              <a:rPr lang="en-US" altLang="zh-CN" sz="2000" spc="300" dirty="0">
                <a:latin typeface="方正兰亭细黑_GBK" pitchFamily="2" charset="-122"/>
                <a:ea typeface="方正兰亭细黑_GBK" pitchFamily="2" charset="-122"/>
              </a:rPr>
              <a:t>——</a:t>
            </a:r>
            <a:r>
              <a:rPr lang="en-US" altLang="zh-CN" sz="2000" b="1" spc="300" dirty="0">
                <a:latin typeface="方正兰亭细黑_GBK" pitchFamily="2" charset="-122"/>
                <a:ea typeface="方正兰亭细黑_GBK" pitchFamily="2" charset="-122"/>
              </a:rPr>
              <a:t>MLP</a:t>
            </a:r>
            <a:endParaRPr lang="zh-CN" altLang="en-US" sz="2000" b="1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A0C45AD-974F-4F76-A966-AF6A27C94C09}"/>
              </a:ext>
            </a:extLst>
          </p:cNvPr>
          <p:cNvSpPr txBox="1"/>
          <p:nvPr/>
        </p:nvSpPr>
        <p:spPr>
          <a:xfrm>
            <a:off x="407324" y="771605"/>
            <a:ext cx="1321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spc="300" dirty="0">
                <a:ea typeface="方正兰亭细黑_GBK" pitchFamily="2" charset="-122"/>
              </a:rPr>
              <a:t>方法比较</a:t>
            </a:r>
            <a:endParaRPr lang="zh-CN" altLang="en-US" dirty="0"/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6CABE7C7-C239-4F1E-B3CC-8E7253F3E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523392"/>
              </p:ext>
            </p:extLst>
          </p:nvPr>
        </p:nvGraphicFramePr>
        <p:xfrm>
          <a:off x="1886855" y="3038670"/>
          <a:ext cx="6550561" cy="155826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48507">
                  <a:extLst>
                    <a:ext uri="{9D8B030D-6E8A-4147-A177-3AD203B41FA5}">
                      <a16:colId xmlns:a16="http://schemas.microsoft.com/office/drawing/2014/main" val="3804314875"/>
                    </a:ext>
                  </a:extLst>
                </a:gridCol>
                <a:gridCol w="1409267">
                  <a:extLst>
                    <a:ext uri="{9D8B030D-6E8A-4147-A177-3AD203B41FA5}">
                      <a16:colId xmlns:a16="http://schemas.microsoft.com/office/drawing/2014/main" val="1246128533"/>
                    </a:ext>
                  </a:extLst>
                </a:gridCol>
                <a:gridCol w="1409267">
                  <a:extLst>
                    <a:ext uri="{9D8B030D-6E8A-4147-A177-3AD203B41FA5}">
                      <a16:colId xmlns:a16="http://schemas.microsoft.com/office/drawing/2014/main" val="2643069327"/>
                    </a:ext>
                  </a:extLst>
                </a:gridCol>
                <a:gridCol w="1091760">
                  <a:extLst>
                    <a:ext uri="{9D8B030D-6E8A-4147-A177-3AD203B41FA5}">
                      <a16:colId xmlns:a16="http://schemas.microsoft.com/office/drawing/2014/main" val="23726430"/>
                    </a:ext>
                  </a:extLst>
                </a:gridCol>
                <a:gridCol w="1091760">
                  <a:extLst>
                    <a:ext uri="{9D8B030D-6E8A-4147-A177-3AD203B41FA5}">
                      <a16:colId xmlns:a16="http://schemas.microsoft.com/office/drawing/2014/main" val="560140323"/>
                    </a:ext>
                  </a:extLst>
                </a:gridCol>
              </a:tblGrid>
              <a:tr h="389567">
                <a:tc rowSpan="2">
                  <a:txBody>
                    <a:bodyPr/>
                    <a:lstStyle/>
                    <a:p>
                      <a:pPr algn="ctr"/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残差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RMS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比较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全视场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本影区域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119641"/>
                  </a:ext>
                </a:extLst>
              </a:tr>
              <a:tr h="38956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横场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纵场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横场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纵场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949936"/>
                  </a:ext>
                </a:extLst>
              </a:tr>
              <a:tr h="389567">
                <a:tc>
                  <a:txBody>
                    <a:bodyPr/>
                    <a:lstStyle/>
                    <a:p>
                      <a:r>
                        <a:rPr lang="en-US" altLang="zh-CN" dirty="0"/>
                        <a:t>MLP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257G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299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301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270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278060"/>
                  </a:ext>
                </a:extLst>
              </a:tr>
              <a:tr h="389567">
                <a:tc>
                  <a:txBody>
                    <a:bodyPr/>
                    <a:lstStyle/>
                    <a:p>
                      <a:r>
                        <a:rPr lang="en-US" altLang="zh-CN" dirty="0"/>
                        <a:t>Linear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323G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371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1312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45851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20628467"/>
      </p:ext>
    </p:extLst>
  </p:cSld>
  <p:clrMapOvr>
    <a:masterClrMapping/>
  </p:clrMapOvr>
  <p:transition spd="slow" advTm="1957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7BF26ECF-E359-4A4D-ACF3-63C25F366D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ement/>
                    </a14:imgEffect>
                  </a14:imgLayer>
                </a14:imgProps>
              </a:ext>
            </a:extLst>
          </a:blip>
          <a:srcRect l="50974" t="14481" r="11277" b="2545"/>
          <a:stretch/>
        </p:blipFill>
        <p:spPr>
          <a:xfrm>
            <a:off x="6280492" y="606440"/>
            <a:ext cx="2576945" cy="426776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A2311AF-E643-4E17-984C-CB7AF021C443}"/>
              </a:ext>
            </a:extLst>
          </p:cNvPr>
          <p:cNvSpPr txBox="1"/>
          <p:nvPr/>
        </p:nvSpPr>
        <p:spPr>
          <a:xfrm>
            <a:off x="195308" y="802941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chemeClr val="accent2"/>
                </a:solidFill>
              </a:rPr>
              <a:t>定标曲面的物理解释</a:t>
            </a:r>
            <a:endParaRPr lang="en-US" altLang="zh-CN" sz="1600" b="1" dirty="0">
              <a:solidFill>
                <a:schemeClr val="accent2"/>
              </a:solidFill>
            </a:endParaRPr>
          </a:p>
        </p:txBody>
      </p:sp>
      <p:sp>
        <p:nvSpPr>
          <p:cNvPr id="15" name="TextBox 25">
            <a:extLst>
              <a:ext uri="{FF2B5EF4-FFF2-40B4-BE49-F238E27FC236}">
                <a16:creationId xmlns:a16="http://schemas.microsoft.com/office/drawing/2014/main" id="{A87C5CC9-FED0-4A2F-99FC-B1AB0AC35E86}"/>
              </a:ext>
            </a:extLst>
          </p:cNvPr>
          <p:cNvSpPr txBox="1"/>
          <p:nvPr/>
        </p:nvSpPr>
        <p:spPr>
          <a:xfrm>
            <a:off x="908957" y="206330"/>
            <a:ext cx="5040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spc="300" dirty="0">
                <a:latin typeface="方正兰亭细黑_GBK" pitchFamily="2" charset="-122"/>
                <a:ea typeface="方正兰亭细黑_GBK" pitchFamily="2" charset="-122"/>
              </a:rPr>
              <a:t>3.</a:t>
            </a:r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在磁饱和问题上的可行性</a:t>
            </a:r>
            <a:r>
              <a:rPr lang="en-US" altLang="zh-CN" sz="2000" spc="300" dirty="0">
                <a:latin typeface="方正兰亭细黑_GBK" pitchFamily="2" charset="-122"/>
                <a:ea typeface="方正兰亭细黑_GBK" pitchFamily="2" charset="-122"/>
              </a:rPr>
              <a:t>——</a:t>
            </a:r>
            <a:r>
              <a:rPr lang="en-US" altLang="zh-CN" sz="2000" b="1" spc="300" dirty="0">
                <a:latin typeface="方正兰亭细黑_GBK" pitchFamily="2" charset="-122"/>
                <a:ea typeface="方正兰亭细黑_GBK" pitchFamily="2" charset="-122"/>
              </a:rPr>
              <a:t>MLP</a:t>
            </a:r>
            <a:endParaRPr lang="zh-CN" altLang="en-US" sz="2000" b="1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745B5235-970E-4770-8E1B-65C15B4171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824086"/>
              </p:ext>
            </p:extLst>
          </p:nvPr>
        </p:nvGraphicFramePr>
        <p:xfrm>
          <a:off x="1110850" y="1322579"/>
          <a:ext cx="904121" cy="380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6" name="Equation" r:id="rId7" imgW="482400" imgH="203040" progId="Equation.DSMT4">
                  <p:embed/>
                </p:oleObj>
              </mc:Choice>
              <mc:Fallback>
                <p:oleObj name="Equation" r:id="rId7" imgW="482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10850" y="1322579"/>
                        <a:ext cx="904121" cy="380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B29BEF10-AE4D-4EE4-8CD5-700F0222C4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703296"/>
              </p:ext>
            </p:extLst>
          </p:nvPr>
        </p:nvGraphicFramePr>
        <p:xfrm>
          <a:off x="4313608" y="1285145"/>
          <a:ext cx="1031117" cy="412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7" name="Equation" r:id="rId9" imgW="507960" imgH="203040" progId="Equation.DSMT4">
                  <p:embed/>
                </p:oleObj>
              </mc:Choice>
              <mc:Fallback>
                <p:oleObj name="Equation" r:id="rId9" imgW="507960" imgH="203040" progId="Equation.DSMT4">
                  <p:embed/>
                  <p:pic>
                    <p:nvPicPr>
                      <p:cNvPr id="2" name="对象 1">
                        <a:extLst>
                          <a:ext uri="{FF2B5EF4-FFF2-40B4-BE49-F238E27FC236}">
                            <a16:creationId xmlns:a16="http://schemas.microsoft.com/office/drawing/2014/main" id="{745B5235-970E-4770-8E1B-65C15B4171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13608" y="1285145"/>
                        <a:ext cx="1031117" cy="412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本框 16">
            <a:extLst>
              <a:ext uri="{FF2B5EF4-FFF2-40B4-BE49-F238E27FC236}">
                <a16:creationId xmlns:a16="http://schemas.microsoft.com/office/drawing/2014/main" id="{6DBDD857-192F-47BB-9947-9D32E0C6D22D}"/>
              </a:ext>
            </a:extLst>
          </p:cNvPr>
          <p:cNvSpPr txBox="1"/>
          <p:nvPr/>
        </p:nvSpPr>
        <p:spPr>
          <a:xfrm>
            <a:off x="2275108" y="436368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横场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6BF6063-4B2F-49EB-9686-1FCEB244617A}"/>
              </a:ext>
            </a:extLst>
          </p:cNvPr>
          <p:cNvSpPr txBox="1"/>
          <p:nvPr/>
        </p:nvSpPr>
        <p:spPr>
          <a:xfrm>
            <a:off x="4642193" y="434379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纵场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A08AE48-7374-4EF5-82B8-96529336E376}"/>
              </a:ext>
            </a:extLst>
          </p:cNvPr>
          <p:cNvSpPr txBox="1"/>
          <p:nvPr/>
        </p:nvSpPr>
        <p:spPr>
          <a:xfrm rot="16200000">
            <a:off x="953271" y="2145375"/>
            <a:ext cx="765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反演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DFB9D96-DDEF-4F20-896D-202032282AA6}"/>
              </a:ext>
            </a:extLst>
          </p:cNvPr>
          <p:cNvSpPr txBox="1"/>
          <p:nvPr/>
        </p:nvSpPr>
        <p:spPr>
          <a:xfrm rot="16200000">
            <a:off x="1003152" y="3541223"/>
            <a:ext cx="607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MLP</a:t>
            </a:r>
            <a:endParaRPr lang="zh-CN" altLang="en-US" dirty="0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405FA22-EBE7-447E-B267-73716742FE71}"/>
              </a:ext>
            </a:extLst>
          </p:cNvPr>
          <p:cNvGrpSpPr/>
          <p:nvPr/>
        </p:nvGrpSpPr>
        <p:grpSpPr>
          <a:xfrm>
            <a:off x="4047201" y="3169776"/>
            <a:ext cx="1665044" cy="1246164"/>
            <a:chOff x="7028492" y="2952600"/>
            <a:chExt cx="1665044" cy="124616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057739F-546D-433B-9FD1-F57C476F5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48216" y="2952600"/>
              <a:ext cx="1545320" cy="1161197"/>
            </a:xfrm>
            <a:prstGeom prst="rect">
              <a:avLst/>
            </a:prstGeom>
          </p:spPr>
        </p:pic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54392D01-CADC-455D-8381-974039FE626E}"/>
                </a:ext>
              </a:extLst>
            </p:cNvPr>
            <p:cNvSpPr txBox="1"/>
            <p:nvPr/>
          </p:nvSpPr>
          <p:spPr>
            <a:xfrm rot="16200000">
              <a:off x="7012232" y="3408736"/>
              <a:ext cx="3402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V</a:t>
              </a:r>
              <a:endParaRPr lang="zh-CN" altLang="en-US" sz="1400" dirty="0"/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D90FCC91-F6BB-48F0-A273-E12AD457DB73}"/>
                </a:ext>
              </a:extLst>
            </p:cNvPr>
            <p:cNvSpPr txBox="1"/>
            <p:nvPr/>
          </p:nvSpPr>
          <p:spPr>
            <a:xfrm rot="10800000">
              <a:off x="7794053" y="3890987"/>
              <a:ext cx="223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I</a:t>
              </a:r>
              <a:endParaRPr lang="zh-CN" altLang="en-US" sz="1400" dirty="0"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A8D2BD0-A118-4A43-8F65-E3E85EBE863B}"/>
              </a:ext>
            </a:extLst>
          </p:cNvPr>
          <p:cNvGrpSpPr/>
          <p:nvPr/>
        </p:nvGrpSpPr>
        <p:grpSpPr>
          <a:xfrm>
            <a:off x="4094096" y="1767305"/>
            <a:ext cx="1600251" cy="1239913"/>
            <a:chOff x="7035631" y="1629641"/>
            <a:chExt cx="1600251" cy="1239913"/>
          </a:xfrm>
        </p:grpSpPr>
        <p:pic>
          <p:nvPicPr>
            <p:cNvPr id="7" name="图片 6" descr="图表, 表面图&#10;&#10;描述已自动生成">
              <a:extLst>
                <a:ext uri="{FF2B5EF4-FFF2-40B4-BE49-F238E27FC236}">
                  <a16:creationId xmlns:a16="http://schemas.microsoft.com/office/drawing/2014/main" id="{8F360034-4913-469B-89A6-483FC75C1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619" y="1629641"/>
              <a:ext cx="1548263" cy="1161197"/>
            </a:xfrm>
            <a:prstGeom prst="rect">
              <a:avLst/>
            </a:prstGeom>
          </p:spPr>
        </p:pic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ECE3917-7BDB-4A34-8737-B1DDAA52ED89}"/>
                </a:ext>
              </a:extLst>
            </p:cNvPr>
            <p:cNvSpPr txBox="1"/>
            <p:nvPr/>
          </p:nvSpPr>
          <p:spPr>
            <a:xfrm rot="16200000">
              <a:off x="7019371" y="2013690"/>
              <a:ext cx="3402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V</a:t>
              </a:r>
              <a:endParaRPr lang="zh-CN" altLang="en-US" sz="1400" dirty="0"/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9CC63B2B-F8DB-48EA-8C3F-25A4D40698D3}"/>
                </a:ext>
              </a:extLst>
            </p:cNvPr>
            <p:cNvSpPr txBox="1"/>
            <p:nvPr/>
          </p:nvSpPr>
          <p:spPr>
            <a:xfrm rot="10800000">
              <a:off x="7770702" y="2561777"/>
              <a:ext cx="223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I</a:t>
              </a:r>
              <a:endParaRPr lang="zh-CN" altLang="en-US" sz="1400" dirty="0"/>
            </a:p>
          </p:txBody>
        </p:sp>
      </p:grpSp>
      <p:graphicFrame>
        <p:nvGraphicFramePr>
          <p:cNvPr id="49" name="对象 48">
            <a:extLst>
              <a:ext uri="{FF2B5EF4-FFF2-40B4-BE49-F238E27FC236}">
                <a16:creationId xmlns:a16="http://schemas.microsoft.com/office/drawing/2014/main" id="{662B2EF1-11B5-476A-95C5-F0D2260D66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82476"/>
              </p:ext>
            </p:extLst>
          </p:nvPr>
        </p:nvGraphicFramePr>
        <p:xfrm>
          <a:off x="2165144" y="1236209"/>
          <a:ext cx="1512590" cy="462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8" name="Equation" r:id="rId13" imgW="914400" imgH="279360" progId="Equation.DSMT4">
                  <p:embed/>
                </p:oleObj>
              </mc:Choice>
              <mc:Fallback>
                <p:oleObj name="Equation" r:id="rId13" imgW="9144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65144" y="1236209"/>
                        <a:ext cx="1512590" cy="4628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组合 7">
            <a:extLst>
              <a:ext uri="{FF2B5EF4-FFF2-40B4-BE49-F238E27FC236}">
                <a16:creationId xmlns:a16="http://schemas.microsoft.com/office/drawing/2014/main" id="{9974FD65-5AAA-4F83-BC8D-DAD6A41C3EF8}"/>
              </a:ext>
            </a:extLst>
          </p:cNvPr>
          <p:cNvGrpSpPr/>
          <p:nvPr/>
        </p:nvGrpSpPr>
        <p:grpSpPr>
          <a:xfrm>
            <a:off x="1783954" y="3169839"/>
            <a:ext cx="1622744" cy="1258445"/>
            <a:chOff x="5254757" y="2969225"/>
            <a:chExt cx="1622744" cy="125844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1D33E7F7-E305-4613-857D-D2DB84C3D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29239" y="2969225"/>
              <a:ext cx="1548262" cy="1161197"/>
            </a:xfrm>
            <a:prstGeom prst="rect">
              <a:avLst/>
            </a:prstGeom>
          </p:spPr>
        </p:pic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4BB70BD4-867E-40A2-839A-B2F43726278A}"/>
                </a:ext>
              </a:extLst>
            </p:cNvPr>
            <p:cNvSpPr txBox="1"/>
            <p:nvPr/>
          </p:nvSpPr>
          <p:spPr>
            <a:xfrm rot="10800000">
              <a:off x="5938971" y="3919893"/>
              <a:ext cx="223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I</a:t>
              </a:r>
              <a:endParaRPr lang="zh-CN" altLang="en-US" sz="1400" dirty="0"/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522D900C-88FC-44FA-80A7-043CE0BD41A5}"/>
                </a:ext>
              </a:extLst>
            </p:cNvPr>
            <p:cNvSpPr txBox="1"/>
            <p:nvPr/>
          </p:nvSpPr>
          <p:spPr>
            <a:xfrm rot="16200000">
              <a:off x="5238497" y="3450457"/>
              <a:ext cx="3402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Z</a:t>
              </a:r>
              <a:endParaRPr lang="zh-CN" altLang="en-US" sz="1400" dirty="0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5B425EA-CB0B-435E-A094-94C3184583A8}"/>
              </a:ext>
            </a:extLst>
          </p:cNvPr>
          <p:cNvGrpSpPr/>
          <p:nvPr/>
        </p:nvGrpSpPr>
        <p:grpSpPr>
          <a:xfrm>
            <a:off x="1745314" y="1767305"/>
            <a:ext cx="1658076" cy="1252022"/>
            <a:chOff x="5254757" y="1646438"/>
            <a:chExt cx="1658076" cy="1252022"/>
          </a:xfrm>
        </p:grpSpPr>
        <p:pic>
          <p:nvPicPr>
            <p:cNvPr id="14" name="图片 13" descr="图表&#10;&#10;描述已自动生成">
              <a:extLst>
                <a:ext uri="{FF2B5EF4-FFF2-40B4-BE49-F238E27FC236}">
                  <a16:creationId xmlns:a16="http://schemas.microsoft.com/office/drawing/2014/main" id="{49689228-3DB9-498B-99F0-C1FC1E96E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569" y="1646438"/>
              <a:ext cx="1548264" cy="1161198"/>
            </a:xfrm>
            <a:prstGeom prst="rect">
              <a:avLst/>
            </a:prstGeom>
          </p:spPr>
        </p:pic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74D71694-111E-46FC-8C30-A0019739F668}"/>
                </a:ext>
              </a:extLst>
            </p:cNvPr>
            <p:cNvSpPr txBox="1"/>
            <p:nvPr/>
          </p:nvSpPr>
          <p:spPr>
            <a:xfrm rot="10800000">
              <a:off x="5915620" y="2590683"/>
              <a:ext cx="223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I</a:t>
              </a:r>
              <a:endParaRPr lang="zh-CN" altLang="en-US" sz="1400" dirty="0"/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A7FF0CEA-C8FD-4FD6-94DD-2779E6014869}"/>
                </a:ext>
              </a:extLst>
            </p:cNvPr>
            <p:cNvSpPr txBox="1"/>
            <p:nvPr/>
          </p:nvSpPr>
          <p:spPr>
            <a:xfrm rot="16200000">
              <a:off x="5238497" y="2055411"/>
              <a:ext cx="3402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Z</a:t>
              </a:r>
              <a:endParaRPr lang="zh-CN" altLang="en-US" sz="1400" dirty="0"/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0294C06C-FFE0-4DAF-AF00-BD92071C5508}"/>
              </a:ext>
            </a:extLst>
          </p:cNvPr>
          <p:cNvSpPr txBox="1"/>
          <p:nvPr/>
        </p:nvSpPr>
        <p:spPr>
          <a:xfrm>
            <a:off x="693968" y="1574783"/>
            <a:ext cx="7813996" cy="2492990"/>
          </a:xfrm>
          <a:prstGeom prst="rect">
            <a:avLst/>
          </a:prstGeom>
          <a:solidFill>
            <a:srgbClr val="C7DBE2"/>
          </a:solidFill>
        </p:spPr>
        <p:txBody>
          <a:bodyPr wrap="square" numCol="1" rtlCol="0">
            <a:spAutoFit/>
          </a:bodyPr>
          <a:lstStyle/>
          <a:p>
            <a:pPr algn="ctr"/>
            <a:endParaRPr lang="en-US" altLang="zh-CN" dirty="0"/>
          </a:p>
          <a:p>
            <a:pPr lvl="1" algn="ctr"/>
            <a:r>
              <a:rPr lang="en-US" altLang="zh-CN" sz="2000" b="1" dirty="0"/>
              <a:t>MLP</a:t>
            </a:r>
            <a:r>
              <a:rPr lang="zh-CN" altLang="en-US" sz="2000" b="1" dirty="0"/>
              <a:t>是</a:t>
            </a:r>
            <a:r>
              <a:rPr lang="zh-CN" altLang="en-US" sz="2000" b="1" dirty="0">
                <a:solidFill>
                  <a:srgbClr val="C00000"/>
                </a:solidFill>
              </a:rPr>
              <a:t>点对点</a:t>
            </a:r>
            <a:r>
              <a:rPr lang="zh-CN" altLang="en-US" sz="2000" b="1" dirty="0"/>
              <a:t>的简单神经网络，</a:t>
            </a:r>
            <a:endParaRPr lang="en-US" altLang="zh-CN" sz="2000" b="1" dirty="0"/>
          </a:p>
          <a:p>
            <a:pPr lvl="1" algn="ctr"/>
            <a:r>
              <a:rPr lang="zh-CN" altLang="en-US" sz="2000" b="1" dirty="0"/>
              <a:t>能够建立两个变量的定标曲面进行</a:t>
            </a:r>
            <a:r>
              <a:rPr lang="zh-CN" altLang="en-US" sz="2000" b="1" dirty="0">
                <a:solidFill>
                  <a:srgbClr val="C00000"/>
                </a:solidFill>
              </a:rPr>
              <a:t>物理解释</a:t>
            </a:r>
            <a:r>
              <a:rPr lang="zh-CN" altLang="en-US" sz="2000" b="1" dirty="0"/>
              <a:t>。</a:t>
            </a:r>
            <a:endParaRPr lang="en-US" altLang="zh-CN" sz="2000" b="1" dirty="0"/>
          </a:p>
          <a:p>
            <a:pPr lvl="1" algn="ctr"/>
            <a:r>
              <a:rPr lang="zh-CN" altLang="en-US" sz="2000" b="1" dirty="0"/>
              <a:t>不难想象更多变量的模型将是高维曲面。</a:t>
            </a:r>
            <a:endParaRPr lang="en-US" altLang="zh-CN" sz="2000" b="1" dirty="0"/>
          </a:p>
          <a:p>
            <a:pPr lvl="1" algn="just"/>
            <a:endParaRPr lang="en-US" altLang="zh-CN" sz="2000" b="1" dirty="0"/>
          </a:p>
          <a:p>
            <a:pPr lvl="1" algn="ctr"/>
            <a:r>
              <a:rPr lang="en-US" altLang="zh-CN" sz="2000" b="1" dirty="0"/>
              <a:t>CNN</a:t>
            </a:r>
            <a:r>
              <a:rPr lang="zh-CN" altLang="en-US" sz="2000" b="1" dirty="0"/>
              <a:t>方法以图像为训练样本的</a:t>
            </a:r>
            <a:r>
              <a:rPr lang="zh-CN" altLang="en-US" sz="2000" b="1" dirty="0">
                <a:solidFill>
                  <a:srgbClr val="C00000"/>
                </a:solidFill>
              </a:rPr>
              <a:t>深度学习网络</a:t>
            </a:r>
            <a:r>
              <a:rPr lang="zh-CN" altLang="en-US" sz="2000" b="1" dirty="0"/>
              <a:t>，</a:t>
            </a:r>
            <a:endParaRPr lang="en-US" altLang="zh-CN" sz="2000" b="1" dirty="0"/>
          </a:p>
          <a:p>
            <a:pPr lvl="1" algn="ctr"/>
            <a:r>
              <a:rPr lang="zh-CN" altLang="en-US" sz="2000" b="1" dirty="0"/>
              <a:t>考虑了相邻像元的相关性，理论上精度更高。</a:t>
            </a:r>
            <a:endParaRPr lang="en-US" altLang="zh-CN" sz="2000" b="1" dirty="0"/>
          </a:p>
          <a:p>
            <a:endParaRPr lang="zh-CN" alt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6707495"/>
      </p:ext>
    </p:extLst>
  </p:cSld>
  <p:clrMapOvr>
    <a:masterClrMapping/>
  </p:clrMapOvr>
  <p:transition spd="slow" advTm="5511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6BCD7F29-71B0-4D04-A4A5-2D79EDE72A54}"/>
              </a:ext>
            </a:extLst>
          </p:cNvPr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>
            <a:extLst>
              <a:ext uri="{FF2B5EF4-FFF2-40B4-BE49-F238E27FC236}">
                <a16:creationId xmlns:a16="http://schemas.microsoft.com/office/drawing/2014/main" id="{BD76DAA8-D802-4C63-BCF7-ED308D7C3D72}"/>
              </a:ext>
            </a:extLst>
          </p:cNvPr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9624062-E79A-4C96-9467-CF9D3C8F5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57" y="836807"/>
            <a:ext cx="4111529" cy="368257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56636E8-B403-4AA4-B8F2-CE693CACAD03}"/>
              </a:ext>
            </a:extLst>
          </p:cNvPr>
          <p:cNvSpPr txBox="1"/>
          <p:nvPr/>
        </p:nvSpPr>
        <p:spPr>
          <a:xfrm>
            <a:off x="4866290" y="939158"/>
            <a:ext cx="376245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残差网络</a:t>
            </a:r>
            <a:r>
              <a:rPr lang="en-US" altLang="zh-CN" sz="2000" dirty="0" err="1"/>
              <a:t>ResNet</a:t>
            </a:r>
            <a:r>
              <a:rPr lang="zh-TW" altLang="en-US" sz="2000" dirty="0"/>
              <a:t>是</a:t>
            </a:r>
            <a:r>
              <a:rPr lang="en-US" altLang="zh-TW" sz="2000" dirty="0"/>
              <a:t>2016</a:t>
            </a:r>
            <a:r>
              <a:rPr lang="zh-TW" altLang="en-US" sz="2000" dirty="0"/>
              <a:t>年首次发布的著名的</a:t>
            </a:r>
            <a:r>
              <a:rPr lang="en-US" altLang="zh-CN" sz="2000" dirty="0"/>
              <a:t>CNN</a:t>
            </a:r>
            <a:r>
              <a:rPr lang="zh-TW" altLang="en-US" sz="2000" dirty="0"/>
              <a:t>架构之一</a:t>
            </a:r>
            <a:endParaRPr lang="en-US" altLang="zh-TW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chemeClr val="accent2"/>
                </a:solidFill>
              </a:rPr>
              <a:t>训练策略</a:t>
            </a:r>
            <a:endParaRPr lang="en-US" altLang="zh-CN" sz="2000" b="1" dirty="0">
              <a:solidFill>
                <a:schemeClr val="accent2"/>
              </a:solidFill>
            </a:endParaRPr>
          </a:p>
          <a:p>
            <a:r>
              <a:rPr lang="en-US" altLang="zh-CN" sz="2000" dirty="0">
                <a:sym typeface="Wingdings" panose="05000000000000000000" pitchFamily="2" charset="2"/>
              </a:rPr>
              <a:t>(1)</a:t>
            </a:r>
            <a:r>
              <a:rPr lang="zh-CN" altLang="en-US" sz="2000" dirty="0">
                <a:sym typeface="Wingdings" panose="05000000000000000000" pitchFamily="2" charset="2"/>
              </a:rPr>
              <a:t>一个参数一个模型</a:t>
            </a:r>
            <a:endParaRPr lang="en-US" altLang="zh-CN" sz="2000" dirty="0">
              <a:sym typeface="Wingdings" panose="05000000000000000000" pitchFamily="2" charset="2"/>
            </a:endParaRPr>
          </a:p>
          <a:p>
            <a:r>
              <a:rPr lang="en-US" altLang="zh-CN" sz="2000" dirty="0">
                <a:sym typeface="Wingdings" panose="05000000000000000000" pitchFamily="2" charset="2"/>
              </a:rPr>
              <a:t>(2)</a:t>
            </a:r>
            <a:r>
              <a:rPr lang="zh-CN" altLang="en-US" sz="2000" dirty="0">
                <a:sym typeface="Wingdings" panose="05000000000000000000" pitchFamily="2" charset="2"/>
              </a:rPr>
              <a:t>通过每个</a:t>
            </a:r>
            <a:r>
              <a:rPr lang="en-US" altLang="zh-CN" sz="2000" dirty="0" err="1">
                <a:sym typeface="Wingdings" panose="05000000000000000000" pitchFamily="2" charset="2"/>
              </a:rPr>
              <a:t>epock</a:t>
            </a:r>
            <a:r>
              <a:rPr lang="zh-CN" altLang="en-US" sz="2000" dirty="0">
                <a:sym typeface="Wingdings" panose="05000000000000000000" pitchFamily="2" charset="2"/>
              </a:rPr>
              <a:t>随机选取</a:t>
            </a:r>
            <a:r>
              <a:rPr lang="en-US" altLang="zh-CN" sz="2000" dirty="0">
                <a:sym typeface="Wingdings" panose="05000000000000000000" pitchFamily="2" charset="2"/>
              </a:rPr>
              <a:t>85</a:t>
            </a:r>
            <a:r>
              <a:rPr lang="zh-CN" altLang="en-US" sz="2000" dirty="0">
                <a:sym typeface="Wingdings" panose="05000000000000000000" pitchFamily="2" charset="2"/>
              </a:rPr>
              <a:t>*</a:t>
            </a:r>
            <a:r>
              <a:rPr lang="en-US" altLang="zh-CN" sz="2000" dirty="0">
                <a:sym typeface="Wingdings" panose="05000000000000000000" pitchFamily="2" charset="2"/>
              </a:rPr>
              <a:t>85</a:t>
            </a:r>
            <a:r>
              <a:rPr lang="zh-CN" altLang="en-US" sz="2000" dirty="0">
                <a:sym typeface="Wingdings" panose="05000000000000000000" pitchFamily="2" charset="2"/>
              </a:rPr>
              <a:t>的区域镜像、反转、旋转等来扩展样本</a:t>
            </a:r>
            <a:endParaRPr lang="en-US" altLang="zh-CN" sz="2000" dirty="0">
              <a:sym typeface="Wingdings" panose="05000000000000000000" pitchFamily="2" charset="2"/>
            </a:endParaRPr>
          </a:p>
          <a:p>
            <a:r>
              <a:rPr lang="en-US" altLang="zh-CN" sz="2000" dirty="0">
                <a:sym typeface="Wingdings" panose="05000000000000000000" pitchFamily="2" charset="2"/>
              </a:rPr>
              <a:t>(3)</a:t>
            </a:r>
            <a:r>
              <a:rPr lang="zh-CN" altLang="en-US" sz="2000" dirty="0">
                <a:sym typeface="Wingdings" panose="05000000000000000000" pitchFamily="2" charset="2"/>
              </a:rPr>
              <a:t>选用</a:t>
            </a:r>
            <a:r>
              <a:rPr lang="en-US" altLang="zh-CN" sz="2000" dirty="0">
                <a:sym typeface="Wingdings" panose="05000000000000000000" pitchFamily="2" charset="2"/>
              </a:rPr>
              <a:t>Adam</a:t>
            </a:r>
            <a:r>
              <a:rPr lang="zh-CN" altLang="en-US" sz="2000" dirty="0">
                <a:sym typeface="Wingdings" panose="05000000000000000000" pitchFamily="2" charset="2"/>
              </a:rPr>
              <a:t>作为优化器</a:t>
            </a:r>
            <a:endParaRPr lang="en-US" altLang="zh-CN" sz="2000" dirty="0">
              <a:sym typeface="Wingdings" panose="05000000000000000000" pitchFamily="2" charset="2"/>
            </a:endParaRPr>
          </a:p>
          <a:p>
            <a:r>
              <a:rPr lang="en-US" altLang="zh-CN" sz="2000" dirty="0">
                <a:sym typeface="Wingdings" panose="05000000000000000000" pitchFamily="2" charset="2"/>
              </a:rPr>
              <a:t>(4)</a:t>
            </a:r>
            <a:r>
              <a:rPr lang="zh-CN" altLang="en-US" sz="2000" dirty="0">
                <a:sym typeface="Wingdings" panose="05000000000000000000" pitchFamily="2" charset="2"/>
              </a:rPr>
              <a:t>损失函数为</a:t>
            </a:r>
            <a:r>
              <a:rPr lang="en-US" altLang="zh-CN" sz="2000" dirty="0">
                <a:sym typeface="Wingdings" panose="05000000000000000000" pitchFamily="2" charset="2"/>
              </a:rPr>
              <a:t>MSE</a:t>
            </a:r>
            <a:r>
              <a:rPr lang="zh-CN" altLang="en-US" sz="2000" dirty="0">
                <a:sym typeface="Wingdings" panose="05000000000000000000" pitchFamily="2" charset="2"/>
              </a:rPr>
              <a:t>函数</a:t>
            </a:r>
            <a:endParaRPr lang="en-US" altLang="zh-CN" sz="2000" dirty="0">
              <a:sym typeface="Wingdings" panose="05000000000000000000" pitchFamily="2" charset="2"/>
            </a:endParaRPr>
          </a:p>
          <a:p>
            <a:endParaRPr lang="en-US" altLang="zh-CN" sz="2000" dirty="0">
              <a:sym typeface="Wingdings" panose="05000000000000000000" pitchFamily="2" charset="2"/>
            </a:endParaRPr>
          </a:p>
          <a:p>
            <a:r>
              <a:rPr lang="en-US" altLang="zh-CN" sz="2000" dirty="0">
                <a:sym typeface="Wingdings" panose="05000000000000000000" pitchFamily="2" charset="2"/>
              </a:rPr>
              <a:t>TensorFlow1.5.0+Keras2.2.2+GPU</a:t>
            </a:r>
            <a:endParaRPr lang="zh-CN" altLang="en-US" sz="2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189F8EA-C3DB-4B32-BECE-0C27E3334483}"/>
              </a:ext>
            </a:extLst>
          </p:cNvPr>
          <p:cNvSpPr txBox="1"/>
          <p:nvPr/>
        </p:nvSpPr>
        <p:spPr>
          <a:xfrm>
            <a:off x="2175934" y="4519386"/>
            <a:ext cx="155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MagRes</a:t>
            </a:r>
            <a:r>
              <a:rPr lang="zh-CN" altLang="en-US" dirty="0"/>
              <a:t>模型</a:t>
            </a:r>
          </a:p>
        </p:txBody>
      </p:sp>
      <p:sp>
        <p:nvSpPr>
          <p:cNvPr id="9" name="TextBox 25">
            <a:extLst>
              <a:ext uri="{FF2B5EF4-FFF2-40B4-BE49-F238E27FC236}">
                <a16:creationId xmlns:a16="http://schemas.microsoft.com/office/drawing/2014/main" id="{B0E36F95-0277-4C63-997E-66E041924A33}"/>
              </a:ext>
            </a:extLst>
          </p:cNvPr>
          <p:cNvSpPr txBox="1"/>
          <p:nvPr/>
        </p:nvSpPr>
        <p:spPr>
          <a:xfrm>
            <a:off x="908957" y="206330"/>
            <a:ext cx="5040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spc="300" dirty="0">
                <a:latin typeface="方正兰亭细黑_GBK" pitchFamily="2" charset="-122"/>
                <a:ea typeface="方正兰亭细黑_GBK" pitchFamily="2" charset="-122"/>
              </a:rPr>
              <a:t>3.</a:t>
            </a:r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在磁饱和问题上的可行性</a:t>
            </a:r>
            <a:r>
              <a:rPr lang="en-US" altLang="zh-CN" sz="2000" spc="300" dirty="0">
                <a:latin typeface="方正兰亭细黑_GBK" pitchFamily="2" charset="-122"/>
                <a:ea typeface="方正兰亭细黑_GBK" pitchFamily="2" charset="-122"/>
              </a:rPr>
              <a:t>——</a:t>
            </a:r>
            <a:r>
              <a:rPr lang="en-US" altLang="zh-CN" sz="2000" b="1" spc="300" dirty="0">
                <a:latin typeface="方正兰亭细黑_GBK" pitchFamily="2" charset="-122"/>
                <a:ea typeface="方正兰亭细黑_GBK" pitchFamily="2" charset="-122"/>
              </a:rPr>
              <a:t>CNN</a:t>
            </a:r>
            <a:endParaRPr lang="zh-CN" altLang="en-US" sz="2000" b="1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7571494"/>
      </p:ext>
    </p:extLst>
  </p:cSld>
  <p:clrMapOvr>
    <a:masterClrMapping/>
  </p:clrMapOvr>
  <p:transition spd="slow" advTm="4402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6BCD7F29-71B0-4D04-A4A5-2D79EDE72A54}"/>
              </a:ext>
            </a:extLst>
          </p:cNvPr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>
            <a:extLst>
              <a:ext uri="{FF2B5EF4-FFF2-40B4-BE49-F238E27FC236}">
                <a16:creationId xmlns:a16="http://schemas.microsoft.com/office/drawing/2014/main" id="{BD76DAA8-D802-4C63-BCF7-ED308D7C3D72}"/>
              </a:ext>
            </a:extLst>
          </p:cNvPr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内容占位符 4">
            <a:extLst>
              <a:ext uri="{FF2B5EF4-FFF2-40B4-BE49-F238E27FC236}">
                <a16:creationId xmlns:a16="http://schemas.microsoft.com/office/drawing/2014/main" id="{9F23F410-9076-4C4B-B170-756D76C88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585" y="1170517"/>
            <a:ext cx="3795266" cy="32596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0423243-6BD1-48EF-8A61-5637B5C8B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60" y="1171466"/>
            <a:ext cx="3795266" cy="329039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4BE94BA-2576-481E-832F-7DAA7AB54E4D}"/>
              </a:ext>
            </a:extLst>
          </p:cNvPr>
          <p:cNvSpPr txBox="1"/>
          <p:nvPr/>
        </p:nvSpPr>
        <p:spPr>
          <a:xfrm>
            <a:off x="4160051" y="831963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chemeClr val="accent2"/>
                </a:solidFill>
              </a:rPr>
              <a:t>纵场</a:t>
            </a:r>
            <a:endParaRPr lang="en-US" altLang="zh-CN" sz="1600" b="1" dirty="0">
              <a:solidFill>
                <a:schemeClr val="accent2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5BD3EA0-38BF-4A23-B86B-D64FA812C4BA}"/>
              </a:ext>
            </a:extLst>
          </p:cNvPr>
          <p:cNvSpPr txBox="1"/>
          <p:nvPr/>
        </p:nvSpPr>
        <p:spPr>
          <a:xfrm>
            <a:off x="116361" y="832912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chemeClr val="accent2"/>
                </a:solidFill>
              </a:rPr>
              <a:t>横场</a:t>
            </a:r>
            <a:endParaRPr lang="en-US" altLang="zh-CN" sz="1600" b="1" dirty="0">
              <a:solidFill>
                <a:schemeClr val="accent2"/>
              </a:solidFill>
            </a:endParaRPr>
          </a:p>
        </p:txBody>
      </p:sp>
      <p:sp>
        <p:nvSpPr>
          <p:cNvPr id="6" name="TextBox 25">
            <a:extLst>
              <a:ext uri="{FF2B5EF4-FFF2-40B4-BE49-F238E27FC236}">
                <a16:creationId xmlns:a16="http://schemas.microsoft.com/office/drawing/2014/main" id="{2DD6417E-CEFA-4CAE-BBB0-9DE386E24837}"/>
              </a:ext>
            </a:extLst>
          </p:cNvPr>
          <p:cNvSpPr txBox="1"/>
          <p:nvPr/>
        </p:nvSpPr>
        <p:spPr>
          <a:xfrm>
            <a:off x="908957" y="206330"/>
            <a:ext cx="5040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spc="300" dirty="0">
                <a:latin typeface="方正兰亭细黑_GBK" pitchFamily="2" charset="-122"/>
                <a:ea typeface="方正兰亭细黑_GBK" pitchFamily="2" charset="-122"/>
              </a:rPr>
              <a:t>3.</a:t>
            </a:r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在磁饱和问题上的可行性</a:t>
            </a:r>
            <a:r>
              <a:rPr lang="en-US" altLang="zh-CN" sz="2000" spc="300" dirty="0">
                <a:latin typeface="方正兰亭细黑_GBK" pitchFamily="2" charset="-122"/>
                <a:ea typeface="方正兰亭细黑_GBK" pitchFamily="2" charset="-122"/>
              </a:rPr>
              <a:t>——</a:t>
            </a:r>
            <a:r>
              <a:rPr lang="en-US" altLang="zh-CN" sz="2000" b="1" spc="300" dirty="0">
                <a:latin typeface="方正兰亭细黑_GBK" pitchFamily="2" charset="-122"/>
                <a:ea typeface="方正兰亭细黑_GBK" pitchFamily="2" charset="-122"/>
              </a:rPr>
              <a:t>CNN</a:t>
            </a:r>
            <a:endParaRPr lang="zh-CN" altLang="en-US" sz="2000" b="1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50F86AF-BC30-4EAE-B187-BBC58BE9104C}"/>
              </a:ext>
            </a:extLst>
          </p:cNvPr>
          <p:cNvSpPr txBox="1"/>
          <p:nvPr/>
        </p:nvSpPr>
        <p:spPr>
          <a:xfrm>
            <a:off x="5078013" y="2461796"/>
            <a:ext cx="1164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RMS=35G</a:t>
            </a:r>
            <a:endParaRPr lang="zh-CN" altLang="en-US" sz="14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38779F7-E424-4869-A655-5C2AC7E9BCD7}"/>
              </a:ext>
            </a:extLst>
          </p:cNvPr>
          <p:cNvSpPr txBox="1"/>
          <p:nvPr/>
        </p:nvSpPr>
        <p:spPr>
          <a:xfrm>
            <a:off x="997534" y="2461796"/>
            <a:ext cx="1164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150G</a:t>
            </a:r>
            <a:r>
              <a:rPr lang="zh-CN" altLang="en-US" sz="1400" b="1" dirty="0"/>
              <a:t>以上</a:t>
            </a:r>
            <a:endParaRPr lang="en-US" altLang="zh-CN" sz="1400" b="1" dirty="0"/>
          </a:p>
          <a:p>
            <a:r>
              <a:rPr lang="en-US" altLang="zh-CN" sz="1400" b="1" dirty="0"/>
              <a:t>RMS=34G</a:t>
            </a:r>
            <a:endParaRPr lang="zh-CN" altLang="en-US" sz="14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21161E3-A072-4974-8D2B-18A5C492059A}"/>
              </a:ext>
            </a:extLst>
          </p:cNvPr>
          <p:cNvSpPr txBox="1"/>
          <p:nvPr/>
        </p:nvSpPr>
        <p:spPr>
          <a:xfrm>
            <a:off x="2666882" y="2723406"/>
            <a:ext cx="211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预测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AC9B28D-1B63-410E-997B-6C11315B34F3}"/>
              </a:ext>
            </a:extLst>
          </p:cNvPr>
          <p:cNvSpPr txBox="1"/>
          <p:nvPr/>
        </p:nvSpPr>
        <p:spPr>
          <a:xfrm>
            <a:off x="3259664" y="3488265"/>
            <a:ext cx="668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反演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04B6052-30AE-432D-9817-60EAD1AFD3CF}"/>
              </a:ext>
            </a:extLst>
          </p:cNvPr>
          <p:cNvSpPr txBox="1"/>
          <p:nvPr/>
        </p:nvSpPr>
        <p:spPr>
          <a:xfrm>
            <a:off x="6739365" y="2698000"/>
            <a:ext cx="211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预测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D436E76-9A2F-4F35-B166-D21A6C281367}"/>
              </a:ext>
            </a:extLst>
          </p:cNvPr>
          <p:cNvSpPr txBox="1"/>
          <p:nvPr/>
        </p:nvSpPr>
        <p:spPr>
          <a:xfrm>
            <a:off x="7332147" y="3462859"/>
            <a:ext cx="668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反演</a:t>
            </a:r>
          </a:p>
        </p:txBody>
      </p:sp>
    </p:spTree>
    <p:extLst>
      <p:ext uri="{BB962C8B-B14F-4D97-AF65-F5344CB8AC3E}">
        <p14:creationId xmlns:p14="http://schemas.microsoft.com/office/powerpoint/2010/main" val="81986978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6BCD7F29-71B0-4D04-A4A5-2D79EDE72A54}"/>
              </a:ext>
            </a:extLst>
          </p:cNvPr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>
            <a:extLst>
              <a:ext uri="{FF2B5EF4-FFF2-40B4-BE49-F238E27FC236}">
                <a16:creationId xmlns:a16="http://schemas.microsoft.com/office/drawing/2014/main" id="{BD76DAA8-D802-4C63-BCF7-ED308D7C3D72}"/>
              </a:ext>
            </a:extLst>
          </p:cNvPr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08770A8-233D-4223-B70D-D8EDA7E656FE}"/>
              </a:ext>
            </a:extLst>
          </p:cNvPr>
          <p:cNvSpPr txBox="1"/>
          <p:nvPr/>
        </p:nvSpPr>
        <p:spPr>
          <a:xfrm rot="5400000">
            <a:off x="-662282" y="2402473"/>
            <a:ext cx="2893100" cy="338554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l"/>
            </a:pPr>
            <a:endParaRPr lang="en-US" altLang="zh-CN" sz="1600" b="1" dirty="0">
              <a:solidFill>
                <a:schemeClr val="accent2"/>
              </a:solidFill>
            </a:endParaRPr>
          </a:p>
          <a:p>
            <a:pPr lvl="1"/>
            <a:r>
              <a:rPr lang="zh-CN" altLang="en-US" sz="1600" b="1" dirty="0">
                <a:solidFill>
                  <a:schemeClr val="accent2"/>
                </a:solidFill>
              </a:rPr>
              <a:t>与线性定标比较    横纵场</a:t>
            </a:r>
            <a:endParaRPr lang="en-US" altLang="zh-CN" sz="1600" b="1" dirty="0">
              <a:solidFill>
                <a:schemeClr val="accent2"/>
              </a:solidFill>
            </a:endParaRPr>
          </a:p>
        </p:txBody>
      </p:sp>
      <p:pic>
        <p:nvPicPr>
          <p:cNvPr id="9" name="内容占位符 4">
            <a:extLst>
              <a:ext uri="{FF2B5EF4-FFF2-40B4-BE49-F238E27FC236}">
                <a16:creationId xmlns:a16="http://schemas.microsoft.com/office/drawing/2014/main" id="{25C1F3DE-BBFD-46DC-A733-561150035C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6" r="2512"/>
          <a:stretch/>
        </p:blipFill>
        <p:spPr>
          <a:xfrm>
            <a:off x="1798170" y="760552"/>
            <a:ext cx="5547660" cy="3758834"/>
          </a:xfrm>
          <a:prstGeom prst="rect">
            <a:avLst/>
          </a:prstGeom>
        </p:spPr>
      </p:pic>
      <p:sp>
        <p:nvSpPr>
          <p:cNvPr id="6" name="TextBox 25">
            <a:extLst>
              <a:ext uri="{FF2B5EF4-FFF2-40B4-BE49-F238E27FC236}">
                <a16:creationId xmlns:a16="http://schemas.microsoft.com/office/drawing/2014/main" id="{93031885-D44C-4C13-84C4-95092D57B9AB}"/>
              </a:ext>
            </a:extLst>
          </p:cNvPr>
          <p:cNvSpPr txBox="1"/>
          <p:nvPr/>
        </p:nvSpPr>
        <p:spPr>
          <a:xfrm>
            <a:off x="908957" y="206330"/>
            <a:ext cx="5040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spc="300" dirty="0">
                <a:latin typeface="方正兰亭细黑_GBK" pitchFamily="2" charset="-122"/>
                <a:ea typeface="方正兰亭细黑_GBK" pitchFamily="2" charset="-122"/>
              </a:rPr>
              <a:t>3.</a:t>
            </a:r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在磁饱和问题上的可行性</a:t>
            </a:r>
            <a:r>
              <a:rPr lang="en-US" altLang="zh-CN" sz="2000" spc="300" dirty="0">
                <a:latin typeface="方正兰亭细黑_GBK" pitchFamily="2" charset="-122"/>
                <a:ea typeface="方正兰亭细黑_GBK" pitchFamily="2" charset="-122"/>
              </a:rPr>
              <a:t>——</a:t>
            </a:r>
            <a:r>
              <a:rPr lang="en-US" altLang="zh-CN" sz="2000" b="1" spc="300" dirty="0">
                <a:latin typeface="方正兰亭细黑_GBK" pitchFamily="2" charset="-122"/>
                <a:ea typeface="方正兰亭细黑_GBK" pitchFamily="2" charset="-122"/>
              </a:rPr>
              <a:t>CNN</a:t>
            </a:r>
            <a:endParaRPr lang="zh-CN" altLang="en-US" sz="2000" b="1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737203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6BCD7F29-71B0-4D04-A4A5-2D79EDE72A54}"/>
              </a:ext>
            </a:extLst>
          </p:cNvPr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>
            <a:extLst>
              <a:ext uri="{FF2B5EF4-FFF2-40B4-BE49-F238E27FC236}">
                <a16:creationId xmlns:a16="http://schemas.microsoft.com/office/drawing/2014/main" id="{BD76DAA8-D802-4C63-BCF7-ED308D7C3D72}"/>
              </a:ext>
            </a:extLst>
          </p:cNvPr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A1B40D9-B99D-45BA-AEFF-8C1F16797306}"/>
              </a:ext>
            </a:extLst>
          </p:cNvPr>
          <p:cNvSpPr txBox="1"/>
          <p:nvPr/>
        </p:nvSpPr>
        <p:spPr>
          <a:xfrm>
            <a:off x="8456" y="831963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chemeClr val="accent2"/>
                </a:solidFill>
              </a:rPr>
              <a:t>不同模型比较</a:t>
            </a:r>
            <a:endParaRPr lang="en-US" altLang="zh-CN" sz="1600" b="1" dirty="0">
              <a:solidFill>
                <a:schemeClr val="accent2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88B4712-AC08-44E9-92B8-4D27B40F1C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64" r="16532"/>
          <a:stretch/>
        </p:blipFill>
        <p:spPr>
          <a:xfrm>
            <a:off x="908957" y="1206165"/>
            <a:ext cx="7526032" cy="3313203"/>
          </a:xfrm>
          <a:prstGeom prst="rect">
            <a:avLst/>
          </a:prstGeom>
        </p:spPr>
      </p:pic>
      <p:sp>
        <p:nvSpPr>
          <p:cNvPr id="6" name="TextBox 25">
            <a:extLst>
              <a:ext uri="{FF2B5EF4-FFF2-40B4-BE49-F238E27FC236}">
                <a16:creationId xmlns:a16="http://schemas.microsoft.com/office/drawing/2014/main" id="{3173BAFF-6002-41D5-9680-706B5E082135}"/>
              </a:ext>
            </a:extLst>
          </p:cNvPr>
          <p:cNvSpPr txBox="1"/>
          <p:nvPr/>
        </p:nvSpPr>
        <p:spPr>
          <a:xfrm>
            <a:off x="908957" y="206330"/>
            <a:ext cx="5040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spc="300" dirty="0">
                <a:latin typeface="方正兰亭细黑_GBK" pitchFamily="2" charset="-122"/>
                <a:ea typeface="方正兰亭细黑_GBK" pitchFamily="2" charset="-122"/>
              </a:rPr>
              <a:t>3.</a:t>
            </a:r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在磁饱和问题上的可行性</a:t>
            </a:r>
            <a:r>
              <a:rPr lang="en-US" altLang="zh-CN" sz="2000" spc="300" dirty="0">
                <a:latin typeface="方正兰亭细黑_GBK" pitchFamily="2" charset="-122"/>
                <a:ea typeface="方正兰亭细黑_GBK" pitchFamily="2" charset="-122"/>
              </a:rPr>
              <a:t>——</a:t>
            </a:r>
            <a:r>
              <a:rPr lang="en-US" altLang="zh-CN" sz="2000" b="1" spc="300" dirty="0">
                <a:latin typeface="方正兰亭细黑_GBK" pitchFamily="2" charset="-122"/>
                <a:ea typeface="方正兰亭细黑_GBK" pitchFamily="2" charset="-122"/>
              </a:rPr>
              <a:t>CNN</a:t>
            </a:r>
            <a:endParaRPr lang="zh-CN" altLang="en-US" sz="2000" b="1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7D3493A-8236-479E-897F-358899E5A7DB}"/>
              </a:ext>
            </a:extLst>
          </p:cNvPr>
          <p:cNvSpPr/>
          <p:nvPr/>
        </p:nvSpPr>
        <p:spPr>
          <a:xfrm>
            <a:off x="5545667" y="1778001"/>
            <a:ext cx="403452" cy="2616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8B9628B-85E2-4B53-98F2-229F81136C54}"/>
              </a:ext>
            </a:extLst>
          </p:cNvPr>
          <p:cNvSpPr/>
          <p:nvPr/>
        </p:nvSpPr>
        <p:spPr>
          <a:xfrm>
            <a:off x="7408334" y="1778001"/>
            <a:ext cx="403452" cy="2616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097455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直接连接符 94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椭圆 10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 b="1"/>
          </a:p>
        </p:txBody>
      </p:sp>
      <p:sp>
        <p:nvSpPr>
          <p:cNvPr id="106" name="TextBox 105"/>
          <p:cNvSpPr txBox="1"/>
          <p:nvPr/>
        </p:nvSpPr>
        <p:spPr>
          <a:xfrm>
            <a:off x="908957" y="20633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主目录</a:t>
            </a:r>
          </a:p>
        </p:txBody>
      </p:sp>
      <p:sp>
        <p:nvSpPr>
          <p:cNvPr id="73" name="任意多边形 34">
            <a:extLst>
              <a:ext uri="{FF2B5EF4-FFF2-40B4-BE49-F238E27FC236}">
                <a16:creationId xmlns:a16="http://schemas.microsoft.com/office/drawing/2014/main" id="{2C832F29-A49A-41E6-8767-9871F0B42969}"/>
              </a:ext>
            </a:extLst>
          </p:cNvPr>
          <p:cNvSpPr/>
          <p:nvPr/>
        </p:nvSpPr>
        <p:spPr>
          <a:xfrm>
            <a:off x="1479322" y="2053715"/>
            <a:ext cx="5660572" cy="1204692"/>
          </a:xfrm>
          <a:custGeom>
            <a:avLst/>
            <a:gdLst>
              <a:gd name="connsiteX0" fmla="*/ 0 w 5660572"/>
              <a:gd name="connsiteY0" fmla="*/ 14514 h 1204692"/>
              <a:gd name="connsiteX1" fmla="*/ 1407886 w 5660572"/>
              <a:gd name="connsiteY1" fmla="*/ 1204685 h 1204692"/>
              <a:gd name="connsiteX2" fmla="*/ 2815772 w 5660572"/>
              <a:gd name="connsiteY2" fmla="*/ 0 h 1204692"/>
              <a:gd name="connsiteX3" fmla="*/ 4267200 w 5660572"/>
              <a:gd name="connsiteY3" fmla="*/ 1204685 h 1204692"/>
              <a:gd name="connsiteX4" fmla="*/ 5660572 w 5660572"/>
              <a:gd name="connsiteY4" fmla="*/ 0 h 120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0572" h="1204692">
                <a:moveTo>
                  <a:pt x="0" y="14514"/>
                </a:moveTo>
                <a:cubicBezTo>
                  <a:pt x="469295" y="610809"/>
                  <a:pt x="938591" y="1207104"/>
                  <a:pt x="1407886" y="1204685"/>
                </a:cubicBezTo>
                <a:cubicBezTo>
                  <a:pt x="1877181" y="1202266"/>
                  <a:pt x="2339220" y="0"/>
                  <a:pt x="2815772" y="0"/>
                </a:cubicBezTo>
                <a:cubicBezTo>
                  <a:pt x="3292324" y="0"/>
                  <a:pt x="3793067" y="1204685"/>
                  <a:pt x="4267200" y="1204685"/>
                </a:cubicBezTo>
                <a:cubicBezTo>
                  <a:pt x="4741333" y="1204685"/>
                  <a:pt x="5411410" y="152400"/>
                  <a:pt x="5660572" y="0"/>
                </a:cubicBezTo>
              </a:path>
            </a:pathLst>
          </a:cu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A3F6C"/>
              </a:solidFill>
            </a:endParaRPr>
          </a:p>
        </p:txBody>
      </p: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C1170121-5F56-42FB-B78D-81134029103F}"/>
              </a:ext>
            </a:extLst>
          </p:cNvPr>
          <p:cNvGrpSpPr/>
          <p:nvPr/>
        </p:nvGrpSpPr>
        <p:grpSpPr>
          <a:xfrm>
            <a:off x="918479" y="1494181"/>
            <a:ext cx="1139038" cy="1139038"/>
            <a:chOff x="1180871" y="1661152"/>
            <a:chExt cx="1139038" cy="1139038"/>
          </a:xfrm>
        </p:grpSpPr>
        <p:grpSp>
          <p:nvGrpSpPr>
            <p:cNvPr id="75" name="组合 74">
              <a:extLst>
                <a:ext uri="{FF2B5EF4-FFF2-40B4-BE49-F238E27FC236}">
                  <a16:creationId xmlns:a16="http://schemas.microsoft.com/office/drawing/2014/main" id="{E449546E-1FAB-41D2-9186-B5CAE2AB6D52}"/>
                </a:ext>
              </a:extLst>
            </p:cNvPr>
            <p:cNvGrpSpPr/>
            <p:nvPr/>
          </p:nvGrpSpPr>
          <p:grpSpPr>
            <a:xfrm>
              <a:off x="1180871" y="1661152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7" name="同心圆 111">
                <a:extLst>
                  <a:ext uri="{FF2B5EF4-FFF2-40B4-BE49-F238E27FC236}">
                    <a16:creationId xmlns:a16="http://schemas.microsoft.com/office/drawing/2014/main" id="{2307F7AE-9E81-41A8-BF1A-D95FCECAF2D9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  <p:sp>
            <p:nvSpPr>
              <p:cNvPr id="78" name="椭圆 77">
                <a:extLst>
                  <a:ext uri="{FF2B5EF4-FFF2-40B4-BE49-F238E27FC236}">
                    <a16:creationId xmlns:a16="http://schemas.microsoft.com/office/drawing/2014/main" id="{BFF086C2-D681-4BBE-A3E4-273E98B3DBCF}"/>
                  </a:ext>
                </a:extLst>
              </p:cNvPr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</p:grpSp>
        <p:sp>
          <p:nvSpPr>
            <p:cNvPr id="76" name="TextBox 133">
              <a:extLst>
                <a:ext uri="{FF2B5EF4-FFF2-40B4-BE49-F238E27FC236}">
                  <a16:creationId xmlns:a16="http://schemas.microsoft.com/office/drawing/2014/main" id="{6B8754BA-3902-41D1-85C1-117BA9C964B6}"/>
                </a:ext>
              </a:extLst>
            </p:cNvPr>
            <p:cNvSpPr txBox="1"/>
            <p:nvPr/>
          </p:nvSpPr>
          <p:spPr>
            <a:xfrm>
              <a:off x="1514401" y="1876728"/>
              <a:ext cx="4298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1A3F6C"/>
                  </a:solidFill>
                  <a:latin typeface="Watford DB" pitchFamily="2" charset="0"/>
                  <a:ea typeface="造字工房劲黑（非商用）常规体" pitchFamily="50" charset="-122"/>
                </a:rPr>
                <a:t>1</a:t>
              </a:r>
              <a:endParaRPr lang="zh-CN" altLang="en-US" sz="4000" dirty="0">
                <a:solidFill>
                  <a:srgbClr val="1A3F6C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2A84054A-9B6A-44DB-B97F-036A4C337215}"/>
              </a:ext>
            </a:extLst>
          </p:cNvPr>
          <p:cNvGrpSpPr/>
          <p:nvPr/>
        </p:nvGrpSpPr>
        <p:grpSpPr>
          <a:xfrm>
            <a:off x="2329284" y="2669815"/>
            <a:ext cx="1139038" cy="1139038"/>
            <a:chOff x="2591676" y="2836786"/>
            <a:chExt cx="1139038" cy="1139038"/>
          </a:xfrm>
        </p:grpSpPr>
        <p:grpSp>
          <p:nvGrpSpPr>
            <p:cNvPr id="80" name="组合 79">
              <a:extLst>
                <a:ext uri="{FF2B5EF4-FFF2-40B4-BE49-F238E27FC236}">
                  <a16:creationId xmlns:a16="http://schemas.microsoft.com/office/drawing/2014/main" id="{88C26F07-300C-4689-9DB8-13D7F824A695}"/>
                </a:ext>
              </a:extLst>
            </p:cNvPr>
            <p:cNvGrpSpPr/>
            <p:nvPr/>
          </p:nvGrpSpPr>
          <p:grpSpPr>
            <a:xfrm>
              <a:off x="2591676" y="2836786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2" name="同心圆 121">
                <a:extLst>
                  <a:ext uri="{FF2B5EF4-FFF2-40B4-BE49-F238E27FC236}">
                    <a16:creationId xmlns:a16="http://schemas.microsoft.com/office/drawing/2014/main" id="{8F724616-B42D-4ABB-B448-CC44BB5529C2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  <p:sp>
            <p:nvSpPr>
              <p:cNvPr id="83" name="椭圆 82">
                <a:extLst>
                  <a:ext uri="{FF2B5EF4-FFF2-40B4-BE49-F238E27FC236}">
                    <a16:creationId xmlns:a16="http://schemas.microsoft.com/office/drawing/2014/main" id="{E7492AC6-4376-445C-AD0C-F2FD2378AEA2}"/>
                  </a:ext>
                </a:extLst>
              </p:cNvPr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</p:grpSp>
        <p:sp>
          <p:nvSpPr>
            <p:cNvPr id="81" name="TextBox 134">
              <a:extLst>
                <a:ext uri="{FF2B5EF4-FFF2-40B4-BE49-F238E27FC236}">
                  <a16:creationId xmlns:a16="http://schemas.microsoft.com/office/drawing/2014/main" id="{3769E307-99AF-4041-BC56-EF2F122E5A68}"/>
                </a:ext>
              </a:extLst>
            </p:cNvPr>
            <p:cNvSpPr txBox="1"/>
            <p:nvPr/>
          </p:nvSpPr>
          <p:spPr>
            <a:xfrm>
              <a:off x="2924528" y="3037881"/>
              <a:ext cx="4733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1A3F6C"/>
                  </a:solidFill>
                  <a:latin typeface="Watford DB" pitchFamily="2" charset="0"/>
                  <a:ea typeface="造字工房劲黑（非商用）常规体" pitchFamily="50" charset="-122"/>
                </a:rPr>
                <a:t>2</a:t>
              </a:r>
              <a:endParaRPr lang="zh-CN" altLang="en-US" sz="4000" dirty="0">
                <a:solidFill>
                  <a:srgbClr val="1A3F6C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7DE394DA-1B5E-465B-B14A-09D41055017D}"/>
              </a:ext>
            </a:extLst>
          </p:cNvPr>
          <p:cNvGrpSpPr/>
          <p:nvPr/>
        </p:nvGrpSpPr>
        <p:grpSpPr>
          <a:xfrm>
            <a:off x="3740089" y="1494181"/>
            <a:ext cx="1139038" cy="1139038"/>
            <a:chOff x="4002481" y="1661152"/>
            <a:chExt cx="1139038" cy="1139038"/>
          </a:xfrm>
        </p:grpSpPr>
        <p:grpSp>
          <p:nvGrpSpPr>
            <p:cNvPr id="85" name="组合 84">
              <a:extLst>
                <a:ext uri="{FF2B5EF4-FFF2-40B4-BE49-F238E27FC236}">
                  <a16:creationId xmlns:a16="http://schemas.microsoft.com/office/drawing/2014/main" id="{BBDC7E33-98F6-41CF-85B0-D45405735EBC}"/>
                </a:ext>
              </a:extLst>
            </p:cNvPr>
            <p:cNvGrpSpPr/>
            <p:nvPr/>
          </p:nvGrpSpPr>
          <p:grpSpPr>
            <a:xfrm>
              <a:off x="4002481" y="1661152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7" name="同心圆 131">
                <a:extLst>
                  <a:ext uri="{FF2B5EF4-FFF2-40B4-BE49-F238E27FC236}">
                    <a16:creationId xmlns:a16="http://schemas.microsoft.com/office/drawing/2014/main" id="{DA46A5AB-8274-4079-8657-5BF950BEFBF3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  <p:sp>
            <p:nvSpPr>
              <p:cNvPr id="88" name="椭圆 87">
                <a:extLst>
                  <a:ext uri="{FF2B5EF4-FFF2-40B4-BE49-F238E27FC236}">
                    <a16:creationId xmlns:a16="http://schemas.microsoft.com/office/drawing/2014/main" id="{F644FE1F-9781-4BEC-BDAC-4F38E3B525F8}"/>
                  </a:ext>
                </a:extLst>
              </p:cNvPr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</p:grpSp>
        <p:sp>
          <p:nvSpPr>
            <p:cNvPr id="86" name="TextBox 135">
              <a:extLst>
                <a:ext uri="{FF2B5EF4-FFF2-40B4-BE49-F238E27FC236}">
                  <a16:creationId xmlns:a16="http://schemas.microsoft.com/office/drawing/2014/main" id="{C6CC5AE6-53E5-4E5B-9759-020FCAA271B9}"/>
                </a:ext>
              </a:extLst>
            </p:cNvPr>
            <p:cNvSpPr txBox="1"/>
            <p:nvPr/>
          </p:nvSpPr>
          <p:spPr>
            <a:xfrm>
              <a:off x="4356264" y="1876728"/>
              <a:ext cx="5822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rgbClr val="1A3F6C"/>
                  </a:solidFill>
                  <a:latin typeface="Watford DB" pitchFamily="2" charset="0"/>
                  <a:ea typeface="造字工房劲黑（非商用）常规体" pitchFamily="50" charset="-122"/>
                </a:rPr>
                <a:t>3</a:t>
              </a:r>
              <a:endParaRPr lang="zh-CN" altLang="en-US" sz="4000" dirty="0">
                <a:solidFill>
                  <a:srgbClr val="1A3F6C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133FA8BB-F6CE-4C41-AC33-780CFDA3B569}"/>
              </a:ext>
            </a:extLst>
          </p:cNvPr>
          <p:cNvGrpSpPr/>
          <p:nvPr/>
        </p:nvGrpSpPr>
        <p:grpSpPr>
          <a:xfrm>
            <a:off x="5150894" y="2669815"/>
            <a:ext cx="1139038" cy="1139038"/>
            <a:chOff x="5413286" y="2836786"/>
            <a:chExt cx="1139038" cy="1139038"/>
          </a:xfrm>
        </p:grpSpPr>
        <p:grpSp>
          <p:nvGrpSpPr>
            <p:cNvPr id="90" name="组合 89">
              <a:extLst>
                <a:ext uri="{FF2B5EF4-FFF2-40B4-BE49-F238E27FC236}">
                  <a16:creationId xmlns:a16="http://schemas.microsoft.com/office/drawing/2014/main" id="{03AEAA38-97CB-4507-A619-8535F4B52E36}"/>
                </a:ext>
              </a:extLst>
            </p:cNvPr>
            <p:cNvGrpSpPr/>
            <p:nvPr/>
          </p:nvGrpSpPr>
          <p:grpSpPr>
            <a:xfrm>
              <a:off x="5413286" y="2836786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2" name="同心圆 116">
                <a:extLst>
                  <a:ext uri="{FF2B5EF4-FFF2-40B4-BE49-F238E27FC236}">
                    <a16:creationId xmlns:a16="http://schemas.microsoft.com/office/drawing/2014/main" id="{4B04AA0E-5C43-453A-A7C6-D0A4D406CFD5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id="{94A09151-9488-4002-B658-CC312EC0B1F0}"/>
                  </a:ext>
                </a:extLst>
              </p:cNvPr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</p:grpSp>
        <p:sp>
          <p:nvSpPr>
            <p:cNvPr id="91" name="TextBox 136">
              <a:extLst>
                <a:ext uri="{FF2B5EF4-FFF2-40B4-BE49-F238E27FC236}">
                  <a16:creationId xmlns:a16="http://schemas.microsoft.com/office/drawing/2014/main" id="{74660FD0-239B-41B0-A445-9BDA4E88D02F}"/>
                </a:ext>
              </a:extLst>
            </p:cNvPr>
            <p:cNvSpPr txBox="1"/>
            <p:nvPr/>
          </p:nvSpPr>
          <p:spPr>
            <a:xfrm>
              <a:off x="5758152" y="3044632"/>
              <a:ext cx="5822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rgbClr val="1A3F6C"/>
                  </a:solidFill>
                  <a:latin typeface="Watford DB" pitchFamily="2" charset="0"/>
                  <a:ea typeface="造字工房劲黑（非商用）常规体" pitchFamily="50" charset="-122"/>
                </a:rPr>
                <a:t>4</a:t>
              </a:r>
              <a:endParaRPr lang="zh-CN" altLang="en-US" sz="4000" dirty="0">
                <a:solidFill>
                  <a:srgbClr val="1A3F6C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FAF61739-E8F3-4035-B161-FA1CFCB87B27}"/>
              </a:ext>
            </a:extLst>
          </p:cNvPr>
          <p:cNvGrpSpPr/>
          <p:nvPr/>
        </p:nvGrpSpPr>
        <p:grpSpPr>
          <a:xfrm>
            <a:off x="6561699" y="1494181"/>
            <a:ext cx="1139038" cy="1139038"/>
            <a:chOff x="6824091" y="1661152"/>
            <a:chExt cx="1139038" cy="1139038"/>
          </a:xfrm>
        </p:grpSpPr>
        <p:grpSp>
          <p:nvGrpSpPr>
            <p:cNvPr id="96" name="组合 95">
              <a:extLst>
                <a:ext uri="{FF2B5EF4-FFF2-40B4-BE49-F238E27FC236}">
                  <a16:creationId xmlns:a16="http://schemas.microsoft.com/office/drawing/2014/main" id="{6BAC0E13-8B6F-408C-ABA5-F2A68CDE2257}"/>
                </a:ext>
              </a:extLst>
            </p:cNvPr>
            <p:cNvGrpSpPr/>
            <p:nvPr/>
          </p:nvGrpSpPr>
          <p:grpSpPr>
            <a:xfrm>
              <a:off x="6824091" y="1661152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8" name="同心圆 126">
                <a:extLst>
                  <a:ext uri="{FF2B5EF4-FFF2-40B4-BE49-F238E27FC236}">
                    <a16:creationId xmlns:a16="http://schemas.microsoft.com/office/drawing/2014/main" id="{CD899CB8-9C57-4384-BC0D-0A894D0C4C52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  <p:sp>
            <p:nvSpPr>
              <p:cNvPr id="99" name="椭圆 98">
                <a:extLst>
                  <a:ext uri="{FF2B5EF4-FFF2-40B4-BE49-F238E27FC236}">
                    <a16:creationId xmlns:a16="http://schemas.microsoft.com/office/drawing/2014/main" id="{CA015F56-CEF0-4548-837A-41E9B374D065}"/>
                  </a:ext>
                </a:extLst>
              </p:cNvPr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</p:grpSp>
        <p:sp>
          <p:nvSpPr>
            <p:cNvPr id="97" name="TextBox 141">
              <a:extLst>
                <a:ext uri="{FF2B5EF4-FFF2-40B4-BE49-F238E27FC236}">
                  <a16:creationId xmlns:a16="http://schemas.microsoft.com/office/drawing/2014/main" id="{D096A743-3A55-4D3D-AFFF-654142364A11}"/>
                </a:ext>
              </a:extLst>
            </p:cNvPr>
            <p:cNvSpPr txBox="1"/>
            <p:nvPr/>
          </p:nvSpPr>
          <p:spPr>
            <a:xfrm>
              <a:off x="7175781" y="1876728"/>
              <a:ext cx="5822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rgbClr val="1A3F6C"/>
                  </a:solidFill>
                  <a:latin typeface="Watford DB" pitchFamily="2" charset="0"/>
                  <a:ea typeface="造字工房劲黑（非商用）常规体" pitchFamily="50" charset="-122"/>
                </a:rPr>
                <a:t>5</a:t>
              </a:r>
              <a:endParaRPr lang="zh-CN" altLang="en-US" sz="4000" dirty="0">
                <a:solidFill>
                  <a:srgbClr val="1A3F6C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100" name="TextBox 143">
            <a:extLst>
              <a:ext uri="{FF2B5EF4-FFF2-40B4-BE49-F238E27FC236}">
                <a16:creationId xmlns:a16="http://schemas.microsoft.com/office/drawing/2014/main" id="{550A549A-2876-433D-89BE-45C06B276178}"/>
              </a:ext>
            </a:extLst>
          </p:cNvPr>
          <p:cNvSpPr txBox="1"/>
          <p:nvPr/>
        </p:nvSpPr>
        <p:spPr>
          <a:xfrm>
            <a:off x="812655" y="797156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背景意义</a:t>
            </a:r>
            <a:endParaRPr lang="zh-CN" altLang="en-US" sz="2400" b="1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01" name="TextBox 144">
            <a:extLst>
              <a:ext uri="{FF2B5EF4-FFF2-40B4-BE49-F238E27FC236}">
                <a16:creationId xmlns:a16="http://schemas.microsoft.com/office/drawing/2014/main" id="{B64F9505-ABDB-4BC5-AFDD-B4C7C017462B}"/>
              </a:ext>
            </a:extLst>
          </p:cNvPr>
          <p:cNvSpPr txBox="1"/>
          <p:nvPr/>
        </p:nvSpPr>
        <p:spPr>
          <a:xfrm>
            <a:off x="2187710" y="3913758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实验数据</a:t>
            </a:r>
          </a:p>
        </p:txBody>
      </p:sp>
      <p:sp>
        <p:nvSpPr>
          <p:cNvPr id="102" name="TextBox 145">
            <a:extLst>
              <a:ext uri="{FF2B5EF4-FFF2-40B4-BE49-F238E27FC236}">
                <a16:creationId xmlns:a16="http://schemas.microsoft.com/office/drawing/2014/main" id="{0E95821F-29B7-4AAA-AFA4-2E4B5BD67C1E}"/>
              </a:ext>
            </a:extLst>
          </p:cNvPr>
          <p:cNvSpPr txBox="1"/>
          <p:nvPr/>
        </p:nvSpPr>
        <p:spPr>
          <a:xfrm>
            <a:off x="3289136" y="609520"/>
            <a:ext cx="2040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在磁饱和问题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上的可行性</a:t>
            </a:r>
          </a:p>
        </p:txBody>
      </p:sp>
      <p:sp>
        <p:nvSpPr>
          <p:cNvPr id="103" name="TextBox 146">
            <a:extLst>
              <a:ext uri="{FF2B5EF4-FFF2-40B4-BE49-F238E27FC236}">
                <a16:creationId xmlns:a16="http://schemas.microsoft.com/office/drawing/2014/main" id="{F9D2E8A8-6E65-40B2-8809-D89B28666DF0}"/>
              </a:ext>
            </a:extLst>
          </p:cNvPr>
          <p:cNvSpPr txBox="1"/>
          <p:nvPr/>
        </p:nvSpPr>
        <p:spPr>
          <a:xfrm>
            <a:off x="4460627" y="3871605"/>
            <a:ext cx="2350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/>
              <a:t>在波长漂移问题</a:t>
            </a:r>
            <a:endParaRPr lang="en-US" altLang="zh-CN" sz="2400" b="1" dirty="0"/>
          </a:p>
          <a:p>
            <a:pPr algn="ctr"/>
            <a:r>
              <a:rPr lang="zh-CN" altLang="en-US" sz="2400" b="1" dirty="0"/>
              <a:t>上的可行性</a:t>
            </a:r>
          </a:p>
        </p:txBody>
      </p:sp>
      <p:sp>
        <p:nvSpPr>
          <p:cNvPr id="104" name="TextBox 147">
            <a:extLst>
              <a:ext uri="{FF2B5EF4-FFF2-40B4-BE49-F238E27FC236}">
                <a16:creationId xmlns:a16="http://schemas.microsoft.com/office/drawing/2014/main" id="{B4FA98AE-E16A-4D1B-A157-F0478A44F530}"/>
              </a:ext>
            </a:extLst>
          </p:cNvPr>
          <p:cNvSpPr txBox="1"/>
          <p:nvPr/>
        </p:nvSpPr>
        <p:spPr>
          <a:xfrm>
            <a:off x="6265072" y="837420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总结与展望</a:t>
            </a:r>
            <a:endParaRPr lang="zh-CN" altLang="en-US" sz="2400" b="1" dirty="0">
              <a:latin typeface="方正兰亭细黑_GBK" pitchFamily="2" charset="-122"/>
              <a:ea typeface="方正兰亭细黑_GBK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5793546"/>
      </p:ext>
    </p:extLst>
  </p:cSld>
  <p:clrMapOvr>
    <a:masterClrMapping/>
  </p:clrMapOvr>
  <p:transition spd="slow" advTm="149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任意多边形 22"/>
          <p:cNvSpPr/>
          <p:nvPr/>
        </p:nvSpPr>
        <p:spPr>
          <a:xfrm>
            <a:off x="2496968" y="-465601"/>
            <a:ext cx="4171119" cy="2085559"/>
          </a:xfrm>
          <a:custGeom>
            <a:avLst/>
            <a:gdLst>
              <a:gd name="connsiteX0" fmla="*/ 0 w 3557939"/>
              <a:gd name="connsiteY0" fmla="*/ 0 h 1778969"/>
              <a:gd name="connsiteX1" fmla="*/ 3557939 w 3557939"/>
              <a:gd name="connsiteY1" fmla="*/ 0 h 1778969"/>
              <a:gd name="connsiteX2" fmla="*/ 1778970 w 3557939"/>
              <a:gd name="connsiteY2" fmla="*/ 1778969 h 177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7939" h="1778969">
                <a:moveTo>
                  <a:pt x="0" y="0"/>
                </a:moveTo>
                <a:lnTo>
                  <a:pt x="3557939" y="0"/>
                </a:lnTo>
                <a:lnTo>
                  <a:pt x="1778970" y="1778969"/>
                </a:lnTo>
                <a:close/>
              </a:path>
            </a:pathLst>
          </a:cu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菱形 24"/>
          <p:cNvSpPr/>
          <p:nvPr/>
        </p:nvSpPr>
        <p:spPr>
          <a:xfrm>
            <a:off x="2194628" y="-182378"/>
            <a:ext cx="4775798" cy="4775798"/>
          </a:xfrm>
          <a:prstGeom prst="diamond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E48F2E6-C1D4-42EA-9E03-4D17DE112C04}"/>
              </a:ext>
            </a:extLst>
          </p:cNvPr>
          <p:cNvSpPr txBox="1"/>
          <p:nvPr/>
        </p:nvSpPr>
        <p:spPr>
          <a:xfrm>
            <a:off x="4284900" y="12097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4</a:t>
            </a:r>
            <a:endParaRPr lang="zh-CN" alt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1BFE940-EE30-4E46-BB06-1EC30D865A54}"/>
              </a:ext>
            </a:extLst>
          </p:cNvPr>
          <p:cNvSpPr/>
          <p:nvPr/>
        </p:nvSpPr>
        <p:spPr bwMode="auto">
          <a:xfrm>
            <a:off x="3222908" y="2094283"/>
            <a:ext cx="2698175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kern="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在波长漂移</a:t>
            </a:r>
          </a:p>
          <a:p>
            <a:pPr algn="ctr">
              <a:defRPr/>
            </a:pPr>
            <a:r>
              <a:rPr lang="zh-CN" altLang="en-US" sz="2800" kern="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问题上的可行性</a:t>
            </a:r>
          </a:p>
        </p:txBody>
      </p:sp>
    </p:spTree>
    <p:extLst>
      <p:ext uri="{BB962C8B-B14F-4D97-AF65-F5344CB8AC3E}">
        <p14:creationId xmlns:p14="http://schemas.microsoft.com/office/powerpoint/2010/main" val="1143144528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6BCD7F29-71B0-4D04-A4A5-2D79EDE72A54}"/>
              </a:ext>
            </a:extLst>
          </p:cNvPr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>
            <a:extLst>
              <a:ext uri="{FF2B5EF4-FFF2-40B4-BE49-F238E27FC236}">
                <a16:creationId xmlns:a16="http://schemas.microsoft.com/office/drawing/2014/main" id="{BD76DAA8-D802-4C63-BCF7-ED308D7C3D72}"/>
              </a:ext>
            </a:extLst>
          </p:cNvPr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25">
            <a:extLst>
              <a:ext uri="{FF2B5EF4-FFF2-40B4-BE49-F238E27FC236}">
                <a16:creationId xmlns:a16="http://schemas.microsoft.com/office/drawing/2014/main" id="{1899F94E-1CD0-423D-B136-772E39C5AD09}"/>
              </a:ext>
            </a:extLst>
          </p:cNvPr>
          <p:cNvSpPr txBox="1"/>
          <p:nvPr/>
        </p:nvSpPr>
        <p:spPr>
          <a:xfrm>
            <a:off x="908957" y="206330"/>
            <a:ext cx="5349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spc="300" dirty="0">
                <a:latin typeface="方正兰亭细黑_GBK" pitchFamily="2" charset="-122"/>
                <a:ea typeface="方正兰亭细黑_GBK" pitchFamily="2" charset="-122"/>
              </a:rPr>
              <a:t>4.</a:t>
            </a:r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在波长漂移问题上的可行性</a:t>
            </a:r>
            <a:r>
              <a:rPr lang="en-US" altLang="zh-CN" sz="2000" spc="300" dirty="0">
                <a:latin typeface="方正兰亭细黑_GBK" pitchFamily="2" charset="-122"/>
                <a:ea typeface="方正兰亭细黑_GBK" pitchFamily="2" charset="-122"/>
              </a:rPr>
              <a:t>——</a:t>
            </a:r>
            <a:r>
              <a:rPr lang="en-US" altLang="zh-CN" sz="2000" b="1" spc="300" dirty="0">
                <a:latin typeface="方正兰亭细黑_GBK" pitchFamily="2" charset="-122"/>
                <a:ea typeface="方正兰亭细黑_GBK" pitchFamily="2" charset="-122"/>
              </a:rPr>
              <a:t>CNN</a:t>
            </a:r>
            <a:endParaRPr lang="zh-CN" altLang="en-US" sz="2000" b="1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644FE39-E53E-4D12-A6D1-DE85A598A5EE}"/>
              </a:ext>
            </a:extLst>
          </p:cNvPr>
          <p:cNvSpPr txBox="1"/>
          <p:nvPr/>
        </p:nvSpPr>
        <p:spPr>
          <a:xfrm>
            <a:off x="194734" y="933078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chemeClr val="accent2"/>
                </a:solidFill>
              </a:rPr>
              <a:t>模拟变波长观测数据说明</a:t>
            </a:r>
            <a:endParaRPr lang="en-US" altLang="zh-CN" sz="1600" b="1" dirty="0">
              <a:solidFill>
                <a:schemeClr val="accent2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1E0E874-66F0-4F03-8464-33F87189A531}"/>
              </a:ext>
            </a:extLst>
          </p:cNvPr>
          <p:cNvSpPr txBox="1"/>
          <p:nvPr/>
        </p:nvSpPr>
        <p:spPr>
          <a:xfrm>
            <a:off x="4459505" y="915773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chemeClr val="accent2"/>
                </a:solidFill>
              </a:rPr>
              <a:t>输入输出数据</a:t>
            </a:r>
            <a:endParaRPr lang="en-US" altLang="zh-CN" sz="1600" b="1" dirty="0">
              <a:solidFill>
                <a:schemeClr val="accent2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1D340189-818F-400A-A563-C135F0D04516}"/>
              </a:ext>
            </a:extLst>
          </p:cNvPr>
          <p:cNvSpPr txBox="1"/>
          <p:nvPr/>
        </p:nvSpPr>
        <p:spPr>
          <a:xfrm>
            <a:off x="5168561" y="3281154"/>
            <a:ext cx="3460181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/>
              <a:t>输入为五个波长点下的其中一个</a:t>
            </a:r>
            <a:r>
              <a:rPr lang="en-US" altLang="zh-CN" b="1" dirty="0">
                <a:solidFill>
                  <a:schemeClr val="accent2"/>
                </a:solidFill>
              </a:rPr>
              <a:t>IQUV</a:t>
            </a:r>
            <a:r>
              <a:rPr lang="zh-CN" altLang="en-US" b="1" dirty="0"/>
              <a:t>和对应的</a:t>
            </a:r>
            <a:r>
              <a:rPr lang="zh-CN" altLang="en-US" b="1" dirty="0">
                <a:solidFill>
                  <a:schemeClr val="accent2"/>
                </a:solidFill>
              </a:rPr>
              <a:t>波长信息</a:t>
            </a:r>
            <a:endParaRPr lang="en-US" altLang="zh-CN" b="1" dirty="0">
              <a:solidFill>
                <a:schemeClr val="accent2"/>
              </a:solidFill>
            </a:endParaRPr>
          </a:p>
          <a:p>
            <a:r>
              <a:rPr lang="zh-CN" altLang="en-US" b="1" dirty="0"/>
              <a:t>输出为</a:t>
            </a:r>
            <a:r>
              <a:rPr lang="zh-CN" altLang="en-US" b="1" dirty="0">
                <a:solidFill>
                  <a:schemeClr val="accent2"/>
                </a:solidFill>
              </a:rPr>
              <a:t>横场和纵场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945949F-2614-4346-A218-C59D6DF2E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53" y="2061786"/>
            <a:ext cx="4089400" cy="214206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8073489-B1E4-4572-BA14-C8DE86C18A71}"/>
              </a:ext>
            </a:extLst>
          </p:cNvPr>
          <p:cNvSpPr txBox="1"/>
          <p:nvPr/>
        </p:nvSpPr>
        <p:spPr>
          <a:xfrm>
            <a:off x="814253" y="1337658"/>
            <a:ext cx="408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FMG</a:t>
            </a:r>
            <a:r>
              <a:rPr lang="zh-CN" altLang="en-US" dirty="0"/>
              <a:t>卫星轨道速度约为</a:t>
            </a:r>
            <a:r>
              <a:rPr lang="en-US" altLang="zh-CN" dirty="0"/>
              <a:t>±4km</a:t>
            </a:r>
            <a:r>
              <a:rPr lang="zh-CN" altLang="en-US" dirty="0"/>
              <a:t>，谱线漂移约为</a:t>
            </a:r>
            <a:r>
              <a:rPr lang="en-US" altLang="zh-CN" dirty="0"/>
              <a:t>±0.072</a:t>
            </a:r>
            <a:r>
              <a:rPr lang="zh-CN" altLang="en-US" dirty="0"/>
              <a:t>埃。避免线心数据。</a:t>
            </a:r>
          </a:p>
        </p:txBody>
      </p:sp>
      <p:pic>
        <p:nvPicPr>
          <p:cNvPr id="56" name="图片 55">
            <a:extLst>
              <a:ext uri="{FF2B5EF4-FFF2-40B4-BE49-F238E27FC236}">
                <a16:creationId xmlns:a16="http://schemas.microsoft.com/office/drawing/2014/main" id="{E4A9F042-8663-44DF-877B-89A77D2DB7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56"/>
          <a:stretch/>
        </p:blipFill>
        <p:spPr>
          <a:xfrm>
            <a:off x="5168561" y="1345609"/>
            <a:ext cx="3460181" cy="193353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7617C72-B924-4381-A7CD-168ADA72FE8A}"/>
              </a:ext>
            </a:extLst>
          </p:cNvPr>
          <p:cNvSpPr txBox="1"/>
          <p:nvPr/>
        </p:nvSpPr>
        <p:spPr>
          <a:xfrm>
            <a:off x="2293708" y="2581533"/>
            <a:ext cx="911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-0.105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28A0A0A-9186-4A9E-8B46-B8043EFEC6F1}"/>
              </a:ext>
            </a:extLst>
          </p:cNvPr>
          <p:cNvSpPr txBox="1"/>
          <p:nvPr/>
        </p:nvSpPr>
        <p:spPr>
          <a:xfrm>
            <a:off x="2312099" y="2830022"/>
            <a:ext cx="911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-0.084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261A358-7C80-4E75-A8C9-D2C1543C06D0}"/>
              </a:ext>
            </a:extLst>
          </p:cNvPr>
          <p:cNvSpPr txBox="1"/>
          <p:nvPr/>
        </p:nvSpPr>
        <p:spPr>
          <a:xfrm>
            <a:off x="2330490" y="3078511"/>
            <a:ext cx="911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-0.063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401F8C8-DCEF-4D6E-BEBE-E54DE65BEC7C}"/>
              </a:ext>
            </a:extLst>
          </p:cNvPr>
          <p:cNvSpPr txBox="1"/>
          <p:nvPr/>
        </p:nvSpPr>
        <p:spPr>
          <a:xfrm>
            <a:off x="2348881" y="3327000"/>
            <a:ext cx="911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-0.042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AD71F1B-D7A1-484A-A234-599C5763981D}"/>
              </a:ext>
            </a:extLst>
          </p:cNvPr>
          <p:cNvSpPr txBox="1"/>
          <p:nvPr/>
        </p:nvSpPr>
        <p:spPr>
          <a:xfrm>
            <a:off x="2367272" y="3575489"/>
            <a:ext cx="911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-0.021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0898160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36">
            <a:extLst>
              <a:ext uri="{FF2B5EF4-FFF2-40B4-BE49-F238E27FC236}">
                <a16:creationId xmlns:a16="http://schemas.microsoft.com/office/drawing/2014/main" id="{5495C985-793F-488C-999D-40C6C539F2E1}"/>
              </a:ext>
            </a:extLst>
          </p:cNvPr>
          <p:cNvSpPr txBox="1"/>
          <p:nvPr/>
        </p:nvSpPr>
        <p:spPr>
          <a:xfrm>
            <a:off x="4425275" y="755676"/>
            <a:ext cx="3693269" cy="38891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15FE84F-BEEA-4B40-B2EB-04E436A84C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06" r="431"/>
          <a:stretch/>
        </p:blipFill>
        <p:spPr>
          <a:xfrm>
            <a:off x="1093616" y="3545526"/>
            <a:ext cx="3338610" cy="1105324"/>
          </a:xfrm>
          <a:prstGeom prst="rect">
            <a:avLst/>
          </a:prstGeom>
        </p:spPr>
      </p:pic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6BCD7F29-71B0-4D04-A4A5-2D79EDE72A54}"/>
              </a:ext>
            </a:extLst>
          </p:cNvPr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>
            <a:extLst>
              <a:ext uri="{FF2B5EF4-FFF2-40B4-BE49-F238E27FC236}">
                <a16:creationId xmlns:a16="http://schemas.microsoft.com/office/drawing/2014/main" id="{BD76DAA8-D802-4C63-BCF7-ED308D7C3D72}"/>
              </a:ext>
            </a:extLst>
          </p:cNvPr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25">
            <a:extLst>
              <a:ext uri="{FF2B5EF4-FFF2-40B4-BE49-F238E27FC236}">
                <a16:creationId xmlns:a16="http://schemas.microsoft.com/office/drawing/2014/main" id="{A30A10BD-3F3D-463A-AFC7-23A45A15AD5B}"/>
              </a:ext>
            </a:extLst>
          </p:cNvPr>
          <p:cNvSpPr txBox="1"/>
          <p:nvPr/>
        </p:nvSpPr>
        <p:spPr>
          <a:xfrm>
            <a:off x="908957" y="206330"/>
            <a:ext cx="5235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spc="300" dirty="0">
                <a:latin typeface="方正兰亭细黑_GBK" pitchFamily="2" charset="-122"/>
                <a:ea typeface="方正兰亭细黑_GBK" pitchFamily="2" charset="-122"/>
              </a:rPr>
              <a:t>4.</a:t>
            </a:r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在波长漂移问题上的可行性</a:t>
            </a:r>
            <a:r>
              <a:rPr lang="en-US" altLang="zh-CN" sz="2000" spc="300" dirty="0">
                <a:latin typeface="方正兰亭细黑_GBK" pitchFamily="2" charset="-122"/>
                <a:ea typeface="方正兰亭细黑_GBK" pitchFamily="2" charset="-122"/>
              </a:rPr>
              <a:t>——</a:t>
            </a:r>
            <a:r>
              <a:rPr lang="zh-CN" altLang="en-US" sz="2000" b="1" spc="300" dirty="0">
                <a:latin typeface="方正兰亭细黑_GBK" pitchFamily="2" charset="-122"/>
                <a:ea typeface="方正兰亭细黑_GBK" pitchFamily="2" charset="-122"/>
              </a:rPr>
              <a:t>横场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4FD38C4-0888-4E47-9786-A3789D2CC9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665" r="629"/>
          <a:stretch/>
        </p:blipFill>
        <p:spPr>
          <a:xfrm>
            <a:off x="1093615" y="2478497"/>
            <a:ext cx="3338611" cy="117109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D42C44E-5EB9-4D92-AF74-C91037A6B911}"/>
              </a:ext>
            </a:extLst>
          </p:cNvPr>
          <p:cNvSpPr txBox="1"/>
          <p:nvPr/>
        </p:nvSpPr>
        <p:spPr>
          <a:xfrm>
            <a:off x="1016368" y="2368069"/>
            <a:ext cx="839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-0.105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CC6833F-3B9D-4AE0-8604-4022BECFF7BE}"/>
              </a:ext>
            </a:extLst>
          </p:cNvPr>
          <p:cNvSpPr txBox="1"/>
          <p:nvPr/>
        </p:nvSpPr>
        <p:spPr>
          <a:xfrm>
            <a:off x="993627" y="3409430"/>
            <a:ext cx="839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-0.084</a:t>
            </a:r>
            <a:endParaRPr lang="zh-CN" altLang="en-US" dirty="0"/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ADA690B4-99CB-440F-8CC2-8C5A51EBD041}"/>
              </a:ext>
            </a:extLst>
          </p:cNvPr>
          <p:cNvGrpSpPr/>
          <p:nvPr/>
        </p:nvGrpSpPr>
        <p:grpSpPr>
          <a:xfrm>
            <a:off x="3032483" y="756215"/>
            <a:ext cx="1304421" cy="1562072"/>
            <a:chOff x="1008945" y="910106"/>
            <a:chExt cx="1201082" cy="1562072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C682FDB0-6A78-4DA2-B26D-D5E7B59866A2}"/>
                </a:ext>
              </a:extLst>
            </p:cNvPr>
            <p:cNvSpPr txBox="1"/>
            <p:nvPr/>
          </p:nvSpPr>
          <p:spPr>
            <a:xfrm>
              <a:off x="1008945" y="910106"/>
              <a:ext cx="1201082" cy="15620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2F8DAF12-C871-4054-BAA2-B5D774C49691}"/>
                </a:ext>
              </a:extLst>
            </p:cNvPr>
            <p:cNvGrpSpPr/>
            <p:nvPr/>
          </p:nvGrpSpPr>
          <p:grpSpPr>
            <a:xfrm>
              <a:off x="1102082" y="1001928"/>
              <a:ext cx="1030468" cy="1363288"/>
              <a:chOff x="1008945" y="1001928"/>
              <a:chExt cx="1030468" cy="1363288"/>
            </a:xfrm>
          </p:grpSpPr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BD00ACB4-3413-4DE6-8C4E-7B3A362E82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8945" y="1003123"/>
                <a:ext cx="421707" cy="1288041"/>
              </a:xfrm>
              <a:prstGeom prst="rect">
                <a:avLst/>
              </a:prstGeom>
            </p:spPr>
          </p:pic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AF4F19C-F700-4F38-B412-99FFC3AD0014}"/>
                  </a:ext>
                </a:extLst>
              </p:cNvPr>
              <p:cNvSpPr txBox="1"/>
              <p:nvPr/>
            </p:nvSpPr>
            <p:spPr>
              <a:xfrm>
                <a:off x="1132092" y="1001928"/>
                <a:ext cx="8395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-0.105</a:t>
                </a:r>
                <a:endParaRPr lang="zh-CN" altLang="en-US" dirty="0"/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1ACF1843-BFD7-4B7B-A501-7CE38487BE4C}"/>
                  </a:ext>
                </a:extLst>
              </p:cNvPr>
              <p:cNvSpPr txBox="1"/>
              <p:nvPr/>
            </p:nvSpPr>
            <p:spPr>
              <a:xfrm>
                <a:off x="1149026" y="1250417"/>
                <a:ext cx="8395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-0.084</a:t>
                </a:r>
                <a:endParaRPr lang="zh-CN" altLang="en-US" dirty="0"/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E95C233D-F51D-4724-A22A-0032CD948AB5}"/>
                  </a:ext>
                </a:extLst>
              </p:cNvPr>
              <p:cNvSpPr txBox="1"/>
              <p:nvPr/>
            </p:nvSpPr>
            <p:spPr>
              <a:xfrm>
                <a:off x="1165960" y="1498906"/>
                <a:ext cx="8395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-0.063</a:t>
                </a:r>
                <a:endParaRPr lang="zh-CN" altLang="en-US" dirty="0"/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DAACCBC1-BBEF-41B3-A2B6-DC9A16FADEAB}"/>
                  </a:ext>
                </a:extLst>
              </p:cNvPr>
              <p:cNvSpPr txBox="1"/>
              <p:nvPr/>
            </p:nvSpPr>
            <p:spPr>
              <a:xfrm>
                <a:off x="1182894" y="1747395"/>
                <a:ext cx="8395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-0.042</a:t>
                </a:r>
                <a:endParaRPr lang="zh-CN" altLang="en-US" dirty="0"/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F164D04A-F74D-4955-939F-885D12AE492F}"/>
                  </a:ext>
                </a:extLst>
              </p:cNvPr>
              <p:cNvSpPr txBox="1"/>
              <p:nvPr/>
            </p:nvSpPr>
            <p:spPr>
              <a:xfrm>
                <a:off x="1199828" y="1995884"/>
                <a:ext cx="8395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-0.021</a:t>
                </a:r>
                <a:endParaRPr lang="zh-CN" altLang="en-US" dirty="0"/>
              </a:p>
            </p:txBody>
          </p:sp>
        </p:grp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7E83BB3C-61E8-4E7C-8458-F412FADB617F}"/>
              </a:ext>
            </a:extLst>
          </p:cNvPr>
          <p:cNvGrpSpPr/>
          <p:nvPr/>
        </p:nvGrpSpPr>
        <p:grpSpPr>
          <a:xfrm>
            <a:off x="1096004" y="760211"/>
            <a:ext cx="1810130" cy="1562075"/>
            <a:chOff x="2622096" y="808502"/>
            <a:chExt cx="1810130" cy="1562075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60F11BE0-C6D3-40D1-9C89-045C2B0EB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22096" y="808502"/>
              <a:ext cx="1810130" cy="1562075"/>
            </a:xfrm>
            <a:prstGeom prst="rect">
              <a:avLst/>
            </a:prstGeom>
          </p:spPr>
        </p:pic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9FE7C231-1C34-420E-AF97-7F000E1D3B59}"/>
                </a:ext>
              </a:extLst>
            </p:cNvPr>
            <p:cNvSpPr txBox="1"/>
            <p:nvPr/>
          </p:nvSpPr>
          <p:spPr>
            <a:xfrm>
              <a:off x="4310994" y="1014079"/>
              <a:ext cx="121232" cy="85415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0AEEF9C8-0458-4350-8737-28AD08C3BC3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577"/>
          <a:stretch/>
        </p:blipFill>
        <p:spPr>
          <a:xfrm>
            <a:off x="4526224" y="2981405"/>
            <a:ext cx="3622516" cy="161303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7BB52E3-0DBC-43E7-9765-01D1BA03E95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6029"/>
          <a:stretch/>
        </p:blipFill>
        <p:spPr>
          <a:xfrm>
            <a:off x="4526224" y="1895510"/>
            <a:ext cx="3542174" cy="123304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14A5B54-7B9D-49F0-9A7D-AACEDA55323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63"/>
          <a:stretch/>
        </p:blipFill>
        <p:spPr>
          <a:xfrm>
            <a:off x="4526223" y="829775"/>
            <a:ext cx="3572035" cy="122673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980E8FAD-A56F-425B-9D3D-6480BFFC8E89}"/>
              </a:ext>
            </a:extLst>
          </p:cNvPr>
          <p:cNvSpPr txBox="1"/>
          <p:nvPr/>
        </p:nvSpPr>
        <p:spPr>
          <a:xfrm>
            <a:off x="4404990" y="721808"/>
            <a:ext cx="839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-0.063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8811A2B-999B-40EE-BC0F-4F18559BCC9C}"/>
              </a:ext>
            </a:extLst>
          </p:cNvPr>
          <p:cNvSpPr txBox="1"/>
          <p:nvPr/>
        </p:nvSpPr>
        <p:spPr>
          <a:xfrm>
            <a:off x="4396663" y="1787173"/>
            <a:ext cx="839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-0.042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7F5FFAF-590E-46F4-94BA-BB8F921DE931}"/>
              </a:ext>
            </a:extLst>
          </p:cNvPr>
          <p:cNvSpPr txBox="1"/>
          <p:nvPr/>
        </p:nvSpPr>
        <p:spPr>
          <a:xfrm>
            <a:off x="4404990" y="2871785"/>
            <a:ext cx="839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-0.021</a:t>
            </a:r>
            <a:endParaRPr lang="zh-CN" altLang="en-US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16A4B1CF-2E66-4901-842F-34672015C690}"/>
              </a:ext>
            </a:extLst>
          </p:cNvPr>
          <p:cNvSpPr txBox="1"/>
          <p:nvPr/>
        </p:nvSpPr>
        <p:spPr>
          <a:xfrm>
            <a:off x="4526223" y="4258723"/>
            <a:ext cx="1050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655366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>
            <a:extLst>
              <a:ext uri="{FF2B5EF4-FFF2-40B4-BE49-F238E27FC236}">
                <a16:creationId xmlns:a16="http://schemas.microsoft.com/office/drawing/2014/main" id="{A3080625-8BA8-45EB-82A4-7C9511AD2D10}"/>
              </a:ext>
            </a:extLst>
          </p:cNvPr>
          <p:cNvSpPr txBox="1"/>
          <p:nvPr/>
        </p:nvSpPr>
        <p:spPr>
          <a:xfrm>
            <a:off x="4725842" y="712254"/>
            <a:ext cx="212941" cy="17262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235D89D6-F6DB-45E4-BA06-3B0AF4678625}"/>
              </a:ext>
            </a:extLst>
          </p:cNvPr>
          <p:cNvGrpSpPr/>
          <p:nvPr/>
        </p:nvGrpSpPr>
        <p:grpSpPr>
          <a:xfrm>
            <a:off x="1107931" y="2361111"/>
            <a:ext cx="3721863" cy="2222040"/>
            <a:chOff x="1227875" y="2361111"/>
            <a:chExt cx="3415645" cy="2039221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B3CAAF2-929E-43B5-9C45-032E9FF4C0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718" r="1341"/>
            <a:stretch/>
          </p:blipFill>
          <p:spPr>
            <a:xfrm>
              <a:off x="1227876" y="3307531"/>
              <a:ext cx="3415644" cy="1092801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6B97A32-537C-43DA-8225-36FB3B01ED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4176"/>
            <a:stretch/>
          </p:blipFill>
          <p:spPr>
            <a:xfrm>
              <a:off x="1227875" y="2361111"/>
              <a:ext cx="3415644" cy="1085750"/>
            </a:xfrm>
            <a:prstGeom prst="rect">
              <a:avLst/>
            </a:prstGeom>
          </p:spPr>
        </p:pic>
      </p:grp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6BCD7F29-71B0-4D04-A4A5-2D79EDE72A54}"/>
              </a:ext>
            </a:extLst>
          </p:cNvPr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>
            <a:extLst>
              <a:ext uri="{FF2B5EF4-FFF2-40B4-BE49-F238E27FC236}">
                <a16:creationId xmlns:a16="http://schemas.microsoft.com/office/drawing/2014/main" id="{BD76DAA8-D802-4C63-BCF7-ED308D7C3D72}"/>
              </a:ext>
            </a:extLst>
          </p:cNvPr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25">
            <a:extLst>
              <a:ext uri="{FF2B5EF4-FFF2-40B4-BE49-F238E27FC236}">
                <a16:creationId xmlns:a16="http://schemas.microsoft.com/office/drawing/2014/main" id="{A30A10BD-3F3D-463A-AFC7-23A45A15AD5B}"/>
              </a:ext>
            </a:extLst>
          </p:cNvPr>
          <p:cNvSpPr txBox="1"/>
          <p:nvPr/>
        </p:nvSpPr>
        <p:spPr>
          <a:xfrm>
            <a:off x="908957" y="206330"/>
            <a:ext cx="5235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spc="300" dirty="0">
                <a:latin typeface="方正兰亭细黑_GBK" pitchFamily="2" charset="-122"/>
                <a:ea typeface="方正兰亭细黑_GBK" pitchFamily="2" charset="-122"/>
              </a:rPr>
              <a:t>4.</a:t>
            </a:r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在波长漂移问题上的可行性</a:t>
            </a:r>
            <a:r>
              <a:rPr lang="en-US" altLang="zh-CN" sz="2000" spc="300" dirty="0">
                <a:latin typeface="方正兰亭细黑_GBK" pitchFamily="2" charset="-122"/>
                <a:ea typeface="方正兰亭细黑_GBK" pitchFamily="2" charset="-122"/>
              </a:rPr>
              <a:t>——</a:t>
            </a:r>
            <a:r>
              <a:rPr lang="zh-CN" altLang="en-US" sz="2000" b="1" spc="300" dirty="0">
                <a:latin typeface="方正兰亭细黑_GBK" pitchFamily="2" charset="-122"/>
                <a:ea typeface="方正兰亭细黑_GBK" pitchFamily="2" charset="-122"/>
              </a:rPr>
              <a:t>纵场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EEB8E0DA-E5AB-492B-ACAC-8C4E8B8AB6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994"/>
          <a:stretch/>
        </p:blipFill>
        <p:spPr>
          <a:xfrm>
            <a:off x="1107837" y="711983"/>
            <a:ext cx="1790357" cy="147598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6CAD63F-A66B-4615-86C8-10A71C1584A8}"/>
              </a:ext>
            </a:extLst>
          </p:cNvPr>
          <p:cNvSpPr txBox="1"/>
          <p:nvPr/>
        </p:nvSpPr>
        <p:spPr>
          <a:xfrm>
            <a:off x="931698" y="2427338"/>
            <a:ext cx="839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-0.105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8C6FFCB-623C-4057-91F2-835244A6E6B3}"/>
              </a:ext>
            </a:extLst>
          </p:cNvPr>
          <p:cNvSpPr txBox="1"/>
          <p:nvPr/>
        </p:nvSpPr>
        <p:spPr>
          <a:xfrm>
            <a:off x="908957" y="3468699"/>
            <a:ext cx="839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-0.084</a:t>
            </a:r>
            <a:endParaRPr lang="zh-CN" altLang="en-US" dirty="0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D261F40-9EA7-419A-ADA0-A395920482AD}"/>
              </a:ext>
            </a:extLst>
          </p:cNvPr>
          <p:cNvGrpSpPr/>
          <p:nvPr/>
        </p:nvGrpSpPr>
        <p:grpSpPr>
          <a:xfrm>
            <a:off x="4654179" y="714326"/>
            <a:ext cx="3744120" cy="3857249"/>
            <a:chOff x="4992850" y="1028459"/>
            <a:chExt cx="3414747" cy="3560049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917FB92D-DA9C-498A-87E6-114B786B3630}"/>
                </a:ext>
              </a:extLst>
            </p:cNvPr>
            <p:cNvGrpSpPr/>
            <p:nvPr/>
          </p:nvGrpSpPr>
          <p:grpSpPr>
            <a:xfrm>
              <a:off x="5085867" y="1028459"/>
              <a:ext cx="3321730" cy="3560049"/>
              <a:chOff x="4991953" y="1000444"/>
              <a:chExt cx="3005584" cy="3221221"/>
            </a:xfrm>
          </p:grpSpPr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32EACC37-2D91-4DA1-99C2-5EEEC5FB65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4912"/>
              <a:stretch/>
            </p:blipFill>
            <p:spPr>
              <a:xfrm>
                <a:off x="5005035" y="2691236"/>
                <a:ext cx="2992501" cy="1530429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1C58709-D0F4-42E6-9255-7828F966ED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3806" r="3514"/>
              <a:stretch/>
            </p:blipFill>
            <p:spPr>
              <a:xfrm>
                <a:off x="4991953" y="1896505"/>
                <a:ext cx="3005584" cy="962895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B3C0DBE8-8408-467C-8BBC-E17F90AA99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34421" r="3081"/>
              <a:stretch/>
            </p:blipFill>
            <p:spPr>
              <a:xfrm>
                <a:off x="5005035" y="1000444"/>
                <a:ext cx="2992501" cy="990651"/>
              </a:xfrm>
              <a:prstGeom prst="rect">
                <a:avLst/>
              </a:prstGeom>
            </p:spPr>
          </p:pic>
        </p:grp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2B68F695-B831-4951-9215-979CE5234B04}"/>
                </a:ext>
              </a:extLst>
            </p:cNvPr>
            <p:cNvSpPr txBox="1"/>
            <p:nvPr/>
          </p:nvSpPr>
          <p:spPr>
            <a:xfrm>
              <a:off x="4992850" y="1077882"/>
              <a:ext cx="839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-0.063</a:t>
              </a:r>
              <a:endParaRPr lang="zh-CN" altLang="en-US" dirty="0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A13815D1-4093-4824-B550-D7562735BE39}"/>
                </a:ext>
              </a:extLst>
            </p:cNvPr>
            <p:cNvSpPr txBox="1"/>
            <p:nvPr/>
          </p:nvSpPr>
          <p:spPr>
            <a:xfrm>
              <a:off x="5049517" y="2061735"/>
              <a:ext cx="839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-0.042</a:t>
              </a:r>
              <a:endParaRPr lang="zh-CN" altLang="en-US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7A45AE8A-337F-443F-8E1F-0295C36E7332}"/>
                </a:ext>
              </a:extLst>
            </p:cNvPr>
            <p:cNvSpPr txBox="1"/>
            <p:nvPr/>
          </p:nvSpPr>
          <p:spPr>
            <a:xfrm>
              <a:off x="5021480" y="3045588"/>
              <a:ext cx="839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-0.021</a:t>
              </a:r>
              <a:endParaRPr lang="zh-CN" altLang="en-US" dirty="0"/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857C484A-A6F9-46EC-9600-252E41BECF1D}"/>
              </a:ext>
            </a:extLst>
          </p:cNvPr>
          <p:cNvGrpSpPr/>
          <p:nvPr/>
        </p:nvGrpSpPr>
        <p:grpSpPr>
          <a:xfrm>
            <a:off x="3267579" y="712937"/>
            <a:ext cx="1304421" cy="1562072"/>
            <a:chOff x="1008945" y="910106"/>
            <a:chExt cx="1201082" cy="1562072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58EAF607-C0B3-4762-AEE1-753D24F4A2B4}"/>
                </a:ext>
              </a:extLst>
            </p:cNvPr>
            <p:cNvSpPr txBox="1"/>
            <p:nvPr/>
          </p:nvSpPr>
          <p:spPr>
            <a:xfrm>
              <a:off x="1008945" y="910106"/>
              <a:ext cx="1201082" cy="15620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A243EEFB-54C9-49EB-B06F-D26E77B4FD3A}"/>
                </a:ext>
              </a:extLst>
            </p:cNvPr>
            <p:cNvGrpSpPr/>
            <p:nvPr/>
          </p:nvGrpSpPr>
          <p:grpSpPr>
            <a:xfrm>
              <a:off x="1102082" y="1001928"/>
              <a:ext cx="1030468" cy="1363288"/>
              <a:chOff x="1008945" y="1001928"/>
              <a:chExt cx="1030468" cy="1363288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35443DC9-250D-4952-9E73-78CD599D35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08945" y="1003123"/>
                <a:ext cx="421707" cy="1288041"/>
              </a:xfrm>
              <a:prstGeom prst="rect">
                <a:avLst/>
              </a:prstGeom>
            </p:spPr>
          </p:pic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7F45A6FD-C242-461E-BC86-FA48748D701A}"/>
                  </a:ext>
                </a:extLst>
              </p:cNvPr>
              <p:cNvSpPr txBox="1"/>
              <p:nvPr/>
            </p:nvSpPr>
            <p:spPr>
              <a:xfrm>
                <a:off x="1132092" y="1001928"/>
                <a:ext cx="8395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-0.105</a:t>
                </a:r>
                <a:endParaRPr lang="zh-CN" altLang="en-US" dirty="0"/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FB10C8B8-DE6F-4AC1-97DA-D083716B8B34}"/>
                  </a:ext>
                </a:extLst>
              </p:cNvPr>
              <p:cNvSpPr txBox="1"/>
              <p:nvPr/>
            </p:nvSpPr>
            <p:spPr>
              <a:xfrm>
                <a:off x="1149026" y="1250417"/>
                <a:ext cx="8395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-0.084</a:t>
                </a:r>
                <a:endParaRPr lang="zh-CN" altLang="en-US" dirty="0"/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2B66BE58-55ED-41DB-B920-D9FC9ED0E010}"/>
                  </a:ext>
                </a:extLst>
              </p:cNvPr>
              <p:cNvSpPr txBox="1"/>
              <p:nvPr/>
            </p:nvSpPr>
            <p:spPr>
              <a:xfrm>
                <a:off x="1165960" y="1498906"/>
                <a:ext cx="8395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-0.063</a:t>
                </a:r>
                <a:endParaRPr lang="zh-CN" altLang="en-US" dirty="0"/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EE443734-43A7-4095-9B9D-2B083956ACF3}"/>
                  </a:ext>
                </a:extLst>
              </p:cNvPr>
              <p:cNvSpPr txBox="1"/>
              <p:nvPr/>
            </p:nvSpPr>
            <p:spPr>
              <a:xfrm>
                <a:off x="1182894" y="1747395"/>
                <a:ext cx="8395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-0.042</a:t>
                </a:r>
                <a:endParaRPr lang="zh-CN" altLang="en-US" dirty="0"/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BC220ADB-871E-4BA8-A1B9-459D88103BC6}"/>
                  </a:ext>
                </a:extLst>
              </p:cNvPr>
              <p:cNvSpPr txBox="1"/>
              <p:nvPr/>
            </p:nvSpPr>
            <p:spPr>
              <a:xfrm>
                <a:off x="1199828" y="1995884"/>
                <a:ext cx="8395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-0.021</a:t>
                </a:r>
                <a:endParaRPr lang="zh-CN" altLang="en-US" dirty="0"/>
              </a:p>
            </p:txBody>
          </p:sp>
        </p:grp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CB1D0632-1F9B-4D00-891A-2BA78BC06D0D}"/>
              </a:ext>
            </a:extLst>
          </p:cNvPr>
          <p:cNvSpPr txBox="1"/>
          <p:nvPr/>
        </p:nvSpPr>
        <p:spPr>
          <a:xfrm>
            <a:off x="4756168" y="711983"/>
            <a:ext cx="7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1034677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6BCD7F29-71B0-4D04-A4A5-2D79EDE72A54}"/>
              </a:ext>
            </a:extLst>
          </p:cNvPr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>
            <a:extLst>
              <a:ext uri="{FF2B5EF4-FFF2-40B4-BE49-F238E27FC236}">
                <a16:creationId xmlns:a16="http://schemas.microsoft.com/office/drawing/2014/main" id="{BD76DAA8-D802-4C63-BCF7-ED308D7C3D72}"/>
              </a:ext>
            </a:extLst>
          </p:cNvPr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E97AC00-14E1-4A2C-BFE6-7F3A6BABCE1D}"/>
              </a:ext>
            </a:extLst>
          </p:cNvPr>
          <p:cNvSpPr txBox="1"/>
          <p:nvPr/>
        </p:nvSpPr>
        <p:spPr>
          <a:xfrm>
            <a:off x="957655" y="22529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pc="300" dirty="0">
                <a:latin typeface="方正兰亭细黑_GBK" pitchFamily="2" charset="-122"/>
                <a:ea typeface="方正兰亭细黑_GBK" pitchFamily="2" charset="-122"/>
              </a:rPr>
              <a:t>4</a:t>
            </a:r>
            <a:r>
              <a:rPr lang="en-US" altLang="zh-CN" sz="1800" spc="300" dirty="0">
                <a:latin typeface="方正兰亭细黑_GBK" pitchFamily="2" charset="-122"/>
                <a:ea typeface="方正兰亭细黑_GBK" pitchFamily="2" charset="-122"/>
              </a:rPr>
              <a:t>.</a:t>
            </a:r>
            <a:r>
              <a:rPr lang="zh-CN" altLang="en-US" sz="1800" spc="300" dirty="0">
                <a:latin typeface="方正兰亭细黑_GBK" pitchFamily="2" charset="-122"/>
                <a:ea typeface="方正兰亭细黑_GBK" pitchFamily="2" charset="-122"/>
              </a:rPr>
              <a:t>在波长漂移问题上的可行性</a:t>
            </a:r>
            <a:endParaRPr lang="zh-CN" altLang="en-US" dirty="0"/>
          </a:p>
        </p:txBody>
      </p:sp>
      <p:graphicFrame>
        <p:nvGraphicFramePr>
          <p:cNvPr id="10" name="表格 10">
            <a:extLst>
              <a:ext uri="{FF2B5EF4-FFF2-40B4-BE49-F238E27FC236}">
                <a16:creationId xmlns:a16="http://schemas.microsoft.com/office/drawing/2014/main" id="{9392D354-1BC3-442A-A10B-56F033DE6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762820"/>
              </p:ext>
            </p:extLst>
          </p:nvPr>
        </p:nvGraphicFramePr>
        <p:xfrm>
          <a:off x="1067321" y="1375410"/>
          <a:ext cx="7361060" cy="2392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51580">
                  <a:extLst>
                    <a:ext uri="{9D8B030D-6E8A-4147-A177-3AD203B41FA5}">
                      <a16:colId xmlns:a16="http://schemas.microsoft.com/office/drawing/2014/main" val="2534987457"/>
                    </a:ext>
                  </a:extLst>
                </a:gridCol>
                <a:gridCol w="1220647">
                  <a:extLst>
                    <a:ext uri="{9D8B030D-6E8A-4147-A177-3AD203B41FA5}">
                      <a16:colId xmlns:a16="http://schemas.microsoft.com/office/drawing/2014/main" val="1424982050"/>
                    </a:ext>
                  </a:extLst>
                </a:gridCol>
                <a:gridCol w="882513">
                  <a:extLst>
                    <a:ext uri="{9D8B030D-6E8A-4147-A177-3AD203B41FA5}">
                      <a16:colId xmlns:a16="http://schemas.microsoft.com/office/drawing/2014/main" val="2207608514"/>
                    </a:ext>
                  </a:extLst>
                </a:gridCol>
                <a:gridCol w="1051580">
                  <a:extLst>
                    <a:ext uri="{9D8B030D-6E8A-4147-A177-3AD203B41FA5}">
                      <a16:colId xmlns:a16="http://schemas.microsoft.com/office/drawing/2014/main" val="3745501158"/>
                    </a:ext>
                  </a:extLst>
                </a:gridCol>
                <a:gridCol w="1051580">
                  <a:extLst>
                    <a:ext uri="{9D8B030D-6E8A-4147-A177-3AD203B41FA5}">
                      <a16:colId xmlns:a16="http://schemas.microsoft.com/office/drawing/2014/main" val="3602267283"/>
                    </a:ext>
                  </a:extLst>
                </a:gridCol>
                <a:gridCol w="1051580">
                  <a:extLst>
                    <a:ext uri="{9D8B030D-6E8A-4147-A177-3AD203B41FA5}">
                      <a16:colId xmlns:a16="http://schemas.microsoft.com/office/drawing/2014/main" val="512263511"/>
                    </a:ext>
                  </a:extLst>
                </a:gridCol>
                <a:gridCol w="1051580">
                  <a:extLst>
                    <a:ext uri="{9D8B030D-6E8A-4147-A177-3AD203B41FA5}">
                      <a16:colId xmlns:a16="http://schemas.microsoft.com/office/drawing/2014/main" val="173794764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波段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-0.105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-0.084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-0.063</a:t>
                      </a:r>
                      <a:endParaRPr lang="zh-CN" altLang="en-US" dirty="0"/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-0.042</a:t>
                      </a:r>
                      <a:endParaRPr lang="zh-CN" altLang="en-US" dirty="0"/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-0.021</a:t>
                      </a:r>
                      <a:endParaRPr lang="zh-CN" altLang="en-US" dirty="0"/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6697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zh-CN" altLang="en-US" dirty="0"/>
                        <a:t>横场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残差</a:t>
                      </a:r>
                      <a:r>
                        <a:rPr lang="en-US" altLang="zh-CN" dirty="0"/>
                        <a:t>RMS</a:t>
                      </a:r>
                      <a:endParaRPr lang="zh-CN" altLang="en-US" dirty="0"/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54G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52G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51G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56G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60G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4511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R²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0.95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0.95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0.96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0.95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0.94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9422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zh-CN" altLang="en-US" dirty="0"/>
                        <a:t>纵场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残差</a:t>
                      </a:r>
                      <a:r>
                        <a:rPr lang="en-US" altLang="zh-CN" dirty="0"/>
                        <a:t>RMS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42G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39G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38G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42G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51G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3835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R²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0.98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0.98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0.98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0.98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0.97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36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173969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3581984" y="2094283"/>
            <a:ext cx="198003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kern="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总结与展望</a:t>
            </a:r>
          </a:p>
        </p:txBody>
      </p:sp>
      <p:sp>
        <p:nvSpPr>
          <p:cNvPr id="23" name="任意多边形 22"/>
          <p:cNvSpPr/>
          <p:nvPr/>
        </p:nvSpPr>
        <p:spPr>
          <a:xfrm>
            <a:off x="2496968" y="-465601"/>
            <a:ext cx="4171119" cy="2085559"/>
          </a:xfrm>
          <a:custGeom>
            <a:avLst/>
            <a:gdLst>
              <a:gd name="connsiteX0" fmla="*/ 0 w 3557939"/>
              <a:gd name="connsiteY0" fmla="*/ 0 h 1778969"/>
              <a:gd name="connsiteX1" fmla="*/ 3557939 w 3557939"/>
              <a:gd name="connsiteY1" fmla="*/ 0 h 1778969"/>
              <a:gd name="connsiteX2" fmla="*/ 1778970 w 3557939"/>
              <a:gd name="connsiteY2" fmla="*/ 1778969 h 177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7939" h="1778969">
                <a:moveTo>
                  <a:pt x="0" y="0"/>
                </a:moveTo>
                <a:lnTo>
                  <a:pt x="3557939" y="0"/>
                </a:lnTo>
                <a:lnTo>
                  <a:pt x="1778970" y="1778969"/>
                </a:lnTo>
                <a:close/>
              </a:path>
            </a:pathLst>
          </a:cu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菱形 24"/>
          <p:cNvSpPr/>
          <p:nvPr/>
        </p:nvSpPr>
        <p:spPr>
          <a:xfrm>
            <a:off x="2194628" y="-182378"/>
            <a:ext cx="4775798" cy="4775798"/>
          </a:xfrm>
          <a:prstGeom prst="diamond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A1758DA-304D-4576-B30C-2D4058068954}"/>
              </a:ext>
            </a:extLst>
          </p:cNvPr>
          <p:cNvSpPr txBox="1"/>
          <p:nvPr/>
        </p:nvSpPr>
        <p:spPr>
          <a:xfrm>
            <a:off x="4284900" y="12097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5</a:t>
            </a:r>
            <a:endParaRPr lang="zh-CN" alt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1002655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2880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总结与展望</a:t>
            </a:r>
            <a:r>
              <a:rPr lang="en-US" altLang="zh-CN" sz="2000" spc="300" dirty="0">
                <a:latin typeface="方正兰亭细黑_GBK" pitchFamily="2" charset="-122"/>
                <a:ea typeface="方正兰亭细黑_GBK" pitchFamily="2" charset="-122"/>
              </a:rPr>
              <a:t>——</a:t>
            </a:r>
            <a:r>
              <a:rPr lang="zh-CN" altLang="en-US" sz="2000" b="1" spc="300" dirty="0">
                <a:latin typeface="方正兰亭细黑_GBK" pitchFamily="2" charset="-122"/>
                <a:ea typeface="方正兰亭细黑_GBK" pitchFamily="2" charset="-122"/>
              </a:rPr>
              <a:t>总结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AF02DA2-30E9-45AA-A31D-ABFFE8358C54}"/>
              </a:ext>
            </a:extLst>
          </p:cNvPr>
          <p:cNvSpPr txBox="1"/>
          <p:nvPr/>
        </p:nvSpPr>
        <p:spPr>
          <a:xfrm>
            <a:off x="515257" y="817632"/>
            <a:ext cx="7376524" cy="460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机器学习方法可作为磁场定标的一种替代方案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17FCFDE-1D0E-4FE7-91CD-8238E5E91A4B}"/>
              </a:ext>
            </a:extLst>
          </p:cNvPr>
          <p:cNvSpPr txBox="1"/>
          <p:nvPr/>
        </p:nvSpPr>
        <p:spPr>
          <a:xfrm>
            <a:off x="515257" y="1468896"/>
            <a:ext cx="558628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研究结论：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简单神经网络和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CNN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深度学习网络都能够有效的解决磁饱和问题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机器学习能够进行变波长的磁场定标，并在训练波长范围内具有较好的泛化能力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algn="just">
              <a:buFont typeface="+mj-lt"/>
              <a:buAutoNum type="arabicPeriod"/>
            </a:pPr>
            <a:endParaRPr lang="en-US" altLang="zh-CN" sz="1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验证了实际观测数据也能用于机器学习磁场定标模型的训练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80E08B-E6D1-4F37-80B6-F3A0101013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</a:extLst>
          </a:blip>
          <a:srcRect l="50974" t="14481" r="11277" b="2545"/>
          <a:stretch/>
        </p:blipFill>
        <p:spPr>
          <a:xfrm>
            <a:off x="6280492" y="606440"/>
            <a:ext cx="2576945" cy="42677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8963577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2880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总结与展望</a:t>
            </a:r>
            <a:r>
              <a:rPr lang="en-US" altLang="zh-CN" sz="2000" spc="300" dirty="0">
                <a:latin typeface="方正兰亭细黑_GBK" pitchFamily="2" charset="-122"/>
                <a:ea typeface="方正兰亭细黑_GBK" pitchFamily="2" charset="-122"/>
              </a:rPr>
              <a:t>——</a:t>
            </a:r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展望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8057D14-574E-45E8-98ED-3B0F1271CF1B}"/>
              </a:ext>
            </a:extLst>
          </p:cNvPr>
          <p:cNvSpPr txBox="1"/>
          <p:nvPr/>
        </p:nvSpPr>
        <p:spPr>
          <a:xfrm>
            <a:off x="515257" y="661270"/>
            <a:ext cx="5778401" cy="3779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下一步工作和存在的问题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lang="zh-CN" altLang="en-US" sz="18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本研究工作为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FMG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提供了一个可行的方法，后续要应用到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FMG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的实际观测，需要研究模型的迁移能力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训练过程缺少物理理论指导，后续考虑在训练过程中加入物理机制，比如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加入物理评判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进一步完善对模型结果的评价方法 </a:t>
            </a:r>
            <a:endParaRPr lang="en-US" altLang="zh-CN" sz="18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机器学习方法依赖磁场反演数据，没有完美的数据可用于模型训练；且高磁场数据比较少，数据不均衡增加了训练难度</a:t>
            </a:r>
            <a:endParaRPr lang="en-US" altLang="zh-CN" sz="18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图片包含 卫星, 交通, 标志, 街道&#10;&#10;描述已自动生成">
            <a:extLst>
              <a:ext uri="{FF2B5EF4-FFF2-40B4-BE49-F238E27FC236}">
                <a16:creationId xmlns:a16="http://schemas.microsoft.com/office/drawing/2014/main" id="{7846E5B1-DB4D-49F4-B38A-BF31647EB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0941" y="1594164"/>
            <a:ext cx="4417331" cy="22182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8845105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40E5DFAA-98CB-4D66-AB04-5BBEBF8BE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alphaModFix amt="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135" y="-539357"/>
            <a:ext cx="9366246" cy="624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组合 32"/>
          <p:cNvGrpSpPr/>
          <p:nvPr/>
        </p:nvGrpSpPr>
        <p:grpSpPr>
          <a:xfrm>
            <a:off x="1747814" y="846409"/>
            <a:ext cx="1870428" cy="18704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椭圆 39"/>
          <p:cNvSpPr/>
          <p:nvPr/>
        </p:nvSpPr>
        <p:spPr>
          <a:xfrm>
            <a:off x="1021197" y="3291201"/>
            <a:ext cx="677676" cy="677676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1898898" y="507680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4870435" y="2666867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3" name="同心圆 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339712" y="1315977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6" name="同心圆 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680939" y="336486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0" name="同心圆 6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32219" y="4349008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5" name="椭圆 74"/>
          <p:cNvSpPr/>
          <p:nvPr/>
        </p:nvSpPr>
        <p:spPr>
          <a:xfrm>
            <a:off x="4534785" y="1054817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4549298" y="4510926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7" name="组合 76"/>
          <p:cNvGrpSpPr/>
          <p:nvPr/>
        </p:nvGrpSpPr>
        <p:grpSpPr>
          <a:xfrm>
            <a:off x="3568901" y="3123469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8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1885522" y="1556658"/>
            <a:ext cx="1630575" cy="4924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solidFill>
                  <a:srgbClr val="C00000"/>
                </a:solidFill>
                <a:latin typeface="微软雅黑" pitchFamily="34" charset="-122"/>
                <a:ea typeface="造字工房俊雅锐宋体验版常规体" pitchFamily="50" charset="-122"/>
              </a:rPr>
              <a:t>THANKS</a:t>
            </a:r>
            <a:endParaRPr lang="zh-CN" altLang="en-US" sz="2600" b="1" dirty="0">
              <a:solidFill>
                <a:srgbClr val="C00000"/>
              </a:solidFill>
              <a:latin typeface="微软雅黑" pitchFamily="34" charset="-122"/>
              <a:ea typeface="造字工房俊雅锐宋体验版常规体" pitchFamily="50" charset="-122"/>
            </a:endParaRP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0EBD8653-9B7A-41B1-BF07-1982B53F7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2533650"/>
            <a:ext cx="381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>
            <a:extLst>
              <a:ext uri="{FF2B5EF4-FFF2-40B4-BE49-F238E27FC236}">
                <a16:creationId xmlns:a16="http://schemas.microsoft.com/office/drawing/2014/main" id="{EBA5DFD8-B143-4016-B025-CA661DEA77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38" t="11468" r="26587" b="18932"/>
          <a:stretch/>
        </p:blipFill>
        <p:spPr bwMode="auto">
          <a:xfrm>
            <a:off x="6061755" y="685456"/>
            <a:ext cx="3056719" cy="406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8160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72222E-6 -4.68026E-6 L 0.38872 0.84338 " pathEditMode="relative" rAng="0" ptsTypes="AA">
                                      <p:cBhvr>
                                        <p:cTn id="13" dur="1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21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778E-6 2.422E-6 L 0.39375 -0.33797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68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7 -1.46123E-6 L 0.20451 0.58418 " pathEditMode="relative" rAng="0" ptsTypes="AA">
                                      <p:cBhvr>
                                        <p:cTn id="31" dur="1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2919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8699E-6 L -0.52465 -0.50942 " pathEditMode="relative" rAng="0" ptsTypes="AA">
                                      <p:cBhvr>
                                        <p:cTn id="40" dur="1000" spd="-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33" y="-2548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2222E-6 1.18319E-6 L 0.21702 -0.37071 " pathEditMode="relative" rAng="0" ptsTypes="AA">
                                      <p:cBhvr>
                                        <p:cTn id="49" dur="1000" spd="-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1853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4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E-6 2.09762E-6 L -0.18855 -1.11369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557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11111E-6 4.44444E-6 L 0.12309 0.575 " pathEditMode="relative" rAng="0" ptsTypes="AA">
                                      <p:cBhvr>
                                        <p:cTn id="67" dur="1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2873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38889E-6 3.41057E-6 L -0.71736 -0.40563 " pathEditMode="relative" rAng="0" ptsTypes="AA">
                                      <p:cBhvr>
                                        <p:cTn id="76" dur="100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68" y="-2029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3.20988E-6 L 1.0349 -0.87346 " pathEditMode="relative" rAng="0" ptsTypes="AA">
                                      <p:cBhvr>
                                        <p:cTn id="85" dur="1000" spd="-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36" y="-4367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05556E-6 3.44146E-6 L -0.64115 -0.94965 " pathEditMode="relative" rAng="0" ptsTypes="AA">
                                      <p:cBhvr>
                                        <p:cTn id="94" dur="1000" spd="-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66" y="-474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00"/>
                            </p:stCondLst>
                            <p:childTnLst>
                              <p:par>
                                <p:cTn id="10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75" grpId="0" animBg="1"/>
      <p:bldP spid="75" grpId="1" animBg="1"/>
      <p:bldP spid="75" grpId="2" animBg="1"/>
      <p:bldP spid="76" grpId="0" animBg="1"/>
      <p:bldP spid="76" grpId="1" animBg="1"/>
      <p:bldP spid="76" grpId="2" animBg="1"/>
      <p:bldP spid="81" grpId="0"/>
      <p:bldP spid="81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接连接符 32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35" name="TextBox 34"/>
          <p:cNvSpPr txBox="1"/>
          <p:nvPr/>
        </p:nvSpPr>
        <p:spPr>
          <a:xfrm>
            <a:off x="908957" y="206330"/>
            <a:ext cx="4940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spc="300" dirty="0">
                <a:latin typeface="方正兰亭细黑_GBK" pitchFamily="2" charset="-122"/>
                <a:ea typeface="方正兰亭细黑_GBK" pitchFamily="2" charset="-122"/>
              </a:rPr>
              <a:t>1.</a:t>
            </a:r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选题背景意义</a:t>
            </a:r>
            <a:r>
              <a:rPr lang="en-US" altLang="zh-CN" sz="2000" spc="300" dirty="0">
                <a:latin typeface="方正兰亭细黑_GBK" pitchFamily="2" charset="-122"/>
                <a:ea typeface="方正兰亭细黑_GBK" pitchFamily="2" charset="-122"/>
              </a:rPr>
              <a:t>——</a:t>
            </a:r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国内外研究现状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AFBAD28-7CCF-4A91-A8C2-25F5EDFBFEF0}"/>
              </a:ext>
            </a:extLst>
          </p:cNvPr>
          <p:cNvSpPr txBox="1"/>
          <p:nvPr/>
        </p:nvSpPr>
        <p:spPr>
          <a:xfrm>
            <a:off x="646879" y="1750228"/>
            <a:ext cx="798186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2019</a:t>
            </a:r>
            <a:r>
              <a:rPr lang="zh-CN" altLang="en-US" dirty="0"/>
              <a:t>年，</a:t>
            </a:r>
            <a:r>
              <a:rPr lang="en-US" altLang="zh-CN" dirty="0"/>
              <a:t>Asensio Ramos</a:t>
            </a:r>
            <a:r>
              <a:rPr lang="zh-CN" altLang="en-US" dirty="0"/>
              <a:t>采用模拟数据训练多点磁场生成的</a:t>
            </a:r>
            <a:r>
              <a:rPr lang="en-US" altLang="zh-CN" dirty="0"/>
              <a:t>CNN</a:t>
            </a:r>
            <a:r>
              <a:rPr lang="zh-CN" altLang="en-US" dirty="0"/>
              <a:t>模型，获得较高精度的结果。</a:t>
            </a:r>
            <a:r>
              <a:rPr lang="zh-CN" altLang="en-US" b="1" dirty="0">
                <a:solidFill>
                  <a:schemeClr val="accent2"/>
                </a:solidFill>
              </a:rPr>
              <a:t>一种比</a:t>
            </a:r>
            <a:r>
              <a:rPr lang="en-US" altLang="zh-CN" b="1" dirty="0">
                <a:solidFill>
                  <a:schemeClr val="accent2"/>
                </a:solidFill>
              </a:rPr>
              <a:t>MLP</a:t>
            </a:r>
            <a:r>
              <a:rPr lang="zh-CN" altLang="en-US" b="1" dirty="0">
                <a:solidFill>
                  <a:schemeClr val="accent2"/>
                </a:solidFill>
              </a:rPr>
              <a:t>精度更高的可替代方法</a:t>
            </a:r>
            <a:r>
              <a:rPr lang="zh-CN" altLang="en-US" dirty="0"/>
              <a:t>。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2020</a:t>
            </a:r>
            <a:r>
              <a:rPr lang="zh-CN" altLang="en-US" dirty="0"/>
              <a:t>年，</a:t>
            </a:r>
            <a:r>
              <a:rPr lang="en-US" altLang="zh-CN" dirty="0"/>
              <a:t>Liu H</a:t>
            </a:r>
            <a:r>
              <a:rPr lang="zh-CN" altLang="en-US" dirty="0"/>
              <a:t>等；</a:t>
            </a:r>
            <a:r>
              <a:rPr lang="en-US" altLang="zh-CN" dirty="0"/>
              <a:t>Milic</a:t>
            </a:r>
            <a:r>
              <a:rPr lang="zh-CN" altLang="en-US" dirty="0"/>
              <a:t>和</a:t>
            </a:r>
            <a:r>
              <a:rPr lang="en-US" altLang="zh-CN" dirty="0" err="1"/>
              <a:t>Gafeira</a:t>
            </a:r>
            <a:r>
              <a:rPr lang="zh-CN" altLang="en-US" dirty="0"/>
              <a:t>等从不同的方面扩展了</a:t>
            </a:r>
            <a:r>
              <a:rPr lang="en-US" altLang="zh-CN" dirty="0"/>
              <a:t>CNN</a:t>
            </a:r>
            <a:r>
              <a:rPr lang="zh-CN" altLang="en-US" dirty="0"/>
              <a:t>方法的应用</a:t>
            </a:r>
          </a:p>
        </p:txBody>
      </p:sp>
      <p:pic>
        <p:nvPicPr>
          <p:cNvPr id="8" name="table">
            <a:extLst>
              <a:ext uri="{FF2B5EF4-FFF2-40B4-BE49-F238E27FC236}">
                <a16:creationId xmlns:a16="http://schemas.microsoft.com/office/drawing/2014/main" id="{7A8BA68E-9CE0-46D9-B806-D249C7A5C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657" y="3178036"/>
            <a:ext cx="7436145" cy="95932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28B23F0-B863-4C97-9420-BA70F83E88EB}"/>
              </a:ext>
            </a:extLst>
          </p:cNvPr>
          <p:cNvSpPr txBox="1"/>
          <p:nvPr/>
        </p:nvSpPr>
        <p:spPr>
          <a:xfrm>
            <a:off x="515256" y="874549"/>
            <a:ext cx="81134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b="1" dirty="0"/>
              <a:t>2016</a:t>
            </a:r>
            <a:r>
              <a:rPr lang="zh-TW" altLang="en-US" b="1" dirty="0"/>
              <a:t>年</a:t>
            </a:r>
            <a:r>
              <a:rPr lang="en-US" altLang="zh-TW" b="1" dirty="0"/>
              <a:t>3</a:t>
            </a:r>
            <a:r>
              <a:rPr lang="zh-TW" altLang="en-US" b="1" dirty="0"/>
              <a:t>月</a:t>
            </a:r>
            <a:r>
              <a:rPr lang="zh-CN" altLang="en-US" b="1" dirty="0"/>
              <a:t>，深度学习模型</a:t>
            </a:r>
            <a:r>
              <a:rPr lang="en-US" altLang="zh-CN" b="1" dirty="0"/>
              <a:t>AlphaGo</a:t>
            </a:r>
            <a:r>
              <a:rPr lang="zh-CN" altLang="en-US" b="1" dirty="0"/>
              <a:t>打败围棋世界冠军，顷刻轰动世界。受益于大数据时代到来和计算设备的飞速发展，</a:t>
            </a:r>
            <a:r>
              <a:rPr lang="zh-CN" altLang="en-US" b="1" dirty="0">
                <a:solidFill>
                  <a:schemeClr val="accent2"/>
                </a:solidFill>
              </a:rPr>
              <a:t>深度学习开始火热起来。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6400694"/>
      </p:ext>
    </p:extLst>
  </p:cSld>
  <p:clrMapOvr>
    <a:masterClrMapping/>
  </p:clrMapOvr>
  <p:transition spd="slow" advTm="8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3761521" y="2094283"/>
            <a:ext cx="162095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kern="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背景意义</a:t>
            </a:r>
          </a:p>
        </p:txBody>
      </p:sp>
      <p:sp>
        <p:nvSpPr>
          <p:cNvPr id="23" name="任意多边形 22"/>
          <p:cNvSpPr/>
          <p:nvPr/>
        </p:nvSpPr>
        <p:spPr>
          <a:xfrm>
            <a:off x="2496968" y="-465601"/>
            <a:ext cx="4171119" cy="2085559"/>
          </a:xfrm>
          <a:custGeom>
            <a:avLst/>
            <a:gdLst>
              <a:gd name="connsiteX0" fmla="*/ 0 w 3557939"/>
              <a:gd name="connsiteY0" fmla="*/ 0 h 1778969"/>
              <a:gd name="connsiteX1" fmla="*/ 3557939 w 3557939"/>
              <a:gd name="connsiteY1" fmla="*/ 0 h 1778969"/>
              <a:gd name="connsiteX2" fmla="*/ 1778970 w 3557939"/>
              <a:gd name="connsiteY2" fmla="*/ 1778969 h 177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7939" h="1778969">
                <a:moveTo>
                  <a:pt x="0" y="0"/>
                </a:moveTo>
                <a:lnTo>
                  <a:pt x="3557939" y="0"/>
                </a:lnTo>
                <a:lnTo>
                  <a:pt x="1778970" y="1778969"/>
                </a:lnTo>
                <a:close/>
              </a:path>
            </a:pathLst>
          </a:cu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菱形 24"/>
          <p:cNvSpPr/>
          <p:nvPr/>
        </p:nvSpPr>
        <p:spPr>
          <a:xfrm>
            <a:off x="2194628" y="-182378"/>
            <a:ext cx="4775798" cy="4775798"/>
          </a:xfrm>
          <a:prstGeom prst="diamond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EE38FCF-8284-475C-806E-5BCF97D73CD9}"/>
              </a:ext>
            </a:extLst>
          </p:cNvPr>
          <p:cNvSpPr txBox="1"/>
          <p:nvPr/>
        </p:nvSpPr>
        <p:spPr>
          <a:xfrm>
            <a:off x="4284900" y="12097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</a:t>
            </a:r>
            <a:endParaRPr lang="zh-CN" alt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p:transition spd="slow" advTm="147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接连接符 2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8BF20772-8732-4687-8F88-2B33C66525F0}"/>
              </a:ext>
            </a:extLst>
          </p:cNvPr>
          <p:cNvSpPr txBox="1"/>
          <p:nvPr/>
        </p:nvSpPr>
        <p:spPr>
          <a:xfrm>
            <a:off x="784268" y="877468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l"/>
            </a:pP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尝试在单波长下进行非线性定标，进一步提高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FMG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磁场定标的精度。</a:t>
            </a:r>
            <a:endParaRPr lang="zh-CN" altLang="en-US" sz="2000" b="0" i="0" u="none" strike="noStrike" baseline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8416C04-CA91-4F22-AD2C-59C42ED8AB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2"/>
          <a:stretch/>
        </p:blipFill>
        <p:spPr bwMode="auto">
          <a:xfrm>
            <a:off x="5832718" y="731260"/>
            <a:ext cx="2596580" cy="391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B712C9E-E168-4D0E-A769-53F5A3AD731A}"/>
              </a:ext>
            </a:extLst>
          </p:cNvPr>
          <p:cNvSpPr txBox="1"/>
          <p:nvPr/>
        </p:nvSpPr>
        <p:spPr>
          <a:xfrm>
            <a:off x="0" y="895738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chemeClr val="accent2"/>
                </a:solidFill>
              </a:rPr>
              <a:t>研究目的</a:t>
            </a:r>
            <a:endParaRPr lang="en-US" altLang="zh-CN" sz="1600" b="1" dirty="0">
              <a:solidFill>
                <a:schemeClr val="accent2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B6DA848-9574-4506-9792-88D5C3B162D2}"/>
              </a:ext>
            </a:extLst>
          </p:cNvPr>
          <p:cNvSpPr txBox="1"/>
          <p:nvPr/>
        </p:nvSpPr>
        <p:spPr>
          <a:xfrm>
            <a:off x="0" y="2071845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chemeClr val="accent2"/>
                </a:solidFill>
              </a:rPr>
              <a:t>研究内容</a:t>
            </a:r>
            <a:endParaRPr lang="en-US" altLang="zh-CN" sz="1600" b="1" dirty="0">
              <a:solidFill>
                <a:schemeClr val="accent2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DB1CD45-8B37-4F2F-92E3-C0B728BA16FD}"/>
              </a:ext>
            </a:extLst>
          </p:cNvPr>
          <p:cNvSpPr txBox="1"/>
          <p:nvPr/>
        </p:nvSpPr>
        <p:spPr>
          <a:xfrm>
            <a:off x="784268" y="2393552"/>
            <a:ext cx="45720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b="0" i="0" u="none" strike="noStrike" baseline="0" dirty="0">
                <a:latin typeface="宋体" panose="02010600030101010101" pitchFamily="2" charset="-122"/>
                <a:ea typeface="宋体" panose="02010600030101010101" pitchFamily="2" charset="-122"/>
              </a:rPr>
              <a:t>采用多波长点</a:t>
            </a:r>
            <a:r>
              <a:rPr lang="zh-CN" altLang="en-US" b="1" i="0" u="none" strike="noStrike" baseline="0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实际观测数据</a:t>
            </a:r>
            <a:r>
              <a:rPr lang="zh-CN" altLang="en-US" b="0" i="0" u="none" strike="noStrike" baseline="0" dirty="0">
                <a:latin typeface="宋体" panose="02010600030101010101" pitchFamily="2" charset="-122"/>
                <a:ea typeface="宋体" panose="02010600030101010101" pitchFamily="2" charset="-122"/>
              </a:rPr>
              <a:t>来验证机器学习在磁场定标可行性和单波长定标的</a:t>
            </a:r>
            <a:r>
              <a:rPr lang="zh-CN" altLang="en-US" b="1" i="0" u="none" strike="noStrike" baseline="0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可能性</a:t>
            </a:r>
            <a:endParaRPr lang="en-US" altLang="zh-CN" b="1" i="0" u="none" strike="noStrike" baseline="0" dirty="0">
              <a:solidFill>
                <a:schemeClr val="accent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zh-CN" altLang="en-US" sz="300" b="1" i="0" u="none" strike="noStrike" baseline="0" dirty="0">
              <a:solidFill>
                <a:schemeClr val="accent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b="0" i="0" u="none" strike="noStrike" baseline="0" dirty="0">
                <a:latin typeface="宋体" panose="02010600030101010101" pitchFamily="2" charset="-122"/>
                <a:ea typeface="宋体" panose="02010600030101010101" pitchFamily="2" charset="-122"/>
              </a:rPr>
              <a:t>采用简单</a:t>
            </a:r>
            <a:r>
              <a:rPr lang="en-US" altLang="zh-CN" b="0" i="0" u="none" strike="noStrike" baseline="0" dirty="0">
                <a:latin typeface="宋体" panose="02010600030101010101" pitchFamily="2" charset="-122"/>
                <a:ea typeface="宋体" panose="02010600030101010101" pitchFamily="2" charset="-122"/>
              </a:rPr>
              <a:t>MLP</a:t>
            </a:r>
            <a:r>
              <a:rPr lang="zh-CN" altLang="en-US" b="0" i="0" u="none" strike="noStrike" baseline="0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en-US" altLang="zh-CN" b="0" i="0" u="none" strike="noStrike" baseline="0" dirty="0">
                <a:latin typeface="宋体" panose="02010600030101010101" pitchFamily="2" charset="-122"/>
                <a:ea typeface="宋体" panose="02010600030101010101" pitchFamily="2" charset="-122"/>
              </a:rPr>
              <a:t>CNN</a:t>
            </a:r>
            <a:r>
              <a:rPr lang="zh-CN" altLang="en-US" b="0" i="0" u="none" strike="noStrike" baseline="0" dirty="0">
                <a:latin typeface="宋体" panose="02010600030101010101" pitchFamily="2" charset="-122"/>
                <a:ea typeface="宋体" panose="02010600030101010101" pitchFamily="2" charset="-122"/>
              </a:rPr>
              <a:t>网络研究</a:t>
            </a:r>
            <a:r>
              <a:rPr lang="zh-CN" altLang="en-US" b="1" i="0" u="none" strike="noStrike" baseline="0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磁饱和</a:t>
            </a:r>
            <a:r>
              <a:rPr lang="zh-CN" altLang="en-US" b="0" i="0" u="none" strike="noStrike" baseline="0" dirty="0">
                <a:latin typeface="宋体" panose="02010600030101010101" pitchFamily="2" charset="-122"/>
                <a:ea typeface="宋体" panose="02010600030101010101" pitchFamily="2" charset="-122"/>
              </a:rPr>
              <a:t>问题</a:t>
            </a:r>
            <a:endParaRPr lang="en-US" altLang="zh-CN" b="0" i="0" u="none" strike="noStrike" baseline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zh-CN" altLang="en-US" sz="400" b="0" i="0" u="none" strike="noStrike" baseline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b="0" i="0" u="none" strike="noStrike" baseline="0" dirty="0">
                <a:latin typeface="宋体" panose="02010600030101010101" pitchFamily="2" charset="-122"/>
                <a:ea typeface="宋体" panose="02010600030101010101" pitchFamily="2" charset="-122"/>
              </a:rPr>
              <a:t>解决轨道速度引起</a:t>
            </a:r>
            <a:r>
              <a:rPr lang="zh-CN" altLang="en-US" b="1" i="0" u="none" strike="noStrike" baseline="0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波长漂移</a:t>
            </a:r>
            <a:r>
              <a:rPr lang="zh-CN" altLang="en-US" b="0" i="0" u="none" strike="noStrike" baseline="0" dirty="0">
                <a:latin typeface="宋体" panose="02010600030101010101" pitchFamily="2" charset="-122"/>
                <a:ea typeface="宋体" panose="02010600030101010101" pitchFamily="2" charset="-122"/>
              </a:rPr>
              <a:t>情况下的单波长观测的非线性磁场定标</a:t>
            </a:r>
            <a:endParaRPr lang="en-US" altLang="zh-CN" b="0" i="0" u="none" strike="noStrike" baseline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TextBox 34">
            <a:extLst>
              <a:ext uri="{FF2B5EF4-FFF2-40B4-BE49-F238E27FC236}">
                <a16:creationId xmlns:a16="http://schemas.microsoft.com/office/drawing/2014/main" id="{B67FC172-EAAD-4183-A9EE-E14A440C4D04}"/>
              </a:ext>
            </a:extLst>
          </p:cNvPr>
          <p:cNvSpPr txBox="1"/>
          <p:nvPr/>
        </p:nvSpPr>
        <p:spPr>
          <a:xfrm>
            <a:off x="908957" y="206330"/>
            <a:ext cx="4350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spc="300" dirty="0">
                <a:latin typeface="方正兰亭细黑_GBK" pitchFamily="2" charset="-122"/>
                <a:ea typeface="方正兰亭细黑_GBK" pitchFamily="2" charset="-122"/>
              </a:rPr>
              <a:t>1.</a:t>
            </a:r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选题背景意义</a:t>
            </a:r>
            <a:r>
              <a:rPr lang="en-US" altLang="zh-CN" sz="2000" spc="300" dirty="0">
                <a:latin typeface="方正兰亭细黑_GBK" pitchFamily="2" charset="-122"/>
                <a:ea typeface="方正兰亭细黑_GBK" pitchFamily="2" charset="-122"/>
              </a:rPr>
              <a:t>——</a:t>
            </a:r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目的和内容</a:t>
            </a:r>
          </a:p>
        </p:txBody>
      </p:sp>
    </p:spTree>
    <p:extLst>
      <p:ext uri="{BB962C8B-B14F-4D97-AF65-F5344CB8AC3E}">
        <p14:creationId xmlns:p14="http://schemas.microsoft.com/office/powerpoint/2010/main" val="1571119766"/>
      </p:ext>
    </p:extLst>
  </p:cSld>
  <p:clrMapOvr>
    <a:masterClrMapping/>
  </p:clrMapOvr>
  <p:transition spd="slow" advTm="18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6BCD7F29-71B0-4D04-A4A5-2D79EDE72A54}"/>
              </a:ext>
            </a:extLst>
          </p:cNvPr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>
            <a:extLst>
              <a:ext uri="{FF2B5EF4-FFF2-40B4-BE49-F238E27FC236}">
                <a16:creationId xmlns:a16="http://schemas.microsoft.com/office/drawing/2014/main" id="{BD76DAA8-D802-4C63-BCF7-ED308D7C3D72}"/>
              </a:ext>
            </a:extLst>
          </p:cNvPr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内容占位符 4">
            <a:extLst>
              <a:ext uri="{FF2B5EF4-FFF2-40B4-BE49-F238E27FC236}">
                <a16:creationId xmlns:a16="http://schemas.microsoft.com/office/drawing/2014/main" id="{27638EED-A1A0-4C04-967C-DDF594AA8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80" y="1178964"/>
            <a:ext cx="3696370" cy="322582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02BB9DC-126F-4926-9EF7-F34EE03EA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262" y="1139792"/>
            <a:ext cx="3790858" cy="326499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08770A8-233D-4223-B70D-D8EDA7E656FE}"/>
              </a:ext>
            </a:extLst>
          </p:cNvPr>
          <p:cNvSpPr txBox="1"/>
          <p:nvPr/>
        </p:nvSpPr>
        <p:spPr>
          <a:xfrm>
            <a:off x="203200" y="831963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chemeClr val="accent2"/>
                </a:solidFill>
              </a:rPr>
              <a:t>方位角</a:t>
            </a:r>
            <a:endParaRPr lang="en-US" altLang="zh-CN" sz="1600" b="1" dirty="0">
              <a:solidFill>
                <a:schemeClr val="accent2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A1B40D9-B99D-45BA-AEFF-8C1F16797306}"/>
              </a:ext>
            </a:extLst>
          </p:cNvPr>
          <p:cNvSpPr txBox="1"/>
          <p:nvPr/>
        </p:nvSpPr>
        <p:spPr>
          <a:xfrm>
            <a:off x="4148666" y="809705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chemeClr val="accent2"/>
                </a:solidFill>
              </a:rPr>
              <a:t>倾角</a:t>
            </a:r>
            <a:endParaRPr lang="en-US" altLang="zh-CN" sz="1600" b="1" dirty="0">
              <a:solidFill>
                <a:schemeClr val="accent2"/>
              </a:solidFill>
            </a:endParaRPr>
          </a:p>
        </p:txBody>
      </p:sp>
      <p:sp>
        <p:nvSpPr>
          <p:cNvPr id="6" name="TextBox 25">
            <a:extLst>
              <a:ext uri="{FF2B5EF4-FFF2-40B4-BE49-F238E27FC236}">
                <a16:creationId xmlns:a16="http://schemas.microsoft.com/office/drawing/2014/main" id="{59B8D15E-9FF5-467B-80C5-9296B8935265}"/>
              </a:ext>
            </a:extLst>
          </p:cNvPr>
          <p:cNvSpPr txBox="1"/>
          <p:nvPr/>
        </p:nvSpPr>
        <p:spPr>
          <a:xfrm>
            <a:off x="908957" y="206330"/>
            <a:ext cx="5040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spc="300" dirty="0">
                <a:latin typeface="方正兰亭细黑_GBK" pitchFamily="2" charset="-122"/>
                <a:ea typeface="方正兰亭细黑_GBK" pitchFamily="2" charset="-122"/>
              </a:rPr>
              <a:t>4.</a:t>
            </a:r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在磁饱和问题上的可行性</a:t>
            </a:r>
            <a:r>
              <a:rPr lang="en-US" altLang="zh-CN" sz="2000" spc="300" dirty="0">
                <a:latin typeface="方正兰亭细黑_GBK" pitchFamily="2" charset="-122"/>
                <a:ea typeface="方正兰亭细黑_GBK" pitchFamily="2" charset="-122"/>
              </a:rPr>
              <a:t>——</a:t>
            </a:r>
            <a:r>
              <a:rPr lang="en-US" altLang="zh-CN" sz="2000" b="1" spc="300" dirty="0">
                <a:latin typeface="方正兰亭细黑_GBK" pitchFamily="2" charset="-122"/>
                <a:ea typeface="方正兰亭细黑_GBK" pitchFamily="2" charset="-122"/>
              </a:rPr>
              <a:t>CNN</a:t>
            </a:r>
            <a:endParaRPr lang="zh-CN" altLang="en-US" sz="2000" b="1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6EE8500-5540-4F5D-BF8A-8BF4C66A9D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9939" y="641789"/>
            <a:ext cx="1267181" cy="53717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A6D1A042-B6E6-47ED-A9B1-CFA124DB527F}"/>
              </a:ext>
            </a:extLst>
          </p:cNvPr>
          <p:cNvSpPr txBox="1"/>
          <p:nvPr/>
        </p:nvSpPr>
        <p:spPr>
          <a:xfrm>
            <a:off x="4993155" y="2453184"/>
            <a:ext cx="1191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150G</a:t>
            </a:r>
            <a:r>
              <a:rPr lang="zh-CN" altLang="en-US" sz="1600" b="1" dirty="0"/>
              <a:t>以上</a:t>
            </a:r>
            <a:endParaRPr lang="en-US" altLang="zh-CN" sz="1600" dirty="0"/>
          </a:p>
          <a:p>
            <a:r>
              <a:rPr lang="en-US" altLang="zh-CN" sz="1600" dirty="0"/>
              <a:t>RMS=5°</a:t>
            </a:r>
            <a:endParaRPr lang="zh-CN" altLang="en-US" sz="16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6E5F3EB-FEEF-443E-A74B-2DF1A97004F9}"/>
              </a:ext>
            </a:extLst>
          </p:cNvPr>
          <p:cNvSpPr txBox="1"/>
          <p:nvPr/>
        </p:nvSpPr>
        <p:spPr>
          <a:xfrm>
            <a:off x="921657" y="2419932"/>
            <a:ext cx="1164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150G</a:t>
            </a:r>
            <a:r>
              <a:rPr lang="zh-CN" altLang="en-US" sz="1400" b="1" dirty="0"/>
              <a:t>以上</a:t>
            </a:r>
            <a:endParaRPr lang="en-US" altLang="zh-CN" sz="1400" b="1" dirty="0"/>
          </a:p>
          <a:p>
            <a:r>
              <a:rPr lang="en-US" altLang="zh-CN" sz="1400" b="1" dirty="0"/>
              <a:t>RMS=6°</a:t>
            </a:r>
            <a:endParaRPr lang="zh-CN" altLang="en-US" sz="1400" b="1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933ED88-6CC4-4AA0-90DC-F715B0A204EC}"/>
              </a:ext>
            </a:extLst>
          </p:cNvPr>
          <p:cNvSpPr txBox="1"/>
          <p:nvPr/>
        </p:nvSpPr>
        <p:spPr>
          <a:xfrm>
            <a:off x="2599146" y="2681071"/>
            <a:ext cx="211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预测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0D152D4-6193-49CE-9C8D-CBDC10DAF623}"/>
              </a:ext>
            </a:extLst>
          </p:cNvPr>
          <p:cNvSpPr txBox="1"/>
          <p:nvPr/>
        </p:nvSpPr>
        <p:spPr>
          <a:xfrm>
            <a:off x="3191928" y="3445930"/>
            <a:ext cx="668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反演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9BC14E0-D417-4975-BF78-EC0674C00E16}"/>
              </a:ext>
            </a:extLst>
          </p:cNvPr>
          <p:cNvSpPr txBox="1"/>
          <p:nvPr/>
        </p:nvSpPr>
        <p:spPr>
          <a:xfrm>
            <a:off x="6739365" y="2672599"/>
            <a:ext cx="211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预测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A3FD124-9F54-4B43-BA10-2D0241D6C726}"/>
              </a:ext>
            </a:extLst>
          </p:cNvPr>
          <p:cNvSpPr txBox="1"/>
          <p:nvPr/>
        </p:nvSpPr>
        <p:spPr>
          <a:xfrm>
            <a:off x="7332147" y="3437458"/>
            <a:ext cx="668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反演</a:t>
            </a:r>
          </a:p>
        </p:txBody>
      </p:sp>
    </p:spTree>
    <p:extLst>
      <p:ext uri="{BB962C8B-B14F-4D97-AF65-F5344CB8AC3E}">
        <p14:creationId xmlns:p14="http://schemas.microsoft.com/office/powerpoint/2010/main" val="275946551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接连接符 32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35" name="TextBox 34"/>
          <p:cNvSpPr txBox="1"/>
          <p:nvPr/>
        </p:nvSpPr>
        <p:spPr>
          <a:xfrm>
            <a:off x="908957" y="206330"/>
            <a:ext cx="2876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spc="300" dirty="0">
                <a:latin typeface="方正兰亭细黑_GBK" pitchFamily="2" charset="-122"/>
                <a:ea typeface="方正兰亭细黑_GBK" pitchFamily="2" charset="-122"/>
              </a:rPr>
              <a:t>1.</a:t>
            </a:r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背景意义</a:t>
            </a:r>
            <a:r>
              <a:rPr lang="en-US" altLang="zh-CN" sz="2000" spc="300" dirty="0">
                <a:latin typeface="方正兰亭细黑_GBK" pitchFamily="2" charset="-122"/>
                <a:ea typeface="方正兰亭细黑_GBK" pitchFamily="2" charset="-122"/>
              </a:rPr>
              <a:t>——</a:t>
            </a:r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背景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E80E7A5-8BCC-4B34-B606-7365059435E9}"/>
              </a:ext>
            </a:extLst>
          </p:cNvPr>
          <p:cNvSpPr txBox="1"/>
          <p:nvPr/>
        </p:nvSpPr>
        <p:spPr>
          <a:xfrm>
            <a:off x="5711917" y="1303152"/>
            <a:ext cx="2916826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en-US" altLang="zh-CN" sz="1400" b="1" dirty="0">
              <a:solidFill>
                <a:schemeClr val="accent2"/>
              </a:solidFill>
            </a:endParaRPr>
          </a:p>
          <a:p>
            <a:pPr algn="just"/>
            <a:r>
              <a:rPr lang="zh-CN" altLang="en-US" sz="2000" b="1" dirty="0">
                <a:solidFill>
                  <a:schemeClr val="accent2"/>
                </a:solidFill>
              </a:rPr>
              <a:t>磁场</a:t>
            </a:r>
            <a:r>
              <a:rPr lang="zh-CN" altLang="en-US" b="1" dirty="0"/>
              <a:t>对太阳活动研究非常重要，我国首颗空间太阳磁像仪</a:t>
            </a:r>
            <a:r>
              <a:rPr lang="en-US" altLang="zh-CN" sz="2000" b="1" dirty="0">
                <a:solidFill>
                  <a:schemeClr val="accent2"/>
                </a:solidFill>
              </a:rPr>
              <a:t>FMG</a:t>
            </a:r>
            <a:r>
              <a:rPr lang="zh-CN" altLang="en-US" b="1" dirty="0"/>
              <a:t>将于</a:t>
            </a:r>
            <a:r>
              <a:rPr lang="en-US" altLang="zh-CN" b="1" dirty="0"/>
              <a:t>2021</a:t>
            </a:r>
            <a:r>
              <a:rPr lang="zh-CN" altLang="en-US" b="1" dirty="0"/>
              <a:t>发射升空。磁场测量的准确性对</a:t>
            </a:r>
            <a:r>
              <a:rPr lang="en-US" altLang="zh-CN" b="1" dirty="0"/>
              <a:t>FMG</a:t>
            </a:r>
            <a:r>
              <a:rPr lang="zh-CN" altLang="en-US" b="1" dirty="0"/>
              <a:t>观测来说是至关重要，而</a:t>
            </a:r>
            <a:r>
              <a:rPr lang="zh-CN" altLang="en-US" sz="2000" b="1" dirty="0">
                <a:solidFill>
                  <a:schemeClr val="accent2"/>
                </a:solidFill>
              </a:rPr>
              <a:t>磁场定标</a:t>
            </a:r>
            <a:r>
              <a:rPr lang="zh-CN" altLang="en-US" b="1" dirty="0"/>
              <a:t>是保证磁场测量准确性的</a:t>
            </a:r>
            <a:r>
              <a:rPr lang="zh-CN" altLang="en-US" sz="2000" b="1" dirty="0">
                <a:solidFill>
                  <a:schemeClr val="accent2"/>
                </a:solidFill>
              </a:rPr>
              <a:t>关键所在</a:t>
            </a:r>
            <a:endParaRPr lang="en-US" altLang="zh-CN" sz="2000" b="1" dirty="0">
              <a:solidFill>
                <a:schemeClr val="accent2"/>
              </a:solidFill>
            </a:endParaRPr>
          </a:p>
          <a:p>
            <a:pPr algn="just"/>
            <a:endParaRPr lang="en-US" altLang="zh-CN" sz="1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A308D09-9B10-42B7-98FD-27D85A206D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10"/>
          <a:stretch/>
        </p:blipFill>
        <p:spPr>
          <a:xfrm>
            <a:off x="527957" y="1303151"/>
            <a:ext cx="4905467" cy="258532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B69B43C-29C6-47F7-87CF-5E9B258FCE5D}"/>
              </a:ext>
            </a:extLst>
          </p:cNvPr>
          <p:cNvSpPr txBox="1"/>
          <p:nvPr/>
        </p:nvSpPr>
        <p:spPr>
          <a:xfrm>
            <a:off x="1913890" y="3909141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FMG</a:t>
            </a:r>
            <a:r>
              <a:rPr lang="zh-CN" altLang="en-US" sz="1600" b="1" dirty="0"/>
              <a:t>载荷结构示意图</a:t>
            </a:r>
          </a:p>
        </p:txBody>
      </p:sp>
    </p:spTree>
    <p:extLst>
      <p:ext uri="{BB962C8B-B14F-4D97-AF65-F5344CB8AC3E}">
        <p14:creationId xmlns:p14="http://schemas.microsoft.com/office/powerpoint/2010/main" val="1437693044"/>
      </p:ext>
    </p:extLst>
  </p:cSld>
  <p:clrMapOvr>
    <a:masterClrMapping/>
  </p:clrMapOvr>
  <p:transition spd="slow" advTm="108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接连接符 32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908957" y="206330"/>
            <a:ext cx="2876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spc="300" dirty="0">
                <a:latin typeface="方正兰亭细黑_GBK" pitchFamily="2" charset="-122"/>
                <a:ea typeface="方正兰亭细黑_GBK" pitchFamily="2" charset="-122"/>
              </a:rPr>
              <a:t>1.</a:t>
            </a:r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背景意义</a:t>
            </a:r>
            <a:r>
              <a:rPr lang="en-US" altLang="zh-CN" sz="2000" spc="300" dirty="0">
                <a:latin typeface="方正兰亭细黑_GBK" pitchFamily="2" charset="-122"/>
                <a:ea typeface="方正兰亭细黑_GBK" pitchFamily="2" charset="-122"/>
              </a:rPr>
              <a:t>——</a:t>
            </a:r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背景</a:t>
            </a:r>
          </a:p>
          <a:p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BB8452C-0CF3-4A56-8BFD-3993E472BC54}"/>
              </a:ext>
            </a:extLst>
          </p:cNvPr>
          <p:cNvSpPr txBox="1"/>
          <p:nvPr/>
        </p:nvSpPr>
        <p:spPr>
          <a:xfrm>
            <a:off x="674007" y="1164699"/>
            <a:ext cx="3888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b="1" i="0" u="none" strike="noStrike" baseline="0" dirty="0">
                <a:latin typeface="宋体" panose="02010600030101010101" pitchFamily="2" charset="-122"/>
                <a:ea typeface="宋体" panose="02010600030101010101" pitchFamily="2" charset="-122"/>
              </a:rPr>
              <a:t>FMG</a:t>
            </a:r>
            <a:r>
              <a:rPr lang="zh-CN" altLang="en-US" sz="1600" b="1" dirty="0">
                <a:latin typeface="TeXGyreTermesX-Italic"/>
                <a:ea typeface="宋体" panose="02010600030101010101" pitchFamily="2" charset="-122"/>
              </a:rPr>
              <a:t>常规观测下只有</a:t>
            </a:r>
            <a:r>
              <a:rPr lang="zh-CN" altLang="en-US" b="1" dirty="0">
                <a:solidFill>
                  <a:srgbClr val="C00000"/>
                </a:solidFill>
                <a:latin typeface="TeXGyreTermesX-Italic"/>
                <a:ea typeface="宋体" panose="02010600030101010101" pitchFamily="2" charset="-122"/>
              </a:rPr>
              <a:t>一个波长</a:t>
            </a:r>
            <a:r>
              <a:rPr lang="zh-CN" altLang="en-US" sz="1600" b="1" dirty="0">
                <a:latin typeface="TeXGyreTermesX-Italic"/>
                <a:ea typeface="宋体" panose="02010600030101010101" pitchFamily="2" charset="-122"/>
              </a:rPr>
              <a:t>信息，无法</a:t>
            </a:r>
            <a:r>
              <a:rPr lang="zh-CN" altLang="en-US" sz="1600" b="1">
                <a:latin typeface="TeXGyreTermesX-Italic"/>
                <a:ea typeface="宋体" panose="02010600030101010101" pitchFamily="2" charset="-122"/>
              </a:rPr>
              <a:t>进行磁场反演，</a:t>
            </a:r>
            <a:r>
              <a:rPr lang="zh-CN" altLang="en-US" sz="1600" b="1" dirty="0">
                <a:latin typeface="TeXGyreTermesX-Italic"/>
                <a:ea typeface="宋体" panose="02010600030101010101" pitchFamily="2" charset="-122"/>
              </a:rPr>
              <a:t>通常采用弱场近似下的</a:t>
            </a:r>
            <a:r>
              <a:rPr lang="zh-CN" altLang="en-US" b="1" dirty="0">
                <a:solidFill>
                  <a:srgbClr val="C00000"/>
                </a:solidFill>
                <a:latin typeface="TeXGyreTermesX-Italic"/>
                <a:ea typeface="宋体" panose="02010600030101010101" pitchFamily="2" charset="-122"/>
              </a:rPr>
              <a:t>线性定标</a:t>
            </a:r>
            <a:r>
              <a:rPr lang="zh-CN" altLang="en-US" b="1" dirty="0">
                <a:latin typeface="TeXGyreTermesX-Italic"/>
                <a:ea typeface="宋体" panose="02010600030101010101" pitchFamily="2" charset="-122"/>
              </a:rPr>
              <a:t>。</a:t>
            </a:r>
            <a:endParaRPr lang="en-US" altLang="zh-CN" sz="1800" b="1" u="none" strike="noStrike" baseline="0" dirty="0">
              <a:latin typeface="TeXGyreTermesX-Italic"/>
              <a:ea typeface="宋体" panose="02010600030101010101" pitchFamily="2" charset="-122"/>
            </a:endParaRPr>
          </a:p>
        </p:txBody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55C47806-69E5-409B-A092-DE91C4C365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871790"/>
              </p:ext>
            </p:extLst>
          </p:nvPr>
        </p:nvGraphicFramePr>
        <p:xfrm>
          <a:off x="784268" y="2085975"/>
          <a:ext cx="1454640" cy="1101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" name="Equation" r:id="rId5" imgW="1155600" imgH="850680" progId="Equation.DSMT4">
                  <p:embed/>
                </p:oleObj>
              </mc:Choice>
              <mc:Fallback>
                <p:oleObj name="Equation" r:id="rId5" imgW="1155600" imgH="850680" progId="Equation.DSMT4">
                  <p:embed/>
                  <p:pic>
                    <p:nvPicPr>
                      <p:cNvPr id="5" name="对象 4">
                        <a:extLst>
                          <a:ext uri="{FF2B5EF4-FFF2-40B4-BE49-F238E27FC236}">
                            <a16:creationId xmlns:a16="http://schemas.microsoft.com/office/drawing/2014/main" id="{6007D6E9-C69A-401E-B008-D3F14DFD6A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4268" y="2085975"/>
                        <a:ext cx="1454640" cy="11018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10C88A6E-FB1B-43CA-BFA9-5EF80DD07114}"/>
              </a:ext>
            </a:extLst>
          </p:cNvPr>
          <p:cNvSpPr txBox="1"/>
          <p:nvPr/>
        </p:nvSpPr>
        <p:spPr>
          <a:xfrm>
            <a:off x="9420" y="875547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chemeClr val="accent2"/>
                </a:solidFill>
              </a:rPr>
              <a:t>线性定标</a:t>
            </a:r>
            <a:endParaRPr lang="en-US" altLang="zh-CN" sz="1600" b="1" dirty="0">
              <a:solidFill>
                <a:schemeClr val="accent2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CE976A9-5732-469A-A189-8FCBDACDCB71}"/>
              </a:ext>
            </a:extLst>
          </p:cNvPr>
          <p:cNvSpPr txBox="1"/>
          <p:nvPr/>
        </p:nvSpPr>
        <p:spPr>
          <a:xfrm>
            <a:off x="4476750" y="895738"/>
            <a:ext cx="42037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chemeClr val="accent2"/>
                </a:solidFill>
              </a:rPr>
              <a:t>磁饱和问题</a:t>
            </a:r>
            <a:endParaRPr lang="en-US" altLang="zh-CN" sz="1600" b="1" dirty="0">
              <a:solidFill>
                <a:schemeClr val="accent2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979BB46-D2D5-4824-9FF2-A1517C68F988}"/>
              </a:ext>
            </a:extLst>
          </p:cNvPr>
          <p:cNvSpPr txBox="1"/>
          <p:nvPr/>
        </p:nvSpPr>
        <p:spPr>
          <a:xfrm>
            <a:off x="0" y="3176455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chemeClr val="accent2"/>
                </a:solidFill>
              </a:rPr>
              <a:t>波长漂移问题</a:t>
            </a:r>
            <a:endParaRPr lang="en-US" altLang="zh-CN" sz="1600" b="1" dirty="0">
              <a:solidFill>
                <a:schemeClr val="accent2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53CCA34-546A-4C81-823C-B24528DBCB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7377" y="1341129"/>
            <a:ext cx="2834435" cy="2281545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9CCF2726-4151-47A6-A194-02AAD7A9EBB2}"/>
              </a:ext>
            </a:extLst>
          </p:cNvPr>
          <p:cNvSpPr txBox="1"/>
          <p:nvPr/>
        </p:nvSpPr>
        <p:spPr>
          <a:xfrm>
            <a:off x="5446712" y="3632198"/>
            <a:ext cx="27892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/>
              <a:t>在强磁场的情况下，随着磁场的增加，该波长位置的偏振信号不再增加反而会降低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B107C46-F5F0-47B8-9E4D-4AE05CD09448}"/>
              </a:ext>
            </a:extLst>
          </p:cNvPr>
          <p:cNvSpPr txBox="1"/>
          <p:nvPr/>
        </p:nvSpPr>
        <p:spPr>
          <a:xfrm>
            <a:off x="792930" y="3443203"/>
            <a:ext cx="45720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accent2"/>
                </a:solidFill>
              </a:rPr>
              <a:t>轨道速度</a:t>
            </a:r>
            <a:endParaRPr lang="en-US" altLang="zh-CN" b="1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1" dirty="0"/>
              <a:t>太阳较差自转</a:t>
            </a:r>
            <a:endParaRPr lang="en-US" altLang="zh-CN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1" dirty="0"/>
              <a:t>等离子体视向运动</a:t>
            </a:r>
            <a:endParaRPr lang="en-US" altLang="zh-CN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1" dirty="0"/>
              <a:t>视场不均匀</a:t>
            </a:r>
            <a:endParaRPr lang="en-US" altLang="zh-CN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16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AD481F6-14AA-4A8C-84E2-4DEA4429EA19}"/>
              </a:ext>
            </a:extLst>
          </p:cNvPr>
          <p:cNvSpPr txBox="1"/>
          <p:nvPr/>
        </p:nvSpPr>
        <p:spPr>
          <a:xfrm>
            <a:off x="2618294" y="2354777"/>
            <a:ext cx="2690975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C00000"/>
                </a:solidFill>
              </a:rPr>
              <a:t>FMG</a:t>
            </a:r>
            <a:r>
              <a:rPr lang="zh-CN" altLang="en-US" sz="3200" b="1" dirty="0">
                <a:solidFill>
                  <a:srgbClr val="C00000"/>
                </a:solidFill>
              </a:rPr>
              <a:t>磁场精确定标难度大</a:t>
            </a: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08AC9D3D-79FC-490E-A50D-635089820961}"/>
              </a:ext>
            </a:extLst>
          </p:cNvPr>
          <p:cNvSpPr/>
          <p:nvPr/>
        </p:nvSpPr>
        <p:spPr>
          <a:xfrm>
            <a:off x="7721600" y="1574800"/>
            <a:ext cx="285750" cy="501650"/>
          </a:xfrm>
          <a:prstGeom prst="ellipse">
            <a:avLst/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FCA4F639-3397-4C43-AA57-9160229FFDB8}"/>
              </a:ext>
            </a:extLst>
          </p:cNvPr>
          <p:cNvSpPr/>
          <p:nvPr/>
        </p:nvSpPr>
        <p:spPr>
          <a:xfrm>
            <a:off x="5606997" y="2982992"/>
            <a:ext cx="285750" cy="501650"/>
          </a:xfrm>
          <a:prstGeom prst="ellipse">
            <a:avLst/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EE0D1A1-B901-4D74-9290-E3A1F37968C2}"/>
              </a:ext>
            </a:extLst>
          </p:cNvPr>
          <p:cNvSpPr txBox="1"/>
          <p:nvPr/>
        </p:nvSpPr>
        <p:spPr>
          <a:xfrm>
            <a:off x="1079938" y="2076450"/>
            <a:ext cx="220717" cy="649739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92184874"/>
      </p:ext>
    </p:extLst>
  </p:cSld>
  <p:clrMapOvr>
    <a:masterClrMapping/>
  </p:clrMapOvr>
  <p:transition spd="slow" advTm="13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接连接符 32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35" name="TextBox 34"/>
          <p:cNvSpPr txBox="1"/>
          <p:nvPr/>
        </p:nvSpPr>
        <p:spPr>
          <a:xfrm>
            <a:off x="908957" y="206330"/>
            <a:ext cx="3760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spc="300" dirty="0">
                <a:latin typeface="方正兰亭细黑_GBK" pitchFamily="2" charset="-122"/>
                <a:ea typeface="方正兰亭细黑_GBK" pitchFamily="2" charset="-122"/>
              </a:rPr>
              <a:t>1.</a:t>
            </a:r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背景意义</a:t>
            </a:r>
            <a:r>
              <a:rPr lang="en-US" altLang="zh-CN" sz="2000" spc="300" dirty="0">
                <a:latin typeface="方正兰亭细黑_GBK" pitchFamily="2" charset="-122"/>
                <a:ea typeface="方正兰亭细黑_GBK" pitchFamily="2" charset="-122"/>
              </a:rPr>
              <a:t>——</a:t>
            </a:r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方法和意义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E77CAEA-B0AF-432A-B6FA-AEAC6AC38C79}"/>
              </a:ext>
            </a:extLst>
          </p:cNvPr>
          <p:cNvSpPr txBox="1"/>
          <p:nvPr/>
        </p:nvSpPr>
        <p:spPr>
          <a:xfrm>
            <a:off x="652416" y="635986"/>
            <a:ext cx="5208058" cy="1609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/>
              <a:t>解决方案</a:t>
            </a:r>
            <a:r>
              <a:rPr lang="en-US" altLang="zh-CN" sz="2400" b="1" dirty="0"/>
              <a:t>——</a:t>
            </a:r>
            <a:r>
              <a:rPr lang="zh-CN" altLang="en-US" sz="2800" b="1" dirty="0">
                <a:solidFill>
                  <a:srgbClr val="C00000"/>
                </a:solidFill>
              </a:rPr>
              <a:t>机器学习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/>
              <a:t>强大的非线性逼近能力</a:t>
            </a:r>
            <a:r>
              <a:rPr lang="en-US" altLang="zh-CN" sz="2000" b="1" dirty="0"/>
              <a:t>——</a:t>
            </a:r>
            <a:r>
              <a:rPr lang="zh-CN" altLang="en-US" sz="2000" b="1" dirty="0"/>
              <a:t>万有逼近定理</a:t>
            </a:r>
            <a:endParaRPr lang="en-US" altLang="zh-CN" sz="20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/>
              <a:t>高度鲁棒性和容错能力</a:t>
            </a:r>
            <a:endParaRPr lang="en-US" altLang="zh-CN" sz="2000" b="1" dirty="0"/>
          </a:p>
        </p:txBody>
      </p:sp>
      <p:pic>
        <p:nvPicPr>
          <p:cNvPr id="3" name="Picture 2" descr="ææ¯åäº«">
            <a:extLst>
              <a:ext uri="{FF2B5EF4-FFF2-40B4-BE49-F238E27FC236}">
                <a16:creationId xmlns:a16="http://schemas.microsoft.com/office/drawing/2014/main" id="{EB821790-9D1B-4414-992F-69A73B170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07" y="2402336"/>
            <a:ext cx="4460994" cy="161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B435D77-255A-4371-A16E-73E02356E4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511" y="2402336"/>
            <a:ext cx="2322083" cy="161388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BC8718D-CD1D-4C0D-829D-8138E5BF9328}"/>
              </a:ext>
            </a:extLst>
          </p:cNvPr>
          <p:cNvSpPr txBox="1"/>
          <p:nvPr/>
        </p:nvSpPr>
        <p:spPr>
          <a:xfrm>
            <a:off x="2284964" y="4146262"/>
            <a:ext cx="3201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简单的多层感知机</a:t>
            </a:r>
            <a:r>
              <a:rPr lang="en-US" altLang="zh-CN" sz="1600" b="1" dirty="0"/>
              <a:t>MLP</a:t>
            </a:r>
            <a:endParaRPr lang="zh-CN" altLang="en-US" sz="16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3447DFF-62C2-49C0-BF49-811DCF67AEEB}"/>
              </a:ext>
            </a:extLst>
          </p:cNvPr>
          <p:cNvSpPr txBox="1"/>
          <p:nvPr/>
        </p:nvSpPr>
        <p:spPr>
          <a:xfrm>
            <a:off x="5794687" y="4172766"/>
            <a:ext cx="3201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深度学习卷积网络</a:t>
            </a:r>
            <a:r>
              <a:rPr lang="en-US" altLang="zh-CN" sz="1600" b="1" dirty="0"/>
              <a:t>CNN</a:t>
            </a:r>
            <a:endParaRPr lang="zh-CN" altLang="en-US" sz="1600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64C510C-6C9F-4661-81D0-B73AD62A4E6B}"/>
              </a:ext>
            </a:extLst>
          </p:cNvPr>
          <p:cNvSpPr txBox="1"/>
          <p:nvPr/>
        </p:nvSpPr>
        <p:spPr>
          <a:xfrm>
            <a:off x="4572000" y="2387084"/>
            <a:ext cx="11955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/>
              <a:t>BP</a:t>
            </a:r>
            <a:r>
              <a:rPr lang="zh-CN" altLang="en-US" sz="1800" b="1" dirty="0"/>
              <a:t>算法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9584F41-59C8-4587-991D-520AFA6D5D88}"/>
              </a:ext>
            </a:extLst>
          </p:cNvPr>
          <p:cNvSpPr txBox="1"/>
          <p:nvPr/>
        </p:nvSpPr>
        <p:spPr>
          <a:xfrm>
            <a:off x="7041763" y="2402336"/>
            <a:ext cx="12403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/>
              <a:t>卷积过程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25CEEC5-7332-4481-BAF3-8A67CEB68D73}"/>
              </a:ext>
            </a:extLst>
          </p:cNvPr>
          <p:cNvSpPr txBox="1"/>
          <p:nvPr/>
        </p:nvSpPr>
        <p:spPr>
          <a:xfrm>
            <a:off x="6210089" y="1676668"/>
            <a:ext cx="1371600" cy="646331"/>
          </a:xfrm>
          <a:prstGeom prst="rect">
            <a:avLst/>
          </a:prstGeom>
          <a:solidFill>
            <a:srgbClr val="C9DDE5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</a:rPr>
              <a:t>局部感知</a:t>
            </a:r>
            <a:endParaRPr lang="en-US" altLang="zh-CN" b="1" dirty="0">
              <a:solidFill>
                <a:srgbClr val="C00000"/>
              </a:solidFill>
            </a:endParaRPr>
          </a:p>
          <a:p>
            <a:pPr algn="ctr"/>
            <a:r>
              <a:rPr lang="zh-CN" altLang="en-US" b="1" dirty="0">
                <a:solidFill>
                  <a:srgbClr val="C00000"/>
                </a:solidFill>
              </a:rPr>
              <a:t>权值共享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494226A-C44C-48E1-8BED-D2AC8CA62841}"/>
              </a:ext>
            </a:extLst>
          </p:cNvPr>
          <p:cNvSpPr txBox="1"/>
          <p:nvPr/>
        </p:nvSpPr>
        <p:spPr>
          <a:xfrm>
            <a:off x="515257" y="1818861"/>
            <a:ext cx="8165193" cy="21544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32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尝试在单波长下进行非线性定标</a:t>
            </a:r>
            <a:endParaRPr lang="en-US" altLang="zh-CN" sz="32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32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进一步提高</a:t>
            </a:r>
            <a:r>
              <a:rPr lang="en-US" altLang="zh-CN" sz="32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FMG</a:t>
            </a:r>
            <a:r>
              <a:rPr lang="zh-CN" altLang="en-US" sz="32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磁场定标的精度</a:t>
            </a:r>
            <a:endParaRPr lang="en-US" altLang="zh-CN" sz="32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endParaRPr lang="zh-CN" altLang="en-US" sz="2000" b="0" i="0" u="none" strike="noStrike" baseline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9162149"/>
      </p:ext>
    </p:extLst>
  </p:cSld>
  <p:clrMapOvr>
    <a:masterClrMapping/>
  </p:clrMapOvr>
  <p:transition spd="slow" advTm="6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3761522" y="2094283"/>
            <a:ext cx="162095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kern="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实验数据</a:t>
            </a:r>
          </a:p>
        </p:txBody>
      </p:sp>
      <p:sp>
        <p:nvSpPr>
          <p:cNvPr id="23" name="任意多边形 22"/>
          <p:cNvSpPr/>
          <p:nvPr/>
        </p:nvSpPr>
        <p:spPr>
          <a:xfrm>
            <a:off x="2496968" y="-465601"/>
            <a:ext cx="4171119" cy="2085559"/>
          </a:xfrm>
          <a:custGeom>
            <a:avLst/>
            <a:gdLst>
              <a:gd name="connsiteX0" fmla="*/ 0 w 3557939"/>
              <a:gd name="connsiteY0" fmla="*/ 0 h 1778969"/>
              <a:gd name="connsiteX1" fmla="*/ 3557939 w 3557939"/>
              <a:gd name="connsiteY1" fmla="*/ 0 h 1778969"/>
              <a:gd name="connsiteX2" fmla="*/ 1778970 w 3557939"/>
              <a:gd name="connsiteY2" fmla="*/ 1778969 h 177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7939" h="1778969">
                <a:moveTo>
                  <a:pt x="0" y="0"/>
                </a:moveTo>
                <a:lnTo>
                  <a:pt x="3557939" y="0"/>
                </a:lnTo>
                <a:lnTo>
                  <a:pt x="1778970" y="1778969"/>
                </a:lnTo>
                <a:close/>
              </a:path>
            </a:pathLst>
          </a:cu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菱形 24"/>
          <p:cNvSpPr/>
          <p:nvPr/>
        </p:nvSpPr>
        <p:spPr>
          <a:xfrm>
            <a:off x="2194628" y="-182378"/>
            <a:ext cx="4775798" cy="4775798"/>
          </a:xfrm>
          <a:prstGeom prst="diamond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E0E6611-B64E-403D-BB03-C6721E765642}"/>
              </a:ext>
            </a:extLst>
          </p:cNvPr>
          <p:cNvSpPr txBox="1"/>
          <p:nvPr/>
        </p:nvSpPr>
        <p:spPr>
          <a:xfrm>
            <a:off x="4284900" y="12097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endParaRPr lang="zh-CN" alt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4316133"/>
      </p:ext>
    </p:extLst>
  </p:cSld>
  <p:clrMapOvr>
    <a:masterClrMapping/>
  </p:clrMapOvr>
  <p:transition spd="slow" advTm="11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3485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spc="300" dirty="0">
                <a:latin typeface="方正兰亭细黑_GBK" pitchFamily="2" charset="-122"/>
                <a:ea typeface="方正兰亭细黑_GBK" pitchFamily="2" charset="-122"/>
              </a:rPr>
              <a:t>2.</a:t>
            </a:r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实验数据</a:t>
            </a:r>
            <a:r>
              <a:rPr lang="en-US" altLang="zh-CN" sz="2000" spc="300" dirty="0">
                <a:latin typeface="方正兰亭细黑_GBK" pitchFamily="2" charset="-122"/>
                <a:ea typeface="方正兰亭细黑_GBK" pitchFamily="2" charset="-122"/>
              </a:rPr>
              <a:t>——</a:t>
            </a:r>
            <a:r>
              <a:rPr lang="zh-CN" altLang="en-US" sz="2000" b="1" spc="300" dirty="0">
                <a:latin typeface="方正兰亭细黑_GBK" pitchFamily="2" charset="-122"/>
                <a:ea typeface="方正兰亭细黑_GBK" pitchFamily="2" charset="-122"/>
              </a:rPr>
              <a:t>数据介绍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9E568F7-F2CB-4AF4-8CB3-BAD6FF485D55}"/>
              </a:ext>
            </a:extLst>
          </p:cNvPr>
          <p:cNvGrpSpPr/>
          <p:nvPr/>
        </p:nvGrpSpPr>
        <p:grpSpPr>
          <a:xfrm rot="5400000">
            <a:off x="3429408" y="1844371"/>
            <a:ext cx="3850634" cy="1636818"/>
            <a:chOff x="431174" y="958282"/>
            <a:chExt cx="4395216" cy="1868310"/>
          </a:xfrm>
        </p:grpSpPr>
        <p:sp>
          <p:nvSpPr>
            <p:cNvPr id="17" name="文本框 8">
              <a:extLst>
                <a:ext uri="{FF2B5EF4-FFF2-40B4-BE49-F238E27FC236}">
                  <a16:creationId xmlns:a16="http://schemas.microsoft.com/office/drawing/2014/main" id="{0AE4D2DA-D3F2-4C41-B6F2-300C22CF8B15}"/>
                </a:ext>
              </a:extLst>
            </p:cNvPr>
            <p:cNvSpPr txBox="1"/>
            <p:nvPr/>
          </p:nvSpPr>
          <p:spPr>
            <a:xfrm>
              <a:off x="629339" y="2440157"/>
              <a:ext cx="4192232" cy="386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/>
                <a:t>磁场强度                 倾角               方位角</a:t>
              </a:r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A384ECE-16DB-44F8-91BE-EC8143317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1891483" y="-502027"/>
              <a:ext cx="1474598" cy="43952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6D5444D4-AB79-403F-AFB7-48C07863E30F}"/>
              </a:ext>
            </a:extLst>
          </p:cNvPr>
          <p:cNvGrpSpPr/>
          <p:nvPr/>
        </p:nvGrpSpPr>
        <p:grpSpPr>
          <a:xfrm>
            <a:off x="606298" y="1152747"/>
            <a:ext cx="1744467" cy="1856679"/>
            <a:chOff x="251520" y="1700808"/>
            <a:chExt cx="4072372" cy="3785780"/>
          </a:xfrm>
        </p:grpSpPr>
        <p:pic>
          <p:nvPicPr>
            <p:cNvPr id="46" name="Picture 2">
              <a:extLst>
                <a:ext uri="{FF2B5EF4-FFF2-40B4-BE49-F238E27FC236}">
                  <a16:creationId xmlns:a16="http://schemas.microsoft.com/office/drawing/2014/main" id="{E6CB1AA8-BEAA-4F84-B0FD-481F9B701C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700808"/>
              <a:ext cx="2000250" cy="19335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3">
              <a:extLst>
                <a:ext uri="{FF2B5EF4-FFF2-40B4-BE49-F238E27FC236}">
                  <a16:creationId xmlns:a16="http://schemas.microsoft.com/office/drawing/2014/main" id="{93280624-85E2-48BA-8717-1257E06252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1770" y="1700808"/>
              <a:ext cx="2066925" cy="1905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">
              <a:extLst>
                <a:ext uri="{FF2B5EF4-FFF2-40B4-BE49-F238E27FC236}">
                  <a16:creationId xmlns:a16="http://schemas.microsoft.com/office/drawing/2014/main" id="{90023DFA-343F-451C-8D92-12E3F8B7FF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564" y="3610163"/>
              <a:ext cx="2038350" cy="18764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5">
              <a:extLst>
                <a:ext uri="{FF2B5EF4-FFF2-40B4-BE49-F238E27FC236}">
                  <a16:creationId xmlns:a16="http://schemas.microsoft.com/office/drawing/2014/main" id="{42EFB24C-E10A-4276-9941-B8EF124103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067" y="3605808"/>
              <a:ext cx="2028825" cy="18764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B84C005B-A422-4D2C-9029-81D79600B737}"/>
              </a:ext>
            </a:extLst>
          </p:cNvPr>
          <p:cNvSpPr txBox="1"/>
          <p:nvPr/>
        </p:nvSpPr>
        <p:spPr>
          <a:xfrm>
            <a:off x="593316" y="3001758"/>
            <a:ext cx="18182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dirty="0"/>
              <a:t>  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Level 1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en-US" altLang="zh-CN" b="1" dirty="0"/>
              <a:t>4-D(</a:t>
            </a:r>
            <a:r>
              <a:rPr lang="zh-CN" altLang="en-US" b="1" dirty="0"/>
              <a:t>波长</a:t>
            </a:r>
            <a:r>
              <a:rPr lang="en-US" altLang="zh-CN" b="1" dirty="0"/>
              <a:t>×</a:t>
            </a:r>
            <a:r>
              <a:rPr lang="zh-CN" altLang="en-US" b="1" dirty="0"/>
              <a:t>空间</a:t>
            </a:r>
            <a:r>
              <a:rPr lang="en-US" altLang="zh-CN" b="1" dirty="0"/>
              <a:t>(Dx*Dy)×</a:t>
            </a:r>
            <a:r>
              <a:rPr lang="en-US" altLang="zh-CN" b="1" dirty="0" err="1">
                <a:solidFill>
                  <a:schemeClr val="accent2"/>
                </a:solidFill>
              </a:rPr>
              <a:t>StokesIQUV</a:t>
            </a:r>
            <a:r>
              <a:rPr lang="en-US" altLang="zh-CN" b="1" dirty="0"/>
              <a:t>)</a:t>
            </a:r>
            <a:r>
              <a:rPr lang="zh-CN" altLang="en-US" b="1" dirty="0"/>
              <a:t>光谱偏振图像</a:t>
            </a:r>
          </a:p>
        </p:txBody>
      </p:sp>
      <p:sp>
        <p:nvSpPr>
          <p:cNvPr id="51" name="箭头: V 形 50">
            <a:extLst>
              <a:ext uri="{FF2B5EF4-FFF2-40B4-BE49-F238E27FC236}">
                <a16:creationId xmlns:a16="http://schemas.microsoft.com/office/drawing/2014/main" id="{AAFC83D2-FC73-4261-BA7A-B6D8F772A505}"/>
              </a:ext>
            </a:extLst>
          </p:cNvPr>
          <p:cNvSpPr/>
          <p:nvPr/>
        </p:nvSpPr>
        <p:spPr>
          <a:xfrm>
            <a:off x="3458459" y="2203918"/>
            <a:ext cx="409904" cy="27326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6AD7BB0E-7393-486E-81B5-635CD8BFF1FC}"/>
              </a:ext>
            </a:extLst>
          </p:cNvPr>
          <p:cNvSpPr txBox="1"/>
          <p:nvPr/>
        </p:nvSpPr>
        <p:spPr>
          <a:xfrm>
            <a:off x="3243074" y="1600373"/>
            <a:ext cx="955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dirty="0">
                <a:solidFill>
                  <a:schemeClr val="accent2"/>
                </a:solidFill>
              </a:rPr>
              <a:t>ME</a:t>
            </a:r>
          </a:p>
          <a:p>
            <a:pPr algn="just"/>
            <a:r>
              <a:rPr lang="zh-CN" altLang="en-US" b="1">
                <a:solidFill>
                  <a:schemeClr val="accent2"/>
                </a:solidFill>
              </a:rPr>
              <a:t>反演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39177DE2-11B3-48E5-8777-9B4048D1AE59}"/>
              </a:ext>
            </a:extLst>
          </p:cNvPr>
          <p:cNvSpPr txBox="1"/>
          <p:nvPr/>
        </p:nvSpPr>
        <p:spPr>
          <a:xfrm>
            <a:off x="6382712" y="1097474"/>
            <a:ext cx="224603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Level 2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>
              <a:solidFill>
                <a:schemeClr val="accent2"/>
              </a:solidFill>
            </a:endParaRPr>
          </a:p>
          <a:p>
            <a:pPr algn="just"/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主要参数有：</a:t>
            </a:r>
            <a:r>
              <a:rPr lang="zh-CN" altLang="en-US" b="1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总磁场、倾角、方位角、填充因子、速度场</a:t>
            </a:r>
            <a:endParaRPr lang="en-US" altLang="zh-CN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/>
            <a:endParaRPr lang="en-US" altLang="zh-CN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/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注：磁场强度最大限制</a:t>
            </a:r>
            <a:r>
              <a:rPr lang="en-US" altLang="zh-CN" sz="1600" b="1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5000G</a:t>
            </a:r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；反演未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解决方位角的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180°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不确定性方位角和倾角范围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[0,180]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61A75832-9FC5-438B-9D30-E63B3AF7CD9D}"/>
              </a:ext>
            </a:extLst>
          </p:cNvPr>
          <p:cNvSpPr txBox="1"/>
          <p:nvPr/>
        </p:nvSpPr>
        <p:spPr>
          <a:xfrm>
            <a:off x="506376" y="641789"/>
            <a:ext cx="37311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8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t1xtt"/>
                <a:ea typeface="宋体" panose="02010600030101010101" pitchFamily="2" charset="-122"/>
              </a:rPr>
              <a:t>http://csac.hao.ucar.edu/sp_data.php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C72E4FA-1A1B-4A90-9C8A-AF8650A0B026}"/>
              </a:ext>
            </a:extLst>
          </p:cNvPr>
          <p:cNvSpPr txBox="1"/>
          <p:nvPr/>
        </p:nvSpPr>
        <p:spPr>
          <a:xfrm>
            <a:off x="2350765" y="1752374"/>
            <a:ext cx="4879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IQ</a:t>
            </a:r>
          </a:p>
          <a:p>
            <a:r>
              <a:rPr lang="en-US" altLang="zh-CN" b="1" dirty="0"/>
              <a:t>UV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2763435"/>
      </p:ext>
    </p:extLst>
  </p:cSld>
  <p:clrMapOvr>
    <a:masterClrMapping/>
  </p:clrMapOvr>
  <p:transition spd="slow" advTm="16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4940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spc="300" dirty="0">
                <a:latin typeface="方正兰亭细黑_GBK" pitchFamily="2" charset="-122"/>
                <a:ea typeface="方正兰亭细黑_GBK" pitchFamily="2" charset="-122"/>
              </a:rPr>
              <a:t>2.</a:t>
            </a:r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实验数据</a:t>
            </a:r>
            <a:r>
              <a:rPr lang="en-US" altLang="zh-CN" sz="2000" spc="300" dirty="0">
                <a:latin typeface="方正兰亭细黑_GBK" pitchFamily="2" charset="-122"/>
                <a:ea typeface="方正兰亭细黑_GBK" pitchFamily="2" charset="-122"/>
              </a:rPr>
              <a:t>——</a:t>
            </a:r>
            <a:r>
              <a:rPr lang="zh-CN" altLang="en-US" sz="2000" b="1" spc="300" dirty="0">
                <a:latin typeface="方正兰亭细黑_GBK" pitchFamily="2" charset="-122"/>
                <a:ea typeface="方正兰亭细黑_GBK" pitchFamily="2" charset="-122"/>
              </a:rPr>
              <a:t>数据预处理和样本集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04C3F7A-6C5F-4BD2-AEBF-D4D533E2F2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3400" y="806455"/>
            <a:ext cx="3390981" cy="3638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2CFEF5F-7129-4C3C-A7A6-0DE6DC4EC081}"/>
              </a:ext>
            </a:extLst>
          </p:cNvPr>
          <p:cNvSpPr txBox="1"/>
          <p:nvPr/>
        </p:nvSpPr>
        <p:spPr>
          <a:xfrm>
            <a:off x="457700" y="995003"/>
            <a:ext cx="3925120" cy="867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选择感兴趣区域</a:t>
            </a:r>
            <a:r>
              <a:rPr lang="en-US" altLang="zh-CN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ROI</a:t>
            </a:r>
          </a:p>
          <a:p>
            <a:pPr>
              <a:lnSpc>
                <a:spcPct val="150000"/>
              </a:lnSpc>
            </a:pPr>
            <a:endParaRPr lang="en-US" altLang="zh-CN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AA56E86-3050-450D-A073-AEC887AB6E2D}"/>
              </a:ext>
            </a:extLst>
          </p:cNvPr>
          <p:cNvSpPr txBox="1"/>
          <p:nvPr/>
        </p:nvSpPr>
        <p:spPr>
          <a:xfrm>
            <a:off x="494571" y="3191683"/>
            <a:ext cx="3925120" cy="414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Stokes IQUV </a:t>
            </a:r>
            <a:r>
              <a:rPr lang="zh-CN" altLang="en-US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标准化处理</a:t>
            </a:r>
            <a:endParaRPr lang="en-US" altLang="zh-CN" sz="16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1C84417-9FD2-414A-903C-CB70012C74DD}"/>
              </a:ext>
            </a:extLst>
          </p:cNvPr>
          <p:cNvSpPr txBox="1"/>
          <p:nvPr/>
        </p:nvSpPr>
        <p:spPr>
          <a:xfrm>
            <a:off x="809668" y="1364335"/>
            <a:ext cx="31163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1800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框选强磁场区域，去除太阳边缘数据、减少宁静区数据。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10" descr="F:\hinode_sp\testset\input\       8.jpg">
            <a:extLst>
              <a:ext uri="{FF2B5EF4-FFF2-40B4-BE49-F238E27FC236}">
                <a16:creationId xmlns:a16="http://schemas.microsoft.com/office/drawing/2014/main" id="{A56798C3-9458-48D6-8923-3B9DF4922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752" y="2040057"/>
            <a:ext cx="1813157" cy="1063386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B5C24D6-4029-466F-8D2F-7D3E26F75646}"/>
              </a:ext>
            </a:extLst>
          </p:cNvPr>
          <p:cNvSpPr/>
          <p:nvPr/>
        </p:nvSpPr>
        <p:spPr>
          <a:xfrm>
            <a:off x="1797050" y="2235200"/>
            <a:ext cx="1028700" cy="660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9F6A50BC-46B9-447B-B2B8-4F9125481F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754112"/>
              </p:ext>
            </p:extLst>
          </p:nvPr>
        </p:nvGraphicFramePr>
        <p:xfrm>
          <a:off x="619279" y="3619919"/>
          <a:ext cx="927687" cy="584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6" name="Equation" r:id="rId7" imgW="685800" imgH="431640" progId="Equation.DSMT4">
                  <p:embed/>
                </p:oleObj>
              </mc:Choice>
              <mc:Fallback>
                <p:oleObj name="Equation" r:id="rId7" imgW="6858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9279" y="3619919"/>
                        <a:ext cx="927687" cy="584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3BA32A6A-5A4D-4412-B632-DE5483F3DE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409461"/>
              </p:ext>
            </p:extLst>
          </p:nvPr>
        </p:nvGraphicFramePr>
        <p:xfrm>
          <a:off x="1638502" y="3633808"/>
          <a:ext cx="807431" cy="532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7" name="Equation" r:id="rId9" imgW="596880" imgH="393480" progId="Equation.DSMT4">
                  <p:embed/>
                </p:oleObj>
              </mc:Choice>
              <mc:Fallback>
                <p:oleObj name="Equation" r:id="rId9" imgW="596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38502" y="3633808"/>
                        <a:ext cx="807431" cy="5325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F513E543-171B-478E-BBAE-5D59EB740A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567088"/>
              </p:ext>
            </p:extLst>
          </p:nvPr>
        </p:nvGraphicFramePr>
        <p:xfrm>
          <a:off x="2558857" y="3645689"/>
          <a:ext cx="824610" cy="532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8" name="Equation" r:id="rId11" imgW="609480" imgH="393480" progId="Equation.DSMT4">
                  <p:embed/>
                </p:oleObj>
              </mc:Choice>
              <mc:Fallback>
                <p:oleObj name="Equation" r:id="rId11" imgW="609480" imgH="393480" progId="Equation.DSMT4">
                  <p:embed/>
                  <p:pic>
                    <p:nvPicPr>
                      <p:cNvPr id="6" name="对象 5">
                        <a:extLst>
                          <a:ext uri="{FF2B5EF4-FFF2-40B4-BE49-F238E27FC236}">
                            <a16:creationId xmlns:a16="http://schemas.microsoft.com/office/drawing/2014/main" id="{3BA32A6A-5A4D-4412-B632-DE5483F3DE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558857" y="3645689"/>
                        <a:ext cx="824610" cy="5325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9B2A132A-4951-4D4C-9D94-3FC4B32CF5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050251"/>
              </p:ext>
            </p:extLst>
          </p:nvPr>
        </p:nvGraphicFramePr>
        <p:xfrm>
          <a:off x="3496391" y="3645689"/>
          <a:ext cx="755893" cy="532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9" name="Equation" r:id="rId13" imgW="558720" imgH="393480" progId="Equation.DSMT4">
                  <p:embed/>
                </p:oleObj>
              </mc:Choice>
              <mc:Fallback>
                <p:oleObj name="Equation" r:id="rId13" imgW="558720" imgH="393480" progId="Equation.DSMT4">
                  <p:embed/>
                  <p:pic>
                    <p:nvPicPr>
                      <p:cNvPr id="6" name="对象 5">
                        <a:extLst>
                          <a:ext uri="{FF2B5EF4-FFF2-40B4-BE49-F238E27FC236}">
                            <a16:creationId xmlns:a16="http://schemas.microsoft.com/office/drawing/2014/main" id="{3BA32A6A-5A4D-4412-B632-DE5483F3DE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496391" y="3645689"/>
                        <a:ext cx="755893" cy="5325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834021068"/>
      </p:ext>
    </p:extLst>
  </p:cSld>
  <p:clrMapOvr>
    <a:masterClrMapping/>
  </p:clrMapOvr>
  <p:transition spd="slow" advTm="10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1111111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清风素材 https://12sc.taobao.com/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34944</TotalTime>
  <Words>2169</Words>
  <Application>Microsoft Office PowerPoint</Application>
  <PresentationFormat>全屏显示(16:9)</PresentationFormat>
  <Paragraphs>325</Paragraphs>
  <Slides>31</Slides>
  <Notes>28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7" baseType="lpstr">
      <vt:lpstr>ITC Avant Garde Std Bk Cn</vt:lpstr>
      <vt:lpstr>PingFang SC</vt:lpstr>
      <vt:lpstr>t1xtt</vt:lpstr>
      <vt:lpstr>TeXGyreTermesX-Italic</vt:lpstr>
      <vt:lpstr>Watford DB</vt:lpstr>
      <vt:lpstr>等线</vt:lpstr>
      <vt:lpstr>方正兰亭细黑_GBK</vt:lpstr>
      <vt:lpstr>宋体</vt:lpstr>
      <vt:lpstr>微软雅黑</vt:lpstr>
      <vt:lpstr>Arial</vt:lpstr>
      <vt:lpstr>Calibri</vt:lpstr>
      <vt:lpstr>Times New Roman</vt:lpstr>
      <vt:lpstr>Wingdings</vt:lpstr>
      <vt:lpstr>清风素材 https://12sc.taobao.com/</vt:lpstr>
      <vt:lpstr>Equation</vt:lpstr>
      <vt:lpstr>Visio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优品PPT</dc:creator>
  <cp:keywords>http:/www.ypppt.com</cp:keywords>
  <dc:description/>
  <cp:lastModifiedBy>guo jingjing</cp:lastModifiedBy>
  <cp:revision>331</cp:revision>
  <dcterms:created xsi:type="dcterms:W3CDTF">2015-01-23T04:02:45Z</dcterms:created>
  <dcterms:modified xsi:type="dcterms:W3CDTF">2020-11-26T07:08:55Z</dcterms:modified>
  <cp:category/>
  <cp:contentStatus>12sc.taobao.com</cp:contentStatus>
</cp:coreProperties>
</file>