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313" r:id="rId3"/>
    <p:sldId id="407" r:id="rId4"/>
    <p:sldId id="408" r:id="rId5"/>
    <p:sldId id="409" r:id="rId6"/>
    <p:sldId id="410" r:id="rId7"/>
    <p:sldId id="411" r:id="rId8"/>
    <p:sldId id="262" r:id="rId9"/>
    <p:sldId id="393" r:id="rId10"/>
    <p:sldId id="316" r:id="rId11"/>
    <p:sldId id="266" r:id="rId12"/>
    <p:sldId id="332" r:id="rId13"/>
    <p:sldId id="361" r:id="rId14"/>
    <p:sldId id="326" r:id="rId15"/>
    <p:sldId id="422" r:id="rId16"/>
    <p:sldId id="388" r:id="rId17"/>
    <p:sldId id="427" r:id="rId18"/>
    <p:sldId id="486" r:id="rId19"/>
    <p:sldId id="415" r:id="rId20"/>
    <p:sldId id="417" r:id="rId21"/>
    <p:sldId id="394" r:id="rId22"/>
    <p:sldId id="412" r:id="rId23"/>
    <p:sldId id="445" r:id="rId24"/>
    <p:sldId id="420" r:id="rId25"/>
    <p:sldId id="418" r:id="rId26"/>
    <p:sldId id="452" r:id="rId27"/>
    <p:sldId id="457" r:id="rId28"/>
    <p:sldId id="458" r:id="rId29"/>
    <p:sldId id="491" r:id="rId30"/>
    <p:sldId id="463" r:id="rId31"/>
    <p:sldId id="466" r:id="rId32"/>
    <p:sldId id="469" r:id="rId33"/>
    <p:sldId id="475" r:id="rId34"/>
    <p:sldId id="478" r:id="rId35"/>
    <p:sldId id="481" r:id="rId36"/>
    <p:sldId id="484" r:id="rId37"/>
    <p:sldId id="391" r:id="rId38"/>
    <p:sldId id="348" r:id="rId39"/>
    <p:sldId id="349" r:id="rId40"/>
    <p:sldId id="350" r:id="rId41"/>
    <p:sldId id="344" r:id="rId42"/>
    <p:sldId id="487" r:id="rId43"/>
    <p:sldId id="488" r:id="rId44"/>
    <p:sldId id="358" r:id="rId45"/>
    <p:sldId id="490" r:id="rId46"/>
    <p:sldId id="405" r:id="rId47"/>
    <p:sldId id="335" r:id="rId48"/>
    <p:sldId id="419" r:id="rId49"/>
    <p:sldId id="318" r:id="rId50"/>
    <p:sldId id="461" r:id="rId51"/>
    <p:sldId id="471" r:id="rId52"/>
    <p:sldId id="372" r:id="rId53"/>
    <p:sldId id="325" r:id="rId54"/>
    <p:sldId id="428" r:id="rId55"/>
    <p:sldId id="444" r:id="rId56"/>
    <p:sldId id="460" r:id="rId57"/>
    <p:sldId id="449" r:id="rId58"/>
    <p:sldId id="413" r:id="rId59"/>
    <p:sldId id="423" r:id="rId60"/>
    <p:sldId id="421" r:id="rId61"/>
    <p:sldId id="453" r:id="rId62"/>
    <p:sldId id="399" r:id="rId63"/>
    <p:sldId id="379" r:id="rId64"/>
    <p:sldId id="416" r:id="rId65"/>
    <p:sldId id="320" r:id="rId66"/>
    <p:sldId id="357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00FF"/>
    <a:srgbClr val="FFF3E2"/>
    <a:srgbClr val="C6C911"/>
    <a:srgbClr val="1022F8"/>
    <a:srgbClr val="B6440A"/>
    <a:srgbClr val="0B7400"/>
    <a:srgbClr val="F803FE"/>
    <a:srgbClr val="022553"/>
    <a:srgbClr val="F5F5F5"/>
    <a:srgbClr val="042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20"/>
    <p:restoredTop sz="87727" autoAdjust="0"/>
  </p:normalViewPr>
  <p:slideViewPr>
    <p:cSldViewPr>
      <p:cViewPr varScale="1">
        <p:scale>
          <a:sx n="53" d="100"/>
          <a:sy n="53" d="100"/>
        </p:scale>
        <p:origin x="50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7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1.6m%20telecope20190401\&#20027;&#21103;&#38236;&#30456;&#23545;&#20301;&#32622;&#21450;&#36716;&#35282;&#35745;&#31639;\&#20027;&#21103;&#38236;&#30456;&#23545;&#20301;&#32622;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1.6m%20telecope20190401\&#20027;&#21103;&#38236;&#30456;&#23545;&#20301;&#32622;&#21450;&#36716;&#35282;&#35745;&#31639;\&#20027;&#21103;&#38236;&#30456;&#23545;&#20301;&#32622;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1.6m%20telecope20190401\&#20027;&#21103;&#38236;&#30456;&#23545;&#20301;&#32622;&#21450;&#36716;&#35282;&#35745;&#31639;\&#20027;&#21103;&#38236;&#30456;&#23545;&#20301;&#3262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sz="1000" dirty="0"/>
              <a:t>主副镜</a:t>
            </a:r>
            <a:r>
              <a:rPr lang="zh-CN" altLang="en-US" sz="1000" dirty="0"/>
              <a:t>轴</a:t>
            </a:r>
            <a:r>
              <a:rPr lang="zh-CN" sz="1000" dirty="0"/>
              <a:t>向相对位移随高度角变化</a:t>
            </a:r>
          </a:p>
        </c:rich>
      </c:tx>
      <c:layout>
        <c:manualLayout>
          <c:xMode val="edge"/>
          <c:yMode val="edge"/>
          <c:x val="0.32329317269076302"/>
          <c:y val="2.8112449799196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</c:numCache>
            </c:numRef>
          </c:cat>
          <c:val>
            <c:numRef>
              <c:f>Sheet1!$H$2:$H$11</c:f>
              <c:numCache>
                <c:formatCode>0.00E+00</c:formatCode>
                <c:ptCount val="10"/>
                <c:pt idx="0">
                  <c:v>2.31994708156E-5</c:v>
                </c:pt>
                <c:pt idx="1">
                  <c:v>8.6955691189849992E-3</c:v>
                </c:pt>
                <c:pt idx="2">
                  <c:v>1.7103728299639999E-2</c:v>
                </c:pt>
                <c:pt idx="3">
                  <c:v>2.4992199350820001E-2</c:v>
                </c:pt>
                <c:pt idx="4">
                  <c:v>3.212129507145E-2</c:v>
                </c:pt>
                <c:pt idx="5">
                  <c:v>3.8274401495420003E-2</c:v>
                </c:pt>
                <c:pt idx="6">
                  <c:v>4.3264559597760002E-2</c:v>
                </c:pt>
                <c:pt idx="7">
                  <c:v>4.6940145949620003E-2</c:v>
                </c:pt>
                <c:pt idx="8">
                  <c:v>4.9189479719619997E-2</c:v>
                </c:pt>
                <c:pt idx="9">
                  <c:v>4.9944216039470003E-2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B4-0342-987E-80F4035512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6220848"/>
        <c:axId val="1672039904"/>
      </c:lineChart>
      <c:catAx>
        <c:axId val="1626220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 sz="800" dirty="0"/>
                  <a:t>高度角（度）</a:t>
                </a:r>
                <a:endParaRPr lang="zh-CN" sz="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2039904"/>
        <c:crosses val="autoZero"/>
        <c:auto val="1"/>
        <c:lblAlgn val="ctr"/>
        <c:lblOffset val="100"/>
        <c:noMultiLvlLbl val="0"/>
      </c:catAx>
      <c:valAx>
        <c:axId val="1672039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 sz="800" dirty="0"/>
                  <a:t>相对轴向位移（</a:t>
                </a:r>
                <a:r>
                  <a:rPr lang="en-US" altLang="zh-CN" sz="800" dirty="0"/>
                  <a:t>mm</a:t>
                </a:r>
                <a:r>
                  <a:rPr lang="zh-CN" altLang="en-US" sz="800" dirty="0"/>
                  <a:t>）</a:t>
                </a:r>
                <a:endParaRPr lang="zh-CN" sz="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26220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sz="1000" dirty="0"/>
              <a:t>主副镜径向相对位移随高度角变化</a:t>
            </a:r>
          </a:p>
        </c:rich>
      </c:tx>
      <c:layout>
        <c:manualLayout>
          <c:xMode val="edge"/>
          <c:yMode val="edge"/>
          <c:x val="0.32410769140672802"/>
          <c:y val="2.8462306651747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</c:numCache>
            </c:numRef>
          </c:cat>
          <c:val>
            <c:numRef>
              <c:f>Sheet1!$G$2:$G$11</c:f>
              <c:numCache>
                <c:formatCode>0.00E+00</c:formatCode>
                <c:ptCount val="10"/>
                <c:pt idx="0">
                  <c:v>6.8290829507589995E-2</c:v>
                </c:pt>
                <c:pt idx="1">
                  <c:v>6.7157922853839994E-2</c:v>
                </c:pt>
                <c:pt idx="2">
                  <c:v>6.3984456697899997E-2</c:v>
                </c:pt>
                <c:pt idx="3">
                  <c:v>5.886685520268E-2</c:v>
                </c:pt>
                <c:pt idx="4">
                  <c:v>5.1960614100309999E-2</c:v>
                </c:pt>
                <c:pt idx="5">
                  <c:v>4.3475576031800002E-2</c:v>
                </c:pt>
                <c:pt idx="6">
                  <c:v>3.3669554585270003E-2</c:v>
                </c:pt>
                <c:pt idx="7">
                  <c:v>2.2840500760309999E-2</c:v>
                </c:pt>
                <c:pt idx="8">
                  <c:v>1.131744987757E-2</c:v>
                </c:pt>
                <c:pt idx="9">
                  <c:v>-5.4947599277039997E-4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68D-7C41-B30B-B15F1B710C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3145744"/>
        <c:axId val="1293370128"/>
      </c:lineChart>
      <c:catAx>
        <c:axId val="1293145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 sz="800" dirty="0"/>
                  <a:t>高度角（度）</a:t>
                </a:r>
                <a:endParaRPr lang="zh-CN" sz="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93370128"/>
        <c:crosses val="autoZero"/>
        <c:auto val="1"/>
        <c:lblAlgn val="ctr"/>
        <c:lblOffset val="100"/>
        <c:noMultiLvlLbl val="0"/>
      </c:catAx>
      <c:valAx>
        <c:axId val="129337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 sz="800" dirty="0"/>
                  <a:t>相对径向位移（</a:t>
                </a:r>
                <a:r>
                  <a:rPr lang="en-US" altLang="zh-CN" sz="800" dirty="0"/>
                  <a:t>mm</a:t>
                </a:r>
                <a:r>
                  <a:rPr lang="zh-CN" altLang="en-US" sz="800" dirty="0"/>
                  <a:t>）</a:t>
                </a:r>
                <a:endParaRPr lang="zh-CN" sz="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9314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sz="1000" dirty="0"/>
              <a:t>主副镜</a:t>
            </a:r>
            <a:r>
              <a:rPr lang="zh-CN" altLang="en-US" sz="1000" dirty="0"/>
              <a:t>轴</a:t>
            </a:r>
            <a:r>
              <a:rPr lang="zh-CN" sz="1000" dirty="0"/>
              <a:t>向相对位移随高度角变化</a:t>
            </a:r>
          </a:p>
        </c:rich>
      </c:tx>
      <c:layout>
        <c:manualLayout>
          <c:xMode val="edge"/>
          <c:yMode val="edge"/>
          <c:x val="0.32329317269076302"/>
          <c:y val="2.8112449799196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</c:numCache>
            </c:numRef>
          </c:cat>
          <c:val>
            <c:numRef>
              <c:f>Sheet1!$H$2:$H$11</c:f>
              <c:numCache>
                <c:formatCode>0.00E+00</c:formatCode>
                <c:ptCount val="10"/>
                <c:pt idx="0">
                  <c:v>2.31994708156E-5</c:v>
                </c:pt>
                <c:pt idx="1">
                  <c:v>8.6955691189849992E-3</c:v>
                </c:pt>
                <c:pt idx="2">
                  <c:v>1.7103728299639999E-2</c:v>
                </c:pt>
                <c:pt idx="3">
                  <c:v>2.4992199350820001E-2</c:v>
                </c:pt>
                <c:pt idx="4">
                  <c:v>3.212129507145E-2</c:v>
                </c:pt>
                <c:pt idx="5">
                  <c:v>3.8274401495420003E-2</c:v>
                </c:pt>
                <c:pt idx="6">
                  <c:v>4.3264559597760002E-2</c:v>
                </c:pt>
                <c:pt idx="7">
                  <c:v>4.6940145949620003E-2</c:v>
                </c:pt>
                <c:pt idx="8">
                  <c:v>4.9189479719619997E-2</c:v>
                </c:pt>
                <c:pt idx="9">
                  <c:v>4.9944216039470003E-2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B0-B444-9122-8A5234AE5E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2418224"/>
        <c:axId val="1293454208"/>
      </c:lineChart>
      <c:catAx>
        <c:axId val="15824182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 sz="800" dirty="0"/>
                  <a:t>高度角（度）</a:t>
                </a:r>
                <a:endParaRPr lang="zh-CN" sz="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93454208"/>
        <c:crosses val="autoZero"/>
        <c:auto val="1"/>
        <c:lblAlgn val="ctr"/>
        <c:lblOffset val="100"/>
        <c:noMultiLvlLbl val="0"/>
      </c:catAx>
      <c:valAx>
        <c:axId val="1293454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 sz="800" dirty="0"/>
                  <a:t>相对轴向位移（</a:t>
                </a:r>
                <a:r>
                  <a:rPr lang="en-US" altLang="zh-CN" sz="800" dirty="0"/>
                  <a:t>mm</a:t>
                </a:r>
                <a:r>
                  <a:rPr lang="zh-CN" altLang="en-US" sz="800" dirty="0"/>
                  <a:t>）</a:t>
                </a:r>
                <a:endParaRPr lang="zh-CN" sz="8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82418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FA37F7-1A1D-B745-BDFF-E90C75AC2714}" type="doc">
      <dgm:prSet loTypeId="urn:microsoft.com/office/officeart/2009/3/layout/IncreasingArrows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39D3585-D451-A146-AACE-D21E409746C1}">
      <dgm:prSet phldrT="[文本]"/>
      <dgm:spPr>
        <a:gradFill flip="none" rotWithShape="1">
          <a:gsLst>
            <a:gs pos="0">
              <a:srgbClr val="000031"/>
            </a:gs>
            <a:gs pos="100000">
              <a:srgbClr val="0000F1"/>
            </a:gs>
            <a:gs pos="28000">
              <a:srgbClr val="000055"/>
            </a:gs>
            <a:gs pos="54000">
              <a:srgbClr val="0000DA"/>
            </a:gs>
            <a:gs pos="77000">
              <a:srgbClr val="0000FF"/>
            </a:gs>
          </a:gsLst>
          <a:lin ang="10800000" scaled="0"/>
          <a:tileRect/>
        </a:gradFill>
      </dgm:spPr>
      <dgm:t>
        <a:bodyPr/>
        <a:lstStyle/>
        <a:p>
          <a:endParaRPr lang="zh-CN" altLang="en-US" dirty="0">
            <a:solidFill>
              <a:srgbClr val="A0CBCF"/>
            </a:solidFill>
          </a:endParaRPr>
        </a:p>
      </dgm:t>
    </dgm:pt>
    <dgm:pt modelId="{A8816A25-8E34-734A-8746-49206BE5DD60}" type="parTrans" cxnId="{A5920DB0-12C4-C143-9A2E-705C5BB37CFD}">
      <dgm:prSet/>
      <dgm:spPr/>
      <dgm:t>
        <a:bodyPr/>
        <a:lstStyle/>
        <a:p>
          <a:endParaRPr lang="zh-CN" altLang="en-US"/>
        </a:p>
      </dgm:t>
    </dgm:pt>
    <dgm:pt modelId="{FFF2D006-9016-EF4B-A23F-8117A3DD69FB}" type="sibTrans" cxnId="{A5920DB0-12C4-C143-9A2E-705C5BB37CFD}">
      <dgm:prSet/>
      <dgm:spPr/>
      <dgm:t>
        <a:bodyPr/>
        <a:lstStyle/>
        <a:p>
          <a:endParaRPr lang="zh-CN" altLang="en-US"/>
        </a:p>
      </dgm:t>
    </dgm:pt>
    <dgm:pt modelId="{1CB955B5-A2DD-0742-984C-B520B4FEC1D4}">
      <dgm:prSet phldrT="[文本]"/>
      <dgm:spPr>
        <a:solidFill>
          <a:srgbClr val="000055"/>
        </a:solidFill>
      </dgm:spPr>
      <dgm:t>
        <a:bodyPr/>
        <a:lstStyle/>
        <a:p>
          <a:endParaRPr lang="zh-CN" altLang="en-US" dirty="0">
            <a:solidFill>
              <a:srgbClr val="A0CBCF"/>
            </a:solidFill>
          </a:endParaRPr>
        </a:p>
      </dgm:t>
    </dgm:pt>
    <dgm:pt modelId="{5ED46ED0-AA0D-CB41-A5E8-16C25A473A48}" type="parTrans" cxnId="{149E44EC-8E8E-974F-AB9E-59B8E8A8CA80}">
      <dgm:prSet/>
      <dgm:spPr/>
      <dgm:t>
        <a:bodyPr/>
        <a:lstStyle/>
        <a:p>
          <a:endParaRPr lang="zh-CN" altLang="en-US"/>
        </a:p>
      </dgm:t>
    </dgm:pt>
    <dgm:pt modelId="{DA66EF99-0118-7645-BFBF-C3CE3A3D5CC5}" type="sibTrans" cxnId="{149E44EC-8E8E-974F-AB9E-59B8E8A8CA80}">
      <dgm:prSet/>
      <dgm:spPr/>
      <dgm:t>
        <a:bodyPr/>
        <a:lstStyle/>
        <a:p>
          <a:endParaRPr lang="zh-CN" altLang="en-US"/>
        </a:p>
      </dgm:t>
    </dgm:pt>
    <dgm:pt modelId="{6E760CA9-4812-1547-9702-ECE7B7E96999}">
      <dgm:prSet phldrT="[文本]"/>
      <dgm:spPr>
        <a:solidFill>
          <a:srgbClr val="0000FF"/>
        </a:solidFill>
      </dgm:spPr>
      <dgm:t>
        <a:bodyPr/>
        <a:lstStyle/>
        <a:p>
          <a:endParaRPr lang="zh-CN" altLang="en-US" dirty="0">
            <a:solidFill>
              <a:srgbClr val="A0CBCF"/>
            </a:solidFill>
          </a:endParaRPr>
        </a:p>
      </dgm:t>
    </dgm:pt>
    <dgm:pt modelId="{E03C2830-93F6-F04D-B62C-7BD7E88EBDD4}" type="parTrans" cxnId="{04B597EB-9FDD-044A-AFB6-9BD2299F0DA6}">
      <dgm:prSet/>
      <dgm:spPr/>
      <dgm:t>
        <a:bodyPr/>
        <a:lstStyle/>
        <a:p>
          <a:endParaRPr lang="zh-CN" altLang="en-US"/>
        </a:p>
      </dgm:t>
    </dgm:pt>
    <dgm:pt modelId="{312846D9-2144-9444-9C09-22B7B51CE213}" type="sibTrans" cxnId="{04B597EB-9FDD-044A-AFB6-9BD2299F0DA6}">
      <dgm:prSet/>
      <dgm:spPr/>
      <dgm:t>
        <a:bodyPr/>
        <a:lstStyle/>
        <a:p>
          <a:endParaRPr lang="zh-CN" altLang="en-US"/>
        </a:p>
      </dgm:t>
    </dgm:pt>
    <dgm:pt modelId="{E7543734-6660-BC4E-A426-6050D11F4D22}">
      <dgm:prSet phldrT="[文本]"/>
      <dgm:spPr/>
      <dgm:t>
        <a:bodyPr/>
        <a:lstStyle/>
        <a:p>
          <a:endParaRPr lang="zh-CN" altLang="en-US"/>
        </a:p>
      </dgm:t>
    </dgm:pt>
    <dgm:pt modelId="{44F4A4D4-22B1-154D-B9DE-8FDF6092B8D7}" type="parTrans" cxnId="{23915AAA-C533-5840-A80C-8967263D82AB}">
      <dgm:prSet/>
      <dgm:spPr/>
      <dgm:t>
        <a:bodyPr/>
        <a:lstStyle/>
        <a:p>
          <a:endParaRPr lang="zh-CN" altLang="en-US"/>
        </a:p>
      </dgm:t>
    </dgm:pt>
    <dgm:pt modelId="{65970BFC-FF2B-CB47-BF9B-7BC5EEFDB5F3}" type="sibTrans" cxnId="{23915AAA-C533-5840-A80C-8967263D82AB}">
      <dgm:prSet/>
      <dgm:spPr/>
      <dgm:t>
        <a:bodyPr/>
        <a:lstStyle/>
        <a:p>
          <a:endParaRPr lang="zh-CN" altLang="en-US"/>
        </a:p>
      </dgm:t>
    </dgm:pt>
    <dgm:pt modelId="{4D65FC29-66BF-174B-AD0A-2D0CB29FB36E}">
      <dgm:prSet phldrT="[文本]" phldr="1"/>
      <dgm:spPr/>
      <dgm:t>
        <a:bodyPr/>
        <a:lstStyle/>
        <a:p>
          <a:endParaRPr lang="zh-CN" altLang="en-US"/>
        </a:p>
      </dgm:t>
    </dgm:pt>
    <dgm:pt modelId="{30ADBCF4-1482-2742-A233-1E39DA49378B}" type="parTrans" cxnId="{8BF079A1-7EA4-C840-BCD7-E364E7CFD2E9}">
      <dgm:prSet/>
      <dgm:spPr/>
      <dgm:t>
        <a:bodyPr/>
        <a:lstStyle/>
        <a:p>
          <a:endParaRPr lang="zh-CN" altLang="en-US"/>
        </a:p>
      </dgm:t>
    </dgm:pt>
    <dgm:pt modelId="{E5D18B1A-666C-674E-9562-E2AC06CC7B8A}" type="sibTrans" cxnId="{8BF079A1-7EA4-C840-BCD7-E364E7CFD2E9}">
      <dgm:prSet/>
      <dgm:spPr/>
      <dgm:t>
        <a:bodyPr/>
        <a:lstStyle/>
        <a:p>
          <a:endParaRPr lang="zh-CN" altLang="en-US"/>
        </a:p>
      </dgm:t>
    </dgm:pt>
    <dgm:pt modelId="{8AD9BF33-EADF-0144-AF1C-9AA9BFFE1197}">
      <dgm:prSet phldrT="[文本]" phldr="1"/>
      <dgm:spPr/>
      <dgm:t>
        <a:bodyPr/>
        <a:lstStyle/>
        <a:p>
          <a:endParaRPr lang="zh-CN" altLang="en-US"/>
        </a:p>
      </dgm:t>
    </dgm:pt>
    <dgm:pt modelId="{7A00FFA2-CD51-B644-B069-365961374241}" type="parTrans" cxnId="{C93F05AC-5E89-D24F-A5D6-D0DDA232AEEE}">
      <dgm:prSet/>
      <dgm:spPr/>
      <dgm:t>
        <a:bodyPr/>
        <a:lstStyle/>
        <a:p>
          <a:endParaRPr lang="zh-CN" altLang="en-US"/>
        </a:p>
      </dgm:t>
    </dgm:pt>
    <dgm:pt modelId="{7B682CC6-C52B-884F-B1D3-ABA59FEB9E36}" type="sibTrans" cxnId="{C93F05AC-5E89-D24F-A5D6-D0DDA232AEEE}">
      <dgm:prSet/>
      <dgm:spPr/>
      <dgm:t>
        <a:bodyPr/>
        <a:lstStyle/>
        <a:p>
          <a:endParaRPr lang="zh-CN" altLang="en-US"/>
        </a:p>
      </dgm:t>
    </dgm:pt>
    <dgm:pt modelId="{8B354174-DABC-AA42-9508-BA27F48EBAAA}">
      <dgm:prSet phldrT="[文本]" phldr="1"/>
      <dgm:spPr/>
      <dgm:t>
        <a:bodyPr/>
        <a:lstStyle/>
        <a:p>
          <a:endParaRPr lang="zh-CN" altLang="en-US" dirty="0"/>
        </a:p>
      </dgm:t>
    </dgm:pt>
    <dgm:pt modelId="{00C1E63D-783B-8242-9AFF-29A8FF0EB338}" type="parTrans" cxnId="{8952612C-FEB9-4D45-B158-95A904A4B78C}">
      <dgm:prSet/>
      <dgm:spPr/>
      <dgm:t>
        <a:bodyPr/>
        <a:lstStyle/>
        <a:p>
          <a:endParaRPr lang="zh-CN" altLang="en-US"/>
        </a:p>
      </dgm:t>
    </dgm:pt>
    <dgm:pt modelId="{58130D72-4844-654E-A265-E6E4E1D453A3}" type="sibTrans" cxnId="{8952612C-FEB9-4D45-B158-95A904A4B78C}">
      <dgm:prSet/>
      <dgm:spPr/>
      <dgm:t>
        <a:bodyPr/>
        <a:lstStyle/>
        <a:p>
          <a:endParaRPr lang="zh-CN" altLang="en-US"/>
        </a:p>
      </dgm:t>
    </dgm:pt>
    <dgm:pt modelId="{55001D69-B2C6-024B-9A3F-F7D6570B0D66}">
      <dgm:prSet phldrT="[文本]"/>
      <dgm:spPr>
        <a:solidFill>
          <a:srgbClr val="0000DA"/>
        </a:solidFill>
      </dgm:spPr>
      <dgm:t>
        <a:bodyPr/>
        <a:lstStyle/>
        <a:p>
          <a:endParaRPr lang="zh-CN" altLang="en-US" dirty="0">
            <a:solidFill>
              <a:srgbClr val="A0CBCF"/>
            </a:solidFill>
          </a:endParaRPr>
        </a:p>
      </dgm:t>
    </dgm:pt>
    <dgm:pt modelId="{4FCDE5D0-2054-A64F-8CB7-ECC272858EAF}" type="parTrans" cxnId="{3307C170-6F68-364A-B421-E5B814839556}">
      <dgm:prSet/>
      <dgm:spPr/>
      <dgm:t>
        <a:bodyPr/>
        <a:lstStyle/>
        <a:p>
          <a:endParaRPr lang="zh-CN" altLang="en-US"/>
        </a:p>
      </dgm:t>
    </dgm:pt>
    <dgm:pt modelId="{C9EEC693-BCDB-9E47-99AB-7B54B829F454}" type="sibTrans" cxnId="{3307C170-6F68-364A-B421-E5B814839556}">
      <dgm:prSet/>
      <dgm:spPr/>
      <dgm:t>
        <a:bodyPr/>
        <a:lstStyle/>
        <a:p>
          <a:endParaRPr lang="zh-CN" altLang="en-US"/>
        </a:p>
      </dgm:t>
    </dgm:pt>
    <dgm:pt modelId="{70F9C020-BEFE-D14B-9A3A-009D40D692DA}">
      <dgm:prSet phldrT="[文本]"/>
      <dgm:spPr>
        <a:solidFill>
          <a:srgbClr val="0000DA"/>
        </a:solidFill>
      </dgm:spPr>
      <dgm:t>
        <a:bodyPr/>
        <a:lstStyle/>
        <a:p>
          <a:endParaRPr lang="zh-CN" altLang="en-US" dirty="0">
            <a:solidFill>
              <a:srgbClr val="A0CBCF"/>
            </a:solidFill>
          </a:endParaRPr>
        </a:p>
      </dgm:t>
    </dgm:pt>
    <dgm:pt modelId="{58572D7E-849E-8B48-9885-B88B859DC594}" type="parTrans" cxnId="{FA6F0114-081D-4443-968F-9A7B80B96CF8}">
      <dgm:prSet/>
      <dgm:spPr/>
      <dgm:t>
        <a:bodyPr/>
        <a:lstStyle/>
        <a:p>
          <a:endParaRPr lang="zh-CN" altLang="en-US"/>
        </a:p>
      </dgm:t>
    </dgm:pt>
    <dgm:pt modelId="{2E3C920C-F612-D046-99FD-E500D0D9C684}" type="sibTrans" cxnId="{FA6F0114-081D-4443-968F-9A7B80B96CF8}">
      <dgm:prSet/>
      <dgm:spPr/>
      <dgm:t>
        <a:bodyPr/>
        <a:lstStyle/>
        <a:p>
          <a:endParaRPr lang="zh-CN" altLang="en-US"/>
        </a:p>
      </dgm:t>
    </dgm:pt>
    <dgm:pt modelId="{A8A9CF65-1988-6540-ACB9-B1ABD6103640}">
      <dgm:prSet phldrT="[文本]"/>
      <dgm:spPr>
        <a:solidFill>
          <a:srgbClr val="0000DA"/>
        </a:solidFill>
      </dgm:spPr>
      <dgm:t>
        <a:bodyPr/>
        <a:lstStyle/>
        <a:p>
          <a:endParaRPr lang="zh-CN" altLang="en-US" dirty="0">
            <a:solidFill>
              <a:srgbClr val="A0CBCF"/>
            </a:solidFill>
          </a:endParaRPr>
        </a:p>
      </dgm:t>
    </dgm:pt>
    <dgm:pt modelId="{32C269BC-B112-E044-8855-E0B128E4D0F8}" type="parTrans" cxnId="{267EB3A7-1E68-C246-939B-27D882D391CE}">
      <dgm:prSet/>
      <dgm:spPr/>
      <dgm:t>
        <a:bodyPr/>
        <a:lstStyle/>
        <a:p>
          <a:endParaRPr lang="zh-CN" altLang="en-US"/>
        </a:p>
      </dgm:t>
    </dgm:pt>
    <dgm:pt modelId="{5EE05B6D-1EF5-5645-BE7B-472BC3517553}" type="sibTrans" cxnId="{267EB3A7-1E68-C246-939B-27D882D391CE}">
      <dgm:prSet/>
      <dgm:spPr/>
      <dgm:t>
        <a:bodyPr/>
        <a:lstStyle/>
        <a:p>
          <a:endParaRPr lang="zh-CN" altLang="en-US"/>
        </a:p>
      </dgm:t>
    </dgm:pt>
    <dgm:pt modelId="{3CB6C88D-BBA3-0341-BAF2-65DD7BB7E063}">
      <dgm:prSet phldrT="[文本]" custScaleX="74528" custScaleY="51870" custLinFactX="-100000" custLinFactY="-80488" custLinFactNeighborX="-195836" custLinFactNeighborY="-100000"/>
      <dgm:spPr>
        <a:prstGeom prst="homePlate">
          <a:avLst/>
        </a:prstGeom>
        <a:solidFill>
          <a:srgbClr val="0000DA"/>
        </a:solidFill>
      </dgm:spPr>
      <dgm:t>
        <a:bodyPr/>
        <a:lstStyle/>
        <a:p>
          <a:endParaRPr lang="zh-CN" altLang="en-US" dirty="0">
            <a:solidFill>
              <a:srgbClr val="A0CBCF"/>
            </a:solidFill>
          </a:endParaRPr>
        </a:p>
      </dgm:t>
    </dgm:pt>
    <dgm:pt modelId="{74D5283C-8751-234E-B3A3-575137234F8D}" type="parTrans" cxnId="{AC296F48-AF70-6345-B4D5-9D01C5FD4670}">
      <dgm:prSet/>
      <dgm:spPr/>
      <dgm:t>
        <a:bodyPr/>
        <a:lstStyle/>
        <a:p>
          <a:endParaRPr lang="zh-CN" altLang="en-US"/>
        </a:p>
      </dgm:t>
    </dgm:pt>
    <dgm:pt modelId="{B8FEADB8-DF96-1E4B-BFC2-A74905C5BB17}" type="sibTrans" cxnId="{AC296F48-AF70-6345-B4D5-9D01C5FD4670}">
      <dgm:prSet/>
      <dgm:spPr/>
      <dgm:t>
        <a:bodyPr/>
        <a:lstStyle/>
        <a:p>
          <a:endParaRPr lang="zh-CN" altLang="en-US"/>
        </a:p>
      </dgm:t>
    </dgm:pt>
    <dgm:pt modelId="{F7F19B55-9825-7D4C-BF55-970F9B4A28FD}">
      <dgm:prSet phldrT="[文本]" custScaleX="74528" custScaleY="51870" custLinFactX="-100000" custLinFactY="-80488" custLinFactNeighborX="-195836" custLinFactNeighborY="-100000"/>
      <dgm:spPr>
        <a:prstGeom prst="homePlate">
          <a:avLst/>
        </a:prstGeom>
        <a:solidFill>
          <a:srgbClr val="0000DA"/>
        </a:solidFill>
      </dgm:spPr>
      <dgm:t>
        <a:bodyPr/>
        <a:lstStyle/>
        <a:p>
          <a:endParaRPr lang="zh-CN" altLang="en-US" dirty="0">
            <a:solidFill>
              <a:srgbClr val="A0CBCF"/>
            </a:solidFill>
          </a:endParaRPr>
        </a:p>
      </dgm:t>
    </dgm:pt>
    <dgm:pt modelId="{33B3E6D4-F7F5-B746-8885-D803FEF0C8FB}" type="parTrans" cxnId="{96CFD8EE-87E6-A948-A1D7-898A392F9E0A}">
      <dgm:prSet/>
      <dgm:spPr/>
      <dgm:t>
        <a:bodyPr/>
        <a:lstStyle/>
        <a:p>
          <a:endParaRPr lang="zh-CN" altLang="en-US"/>
        </a:p>
      </dgm:t>
    </dgm:pt>
    <dgm:pt modelId="{9E840469-982C-BB44-9877-81845715F8B0}" type="sibTrans" cxnId="{96CFD8EE-87E6-A948-A1D7-898A392F9E0A}">
      <dgm:prSet/>
      <dgm:spPr/>
      <dgm:t>
        <a:bodyPr/>
        <a:lstStyle/>
        <a:p>
          <a:endParaRPr lang="zh-CN" altLang="en-US"/>
        </a:p>
      </dgm:t>
    </dgm:pt>
    <dgm:pt modelId="{C87234C3-A2C3-0849-B5F5-5D71F1793F5B}">
      <dgm:prSet phldrT="[文本]" custScaleX="74528" custScaleY="51870" custLinFactX="-100000" custLinFactY="-80488" custLinFactNeighborX="-195836" custLinFactNeighborY="-100000"/>
      <dgm:spPr>
        <a:prstGeom prst="homePlate">
          <a:avLst/>
        </a:prstGeom>
        <a:solidFill>
          <a:srgbClr val="0000DA"/>
        </a:solidFill>
      </dgm:spPr>
      <dgm:t>
        <a:bodyPr/>
        <a:lstStyle/>
        <a:p>
          <a:endParaRPr lang="zh-CN" altLang="en-US" dirty="0">
            <a:solidFill>
              <a:srgbClr val="A0CBCF"/>
            </a:solidFill>
          </a:endParaRPr>
        </a:p>
      </dgm:t>
    </dgm:pt>
    <dgm:pt modelId="{AC6394AC-6E81-CD44-8385-9EE20462C125}" type="parTrans" cxnId="{D7B52F5F-A28F-4046-A71D-36D34E7E5DB9}">
      <dgm:prSet/>
      <dgm:spPr/>
      <dgm:t>
        <a:bodyPr/>
        <a:lstStyle/>
        <a:p>
          <a:endParaRPr lang="zh-CN" altLang="en-US"/>
        </a:p>
      </dgm:t>
    </dgm:pt>
    <dgm:pt modelId="{C30BC283-3941-1042-A4E8-FA35E9E2201C}" type="sibTrans" cxnId="{D7B52F5F-A28F-4046-A71D-36D34E7E5DB9}">
      <dgm:prSet/>
      <dgm:spPr/>
      <dgm:t>
        <a:bodyPr/>
        <a:lstStyle/>
        <a:p>
          <a:endParaRPr lang="zh-CN" altLang="en-US"/>
        </a:p>
      </dgm:t>
    </dgm:pt>
    <dgm:pt modelId="{F0A66D18-A85B-774C-A10C-0CFB8485AAC2}">
      <dgm:prSet phldrT="[文本]" custScaleX="49903" custScaleY="51870" custLinFactNeighborX="-52125" custLinFactNeighborY="-50638"/>
      <dgm:spPr>
        <a:prstGeom prst="homePlate">
          <a:avLst/>
        </a:prstGeom>
        <a:solidFill>
          <a:srgbClr val="0000DA"/>
        </a:solidFill>
      </dgm:spPr>
      <dgm:t>
        <a:bodyPr/>
        <a:lstStyle/>
        <a:p>
          <a:endParaRPr lang="zh-CN" altLang="en-US" dirty="0">
            <a:solidFill>
              <a:srgbClr val="A0CBCF"/>
            </a:solidFill>
          </a:endParaRPr>
        </a:p>
      </dgm:t>
    </dgm:pt>
    <dgm:pt modelId="{57F1E301-095C-5441-A398-A7F0E5A272B1}" type="parTrans" cxnId="{E90C71BC-66FF-F848-8142-793A50FDA791}">
      <dgm:prSet/>
      <dgm:spPr/>
      <dgm:t>
        <a:bodyPr/>
        <a:lstStyle/>
        <a:p>
          <a:endParaRPr lang="zh-CN" altLang="en-US"/>
        </a:p>
      </dgm:t>
    </dgm:pt>
    <dgm:pt modelId="{169A3D01-B3DB-C546-964D-948ADACF3C12}" type="sibTrans" cxnId="{E90C71BC-66FF-F848-8142-793A50FDA791}">
      <dgm:prSet/>
      <dgm:spPr/>
      <dgm:t>
        <a:bodyPr/>
        <a:lstStyle/>
        <a:p>
          <a:endParaRPr lang="zh-CN" altLang="en-US"/>
        </a:p>
      </dgm:t>
    </dgm:pt>
    <dgm:pt modelId="{E35596DC-AE2D-9E46-9366-D0BC49E0A4E8}">
      <dgm:prSet phldrT="[文本]"/>
      <dgm:spPr>
        <a:solidFill>
          <a:srgbClr val="0000DA"/>
        </a:solidFill>
      </dgm:spPr>
      <dgm:t>
        <a:bodyPr/>
        <a:lstStyle/>
        <a:p>
          <a:endParaRPr lang="zh-CN" altLang="en-US" dirty="0">
            <a:solidFill>
              <a:srgbClr val="A0CBCF"/>
            </a:solidFill>
          </a:endParaRPr>
        </a:p>
      </dgm:t>
    </dgm:pt>
    <dgm:pt modelId="{B179498A-B7E7-D442-B551-8B701FA13DE7}" type="sibTrans" cxnId="{9A7CDD5E-3114-4D4C-8AF0-261346DF2730}">
      <dgm:prSet/>
      <dgm:spPr/>
      <dgm:t>
        <a:bodyPr/>
        <a:lstStyle/>
        <a:p>
          <a:endParaRPr lang="zh-CN" altLang="en-US"/>
        </a:p>
      </dgm:t>
    </dgm:pt>
    <dgm:pt modelId="{B3E32DD0-44E8-0745-9A52-7462AA00568B}" type="parTrans" cxnId="{9A7CDD5E-3114-4D4C-8AF0-261346DF2730}">
      <dgm:prSet/>
      <dgm:spPr/>
      <dgm:t>
        <a:bodyPr/>
        <a:lstStyle/>
        <a:p>
          <a:endParaRPr lang="zh-CN" altLang="en-US"/>
        </a:p>
      </dgm:t>
    </dgm:pt>
    <dgm:pt modelId="{5A7D379B-4131-6847-AE67-418F665C104B}" type="pres">
      <dgm:prSet presAssocID="{60FA37F7-1A1D-B745-BDFF-E90C75AC2714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79470D2A-F798-D448-BA9C-3FE172B278FF}" type="pres">
      <dgm:prSet presAssocID="{339D3585-D451-A146-AACE-D21E409746C1}" presName="parentText1" presStyleLbl="node1" presStyleIdx="0" presStyleCnt="5" custLinFactY="-4296" custLinFactNeighborY="-10000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22D7D21-DCD7-B147-9D17-72FB1C232874}" type="pres">
      <dgm:prSet presAssocID="{1CB955B5-A2DD-0742-984C-B520B4FEC1D4}" presName="parentText2" presStyleLbl="node1" presStyleIdx="1" presStyleCnt="5" custScaleX="15665" custScaleY="51870" custLinFactY="53414" custLinFactNeighborX="20547" custLinFactNeighborY="100000">
        <dgm:presLayoutVars>
          <dgm:chMax/>
          <dgm:chPref val="3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zh-CN" altLang="en-US"/>
        </a:p>
      </dgm:t>
    </dgm:pt>
    <dgm:pt modelId="{915B0441-0E0A-5F43-85EB-E8A0185CE4BF}" type="pres">
      <dgm:prSet presAssocID="{E35596DC-AE2D-9E46-9366-D0BC49E0A4E8}" presName="parentText3" presStyleLbl="node1" presStyleIdx="2" presStyleCnt="5" custScaleX="49903" custScaleY="51870" custLinFactNeighborX="-52125" custLinFactNeighborY="-50638">
        <dgm:presLayoutVars>
          <dgm:chMax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zh-CN" altLang="en-US"/>
        </a:p>
      </dgm:t>
    </dgm:pt>
    <dgm:pt modelId="{056AC58B-827A-D94C-BFF5-A50332C56EF6}" type="pres">
      <dgm:prSet presAssocID="{55001D69-B2C6-024B-9A3F-F7D6570B0D66}" presName="parentText4" presStyleLbl="node1" presStyleIdx="3" presStyleCnt="5" custScaleX="72502" custScaleY="51870" custLinFactNeighborX="-43659" custLinFactNeighborY="30345">
        <dgm:presLayoutVars>
          <dgm:chMax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zh-CN" altLang="en-US"/>
        </a:p>
      </dgm:t>
    </dgm:pt>
    <dgm:pt modelId="{AA2BC819-15A4-604E-AEEE-63924BF936F6}" type="pres">
      <dgm:prSet presAssocID="{A8A9CF65-1988-6540-ACB9-B1ABD6103640}" presName="parentText5" presStyleLbl="node1" presStyleIdx="4" presStyleCnt="5" custScaleX="74528" custScaleY="51870" custLinFactX="-100000" custLinFactY="-80488" custLinFactNeighborX="-195836" custLinFactNeighborY="-100000">
        <dgm:presLayoutVars>
          <dgm:chMax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zh-CN" altLang="en-US"/>
        </a:p>
      </dgm:t>
    </dgm:pt>
  </dgm:ptLst>
  <dgm:cxnLst>
    <dgm:cxn modelId="{5A2AC1D0-EFBA-BB41-A6C3-CE1DA1D39296}" type="presOf" srcId="{1CB955B5-A2DD-0742-984C-B520B4FEC1D4}" destId="{522D7D21-DCD7-B147-9D17-72FB1C232874}" srcOrd="0" destOrd="0" presId="urn:microsoft.com/office/officeart/2009/3/layout/IncreasingArrowsProcess"/>
    <dgm:cxn modelId="{ABED3AEC-F619-5948-B0E6-DE1BDE8C2E75}" type="presOf" srcId="{A8A9CF65-1988-6540-ACB9-B1ABD6103640}" destId="{AA2BC819-15A4-604E-AEEE-63924BF936F6}" srcOrd="0" destOrd="0" presId="urn:microsoft.com/office/officeart/2009/3/layout/IncreasingArrowsProcess"/>
    <dgm:cxn modelId="{C5D3F392-CBAE-B548-BA57-DAEB8EBD001C}" type="presOf" srcId="{55001D69-B2C6-024B-9A3F-F7D6570B0D66}" destId="{056AC58B-827A-D94C-BFF5-A50332C56EF6}" srcOrd="0" destOrd="0" presId="urn:microsoft.com/office/officeart/2009/3/layout/IncreasingArrowsProcess"/>
    <dgm:cxn modelId="{267EB3A7-1E68-C246-939B-27D882D391CE}" srcId="{60FA37F7-1A1D-B745-BDFF-E90C75AC2714}" destId="{A8A9CF65-1988-6540-ACB9-B1ABD6103640}" srcOrd="4" destOrd="0" parTransId="{32C269BC-B112-E044-8855-E0B128E4D0F8}" sibTransId="{5EE05B6D-1EF5-5645-BE7B-472BC3517553}"/>
    <dgm:cxn modelId="{C93F05AC-5E89-D24F-A5D6-D0DDA232AEEE}" srcId="{60FA37F7-1A1D-B745-BDFF-E90C75AC2714}" destId="{8AD9BF33-EADF-0144-AF1C-9AA9BFFE1197}" srcOrd="12" destOrd="0" parTransId="{7A00FFA2-CD51-B644-B069-365961374241}" sibTransId="{7B682CC6-C52B-884F-B1D3-ABA59FEB9E36}"/>
    <dgm:cxn modelId="{FA6F0114-081D-4443-968F-9A7B80B96CF8}" srcId="{60FA37F7-1A1D-B745-BDFF-E90C75AC2714}" destId="{70F9C020-BEFE-D14B-9A3A-009D40D692DA}" srcOrd="8" destOrd="0" parTransId="{58572D7E-849E-8B48-9885-B88B859DC594}" sibTransId="{2E3C920C-F612-D046-99FD-E500D0D9C684}"/>
    <dgm:cxn modelId="{149E44EC-8E8E-974F-AB9E-59B8E8A8CA80}" srcId="{60FA37F7-1A1D-B745-BDFF-E90C75AC2714}" destId="{1CB955B5-A2DD-0742-984C-B520B4FEC1D4}" srcOrd="1" destOrd="0" parTransId="{5ED46ED0-AA0D-CB41-A5E8-16C25A473A48}" sibTransId="{DA66EF99-0118-7645-BFBF-C3CE3A3D5CC5}"/>
    <dgm:cxn modelId="{4027C3C9-F330-E64D-8A23-356D728535F1}" type="presOf" srcId="{339D3585-D451-A146-AACE-D21E409746C1}" destId="{79470D2A-F798-D448-BA9C-3FE172B278FF}" srcOrd="0" destOrd="0" presId="urn:microsoft.com/office/officeart/2009/3/layout/IncreasingArrowsProcess"/>
    <dgm:cxn modelId="{AC296F48-AF70-6345-B4D5-9D01C5FD4670}" srcId="{60FA37F7-1A1D-B745-BDFF-E90C75AC2714}" destId="{3CB6C88D-BBA3-0341-BAF2-65DD7BB7E063}" srcOrd="7" destOrd="0" parTransId="{74D5283C-8751-234E-B3A3-575137234F8D}" sibTransId="{B8FEADB8-DF96-1E4B-BFC2-A74905C5BB17}"/>
    <dgm:cxn modelId="{A5920DB0-12C4-C143-9A2E-705C5BB37CFD}" srcId="{60FA37F7-1A1D-B745-BDFF-E90C75AC2714}" destId="{339D3585-D451-A146-AACE-D21E409746C1}" srcOrd="0" destOrd="0" parTransId="{A8816A25-8E34-734A-8746-49206BE5DD60}" sibTransId="{FFF2D006-9016-EF4B-A23F-8117A3DD69FB}"/>
    <dgm:cxn modelId="{04B597EB-9FDD-044A-AFB6-9BD2299F0DA6}" srcId="{60FA37F7-1A1D-B745-BDFF-E90C75AC2714}" destId="{6E760CA9-4812-1547-9702-ECE7B7E96999}" srcOrd="9" destOrd="0" parTransId="{E03C2830-93F6-F04D-B62C-7BD7E88EBDD4}" sibTransId="{312846D9-2144-9444-9C09-22B7B51CE213}"/>
    <dgm:cxn modelId="{8BF079A1-7EA4-C840-BCD7-E364E7CFD2E9}" srcId="{60FA37F7-1A1D-B745-BDFF-E90C75AC2714}" destId="{4D65FC29-66BF-174B-AD0A-2D0CB29FB36E}" srcOrd="13" destOrd="0" parTransId="{30ADBCF4-1482-2742-A233-1E39DA49378B}" sibTransId="{E5D18B1A-666C-674E-9562-E2AC06CC7B8A}"/>
    <dgm:cxn modelId="{92F2D1D7-255C-AA4A-9B4A-94AE91F769D2}" type="presOf" srcId="{60FA37F7-1A1D-B745-BDFF-E90C75AC2714}" destId="{5A7D379B-4131-6847-AE67-418F665C104B}" srcOrd="0" destOrd="0" presId="urn:microsoft.com/office/officeart/2009/3/layout/IncreasingArrowsProcess"/>
    <dgm:cxn modelId="{8952612C-FEB9-4D45-B158-95A904A4B78C}" srcId="{60FA37F7-1A1D-B745-BDFF-E90C75AC2714}" destId="{8B354174-DABC-AA42-9508-BA27F48EBAAA}" srcOrd="11" destOrd="0" parTransId="{00C1E63D-783B-8242-9AFF-29A8FF0EB338}" sibTransId="{58130D72-4844-654E-A265-E6E4E1D453A3}"/>
    <dgm:cxn modelId="{23915AAA-C533-5840-A80C-8967263D82AB}" srcId="{60FA37F7-1A1D-B745-BDFF-E90C75AC2714}" destId="{E7543734-6660-BC4E-A426-6050D11F4D22}" srcOrd="10" destOrd="0" parTransId="{44F4A4D4-22B1-154D-B9DE-8FDF6092B8D7}" sibTransId="{65970BFC-FF2B-CB47-BF9B-7BC5EEFDB5F3}"/>
    <dgm:cxn modelId="{9A7CDD5E-3114-4D4C-8AF0-261346DF2730}" srcId="{60FA37F7-1A1D-B745-BDFF-E90C75AC2714}" destId="{E35596DC-AE2D-9E46-9366-D0BC49E0A4E8}" srcOrd="2" destOrd="0" parTransId="{B3E32DD0-44E8-0745-9A52-7462AA00568B}" sibTransId="{B179498A-B7E7-D442-B551-8B701FA13DE7}"/>
    <dgm:cxn modelId="{3307C170-6F68-364A-B421-E5B814839556}" srcId="{60FA37F7-1A1D-B745-BDFF-E90C75AC2714}" destId="{55001D69-B2C6-024B-9A3F-F7D6570B0D66}" srcOrd="3" destOrd="0" parTransId="{4FCDE5D0-2054-A64F-8CB7-ECC272858EAF}" sibTransId="{C9EEC693-BCDB-9E47-99AB-7B54B829F454}"/>
    <dgm:cxn modelId="{96CFD8EE-87E6-A948-A1D7-898A392F9E0A}" srcId="{60FA37F7-1A1D-B745-BDFF-E90C75AC2714}" destId="{F7F19B55-9825-7D4C-BF55-970F9B4A28FD}" srcOrd="6" destOrd="0" parTransId="{33B3E6D4-F7F5-B746-8885-D803FEF0C8FB}" sibTransId="{9E840469-982C-BB44-9877-81845715F8B0}"/>
    <dgm:cxn modelId="{D7B52F5F-A28F-4046-A71D-36D34E7E5DB9}" srcId="{60FA37F7-1A1D-B745-BDFF-E90C75AC2714}" destId="{C87234C3-A2C3-0849-B5F5-5D71F1793F5B}" srcOrd="5" destOrd="0" parTransId="{AC6394AC-6E81-CD44-8385-9EE20462C125}" sibTransId="{C30BC283-3941-1042-A4E8-FA35E9E2201C}"/>
    <dgm:cxn modelId="{E90C71BC-66FF-F848-8142-793A50FDA791}" srcId="{60FA37F7-1A1D-B745-BDFF-E90C75AC2714}" destId="{F0A66D18-A85B-774C-A10C-0CFB8485AAC2}" srcOrd="14" destOrd="0" parTransId="{57F1E301-095C-5441-A398-A7F0E5A272B1}" sibTransId="{169A3D01-B3DB-C546-964D-948ADACF3C12}"/>
    <dgm:cxn modelId="{CF4762BD-5122-0C4A-BE33-BAAC1812CCDA}" type="presOf" srcId="{E35596DC-AE2D-9E46-9366-D0BC49E0A4E8}" destId="{915B0441-0E0A-5F43-85EB-E8A0185CE4BF}" srcOrd="0" destOrd="0" presId="urn:microsoft.com/office/officeart/2009/3/layout/IncreasingArrowsProcess"/>
    <dgm:cxn modelId="{F95116C0-04BE-9742-A5C1-01C77E0A5713}" type="presParOf" srcId="{5A7D379B-4131-6847-AE67-418F665C104B}" destId="{79470D2A-F798-D448-BA9C-3FE172B278FF}" srcOrd="0" destOrd="0" presId="urn:microsoft.com/office/officeart/2009/3/layout/IncreasingArrowsProcess"/>
    <dgm:cxn modelId="{98903434-EA01-3247-ACEA-FE864D7A5147}" type="presParOf" srcId="{5A7D379B-4131-6847-AE67-418F665C104B}" destId="{522D7D21-DCD7-B147-9D17-72FB1C232874}" srcOrd="1" destOrd="0" presId="urn:microsoft.com/office/officeart/2009/3/layout/IncreasingArrowsProcess"/>
    <dgm:cxn modelId="{E4B6DE31-4F03-2E48-B8B0-7901FED9C1D2}" type="presParOf" srcId="{5A7D379B-4131-6847-AE67-418F665C104B}" destId="{915B0441-0E0A-5F43-85EB-E8A0185CE4BF}" srcOrd="2" destOrd="0" presId="urn:microsoft.com/office/officeart/2009/3/layout/IncreasingArrowsProcess"/>
    <dgm:cxn modelId="{E294D2B8-606A-8B41-BBF5-5BAE98DF0CF9}" type="presParOf" srcId="{5A7D379B-4131-6847-AE67-418F665C104B}" destId="{056AC58B-827A-D94C-BFF5-A50332C56EF6}" srcOrd="3" destOrd="0" presId="urn:microsoft.com/office/officeart/2009/3/layout/IncreasingArrowsProcess"/>
    <dgm:cxn modelId="{A6C5B044-F455-ED4A-A39B-A04AD51A3584}" type="presParOf" srcId="{5A7D379B-4131-6847-AE67-418F665C104B}" destId="{AA2BC819-15A4-604E-AEEE-63924BF936F6}" srcOrd="4" destOrd="0" presId="urn:microsoft.com/office/officeart/2009/3/layout/IncreasingArrowsProces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51F39-7547-4D77-974F-A9CAFB7539DC}" type="doc">
      <dgm:prSet loTypeId="urn:microsoft.com/office/officeart/2005/8/layout/venn1" loCatId="relationship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5A78AECE-CDDC-4188-B424-C60AAA3F1382}">
      <dgm:prSet custT="1"/>
      <dgm:spPr>
        <a:solidFill>
          <a:srgbClr val="A1B8E1"/>
        </a:solidFill>
        <a:ln>
          <a:noFill/>
        </a:ln>
      </dgm:spPr>
      <dgm:t>
        <a:bodyPr/>
        <a:lstStyle/>
        <a:p>
          <a:pPr rtl="0"/>
          <a:r>
            <a: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Mass Storage</a:t>
          </a:r>
        </a:p>
        <a:p>
          <a:pPr rtl="0"/>
          <a:r>
            <a: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≥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5PB)</a:t>
          </a:r>
          <a:endParaRPr lang="zh-CN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02CB7C-9E03-4009-B063-7978E285C358}" type="parTrans" cxnId="{6A7B50C9-2ECF-43EF-ACF3-34517EE5CCFE}">
      <dgm:prSet/>
      <dgm:spPr/>
      <dgm:t>
        <a:bodyPr/>
        <a:lstStyle/>
        <a:p>
          <a:endParaRPr lang="zh-CN" altLang="en-US"/>
        </a:p>
      </dgm:t>
    </dgm:pt>
    <dgm:pt modelId="{76B54CC2-73E1-4C22-95DC-A0CA41A94DE7}" type="sibTrans" cxnId="{6A7B50C9-2ECF-43EF-ACF3-34517EE5CCFE}">
      <dgm:prSet/>
      <dgm:spPr/>
      <dgm:t>
        <a:bodyPr/>
        <a:lstStyle/>
        <a:p>
          <a:endParaRPr lang="zh-CN" altLang="en-US"/>
        </a:p>
      </dgm:t>
    </dgm:pt>
    <dgm:pt modelId="{C651D799-6A37-4336-9F8A-40EB7C8F1F98}">
      <dgm:prSet custT="1"/>
      <dgm:spPr>
        <a:solidFill>
          <a:srgbClr val="A1DDC6"/>
        </a:solidFill>
        <a:ln>
          <a:noFill/>
        </a:ln>
      </dgm:spPr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</a:t>
          </a:r>
          <a:r>
            <a: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igh Speed</a:t>
          </a:r>
        </a:p>
        <a:p>
          <a:pPr lvl="0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I/O </a:t>
          </a:r>
        </a:p>
        <a:p>
          <a:pPr lvl="0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≥ </a:t>
          </a:r>
          <a:r>
            <a: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1.2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GB/10</a:t>
          </a:r>
          <a:r>
            <a: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zh-CN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F602B9-7134-44F0-A83C-B7E39C57283E}" type="parTrans" cxnId="{019F79F0-BDF3-42A1-9ABB-0DD579931E84}">
      <dgm:prSet/>
      <dgm:spPr/>
      <dgm:t>
        <a:bodyPr/>
        <a:lstStyle/>
        <a:p>
          <a:endParaRPr lang="zh-CN" altLang="en-US"/>
        </a:p>
      </dgm:t>
    </dgm:pt>
    <dgm:pt modelId="{DF5A9E6E-B1CD-4803-8F4A-731234EF9511}" type="sibTrans" cxnId="{019F79F0-BDF3-42A1-9ABB-0DD579931E84}">
      <dgm:prSet/>
      <dgm:spPr/>
      <dgm:t>
        <a:bodyPr/>
        <a:lstStyle/>
        <a:p>
          <a:endParaRPr lang="zh-CN" altLang="en-US"/>
        </a:p>
      </dgm:t>
    </dgm:pt>
    <dgm:pt modelId="{A054D4AA-2C54-4EBF-BDB5-0AFC85988839}">
      <dgm:prSet custT="1"/>
      <dgm:spPr>
        <a:solidFill>
          <a:srgbClr val="B7D6A3">
            <a:alpha val="50000"/>
          </a:srgbClr>
        </a:solidFill>
        <a:ln>
          <a:noFill/>
        </a:ln>
      </dgm:spPr>
      <dgm:t>
        <a:bodyPr/>
        <a:lstStyle/>
        <a:p>
          <a:pPr rtl="0"/>
          <a:r>
            <a: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HPC</a:t>
          </a:r>
        </a:p>
        <a:p>
          <a:pPr rtl="0"/>
          <a:r>
            <a: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≥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5.3GB/60</a:t>
          </a:r>
          <a:r>
            <a: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s)</a:t>
          </a:r>
          <a:endParaRPr lang="zh-CN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F5B5F9-2D5A-4754-A0C5-713481F05B06}" type="parTrans" cxnId="{4BF96E73-898C-42BA-9873-525655032A34}">
      <dgm:prSet/>
      <dgm:spPr/>
      <dgm:t>
        <a:bodyPr/>
        <a:lstStyle/>
        <a:p>
          <a:endParaRPr lang="zh-CN" altLang="en-US"/>
        </a:p>
      </dgm:t>
    </dgm:pt>
    <dgm:pt modelId="{AEAB054A-18F6-436A-92F5-742A7685A710}" type="sibTrans" cxnId="{4BF96E73-898C-42BA-9873-525655032A34}">
      <dgm:prSet/>
      <dgm:spPr/>
      <dgm:t>
        <a:bodyPr/>
        <a:lstStyle/>
        <a:p>
          <a:endParaRPr lang="zh-CN" altLang="en-US"/>
        </a:p>
      </dgm:t>
    </dgm:pt>
    <dgm:pt modelId="{E116731F-7CD5-434F-99A7-43FC2118274A}" type="pres">
      <dgm:prSet presAssocID="{4D751F39-7547-4D77-974F-A9CAFB7539D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5AFE12F-E718-4393-B141-36D95DA52946}" type="pres">
      <dgm:prSet presAssocID="{5A78AECE-CDDC-4188-B424-C60AAA3F1382}" presName="circ1" presStyleLbl="vennNode1" presStyleIdx="0" presStyleCnt="3" custScaleX="119158" custScaleY="111512"/>
      <dgm:spPr/>
      <dgm:t>
        <a:bodyPr/>
        <a:lstStyle/>
        <a:p>
          <a:endParaRPr lang="zh-CN" altLang="en-US"/>
        </a:p>
      </dgm:t>
    </dgm:pt>
    <dgm:pt modelId="{458FB273-0C85-4654-A869-32F50BEA102A}" type="pres">
      <dgm:prSet presAssocID="{5A78AECE-CDDC-4188-B424-C60AAA3F138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4819A6E-2CF2-4E9E-AAA1-E133AF9C4BDE}" type="pres">
      <dgm:prSet presAssocID="{C651D799-6A37-4336-9F8A-40EB7C8F1F98}" presName="circ2" presStyleLbl="vennNode1" presStyleIdx="1" presStyleCnt="3" custScaleX="118527" custScaleY="111617"/>
      <dgm:spPr/>
      <dgm:t>
        <a:bodyPr/>
        <a:lstStyle/>
        <a:p>
          <a:endParaRPr lang="zh-CN" altLang="en-US"/>
        </a:p>
      </dgm:t>
    </dgm:pt>
    <dgm:pt modelId="{937B6E5D-5137-4753-9A23-5E6D834D0B5B}" type="pres">
      <dgm:prSet presAssocID="{C651D799-6A37-4336-9F8A-40EB7C8F1F9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D3CBE0A-D539-40AB-8934-47C08AFF3880}" type="pres">
      <dgm:prSet presAssocID="{A054D4AA-2C54-4EBF-BDB5-0AFC85988839}" presName="circ3" presStyleLbl="vennNode1" presStyleIdx="2" presStyleCnt="3" custScaleX="113538" custScaleY="110426"/>
      <dgm:spPr/>
      <dgm:t>
        <a:bodyPr/>
        <a:lstStyle/>
        <a:p>
          <a:endParaRPr lang="zh-CN" altLang="en-US"/>
        </a:p>
      </dgm:t>
    </dgm:pt>
    <dgm:pt modelId="{404A2E16-8FAA-45B0-88C5-68901F5E6F70}" type="pres">
      <dgm:prSet presAssocID="{A054D4AA-2C54-4EBF-BDB5-0AFC8598883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ED7E806-FFC7-AB47-A95B-F8D4D480506D}" type="presOf" srcId="{5A78AECE-CDDC-4188-B424-C60AAA3F1382}" destId="{C5AFE12F-E718-4393-B141-36D95DA52946}" srcOrd="0" destOrd="0" presId="urn:microsoft.com/office/officeart/2005/8/layout/venn1"/>
    <dgm:cxn modelId="{288F316C-D0E9-634C-A9AB-2552E80269F4}" type="presOf" srcId="{A054D4AA-2C54-4EBF-BDB5-0AFC85988839}" destId="{404A2E16-8FAA-45B0-88C5-68901F5E6F70}" srcOrd="1" destOrd="0" presId="urn:microsoft.com/office/officeart/2005/8/layout/venn1"/>
    <dgm:cxn modelId="{6AE598CE-CA36-3948-ADC0-6014F3BC9E0B}" type="presOf" srcId="{4D751F39-7547-4D77-974F-A9CAFB7539DC}" destId="{E116731F-7CD5-434F-99A7-43FC2118274A}" srcOrd="0" destOrd="0" presId="urn:microsoft.com/office/officeart/2005/8/layout/venn1"/>
    <dgm:cxn modelId="{64D2AF42-532B-5446-BA20-5F772805443A}" type="presOf" srcId="{C651D799-6A37-4336-9F8A-40EB7C8F1F98}" destId="{04819A6E-2CF2-4E9E-AAA1-E133AF9C4BDE}" srcOrd="0" destOrd="0" presId="urn:microsoft.com/office/officeart/2005/8/layout/venn1"/>
    <dgm:cxn modelId="{34A366C5-C6ED-3D46-AC3B-8C024CBF7F67}" type="presOf" srcId="{C651D799-6A37-4336-9F8A-40EB7C8F1F98}" destId="{937B6E5D-5137-4753-9A23-5E6D834D0B5B}" srcOrd="1" destOrd="0" presId="urn:microsoft.com/office/officeart/2005/8/layout/venn1"/>
    <dgm:cxn modelId="{019F79F0-BDF3-42A1-9ABB-0DD579931E84}" srcId="{4D751F39-7547-4D77-974F-A9CAFB7539DC}" destId="{C651D799-6A37-4336-9F8A-40EB7C8F1F98}" srcOrd="1" destOrd="0" parTransId="{6FF602B9-7134-44F0-A83C-B7E39C57283E}" sibTransId="{DF5A9E6E-B1CD-4803-8F4A-731234EF9511}"/>
    <dgm:cxn modelId="{5716F1D6-F79F-A645-9B3C-A9A4F31267BF}" type="presOf" srcId="{A054D4AA-2C54-4EBF-BDB5-0AFC85988839}" destId="{0D3CBE0A-D539-40AB-8934-47C08AFF3880}" srcOrd="0" destOrd="0" presId="urn:microsoft.com/office/officeart/2005/8/layout/venn1"/>
    <dgm:cxn modelId="{6A7B50C9-2ECF-43EF-ACF3-34517EE5CCFE}" srcId="{4D751F39-7547-4D77-974F-A9CAFB7539DC}" destId="{5A78AECE-CDDC-4188-B424-C60AAA3F1382}" srcOrd="0" destOrd="0" parTransId="{2E02CB7C-9E03-4009-B063-7978E285C358}" sibTransId="{76B54CC2-73E1-4C22-95DC-A0CA41A94DE7}"/>
    <dgm:cxn modelId="{DDE55EA6-17AC-4E48-9867-EDF6FE0FC431}" type="presOf" srcId="{5A78AECE-CDDC-4188-B424-C60AAA3F1382}" destId="{458FB273-0C85-4654-A869-32F50BEA102A}" srcOrd="1" destOrd="0" presId="urn:microsoft.com/office/officeart/2005/8/layout/venn1"/>
    <dgm:cxn modelId="{4BF96E73-898C-42BA-9873-525655032A34}" srcId="{4D751F39-7547-4D77-974F-A9CAFB7539DC}" destId="{A054D4AA-2C54-4EBF-BDB5-0AFC85988839}" srcOrd="2" destOrd="0" parTransId="{D4F5B5F9-2D5A-4754-A0C5-713481F05B06}" sibTransId="{AEAB054A-18F6-436A-92F5-742A7685A710}"/>
    <dgm:cxn modelId="{4E634B54-DA1B-3D45-AE29-98A09C8395A5}" type="presParOf" srcId="{E116731F-7CD5-434F-99A7-43FC2118274A}" destId="{C5AFE12F-E718-4393-B141-36D95DA52946}" srcOrd="0" destOrd="0" presId="urn:microsoft.com/office/officeart/2005/8/layout/venn1"/>
    <dgm:cxn modelId="{20CBC905-50E3-4240-ADDA-884DB4C54904}" type="presParOf" srcId="{E116731F-7CD5-434F-99A7-43FC2118274A}" destId="{458FB273-0C85-4654-A869-32F50BEA102A}" srcOrd="1" destOrd="0" presId="urn:microsoft.com/office/officeart/2005/8/layout/venn1"/>
    <dgm:cxn modelId="{D6590CFC-1DA3-2D4A-8D46-7536966051A2}" type="presParOf" srcId="{E116731F-7CD5-434F-99A7-43FC2118274A}" destId="{04819A6E-2CF2-4E9E-AAA1-E133AF9C4BDE}" srcOrd="2" destOrd="0" presId="urn:microsoft.com/office/officeart/2005/8/layout/venn1"/>
    <dgm:cxn modelId="{CDC3FF35-ABF6-B24E-B4D6-31A545F18EF2}" type="presParOf" srcId="{E116731F-7CD5-434F-99A7-43FC2118274A}" destId="{937B6E5D-5137-4753-9A23-5E6D834D0B5B}" srcOrd="3" destOrd="0" presId="urn:microsoft.com/office/officeart/2005/8/layout/venn1"/>
    <dgm:cxn modelId="{995BAA4B-9F89-9B49-93BE-43240FAFEAB3}" type="presParOf" srcId="{E116731F-7CD5-434F-99A7-43FC2118274A}" destId="{0D3CBE0A-D539-40AB-8934-47C08AFF3880}" srcOrd="4" destOrd="0" presId="urn:microsoft.com/office/officeart/2005/8/layout/venn1"/>
    <dgm:cxn modelId="{CB217BC7-E933-2647-9F82-4E9C363B2BEC}" type="presParOf" srcId="{E116731F-7CD5-434F-99A7-43FC2118274A}" destId="{404A2E16-8FAA-45B0-88C5-68901F5E6F7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3A9109-D8E6-4DF3-B2F0-067186CB7BA2}" type="doc">
      <dgm:prSet loTypeId="urn:microsoft.com/office/officeart/2005/8/layout/hList1" loCatId="list" qsTypeId="urn:microsoft.com/office/officeart/2005/8/quickstyle/simple1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4292E149-14C1-4537-97E1-59AF36E01B59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A1B8E1"/>
          </a:solidFill>
        </a:ln>
      </dgm:spPr>
      <dgm:t>
        <a:bodyPr/>
        <a:lstStyle/>
        <a:p>
          <a:r>
            <a:rPr lang="en-US" altLang="zh-CN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Distributed Storage</a:t>
          </a:r>
          <a:endParaRPr lang="zh-CN" alt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EB6436-53CC-49AB-8431-62C01C932E44}" type="parTrans" cxnId="{2B4CA1E2-8861-4243-8F81-CFE4DBDF57C4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A1E1F1-A111-438A-8083-4E85AE140566}" type="sibTrans" cxnId="{2B4CA1E2-8861-4243-8F81-CFE4DBDF57C4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47ADCE-060F-4970-891B-7D6FA96817E7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A1B8E1"/>
          </a:solidFill>
        </a:ln>
      </dgm:spPr>
      <dgm:t>
        <a:bodyPr/>
        <a:lstStyle/>
        <a:p>
          <a:r>
            <a:rPr lang="en-US" altLang="zh-CN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 Controllers with Dual CPU</a:t>
          </a:r>
          <a:endParaRPr lang="zh-CN" alt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8BC329-767B-4579-A5F7-46DD5A7917FC}" type="parTrans" cxnId="{4EB4ED9B-4CBA-4125-A452-EA97B9DB5136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C6B7D-D8C8-48B0-834C-6D7E4C6CC7A7}" type="sibTrans" cxnId="{4EB4ED9B-4CBA-4125-A452-EA97B9DB5136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491348-E662-4E0B-8F2B-63440EE73CAF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A1B8E1"/>
          </a:solidFill>
        </a:ln>
      </dgm:spPr>
      <dgm:t>
        <a:bodyPr/>
        <a:lstStyle/>
        <a:p>
          <a:r>
            <a:rPr lang="en-US" altLang="zh-CN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GB, 10GB and IB Interface</a:t>
          </a:r>
          <a:endParaRPr lang="zh-CN" alt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E73E0A-04E5-4F69-82AD-B417AB8C88E2}" type="parTrans" cxnId="{58750D4E-CE7E-4E1B-8A23-FD4449BF7A16}">
      <dgm:prSet/>
      <dgm:spPr/>
      <dgm:t>
        <a:bodyPr/>
        <a:lstStyle/>
        <a:p>
          <a:endParaRPr lang="zh-CN" altLang="en-US"/>
        </a:p>
      </dgm:t>
    </dgm:pt>
    <dgm:pt modelId="{E5AB66E9-4140-4275-BBC4-9942C547B94B}" type="sibTrans" cxnId="{58750D4E-CE7E-4E1B-8A23-FD4449BF7A16}">
      <dgm:prSet/>
      <dgm:spPr/>
      <dgm:t>
        <a:bodyPr/>
        <a:lstStyle/>
        <a:p>
          <a:endParaRPr lang="zh-CN" altLang="en-US"/>
        </a:p>
      </dgm:t>
    </dgm:pt>
    <dgm:pt modelId="{95C8EF5D-CE4B-4DD0-A71C-8732BDAC2E10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A1B8E1"/>
          </a:solidFill>
        </a:ln>
      </dgm:spPr>
      <dgm:t>
        <a:bodyPr/>
        <a:lstStyle/>
        <a:p>
          <a:r>
            <a:rPr lang="en-US" altLang="zh-CN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1024 * 8TB SATA Disk</a:t>
          </a:r>
          <a:endParaRPr lang="zh-CN" alt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2E6836-54FA-4A75-9810-D7B1FC2F7E9A}" type="parTrans" cxnId="{30016869-5FA3-475F-9D4F-2568FF904C50}">
      <dgm:prSet/>
      <dgm:spPr/>
      <dgm:t>
        <a:bodyPr/>
        <a:lstStyle/>
        <a:p>
          <a:endParaRPr lang="zh-CN" altLang="en-US"/>
        </a:p>
      </dgm:t>
    </dgm:pt>
    <dgm:pt modelId="{8A4BF78D-0878-4CB3-B49E-8D52FAA229DC}" type="sibTrans" cxnId="{30016869-5FA3-475F-9D4F-2568FF904C50}">
      <dgm:prSet/>
      <dgm:spPr/>
      <dgm:t>
        <a:bodyPr/>
        <a:lstStyle/>
        <a:p>
          <a:endParaRPr lang="zh-CN" altLang="en-US"/>
        </a:p>
      </dgm:t>
    </dgm:pt>
    <dgm:pt modelId="{4FC55D06-3E4D-4CC3-BDF1-65ED88DD9741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A1B8E1"/>
          </a:solidFill>
        </a:ln>
      </dgm:spPr>
      <dgm:t>
        <a:bodyPr/>
        <a:lstStyle/>
        <a:p>
          <a:r>
            <a:rPr lang="en-US" altLang="zh-CN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60 * 600GB SAS disk</a:t>
          </a:r>
          <a:endParaRPr lang="zh-CN" alt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1D77F5-1C2A-4129-A434-80430E1BC71C}" type="parTrans" cxnId="{073BD697-F721-484C-89A0-2BE20862C216}">
      <dgm:prSet/>
      <dgm:spPr/>
      <dgm:t>
        <a:bodyPr/>
        <a:lstStyle/>
        <a:p>
          <a:endParaRPr lang="zh-CN" altLang="en-US"/>
        </a:p>
      </dgm:t>
    </dgm:pt>
    <dgm:pt modelId="{064A4A29-8292-4FB3-8DC2-E8829FD08517}" type="sibTrans" cxnId="{073BD697-F721-484C-89A0-2BE20862C216}">
      <dgm:prSet/>
      <dgm:spPr/>
      <dgm:t>
        <a:bodyPr/>
        <a:lstStyle/>
        <a:p>
          <a:endParaRPr lang="zh-CN" altLang="en-US"/>
        </a:p>
      </dgm:t>
    </dgm:pt>
    <dgm:pt modelId="{075F90CE-BD58-4F32-88E4-68537AC14AAC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A1B8E1"/>
          </a:solidFill>
        </a:ln>
      </dgm:spPr>
      <dgm:t>
        <a:bodyPr/>
        <a:lstStyle/>
        <a:p>
          <a:r>
            <a:rPr lang="en-US" altLang="zh-CN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Extendable </a:t>
          </a:r>
          <a:endParaRPr lang="zh-CN" alt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A75A23-3319-4C99-A58D-DB99B69EAAAA}" type="parTrans" cxnId="{6C308C66-CD5F-42EC-9DD9-B0BC46803BB4}">
      <dgm:prSet/>
      <dgm:spPr/>
      <dgm:t>
        <a:bodyPr/>
        <a:lstStyle/>
        <a:p>
          <a:endParaRPr lang="zh-CN" altLang="en-US"/>
        </a:p>
      </dgm:t>
    </dgm:pt>
    <dgm:pt modelId="{E9B8E8A7-98B3-498D-8708-CF85E3DBC37D}" type="sibTrans" cxnId="{6C308C66-CD5F-42EC-9DD9-B0BC46803BB4}">
      <dgm:prSet/>
      <dgm:spPr/>
      <dgm:t>
        <a:bodyPr/>
        <a:lstStyle/>
        <a:p>
          <a:endParaRPr lang="zh-CN" altLang="en-US"/>
        </a:p>
      </dgm:t>
    </dgm:pt>
    <dgm:pt modelId="{E70ECD93-334B-4B1F-8591-5174920C7611}">
      <dgm:prSet custT="1"/>
      <dgm:spPr>
        <a:solidFill>
          <a:srgbClr val="A1B8E1"/>
        </a:solidFill>
        <a:ln>
          <a:solidFill>
            <a:srgbClr val="A1B8E1"/>
          </a:solidFill>
        </a:ln>
      </dgm:spPr>
      <dgm:t>
        <a:bodyPr/>
        <a:lstStyle/>
        <a:p>
          <a:pPr rtl="0"/>
          <a:r>
            <a:rPr lang="en-US" altLang="zh-CN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Mass Storage</a:t>
          </a:r>
          <a:endParaRPr lang="zh-CN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BC1F0E-2CFE-4827-B021-112852C00702}" type="sibTrans" cxnId="{E6569A0F-7034-4436-B2BF-BC70C2751BE3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EB89E4-23FB-4A26-9034-EB192CD0554A}" type="parTrans" cxnId="{E6569A0F-7034-4436-B2BF-BC70C2751BE3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6BB508-B5A8-465D-BD6B-746AF1529961}" type="pres">
      <dgm:prSet presAssocID="{A63A9109-D8E6-4DF3-B2F0-067186CB7BA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47F64F1-270D-428D-A051-568A382FFA41}" type="pres">
      <dgm:prSet presAssocID="{E70ECD93-334B-4B1F-8591-5174920C7611}" presName="composite" presStyleCnt="0"/>
      <dgm:spPr/>
      <dgm:t>
        <a:bodyPr/>
        <a:lstStyle/>
        <a:p>
          <a:endParaRPr lang="zh-CN" altLang="en-US"/>
        </a:p>
      </dgm:t>
    </dgm:pt>
    <dgm:pt modelId="{A1D36115-E59B-40FA-B5A0-F0F102FBBC9C}" type="pres">
      <dgm:prSet presAssocID="{E70ECD93-334B-4B1F-8591-5174920C7611}" presName="parTx" presStyleLbl="alignNode1" presStyleIdx="0" presStyleCnt="1" custScaleY="131265" custLinFactNeighborX="-43522" custLinFactNeighborY="-36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4ECA4F7-FDA9-45D5-9179-37094788C1C3}" type="pres">
      <dgm:prSet presAssocID="{E70ECD93-334B-4B1F-8591-5174920C7611}" presName="desTx" presStyleLbl="alignAccFollowNode1" presStyleIdx="0" presStyleCnt="1" custScaleX="100000" custScaleY="108682" custLinFactNeighborX="466" custLinFactNeighborY="555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8750D4E-CE7E-4E1B-8A23-FD4449BF7A16}" srcId="{E70ECD93-334B-4B1F-8591-5174920C7611}" destId="{16491348-E662-4E0B-8F2B-63440EE73CAF}" srcOrd="4" destOrd="0" parTransId="{3BE73E0A-04E5-4F69-82AD-B417AB8C88E2}" sibTransId="{E5AB66E9-4140-4275-BBC4-9942C547B94B}"/>
    <dgm:cxn modelId="{073BD697-F721-484C-89A0-2BE20862C216}" srcId="{E70ECD93-334B-4B1F-8591-5174920C7611}" destId="{4FC55D06-3E4D-4CC3-BDF1-65ED88DD9741}" srcOrd="3" destOrd="0" parTransId="{EF1D77F5-1C2A-4129-A434-80430E1BC71C}" sibTransId="{064A4A29-8292-4FB3-8DC2-E8829FD08517}"/>
    <dgm:cxn modelId="{BF33ACEA-0B32-D84F-B3FE-546401D8650A}" type="presOf" srcId="{95C8EF5D-CE4B-4DD0-A71C-8732BDAC2E10}" destId="{A4ECA4F7-FDA9-45D5-9179-37094788C1C3}" srcOrd="0" destOrd="2" presId="urn:microsoft.com/office/officeart/2005/8/layout/hList1"/>
    <dgm:cxn modelId="{2B4CA1E2-8861-4243-8F81-CFE4DBDF57C4}" srcId="{E70ECD93-334B-4B1F-8591-5174920C7611}" destId="{4292E149-14C1-4537-97E1-59AF36E01B59}" srcOrd="0" destOrd="0" parTransId="{CAEB6436-53CC-49AB-8431-62C01C932E44}" sibTransId="{92A1E1F1-A111-438A-8083-4E85AE140566}"/>
    <dgm:cxn modelId="{DE679160-4024-9A42-81B6-5AE10E0C652C}" type="presOf" srcId="{4FC55D06-3E4D-4CC3-BDF1-65ED88DD9741}" destId="{A4ECA4F7-FDA9-45D5-9179-37094788C1C3}" srcOrd="0" destOrd="3" presId="urn:microsoft.com/office/officeart/2005/8/layout/hList1"/>
    <dgm:cxn modelId="{6C308C66-CD5F-42EC-9DD9-B0BC46803BB4}" srcId="{E70ECD93-334B-4B1F-8591-5174920C7611}" destId="{075F90CE-BD58-4F32-88E4-68537AC14AAC}" srcOrd="5" destOrd="0" parTransId="{C6A75A23-3319-4C99-A58D-DB99B69EAAAA}" sibTransId="{E9B8E8A7-98B3-498D-8708-CF85E3DBC37D}"/>
    <dgm:cxn modelId="{4EB4ED9B-4CBA-4125-A452-EA97B9DB5136}" srcId="{E70ECD93-334B-4B1F-8591-5174920C7611}" destId="{EB47ADCE-060F-4970-891B-7D6FA96817E7}" srcOrd="1" destOrd="0" parTransId="{AD8BC329-767B-4579-A5F7-46DD5A7917FC}" sibTransId="{45DC6B7D-D8C8-48B0-834C-6D7E4C6CC7A7}"/>
    <dgm:cxn modelId="{3AE480E8-7BA9-1445-B3B7-A818EF1117C8}" type="presOf" srcId="{16491348-E662-4E0B-8F2B-63440EE73CAF}" destId="{A4ECA4F7-FDA9-45D5-9179-37094788C1C3}" srcOrd="0" destOrd="4" presId="urn:microsoft.com/office/officeart/2005/8/layout/hList1"/>
    <dgm:cxn modelId="{B3ADFEFF-1866-9941-9FEC-FD50B95DAA77}" type="presOf" srcId="{EB47ADCE-060F-4970-891B-7D6FA96817E7}" destId="{A4ECA4F7-FDA9-45D5-9179-37094788C1C3}" srcOrd="0" destOrd="1" presId="urn:microsoft.com/office/officeart/2005/8/layout/hList1"/>
    <dgm:cxn modelId="{7ED85626-FEA9-C14B-87C5-E8A976EE93DC}" type="presOf" srcId="{075F90CE-BD58-4F32-88E4-68537AC14AAC}" destId="{A4ECA4F7-FDA9-45D5-9179-37094788C1C3}" srcOrd="0" destOrd="5" presId="urn:microsoft.com/office/officeart/2005/8/layout/hList1"/>
    <dgm:cxn modelId="{DF3D393C-8FEB-0C49-B76B-22919861E184}" type="presOf" srcId="{4292E149-14C1-4537-97E1-59AF36E01B59}" destId="{A4ECA4F7-FDA9-45D5-9179-37094788C1C3}" srcOrd="0" destOrd="0" presId="urn:microsoft.com/office/officeart/2005/8/layout/hList1"/>
    <dgm:cxn modelId="{30016869-5FA3-475F-9D4F-2568FF904C50}" srcId="{E70ECD93-334B-4B1F-8591-5174920C7611}" destId="{95C8EF5D-CE4B-4DD0-A71C-8732BDAC2E10}" srcOrd="2" destOrd="0" parTransId="{922E6836-54FA-4A75-9810-D7B1FC2F7E9A}" sibTransId="{8A4BF78D-0878-4CB3-B49E-8D52FAA229DC}"/>
    <dgm:cxn modelId="{E6569A0F-7034-4436-B2BF-BC70C2751BE3}" srcId="{A63A9109-D8E6-4DF3-B2F0-067186CB7BA2}" destId="{E70ECD93-334B-4B1F-8591-5174920C7611}" srcOrd="0" destOrd="0" parTransId="{CEEB89E4-23FB-4A26-9034-EB192CD0554A}" sibTransId="{0BBC1F0E-2CFE-4827-B021-112852C00702}"/>
    <dgm:cxn modelId="{6D244D6F-B40F-0E43-B7C7-BD58C92EF852}" type="presOf" srcId="{A63A9109-D8E6-4DF3-B2F0-067186CB7BA2}" destId="{5A6BB508-B5A8-465D-BD6B-746AF1529961}" srcOrd="0" destOrd="0" presId="urn:microsoft.com/office/officeart/2005/8/layout/hList1"/>
    <dgm:cxn modelId="{48A1D31A-6B68-F942-9C6F-F78B74DA087E}" type="presOf" srcId="{E70ECD93-334B-4B1F-8591-5174920C7611}" destId="{A1D36115-E59B-40FA-B5A0-F0F102FBBC9C}" srcOrd="0" destOrd="0" presId="urn:microsoft.com/office/officeart/2005/8/layout/hList1"/>
    <dgm:cxn modelId="{A2F31B6F-6C6D-1D4A-AE22-8B42BA86CDFE}" type="presParOf" srcId="{5A6BB508-B5A8-465D-BD6B-746AF1529961}" destId="{D47F64F1-270D-428D-A051-568A382FFA41}" srcOrd="0" destOrd="0" presId="urn:microsoft.com/office/officeart/2005/8/layout/hList1"/>
    <dgm:cxn modelId="{00FC7E5F-95C8-3E41-B747-BAF619AAE0A5}" type="presParOf" srcId="{D47F64F1-270D-428D-A051-568A382FFA41}" destId="{A1D36115-E59B-40FA-B5A0-F0F102FBBC9C}" srcOrd="0" destOrd="0" presId="urn:microsoft.com/office/officeart/2005/8/layout/hList1"/>
    <dgm:cxn modelId="{889B54CA-9D1A-B24D-A238-89FB3FB99CC7}" type="presParOf" srcId="{D47F64F1-270D-428D-A051-568A382FFA41}" destId="{A4ECA4F7-FDA9-45D5-9179-37094788C1C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3A9109-D8E6-4DF3-B2F0-067186CB7BA2}" type="doc">
      <dgm:prSet loTypeId="urn:microsoft.com/office/officeart/2005/8/layout/hList1" loCatId="list" qsTypeId="urn:microsoft.com/office/officeart/2005/8/quickstyle/simple1" qsCatId="simple" csTypeId="urn:microsoft.com/office/officeart/2005/8/colors/accent1_2#3" csCatId="accent1" phldr="1"/>
      <dgm:spPr/>
      <dgm:t>
        <a:bodyPr/>
        <a:lstStyle/>
        <a:p>
          <a:endParaRPr lang="zh-CN" altLang="en-US"/>
        </a:p>
      </dgm:t>
    </dgm:pt>
    <dgm:pt modelId="{E70ECD93-334B-4B1F-8591-5174920C7611}">
      <dgm:prSet/>
      <dgm:spPr>
        <a:solidFill>
          <a:srgbClr val="B7D6A3"/>
        </a:solidFill>
        <a:ln>
          <a:solidFill>
            <a:srgbClr val="B7D6A3"/>
          </a:solidFill>
        </a:ln>
      </dgm:spPr>
      <dgm:t>
        <a:bodyPr/>
        <a:lstStyle/>
        <a:p>
          <a:pPr rtl="0"/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High Performance Computing</a:t>
          </a:r>
          <a:endParaRPr lang="zh-C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EB89E4-23FB-4A26-9034-EB192CD0554A}" type="parTrans" cxnId="{E6569A0F-7034-4436-B2BF-BC70C2751BE3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BC1F0E-2CFE-4827-B021-112852C00702}" type="sibTrans" cxnId="{E6569A0F-7034-4436-B2BF-BC70C2751BE3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92E149-14C1-4537-97E1-59AF36E01B59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B7D6A3"/>
          </a:solidFill>
        </a:ln>
      </dgm:spPr>
      <dgm:t>
        <a:bodyPr/>
        <a:lstStyle/>
        <a:p>
          <a:r>
            <a: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 Computing Node</a:t>
          </a:r>
          <a:endParaRPr lang="zh-CN" alt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EB6436-53CC-49AB-8431-62C01C932E44}" type="parTrans" cxnId="{2B4CA1E2-8861-4243-8F81-CFE4DBDF57C4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A1E1F1-A111-438A-8083-4E85AE140566}" type="sibTrans" cxnId="{2B4CA1E2-8861-4243-8F81-CFE4DBDF57C4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B885F8-5041-470F-96CC-5210FA695089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B7D6A3"/>
          </a:solidFill>
        </a:ln>
      </dgm:spPr>
      <dgm:t>
        <a:bodyPr/>
        <a:lstStyle/>
        <a:p>
          <a:r>
            <a: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Manage Node</a:t>
          </a:r>
          <a:endParaRPr lang="zh-CN" alt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DA7FA1-59D3-4957-B9A9-AE191BB64AC9}" type="parTrans" cxnId="{AE8402D7-5509-4E21-8FCA-D602FFF55884}">
      <dgm:prSet/>
      <dgm:spPr/>
      <dgm:t>
        <a:bodyPr/>
        <a:lstStyle/>
        <a:p>
          <a:endParaRPr lang="zh-CN" altLang="en-US"/>
        </a:p>
      </dgm:t>
    </dgm:pt>
    <dgm:pt modelId="{EB1C1DCA-706E-49F1-A6AC-22012DD4D55D}" type="sibTrans" cxnId="{AE8402D7-5509-4E21-8FCA-D602FFF55884}">
      <dgm:prSet/>
      <dgm:spPr/>
      <dgm:t>
        <a:bodyPr/>
        <a:lstStyle/>
        <a:p>
          <a:endParaRPr lang="zh-CN" altLang="en-US"/>
        </a:p>
      </dgm:t>
    </dgm:pt>
    <dgm:pt modelId="{127D404A-EC66-4D2D-9882-F6AB3E586B10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B7D6A3"/>
          </a:solidFill>
        </a:ln>
      </dgm:spPr>
      <dgm:t>
        <a:bodyPr/>
        <a:lstStyle/>
        <a:p>
          <a:r>
            <a: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File Manage Software: Lustre</a:t>
          </a:r>
          <a:endParaRPr lang="zh-CN" alt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64637D-7443-4220-8BBD-69E2BADF1396}" type="parTrans" cxnId="{D9FE56AF-F455-4787-890F-DE1130928A87}">
      <dgm:prSet/>
      <dgm:spPr/>
      <dgm:t>
        <a:bodyPr/>
        <a:lstStyle/>
        <a:p>
          <a:endParaRPr lang="zh-CN" altLang="en-US"/>
        </a:p>
      </dgm:t>
    </dgm:pt>
    <dgm:pt modelId="{6A109633-A393-4EB1-9D50-C776CFD0AB6C}" type="sibTrans" cxnId="{D9FE56AF-F455-4787-890F-DE1130928A87}">
      <dgm:prSet/>
      <dgm:spPr/>
      <dgm:t>
        <a:bodyPr/>
        <a:lstStyle/>
        <a:p>
          <a:endParaRPr lang="zh-CN" altLang="en-US"/>
        </a:p>
      </dgm:t>
    </dgm:pt>
    <dgm:pt modelId="{596D145C-B834-4F0B-9E0F-D1F659FAE3B1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B7D6A3"/>
          </a:solidFill>
        </a:ln>
      </dgm:spPr>
      <dgm:t>
        <a:bodyPr/>
        <a:lstStyle/>
        <a:p>
          <a:r>
            <a: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CPU: 2*Xeon 6126, 2.6G Hz</a:t>
          </a:r>
          <a:endParaRPr lang="zh-CN" alt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589988-85F1-4B8A-B37D-5B05440581EA}" type="parTrans" cxnId="{EFDA9BDD-EC49-435B-9F17-3E67DF80A215}">
      <dgm:prSet/>
      <dgm:spPr/>
      <dgm:t>
        <a:bodyPr/>
        <a:lstStyle/>
        <a:p>
          <a:endParaRPr lang="zh-CN" altLang="en-US"/>
        </a:p>
      </dgm:t>
    </dgm:pt>
    <dgm:pt modelId="{CB93D2DE-5593-4CC2-9D38-FB6E78F1E469}" type="sibTrans" cxnId="{EFDA9BDD-EC49-435B-9F17-3E67DF80A215}">
      <dgm:prSet/>
      <dgm:spPr/>
      <dgm:t>
        <a:bodyPr/>
        <a:lstStyle/>
        <a:p>
          <a:endParaRPr lang="zh-CN" altLang="en-US"/>
        </a:p>
      </dgm:t>
    </dgm:pt>
    <dgm:pt modelId="{6F546C99-4911-44C4-B53D-5180D069AA96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B7D6A3"/>
          </a:solidFill>
        </a:ln>
      </dgm:spPr>
      <dgm:t>
        <a:bodyPr/>
        <a:lstStyle/>
        <a:p>
          <a:r>
            <a: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Cores: 12 Core/CPU, total: 720 cores</a:t>
          </a:r>
          <a:endParaRPr lang="zh-CN" alt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DCF04B-8379-4BD8-B4A0-44BC08F63140}" type="parTrans" cxnId="{39DB6434-2B9A-485B-B77D-90CA4C09EF45}">
      <dgm:prSet/>
      <dgm:spPr/>
      <dgm:t>
        <a:bodyPr/>
        <a:lstStyle/>
        <a:p>
          <a:endParaRPr lang="zh-CN" altLang="en-US"/>
        </a:p>
      </dgm:t>
    </dgm:pt>
    <dgm:pt modelId="{D053804C-8A2C-461F-AECE-7C01AD8866B4}" type="sibTrans" cxnId="{39DB6434-2B9A-485B-B77D-90CA4C09EF45}">
      <dgm:prSet/>
      <dgm:spPr/>
      <dgm:t>
        <a:bodyPr/>
        <a:lstStyle/>
        <a:p>
          <a:endParaRPr lang="zh-CN" altLang="en-US"/>
        </a:p>
      </dgm:t>
    </dgm:pt>
    <dgm:pt modelId="{C4E88D4D-8D98-4163-B778-428EDCBF4149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B7D6A3"/>
          </a:solidFill>
        </a:ln>
      </dgm:spPr>
      <dgm:t>
        <a:bodyPr/>
        <a:lstStyle/>
        <a:p>
          <a:r>
            <a: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FLOPS: 499.2 GFlops</a:t>
          </a:r>
          <a:endParaRPr lang="zh-CN" alt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1E8CEE-C8A6-49F7-B576-2A7279A511C4}" type="parTrans" cxnId="{E11E5B84-B547-48DD-8100-957425DEC962}">
      <dgm:prSet/>
      <dgm:spPr/>
      <dgm:t>
        <a:bodyPr/>
        <a:lstStyle/>
        <a:p>
          <a:endParaRPr lang="zh-CN" altLang="en-US"/>
        </a:p>
      </dgm:t>
    </dgm:pt>
    <dgm:pt modelId="{84EFCDA0-BD03-4751-A592-7B7AB2F06365}" type="sibTrans" cxnId="{E11E5B84-B547-48DD-8100-957425DEC962}">
      <dgm:prSet/>
      <dgm:spPr/>
      <dgm:t>
        <a:bodyPr/>
        <a:lstStyle/>
        <a:p>
          <a:endParaRPr lang="zh-CN" altLang="en-US"/>
        </a:p>
      </dgm:t>
    </dgm:pt>
    <dgm:pt modelId="{5A6BB508-B5A8-465D-BD6B-746AF1529961}" type="pres">
      <dgm:prSet presAssocID="{A63A9109-D8E6-4DF3-B2F0-067186CB7BA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47F64F1-270D-428D-A051-568A382FFA41}" type="pres">
      <dgm:prSet presAssocID="{E70ECD93-334B-4B1F-8591-5174920C7611}" presName="composite" presStyleCnt="0"/>
      <dgm:spPr/>
      <dgm:t>
        <a:bodyPr/>
        <a:lstStyle/>
        <a:p>
          <a:endParaRPr lang="zh-CN" altLang="en-US"/>
        </a:p>
      </dgm:t>
    </dgm:pt>
    <dgm:pt modelId="{A1D36115-E59B-40FA-B5A0-F0F102FBBC9C}" type="pres">
      <dgm:prSet presAssocID="{E70ECD93-334B-4B1F-8591-5174920C7611}" presName="parTx" presStyleLbl="alignNode1" presStyleIdx="0" presStyleCnt="1" custLinFactNeighborX="-570" custLinFactNeighborY="-6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4ECA4F7-FDA9-45D5-9179-37094788C1C3}" type="pres">
      <dgm:prSet presAssocID="{E70ECD93-334B-4B1F-8591-5174920C7611}" presName="desTx" presStyleLbl="alignAccFollowNode1" presStyleIdx="0" presStyleCnt="1" custLinFactNeighborX="1914" custLinFactNeighborY="-45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AB9F6FD-33F5-6244-AE6E-4878C82E3738}" type="presOf" srcId="{BFB885F8-5041-470F-96CC-5210FA695089}" destId="{A4ECA4F7-FDA9-45D5-9179-37094788C1C3}" srcOrd="0" destOrd="1" presId="urn:microsoft.com/office/officeart/2005/8/layout/hList1"/>
    <dgm:cxn modelId="{2B4CA1E2-8861-4243-8F81-CFE4DBDF57C4}" srcId="{E70ECD93-334B-4B1F-8591-5174920C7611}" destId="{4292E149-14C1-4537-97E1-59AF36E01B59}" srcOrd="0" destOrd="0" parTransId="{CAEB6436-53CC-49AB-8431-62C01C932E44}" sibTransId="{92A1E1F1-A111-438A-8083-4E85AE140566}"/>
    <dgm:cxn modelId="{2A7D0155-E8BA-034F-B880-3EA0638A58B0}" type="presOf" srcId="{4292E149-14C1-4537-97E1-59AF36E01B59}" destId="{A4ECA4F7-FDA9-45D5-9179-37094788C1C3}" srcOrd="0" destOrd="0" presId="urn:microsoft.com/office/officeart/2005/8/layout/hList1"/>
    <dgm:cxn modelId="{969FB816-1CD6-C44A-9B0C-1821641F985C}" type="presOf" srcId="{6F546C99-4911-44C4-B53D-5180D069AA96}" destId="{A4ECA4F7-FDA9-45D5-9179-37094788C1C3}" srcOrd="0" destOrd="4" presId="urn:microsoft.com/office/officeart/2005/8/layout/hList1"/>
    <dgm:cxn modelId="{7E2F32C5-240C-DB46-B620-3B04639F9BD5}" type="presOf" srcId="{C4E88D4D-8D98-4163-B778-428EDCBF4149}" destId="{A4ECA4F7-FDA9-45D5-9179-37094788C1C3}" srcOrd="0" destOrd="5" presId="urn:microsoft.com/office/officeart/2005/8/layout/hList1"/>
    <dgm:cxn modelId="{8C194B9D-D01A-5441-AF85-9E913AC7C9C3}" type="presOf" srcId="{127D404A-EC66-4D2D-9882-F6AB3E586B10}" destId="{A4ECA4F7-FDA9-45D5-9179-37094788C1C3}" srcOrd="0" destOrd="2" presId="urn:microsoft.com/office/officeart/2005/8/layout/hList1"/>
    <dgm:cxn modelId="{39DB6434-2B9A-485B-B77D-90CA4C09EF45}" srcId="{E70ECD93-334B-4B1F-8591-5174920C7611}" destId="{6F546C99-4911-44C4-B53D-5180D069AA96}" srcOrd="4" destOrd="0" parTransId="{8ADCF04B-8379-4BD8-B4A0-44BC08F63140}" sibTransId="{D053804C-8A2C-461F-AECE-7C01AD8866B4}"/>
    <dgm:cxn modelId="{EFDA9BDD-EC49-435B-9F17-3E67DF80A215}" srcId="{E70ECD93-334B-4B1F-8591-5174920C7611}" destId="{596D145C-B834-4F0B-9E0F-D1F659FAE3B1}" srcOrd="3" destOrd="0" parTransId="{57589988-85F1-4B8A-B37D-5B05440581EA}" sibTransId="{CB93D2DE-5593-4CC2-9D38-FB6E78F1E469}"/>
    <dgm:cxn modelId="{E6569A0F-7034-4436-B2BF-BC70C2751BE3}" srcId="{A63A9109-D8E6-4DF3-B2F0-067186CB7BA2}" destId="{E70ECD93-334B-4B1F-8591-5174920C7611}" srcOrd="0" destOrd="0" parTransId="{CEEB89E4-23FB-4A26-9034-EB192CD0554A}" sibTransId="{0BBC1F0E-2CFE-4827-B021-112852C00702}"/>
    <dgm:cxn modelId="{FF39A9C7-9975-AD4F-ACDB-633CFB9B0F9C}" type="presOf" srcId="{596D145C-B834-4F0B-9E0F-D1F659FAE3B1}" destId="{A4ECA4F7-FDA9-45D5-9179-37094788C1C3}" srcOrd="0" destOrd="3" presId="urn:microsoft.com/office/officeart/2005/8/layout/hList1"/>
    <dgm:cxn modelId="{D9FE56AF-F455-4787-890F-DE1130928A87}" srcId="{E70ECD93-334B-4B1F-8591-5174920C7611}" destId="{127D404A-EC66-4D2D-9882-F6AB3E586B10}" srcOrd="2" destOrd="0" parTransId="{BB64637D-7443-4220-8BBD-69E2BADF1396}" sibTransId="{6A109633-A393-4EB1-9D50-C776CFD0AB6C}"/>
    <dgm:cxn modelId="{AE8402D7-5509-4E21-8FCA-D602FFF55884}" srcId="{E70ECD93-334B-4B1F-8591-5174920C7611}" destId="{BFB885F8-5041-470F-96CC-5210FA695089}" srcOrd="1" destOrd="0" parTransId="{A7DA7FA1-59D3-4957-B9A9-AE191BB64AC9}" sibTransId="{EB1C1DCA-706E-49F1-A6AC-22012DD4D55D}"/>
    <dgm:cxn modelId="{E11E5B84-B547-48DD-8100-957425DEC962}" srcId="{E70ECD93-334B-4B1F-8591-5174920C7611}" destId="{C4E88D4D-8D98-4163-B778-428EDCBF4149}" srcOrd="5" destOrd="0" parTransId="{DB1E8CEE-C8A6-49F7-B576-2A7279A511C4}" sibTransId="{84EFCDA0-BD03-4751-A592-7B7AB2F06365}"/>
    <dgm:cxn modelId="{66978C0F-AC25-EE4D-924D-1C406912F559}" type="presOf" srcId="{E70ECD93-334B-4B1F-8591-5174920C7611}" destId="{A1D36115-E59B-40FA-B5A0-F0F102FBBC9C}" srcOrd="0" destOrd="0" presId="urn:microsoft.com/office/officeart/2005/8/layout/hList1"/>
    <dgm:cxn modelId="{BAB1F186-EA2A-C64E-A7A2-9450D7D5DE8E}" type="presOf" srcId="{A63A9109-D8E6-4DF3-B2F0-067186CB7BA2}" destId="{5A6BB508-B5A8-465D-BD6B-746AF1529961}" srcOrd="0" destOrd="0" presId="urn:microsoft.com/office/officeart/2005/8/layout/hList1"/>
    <dgm:cxn modelId="{BF24E143-47C6-1747-BF68-64568714FB0F}" type="presParOf" srcId="{5A6BB508-B5A8-465D-BD6B-746AF1529961}" destId="{D47F64F1-270D-428D-A051-568A382FFA41}" srcOrd="0" destOrd="0" presId="urn:microsoft.com/office/officeart/2005/8/layout/hList1"/>
    <dgm:cxn modelId="{534CF6C8-FCDE-F245-BE71-E419F618F276}" type="presParOf" srcId="{D47F64F1-270D-428D-A051-568A382FFA41}" destId="{A1D36115-E59B-40FA-B5A0-F0F102FBBC9C}" srcOrd="0" destOrd="0" presId="urn:microsoft.com/office/officeart/2005/8/layout/hList1"/>
    <dgm:cxn modelId="{8A95B68B-882C-AA46-BF75-03BE8446CC1F}" type="presParOf" srcId="{D47F64F1-270D-428D-A051-568A382FFA41}" destId="{A4ECA4F7-FDA9-45D5-9179-37094788C1C3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3A9109-D8E6-4DF3-B2F0-067186CB7BA2}" type="doc">
      <dgm:prSet loTypeId="urn:microsoft.com/office/officeart/2005/8/layout/hList1" loCatId="list" qsTypeId="urn:microsoft.com/office/officeart/2005/8/quickstyle/simple1" qsCatId="simple" csTypeId="urn:microsoft.com/office/officeart/2005/8/colors/accent1_2#4" csCatId="accent1" phldr="1"/>
      <dgm:spPr/>
      <dgm:t>
        <a:bodyPr/>
        <a:lstStyle/>
        <a:p>
          <a:endParaRPr lang="zh-CN" altLang="en-US"/>
        </a:p>
      </dgm:t>
    </dgm:pt>
    <dgm:pt modelId="{E70ECD93-334B-4B1F-8591-5174920C7611}">
      <dgm:prSet/>
      <dgm:spPr>
        <a:solidFill>
          <a:srgbClr val="A1DDC6"/>
        </a:solidFill>
        <a:ln>
          <a:solidFill>
            <a:srgbClr val="A1DDC6"/>
          </a:solidFill>
        </a:ln>
      </dgm:spPr>
      <dgm:t>
        <a:bodyPr/>
        <a:lstStyle/>
        <a:p>
          <a:pPr rtl="0"/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High Speed I/O</a:t>
          </a:r>
          <a:endParaRPr lang="zh-C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EB89E4-23FB-4A26-9034-EB192CD0554A}" type="parTrans" cxnId="{E6569A0F-7034-4436-B2BF-BC70C2751BE3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BC1F0E-2CFE-4827-B021-112852C00702}" type="sibTrans" cxnId="{E6569A0F-7034-4436-B2BF-BC70C2751BE3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92E149-14C1-4537-97E1-59AF36E01B59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A1DDC6"/>
          </a:solidFill>
        </a:ln>
      </dgm:spPr>
      <dgm:t>
        <a:bodyPr/>
        <a:lstStyle/>
        <a:p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InfiniBand Framework: 100Gbps</a:t>
          </a:r>
          <a:endParaRPr lang="zh-CN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EB6436-53CC-49AB-8431-62C01C932E44}" type="parTrans" cxnId="{2B4CA1E2-8861-4243-8F81-CFE4DBDF57C4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A1E1F1-A111-438A-8083-4E85AE140566}" type="sibTrans" cxnId="{2B4CA1E2-8861-4243-8F81-CFE4DBDF57C4}">
      <dgm:prSet/>
      <dgm:spPr/>
      <dgm:t>
        <a:bodyPr/>
        <a:lstStyle/>
        <a:p>
          <a:endParaRPr lang="zh-CN" alt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BF2EE-25F8-463E-AC74-1A0F542E84B5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A1DDC6"/>
          </a:solidFill>
        </a:ln>
      </dgm:spPr>
      <dgm:t>
        <a:bodyPr/>
        <a:lstStyle/>
        <a:p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Fiber Network: 40Gbps</a:t>
          </a:r>
          <a:endParaRPr lang="zh-CN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A3FD3E-EAB7-4D41-A2DC-F65301C8FA74}" type="parTrans" cxnId="{4CCE74A2-E25C-42CA-9B39-CDA0A44887B1}">
      <dgm:prSet/>
      <dgm:spPr/>
      <dgm:t>
        <a:bodyPr/>
        <a:lstStyle/>
        <a:p>
          <a:endParaRPr lang="zh-CN" altLang="en-US"/>
        </a:p>
      </dgm:t>
    </dgm:pt>
    <dgm:pt modelId="{338CBF93-C2B3-437E-AB98-AB0E4D0B09F3}" type="sibTrans" cxnId="{4CCE74A2-E25C-42CA-9B39-CDA0A44887B1}">
      <dgm:prSet/>
      <dgm:spPr/>
      <dgm:t>
        <a:bodyPr/>
        <a:lstStyle/>
        <a:p>
          <a:endParaRPr lang="zh-CN" altLang="en-US"/>
        </a:p>
      </dgm:t>
    </dgm:pt>
    <dgm:pt modelId="{B08084B3-ACF4-4507-9429-BC314EA8CB60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A1DDC6"/>
          </a:solidFill>
        </a:ln>
      </dgm:spPr>
      <dgm:t>
        <a:bodyPr/>
        <a:lstStyle/>
        <a:p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Ethernet: 10Gbps</a:t>
          </a:r>
          <a:endParaRPr lang="zh-CN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4DDC9F-56BD-4AE2-9580-68787760B6F9}" type="parTrans" cxnId="{15CE7B15-CB46-4059-8BE9-C39E236E1CE9}">
      <dgm:prSet/>
      <dgm:spPr/>
      <dgm:t>
        <a:bodyPr/>
        <a:lstStyle/>
        <a:p>
          <a:endParaRPr lang="zh-CN" altLang="en-US"/>
        </a:p>
      </dgm:t>
    </dgm:pt>
    <dgm:pt modelId="{1FD46D8E-BBDB-461D-AED1-A3C2B70437B8}" type="sibTrans" cxnId="{15CE7B15-CB46-4059-8BE9-C39E236E1CE9}">
      <dgm:prSet/>
      <dgm:spPr/>
      <dgm:t>
        <a:bodyPr/>
        <a:lstStyle/>
        <a:p>
          <a:endParaRPr lang="zh-CN" altLang="en-US"/>
        </a:p>
      </dgm:t>
    </dgm:pt>
    <dgm:pt modelId="{B3618390-A85A-44E1-99DC-4139537597D7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A1DDC6"/>
          </a:solidFill>
        </a:ln>
      </dgm:spPr>
      <dgm:t>
        <a:bodyPr/>
        <a:lstStyle/>
        <a:p>
          <a:r>
            <a: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SSD, 10Krpm SAS</a:t>
          </a:r>
          <a:endParaRPr lang="zh-CN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F7DBF6-E793-4323-A321-E33C132ECC2C}" type="parTrans" cxnId="{4F58E9C3-D2D7-4282-BB4B-CAE65356D8AA}">
      <dgm:prSet/>
      <dgm:spPr/>
      <dgm:t>
        <a:bodyPr/>
        <a:lstStyle/>
        <a:p>
          <a:endParaRPr lang="zh-CN" altLang="en-US"/>
        </a:p>
      </dgm:t>
    </dgm:pt>
    <dgm:pt modelId="{634515B2-60BF-4227-9549-12D66C46809D}" type="sibTrans" cxnId="{4F58E9C3-D2D7-4282-BB4B-CAE65356D8AA}">
      <dgm:prSet/>
      <dgm:spPr/>
      <dgm:t>
        <a:bodyPr/>
        <a:lstStyle/>
        <a:p>
          <a:endParaRPr lang="zh-CN" altLang="en-US"/>
        </a:p>
      </dgm:t>
    </dgm:pt>
    <dgm:pt modelId="{5A6BB508-B5A8-465D-BD6B-746AF1529961}" type="pres">
      <dgm:prSet presAssocID="{A63A9109-D8E6-4DF3-B2F0-067186CB7BA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47F64F1-270D-428D-A051-568A382FFA41}" type="pres">
      <dgm:prSet presAssocID="{E70ECD93-334B-4B1F-8591-5174920C7611}" presName="composite" presStyleCnt="0"/>
      <dgm:spPr/>
      <dgm:t>
        <a:bodyPr/>
        <a:lstStyle/>
        <a:p>
          <a:endParaRPr lang="zh-CN" altLang="en-US"/>
        </a:p>
      </dgm:t>
    </dgm:pt>
    <dgm:pt modelId="{A1D36115-E59B-40FA-B5A0-F0F102FBBC9C}" type="pres">
      <dgm:prSet presAssocID="{E70ECD93-334B-4B1F-8591-5174920C7611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4ECA4F7-FDA9-45D5-9179-37094788C1C3}" type="pres">
      <dgm:prSet presAssocID="{E70ECD93-334B-4B1F-8591-5174920C7611}" presName="desTx" presStyleLbl="alignAccFollowNode1" presStyleIdx="0" presStyleCnt="1" custLinFactNeighborX="4661" custLinFactNeighborY="36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39D3D04-B0DB-7E41-A8AF-6B61666C43C7}" type="presOf" srcId="{B3618390-A85A-44E1-99DC-4139537597D7}" destId="{A4ECA4F7-FDA9-45D5-9179-37094788C1C3}" srcOrd="0" destOrd="3" presId="urn:microsoft.com/office/officeart/2005/8/layout/hList1"/>
    <dgm:cxn modelId="{2B4CA1E2-8861-4243-8F81-CFE4DBDF57C4}" srcId="{E70ECD93-334B-4B1F-8591-5174920C7611}" destId="{4292E149-14C1-4537-97E1-59AF36E01B59}" srcOrd="0" destOrd="0" parTransId="{CAEB6436-53CC-49AB-8431-62C01C932E44}" sibTransId="{92A1E1F1-A111-438A-8083-4E85AE140566}"/>
    <dgm:cxn modelId="{A247D19A-C90E-954A-BCB1-B23B5BEAA240}" type="presOf" srcId="{E70ECD93-334B-4B1F-8591-5174920C7611}" destId="{A1D36115-E59B-40FA-B5A0-F0F102FBBC9C}" srcOrd="0" destOrd="0" presId="urn:microsoft.com/office/officeart/2005/8/layout/hList1"/>
    <dgm:cxn modelId="{102863E1-0079-4E42-AD07-74202ADB0B5C}" type="presOf" srcId="{B08084B3-ACF4-4507-9429-BC314EA8CB60}" destId="{A4ECA4F7-FDA9-45D5-9179-37094788C1C3}" srcOrd="0" destOrd="2" presId="urn:microsoft.com/office/officeart/2005/8/layout/hList1"/>
    <dgm:cxn modelId="{1936F0B1-9BBF-3440-B720-4A52F3856562}" type="presOf" srcId="{4292E149-14C1-4537-97E1-59AF36E01B59}" destId="{A4ECA4F7-FDA9-45D5-9179-37094788C1C3}" srcOrd="0" destOrd="0" presId="urn:microsoft.com/office/officeart/2005/8/layout/hList1"/>
    <dgm:cxn modelId="{F1E39CA1-E567-BC4E-ACB9-4685C1B8AC22}" type="presOf" srcId="{0D9BF2EE-25F8-463E-AC74-1A0F542E84B5}" destId="{A4ECA4F7-FDA9-45D5-9179-37094788C1C3}" srcOrd="0" destOrd="1" presId="urn:microsoft.com/office/officeart/2005/8/layout/hList1"/>
    <dgm:cxn modelId="{4CCE74A2-E25C-42CA-9B39-CDA0A44887B1}" srcId="{E70ECD93-334B-4B1F-8591-5174920C7611}" destId="{0D9BF2EE-25F8-463E-AC74-1A0F542E84B5}" srcOrd="1" destOrd="0" parTransId="{3AA3FD3E-EAB7-4D41-A2DC-F65301C8FA74}" sibTransId="{338CBF93-C2B3-437E-AB98-AB0E4D0B09F3}"/>
    <dgm:cxn modelId="{15CE7B15-CB46-4059-8BE9-C39E236E1CE9}" srcId="{E70ECD93-334B-4B1F-8591-5174920C7611}" destId="{B08084B3-ACF4-4507-9429-BC314EA8CB60}" srcOrd="2" destOrd="0" parTransId="{2B4DDC9F-56BD-4AE2-9580-68787760B6F9}" sibTransId="{1FD46D8E-BBDB-461D-AED1-A3C2B70437B8}"/>
    <dgm:cxn modelId="{387D3393-377E-1C4B-8462-04F3DA6F66E0}" type="presOf" srcId="{A63A9109-D8E6-4DF3-B2F0-067186CB7BA2}" destId="{5A6BB508-B5A8-465D-BD6B-746AF1529961}" srcOrd="0" destOrd="0" presId="urn:microsoft.com/office/officeart/2005/8/layout/hList1"/>
    <dgm:cxn modelId="{E6569A0F-7034-4436-B2BF-BC70C2751BE3}" srcId="{A63A9109-D8E6-4DF3-B2F0-067186CB7BA2}" destId="{E70ECD93-334B-4B1F-8591-5174920C7611}" srcOrd="0" destOrd="0" parTransId="{CEEB89E4-23FB-4A26-9034-EB192CD0554A}" sibTransId="{0BBC1F0E-2CFE-4827-B021-112852C00702}"/>
    <dgm:cxn modelId="{4F58E9C3-D2D7-4282-BB4B-CAE65356D8AA}" srcId="{E70ECD93-334B-4B1F-8591-5174920C7611}" destId="{B3618390-A85A-44E1-99DC-4139537597D7}" srcOrd="3" destOrd="0" parTransId="{0FF7DBF6-E793-4323-A321-E33C132ECC2C}" sibTransId="{634515B2-60BF-4227-9549-12D66C46809D}"/>
    <dgm:cxn modelId="{EE7111A9-7FCA-6C46-9DAA-040CC85550B6}" type="presParOf" srcId="{5A6BB508-B5A8-465D-BD6B-746AF1529961}" destId="{D47F64F1-270D-428D-A051-568A382FFA41}" srcOrd="0" destOrd="0" presId="urn:microsoft.com/office/officeart/2005/8/layout/hList1"/>
    <dgm:cxn modelId="{280014A7-5AD0-FC45-831F-C702F87D4A88}" type="presParOf" srcId="{D47F64F1-270D-428D-A051-568A382FFA41}" destId="{A1D36115-E59B-40FA-B5A0-F0F102FBBC9C}" srcOrd="0" destOrd="0" presId="urn:microsoft.com/office/officeart/2005/8/layout/hList1"/>
    <dgm:cxn modelId="{28EBB8CF-CBBE-F64D-B3D0-865A719B0AC4}" type="presParOf" srcId="{D47F64F1-270D-428D-A051-568A382FFA41}" destId="{A4ECA4F7-FDA9-45D5-9179-37094788C1C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70D2A-F798-D448-BA9C-3FE172B278FF}">
      <dsp:nvSpPr>
        <dsp:cNvPr id="0" name=""/>
        <dsp:cNvSpPr/>
      </dsp:nvSpPr>
      <dsp:spPr>
        <a:xfrm>
          <a:off x="0" y="71656"/>
          <a:ext cx="8229600" cy="1196885"/>
        </a:xfrm>
        <a:prstGeom prst="rightArrow">
          <a:avLst>
            <a:gd name="adj1" fmla="val 50000"/>
            <a:gd name="adj2" fmla="val 50000"/>
          </a:avLst>
        </a:prstGeom>
        <a:gradFill flip="none" rotWithShape="1">
          <a:gsLst>
            <a:gs pos="0">
              <a:srgbClr val="000031"/>
            </a:gs>
            <a:gs pos="100000">
              <a:srgbClr val="0000F1"/>
            </a:gs>
            <a:gs pos="28000">
              <a:srgbClr val="000055"/>
            </a:gs>
            <a:gs pos="54000">
              <a:srgbClr val="0000DA"/>
            </a:gs>
            <a:gs pos="77000">
              <a:srgbClr val="0000FF"/>
            </a:gs>
          </a:gsLst>
          <a:lin ang="10800000" scaled="0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190006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400" kern="1200" dirty="0">
            <a:solidFill>
              <a:srgbClr val="A0CBCF"/>
            </a:solidFill>
          </a:endParaRPr>
        </a:p>
      </dsp:txBody>
      <dsp:txXfrm>
        <a:off x="0" y="370877"/>
        <a:ext cx="7930379" cy="598443"/>
      </dsp:txXfrm>
    </dsp:sp>
    <dsp:sp modelId="{522D7D21-DCD7-B147-9D17-72FB1C232874}">
      <dsp:nvSpPr>
        <dsp:cNvPr id="0" name=""/>
        <dsp:cNvSpPr/>
      </dsp:nvSpPr>
      <dsp:spPr>
        <a:xfrm>
          <a:off x="5728201" y="3843328"/>
          <a:ext cx="1050928" cy="620824"/>
        </a:xfrm>
        <a:prstGeom prst="chevron">
          <a:avLst/>
        </a:prstGeom>
        <a:solidFill>
          <a:srgbClr val="00005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190006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 dirty="0">
            <a:solidFill>
              <a:srgbClr val="A0CBCF"/>
            </a:solidFill>
          </a:endParaRPr>
        </a:p>
      </dsp:txBody>
      <dsp:txXfrm>
        <a:off x="6038613" y="3843328"/>
        <a:ext cx="430104" cy="620824"/>
      </dsp:txXfrm>
    </dsp:sp>
    <dsp:sp modelId="{915B0441-0E0A-5F43-85EB-E8A0185CE4BF}">
      <dsp:nvSpPr>
        <dsp:cNvPr id="0" name=""/>
        <dsp:cNvSpPr/>
      </dsp:nvSpPr>
      <dsp:spPr>
        <a:xfrm>
          <a:off x="1636947" y="1800207"/>
          <a:ext cx="2588937" cy="620824"/>
        </a:xfrm>
        <a:prstGeom prst="homePlate">
          <a:avLst/>
        </a:prstGeom>
        <a:solidFill>
          <a:srgbClr val="0000D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190006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 dirty="0">
            <a:solidFill>
              <a:srgbClr val="A0CBCF"/>
            </a:solidFill>
          </a:endParaRPr>
        </a:p>
      </dsp:txBody>
      <dsp:txXfrm>
        <a:off x="1636947" y="1800207"/>
        <a:ext cx="2433731" cy="620824"/>
      </dsp:txXfrm>
    </dsp:sp>
    <dsp:sp modelId="{056AC58B-827A-D94C-BFF5-A50332C56EF6}">
      <dsp:nvSpPr>
        <dsp:cNvPr id="0" name=""/>
        <dsp:cNvSpPr/>
      </dsp:nvSpPr>
      <dsp:spPr>
        <a:xfrm>
          <a:off x="3466726" y="3168350"/>
          <a:ext cx="2658131" cy="620824"/>
        </a:xfrm>
        <a:prstGeom prst="homePlate">
          <a:avLst/>
        </a:prstGeom>
        <a:solidFill>
          <a:srgbClr val="0000D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190006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 dirty="0">
            <a:solidFill>
              <a:srgbClr val="A0CBCF"/>
            </a:solidFill>
          </a:endParaRPr>
        </a:p>
      </dsp:txBody>
      <dsp:txXfrm>
        <a:off x="3466726" y="3168350"/>
        <a:ext cx="2502925" cy="620824"/>
      </dsp:txXfrm>
    </dsp:sp>
    <dsp:sp modelId="{AA2BC819-15A4-604E-AEEE-63924BF936F6}">
      <dsp:nvSpPr>
        <dsp:cNvPr id="0" name=""/>
        <dsp:cNvSpPr/>
      </dsp:nvSpPr>
      <dsp:spPr>
        <a:xfrm>
          <a:off x="10355" y="1044068"/>
          <a:ext cx="1598965" cy="620824"/>
        </a:xfrm>
        <a:prstGeom prst="homePlate">
          <a:avLst/>
        </a:prstGeom>
        <a:solidFill>
          <a:srgbClr val="0000D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190006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500" kern="1200" dirty="0">
            <a:solidFill>
              <a:srgbClr val="A0CBCF"/>
            </a:solidFill>
          </a:endParaRPr>
        </a:p>
      </dsp:txBody>
      <dsp:txXfrm>
        <a:off x="10355" y="1044068"/>
        <a:ext cx="1443759" cy="6208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FE12F-E718-4393-B141-36D95DA52946}">
      <dsp:nvSpPr>
        <dsp:cNvPr id="0" name=""/>
        <dsp:cNvSpPr/>
      </dsp:nvSpPr>
      <dsp:spPr>
        <a:xfrm>
          <a:off x="1122561" y="-73524"/>
          <a:ext cx="2368554" cy="2216571"/>
        </a:xfrm>
        <a:prstGeom prst="ellipse">
          <a:avLst/>
        </a:prstGeom>
        <a:solidFill>
          <a:srgbClr val="A1B8E1"/>
        </a:solidFill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Mass Storage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zh-C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≥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5PB)</a:t>
          </a:r>
          <a:endParaRPr lang="zh-CN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38368" y="314375"/>
        <a:ext cx="1736939" cy="997457"/>
      </dsp:txXfrm>
    </dsp:sp>
    <dsp:sp modelId="{04819A6E-2CF2-4E9E-AAA1-E133AF9C4BDE}">
      <dsp:nvSpPr>
        <dsp:cNvPr id="0" name=""/>
        <dsp:cNvSpPr/>
      </dsp:nvSpPr>
      <dsp:spPr>
        <a:xfrm>
          <a:off x="1846076" y="1167770"/>
          <a:ext cx="2356011" cy="2218658"/>
        </a:xfrm>
        <a:prstGeom prst="ellipse">
          <a:avLst/>
        </a:prstGeom>
        <a:solidFill>
          <a:srgbClr val="A1DDC6"/>
        </a:solidFill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</a:t>
          </a:r>
          <a:r>
            <a:rPr lang="en-US" altLang="zh-C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igh Speed</a:t>
          </a:r>
        </a:p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I/O </a:t>
          </a:r>
        </a:p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zh-C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≥ </a:t>
          </a:r>
          <a:r>
            <a:rPr lang="en-US" altLang="zh-C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1.2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GB/10</a:t>
          </a:r>
          <a:r>
            <a:rPr lang="en-US" altLang="zh-C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en-US" altLang="zh-CN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zh-CN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66623" y="1740923"/>
        <a:ext cx="1413606" cy="1220262"/>
      </dsp:txXfrm>
    </dsp:sp>
    <dsp:sp modelId="{0D3CBE0A-D539-40AB-8934-47C08AFF3880}">
      <dsp:nvSpPr>
        <dsp:cNvPr id="0" name=""/>
        <dsp:cNvSpPr/>
      </dsp:nvSpPr>
      <dsp:spPr>
        <a:xfrm>
          <a:off x="461173" y="1179607"/>
          <a:ext cx="2256842" cy="2194984"/>
        </a:xfrm>
        <a:prstGeom prst="ellipse">
          <a:avLst/>
        </a:prstGeom>
        <a:solidFill>
          <a:srgbClr val="B7D6A3">
            <a:alpha val="50000"/>
          </a:srgbClr>
        </a:solidFill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HPC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zh-C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≥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5.3GB/60</a:t>
          </a:r>
          <a:r>
            <a:rPr lang="en-US" altLang="zh-C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s)</a:t>
          </a:r>
          <a:endParaRPr lang="zh-CN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692" y="1746645"/>
        <a:ext cx="1354105" cy="12072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36115-E59B-40FA-B5A0-F0F102FBBC9C}">
      <dsp:nvSpPr>
        <dsp:cNvPr id="0" name=""/>
        <dsp:cNvSpPr/>
      </dsp:nvSpPr>
      <dsp:spPr>
        <a:xfrm>
          <a:off x="0" y="18394"/>
          <a:ext cx="1634862" cy="415847"/>
        </a:xfrm>
        <a:prstGeom prst="rect">
          <a:avLst/>
        </a:prstGeom>
        <a:solidFill>
          <a:srgbClr val="A1B8E1"/>
        </a:solidFill>
        <a:ln w="25400" cap="flat" cmpd="sng" algn="ctr">
          <a:solidFill>
            <a:srgbClr val="A1B8E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Mass Storage</a:t>
          </a:r>
          <a:endParaRPr lang="zh-CN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8394"/>
        <a:ext cx="1634862" cy="415847"/>
      </dsp:txXfrm>
    </dsp:sp>
    <dsp:sp modelId="{A4ECA4F7-FDA9-45D5-9179-37094788C1C3}">
      <dsp:nvSpPr>
        <dsp:cNvPr id="0" name=""/>
        <dsp:cNvSpPr/>
      </dsp:nvSpPr>
      <dsp:spPr>
        <a:xfrm>
          <a:off x="0" y="351780"/>
          <a:ext cx="1634862" cy="1870480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A1B8E1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Distributed Storage</a:t>
          </a:r>
          <a:endParaRPr lang="zh-CN" alt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 Controllers with Dual CPU</a:t>
          </a:r>
          <a:endParaRPr lang="zh-CN" alt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1024 * 8TB SATA Disk</a:t>
          </a:r>
          <a:endParaRPr lang="zh-CN" alt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60 * 600GB SAS disk</a:t>
          </a:r>
          <a:endParaRPr lang="zh-CN" alt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GB, 10GB and IB Interface</a:t>
          </a:r>
          <a:endParaRPr lang="zh-CN" alt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Extendable </a:t>
          </a:r>
          <a:endParaRPr lang="zh-CN" alt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51780"/>
        <a:ext cx="1634862" cy="18704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36115-E59B-40FA-B5A0-F0F102FBBC9C}">
      <dsp:nvSpPr>
        <dsp:cNvPr id="0" name=""/>
        <dsp:cNvSpPr/>
      </dsp:nvSpPr>
      <dsp:spPr>
        <a:xfrm>
          <a:off x="0" y="410485"/>
          <a:ext cx="1768038" cy="553205"/>
        </a:xfrm>
        <a:prstGeom prst="rect">
          <a:avLst/>
        </a:prstGeom>
        <a:solidFill>
          <a:srgbClr val="B7D6A3"/>
        </a:solidFill>
        <a:ln w="25400" cap="flat" cmpd="sng" algn="ctr">
          <a:solidFill>
            <a:srgbClr val="B7D6A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High Performance Computing</a:t>
          </a:r>
          <a:endParaRPr lang="zh-CN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10485"/>
        <a:ext cx="1768038" cy="553205"/>
      </dsp:txXfrm>
    </dsp:sp>
    <dsp:sp modelId="{A4ECA4F7-FDA9-45D5-9179-37094788C1C3}">
      <dsp:nvSpPr>
        <dsp:cNvPr id="0" name=""/>
        <dsp:cNvSpPr/>
      </dsp:nvSpPr>
      <dsp:spPr>
        <a:xfrm>
          <a:off x="0" y="988088"/>
          <a:ext cx="1768038" cy="2371680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B7D6A3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 Computing Node</a:t>
          </a:r>
          <a:endParaRPr lang="zh-CN" alt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Manage Node</a:t>
          </a:r>
          <a:endParaRPr lang="zh-CN" alt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File Manage Software: Lustre</a:t>
          </a:r>
          <a:endParaRPr lang="zh-CN" alt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CPU: 2*Xeon 6126, 2.6G Hz</a:t>
          </a:r>
          <a:endParaRPr lang="zh-CN" alt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Cores: 12 Core/CPU, total: 720 cores</a:t>
          </a:r>
          <a:endParaRPr lang="zh-CN" alt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FLOPS: 499.2 GFlops</a:t>
          </a:r>
          <a:endParaRPr lang="zh-CN" alt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988088"/>
        <a:ext cx="1768038" cy="23716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36115-E59B-40FA-B5A0-F0F102FBBC9C}">
      <dsp:nvSpPr>
        <dsp:cNvPr id="0" name=""/>
        <dsp:cNvSpPr/>
      </dsp:nvSpPr>
      <dsp:spPr>
        <a:xfrm>
          <a:off x="0" y="91544"/>
          <a:ext cx="1634863" cy="345600"/>
        </a:xfrm>
        <a:prstGeom prst="rect">
          <a:avLst/>
        </a:prstGeom>
        <a:solidFill>
          <a:srgbClr val="A1DDC6"/>
        </a:solidFill>
        <a:ln w="25400" cap="flat" cmpd="sng" algn="ctr">
          <a:solidFill>
            <a:srgbClr val="A1DDC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High Speed I/O</a:t>
          </a:r>
          <a:endParaRPr lang="zh-CN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91544"/>
        <a:ext cx="1634863" cy="345600"/>
      </dsp:txXfrm>
    </dsp:sp>
    <dsp:sp modelId="{A4ECA4F7-FDA9-45D5-9179-37094788C1C3}">
      <dsp:nvSpPr>
        <dsp:cNvPr id="0" name=""/>
        <dsp:cNvSpPr/>
      </dsp:nvSpPr>
      <dsp:spPr>
        <a:xfrm>
          <a:off x="0" y="441472"/>
          <a:ext cx="1634863" cy="1185840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A1DDC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InfiniBand Framework: 100Gbps</a:t>
          </a:r>
          <a:endParaRPr lang="zh-CN" alt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Fiber Network: 40Gbps</a:t>
          </a:r>
          <a:endParaRPr lang="zh-CN" alt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Ethernet: 10Gbps</a:t>
          </a:r>
          <a:endParaRPr lang="zh-CN" alt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SSD, 10Krpm SAS</a:t>
          </a:r>
          <a:endParaRPr lang="zh-CN" alt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41472"/>
        <a:ext cx="1634863" cy="1185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>
                <a:cs typeface="+mn-cs"/>
              </a:defRPr>
            </a:lvl1pPr>
          </a:lstStyle>
          <a:p>
            <a:pPr>
              <a:defRPr/>
            </a:pPr>
            <a:fld id="{A2421232-6F02-D348-87C0-936757E88F8D}" type="datetimeFigureOut">
              <a:rPr lang="zh-CN" altLang="en-US"/>
              <a:pPr>
                <a:defRPr/>
              </a:pPr>
              <a:t>2020/11/20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二级</a:t>
            </a:r>
          </a:p>
          <a:p>
            <a:pPr lvl="2"/>
            <a:r>
              <a:rPr lang="zh-CN" altLang="en-US" noProof="0"/>
              <a:t>三级</a:t>
            </a:r>
          </a:p>
          <a:p>
            <a:pPr lvl="3"/>
            <a:r>
              <a:rPr lang="zh-CN" altLang="en-US" noProof="0"/>
              <a:t>四级</a:t>
            </a:r>
          </a:p>
          <a:p>
            <a:pPr lvl="4"/>
            <a:r>
              <a:rPr lang="zh-CN" altLang="en-US" noProof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>
                <a:cs typeface="+mn-cs"/>
              </a:defRPr>
            </a:lvl1pPr>
          </a:lstStyle>
          <a:p>
            <a:pPr>
              <a:defRPr/>
            </a:pPr>
            <a:fld id="{A974F9C3-A9EE-9C43-B4DD-ABDE44AC52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0357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宋体" charset="0"/>
        <a:cs typeface="宋体" charset="0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宋体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宋体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宋体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宋体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681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732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975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532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351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463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3392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663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OCS is the master control system that commands, coordinates, and monitors the observatory. The OCS provides the means to support safe observatory operations during day and night including: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Providing high level observatory operations  (</a:t>
            </a:r>
            <a:r>
              <a:rPr lang="en-US" altLang="zh-CN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including user interfaces, sequencing, resource allocation and system monitoring and maintenance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Coordinating the camera, telescope, data management subsystems for an integrated operation during the survey. 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Locally and remotely starting, monitoring, adjusting and stopping the system during operation.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Controlling and monitoring all instruments of the observatory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Orchestrating and controlling all aspects of the observatory for all observations (</a:t>
            </a:r>
            <a:r>
              <a:rPr lang="en-US" altLang="zh-CN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science, calibration, and engineering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and all operation modes. </a:t>
            </a:r>
          </a:p>
          <a:p>
            <a:pPr marL="0" indent="0">
              <a:buNone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these purposes, several sub-systems are provides to support the OCS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870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kumimoji="1" lang="en-US" altLang="zh-CN" sz="1200" kern="1200" dirty="0">
              <a:solidFill>
                <a:schemeClr val="tx1"/>
              </a:solidFill>
              <a:effectLst/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886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472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928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341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258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7766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3">
              <a:buFont typeface="Arial" charset="0"/>
              <a:buChar char="•"/>
            </a:pPr>
            <a:r>
              <a:rPr lang="en-US" altLang="zh-CN" dirty="0" smtClean="0">
                <a:solidFill>
                  <a:srgbClr val="0E1E20"/>
                </a:solidFill>
              </a:rPr>
              <a:t>In SN cosmology, the systematic uncertainty in DE are dominated by low-z sample, i.e.: the intrinsic variance in </a:t>
            </a:r>
            <a:r>
              <a:rPr lang="en-US" altLang="zh-CN" dirty="0" err="1" smtClean="0">
                <a:solidFill>
                  <a:srgbClr val="0E1E20"/>
                </a:solidFill>
              </a:rPr>
              <a:t>Sne</a:t>
            </a:r>
            <a:endParaRPr lang="en-US" altLang="zh-CN" dirty="0" smtClean="0">
              <a:solidFill>
                <a:srgbClr val="0E1E20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923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+mn-lt"/>
                <a:ea typeface="宋体" charset="0"/>
                <a:cs typeface="宋体" charset="0"/>
              </a:rPr>
              <a:t>For example for the </a:t>
            </a:r>
            <a:r>
              <a:rPr kumimoji="1"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宋体" charset="0"/>
                <a:cs typeface="宋体" charset="0"/>
              </a:rPr>
              <a:t>electromagnetic 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+mn-lt"/>
                <a:ea typeface="宋体" charset="0"/>
                <a:cs typeface="宋体" charset="0"/>
              </a:rPr>
              <a:t>counterparts of the gravitational waves: the </a:t>
            </a:r>
            <a:r>
              <a:rPr kumimoji="1"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宋体" charset="0"/>
                <a:cs typeface="宋体" charset="0"/>
              </a:rPr>
              <a:t>Kilonova</a:t>
            </a:r>
            <a:r>
              <a:rPr kumimoji="1"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宋体" charset="0"/>
                <a:cs typeface="宋体" charset="0"/>
              </a:rPr>
              <a:t>.</a:t>
            </a:r>
          </a:p>
          <a:p>
            <a:pPr marL="0" indent="0">
              <a:buNone/>
            </a:pPr>
            <a:r>
              <a:rPr lang="en-US" altLang="zh-CN" dirty="0" err="1" smtClean="0"/>
              <a:t>Mephisto</a:t>
            </a:r>
            <a:r>
              <a:rPr kumimoji="1" lang="en-US" altLang="zh-CN" dirty="0" smtClean="0"/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high-quality real-time </a:t>
            </a:r>
            <a:r>
              <a:rPr kumimoji="1" lang="en-US" altLang="zh-CN" dirty="0" err="1" smtClean="0">
                <a:solidFill>
                  <a:srgbClr val="FF0000"/>
                </a:solidFill>
              </a:rPr>
              <a:t>colours</a:t>
            </a:r>
            <a:r>
              <a:rPr kumimoji="1" lang="en-US" altLang="zh-CN" dirty="0" smtClean="0">
                <a:solidFill>
                  <a:srgbClr val="FF0000"/>
                </a:solidFill>
              </a:rPr>
              <a:t> allow</a:t>
            </a:r>
            <a:r>
              <a:rPr kumimoji="1" lang="en-US" altLang="zh-CN" dirty="0" smtClean="0"/>
              <a:t> </a:t>
            </a:r>
          </a:p>
          <a:p>
            <a:r>
              <a:rPr lang="en-US" altLang="zh-CN" sz="1200" dirty="0" smtClean="0">
                <a:solidFill>
                  <a:srgbClr val="FF0000"/>
                </a:solidFill>
              </a:rPr>
              <a:t>Rapidly classification of </a:t>
            </a:r>
            <a:r>
              <a:rPr lang="en-US" altLang="zh-CN" sz="1200" dirty="0" err="1" smtClean="0">
                <a:solidFill>
                  <a:srgbClr val="FF0000"/>
                </a:solidFill>
              </a:rPr>
              <a:t>Kilonovae</a:t>
            </a:r>
            <a:endParaRPr lang="en-US" altLang="zh-CN" sz="1200" dirty="0" smtClean="0">
              <a:solidFill>
                <a:srgbClr val="FF0000"/>
              </a:solidFill>
            </a:endParaRPr>
          </a:p>
          <a:p>
            <a:r>
              <a:rPr lang="en-US" altLang="zh-CN" sz="1200" dirty="0" smtClean="0">
                <a:solidFill>
                  <a:srgbClr val="FF0000"/>
                </a:solidFill>
              </a:rPr>
              <a:t>Differentiate between NS-NS and NS-BH mergers</a:t>
            </a:r>
          </a:p>
          <a:p>
            <a:r>
              <a:rPr lang="en-US" altLang="zh-CN" sz="1200" dirty="0" smtClean="0">
                <a:solidFill>
                  <a:srgbClr val="FF0000"/>
                </a:solidFill>
              </a:rPr>
              <a:t>Help identify weak GW events</a:t>
            </a:r>
            <a:endParaRPr lang="zh-CN" altLang="en-US" sz="1200" dirty="0" smtClean="0">
              <a:solidFill>
                <a:srgbClr val="FF0000"/>
              </a:solidFill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4274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062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5282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8646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4809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819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0557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886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Simulate</a:t>
            </a:r>
            <a:r>
              <a:rPr lang="en-US" altLang="zh-CN" baseline="0" dirty="0" smtClean="0"/>
              <a:t> observation from one day to one year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7545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sz="1200" kern="1200" dirty="0">
              <a:solidFill>
                <a:schemeClr val="tx1"/>
              </a:solidFill>
              <a:effectLst/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2953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sz="1200" kern="1200" dirty="0">
              <a:solidFill>
                <a:schemeClr val="tx1"/>
              </a:solidFill>
              <a:effectLst/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2708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06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06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sz="1200" kern="1200" dirty="0">
              <a:solidFill>
                <a:schemeClr val="tx1"/>
              </a:solidFill>
              <a:effectLst/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413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024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/>
              <a:t>Equatorial </a:t>
            </a:r>
            <a:r>
              <a:rPr kumimoji="1" lang="en-US" altLang="zh-CN" dirty="0"/>
              <a:t>mount 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64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kumimoji="1" lang="en-US" altLang="zh-CN" sz="1200" kern="1200" dirty="0">
              <a:solidFill>
                <a:schemeClr val="tx1"/>
              </a:solidFill>
              <a:effectLst/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325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sz="1200" kern="1200" dirty="0">
              <a:solidFill>
                <a:schemeClr val="tx1"/>
              </a:solidFill>
              <a:effectLst/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743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2564904"/>
            <a:ext cx="5715000" cy="1219200"/>
          </a:xfrm>
        </p:spPr>
        <p:txBody>
          <a:bodyPr/>
          <a:lstStyle>
            <a:lvl1pPr>
              <a:defRPr>
                <a:solidFill>
                  <a:srgbClr val="003366"/>
                </a:solidFill>
                <a:latin typeface="Calibri"/>
                <a:cs typeface="Helvetic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0" y="4005064"/>
            <a:ext cx="5638800" cy="533400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D4852-5F88-2F4C-926B-6FACB0C91EB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cxnSp>
        <p:nvCxnSpPr>
          <p:cNvPr id="7" name="直线连接符 6"/>
          <p:cNvCxnSpPr/>
          <p:nvPr userDrawn="1"/>
        </p:nvCxnSpPr>
        <p:spPr>
          <a:xfrm>
            <a:off x="179512" y="1124744"/>
            <a:ext cx="8658962" cy="0"/>
          </a:xfrm>
          <a:prstGeom prst="line">
            <a:avLst/>
          </a:prstGeom>
          <a:ln>
            <a:solidFill>
              <a:srgbClr val="02255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95D93677-216B-EC4E-8B4F-F22FA7F16E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3"/>
            <a:ext cx="6931404" cy="91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94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65707-9842-E341-96C3-C9B0A741276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33511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4"/>
            <a:ext cx="2057400" cy="612616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4"/>
            <a:ext cx="6019800" cy="612616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465CD-1298-BF48-8DC3-F6D54F46D60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106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00">
                <a:latin typeface="+mn-lt"/>
                <a:cs typeface="Arial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000">
                <a:latin typeface="+mn-lt"/>
                <a:ea typeface="宋体-简"/>
                <a:cs typeface="Arial"/>
              </a:defRPr>
            </a:lvl1pPr>
            <a:lvl2pPr>
              <a:defRPr sz="1900">
                <a:latin typeface="+mn-lt"/>
                <a:ea typeface="宋体-简"/>
                <a:cs typeface="Arial"/>
              </a:defRPr>
            </a:lvl2pPr>
            <a:lvl3pPr>
              <a:defRPr sz="1800">
                <a:latin typeface="+mn-lt"/>
                <a:ea typeface="宋体-简"/>
                <a:cs typeface="Arial"/>
              </a:defRPr>
            </a:lvl3pPr>
            <a:lvl4pPr>
              <a:defRPr sz="1700">
                <a:latin typeface="+mn-lt"/>
                <a:ea typeface="宋体-简"/>
                <a:cs typeface="Arial"/>
              </a:defRPr>
            </a:lvl4pPr>
            <a:lvl5pPr>
              <a:defRPr>
                <a:latin typeface="+mn-lt"/>
                <a:ea typeface="宋体-简"/>
                <a:cs typeface="Arial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r>
              <a:rPr lang="en-US" altLang="zh-CN" dirty="0" err="1"/>
              <a:t>aa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9B4D1-8AD6-6C42-B22A-9A3B63E0133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cxnSp>
        <p:nvCxnSpPr>
          <p:cNvPr id="10" name="直线连接符 9"/>
          <p:cNvCxnSpPr/>
          <p:nvPr userDrawn="1"/>
        </p:nvCxnSpPr>
        <p:spPr>
          <a:xfrm>
            <a:off x="467544" y="764704"/>
            <a:ext cx="8208912" cy="0"/>
          </a:xfrm>
          <a:prstGeom prst="line">
            <a:avLst/>
          </a:prstGeom>
          <a:ln>
            <a:solidFill>
              <a:srgbClr val="02255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62182EAF-6B54-2E46-88A3-288CC0FA42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929" y="39011"/>
            <a:ext cx="1544527" cy="70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05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6BE62-3565-694A-827E-85B77CA5F44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1412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19204"/>
            <a:ext cx="4038600" cy="4906963"/>
          </a:xfrm>
        </p:spPr>
        <p:txBody>
          <a:bodyPr/>
          <a:lstStyle>
            <a:lvl1pPr>
              <a:defRPr sz="2800">
                <a:ea typeface="宋体-简"/>
              </a:defRPr>
            </a:lvl1pPr>
            <a:lvl2pPr>
              <a:defRPr sz="2400">
                <a:ea typeface="宋体-简"/>
              </a:defRPr>
            </a:lvl2pPr>
            <a:lvl3pPr>
              <a:defRPr sz="2000">
                <a:ea typeface="宋体-简"/>
              </a:defRPr>
            </a:lvl3pPr>
            <a:lvl4pPr>
              <a:defRPr sz="1800">
                <a:ea typeface="宋体-简"/>
              </a:defRPr>
            </a:lvl4pPr>
            <a:lvl5pPr>
              <a:defRPr sz="1800">
                <a:ea typeface="宋体-简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19204"/>
            <a:ext cx="4038600" cy="4906963"/>
          </a:xfrm>
        </p:spPr>
        <p:txBody>
          <a:bodyPr/>
          <a:lstStyle>
            <a:lvl1pPr>
              <a:defRPr sz="2800">
                <a:ea typeface="宋体-简"/>
              </a:defRPr>
            </a:lvl1pPr>
            <a:lvl2pPr>
              <a:defRPr sz="2400">
                <a:ea typeface="宋体-简"/>
              </a:defRPr>
            </a:lvl2pPr>
            <a:lvl3pPr>
              <a:defRPr sz="2000">
                <a:ea typeface="宋体-简"/>
              </a:defRPr>
            </a:lvl3pPr>
            <a:lvl4pPr>
              <a:defRPr sz="1800">
                <a:ea typeface="宋体-简"/>
              </a:defRPr>
            </a:lvl4pPr>
            <a:lvl5pPr>
              <a:defRPr sz="1800">
                <a:ea typeface="宋体-简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1BF72-C617-3D44-A617-4573C717713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2055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929D1-ACE4-6949-8288-84EFCC24C20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156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4BE74-C506-E745-B207-4B100E31E43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8164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8624C-A3D2-A145-916D-D4D5F6787B1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5574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B4933-444B-B64C-B1FE-D8E5DECC4BB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7966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437CB-D4F0-E142-AAF6-EF74BD152F7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7537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6675"/>
            <a:ext cx="8229600" cy="6985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1075"/>
            <a:ext cx="8229600" cy="51450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endParaRPr lang="zh-CN" altLang="en-US" dirty="0"/>
          </a:p>
          <a:p>
            <a:pPr lvl="1"/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endParaRPr lang="zh-CN" altLang="en-US" dirty="0"/>
          </a:p>
          <a:p>
            <a:pPr lvl="2"/>
            <a:r>
              <a:rPr lang="en-US" altLang="zh-CN" dirty="0"/>
              <a:t>Third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endParaRPr lang="zh-CN" altLang="en-US" dirty="0"/>
          </a:p>
          <a:p>
            <a:pPr lvl="3"/>
            <a:r>
              <a:rPr lang="en-US" altLang="zh-CN" dirty="0"/>
              <a:t>Forth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endParaRPr lang="zh-CN" altLang="en-US" dirty="0"/>
          </a:p>
          <a:p>
            <a:pPr lvl="4"/>
            <a:r>
              <a:rPr lang="en-US" altLang="zh-CN" dirty="0"/>
              <a:t>Fifth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宋体" charset="0"/>
              </a:defRPr>
            </a:lvl1pPr>
          </a:lstStyle>
          <a:p>
            <a:pPr>
              <a:defRPr/>
            </a:pPr>
            <a:fld id="{F080386C-357C-B94D-9AE2-755C75F9462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02326C"/>
          </a:solidFill>
          <a:latin typeface="Calibri"/>
          <a:ea typeface="宋体" charset="0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Times New Roman" charset="0"/>
          <a:ea typeface="宋体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Times New Roman" charset="0"/>
          <a:ea typeface="宋体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Times New Roman" charset="0"/>
          <a:ea typeface="宋体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Times New Roman" charset="0"/>
          <a:ea typeface="宋体" charset="0"/>
          <a:cs typeface="Arial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kumimoji="1" sz="2000" b="1" i="0">
          <a:solidFill>
            <a:srgbClr val="003366"/>
          </a:solidFill>
          <a:latin typeface="Calibri"/>
          <a:ea typeface="宋体" charset="0"/>
          <a:cs typeface="Calibri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kumimoji="1" sz="1900" b="1" i="0">
          <a:solidFill>
            <a:srgbClr val="003366"/>
          </a:solidFill>
          <a:latin typeface="Calibri"/>
          <a:ea typeface="Helvetica" charset="0"/>
          <a:cs typeface="Calibri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kumimoji="1" b="1" i="0">
          <a:solidFill>
            <a:srgbClr val="003366"/>
          </a:solidFill>
          <a:latin typeface="Calibri"/>
          <a:ea typeface="Helvetica" charset="0"/>
          <a:cs typeface="Calibri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kumimoji="1" sz="1600" b="1" i="0">
          <a:solidFill>
            <a:srgbClr val="003366"/>
          </a:solidFill>
          <a:latin typeface="Calibri"/>
          <a:ea typeface="Helvetica" charset="0"/>
          <a:cs typeface="Calibri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kumimoji="1" sz="1600" b="1" i="0">
          <a:solidFill>
            <a:srgbClr val="003366"/>
          </a:solidFill>
          <a:latin typeface="Calibri"/>
          <a:ea typeface="Helvetica" charset="0"/>
          <a:cs typeface="Calibri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3366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3366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3366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3366"/>
          </a:solidFill>
          <a:latin typeface="+mn-lt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package" Target="../embeddings/Microsoft_Word___.doc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tiff"/><Relationship Id="rId7" Type="http://schemas.openxmlformats.org/officeDocument/2006/relationships/image" Target="../media/image67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tiff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1.png"/><Relationship Id="rId5" Type="http://schemas.openxmlformats.org/officeDocument/2006/relationships/image" Target="../media/image75.jpe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emf"/><Relationship Id="rId4" Type="http://schemas.openxmlformats.org/officeDocument/2006/relationships/image" Target="../media/image11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wmf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6.emf"/><Relationship Id="rId4" Type="http://schemas.openxmlformats.org/officeDocument/2006/relationships/package" Target="../embeddings/Microsoft_Word___1.docx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38.png"/><Relationship Id="rId7" Type="http://schemas.openxmlformats.org/officeDocument/2006/relationships/chart" Target="../charts/chart2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0912.0201" TargetMode="Externa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jpeg"/><Relationship Id="rId4" Type="http://schemas.openxmlformats.org/officeDocument/2006/relationships/image" Target="../media/image158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20.jpeg"/><Relationship Id="rId5" Type="http://schemas.openxmlformats.org/officeDocument/2006/relationships/image" Target="../media/image16.jpeg"/><Relationship Id="rId10" Type="http://schemas.openxmlformats.org/officeDocument/2006/relationships/image" Target="../media/image19.jpeg"/><Relationship Id="rId4" Type="http://schemas.microsoft.com/office/2007/relationships/hdphoto" Target="../media/hdphoto1.wdp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F4D4D67-CA01-4D40-BE6F-0DAA5646F3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3841750"/>
          </a:xfrm>
          <a:prstGeom prst="rect">
            <a:avLst/>
          </a:prstGeom>
        </p:spPr>
      </p:pic>
      <p:sp>
        <p:nvSpPr>
          <p:cNvPr id="14338" name="标题 1"/>
          <p:cNvSpPr>
            <a:spLocks noGrp="1"/>
          </p:cNvSpPr>
          <p:nvPr>
            <p:ph type="ctrTitle"/>
          </p:nvPr>
        </p:nvSpPr>
        <p:spPr>
          <a:xfrm>
            <a:off x="323528" y="1504800"/>
            <a:ext cx="8424936" cy="1219200"/>
          </a:xfrm>
        </p:spPr>
        <p:txBody>
          <a:bodyPr/>
          <a:lstStyle/>
          <a:p>
            <a:pPr algn="ctr"/>
            <a:r>
              <a:rPr lang="en-US" altLang="zh-CN" sz="3200" dirty="0">
                <a:solidFill>
                  <a:srgbClr val="C00000"/>
                </a:solidFill>
                <a:latin typeface="Times New Roman" charset="0"/>
                <a:cs typeface="Helvetica" charset="0"/>
              </a:rPr>
              <a:t>M</a:t>
            </a:r>
            <a:r>
              <a:rPr lang="en-US" altLang="zh-CN" sz="3200" dirty="0">
                <a:solidFill>
                  <a:schemeClr val="bg1"/>
                </a:solidFill>
                <a:latin typeface="Times New Roman" charset="0"/>
                <a:cs typeface="Helvetica" charset="0"/>
              </a:rPr>
              <a:t>ulti-chann</a:t>
            </a:r>
            <a:r>
              <a:rPr lang="en-US" altLang="zh-CN" sz="3200" dirty="0">
                <a:solidFill>
                  <a:srgbClr val="FF0000"/>
                </a:solidFill>
                <a:latin typeface="Times New Roman" charset="0"/>
                <a:cs typeface="Helvetica" charset="0"/>
              </a:rPr>
              <a:t>e</a:t>
            </a:r>
            <a:r>
              <a:rPr lang="en-US" altLang="zh-CN" sz="3200" dirty="0">
                <a:solidFill>
                  <a:schemeClr val="bg1"/>
                </a:solidFill>
                <a:latin typeface="Times New Roman" charset="0"/>
                <a:cs typeface="Helvetica" charset="0"/>
              </a:rPr>
              <a:t>l</a:t>
            </a:r>
            <a:r>
              <a:rPr lang="en-US" altLang="zh-CN" sz="3200" dirty="0">
                <a:latin typeface="Times New Roman" charset="0"/>
                <a:cs typeface="Helvetica" charset="0"/>
              </a:rPr>
              <a:t> </a:t>
            </a:r>
            <a:r>
              <a:rPr lang="en-US" altLang="zh-CN" sz="3200" dirty="0">
                <a:solidFill>
                  <a:srgbClr val="FFC000"/>
                </a:solidFill>
                <a:latin typeface="Times New Roman" charset="0"/>
                <a:cs typeface="Helvetica" charset="0"/>
              </a:rPr>
              <a:t>P</a:t>
            </a:r>
            <a:r>
              <a:rPr lang="en-US" altLang="zh-CN" sz="3200" dirty="0">
                <a:solidFill>
                  <a:srgbClr val="FF0000"/>
                </a:solidFill>
                <a:latin typeface="Times New Roman" charset="0"/>
                <a:cs typeface="Helvetica" charset="0"/>
              </a:rPr>
              <a:t>h</a:t>
            </a:r>
            <a:r>
              <a:rPr lang="en-US" altLang="zh-CN" sz="3200" dirty="0">
                <a:solidFill>
                  <a:schemeClr val="bg1"/>
                </a:solidFill>
                <a:latin typeface="Times New Roman" charset="0"/>
                <a:cs typeface="Helvetica" charset="0"/>
              </a:rPr>
              <a:t>otometr</a:t>
            </a:r>
            <a:r>
              <a:rPr lang="en-US" altLang="zh-CN" sz="3200" dirty="0">
                <a:solidFill>
                  <a:srgbClr val="92D050"/>
                </a:solidFill>
                <a:latin typeface="Times New Roman" charset="0"/>
                <a:cs typeface="Helvetica" charset="0"/>
              </a:rPr>
              <a:t>i</a:t>
            </a:r>
            <a:r>
              <a:rPr lang="en-US" altLang="zh-CN" sz="3200" dirty="0">
                <a:solidFill>
                  <a:schemeClr val="bg1"/>
                </a:solidFill>
                <a:latin typeface="Times New Roman" charset="0"/>
                <a:cs typeface="Helvetica" charset="0"/>
              </a:rPr>
              <a:t>c</a:t>
            </a:r>
            <a:r>
              <a:rPr lang="en-US" altLang="zh-CN" sz="3200" dirty="0">
                <a:latin typeface="Times New Roman" charset="0"/>
                <a:cs typeface="Helvetica" charset="0"/>
              </a:rPr>
              <a:t> </a:t>
            </a:r>
            <a:r>
              <a:rPr lang="en-US" altLang="zh-CN" sz="3200" dirty="0">
                <a:solidFill>
                  <a:srgbClr val="00B050"/>
                </a:solidFill>
                <a:latin typeface="Times New Roman" charset="0"/>
                <a:cs typeface="Helvetica" charset="0"/>
              </a:rPr>
              <a:t>S</a:t>
            </a:r>
            <a:r>
              <a:rPr lang="en-US" altLang="zh-CN" sz="3200" dirty="0">
                <a:solidFill>
                  <a:schemeClr val="bg1"/>
                </a:solidFill>
                <a:latin typeface="Times New Roman" charset="0"/>
                <a:cs typeface="Helvetica" charset="0"/>
              </a:rPr>
              <a:t>urvey</a:t>
            </a:r>
            <a:r>
              <a:rPr lang="en-US" altLang="zh-CN" sz="3200" dirty="0">
                <a:latin typeface="Times New Roman" charset="0"/>
                <a:cs typeface="Helvetica" charset="0"/>
              </a:rPr>
              <a:t> </a:t>
            </a:r>
            <a:r>
              <a:rPr lang="en-US" altLang="zh-CN" sz="3200" dirty="0">
                <a:solidFill>
                  <a:srgbClr val="00B0F0"/>
                </a:solidFill>
                <a:latin typeface="Times New Roman" charset="0"/>
                <a:cs typeface="Helvetica" charset="0"/>
              </a:rPr>
              <a:t>T</a:t>
            </a:r>
            <a:r>
              <a:rPr lang="en-US" altLang="zh-CN" sz="3200" dirty="0">
                <a:solidFill>
                  <a:schemeClr val="bg1"/>
                </a:solidFill>
                <a:latin typeface="Times New Roman" charset="0"/>
                <a:cs typeface="Helvetica" charset="0"/>
              </a:rPr>
              <a:t>elesc</a:t>
            </a:r>
            <a:r>
              <a:rPr lang="en-US" altLang="zh-CN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charset="0"/>
                <a:cs typeface="Helvetica" charset="0"/>
              </a:rPr>
              <a:t>o</a:t>
            </a:r>
            <a:r>
              <a:rPr lang="en-US" altLang="zh-CN" sz="3200" dirty="0">
                <a:solidFill>
                  <a:schemeClr val="bg1"/>
                </a:solidFill>
                <a:latin typeface="Times New Roman" charset="0"/>
                <a:cs typeface="Helvetica" charset="0"/>
              </a:rPr>
              <a:t>pe</a:t>
            </a:r>
            <a:r>
              <a:rPr lang="en-US" altLang="zh-CN" sz="3200" dirty="0">
                <a:latin typeface="Times New Roman" charset="0"/>
                <a:cs typeface="Helvetica" charset="0"/>
              </a:rPr>
              <a:t> </a:t>
            </a:r>
            <a:br>
              <a:rPr lang="en-US" altLang="zh-CN" sz="3200" dirty="0">
                <a:latin typeface="Times New Roman" charset="0"/>
                <a:cs typeface="Helvetica" charset="0"/>
              </a:rPr>
            </a:br>
            <a:r>
              <a:rPr lang="en-US" altLang="zh-CN" sz="3200" dirty="0">
                <a:solidFill>
                  <a:srgbClr val="FFFF00"/>
                </a:solidFill>
                <a:latin typeface="Times New Roman" charset="0"/>
                <a:cs typeface="Helvetica" charset="0"/>
              </a:rPr>
              <a:t>—</a:t>
            </a:r>
            <a:r>
              <a:rPr lang="en-US" altLang="zh-CN" sz="3200" dirty="0">
                <a:latin typeface="Times New Roman" charset="0"/>
                <a:cs typeface="Helvetica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Times New Roman" charset="0"/>
                <a:cs typeface="Helvetica" charset="0"/>
              </a:rPr>
              <a:t>M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charset="0"/>
                <a:cs typeface="Helvetica" charset="0"/>
              </a:rPr>
              <a:t>e</a:t>
            </a:r>
            <a:r>
              <a:rPr lang="en-US" altLang="zh-CN" sz="3200" dirty="0" err="1">
                <a:solidFill>
                  <a:srgbClr val="FFC000"/>
                </a:solidFill>
                <a:latin typeface="Times New Roman" charset="0"/>
                <a:cs typeface="Helvetica" charset="0"/>
              </a:rPr>
              <a:t>p</a:t>
            </a:r>
            <a:r>
              <a:rPr lang="en-US" altLang="zh-CN" sz="3200" dirty="0" err="1">
                <a:solidFill>
                  <a:srgbClr val="FFFF00"/>
                </a:solidFill>
                <a:latin typeface="Times New Roman" charset="0"/>
                <a:cs typeface="Helvetica" charset="0"/>
              </a:rPr>
              <a:t>h</a:t>
            </a:r>
            <a:r>
              <a:rPr lang="en-US" altLang="zh-CN" sz="3200" dirty="0" err="1">
                <a:solidFill>
                  <a:srgbClr val="92D050"/>
                </a:solidFill>
                <a:latin typeface="Times New Roman" charset="0"/>
                <a:cs typeface="Helvetica" charset="0"/>
              </a:rPr>
              <a:t>i</a:t>
            </a:r>
            <a:r>
              <a:rPr lang="en-US" altLang="zh-CN" sz="3200" dirty="0" err="1">
                <a:solidFill>
                  <a:srgbClr val="00B050"/>
                </a:solidFill>
                <a:latin typeface="Times New Roman" charset="0"/>
                <a:cs typeface="Helvetica" charset="0"/>
              </a:rPr>
              <a:t>s</a:t>
            </a:r>
            <a:r>
              <a:rPr lang="en-US" altLang="zh-CN" sz="3200" dirty="0" err="1">
                <a:solidFill>
                  <a:srgbClr val="00B0F0"/>
                </a:solidFill>
                <a:latin typeface="Times New Roman" charset="0"/>
                <a:cs typeface="Helvetica" charset="0"/>
              </a:rPr>
              <a:t>t</a:t>
            </a:r>
            <a:r>
              <a:rPr lang="en-US" altLang="zh-CN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charset="0"/>
                <a:cs typeface="Helvetica" charset="0"/>
              </a:rPr>
              <a:t>o</a:t>
            </a:r>
            <a:endParaRPr lang="zh-CN" alt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Times New Roman" charset="0"/>
              <a:cs typeface="Helvetica" charset="0"/>
            </a:endParaRPr>
          </a:p>
        </p:txBody>
      </p:sp>
      <p:sp>
        <p:nvSpPr>
          <p:cNvPr id="5" name="副标题 2"/>
          <p:cNvSpPr>
            <a:spLocks noGrp="1"/>
          </p:cNvSpPr>
          <p:nvPr>
            <p:ph type="subTitle" idx="1"/>
          </p:nvPr>
        </p:nvSpPr>
        <p:spPr>
          <a:xfrm>
            <a:off x="7092280" y="620688"/>
            <a:ext cx="1979712" cy="576064"/>
          </a:xfrm>
        </p:spPr>
        <p:txBody>
          <a:bodyPr/>
          <a:lstStyle/>
          <a:p>
            <a:pPr algn="r"/>
            <a:r>
              <a:rPr lang="en-US" altLang="zh-CN" sz="1200" dirty="0" smtClean="0">
                <a:solidFill>
                  <a:srgbClr val="0E1E20"/>
                </a:solidFill>
                <a:latin typeface="+mn-lt"/>
                <a:cs typeface="Helvetica" charset="0"/>
              </a:rPr>
              <a:t>2020/11/26</a:t>
            </a:r>
            <a:r>
              <a:rPr lang="en-US" altLang="zh-CN" sz="1200" dirty="0">
                <a:solidFill>
                  <a:srgbClr val="0E1E20"/>
                </a:solidFill>
                <a:latin typeface="+mn-lt"/>
                <a:cs typeface="Helvetica" charset="0"/>
              </a:rPr>
              <a:t/>
            </a:r>
            <a:br>
              <a:rPr lang="en-US" altLang="zh-CN" sz="1200" dirty="0">
                <a:solidFill>
                  <a:srgbClr val="0E1E20"/>
                </a:solidFill>
                <a:latin typeface="+mn-lt"/>
                <a:cs typeface="Helvetica" charset="0"/>
              </a:rPr>
            </a:br>
            <a:r>
              <a:rPr lang="en-US" altLang="zh-CN" sz="1200" dirty="0" smtClean="0">
                <a:solidFill>
                  <a:srgbClr val="0E1E20"/>
                </a:solidFill>
                <a:latin typeface="+mn-lt"/>
                <a:cs typeface="Helvetica" charset="0"/>
              </a:rPr>
              <a:t>Xiamen </a:t>
            </a:r>
            <a:r>
              <a:rPr lang="en-US" altLang="zh-CN" sz="1200" dirty="0">
                <a:solidFill>
                  <a:srgbClr val="0E1E20"/>
                </a:solidFill>
                <a:latin typeface="+mn-lt"/>
                <a:cs typeface="Helvetica" charset="0"/>
              </a:rPr>
              <a:t>University</a:t>
            </a:r>
          </a:p>
        </p:txBody>
      </p:sp>
      <p:sp>
        <p:nvSpPr>
          <p:cNvPr id="8" name="副标题 2"/>
          <p:cNvSpPr txBox="1">
            <a:spLocks/>
          </p:cNvSpPr>
          <p:nvPr/>
        </p:nvSpPr>
        <p:spPr bwMode="auto">
          <a:xfrm>
            <a:off x="971600" y="5157192"/>
            <a:ext cx="6768752" cy="5040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kumimoji="1" sz="2000" b="1" i="0">
                <a:solidFill>
                  <a:srgbClr val="003366"/>
                </a:solidFill>
                <a:latin typeface="Calibri"/>
                <a:ea typeface="宋体" charset="0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900" b="1" i="0">
                <a:solidFill>
                  <a:srgbClr val="003366"/>
                </a:solidFill>
                <a:latin typeface="Calibri"/>
                <a:ea typeface="Helvetica" charset="0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b="1" i="0">
                <a:solidFill>
                  <a:srgbClr val="003366"/>
                </a:solidFill>
                <a:latin typeface="Calibri"/>
                <a:ea typeface="Helvetica" charset="0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 b="1" i="0">
                <a:solidFill>
                  <a:srgbClr val="003366"/>
                </a:solidFill>
                <a:latin typeface="Calibri"/>
                <a:ea typeface="Helvetica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 b="1" i="0">
                <a:solidFill>
                  <a:srgbClr val="003366"/>
                </a:solidFill>
                <a:latin typeface="Calibri"/>
                <a:ea typeface="Helvetica" charset="0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</a:defRPr>
            </a:lvl9pPr>
          </a:lstStyle>
          <a:p>
            <a:pPr algn="ctr"/>
            <a:r>
              <a:rPr lang="en-US" altLang="zh-CN" sz="1800" dirty="0" smtClean="0">
                <a:solidFill>
                  <a:srgbClr val="0E1E20"/>
                </a:solidFill>
                <a:latin typeface="Times New Roman" charset="0"/>
                <a:cs typeface="Arial" charset="0"/>
              </a:rPr>
              <a:t>South-Western </a:t>
            </a:r>
            <a:r>
              <a:rPr lang="en-US" altLang="zh-CN" sz="1800" dirty="0">
                <a:solidFill>
                  <a:srgbClr val="0E1E20"/>
                </a:solidFill>
                <a:latin typeface="Times New Roman" charset="0"/>
                <a:cs typeface="Arial" charset="0"/>
              </a:rPr>
              <a:t>Institute for Astronomy Research</a:t>
            </a:r>
            <a:endParaRPr lang="en-US" altLang="zh-CN" sz="1800" dirty="0">
              <a:solidFill>
                <a:srgbClr val="0E1E20"/>
              </a:solidFill>
              <a:latin typeface="+mn-lt"/>
              <a:cs typeface="Helvetica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61224" y="2808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grpSp>
        <p:nvGrpSpPr>
          <p:cNvPr id="14" name="组 9"/>
          <p:cNvGrpSpPr>
            <a:grpSpLocks noChangeAspect="1"/>
          </p:cNvGrpSpPr>
          <p:nvPr/>
        </p:nvGrpSpPr>
        <p:grpSpPr>
          <a:xfrm>
            <a:off x="3275856" y="5589240"/>
            <a:ext cx="2073170" cy="710964"/>
            <a:chOff x="2411760" y="5472608"/>
            <a:chExt cx="3960440" cy="1340768"/>
          </a:xfrm>
          <a:effectLst/>
        </p:grpSpPr>
        <p:sp>
          <p:nvSpPr>
            <p:cNvPr id="16" name="矩形 8"/>
            <p:cNvSpPr/>
            <p:nvPr/>
          </p:nvSpPr>
          <p:spPr>
            <a:xfrm>
              <a:off x="2411760" y="5472608"/>
              <a:ext cx="3960440" cy="1340768"/>
            </a:xfrm>
            <a:prstGeom prst="rect">
              <a:avLst/>
            </a:prstGeom>
            <a:solidFill>
              <a:srgbClr val="FFFF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17" name="组 7"/>
            <p:cNvGrpSpPr/>
            <p:nvPr/>
          </p:nvGrpSpPr>
          <p:grpSpPr>
            <a:xfrm>
              <a:off x="2464711" y="5517232"/>
              <a:ext cx="3865618" cy="1260000"/>
              <a:chOff x="2464711" y="5517232"/>
              <a:chExt cx="3865618" cy="1260000"/>
            </a:xfr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8" name="组 5"/>
              <p:cNvGrpSpPr/>
              <p:nvPr/>
            </p:nvGrpSpPr>
            <p:grpSpPr>
              <a:xfrm>
                <a:off x="2464711" y="5517232"/>
                <a:ext cx="3865618" cy="1260000"/>
                <a:chOff x="2464711" y="5517232"/>
                <a:chExt cx="3865618" cy="1260000"/>
              </a:xfrm>
              <a:grpFill/>
            </p:grpSpPr>
            <p:pic>
              <p:nvPicPr>
                <p:cNvPr id="20" name="图片 1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64711" y="5517232"/>
                  <a:ext cx="1265625" cy="1260000"/>
                </a:xfrm>
                <a:prstGeom prst="rect">
                  <a:avLst/>
                </a:prstGeom>
                <a:grpFill/>
                <a:effectLst/>
              </p:spPr>
            </p:pic>
            <p:pic>
              <p:nvPicPr>
                <p:cNvPr id="21" name="图片 3" descr="yno.jpeg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76056" y="5517232"/>
                  <a:ext cx="1254273" cy="1260000"/>
                </a:xfrm>
                <a:prstGeom prst="rect">
                  <a:avLst/>
                </a:prstGeom>
                <a:grpFill/>
                <a:effectLst/>
              </p:spPr>
            </p:pic>
          </p:grpSp>
          <p:pic>
            <p:nvPicPr>
              <p:cNvPr id="19" name="图片 6" descr="dbca1cba620acf16f153ef4ba53d70dc.jpg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96" t="10630" r="8418" b="6702"/>
              <a:stretch/>
            </p:blipFill>
            <p:spPr>
              <a:xfrm>
                <a:off x="3779912" y="5517232"/>
                <a:ext cx="1260165" cy="1260000"/>
              </a:xfrm>
              <a:prstGeom prst="rect">
                <a:avLst/>
              </a:prstGeom>
              <a:grpFill/>
              <a:effectLst/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639130"/>
              </p:ext>
            </p:extLst>
          </p:nvPr>
        </p:nvGraphicFramePr>
        <p:xfrm>
          <a:off x="251520" y="1026437"/>
          <a:ext cx="8640960" cy="3842723"/>
        </p:xfrm>
        <a:graphic>
          <a:graphicData uri="http://schemas.openxmlformats.org/drawingml/2006/table">
            <a:tbl>
              <a:tblPr/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432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Name</a:t>
                      </a:r>
                    </a:p>
                  </a:txBody>
                  <a:tcPr marT="45727" marB="457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Aperture</a:t>
                      </a:r>
                      <a:r>
                        <a:rPr kumimoji="0" lang="zh-CN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(m)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FOV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(deg</a:t>
                      </a:r>
                      <a:r>
                        <a:rPr kumimoji="0" lang="en-US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)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Filter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set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Limiting</a:t>
                      </a:r>
                      <a:r>
                        <a:rPr kumimoji="0" lang="zh-CN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 </a:t>
                      </a: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/>
                      </a:r>
                      <a:b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</a:b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magnitude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Sky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area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Hemi-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sphere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First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Light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Time </a:t>
                      </a:r>
                      <a:b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</a:b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domain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8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SDSS</a:t>
                      </a:r>
                    </a:p>
                  </a:txBody>
                  <a:tcPr marT="45727" marB="457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2.5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1.5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ugriz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22</a:t>
                      </a:r>
                      <a:r>
                        <a:rPr kumimoji="0" lang="zh-CN" alt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 </a:t>
                      </a:r>
                      <a:r>
                        <a:rPr kumimoji="0" lang="en-US" altLang="zh-CN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(r)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15000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N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Complete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NO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XSTPS</a:t>
                      </a: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-GAC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1.0/1.2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3.76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gri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19</a:t>
                      </a:r>
                      <a:r>
                        <a:rPr kumimoji="0" lang="zh-CN" alt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 </a:t>
                      </a:r>
                      <a:r>
                        <a:rPr kumimoji="0" lang="en-US" altLang="zh-CN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(r)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7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000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N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Complete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NO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PS1</a:t>
                      </a:r>
                    </a:p>
                  </a:txBody>
                  <a:tcPr marT="45727" marB="457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1.8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7.0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(</a:t>
                      </a:r>
                      <a:r>
                        <a:rPr kumimoji="0" lang="en-US" altLang="zh-CN" sz="15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grizY</a:t>
                      </a:r>
                      <a:r>
                        <a:rPr kumimoji="0" lang="en-US" altLang="zh-CN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)</a:t>
                      </a:r>
                      <a:r>
                        <a:rPr kumimoji="0" lang="en-US" altLang="zh-CN" sz="15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P1</a:t>
                      </a:r>
                      <a:endParaRPr kumimoji="0" lang="en-US" sz="1500" b="1" i="0" u="none" strike="noStrike" cap="none" normalizeH="0" baseline="-2500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22.8</a:t>
                      </a:r>
                      <a:r>
                        <a:rPr kumimoji="0" lang="zh-CN" alt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 </a:t>
                      </a:r>
                      <a:r>
                        <a:rPr kumimoji="0" lang="en-US" altLang="zh-CN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(r)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  <a:sym typeface="Symbo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30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000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N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Complete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Gaia</a:t>
                      </a:r>
                    </a:p>
                  </a:txBody>
                  <a:tcPr marT="45727" marB="457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1.0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0.45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G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20</a:t>
                      </a:r>
                      <a:r>
                        <a:rPr kumimoji="0" lang="zh-CN" alt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 </a:t>
                      </a:r>
                      <a:r>
                        <a:rPr kumimoji="0" lang="en-US" altLang="zh-CN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(G)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  <a:sym typeface="Symbo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41000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  <a:sym typeface="Symbo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NS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201</a:t>
                      </a: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4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S</a:t>
                      </a: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kymapper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1.35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5.2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uvgriz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22.6</a:t>
                      </a:r>
                      <a:r>
                        <a:rPr kumimoji="0" lang="zh-CN" alt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 </a:t>
                      </a:r>
                      <a:r>
                        <a:rPr kumimoji="0" lang="en-US" altLang="zh-CN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(r)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  <a:sym typeface="Symbo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20000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  <a:sym typeface="Symbo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S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201</a:t>
                      </a: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4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ZTF</a:t>
                      </a:r>
                    </a:p>
                  </a:txBody>
                  <a:tcPr marT="45727" marB="457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1.2/1.8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47.0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gr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20.4</a:t>
                      </a:r>
                      <a:r>
                        <a:rPr kumimoji="0" lang="zh-CN" alt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 </a:t>
                      </a:r>
                      <a:r>
                        <a:rPr kumimoji="0" lang="en-US" altLang="zh-CN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(r)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  <a:sym typeface="Symbo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3</a:t>
                      </a: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0000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  <a:sym typeface="Symbo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N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2017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527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LSST</a:t>
                      </a:r>
                    </a:p>
                  </a:txBody>
                  <a:tcPr marT="45727" marB="457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6.4/8.4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9.6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ugrizy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24.7/27.5</a:t>
                      </a:r>
                      <a:r>
                        <a:rPr kumimoji="0" lang="zh-CN" alt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 </a:t>
                      </a:r>
                      <a:r>
                        <a:rPr kumimoji="0" lang="en-US" altLang="zh-CN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(r)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  <a:sym typeface="Symbo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20000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  <a:sym typeface="Symbo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S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202</a:t>
                      </a: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527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MEPHISTO</a:t>
                      </a:r>
                    </a:p>
                  </a:txBody>
                  <a:tcPr marT="45727" marB="457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1.6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2.0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uvgriz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22.5/24.8</a:t>
                      </a:r>
                      <a:r>
                        <a:rPr kumimoji="0" lang="zh-CN" alt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 </a:t>
                      </a:r>
                      <a:r>
                        <a:rPr kumimoji="0" lang="en-US" altLang="zh-CN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(r)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  <a:sym typeface="Symbo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  <a:sym typeface="Symbol" charset="0"/>
                        </a:rPr>
                        <a:t>26000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  <a:sym typeface="Symbo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N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2021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E1E20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E1E20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YES</a:t>
                      </a: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64246" y="66675"/>
            <a:ext cx="8222553" cy="698500"/>
          </a:xfrm>
        </p:spPr>
        <p:txBody>
          <a:bodyPr/>
          <a:lstStyle/>
          <a:p>
            <a:r>
              <a:rPr lang="en-US" altLang="zh-CN" sz="2800" dirty="0">
                <a:solidFill>
                  <a:srgbClr val="0E1E20"/>
                </a:solidFill>
              </a:rPr>
              <a:t>Selected</a:t>
            </a:r>
            <a:r>
              <a:rPr lang="zh-CN" altLang="en-US" sz="2800" dirty="0">
                <a:solidFill>
                  <a:srgbClr val="0E1E20"/>
                </a:solidFill>
              </a:rPr>
              <a:t> </a:t>
            </a:r>
            <a:r>
              <a:rPr lang="en-US" altLang="zh-CN" sz="2800" dirty="0">
                <a:solidFill>
                  <a:srgbClr val="0E1E20"/>
                </a:solidFill>
              </a:rPr>
              <a:t>optical surveys</a:t>
            </a:r>
            <a:endParaRPr kumimoji="1" lang="zh-CN" altLang="en-US" sz="28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79712" y="5679965"/>
            <a:ext cx="470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zh-CN" b="1" dirty="0">
                <a:latin typeface="+mn-lt"/>
              </a:rPr>
              <a:t>Étendue = 3 × 4.8 m</a:t>
            </a:r>
            <a:r>
              <a:rPr lang="fr-FR" altLang="zh-CN" b="1" baseline="30000" dirty="0">
                <a:latin typeface="+mn-lt"/>
              </a:rPr>
              <a:t>2</a:t>
            </a:r>
            <a:r>
              <a:rPr lang="fr-FR" altLang="zh-CN" b="1" dirty="0">
                <a:latin typeface="+mn-lt"/>
              </a:rPr>
              <a:t>deg</a:t>
            </a:r>
            <a:r>
              <a:rPr lang="fr-FR" altLang="zh-CN" b="1" baseline="30000" dirty="0">
                <a:latin typeface="+mn-lt"/>
              </a:rPr>
              <a:t>2</a:t>
            </a:r>
            <a:r>
              <a:rPr lang="fr-FR" altLang="zh-CN" b="1" dirty="0">
                <a:latin typeface="+mn-lt"/>
              </a:rPr>
              <a:t>  (LSST: 319 m</a:t>
            </a:r>
            <a:r>
              <a:rPr lang="fr-FR" altLang="zh-CN" b="1" baseline="30000" dirty="0">
                <a:latin typeface="+mn-lt"/>
              </a:rPr>
              <a:t>2</a:t>
            </a:r>
            <a:r>
              <a:rPr lang="fr-FR" altLang="zh-CN" b="1" dirty="0">
                <a:latin typeface="+mn-lt"/>
              </a:rPr>
              <a:t>deg</a:t>
            </a:r>
            <a:r>
              <a:rPr lang="fr-FR" altLang="zh-CN" b="1" baseline="30000" dirty="0">
                <a:latin typeface="+mn-lt"/>
              </a:rPr>
              <a:t>2</a:t>
            </a:r>
            <a:r>
              <a:rPr lang="fr-FR" altLang="zh-CN" b="1" dirty="0">
                <a:latin typeface="+mn-lt"/>
              </a:rPr>
              <a:t>)</a:t>
            </a:r>
            <a:endParaRPr kumimoji="1" lang="zh-CN" altLang="en-US" b="1" dirty="0">
              <a:latin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520" y="5014917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+mn-lt"/>
              </a:rPr>
              <a:t>MEPHISTO: A </a:t>
            </a:r>
            <a:r>
              <a:rPr kumimoji="1" lang="en-US" altLang="zh-CN" b="1" dirty="0">
                <a:solidFill>
                  <a:srgbClr val="FF0000"/>
                </a:solidFill>
                <a:latin typeface="+mn-lt"/>
              </a:rPr>
              <a:t>true-</a:t>
            </a:r>
            <a:r>
              <a:rPr kumimoji="1" lang="en-US" altLang="zh-CN" b="1" dirty="0" err="1">
                <a:solidFill>
                  <a:srgbClr val="FF0000"/>
                </a:solidFill>
                <a:latin typeface="+mn-lt"/>
              </a:rPr>
              <a:t>colour</a:t>
            </a:r>
            <a:r>
              <a:rPr kumimoji="1" lang="en-US" altLang="zh-CN" b="1" dirty="0">
                <a:solidFill>
                  <a:srgbClr val="FF0000"/>
                </a:solidFill>
                <a:latin typeface="+mn-lt"/>
              </a:rPr>
              <a:t> </a:t>
            </a:r>
            <a:r>
              <a:rPr kumimoji="1" lang="en-US" altLang="zh-CN" b="1" dirty="0">
                <a:latin typeface="+mn-lt"/>
              </a:rPr>
              <a:t>survey telescope with a survey speed comparable to that of the LSST, albert to a much shallow depth compared to the latter.   </a:t>
            </a:r>
            <a:endParaRPr kumimoji="1" lang="zh-CN" alt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773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err="1"/>
              <a:t>Mephisto</a:t>
            </a:r>
            <a:r>
              <a:rPr lang="en-US" altLang="zh-CN" sz="2800" dirty="0"/>
              <a:t> light</a:t>
            </a:r>
            <a:r>
              <a:rPr lang="zh-CN" altLang="en-US" sz="2800" dirty="0"/>
              <a:t> </a:t>
            </a:r>
            <a:r>
              <a:rPr lang="en-US" altLang="zh-CN" sz="2800" dirty="0"/>
              <a:t>path</a:t>
            </a:r>
            <a:endParaRPr kumimoji="1" lang="zh-CN" altLang="en-US" sz="280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74849" y="1844824"/>
            <a:ext cx="8417632" cy="4527179"/>
            <a:chOff x="-72008" y="2142181"/>
            <a:chExt cx="9144000" cy="4858147"/>
          </a:xfrm>
        </p:grpSpPr>
        <p:pic>
          <p:nvPicPr>
            <p:cNvPr id="15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2008" y="2142181"/>
              <a:ext cx="9144000" cy="485814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5409185" y="2348880"/>
              <a:ext cx="1941929" cy="396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0000FF"/>
                  </a:solidFill>
                  <a:latin typeface="+mn-lt"/>
                </a:rPr>
                <a:t>Blue</a:t>
              </a:r>
              <a:r>
                <a:rPr kumimoji="1" lang="zh-CN" altLang="en-US" b="1" dirty="0">
                  <a:solidFill>
                    <a:srgbClr val="0000FF"/>
                  </a:solidFill>
                  <a:latin typeface="+mn-lt"/>
                </a:rPr>
                <a:t> </a:t>
              </a:r>
              <a:r>
                <a:rPr kumimoji="1" lang="en-US" altLang="zh-CN" b="1" dirty="0">
                  <a:solidFill>
                    <a:srgbClr val="0000FF"/>
                  </a:solidFill>
                  <a:latin typeface="+mn-lt"/>
                </a:rPr>
                <a:t>camera</a:t>
              </a:r>
              <a:r>
                <a:rPr kumimoji="1" lang="zh-CN" altLang="en-US" b="1" dirty="0">
                  <a:solidFill>
                    <a:srgbClr val="0000FF"/>
                  </a:solidFill>
                  <a:latin typeface="+mn-lt"/>
                </a:rPr>
                <a:t> </a:t>
              </a:r>
              <a:r>
                <a:rPr kumimoji="1" lang="en-US" altLang="zh-CN" b="1" dirty="0">
                  <a:solidFill>
                    <a:srgbClr val="0000FF"/>
                  </a:solidFill>
                  <a:latin typeface="+mn-lt"/>
                </a:rPr>
                <a:t>u/v</a:t>
              </a:r>
              <a:endParaRPr kumimoji="1" lang="zh-CN" altLang="en-US" b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037014" y="5745351"/>
              <a:ext cx="2174539" cy="396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C6C911"/>
                  </a:solidFill>
                  <a:latin typeface="+mn-lt"/>
                </a:rPr>
                <a:t>Yellow</a:t>
              </a:r>
              <a:r>
                <a:rPr kumimoji="1" lang="zh-CN" altLang="en-US" b="1" dirty="0">
                  <a:solidFill>
                    <a:srgbClr val="C6C911"/>
                  </a:solidFill>
                  <a:latin typeface="+mn-lt"/>
                </a:rPr>
                <a:t> </a:t>
              </a:r>
              <a:r>
                <a:rPr kumimoji="1" lang="en-US" altLang="zh-CN" b="1" dirty="0">
                  <a:solidFill>
                    <a:srgbClr val="C6C911"/>
                  </a:solidFill>
                  <a:latin typeface="+mn-lt"/>
                </a:rPr>
                <a:t>camera</a:t>
              </a:r>
              <a:r>
                <a:rPr kumimoji="1" lang="zh-CN" altLang="en-US" b="1" dirty="0">
                  <a:solidFill>
                    <a:srgbClr val="C6C911"/>
                  </a:solidFill>
                  <a:latin typeface="+mn-lt"/>
                </a:rPr>
                <a:t> </a:t>
              </a:r>
              <a:r>
                <a:rPr kumimoji="1" lang="en-US" altLang="zh-CN" b="1" dirty="0">
                  <a:solidFill>
                    <a:srgbClr val="C6C911"/>
                  </a:solidFill>
                  <a:latin typeface="+mn-lt"/>
                </a:rPr>
                <a:t>g/r</a:t>
              </a:r>
              <a:endParaRPr kumimoji="1" lang="zh-CN" altLang="en-US" b="1" dirty="0">
                <a:solidFill>
                  <a:srgbClr val="C6C911"/>
                </a:solidFill>
                <a:latin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 rot="16200000">
              <a:off x="7600004" y="4283561"/>
              <a:ext cx="1780745" cy="401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FF6600"/>
                  </a:solidFill>
                  <a:latin typeface="+mn-lt"/>
                </a:rPr>
                <a:t>Red</a:t>
              </a:r>
              <a:r>
                <a:rPr kumimoji="1" lang="zh-CN" altLang="en-US" b="1" dirty="0">
                  <a:solidFill>
                    <a:srgbClr val="FF6600"/>
                  </a:solidFill>
                  <a:latin typeface="+mn-lt"/>
                </a:rPr>
                <a:t> </a:t>
              </a:r>
              <a:r>
                <a:rPr kumimoji="1" lang="en-US" altLang="zh-CN" b="1" dirty="0">
                  <a:solidFill>
                    <a:srgbClr val="FF6600"/>
                  </a:solidFill>
                  <a:latin typeface="+mn-lt"/>
                </a:rPr>
                <a:t>camera</a:t>
              </a:r>
              <a:r>
                <a:rPr kumimoji="1" lang="zh-CN" altLang="en-US" b="1" dirty="0">
                  <a:solidFill>
                    <a:srgbClr val="FF6600"/>
                  </a:solidFill>
                  <a:latin typeface="+mn-lt"/>
                </a:rPr>
                <a:t> </a:t>
              </a:r>
              <a:r>
                <a:rPr kumimoji="1" lang="en-US" altLang="zh-CN" b="1" dirty="0" err="1">
                  <a:solidFill>
                    <a:srgbClr val="FF6600"/>
                  </a:solidFill>
                  <a:latin typeface="+mn-lt"/>
                </a:rPr>
                <a:t>i</a:t>
              </a:r>
              <a:r>
                <a:rPr kumimoji="1" lang="en-US" altLang="zh-CN" b="1" dirty="0">
                  <a:solidFill>
                    <a:srgbClr val="FF6600"/>
                  </a:solidFill>
                  <a:latin typeface="+mn-lt"/>
                </a:rPr>
                <a:t>/z</a:t>
              </a:r>
              <a:endParaRPr kumimoji="1" lang="zh-CN" altLang="en-US" b="1" dirty="0">
                <a:solidFill>
                  <a:srgbClr val="FF6600"/>
                </a:solidFill>
                <a:latin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 flipH="1" flipV="1">
              <a:off x="6012160" y="3508530"/>
              <a:ext cx="1440160" cy="1432638"/>
            </a:xfrm>
            <a:prstGeom prst="rect">
              <a:avLst/>
            </a:prstGeom>
            <a:noFill/>
            <a:ln w="76200" cmpd="sng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347831" y="3514426"/>
              <a:ext cx="925062" cy="693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660066"/>
                  </a:solidFill>
                  <a:latin typeface="+mn-lt"/>
                </a:rPr>
                <a:t>Cubic </a:t>
              </a:r>
              <a:br>
                <a:rPr lang="en-US" altLang="zh-CN" b="1" dirty="0">
                  <a:solidFill>
                    <a:srgbClr val="660066"/>
                  </a:solidFill>
                  <a:latin typeface="+mn-lt"/>
                </a:rPr>
              </a:br>
              <a:r>
                <a:rPr lang="en-US" altLang="zh-CN" b="1" dirty="0">
                  <a:solidFill>
                    <a:srgbClr val="660066"/>
                  </a:solidFill>
                  <a:latin typeface="+mn-lt"/>
                </a:rPr>
                <a:t>prisms</a:t>
              </a:r>
              <a:endParaRPr lang="zh-CN" altLang="en-US" b="1" dirty="0">
                <a:solidFill>
                  <a:srgbClr val="660066"/>
                </a:solidFill>
                <a:latin typeface="+mn-lt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85192" y="901169"/>
            <a:ext cx="8507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Arial"/>
              <a:buChar char="•"/>
            </a:pPr>
            <a:r>
              <a:rPr lang="en-US" altLang="zh-CN" sz="1600" b="1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Ritchey-Chretien (RC) system with correctors </a:t>
            </a:r>
            <a:r>
              <a:rPr lang="en-US" altLang="zh-CN" sz="1600" b="1" dirty="0">
                <a:solidFill>
                  <a:schemeClr val="accent5">
                    <a:lumMod val="10000"/>
                  </a:schemeClr>
                </a:solidFill>
                <a:latin typeface="+mn-lt"/>
                <a:sym typeface="Wingdings" pitchFamily="2" charset="2"/>
              </a:rPr>
              <a:t></a:t>
            </a:r>
            <a:r>
              <a:rPr lang="en-US" altLang="zh-CN" sz="1600" b="1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 Large aperture + Large </a:t>
            </a:r>
            <a:r>
              <a:rPr lang="en-US" altLang="zh-CN" sz="1600" b="1" dirty="0" err="1">
                <a:solidFill>
                  <a:schemeClr val="accent5">
                    <a:lumMod val="10000"/>
                  </a:schemeClr>
                </a:solidFill>
                <a:latin typeface="+mn-lt"/>
              </a:rPr>
              <a:t>FoV</a:t>
            </a:r>
            <a:endParaRPr lang="en-US" altLang="zh-CN" sz="1600" b="1" dirty="0">
              <a:solidFill>
                <a:schemeClr val="accent5">
                  <a:lumMod val="10000"/>
                </a:schemeClr>
              </a:solidFill>
              <a:latin typeface="+mn-lt"/>
            </a:endParaRPr>
          </a:p>
          <a:p>
            <a:pPr marL="342891" indent="-342891">
              <a:buFont typeface="Arial"/>
              <a:buChar char="•"/>
            </a:pPr>
            <a:r>
              <a:rPr lang="en-US" altLang="zh-CN" sz="1600" b="1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Films coated on cubic prisms</a:t>
            </a:r>
            <a:r>
              <a:rPr lang="zh-CN" altLang="en-US" sz="1600" b="1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 </a:t>
            </a:r>
            <a:r>
              <a:rPr lang="en-US" altLang="zh-CN" sz="1600" b="1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for beam-splitting </a:t>
            </a:r>
            <a:r>
              <a:rPr lang="en-US" altLang="zh-CN" sz="1600" b="1" dirty="0">
                <a:solidFill>
                  <a:schemeClr val="accent5">
                    <a:lumMod val="10000"/>
                  </a:schemeClr>
                </a:solidFill>
                <a:latin typeface="+mn-lt"/>
                <a:sym typeface="Wingdings" pitchFamily="2" charset="2"/>
              </a:rPr>
              <a:t></a:t>
            </a:r>
            <a:r>
              <a:rPr lang="en-US" altLang="zh-CN" sz="1600" b="1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 3-channel + High imaging quality over the whole </a:t>
            </a:r>
            <a:r>
              <a:rPr lang="en-US" altLang="zh-CN" sz="1600" b="1" dirty="0" err="1">
                <a:solidFill>
                  <a:schemeClr val="accent5">
                    <a:lumMod val="10000"/>
                  </a:schemeClr>
                </a:solidFill>
                <a:latin typeface="+mn-lt"/>
              </a:rPr>
              <a:t>FoV</a:t>
            </a:r>
            <a:endParaRPr kumimoji="1" lang="zh-CN" altLang="en-US" sz="1600" b="1" dirty="0">
              <a:solidFill>
                <a:schemeClr val="accent5">
                  <a:lumMod val="1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632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accent5">
                    <a:lumMod val="10000"/>
                  </a:schemeClr>
                </a:solidFill>
              </a:rPr>
              <a:t>Focal plane assembly</a:t>
            </a:r>
            <a:endParaRPr kumimoji="1" lang="zh-CN" altLang="en-US" sz="2800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826" y="908720"/>
            <a:ext cx="3640222" cy="269127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8F04F43-480A-5E43-BE0D-4F551CA737D5}"/>
              </a:ext>
            </a:extLst>
          </p:cNvPr>
          <p:cNvSpPr txBox="1"/>
          <p:nvPr/>
        </p:nvSpPr>
        <p:spPr>
          <a:xfrm>
            <a:off x="899592" y="3645024"/>
            <a:ext cx="76328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SzPct val="75000"/>
              <a:buFont typeface="Wingdings" pitchFamily="2" charset="2"/>
              <a:buChar char="u"/>
            </a:pPr>
            <a:r>
              <a:rPr kumimoji="1" lang="en-US" altLang="zh-CN" sz="1500" b="1" dirty="0">
                <a:latin typeface="+mn-lt"/>
              </a:rPr>
              <a:t>Three CCD mosaic cameras</a:t>
            </a:r>
            <a:r>
              <a:rPr kumimoji="1" lang="zh-CN" altLang="en-US" sz="1500" b="1" dirty="0">
                <a:latin typeface="+mn-lt"/>
              </a:rPr>
              <a:t> </a:t>
            </a:r>
            <a:r>
              <a:rPr kumimoji="1" lang="en-US" altLang="zh-CN" sz="1500" b="1" dirty="0">
                <a:latin typeface="+mn-lt"/>
              </a:rPr>
              <a:t>(4×4 e2v CCD-290-99 mosaic) for the B-, Y- &amp; R-channels</a:t>
            </a:r>
          </a:p>
          <a:p>
            <a:pPr marL="285750" lvl="0" indent="-285750">
              <a:buSzPct val="75000"/>
              <a:buFont typeface="Wingdings" pitchFamily="2" charset="2"/>
              <a:buChar char="u"/>
            </a:pPr>
            <a:r>
              <a:rPr kumimoji="1" lang="en-US" altLang="zh-CN" sz="1500" b="1" dirty="0">
                <a:latin typeface="+mn-lt"/>
              </a:rPr>
              <a:t>Films coated on cubic prisms for beam-splitting  </a:t>
            </a:r>
            <a:endParaRPr kumimoji="1" lang="zh-CN" altLang="en-US" sz="1500" b="1" dirty="0">
              <a:latin typeface="+mn-lt"/>
            </a:endParaRPr>
          </a:p>
        </p:txBody>
      </p:sp>
      <p:pic>
        <p:nvPicPr>
          <p:cNvPr id="12" name="图片 1">
            <a:extLst>
              <a:ext uri="{FF2B5EF4-FFF2-40B4-BE49-F238E27FC236}">
                <a16:creationId xmlns:a16="http://schemas.microsoft.com/office/drawing/2014/main" id="{A536D83B-3EF4-6B47-9E7A-68D76CE7E7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386" t="5069" r="1809" b="22647"/>
          <a:stretch/>
        </p:blipFill>
        <p:spPr>
          <a:xfrm rot="5400000">
            <a:off x="5011095" y="942748"/>
            <a:ext cx="2691277" cy="262322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98B7A7D6-D112-5349-BFBC-6C97816F7AC6}"/>
              </a:ext>
            </a:extLst>
          </p:cNvPr>
          <p:cNvGrpSpPr/>
          <p:nvPr/>
        </p:nvGrpSpPr>
        <p:grpSpPr>
          <a:xfrm>
            <a:off x="1891704" y="4293096"/>
            <a:ext cx="2459230" cy="2376264"/>
            <a:chOff x="6012160" y="2421359"/>
            <a:chExt cx="2459230" cy="2376264"/>
          </a:xfrm>
        </p:grpSpPr>
        <p:pic>
          <p:nvPicPr>
            <p:cNvPr id="14" name="图片 13" descr="Mephisto焦平面.png">
              <a:extLst>
                <a:ext uri="{FF2B5EF4-FFF2-40B4-BE49-F238E27FC236}">
                  <a16:creationId xmlns:a16="http://schemas.microsoft.com/office/drawing/2014/main" id="{9F2C0494-A753-9A40-8224-9BB46D78F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2421359"/>
              <a:ext cx="2459230" cy="2376264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D95DCB3-536C-6E48-AF4A-61BDA710B0F4}"/>
                </a:ext>
              </a:extLst>
            </p:cNvPr>
            <p:cNvSpPr txBox="1"/>
            <p:nvPr/>
          </p:nvSpPr>
          <p:spPr>
            <a:xfrm>
              <a:off x="6444208" y="2520495"/>
              <a:ext cx="16561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00" b="1" dirty="0">
                  <a:solidFill>
                    <a:schemeClr val="bg1"/>
                  </a:solidFill>
                  <a:latin typeface="+mn-lt"/>
                </a:rPr>
                <a:t>252mm, 2 </a:t>
              </a:r>
              <a:r>
                <a:rPr kumimoji="1" lang="en-US" altLang="zh-CN" sz="1000" b="1" dirty="0" err="1">
                  <a:solidFill>
                    <a:schemeClr val="bg1"/>
                  </a:solidFill>
                  <a:latin typeface="+mn-lt"/>
                </a:rPr>
                <a:t>deg</a:t>
              </a:r>
              <a:r>
                <a:rPr kumimoji="1" lang="en-US" altLang="zh-CN" sz="1000" b="1" dirty="0">
                  <a:solidFill>
                    <a:schemeClr val="bg1"/>
                  </a:solidFill>
                  <a:latin typeface="+mn-lt"/>
                </a:rPr>
                <a:t>, 0.286′′/pixel</a:t>
              </a:r>
              <a:endParaRPr kumimoji="1" lang="zh-CN" altLang="en-US" sz="10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A420B367-C4B8-D943-86C6-2E0401934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718185"/>
              </p:ext>
            </p:extLst>
          </p:nvPr>
        </p:nvGraphicFramePr>
        <p:xfrm>
          <a:off x="4483992" y="4312325"/>
          <a:ext cx="2752304" cy="1636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977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solidFill>
                            <a:srgbClr val="0E1E20"/>
                          </a:solidFill>
                        </a:rPr>
                        <a:t>MEPHISTO</a:t>
                      </a:r>
                      <a:endParaRPr lang="zh-CN" altLang="en-US" sz="1500" b="1" dirty="0">
                        <a:solidFill>
                          <a:srgbClr val="0E1E2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solidFill>
                            <a:srgbClr val="0E1E20"/>
                          </a:solidFill>
                        </a:rPr>
                        <a:t>LSST</a:t>
                      </a:r>
                      <a:endParaRPr lang="zh-CN" altLang="en-US" sz="1500" b="1" dirty="0">
                        <a:solidFill>
                          <a:srgbClr val="0E1E2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4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solidFill>
                            <a:srgbClr val="0E1E20"/>
                          </a:solidFill>
                        </a:rPr>
                        <a:t>1.0 </a:t>
                      </a:r>
                      <a:r>
                        <a:rPr lang="en-US" altLang="zh-CN" sz="1500" b="1" dirty="0" err="1">
                          <a:solidFill>
                            <a:srgbClr val="0E1E20"/>
                          </a:solidFill>
                        </a:rPr>
                        <a:t>Gigapix</a:t>
                      </a:r>
                      <a:endParaRPr lang="zh-CN" altLang="en-US" sz="1500" b="1" dirty="0">
                        <a:solidFill>
                          <a:srgbClr val="0E1E2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solidFill>
                            <a:srgbClr val="0E1E20"/>
                          </a:solidFill>
                        </a:rPr>
                        <a:t>3.2 </a:t>
                      </a:r>
                      <a:r>
                        <a:rPr lang="en-US" altLang="zh-CN" sz="1500" b="1" dirty="0" err="1">
                          <a:solidFill>
                            <a:srgbClr val="0E1E20"/>
                          </a:solidFill>
                        </a:rPr>
                        <a:t>Gigapix</a:t>
                      </a:r>
                      <a:endParaRPr lang="zh-CN" altLang="en-US" sz="1500" b="1" dirty="0">
                        <a:solidFill>
                          <a:srgbClr val="0E1E2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4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solidFill>
                            <a:srgbClr val="0E1E20"/>
                          </a:solidFill>
                        </a:rPr>
                        <a:t>3 × </a:t>
                      </a:r>
                      <a:r>
                        <a:rPr lang="en-US" altLang="zh-CN" sz="1500" b="1" dirty="0" smtClean="0">
                          <a:solidFill>
                            <a:srgbClr val="0E1E20"/>
                          </a:solidFill>
                        </a:rPr>
                        <a:t>2.0 </a:t>
                      </a:r>
                      <a:r>
                        <a:rPr lang="en-US" altLang="zh-CN" sz="1500" b="1" dirty="0">
                          <a:solidFill>
                            <a:srgbClr val="0E1E20"/>
                          </a:solidFill>
                        </a:rPr>
                        <a:t>deg</a:t>
                      </a:r>
                      <a:r>
                        <a:rPr lang="en-US" altLang="zh-CN" sz="1500" b="1" baseline="30000" dirty="0">
                          <a:solidFill>
                            <a:srgbClr val="0E1E20"/>
                          </a:solidFill>
                        </a:rPr>
                        <a:t>2</a:t>
                      </a:r>
                      <a:endParaRPr lang="zh-CN" altLang="en-US" sz="1500" b="1" baseline="30000" dirty="0">
                        <a:solidFill>
                          <a:srgbClr val="0E1E2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solidFill>
                            <a:srgbClr val="0E1E20"/>
                          </a:solidFill>
                        </a:rPr>
                        <a:t>9.6 deg</a:t>
                      </a:r>
                      <a:r>
                        <a:rPr lang="en-US" altLang="zh-CN" sz="1500" b="1" baseline="30000" dirty="0">
                          <a:solidFill>
                            <a:srgbClr val="0E1E20"/>
                          </a:solidFill>
                        </a:rPr>
                        <a:t>2</a:t>
                      </a:r>
                      <a:endParaRPr lang="zh-CN" altLang="en-US" sz="1500" b="1" baseline="30000" dirty="0">
                        <a:solidFill>
                          <a:srgbClr val="0E1E2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solidFill>
                            <a:srgbClr val="0E1E20"/>
                          </a:solidFill>
                        </a:rPr>
                        <a:t>0.286′′/pixel</a:t>
                      </a:r>
                      <a:endParaRPr lang="zh-CN" altLang="en-US" sz="1500" b="1" dirty="0">
                        <a:solidFill>
                          <a:srgbClr val="0E1E2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solidFill>
                            <a:srgbClr val="0E1E20"/>
                          </a:solidFill>
                        </a:rPr>
                        <a:t>0.2′′/pixel</a:t>
                      </a:r>
                      <a:endParaRPr lang="zh-CN" altLang="en-US" sz="1500" b="1" dirty="0">
                        <a:solidFill>
                          <a:srgbClr val="0E1E2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1834C35D-0F00-674F-85B6-B6CF7DE13A56}"/>
              </a:ext>
            </a:extLst>
          </p:cNvPr>
          <p:cNvSpPr txBox="1"/>
          <p:nvPr/>
        </p:nvSpPr>
        <p:spPr>
          <a:xfrm>
            <a:off x="4446057" y="6117836"/>
            <a:ext cx="4292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zh-CN" sz="1600" b="1" dirty="0">
                <a:latin typeface="+mn-lt"/>
              </a:rPr>
              <a:t>Étendue = 3 × 4.8 m</a:t>
            </a:r>
            <a:r>
              <a:rPr lang="fr-FR" altLang="zh-CN" sz="1600" b="1" baseline="30000" dirty="0">
                <a:latin typeface="+mn-lt"/>
              </a:rPr>
              <a:t>2</a:t>
            </a:r>
            <a:r>
              <a:rPr lang="fr-FR" altLang="zh-CN" sz="1600" b="1" dirty="0">
                <a:latin typeface="+mn-lt"/>
              </a:rPr>
              <a:t>deg</a:t>
            </a:r>
            <a:r>
              <a:rPr lang="fr-FR" altLang="zh-CN" sz="1600" b="1" baseline="30000" dirty="0">
                <a:latin typeface="+mn-lt"/>
              </a:rPr>
              <a:t>2</a:t>
            </a:r>
            <a:r>
              <a:rPr lang="fr-FR" altLang="zh-CN" sz="1600" b="1" dirty="0">
                <a:latin typeface="+mn-lt"/>
              </a:rPr>
              <a:t>  (LSST: 319 m</a:t>
            </a:r>
            <a:r>
              <a:rPr lang="fr-FR" altLang="zh-CN" sz="1600" b="1" baseline="30000" dirty="0">
                <a:latin typeface="+mn-lt"/>
              </a:rPr>
              <a:t>2</a:t>
            </a:r>
            <a:r>
              <a:rPr lang="fr-FR" altLang="zh-CN" sz="1600" b="1" dirty="0">
                <a:latin typeface="+mn-lt"/>
              </a:rPr>
              <a:t>deg</a:t>
            </a:r>
            <a:r>
              <a:rPr lang="fr-FR" altLang="zh-CN" sz="1600" b="1" baseline="30000" dirty="0">
                <a:latin typeface="+mn-lt"/>
              </a:rPr>
              <a:t>2</a:t>
            </a:r>
            <a:r>
              <a:rPr lang="fr-FR" altLang="zh-CN" sz="1600" b="1" dirty="0">
                <a:latin typeface="+mn-lt"/>
              </a:rPr>
              <a:t>)</a:t>
            </a:r>
            <a:endParaRPr kumimoji="1" lang="zh-CN" altLang="en-US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063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0E1E20"/>
                </a:solidFill>
              </a:rPr>
              <a:t>The p</a:t>
            </a:r>
            <a:r>
              <a:rPr kumimoji="1" lang="en-US" altLang="zh-CN" sz="2800" dirty="0">
                <a:solidFill>
                  <a:srgbClr val="0E1E20"/>
                </a:solidFill>
              </a:rPr>
              <a:t>ower of </a:t>
            </a:r>
            <a:r>
              <a:rPr kumimoji="1" lang="en-US" altLang="zh-CN" sz="2800" dirty="0" err="1">
                <a:solidFill>
                  <a:srgbClr val="0E1E20"/>
                </a:solidFill>
              </a:rPr>
              <a:t>colours</a:t>
            </a:r>
            <a:endParaRPr kumimoji="1" lang="zh-CN" altLang="en-US" sz="2800" dirty="0">
              <a:solidFill>
                <a:srgbClr val="0E1E2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836712"/>
            <a:ext cx="8291264" cy="1728192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altLang="zh-CN" dirty="0">
                <a:solidFill>
                  <a:schemeClr val="tx1"/>
                </a:solidFill>
                <a:sym typeface="Wingdings"/>
              </a:rPr>
              <a:t>Object</a:t>
            </a:r>
            <a:r>
              <a:rPr lang="en-US" altLang="zh-CN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sym typeface="Wingdings"/>
              </a:rPr>
              <a:t>colours</a:t>
            </a:r>
            <a:r>
              <a:rPr lang="en-US" altLang="zh-CN" dirty="0">
                <a:sym typeface="Wingdings"/>
              </a:rPr>
              <a:t> are distance-independent (excluding the dust reddening effects) and provide info of </a:t>
            </a:r>
            <a:r>
              <a:rPr lang="en-US" altLang="zh-CN" dirty="0">
                <a:solidFill>
                  <a:srgbClr val="FF0000"/>
                </a:solidFill>
                <a:sym typeface="Wingdings"/>
              </a:rPr>
              <a:t>p</a:t>
            </a:r>
            <a:r>
              <a:rPr lang="en-US" altLang="zh-CN" dirty="0">
                <a:solidFill>
                  <a:srgbClr val="FF0000"/>
                </a:solidFill>
              </a:rPr>
              <a:t>hysical quantities </a:t>
            </a:r>
            <a:r>
              <a:rPr lang="en-US" altLang="zh-CN" dirty="0">
                <a:solidFill>
                  <a:srgbClr val="0E1E20"/>
                </a:solidFill>
              </a:rPr>
              <a:t>(</a:t>
            </a:r>
            <a:r>
              <a:rPr lang="en-US" altLang="zh-CN" i="1" dirty="0" err="1">
                <a:solidFill>
                  <a:srgbClr val="0E1E20"/>
                </a:solidFill>
              </a:rPr>
              <a:t>T</a:t>
            </a:r>
            <a:r>
              <a:rPr lang="en-US" altLang="zh-CN" baseline="-25000" dirty="0" err="1">
                <a:solidFill>
                  <a:srgbClr val="0E1E20"/>
                </a:solidFill>
              </a:rPr>
              <a:t>eff</a:t>
            </a:r>
            <a:r>
              <a:rPr lang="en-US" altLang="zh-CN" dirty="0">
                <a:solidFill>
                  <a:srgbClr val="0E1E20"/>
                </a:solidFill>
              </a:rPr>
              <a:t>, log </a:t>
            </a:r>
            <a:r>
              <a:rPr lang="en-US" altLang="zh-CN" i="1" dirty="0">
                <a:solidFill>
                  <a:srgbClr val="0E1E20"/>
                </a:solidFill>
              </a:rPr>
              <a:t>g</a:t>
            </a:r>
            <a:r>
              <a:rPr lang="en-US" altLang="zh-CN" dirty="0">
                <a:solidFill>
                  <a:srgbClr val="0E1E20"/>
                </a:solidFill>
              </a:rPr>
              <a:t>, [Fe/H] …… )</a:t>
            </a:r>
          </a:p>
          <a:p>
            <a:pPr>
              <a:buFont typeface="Wingdings" pitchFamily="2" charset="2"/>
              <a:buChar char="ü"/>
            </a:pPr>
            <a:r>
              <a:rPr lang="en-US" altLang="zh-CN" dirty="0" err="1">
                <a:solidFill>
                  <a:srgbClr val="FF0000"/>
                </a:solidFill>
                <a:sym typeface="Wingdings"/>
              </a:rPr>
              <a:t>Colour-colour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sym typeface="Wingdings"/>
              </a:rPr>
              <a:t> or </a:t>
            </a:r>
            <a:r>
              <a:rPr lang="en-US" altLang="zh-CN" dirty="0" err="1">
                <a:solidFill>
                  <a:srgbClr val="FF0000"/>
                </a:solidFill>
                <a:sym typeface="Wingdings"/>
              </a:rPr>
              <a:t>colour</a:t>
            </a:r>
            <a:r>
              <a:rPr lang="en-US" altLang="zh-CN" dirty="0">
                <a:solidFill>
                  <a:srgbClr val="FF0000"/>
                </a:solidFill>
                <a:sym typeface="Wingdings"/>
              </a:rPr>
              <a:t>-magnitude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sym typeface="Wingdings"/>
              </a:rPr>
              <a:t> diagrams allow f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ast and robust </a:t>
            </a:r>
            <a:r>
              <a:rPr lang="en-US" altLang="zh-CN" dirty="0">
                <a:solidFill>
                  <a:srgbClr val="FF0000"/>
                </a:solidFill>
              </a:rPr>
              <a:t>identification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en-US" altLang="zh-CN" dirty="0">
                <a:solidFill>
                  <a:srgbClr val="FF0000"/>
                </a:solidFill>
              </a:rPr>
              <a:t>classification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 of variables/transients</a:t>
            </a: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for</a:t>
            </a: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follow</a:t>
            </a: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up</a:t>
            </a: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observations, thus solving the bottleneck of time-domain astronomy</a:t>
            </a:r>
          </a:p>
        </p:txBody>
      </p:sp>
      <p:pic>
        <p:nvPicPr>
          <p:cNvPr id="4" name="图片 3" descr="Screen Shot 2018-01-05 at 11.20.31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56" y="2743944"/>
            <a:ext cx="4270216" cy="2269232"/>
          </a:xfrm>
          <a:prstGeom prst="rect">
            <a:avLst/>
          </a:prstGeom>
        </p:spPr>
      </p:pic>
      <p:pic>
        <p:nvPicPr>
          <p:cNvPr id="8" name="图片 7" descr="Screen Shot 2018-01-05 at 11.23.55 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56" y="5085184"/>
            <a:ext cx="4270216" cy="1597416"/>
          </a:xfrm>
          <a:prstGeom prst="rect">
            <a:avLst/>
          </a:prstGeom>
        </p:spPr>
      </p:pic>
      <p:pic>
        <p:nvPicPr>
          <p:cNvPr id="10" name="图片 9" descr="Screen Shot 2018-01-05 at 11.25.21 A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491" y="2743944"/>
            <a:ext cx="3094941" cy="3928739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267744" y="3645024"/>
            <a:ext cx="2736304" cy="64807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rgbClr val="FF0000"/>
                </a:solidFill>
              </a:rPr>
              <a:t>~10 M</a:t>
            </a:r>
            <a:r>
              <a:rPr kumimoji="1" lang="en-US" altLang="zh-CN" b="1" dirty="0">
                <a:solidFill>
                  <a:srgbClr val="FF0000"/>
                </a:solidFill>
                <a:ea typeface="宋体"/>
                <a:cs typeface="宋体"/>
              </a:rPr>
              <a:t>/night</a:t>
            </a:r>
            <a:endParaRPr kumimoji="1" lang="zh-CN" altLang="en-US" b="1" dirty="0">
              <a:solidFill>
                <a:srgbClr val="FF0000"/>
              </a:solidFill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80574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err="1">
                <a:solidFill>
                  <a:schemeClr val="accent5">
                    <a:lumMod val="10000"/>
                  </a:schemeClr>
                </a:solidFill>
              </a:rPr>
              <a:t>Skymapper</a:t>
            </a:r>
            <a:r>
              <a:rPr lang="zh-CN" altLang="en-US" sz="2800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altLang="zh-CN" sz="2800" dirty="0">
                <a:solidFill>
                  <a:schemeClr val="accent5">
                    <a:lumMod val="10000"/>
                  </a:schemeClr>
                </a:solidFill>
              </a:rPr>
              <a:t>filters</a:t>
            </a:r>
            <a:endParaRPr kumimoji="1" lang="zh-CN" altLang="en-US" sz="28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57200" y="836712"/>
            <a:ext cx="814724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44" indent="-285744">
              <a:buFont typeface="Arial" charset="0"/>
              <a:buChar char="•"/>
            </a:pPr>
            <a:r>
              <a:rPr lang="en-US" altLang="zh-CN" sz="2000" b="1" dirty="0">
                <a:solidFill>
                  <a:srgbClr val="0E1E20"/>
                </a:solidFill>
                <a:latin typeface="+mn-lt"/>
              </a:rPr>
              <a:t>Filter set similar to Skymapper – </a:t>
            </a:r>
            <a:r>
              <a:rPr lang="en-US" altLang="zh-CN" sz="2000" b="1" i="1" dirty="0">
                <a:solidFill>
                  <a:srgbClr val="0E1E20"/>
                </a:solidFill>
                <a:latin typeface="+mn-lt"/>
              </a:rPr>
              <a:t>uvgriz</a:t>
            </a:r>
          </a:p>
          <a:p>
            <a:pPr marL="285744" indent="-285744">
              <a:buFont typeface="Arial" charset="0"/>
              <a:buChar char="•"/>
            </a:pPr>
            <a:r>
              <a:rPr lang="en-US" altLang="zh-CN" sz="2000" b="1" dirty="0">
                <a:solidFill>
                  <a:srgbClr val="0E1E20"/>
                </a:solidFill>
                <a:latin typeface="+mn-lt"/>
                <a:cs typeface="Arial" charset="0"/>
                <a:sym typeface="Arial" charset="0"/>
              </a:rPr>
              <a:t>By tweaking the u-band and adding a new v-band, the system is very powerful for stellar/galactic astrophysics.  </a:t>
            </a: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587703"/>
              </p:ext>
            </p:extLst>
          </p:nvPr>
        </p:nvGraphicFramePr>
        <p:xfrm>
          <a:off x="-323850" y="1988840"/>
          <a:ext cx="5616575" cy="259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6" name="文档" r:id="rId4" imgW="5359400" imgH="2298700" progId="Word.Document.12">
                  <p:embed/>
                </p:oleObj>
              </mc:Choice>
              <mc:Fallback>
                <p:oleObj name="文档" r:id="rId4" imgW="5359400" imgH="2298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323850" y="1988840"/>
                        <a:ext cx="5616575" cy="2592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组合 8">
            <a:extLst>
              <a:ext uri="{FF2B5EF4-FFF2-40B4-BE49-F238E27FC236}">
                <a16:creationId xmlns:a16="http://schemas.microsoft.com/office/drawing/2014/main" id="{DAE6D89A-D19D-3A4E-AA54-31A3246E09EF}"/>
              </a:ext>
            </a:extLst>
          </p:cNvPr>
          <p:cNvGrpSpPr/>
          <p:nvPr/>
        </p:nvGrpSpPr>
        <p:grpSpPr>
          <a:xfrm>
            <a:off x="4715600" y="1854000"/>
            <a:ext cx="4392904" cy="2592288"/>
            <a:chOff x="4715600" y="1854000"/>
            <a:chExt cx="4392904" cy="259228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5600" y="1854000"/>
              <a:ext cx="4392904" cy="259228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5652120" y="1895208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b="1" i="1" dirty="0">
                  <a:solidFill>
                    <a:srgbClr val="7030A0"/>
                  </a:solidFill>
                  <a:latin typeface="+mn-lt"/>
                </a:rPr>
                <a:t>u</a:t>
              </a:r>
              <a:r>
                <a:rPr kumimoji="1" lang="zh-CN" altLang="en-US" b="1" i="1" dirty="0">
                  <a:latin typeface="+mn-lt"/>
                </a:rPr>
                <a:t>     </a:t>
              </a:r>
              <a:r>
                <a:rPr kumimoji="1" lang="en-US" altLang="zh-CN" b="1" i="1" dirty="0">
                  <a:solidFill>
                    <a:srgbClr val="00B0F0"/>
                  </a:solidFill>
                  <a:latin typeface="+mn-lt"/>
                </a:rPr>
                <a:t>v</a:t>
              </a:r>
              <a:r>
                <a:rPr kumimoji="1" lang="zh-CN" altLang="en-US" b="1" i="1" dirty="0">
                  <a:latin typeface="+mn-lt"/>
                </a:rPr>
                <a:t>                      </a:t>
              </a:r>
              <a:r>
                <a:rPr kumimoji="1" lang="zh-CN" altLang="en-US" b="1" i="1" dirty="0">
                  <a:solidFill>
                    <a:srgbClr val="008000"/>
                  </a:solidFill>
                  <a:latin typeface="+mn-lt"/>
                </a:rPr>
                <a:t> </a:t>
              </a:r>
              <a:r>
                <a:rPr kumimoji="1" lang="en-US" altLang="zh-CN" b="1" i="1" dirty="0">
                  <a:solidFill>
                    <a:srgbClr val="008000"/>
                  </a:solidFill>
                  <a:latin typeface="+mn-lt"/>
                </a:rPr>
                <a:t>g</a:t>
              </a:r>
              <a:r>
                <a:rPr kumimoji="1" lang="zh-CN" altLang="en-US" b="1" i="1" dirty="0">
                  <a:solidFill>
                    <a:srgbClr val="008000"/>
                  </a:solidFill>
                  <a:latin typeface="+mn-lt"/>
                </a:rPr>
                <a:t> 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57200" y="4397332"/>
            <a:ext cx="843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E1E20"/>
                </a:solidFill>
                <a:latin typeface="+mn-lt"/>
                <a:cs typeface="Arial" charset="0"/>
                <a:sym typeface="Arial" charset="0"/>
              </a:rPr>
              <a:t>Optimized for stellar</a:t>
            </a:r>
            <a:r>
              <a:rPr lang="zh-CN" altLang="en-US" sz="2000" b="1" dirty="0">
                <a:solidFill>
                  <a:srgbClr val="0E1E20"/>
                </a:solidFill>
                <a:latin typeface="+mn-lt"/>
                <a:cs typeface="Arial" charset="0"/>
                <a:sym typeface="Arial" charset="0"/>
              </a:rPr>
              <a:t> </a:t>
            </a:r>
            <a:r>
              <a:rPr lang="en-US" altLang="zh-CN" sz="2000" b="1" dirty="0">
                <a:solidFill>
                  <a:srgbClr val="0E1E20"/>
                </a:solidFill>
                <a:latin typeface="+mn-lt"/>
                <a:cs typeface="Arial" charset="0"/>
                <a:sym typeface="Arial" charset="0"/>
              </a:rPr>
              <a:t>and</a:t>
            </a:r>
            <a:r>
              <a:rPr lang="zh-CN" altLang="en-US" sz="2000" b="1" dirty="0">
                <a:solidFill>
                  <a:srgbClr val="0E1E20"/>
                </a:solidFill>
                <a:latin typeface="+mn-lt"/>
                <a:cs typeface="Arial" charset="0"/>
                <a:sym typeface="Arial" charset="0"/>
              </a:rPr>
              <a:t> </a:t>
            </a:r>
            <a:r>
              <a:rPr lang="en-US" altLang="zh-CN" sz="2000" b="1" dirty="0">
                <a:solidFill>
                  <a:srgbClr val="0E1E20"/>
                </a:solidFill>
                <a:latin typeface="+mn-lt"/>
                <a:cs typeface="Arial" charset="0"/>
                <a:sym typeface="Arial" charset="0"/>
              </a:rPr>
              <a:t>galactic astrophysics, allowing precise parameter determinations (</a:t>
            </a:r>
            <a:r>
              <a:rPr lang="en-US" altLang="zh-CN" sz="2000" b="1" i="1" dirty="0" err="1">
                <a:solidFill>
                  <a:srgbClr val="0E1E20"/>
                </a:solidFill>
                <a:latin typeface="+mn-lt"/>
                <a:cs typeface="Arial" charset="0"/>
                <a:sym typeface="Arial" charset="0"/>
              </a:rPr>
              <a:t>T</a:t>
            </a:r>
            <a:r>
              <a:rPr lang="en-US" altLang="zh-CN" sz="2000" b="1" baseline="-25000" dirty="0" err="1">
                <a:solidFill>
                  <a:srgbClr val="0E1E20"/>
                </a:solidFill>
                <a:latin typeface="+mn-lt"/>
                <a:cs typeface="Arial" charset="0"/>
                <a:sym typeface="Arial" charset="0"/>
              </a:rPr>
              <a:t>eff</a:t>
            </a:r>
            <a:r>
              <a:rPr lang="en-US" altLang="zh-CN" sz="2000" b="1" dirty="0">
                <a:solidFill>
                  <a:srgbClr val="0E1E20"/>
                </a:solidFill>
                <a:latin typeface="+mn-lt"/>
                <a:cs typeface="Arial" charset="0"/>
                <a:sym typeface="Arial" charset="0"/>
              </a:rPr>
              <a:t>, log </a:t>
            </a:r>
            <a:r>
              <a:rPr lang="en-US" altLang="zh-CN" sz="2000" b="1" i="1" dirty="0">
                <a:solidFill>
                  <a:srgbClr val="0E1E20"/>
                </a:solidFill>
                <a:latin typeface="+mn-lt"/>
                <a:cs typeface="Arial" charset="0"/>
                <a:sym typeface="Arial" charset="0"/>
              </a:rPr>
              <a:t>g</a:t>
            </a:r>
            <a:r>
              <a:rPr lang="en-US" altLang="zh-CN" sz="2000" b="1" dirty="0">
                <a:solidFill>
                  <a:srgbClr val="0E1E20"/>
                </a:solidFill>
                <a:latin typeface="+mn-lt"/>
                <a:cs typeface="Arial" charset="0"/>
                <a:sym typeface="Arial" charset="0"/>
              </a:rPr>
              <a:t>, [Fe/H]) for stars</a:t>
            </a:r>
            <a:r>
              <a:rPr lang="zh-CN" altLang="en-US" sz="2000" b="1" dirty="0">
                <a:solidFill>
                  <a:srgbClr val="0E1E20"/>
                </a:solidFill>
                <a:latin typeface="+mn-lt"/>
                <a:cs typeface="Arial" charset="0"/>
                <a:sym typeface="Arial" charset="0"/>
              </a:rPr>
              <a:t> </a:t>
            </a:r>
            <a:r>
              <a:rPr lang="en-US" altLang="zh-CN" sz="2000" b="1" dirty="0">
                <a:solidFill>
                  <a:srgbClr val="0E1E20"/>
                </a:solidFill>
                <a:latin typeface="+mn-lt"/>
                <a:cs typeface="Arial" charset="0"/>
                <a:sym typeface="Arial" charset="0"/>
              </a:rPr>
              <a:t>and stellar populations.</a:t>
            </a:r>
            <a:endParaRPr lang="en-US" altLang="zh-CN" sz="2000" dirty="0">
              <a:solidFill>
                <a:srgbClr val="0E1E20"/>
              </a:solidFill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05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6FCF1-CA4A-3348-AD90-74490CD60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2800" dirty="0" err="1"/>
              <a:t>Mephisto</a:t>
            </a:r>
            <a:r>
              <a:rPr kumimoji="1" lang="en-US" altLang="zh-CN" sz="2800" dirty="0"/>
              <a:t> filters</a:t>
            </a:r>
            <a:endParaRPr kumimoji="1" lang="zh-CN" altLang="en-US" sz="2800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7FD6EB3-F3DC-234B-9ACA-18121EA98BC5}"/>
              </a:ext>
            </a:extLst>
          </p:cNvPr>
          <p:cNvGrpSpPr/>
          <p:nvPr/>
        </p:nvGrpSpPr>
        <p:grpSpPr>
          <a:xfrm>
            <a:off x="1907704" y="877812"/>
            <a:ext cx="4752528" cy="2407172"/>
            <a:chOff x="1907704" y="877812"/>
            <a:chExt cx="4752528" cy="240717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A4F98F5-111F-CE41-B2C1-3E4EDA72B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877812"/>
              <a:ext cx="4752528" cy="2407172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2898E40-EA96-B143-A9A3-806DA1CBCA8B}"/>
                </a:ext>
              </a:extLst>
            </p:cNvPr>
            <p:cNvSpPr txBox="1"/>
            <p:nvPr/>
          </p:nvSpPr>
          <p:spPr>
            <a:xfrm>
              <a:off x="2444653" y="1292768"/>
              <a:ext cx="3999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b="1" i="1" dirty="0">
                  <a:solidFill>
                    <a:srgbClr val="7030A0"/>
                  </a:solidFill>
                  <a:latin typeface="+mn-lt"/>
                </a:rPr>
                <a:t>u</a:t>
              </a:r>
              <a:r>
                <a:rPr kumimoji="1" lang="zh-CN" altLang="en-US" sz="1600" b="1" i="1" dirty="0">
                  <a:latin typeface="+mn-lt"/>
                </a:rPr>
                <a:t> </a:t>
              </a:r>
              <a:r>
                <a:rPr kumimoji="1" lang="en-US" altLang="zh-CN" sz="1600" b="1" i="1" dirty="0">
                  <a:latin typeface="+mn-lt"/>
                </a:rPr>
                <a:t> </a:t>
              </a:r>
              <a:r>
                <a:rPr kumimoji="1" lang="en-US" altLang="zh-CN" sz="1600" b="1" i="1" dirty="0">
                  <a:solidFill>
                    <a:srgbClr val="00B0F0"/>
                  </a:solidFill>
                  <a:latin typeface="+mn-lt"/>
                </a:rPr>
                <a:t>v</a:t>
              </a:r>
              <a:r>
                <a:rPr kumimoji="1" lang="zh-CN" altLang="en-US" sz="1600" b="1" i="1" dirty="0">
                  <a:latin typeface="+mn-lt"/>
                </a:rPr>
                <a:t>          </a:t>
              </a:r>
              <a:r>
                <a:rPr kumimoji="1" lang="en-US" altLang="zh-CN" sz="1600" b="1" i="1" dirty="0">
                  <a:latin typeface="+mn-lt"/>
                </a:rPr>
                <a:t> </a:t>
              </a:r>
              <a:r>
                <a:rPr kumimoji="1" lang="zh-CN" altLang="en-US" sz="1600" b="1" i="1" dirty="0">
                  <a:latin typeface="+mn-lt"/>
                </a:rPr>
                <a:t>   </a:t>
              </a:r>
              <a:r>
                <a:rPr kumimoji="1" lang="en-US" altLang="zh-CN" sz="1600" b="1" i="1" dirty="0">
                  <a:solidFill>
                    <a:srgbClr val="008000"/>
                  </a:solidFill>
                  <a:latin typeface="+mn-lt"/>
                </a:rPr>
                <a:t>g        </a:t>
              </a:r>
              <a:r>
                <a:rPr kumimoji="1" lang="en-US" altLang="zh-CN" sz="1600" b="1" i="1" dirty="0">
                  <a:solidFill>
                    <a:srgbClr val="FF0000"/>
                  </a:solidFill>
                  <a:latin typeface="+mn-lt"/>
                </a:rPr>
                <a:t>r                    </a:t>
              </a:r>
              <a:r>
                <a:rPr kumimoji="1" lang="en-US" altLang="zh-CN" sz="1600" b="1" i="1" dirty="0" err="1">
                  <a:solidFill>
                    <a:srgbClr val="C00000"/>
                  </a:solidFill>
                  <a:latin typeface="+mn-lt"/>
                </a:rPr>
                <a:t>i</a:t>
              </a:r>
              <a:r>
                <a:rPr kumimoji="1" lang="en-US" altLang="zh-CN" sz="1600" b="1" i="1" dirty="0">
                  <a:solidFill>
                    <a:srgbClr val="C00000"/>
                  </a:solidFill>
                  <a:latin typeface="+mn-lt"/>
                </a:rPr>
                <a:t>            </a:t>
              </a:r>
              <a:r>
                <a:rPr kumimoji="1" lang="en-US" altLang="zh-CN" sz="1600" b="1" i="1" dirty="0">
                  <a:solidFill>
                    <a:srgbClr val="B6440A"/>
                  </a:solidFill>
                  <a:latin typeface="+mn-lt"/>
                </a:rPr>
                <a:t>z</a:t>
              </a:r>
              <a:r>
                <a:rPr kumimoji="1" lang="zh-CN" altLang="en-US" sz="1600" b="1" i="1" dirty="0">
                  <a:solidFill>
                    <a:srgbClr val="008000"/>
                  </a:solidFill>
                  <a:latin typeface="+mn-lt"/>
                </a:rPr>
                <a:t> </a:t>
              </a: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A8615DE9-4238-6F48-9777-C73484E08F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2"/>
            <a:ext cx="4572000" cy="22418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8458EBA-61BD-1144-AB96-2763BA5689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08" y="3356992"/>
            <a:ext cx="4595992" cy="224185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1FDA843-7694-5E4D-B6B0-48E9B23C509F}"/>
              </a:ext>
            </a:extLst>
          </p:cNvPr>
          <p:cNvSpPr txBox="1"/>
          <p:nvPr/>
        </p:nvSpPr>
        <p:spPr>
          <a:xfrm>
            <a:off x="53129" y="5628436"/>
            <a:ext cx="4748416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100" b="1" dirty="0">
                <a:solidFill>
                  <a:srgbClr val="FF0000"/>
                </a:solidFill>
                <a:latin typeface="+mn-lt"/>
              </a:rPr>
              <a:t>For G dwarfs</a:t>
            </a:r>
          </a:p>
          <a:p>
            <a:r>
              <a:rPr kumimoji="1" lang="en-US" altLang="zh-CN" sz="1100" b="1" dirty="0">
                <a:latin typeface="+mn-lt"/>
              </a:rPr>
              <a:t>[Fe/H]  (</a:t>
            </a:r>
            <a:r>
              <a:rPr kumimoji="1" lang="en-US" altLang="zh-CN" sz="1100" b="1" dirty="0" err="1">
                <a:latin typeface="+mn-lt"/>
              </a:rPr>
              <a:t>dex</a:t>
            </a:r>
            <a:r>
              <a:rPr kumimoji="1" lang="en-US" altLang="zh-CN" sz="1100" b="1" dirty="0">
                <a:latin typeface="+mn-lt"/>
              </a:rPr>
              <a:t>)                            [−1.0,+0.5]  [−2.0,−1.0]  [−3.0,−2.0]  [−3.0,−4.0] </a:t>
            </a:r>
          </a:p>
          <a:p>
            <a:pPr>
              <a:spcAft>
                <a:spcPts val="600"/>
              </a:spcAft>
            </a:pPr>
            <a:r>
              <a:rPr kumimoji="1" lang="en-US" altLang="zh-CN" sz="1100" b="1" dirty="0">
                <a:latin typeface="+mn-lt"/>
              </a:rPr>
              <a:t>∆(</a:t>
            </a:r>
            <a:r>
              <a:rPr kumimoji="1" lang="en-US" altLang="zh-CN" sz="1100" b="1" i="1" dirty="0">
                <a:latin typeface="+mn-lt"/>
              </a:rPr>
              <a:t>v</a:t>
            </a:r>
            <a:r>
              <a:rPr kumimoji="1" lang="en-US" altLang="zh-CN" sz="1100" b="1" dirty="0">
                <a:latin typeface="+mn-lt"/>
              </a:rPr>
              <a:t> − </a:t>
            </a:r>
            <a:r>
              <a:rPr kumimoji="1" lang="en-US" altLang="zh-CN" sz="1100" b="1" i="1" dirty="0">
                <a:latin typeface="+mn-lt"/>
              </a:rPr>
              <a:t>g</a:t>
            </a:r>
            <a:r>
              <a:rPr kumimoji="1" lang="en-US" altLang="zh-CN" sz="1100" b="1" dirty="0">
                <a:latin typeface="+mn-lt"/>
              </a:rPr>
              <a:t>)/∆[Fe/H] (mag/</a:t>
            </a:r>
            <a:r>
              <a:rPr kumimoji="1" lang="en-US" altLang="zh-CN" sz="1100" b="1" dirty="0" err="1">
                <a:latin typeface="+mn-lt"/>
              </a:rPr>
              <a:t>dex</a:t>
            </a:r>
            <a:r>
              <a:rPr kumimoji="1" lang="en-US" altLang="zh-CN" sz="1100" b="1" dirty="0">
                <a:latin typeface="+mn-lt"/>
              </a:rPr>
              <a:t>)           0.27             0.15             0.07             0.02</a:t>
            </a:r>
          </a:p>
          <a:p>
            <a:pPr algn="ctr"/>
            <a:r>
              <a:rPr kumimoji="1" lang="en-US" altLang="zh-CN" sz="1100" b="1" dirty="0">
                <a:solidFill>
                  <a:srgbClr val="FF0000"/>
                </a:solidFill>
                <a:latin typeface="+mn-lt"/>
              </a:rPr>
              <a:t>For G Giants</a:t>
            </a:r>
          </a:p>
          <a:p>
            <a:r>
              <a:rPr kumimoji="1" lang="en-US" altLang="zh-CN" sz="1100" b="1" dirty="0">
                <a:latin typeface="+mn-lt"/>
              </a:rPr>
              <a:t>[Fe/H]  (</a:t>
            </a:r>
            <a:r>
              <a:rPr kumimoji="1" lang="en-US" altLang="zh-CN" sz="1100" b="1" dirty="0" err="1">
                <a:latin typeface="+mn-lt"/>
              </a:rPr>
              <a:t>dex</a:t>
            </a:r>
            <a:r>
              <a:rPr kumimoji="1" lang="en-US" altLang="zh-CN" sz="1100" b="1" dirty="0">
                <a:latin typeface="+mn-lt"/>
              </a:rPr>
              <a:t>)                            [−1.0,+0.5]  [−2.0,−1.0]  [−3.0,−2.0]  [−3.0,−4.0] </a:t>
            </a:r>
          </a:p>
          <a:p>
            <a:r>
              <a:rPr kumimoji="1" lang="en-US" altLang="zh-CN" sz="1100" b="1" dirty="0">
                <a:latin typeface="+mn-lt"/>
              </a:rPr>
              <a:t>∆(</a:t>
            </a:r>
            <a:r>
              <a:rPr kumimoji="1" lang="en-US" altLang="zh-CN" sz="1100" b="1" i="1" dirty="0">
                <a:latin typeface="+mn-lt"/>
              </a:rPr>
              <a:t>v</a:t>
            </a:r>
            <a:r>
              <a:rPr kumimoji="1" lang="en-US" altLang="zh-CN" sz="1100" b="1" dirty="0">
                <a:latin typeface="+mn-lt"/>
              </a:rPr>
              <a:t> − </a:t>
            </a:r>
            <a:r>
              <a:rPr kumimoji="1" lang="en-US" altLang="zh-CN" sz="1100" b="1" i="1" dirty="0">
                <a:latin typeface="+mn-lt"/>
              </a:rPr>
              <a:t>g</a:t>
            </a:r>
            <a:r>
              <a:rPr kumimoji="1" lang="en-US" altLang="zh-CN" sz="1100" b="1" dirty="0">
                <a:latin typeface="+mn-lt"/>
              </a:rPr>
              <a:t>)/∆[Fe/H] (mag/</a:t>
            </a:r>
            <a:r>
              <a:rPr kumimoji="1" lang="en-US" altLang="zh-CN" sz="1100" b="1" dirty="0" err="1">
                <a:latin typeface="+mn-lt"/>
              </a:rPr>
              <a:t>dex</a:t>
            </a:r>
            <a:r>
              <a:rPr kumimoji="1" lang="en-US" altLang="zh-CN" sz="1100" b="1" dirty="0">
                <a:latin typeface="+mn-lt"/>
              </a:rPr>
              <a:t>)           0.32             0.13             0.05             0.03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54BE53B-A880-1A41-8D8E-A6D8199C0581}"/>
              </a:ext>
            </a:extLst>
          </p:cNvPr>
          <p:cNvSpPr txBox="1"/>
          <p:nvPr/>
        </p:nvSpPr>
        <p:spPr>
          <a:xfrm>
            <a:off x="5530825" y="5628436"/>
            <a:ext cx="293702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100" b="1" dirty="0">
                <a:solidFill>
                  <a:srgbClr val="FF0000"/>
                </a:solidFill>
                <a:latin typeface="+mn-lt"/>
              </a:rPr>
              <a:t>For stars of </a:t>
            </a:r>
            <a:r>
              <a:rPr kumimoji="1" lang="en-US" altLang="zh-CN" sz="1100" b="1" i="1" dirty="0" err="1">
                <a:solidFill>
                  <a:srgbClr val="FF0000"/>
                </a:solidFill>
                <a:latin typeface="+mn-lt"/>
              </a:rPr>
              <a:t>T</a:t>
            </a:r>
            <a:r>
              <a:rPr kumimoji="1" lang="en-US" altLang="zh-CN" sz="1100" b="1" baseline="-25000" dirty="0" err="1">
                <a:solidFill>
                  <a:srgbClr val="FF0000"/>
                </a:solidFill>
                <a:latin typeface="+mn-lt"/>
              </a:rPr>
              <a:t>eff</a:t>
            </a:r>
            <a:r>
              <a:rPr kumimoji="1" lang="en-US" altLang="zh-CN" sz="1100" b="1" dirty="0">
                <a:solidFill>
                  <a:srgbClr val="FF0000"/>
                </a:solidFill>
                <a:latin typeface="+mn-lt"/>
              </a:rPr>
              <a:t> = 5800 K and [Fe/H] = 0.0</a:t>
            </a:r>
          </a:p>
          <a:p>
            <a:r>
              <a:rPr kumimoji="1" lang="en-US" altLang="zh-CN" sz="1100" b="1" dirty="0">
                <a:latin typeface="+mn-lt"/>
              </a:rPr>
              <a:t>log </a:t>
            </a:r>
            <a:r>
              <a:rPr kumimoji="1" lang="en-US" altLang="zh-CN" sz="1100" b="1" i="1" dirty="0">
                <a:latin typeface="+mn-lt"/>
              </a:rPr>
              <a:t>g</a:t>
            </a:r>
            <a:r>
              <a:rPr kumimoji="1" lang="en-US" altLang="zh-CN" sz="1100" b="1" dirty="0">
                <a:latin typeface="+mn-lt"/>
              </a:rPr>
              <a:t>  (</a:t>
            </a:r>
            <a:r>
              <a:rPr kumimoji="1" lang="en-US" altLang="zh-CN" sz="1100" b="1" dirty="0" err="1">
                <a:latin typeface="+mn-lt"/>
              </a:rPr>
              <a:t>dex</a:t>
            </a:r>
            <a:r>
              <a:rPr kumimoji="1" lang="en-US" altLang="zh-CN" sz="1100" b="1" dirty="0">
                <a:latin typeface="+mn-lt"/>
              </a:rPr>
              <a:t>)                             &lt; 4.0         &gt; 4.0 </a:t>
            </a:r>
          </a:p>
          <a:p>
            <a:r>
              <a:rPr kumimoji="1" lang="en-US" altLang="zh-CN" sz="1100" b="1" dirty="0">
                <a:latin typeface="+mn-lt"/>
              </a:rPr>
              <a:t>∆(</a:t>
            </a:r>
            <a:r>
              <a:rPr kumimoji="1" lang="en-US" altLang="zh-CN" sz="1100" b="1" i="1" dirty="0">
                <a:latin typeface="+mn-lt"/>
              </a:rPr>
              <a:t>u</a:t>
            </a:r>
            <a:r>
              <a:rPr kumimoji="1" lang="en-US" altLang="zh-CN" sz="1100" b="1" dirty="0">
                <a:latin typeface="+mn-lt"/>
              </a:rPr>
              <a:t> − </a:t>
            </a:r>
            <a:r>
              <a:rPr kumimoji="1" lang="en-US" altLang="zh-CN" sz="1100" b="1" i="1" dirty="0">
                <a:latin typeface="+mn-lt"/>
              </a:rPr>
              <a:t>v</a:t>
            </a:r>
            <a:r>
              <a:rPr kumimoji="1" lang="en-US" altLang="zh-CN" sz="1100" b="1" dirty="0">
                <a:latin typeface="+mn-lt"/>
              </a:rPr>
              <a:t>)/∆log </a:t>
            </a:r>
            <a:r>
              <a:rPr kumimoji="1" lang="en-US" altLang="zh-CN" sz="1100" b="1" i="1" dirty="0">
                <a:latin typeface="+mn-lt"/>
              </a:rPr>
              <a:t>g</a:t>
            </a:r>
            <a:r>
              <a:rPr kumimoji="1" lang="en-US" altLang="zh-CN" sz="1100" b="1" dirty="0">
                <a:latin typeface="+mn-lt"/>
              </a:rPr>
              <a:t> (mag/</a:t>
            </a:r>
            <a:r>
              <a:rPr kumimoji="1" lang="en-US" altLang="zh-CN" sz="1100" b="1" dirty="0" err="1">
                <a:latin typeface="+mn-lt"/>
              </a:rPr>
              <a:t>dex</a:t>
            </a:r>
            <a:r>
              <a:rPr kumimoji="1" lang="en-US" altLang="zh-CN" sz="1100" b="1" dirty="0">
                <a:latin typeface="+mn-lt"/>
              </a:rPr>
              <a:t>)      0.23          0.07     </a:t>
            </a:r>
          </a:p>
        </p:txBody>
      </p:sp>
    </p:spTree>
    <p:extLst>
      <p:ext uri="{BB962C8B-B14F-4D97-AF65-F5344CB8AC3E}">
        <p14:creationId xmlns:p14="http://schemas.microsoft.com/office/powerpoint/2010/main" val="327606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F8A7EC-3F8B-AF4C-965F-7F19EA6C68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6" y="1810801"/>
            <a:ext cx="8298668" cy="49809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accent5">
                    <a:lumMod val="10000"/>
                  </a:schemeClr>
                </a:solidFill>
              </a:rPr>
              <a:t>Site</a:t>
            </a:r>
            <a:endParaRPr kumimoji="1" lang="zh-CN" altLang="en-US" sz="28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4" name="内容占位符 1"/>
          <p:cNvSpPr txBox="1">
            <a:spLocks/>
          </p:cNvSpPr>
          <p:nvPr/>
        </p:nvSpPr>
        <p:spPr>
          <a:xfrm>
            <a:off x="457200" y="836712"/>
            <a:ext cx="8280400" cy="95295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444500" indent="-4445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3399"/>
              </a:buClr>
              <a:buFont typeface="Wingdings" panose="05000000000000000000" pitchFamily="2" charset="2"/>
              <a:buChar char="p"/>
              <a:defRPr sz="2800" b="1" kern="1200">
                <a:solidFill>
                  <a:srgbClr val="003399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lvl1pPr>
            <a:lvl2pPr marL="809625" indent="-352425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 2" panose="05020102010507070707" pitchFamily="18" charset="2"/>
              <a:buChar char="©"/>
              <a:defRPr sz="2400" b="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1162050" indent="-2476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003399"/>
              </a:buClr>
              <a:buFont typeface="Wingdings 2" panose="05020102010507070707" pitchFamily="18" charset="2"/>
              <a:buChar char="¡"/>
              <a:defRPr sz="2000" b="1" kern="12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4" indent="-185734" algn="just">
              <a:buFont typeface="Arial" panose="020B0604020202020204" pitchFamily="34" charset="0"/>
              <a:buChar char="•"/>
            </a:pPr>
            <a:r>
              <a:rPr lang="en-US" altLang="zh-CN" sz="1600" dirty="0" err="1">
                <a:solidFill>
                  <a:srgbClr val="0E1E20"/>
                </a:solidFill>
                <a:latin typeface="+mn-lt"/>
              </a:rPr>
              <a:t>Gaomeigu</a:t>
            </a:r>
            <a:r>
              <a:rPr lang="en-US" altLang="zh-CN" sz="1600" dirty="0">
                <a:solidFill>
                  <a:srgbClr val="0E1E20"/>
                </a:solidFill>
                <a:latin typeface="+mn-lt"/>
              </a:rPr>
              <a:t>, Lijiang (100°2′ E, 26°42′ N, 3200m)</a:t>
            </a:r>
          </a:p>
          <a:p>
            <a:pPr marL="365116" lvl="1" indent="0" algn="just">
              <a:buNone/>
            </a:pPr>
            <a:r>
              <a:rPr lang="en-US" altLang="zh-CN" sz="1600" b="1" dirty="0">
                <a:solidFill>
                  <a:srgbClr val="0E1E20"/>
                </a:solidFill>
                <a:latin typeface="+mn-lt"/>
              </a:rPr>
              <a:t>- Median seeing: 1.28” </a:t>
            </a:r>
          </a:p>
          <a:p>
            <a:pPr marL="365116" lvl="1" indent="0" algn="just">
              <a:buNone/>
            </a:pPr>
            <a:r>
              <a:rPr lang="en-US" altLang="zh-CN" sz="1600" b="1" dirty="0">
                <a:solidFill>
                  <a:srgbClr val="0E1E20"/>
                </a:solidFill>
                <a:latin typeface="+mn-lt"/>
              </a:rPr>
              <a:t>- Observable time: </a:t>
            </a:r>
            <a:r>
              <a:rPr lang="is-IS" altLang="zh-CN" sz="1600" b="1" dirty="0">
                <a:solidFill>
                  <a:srgbClr val="0E1E20"/>
                </a:solidFill>
                <a:latin typeface="+mn-lt"/>
              </a:rPr>
              <a:t>1831 hours/year (2015-2017 average)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22666" y="5868230"/>
            <a:ext cx="1289055" cy="923478"/>
            <a:chOff x="647374" y="4970455"/>
            <a:chExt cx="2176692" cy="159145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41958" r="17830"/>
            <a:stretch/>
          </p:blipFill>
          <p:spPr>
            <a:xfrm>
              <a:off x="657074" y="4970455"/>
              <a:ext cx="2160240" cy="15113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47374" y="6165305"/>
              <a:ext cx="2176692" cy="39660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+mn-lt"/>
                </a:rPr>
                <a:t>YNAO 2.4m</a:t>
              </a:r>
              <a:r>
                <a:rPr lang="en-US" altLang="zh-CN" sz="900" b="1" dirty="0">
                  <a:latin typeface="+mn-lt"/>
                </a:rPr>
                <a:t>@</a:t>
              </a:r>
              <a:r>
                <a:rPr lang="en-US" sz="900" b="1" dirty="0">
                  <a:latin typeface="+mn-lt"/>
                </a:rPr>
                <a:t>GMG</a:t>
              </a: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3E6AEF4-7618-C34B-B328-95523C4C583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020272"/>
            <a:ext cx="2853190" cy="1771436"/>
          </a:xfrm>
          <a:prstGeom prst="rect">
            <a:avLst/>
          </a:prstGeom>
        </p:spPr>
      </p:pic>
      <p:cxnSp>
        <p:nvCxnSpPr>
          <p:cNvPr id="25" name="直线箭头连接符 14"/>
          <p:cNvCxnSpPr>
            <a:cxnSpLocks/>
          </p:cNvCxnSpPr>
          <p:nvPr/>
        </p:nvCxnSpPr>
        <p:spPr>
          <a:xfrm flipV="1">
            <a:off x="7057449" y="6206838"/>
            <a:ext cx="130675" cy="216024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星形: 四角 9"/>
          <p:cNvSpPr/>
          <p:nvPr/>
        </p:nvSpPr>
        <p:spPr>
          <a:xfrm>
            <a:off x="7184726" y="6123834"/>
            <a:ext cx="74945" cy="75600"/>
          </a:xfrm>
          <a:prstGeom prst="star4">
            <a:avLst>
              <a:gd name="adj" fmla="val 16319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23" name="文本框 17"/>
          <p:cNvSpPr txBox="1"/>
          <p:nvPr/>
        </p:nvSpPr>
        <p:spPr>
          <a:xfrm>
            <a:off x="6516216" y="6008418"/>
            <a:ext cx="7059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 err="1">
                <a:solidFill>
                  <a:srgbClr val="FFFF00"/>
                </a:solidFill>
                <a:latin typeface="+mn-lt"/>
              </a:rPr>
              <a:t>Gaomeigu</a:t>
            </a:r>
            <a:endParaRPr lang="zh-CN" altLang="en-US" sz="9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969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D58FCD-799B-C84C-B315-52D5B4E80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2800" dirty="0"/>
              <a:t>Statistics (2019)</a:t>
            </a:r>
            <a:endParaRPr kumimoji="1" lang="zh-CN" altLang="en-US" sz="28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1349949-4D32-0046-9791-F0CE87FA3ED1}"/>
              </a:ext>
            </a:extLst>
          </p:cNvPr>
          <p:cNvSpPr txBox="1"/>
          <p:nvPr/>
        </p:nvSpPr>
        <p:spPr>
          <a:xfrm>
            <a:off x="3031331" y="454269"/>
            <a:ext cx="2116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dirty="0">
                <a:latin typeface="+mn-lt"/>
              </a:rPr>
              <a:t>Xin et al. 2020, RAA, in press</a:t>
            </a:r>
            <a:endParaRPr kumimoji="1" lang="zh-CN" altLang="en-US" sz="1200" b="1" dirty="0">
              <a:latin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7DD6586-6A62-2F44-9673-AA8E4C581E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2678811" cy="180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540C6C-35F1-5443-B68B-6EF0A95296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00" y="908720"/>
            <a:ext cx="2736304" cy="180162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B79CBEE-A9FE-7343-8242-0DC23C9B2D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423" y="2780928"/>
            <a:ext cx="2744041" cy="180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AFD2140-BA3A-5247-81C3-2B6D1D180E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7" y="2780928"/>
            <a:ext cx="2742023" cy="180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0F58F7E-D62E-EE4B-8BCA-C376B3EA94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781" y="2780928"/>
            <a:ext cx="2834379" cy="180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87E0E82-BA33-B04A-B0C6-D4E32FD398B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07092"/>
            <a:ext cx="3779912" cy="179623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E90CB61-FC05-5841-AAE4-CD2B79892EF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72" y="4651010"/>
            <a:ext cx="2564383" cy="18000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A6065D1B-23DA-2C48-AD64-101CC86F5104}"/>
              </a:ext>
            </a:extLst>
          </p:cNvPr>
          <p:cNvSpPr txBox="1"/>
          <p:nvPr/>
        </p:nvSpPr>
        <p:spPr>
          <a:xfrm>
            <a:off x="509883" y="6446972"/>
            <a:ext cx="23823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100" b="1" dirty="0">
                <a:latin typeface="+mn-lt"/>
              </a:rPr>
              <a:t>Zenith sky brightness </a:t>
            </a:r>
            <a:r>
              <a:rPr kumimoji="1" lang="en-US" altLang="zh-CN" sz="1100" b="1" i="1" dirty="0">
                <a:latin typeface="+mn-lt"/>
              </a:rPr>
              <a:t>V</a:t>
            </a:r>
            <a:r>
              <a:rPr kumimoji="1" lang="en-US" altLang="zh-CN" sz="1100" b="1" dirty="0">
                <a:latin typeface="+mn-lt"/>
              </a:rPr>
              <a:t> = 21.89 mag</a:t>
            </a:r>
            <a:endParaRPr kumimoji="1" lang="zh-CN" altLang="en-US" sz="1100" b="1" dirty="0">
              <a:latin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B80C064-38AF-C747-8474-9A628B84C9A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23" y="4651010"/>
            <a:ext cx="3020722" cy="1807781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07F24443-6647-9843-9D33-D35D0B068B77}"/>
              </a:ext>
            </a:extLst>
          </p:cNvPr>
          <p:cNvSpPr txBox="1"/>
          <p:nvPr/>
        </p:nvSpPr>
        <p:spPr>
          <a:xfrm>
            <a:off x="3120312" y="6437719"/>
            <a:ext cx="29177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100" b="1" dirty="0">
                <a:latin typeface="+mn-lt"/>
              </a:rPr>
              <a:t>Photometric:  1735 </a:t>
            </a:r>
            <a:r>
              <a:rPr kumimoji="1" lang="en-US" altLang="zh-CN" sz="1100" b="1" dirty="0" err="1">
                <a:latin typeface="+mn-lt"/>
              </a:rPr>
              <a:t>hr</a:t>
            </a:r>
            <a:r>
              <a:rPr kumimoji="1" lang="en-US" altLang="zh-CN" sz="1100" b="1" dirty="0">
                <a:latin typeface="+mn-lt"/>
              </a:rPr>
              <a:t>, spectroscopic: 1910 </a:t>
            </a:r>
            <a:r>
              <a:rPr kumimoji="1" lang="en-US" altLang="zh-CN" sz="1100" b="1" dirty="0" err="1">
                <a:latin typeface="+mn-lt"/>
              </a:rPr>
              <a:t>hr</a:t>
            </a:r>
            <a:endParaRPr kumimoji="1" lang="en-US" altLang="zh-CN" sz="1100" b="1" dirty="0">
              <a:latin typeface="+mn-lt"/>
            </a:endParaRPr>
          </a:p>
          <a:p>
            <a:pPr algn="ctr"/>
            <a:r>
              <a:rPr kumimoji="1" lang="en-US" altLang="zh-CN" sz="1100" b="1" dirty="0">
                <a:latin typeface="+mn-lt"/>
              </a:rPr>
              <a:t>Total night time: 3603 </a:t>
            </a:r>
            <a:r>
              <a:rPr kumimoji="1" lang="en-US" altLang="zh-CN" sz="1100" b="1" dirty="0" err="1">
                <a:latin typeface="+mn-lt"/>
              </a:rPr>
              <a:t>hr</a:t>
            </a:r>
            <a:endParaRPr kumimoji="1" lang="zh-CN" altLang="en-US" sz="1100" b="1" dirty="0">
              <a:latin typeface="+mn-lt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E4AD638D-BA9B-9245-8552-428F24B74C8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73" y="4725144"/>
            <a:ext cx="2491684" cy="1742415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057948A8-C1CB-DD49-99BF-87259C70E468}"/>
              </a:ext>
            </a:extLst>
          </p:cNvPr>
          <p:cNvSpPr txBox="1"/>
          <p:nvPr/>
        </p:nvSpPr>
        <p:spPr>
          <a:xfrm>
            <a:off x="6054837" y="6444144"/>
            <a:ext cx="24737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100" b="1" dirty="0">
                <a:latin typeface="+mn-lt"/>
              </a:rPr>
              <a:t>Medium = 1.09 arcs, Mean = 1.17 arcs</a:t>
            </a:r>
          </a:p>
          <a:p>
            <a:pPr algn="ctr"/>
            <a:r>
              <a:rPr kumimoji="1" lang="en-US" altLang="zh-CN" sz="1100" b="1" dirty="0">
                <a:latin typeface="+mn-lt"/>
              </a:rPr>
              <a:t>25%: 0.91 arcs, 75%: 1.33 arcs</a:t>
            </a:r>
            <a:endParaRPr kumimoji="1" lang="zh-CN" altLang="en-US" sz="11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515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6C875440-2DE7-7345-A720-1E59CC771730}"/>
              </a:ext>
            </a:extLst>
          </p:cNvPr>
          <p:cNvGrpSpPr/>
          <p:nvPr/>
        </p:nvGrpSpPr>
        <p:grpSpPr>
          <a:xfrm>
            <a:off x="3923928" y="3393928"/>
            <a:ext cx="1296144" cy="620824"/>
            <a:chOff x="1672684" y="3168003"/>
            <a:chExt cx="3666250" cy="620824"/>
          </a:xfrm>
        </p:grpSpPr>
        <p:sp>
          <p:nvSpPr>
            <p:cNvPr id="35" name="五边形 34">
              <a:extLst>
                <a:ext uri="{FF2B5EF4-FFF2-40B4-BE49-F238E27FC236}">
                  <a16:creationId xmlns:a16="http://schemas.microsoft.com/office/drawing/2014/main" id="{54C8410E-BFB8-8449-85A3-2D51263B6686}"/>
                </a:ext>
              </a:extLst>
            </p:cNvPr>
            <p:cNvSpPr/>
            <p:nvPr/>
          </p:nvSpPr>
          <p:spPr>
            <a:xfrm>
              <a:off x="1672684" y="3168003"/>
              <a:ext cx="3666250" cy="620824"/>
            </a:xfrm>
            <a:prstGeom prst="homePlate">
              <a:avLst/>
            </a:prstGeom>
            <a:solidFill>
              <a:srgbClr val="0000DA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五边形 4">
              <a:extLst>
                <a:ext uri="{FF2B5EF4-FFF2-40B4-BE49-F238E27FC236}">
                  <a16:creationId xmlns:a16="http://schemas.microsoft.com/office/drawing/2014/main" id="{25CB47A0-3EC3-E24D-9765-9E29407BA65D}"/>
                </a:ext>
              </a:extLst>
            </p:cNvPr>
            <p:cNvSpPr txBox="1"/>
            <p:nvPr/>
          </p:nvSpPr>
          <p:spPr>
            <a:xfrm>
              <a:off x="1672684" y="3168003"/>
              <a:ext cx="3511044" cy="6208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254000" bIns="190006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500" kern="1200" dirty="0">
                <a:solidFill>
                  <a:srgbClr val="A0CBCF"/>
                </a:solidFill>
              </a:endParaRPr>
            </a:p>
          </p:txBody>
        </p:sp>
      </p:grpSp>
      <p:graphicFrame>
        <p:nvGraphicFramePr>
          <p:cNvPr id="7" name="内容占位符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6756959"/>
              </p:ext>
            </p:extLst>
          </p:nvPr>
        </p:nvGraphicFramePr>
        <p:xfrm>
          <a:off x="457200" y="908720"/>
          <a:ext cx="8229600" cy="5145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err="1">
                <a:solidFill>
                  <a:srgbClr val="0E1E20"/>
                </a:solidFill>
              </a:rPr>
              <a:t>Mephisto</a:t>
            </a:r>
            <a:r>
              <a:rPr lang="en-US" altLang="zh-CN" sz="2800" dirty="0">
                <a:solidFill>
                  <a:srgbClr val="0E1E20"/>
                </a:solidFill>
              </a:rPr>
              <a:t> s</a:t>
            </a:r>
            <a:r>
              <a:rPr lang="en-US" sz="2800" dirty="0">
                <a:solidFill>
                  <a:srgbClr val="0E1E20"/>
                </a:solidFill>
              </a:rPr>
              <a:t>chedule</a:t>
            </a:r>
            <a:endParaRPr kumimoji="1" lang="zh-CN" altLang="en-US" sz="2800" dirty="0">
              <a:solidFill>
                <a:srgbClr val="0E1E20"/>
              </a:solidFill>
            </a:endParaRPr>
          </a:p>
        </p:txBody>
      </p:sp>
      <p:sp>
        <p:nvSpPr>
          <p:cNvPr id="12" name="五边形 4"/>
          <p:cNvSpPr/>
          <p:nvPr/>
        </p:nvSpPr>
        <p:spPr>
          <a:xfrm>
            <a:off x="7164288" y="5445225"/>
            <a:ext cx="1522512" cy="620836"/>
          </a:xfrm>
          <a:prstGeom prst="homePlate">
            <a:avLst/>
          </a:prstGeom>
          <a:solidFill>
            <a:srgbClr val="00003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3820" tIns="83820" rIns="254000" bIns="190007" numCol="1" spcCol="1270" anchor="ctr" anchorCtr="0">
            <a:noAutofit/>
          </a:bodyPr>
          <a:lstStyle/>
          <a:p>
            <a:pPr defTabSz="977876">
              <a:lnSpc>
                <a:spcPct val="90000"/>
              </a:lnSpc>
              <a:spcAft>
                <a:spcPct val="35000"/>
              </a:spcAft>
            </a:pPr>
            <a:endParaRPr lang="zh-CN" altLang="en-US" sz="2200" dirty="0">
              <a:solidFill>
                <a:srgbClr val="A0CBCF"/>
              </a:solidFill>
            </a:endParaRPr>
          </a:p>
        </p:txBody>
      </p:sp>
      <p:sp>
        <p:nvSpPr>
          <p:cNvPr id="14" name="五边形 13"/>
          <p:cNvSpPr/>
          <p:nvPr/>
        </p:nvSpPr>
        <p:spPr>
          <a:xfrm>
            <a:off x="4427984" y="2706120"/>
            <a:ext cx="936104" cy="620836"/>
          </a:xfrm>
          <a:prstGeom prst="chevron">
            <a:avLst/>
          </a:prstGeom>
          <a:solidFill>
            <a:srgbClr val="0000A5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五边形 4"/>
          <p:cNvSpPr/>
          <p:nvPr/>
        </p:nvSpPr>
        <p:spPr>
          <a:xfrm>
            <a:off x="4427984" y="2706120"/>
            <a:ext cx="845237" cy="620836"/>
          </a:xfrm>
          <a:prstGeom prst="chevron">
            <a:avLst/>
          </a:prstGeom>
          <a:solidFill>
            <a:srgbClr val="0000A5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3820" tIns="83820" rIns="254000" bIns="190007" numCol="1" spcCol="1270" anchor="ctr" anchorCtr="0">
            <a:noAutofit/>
          </a:bodyPr>
          <a:lstStyle/>
          <a:p>
            <a:pPr defTabSz="977876">
              <a:lnSpc>
                <a:spcPct val="90000"/>
              </a:lnSpc>
              <a:spcAft>
                <a:spcPct val="35000"/>
              </a:spcAft>
            </a:pPr>
            <a:endParaRPr lang="zh-CN" altLang="en-US" sz="2200" dirty="0">
              <a:solidFill>
                <a:srgbClr val="A0CBCF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67544" y="208233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chemeClr val="bg1"/>
                </a:solidFill>
                <a:latin typeface="+mj-lt"/>
                <a:ea typeface="宋体"/>
                <a:cs typeface="宋体"/>
              </a:rPr>
              <a:t>Design</a:t>
            </a:r>
            <a:endParaRPr lang="zh-CN" altLang="en-US" sz="1600" b="1" dirty="0">
              <a:solidFill>
                <a:schemeClr val="bg1"/>
              </a:solidFill>
              <a:latin typeface="+mj-lt"/>
              <a:ea typeface="宋体"/>
              <a:cs typeface="宋体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907704" y="2852938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chemeClr val="bg1"/>
                </a:solidFill>
                <a:latin typeface="+mj-lt"/>
                <a:ea typeface="宋体"/>
                <a:cs typeface="宋体"/>
              </a:rPr>
              <a:t>Construction of telescope</a:t>
            </a:r>
            <a:endParaRPr lang="zh-CN" altLang="en-US" sz="1600" b="1" dirty="0">
              <a:solidFill>
                <a:schemeClr val="bg1"/>
              </a:solidFill>
              <a:latin typeface="+mj-lt"/>
              <a:ea typeface="宋体"/>
              <a:cs typeface="宋体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442962" y="2708920"/>
            <a:ext cx="906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solidFill>
                  <a:schemeClr val="bg1"/>
                </a:solidFill>
                <a:latin typeface="+mj-lt"/>
                <a:ea typeface="宋体"/>
                <a:cs typeface="宋体"/>
              </a:rPr>
              <a:t>In-house testing</a:t>
            </a:r>
            <a:endParaRPr lang="zh-CN" altLang="en-US" sz="1400" b="1" dirty="0">
              <a:solidFill>
                <a:schemeClr val="bg1"/>
              </a:solidFill>
              <a:latin typeface="+mj-lt"/>
              <a:ea typeface="宋体"/>
              <a:cs typeface="宋体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419872" y="4220742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+mj-lt"/>
                <a:ea typeface="宋体"/>
                <a:cs typeface="宋体"/>
              </a:rPr>
              <a:t>Camera development</a:t>
            </a:r>
            <a:endParaRPr lang="zh-CN" altLang="en-US" sz="1600" b="1" dirty="0">
              <a:solidFill>
                <a:schemeClr val="bg1"/>
              </a:solidFill>
              <a:latin typeface="+mj-lt"/>
              <a:ea typeface="宋体"/>
              <a:cs typeface="宋体"/>
            </a:endParaRPr>
          </a:p>
        </p:txBody>
      </p:sp>
      <p:sp>
        <p:nvSpPr>
          <p:cNvPr id="25" name="五边形 13"/>
          <p:cNvSpPr/>
          <p:nvPr/>
        </p:nvSpPr>
        <p:spPr>
          <a:xfrm>
            <a:off x="5148065" y="4752034"/>
            <a:ext cx="1296143" cy="620836"/>
          </a:xfrm>
          <a:prstGeom prst="chevron">
            <a:avLst/>
          </a:prstGeom>
          <a:solidFill>
            <a:srgbClr val="000055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五边形 4"/>
          <p:cNvSpPr/>
          <p:nvPr/>
        </p:nvSpPr>
        <p:spPr>
          <a:xfrm>
            <a:off x="5165201" y="4752034"/>
            <a:ext cx="934814" cy="620836"/>
          </a:xfrm>
          <a:prstGeom prst="chevron">
            <a:avLst/>
          </a:prstGeom>
          <a:solidFill>
            <a:srgbClr val="000055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3820" tIns="83820" rIns="254000" bIns="190007" numCol="1" spcCol="1270" anchor="ctr" anchorCtr="0">
            <a:noAutofit/>
          </a:bodyPr>
          <a:lstStyle/>
          <a:p>
            <a:pPr defTabSz="977876">
              <a:lnSpc>
                <a:spcPct val="90000"/>
              </a:lnSpc>
              <a:spcAft>
                <a:spcPct val="35000"/>
              </a:spcAft>
            </a:pPr>
            <a:endParaRPr lang="zh-CN" altLang="en-US" sz="2200" dirty="0">
              <a:solidFill>
                <a:srgbClr val="A0CBCF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220072" y="4756792"/>
            <a:ext cx="1152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solidFill>
                  <a:schemeClr val="bg1"/>
                </a:solidFill>
                <a:latin typeface="+mj-lt"/>
                <a:ea typeface="宋体"/>
                <a:cs typeface="宋体"/>
              </a:rPr>
              <a:t>Commissioning</a:t>
            </a:r>
            <a:endParaRPr lang="zh-CN" altLang="en-US" sz="1400" b="1" dirty="0">
              <a:solidFill>
                <a:schemeClr val="bg1"/>
              </a:solidFill>
              <a:latin typeface="+mj-lt"/>
              <a:ea typeface="宋体"/>
              <a:cs typeface="宋体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228184" y="475679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+mj-lt"/>
                <a:ea typeface="宋体"/>
                <a:cs typeface="宋体"/>
              </a:rPr>
              <a:t>Pilot survey</a:t>
            </a:r>
            <a:endParaRPr lang="zh-CN" altLang="en-US" sz="1400" b="1" dirty="0">
              <a:solidFill>
                <a:schemeClr val="bg1"/>
              </a:solidFill>
              <a:latin typeface="+mj-lt"/>
              <a:ea typeface="宋体"/>
              <a:cs typeface="宋体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092280" y="5589240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+mj-lt"/>
                <a:ea typeface="宋体"/>
                <a:cs typeface="宋体"/>
              </a:rPr>
              <a:t>Data release</a:t>
            </a:r>
            <a:endParaRPr lang="zh-CN" altLang="en-US" sz="1600" b="1" dirty="0">
              <a:solidFill>
                <a:schemeClr val="bg1"/>
              </a:solidFill>
              <a:latin typeface="+mj-lt"/>
              <a:ea typeface="宋体"/>
              <a:cs typeface="宋体"/>
            </a:endParaRPr>
          </a:p>
        </p:txBody>
      </p:sp>
      <p:sp>
        <p:nvSpPr>
          <p:cNvPr id="30" name="上箭头 29"/>
          <p:cNvSpPr/>
          <p:nvPr/>
        </p:nvSpPr>
        <p:spPr>
          <a:xfrm>
            <a:off x="4586769" y="5503382"/>
            <a:ext cx="180020" cy="792088"/>
          </a:xfrm>
          <a:prstGeom prst="upArrow">
            <a:avLst/>
          </a:prstGeom>
          <a:solidFill>
            <a:srgbClr val="0000FF"/>
          </a:solidFill>
          <a:ln>
            <a:solidFill>
              <a:srgbClr val="9AC6C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00FF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334740" y="629547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0000FF"/>
                </a:solidFill>
                <a:latin typeface="+mn-lt"/>
              </a:rPr>
              <a:t>Now</a:t>
            </a:r>
            <a:endParaRPr kumimoji="1" lang="zh-CN" altLang="en-US" b="1" dirty="0">
              <a:solidFill>
                <a:srgbClr val="0F3169"/>
              </a:solidFill>
              <a:latin typeface="+mn-lt"/>
            </a:endParaRPr>
          </a:p>
        </p:txBody>
      </p:sp>
      <p:graphicFrame>
        <p:nvGraphicFramePr>
          <p:cNvPr id="32" name="表格 31"/>
          <p:cNvGraphicFramePr>
            <a:graphicFrameLocks noGrp="1"/>
          </p:cNvGraphicFramePr>
          <p:nvPr>
            <p:extLst/>
          </p:nvPr>
        </p:nvGraphicFramePr>
        <p:xfrm>
          <a:off x="323531" y="1412776"/>
          <a:ext cx="7848873" cy="3708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872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2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2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20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20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20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20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20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20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solidFill>
                            <a:srgbClr val="FFFFFF"/>
                          </a:solidFill>
                        </a:rPr>
                        <a:t>2016</a:t>
                      </a:r>
                      <a:endParaRPr lang="zh-CN" altLang="en-US" sz="1300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solidFill>
                            <a:srgbClr val="FFFFFF"/>
                          </a:solidFill>
                        </a:rPr>
                        <a:t>2017</a:t>
                      </a:r>
                      <a:endParaRPr lang="zh-CN" altLang="en-US" sz="1300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solidFill>
                            <a:srgbClr val="FFFFFF"/>
                          </a:solidFill>
                        </a:rPr>
                        <a:t>2018</a:t>
                      </a:r>
                      <a:endParaRPr lang="zh-CN" altLang="en-US" sz="1300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solidFill>
                            <a:srgbClr val="FFFFFF"/>
                          </a:solidFill>
                        </a:rPr>
                        <a:t>2019</a:t>
                      </a:r>
                      <a:endParaRPr lang="zh-CN" altLang="en-US" sz="1300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solidFill>
                            <a:srgbClr val="FFFFFF"/>
                          </a:solidFill>
                        </a:rPr>
                        <a:t>2020</a:t>
                      </a:r>
                      <a:endParaRPr lang="zh-CN" altLang="en-US" sz="1300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solidFill>
                            <a:srgbClr val="FFFFFF"/>
                          </a:solidFill>
                        </a:rPr>
                        <a:t>2021</a:t>
                      </a:r>
                      <a:endParaRPr lang="zh-CN" altLang="en-US" sz="1300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solidFill>
                            <a:srgbClr val="FFFFFF"/>
                          </a:solidFill>
                        </a:rPr>
                        <a:t>2022</a:t>
                      </a:r>
                      <a:endParaRPr lang="zh-CN" altLang="en-US" sz="1300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solidFill>
                            <a:srgbClr val="FFFFFF"/>
                          </a:solidFill>
                        </a:rPr>
                        <a:t>…</a:t>
                      </a:r>
                      <a:endParaRPr lang="zh-CN" altLang="en-US" sz="1300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solidFill>
                            <a:srgbClr val="FFFFFF"/>
                          </a:solidFill>
                        </a:rPr>
                        <a:t>2031</a:t>
                      </a:r>
                      <a:endParaRPr lang="zh-CN" altLang="en-US" sz="1300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文本框 32">
            <a:extLst>
              <a:ext uri="{FF2B5EF4-FFF2-40B4-BE49-F238E27FC236}">
                <a16:creationId xmlns:a16="http://schemas.microsoft.com/office/drawing/2014/main" id="{047C86DD-84B8-8344-9D59-DBD35FC60158}"/>
              </a:ext>
            </a:extLst>
          </p:cNvPr>
          <p:cNvSpPr txBox="1"/>
          <p:nvPr/>
        </p:nvSpPr>
        <p:spPr>
          <a:xfrm>
            <a:off x="3914651" y="3420503"/>
            <a:ext cx="1161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solidFill>
                  <a:schemeClr val="bg1"/>
                </a:solidFill>
                <a:latin typeface="+mj-lt"/>
                <a:ea typeface="宋体"/>
                <a:cs typeface="宋体"/>
              </a:rPr>
              <a:t>Site construction</a:t>
            </a:r>
            <a:endParaRPr lang="zh-CN" altLang="en-US" sz="1400" b="1" dirty="0">
              <a:solidFill>
                <a:schemeClr val="bg1"/>
              </a:solidFill>
              <a:latin typeface="+mj-lt"/>
              <a:ea typeface="宋体"/>
              <a:cs typeface="宋体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5EA98020-2111-0C4B-9DF5-EA737257649E}"/>
              </a:ext>
            </a:extLst>
          </p:cNvPr>
          <p:cNvGrpSpPr/>
          <p:nvPr/>
        </p:nvGrpSpPr>
        <p:grpSpPr>
          <a:xfrm>
            <a:off x="6977456" y="4748241"/>
            <a:ext cx="1709344" cy="620824"/>
            <a:chOff x="5728201" y="3843328"/>
            <a:chExt cx="1050928" cy="620824"/>
          </a:xfrm>
        </p:grpSpPr>
        <p:sp>
          <p:nvSpPr>
            <p:cNvPr id="38" name="燕尾形 37">
              <a:extLst>
                <a:ext uri="{FF2B5EF4-FFF2-40B4-BE49-F238E27FC236}">
                  <a16:creationId xmlns:a16="http://schemas.microsoft.com/office/drawing/2014/main" id="{923DD19B-542D-954C-9A30-91BE0F32BF59}"/>
                </a:ext>
              </a:extLst>
            </p:cNvPr>
            <p:cNvSpPr/>
            <p:nvPr/>
          </p:nvSpPr>
          <p:spPr>
            <a:xfrm>
              <a:off x="5728201" y="3843328"/>
              <a:ext cx="1050928" cy="620824"/>
            </a:xfrm>
            <a:prstGeom prst="chevron">
              <a:avLst/>
            </a:prstGeom>
            <a:solidFill>
              <a:srgbClr val="00005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燕尾形 4">
              <a:extLst>
                <a:ext uri="{FF2B5EF4-FFF2-40B4-BE49-F238E27FC236}">
                  <a16:creationId xmlns:a16="http://schemas.microsoft.com/office/drawing/2014/main" id="{2249B663-5435-A848-A88D-B81FFDD61117}"/>
                </a:ext>
              </a:extLst>
            </p:cNvPr>
            <p:cNvSpPr txBox="1"/>
            <p:nvPr/>
          </p:nvSpPr>
          <p:spPr>
            <a:xfrm>
              <a:off x="6038613" y="3843328"/>
              <a:ext cx="430104" cy="6208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254000" bIns="190006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500" kern="1200" dirty="0">
                <a:solidFill>
                  <a:srgbClr val="A0CBCF"/>
                </a:solidFill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9E572F09-9BD3-C149-83A5-D75BC2AE7675}"/>
              </a:ext>
            </a:extLst>
          </p:cNvPr>
          <p:cNvSpPr txBox="1"/>
          <p:nvPr/>
        </p:nvSpPr>
        <p:spPr>
          <a:xfrm>
            <a:off x="7164288" y="475679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+mj-lt"/>
                <a:ea typeface="宋体"/>
                <a:cs typeface="宋体"/>
              </a:rPr>
              <a:t>Regular survey</a:t>
            </a:r>
            <a:endParaRPr lang="zh-CN" altLang="en-US" sz="1400" b="1" dirty="0">
              <a:solidFill>
                <a:schemeClr val="bg1"/>
              </a:solidFill>
              <a:latin typeface="+mj-lt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359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Current </a:t>
            </a:r>
            <a:r>
              <a:rPr lang="en-US" altLang="zh-CN" sz="2800" dirty="0" smtClean="0"/>
              <a:t>status: CCD and camera</a:t>
            </a:r>
            <a:endParaRPr kumimoji="1"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981075"/>
            <a:ext cx="8352928" cy="5145088"/>
          </a:xfrm>
        </p:spPr>
        <p:txBody>
          <a:bodyPr/>
          <a:lstStyle/>
          <a:p>
            <a:r>
              <a:rPr lang="en-US" altLang="zh-CN" sz="1800" dirty="0" smtClean="0">
                <a:solidFill>
                  <a:schemeClr val="accent5">
                    <a:lumMod val="10000"/>
                  </a:schemeClr>
                </a:solidFill>
              </a:rPr>
              <a:t>CCD </a:t>
            </a:r>
            <a:r>
              <a:rPr lang="en-US" altLang="zh-CN" sz="1800" dirty="0">
                <a:solidFill>
                  <a:schemeClr val="accent5">
                    <a:lumMod val="10000"/>
                  </a:schemeClr>
                </a:solidFill>
              </a:rPr>
              <a:t>mosaic cameras</a:t>
            </a:r>
          </a:p>
          <a:p>
            <a:pPr lvl="1"/>
            <a:r>
              <a:rPr lang="en-US" altLang="zh-CN" sz="1700" dirty="0">
                <a:solidFill>
                  <a:schemeClr val="accent5">
                    <a:lumMod val="10000"/>
                  </a:schemeClr>
                </a:solidFill>
              </a:rPr>
              <a:t>15 e2v CCD 290-99 9216×9232 10μm back-illuminated sensors</a:t>
            </a:r>
          </a:p>
          <a:p>
            <a:pPr lvl="2"/>
            <a:r>
              <a:rPr lang="en-US" altLang="zh-CN" sz="1600" dirty="0">
                <a:solidFill>
                  <a:schemeClr val="accent5">
                    <a:lumMod val="10000"/>
                  </a:schemeClr>
                </a:solidFill>
              </a:rPr>
              <a:t>5 standard silicon enhanced UV0</a:t>
            </a:r>
          </a:p>
          <a:p>
            <a:pPr lvl="2"/>
            <a:r>
              <a:rPr lang="en-US" altLang="zh-CN" sz="1600" dirty="0">
                <a:solidFill>
                  <a:schemeClr val="accent5">
                    <a:lumMod val="10000"/>
                  </a:schemeClr>
                </a:solidFill>
              </a:rPr>
              <a:t>5 standard silicon multi-2 </a:t>
            </a:r>
          </a:p>
          <a:p>
            <a:pPr lvl="2"/>
            <a:r>
              <a:rPr lang="en-US" altLang="zh-CN" sz="1600" dirty="0">
                <a:solidFill>
                  <a:schemeClr val="accent5">
                    <a:lumMod val="10000"/>
                  </a:schemeClr>
                </a:solidFill>
              </a:rPr>
              <a:t>5 deep-depletion multi-2</a:t>
            </a:r>
          </a:p>
          <a:p>
            <a:pPr lvl="1"/>
            <a:r>
              <a:rPr lang="en-US" altLang="zh-CN" sz="1700" dirty="0">
                <a:solidFill>
                  <a:schemeClr val="accent5">
                    <a:lumMod val="10000"/>
                  </a:schemeClr>
                </a:solidFill>
              </a:rPr>
              <a:t>Single chip and 2×2 mosaic CCD cameras building from 2020/1 by NAOC </a:t>
            </a:r>
            <a:endParaRPr lang="en-US" altLang="zh-CN" sz="1700" dirty="0">
              <a:solidFill>
                <a:srgbClr val="0E1E20"/>
              </a:solidFill>
            </a:endParaRPr>
          </a:p>
        </p:txBody>
      </p:sp>
      <p:pic>
        <p:nvPicPr>
          <p:cNvPr id="4" name="图片 3" descr="屏幕快照 2019-07-17 11.03.1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521" y="3645024"/>
            <a:ext cx="2344759" cy="8999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645024"/>
            <a:ext cx="3609076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000" y="3632534"/>
            <a:ext cx="2808312" cy="2975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 descr="屏幕快照 2019-07-17 11.08.30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691164"/>
            <a:ext cx="2328040" cy="194078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732240" y="4664169"/>
            <a:ext cx="7200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b="1" dirty="0" err="1">
                <a:latin typeface="Times New Roman"/>
                <a:cs typeface="Times New Roman"/>
              </a:rPr>
              <a:t>KMTNet</a:t>
            </a:r>
            <a:endParaRPr kumimoji="1" lang="zh-CN" altLang="en-US" sz="1000" b="1" dirty="0">
              <a:latin typeface="Times New Roman"/>
              <a:cs typeface="Times New Roman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32240" y="4293096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b="1" dirty="0">
                <a:latin typeface="Times New Roman"/>
                <a:cs typeface="Times New Roman"/>
              </a:rPr>
              <a:t>e2v CCD 290-99</a:t>
            </a:r>
            <a:endParaRPr kumimoji="1" lang="zh-CN" altLang="en-US" sz="1000" b="1" dirty="0">
              <a:latin typeface="Times New Roman"/>
              <a:cs typeface="Times New Roman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B01AE7A-A04A-A647-8C29-AFC7ED011F4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645024"/>
            <a:ext cx="3786067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DD3BB70-22CF-ED4A-877A-B9EB16C1010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645024"/>
            <a:ext cx="3769832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8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2800" dirty="0">
                <a:solidFill>
                  <a:schemeClr val="accent5">
                    <a:lumMod val="10000"/>
                  </a:schemeClr>
                </a:solidFill>
              </a:rPr>
              <a:t>Outline</a:t>
            </a:r>
            <a:endParaRPr kumimoji="1" lang="zh-CN" altLang="en-US" sz="28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457200" y="1412776"/>
            <a:ext cx="8363272" cy="3528392"/>
          </a:xfrm>
        </p:spPr>
        <p:txBody>
          <a:bodyPr/>
          <a:lstStyle/>
          <a:p>
            <a:r>
              <a:rPr kumimoji="1" lang="en-US" altLang="zh-CN" sz="2800" dirty="0">
                <a:solidFill>
                  <a:schemeClr val="accent5">
                    <a:lumMod val="10000"/>
                  </a:schemeClr>
                </a:solidFill>
              </a:rPr>
              <a:t>Introduction and motivations</a:t>
            </a:r>
          </a:p>
          <a:p>
            <a:r>
              <a:rPr lang="en-US" altLang="zh-CN" sz="2800" dirty="0">
                <a:solidFill>
                  <a:schemeClr val="accent5">
                    <a:lumMod val="10000"/>
                  </a:schemeClr>
                </a:solidFill>
              </a:rPr>
              <a:t>Telescope, cameras, site</a:t>
            </a:r>
          </a:p>
          <a:p>
            <a:r>
              <a:rPr lang="en-US" altLang="zh-CN" sz="2800" dirty="0" smtClean="0">
                <a:solidFill>
                  <a:schemeClr val="accent5">
                    <a:lumMod val="10000"/>
                  </a:schemeClr>
                </a:solidFill>
              </a:rPr>
              <a:t>Surveys, software preparation</a:t>
            </a:r>
            <a:endParaRPr lang="en-US" altLang="zh-CN" sz="2800" dirty="0">
              <a:solidFill>
                <a:schemeClr val="accent5">
                  <a:lumMod val="10000"/>
                </a:schemeClr>
              </a:solidFill>
            </a:endParaRPr>
          </a:p>
          <a:p>
            <a:r>
              <a:rPr lang="en-US" altLang="zh-CN" sz="2800" dirty="0">
                <a:solidFill>
                  <a:schemeClr val="accent5">
                    <a:lumMod val="10000"/>
                  </a:schemeClr>
                </a:solidFill>
              </a:rPr>
              <a:t>Selected scientific topics</a:t>
            </a:r>
          </a:p>
          <a:p>
            <a:r>
              <a:rPr lang="en-US" altLang="zh-CN" sz="2800" dirty="0" smtClean="0">
                <a:solidFill>
                  <a:schemeClr val="accent5">
                    <a:lumMod val="10000"/>
                  </a:schemeClr>
                </a:solidFill>
              </a:rPr>
              <a:t>Big data and challenge </a:t>
            </a:r>
            <a:endParaRPr kumimoji="1" lang="en-US" altLang="zh-CN" sz="2800" dirty="0">
              <a:solidFill>
                <a:schemeClr val="accent5">
                  <a:lumMod val="10000"/>
                </a:schemeClr>
              </a:solidFill>
            </a:endParaRPr>
          </a:p>
          <a:p>
            <a:endParaRPr kumimoji="1" lang="zh-CN" altLang="en-US" sz="2800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79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屏幕快照 2019-07-17 11.34.2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727" y="4349812"/>
            <a:ext cx="3147745" cy="2376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Pilot cameras</a:t>
            </a:r>
            <a:endParaRPr kumimoji="1"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981075"/>
            <a:ext cx="8352928" cy="5145088"/>
          </a:xfrm>
        </p:spPr>
        <p:txBody>
          <a:bodyPr/>
          <a:lstStyle/>
          <a:p>
            <a:r>
              <a:rPr lang="en-US" altLang="zh-CN" sz="1800" dirty="0"/>
              <a:t>Oxford Instruments/</a:t>
            </a:r>
            <a:r>
              <a:rPr lang="en-US" altLang="zh-CN" sz="1800" dirty="0" err="1"/>
              <a:t>Andor</a:t>
            </a:r>
            <a:r>
              <a:rPr lang="en-US" altLang="zh-CN" sz="1800" dirty="0"/>
              <a:t> Technology </a:t>
            </a:r>
            <a:r>
              <a:rPr lang="en-US" altLang="zh-CN" sz="1800" dirty="0" err="1"/>
              <a:t>iKon</a:t>
            </a:r>
            <a:r>
              <a:rPr lang="en-US" altLang="zh-CN" sz="1800" dirty="0"/>
              <a:t>-XXL </a:t>
            </a:r>
            <a:r>
              <a:rPr lang="en-US" altLang="zh-CN" sz="1800" dirty="0">
                <a:solidFill>
                  <a:schemeClr val="accent5">
                    <a:lumMod val="10000"/>
                  </a:schemeClr>
                </a:solidFill>
              </a:rPr>
              <a:t>CCD cameras</a:t>
            </a:r>
          </a:p>
          <a:p>
            <a:pPr lvl="1"/>
            <a:r>
              <a:rPr lang="en-US" altLang="zh-CN" sz="1700" dirty="0">
                <a:solidFill>
                  <a:schemeClr val="accent5">
                    <a:lumMod val="10000"/>
                  </a:schemeClr>
                </a:solidFill>
              </a:rPr>
              <a:t>e2v CCD 231-C6 6144×6160 15μm back-illuminated sensors</a:t>
            </a:r>
          </a:p>
          <a:p>
            <a:pPr lvl="2"/>
            <a:r>
              <a:rPr lang="en-US" altLang="zh-CN" sz="1600" dirty="0">
                <a:solidFill>
                  <a:schemeClr val="accent5">
                    <a:lumMod val="10000"/>
                  </a:schemeClr>
                </a:solidFill>
              </a:rPr>
              <a:t>Standard silicon AL UV</a:t>
            </a:r>
          </a:p>
          <a:p>
            <a:pPr lvl="2"/>
            <a:r>
              <a:rPr lang="en-US" altLang="zh-CN" sz="1600" dirty="0">
                <a:solidFill>
                  <a:schemeClr val="accent5">
                    <a:lumMod val="10000"/>
                  </a:schemeClr>
                </a:solidFill>
              </a:rPr>
              <a:t>Standard silicon BEX2 </a:t>
            </a:r>
          </a:p>
          <a:p>
            <a:pPr lvl="2"/>
            <a:r>
              <a:rPr lang="en-US" altLang="zh-CN" sz="1600" dirty="0">
                <a:solidFill>
                  <a:schemeClr val="accent5">
                    <a:lumMod val="10000"/>
                  </a:schemeClr>
                </a:solidFill>
              </a:rPr>
              <a:t>Deep-depletion BEX2</a:t>
            </a:r>
          </a:p>
        </p:txBody>
      </p:sp>
      <p:pic>
        <p:nvPicPr>
          <p:cNvPr id="7" name="图片 6" descr="Andor_QE_at-80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727" y="1919008"/>
            <a:ext cx="2863856" cy="2160000"/>
          </a:xfrm>
          <a:prstGeom prst="rect">
            <a:avLst/>
          </a:prstGeom>
        </p:spPr>
      </p:pic>
      <p:pic>
        <p:nvPicPr>
          <p:cNvPr id="12" name="图片 11" descr="屏幕快照 2019-07-17 11.35.58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49812"/>
            <a:ext cx="5424299" cy="2376264"/>
          </a:xfrm>
          <a:prstGeom prst="rect">
            <a:avLst/>
          </a:prstGeom>
        </p:spPr>
      </p:pic>
      <p:pic>
        <p:nvPicPr>
          <p:cNvPr id="13" name="图片 12" descr="屏幕快照 2019-07-17 12.38.00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722207"/>
            <a:ext cx="3456384" cy="151971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67544" y="3284984"/>
            <a:ext cx="1428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400" b="1" dirty="0">
                <a:latin typeface="Times New Roman"/>
                <a:cs typeface="Times New Roman"/>
              </a:rPr>
              <a:t>Bonn Shutter</a:t>
            </a:r>
          </a:p>
          <a:p>
            <a:pPr algn="ctr"/>
            <a:r>
              <a:rPr kumimoji="1" lang="en-US" altLang="zh-CN" sz="1400" b="1" dirty="0">
                <a:latin typeface="Times New Roman"/>
                <a:cs typeface="Times New Roman"/>
              </a:rPr>
              <a:t>102mm</a:t>
            </a:r>
            <a:r>
              <a:rPr lang="en-US" altLang="zh-CN" sz="1400" b="1" dirty="0">
                <a:solidFill>
                  <a:schemeClr val="accent5">
                    <a:lumMod val="10000"/>
                  </a:schemeClr>
                </a:solidFill>
                <a:latin typeface="Times New Roman"/>
                <a:cs typeface="Times New Roman"/>
              </a:rPr>
              <a:t>×</a:t>
            </a:r>
            <a:r>
              <a:rPr kumimoji="1" lang="en-US" altLang="zh-CN" sz="1400" b="1" dirty="0">
                <a:latin typeface="Times New Roman"/>
                <a:cs typeface="Times New Roman"/>
              </a:rPr>
              <a:t>102mm</a:t>
            </a:r>
            <a:endParaRPr kumimoji="1" lang="zh-CN" altLang="en-US" sz="1400" b="1" dirty="0">
              <a:latin typeface="Times New Roman"/>
              <a:cs typeface="Times New Roman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27C7834-22B7-7F48-8EA2-6427468A31F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5" y="1721925"/>
            <a:ext cx="3308667" cy="252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F3733A2-D5A5-DC44-AA21-5DD4998B81C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21925"/>
            <a:ext cx="3147745" cy="244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8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2"/>
          <p:cNvSpPr txBox="1">
            <a:spLocks noChangeArrowheads="1"/>
          </p:cNvSpPr>
          <p:nvPr/>
        </p:nvSpPr>
        <p:spPr bwMode="auto">
          <a:xfrm>
            <a:off x="652834" y="101129"/>
            <a:ext cx="7231534" cy="6635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r>
              <a:rPr lang="en-US" altLang="zh-CN" sz="2800" b="1" dirty="0">
                <a:solidFill>
                  <a:srgbClr val="002060"/>
                </a:solidFill>
                <a:latin typeface="+mn-lt"/>
                <a:ea typeface="华文中宋" pitchFamily="2" charset="-122"/>
                <a:cs typeface="微软雅黑" panose="020B0503020204020204" charset="-122"/>
              </a:rPr>
              <a:t>Current status: Mirrors</a:t>
            </a:r>
            <a:endParaRPr lang="zh-CN" altLang="en-US" sz="1200" b="1" dirty="0">
              <a:solidFill>
                <a:srgbClr val="002060"/>
              </a:solidFill>
              <a:latin typeface="+mn-lt"/>
              <a:ea typeface="华文中宋" panose="02010600040101010101" pitchFamily="2" charset="-122"/>
              <a:cs typeface="微软雅黑" panose="020B0503020204020204" charset="-122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917575"/>
            <a:ext cx="8785225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6551126" cy="39998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55" y="1484784"/>
            <a:ext cx="3883345" cy="24793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34" y="3861048"/>
            <a:ext cx="3009719" cy="2899607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251520" y="5310851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+mn-lt"/>
                <a:sym typeface="Symbol" pitchFamily="18" charset="2"/>
              </a:rPr>
              <a:t>1650mm primary arrived at NIAOT in 2018/08</a:t>
            </a:r>
            <a:endParaRPr lang="zh-CN" altLang="en-US" b="1" dirty="0">
              <a:latin typeface="+mn-lt"/>
              <a:sym typeface="Symbol" pitchFamily="18" charset="2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915816" y="6095037"/>
            <a:ext cx="31683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+mn-lt"/>
                <a:sym typeface="Symbol" pitchFamily="18" charset="2"/>
              </a:rPr>
              <a:t>300mm uncoated cubic prism arrived at NIAOT in 2018/10</a:t>
            </a:r>
            <a:endParaRPr lang="zh-CN" altLang="en-US" b="1" dirty="0">
              <a:latin typeface="+mn-lt"/>
              <a:sym typeface="Symbol" pitchFamily="18" charset="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1520" y="1052736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10000"/>
                  </a:schemeClr>
                </a:solidFill>
              </a:rPr>
              <a:t>Telescope under construction by NIAOT, completion expected 2020/12</a:t>
            </a:r>
            <a:endParaRPr lang="en-US" altLang="zh-CN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84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716BE2-045E-EC40-9A8D-5FB4F0FD6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Current status: Mirrors</a:t>
            </a:r>
            <a:endParaRPr kumimoji="1" lang="zh-CN" altLang="en-US" sz="28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E0D34C2-6448-0E45-BDCB-04FE9C3C2C57}"/>
              </a:ext>
            </a:extLst>
          </p:cNvPr>
          <p:cNvSpPr txBox="1"/>
          <p:nvPr/>
        </p:nvSpPr>
        <p:spPr>
          <a:xfrm>
            <a:off x="1342525" y="2592000"/>
            <a:ext cx="2832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latin typeface="+mn-lt"/>
              </a:rPr>
              <a:t>1650mm M1 primary under polish</a:t>
            </a:r>
            <a:endParaRPr kumimoji="1" lang="zh-CN" altLang="en-US" sz="1400" b="1" dirty="0">
              <a:latin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865B503-A00F-C84F-B855-5C5E17A6B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526" y="2924944"/>
            <a:ext cx="1531035" cy="180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23CE23-ABBB-0C4A-93A6-8C385AA92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176" y="2915559"/>
            <a:ext cx="2400000" cy="180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B920BA3-EB41-7A45-8ECB-7D5D595B3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849626"/>
            <a:ext cx="2914569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6A9C0E5-4266-4641-8D45-9C28B1EDD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4800010"/>
            <a:ext cx="3105343" cy="1800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E4F90AE-9797-984A-9486-AFBFACC91D9D}"/>
              </a:ext>
            </a:extLst>
          </p:cNvPr>
          <p:cNvSpPr txBox="1"/>
          <p:nvPr/>
        </p:nvSpPr>
        <p:spPr>
          <a:xfrm>
            <a:off x="339035" y="3049796"/>
            <a:ext cx="1208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latin typeface="+mn-lt"/>
              </a:rPr>
              <a:t>700mm M2 under polish</a:t>
            </a:r>
            <a:endParaRPr kumimoji="1" lang="zh-CN" altLang="en-US" sz="1400" b="1" dirty="0">
              <a:latin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54299E8-0E40-FD4B-8591-E73A9A1787F0}"/>
              </a:ext>
            </a:extLst>
          </p:cNvPr>
          <p:cNvSpPr txBox="1"/>
          <p:nvPr/>
        </p:nvSpPr>
        <p:spPr>
          <a:xfrm>
            <a:off x="179512" y="2351345"/>
            <a:ext cx="68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dirty="0">
                <a:solidFill>
                  <a:schemeClr val="bg1"/>
                </a:solidFill>
                <a:latin typeface="+mn-lt"/>
              </a:rPr>
              <a:t>2018/12</a:t>
            </a:r>
            <a:endParaRPr kumimoji="1" lang="zh-CN" alt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4F9D8F6-BB0F-1741-938C-429311A60E65}"/>
              </a:ext>
            </a:extLst>
          </p:cNvPr>
          <p:cNvSpPr txBox="1"/>
          <p:nvPr/>
        </p:nvSpPr>
        <p:spPr>
          <a:xfrm>
            <a:off x="1517526" y="4454715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dirty="0">
                <a:latin typeface="+mn-lt"/>
              </a:rPr>
              <a:t>2020/5</a:t>
            </a:r>
            <a:endParaRPr kumimoji="1" lang="zh-CN" altLang="en-US" sz="1200" b="1" dirty="0">
              <a:latin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A92F4B0-EE4D-034C-B69C-19A6E5F5C7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4" r="3791" b="8873"/>
          <a:stretch>
            <a:fillRect/>
          </a:stretch>
        </p:blipFill>
        <p:spPr>
          <a:xfrm>
            <a:off x="2771800" y="845953"/>
            <a:ext cx="3055351" cy="1800000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4844517-8F3B-2848-9E26-4E7D2C02A0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849626"/>
            <a:ext cx="1756522" cy="180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F2790C-4564-CF4F-9707-ADBBB355B8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40" y="845953"/>
            <a:ext cx="1693048" cy="18000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504C5A9-BDB2-4945-876D-C1833546DA0E}"/>
              </a:ext>
            </a:extLst>
          </p:cNvPr>
          <p:cNvSpPr txBox="1"/>
          <p:nvPr/>
        </p:nvSpPr>
        <p:spPr>
          <a:xfrm>
            <a:off x="6479612" y="2376300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dirty="0">
                <a:solidFill>
                  <a:schemeClr val="bg1"/>
                </a:solidFill>
                <a:latin typeface="+mn-lt"/>
              </a:rPr>
              <a:t>2020/5</a:t>
            </a:r>
            <a:endParaRPr kumimoji="1" lang="zh-CN" alt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D62E6A6-6A84-6945-B836-836F32DC7D48}"/>
              </a:ext>
            </a:extLst>
          </p:cNvPr>
          <p:cNvSpPr txBox="1"/>
          <p:nvPr/>
        </p:nvSpPr>
        <p:spPr>
          <a:xfrm>
            <a:off x="8351820" y="2351344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dirty="0">
                <a:solidFill>
                  <a:schemeClr val="bg1"/>
                </a:solidFill>
                <a:latin typeface="+mn-lt"/>
              </a:rPr>
              <a:t>2020/9</a:t>
            </a:r>
            <a:endParaRPr kumimoji="1" lang="zh-CN" alt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DF08605-9F3A-BA41-81F8-81B262B83C1D}"/>
              </a:ext>
            </a:extLst>
          </p:cNvPr>
          <p:cNvSpPr txBox="1"/>
          <p:nvPr/>
        </p:nvSpPr>
        <p:spPr>
          <a:xfrm>
            <a:off x="6156176" y="2592000"/>
            <a:ext cx="2117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latin typeface="+mn-lt"/>
              </a:rPr>
              <a:t>M1 test and coating units</a:t>
            </a:r>
            <a:endParaRPr kumimoji="1" lang="zh-CN" altLang="en-US" sz="1400" b="1" dirty="0">
              <a:latin typeface="+mn-lt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4C0971B-4026-DE4F-9A3F-6F740BA8CB0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94" y="2924944"/>
            <a:ext cx="1593622" cy="1800000"/>
          </a:xfrm>
          <a:prstGeom prst="rect">
            <a:avLst/>
          </a:prstGeom>
        </p:spPr>
      </p:pic>
      <p:pic>
        <p:nvPicPr>
          <p:cNvPr id="22" name="图片 21" descr="C:\Users\dell\AppData\Local\Temp\1588160964(1).png">
            <a:extLst>
              <a:ext uri="{FF2B5EF4-FFF2-40B4-BE49-F238E27FC236}">
                <a16:creationId xmlns:a16="http://schemas.microsoft.com/office/drawing/2014/main" id="{6478D6AE-BFE7-B745-AA27-17A5F2C6EB3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77" y="4797152"/>
            <a:ext cx="3199868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B696DA4-F38E-CE45-BFC1-281DB60866BF}"/>
              </a:ext>
            </a:extLst>
          </p:cNvPr>
          <p:cNvSpPr txBox="1"/>
          <p:nvPr/>
        </p:nvSpPr>
        <p:spPr>
          <a:xfrm>
            <a:off x="271685" y="6580804"/>
            <a:ext cx="307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latin typeface="+mn-lt"/>
              </a:rPr>
              <a:t>Support unit for big corrector lenses</a:t>
            </a:r>
            <a:endParaRPr kumimoji="1" lang="zh-CN" altLang="en-US" sz="1400" b="1" dirty="0">
              <a:latin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012C5D5-20A8-644B-AE9F-324CA2560DB5}"/>
              </a:ext>
            </a:extLst>
          </p:cNvPr>
          <p:cNvSpPr txBox="1"/>
          <p:nvPr/>
        </p:nvSpPr>
        <p:spPr>
          <a:xfrm>
            <a:off x="4067945" y="6575475"/>
            <a:ext cx="2088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latin typeface="+mn-lt"/>
              </a:rPr>
              <a:t>A test unit for big lenses</a:t>
            </a:r>
            <a:endParaRPr kumimoji="1" lang="zh-CN" altLang="en-US" sz="1400" b="1" dirty="0">
              <a:latin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DD93ABC-722E-814D-887C-E72B0E567F04}"/>
              </a:ext>
            </a:extLst>
          </p:cNvPr>
          <p:cNvSpPr txBox="1"/>
          <p:nvPr/>
        </p:nvSpPr>
        <p:spPr>
          <a:xfrm>
            <a:off x="7452320" y="3157518"/>
            <a:ext cx="1130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latin typeface="+mn-lt"/>
              </a:rPr>
              <a:t>M2 test unit</a:t>
            </a:r>
            <a:endParaRPr kumimoji="1" lang="zh-CN" altLang="en-US" sz="1400" b="1" dirty="0">
              <a:latin typeface="+mn-lt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98E17446-F2D7-DE4F-A2B0-F3C7416A049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398" t="26823" r="32718" b="27922"/>
          <a:stretch/>
        </p:blipFill>
        <p:spPr>
          <a:xfrm>
            <a:off x="6552000" y="4797152"/>
            <a:ext cx="2526783" cy="1822443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6F627499-E53C-D24E-A331-E809C08C8BAB}"/>
              </a:ext>
            </a:extLst>
          </p:cNvPr>
          <p:cNvSpPr txBox="1"/>
          <p:nvPr/>
        </p:nvSpPr>
        <p:spPr>
          <a:xfrm>
            <a:off x="6597223" y="6575475"/>
            <a:ext cx="2546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latin typeface="+mn-lt"/>
              </a:rPr>
              <a:t>Test result &lt; 1/40λ @ 632.8 nm</a:t>
            </a:r>
            <a:endParaRPr kumimoji="1" lang="zh-CN" altLang="en-US" sz="1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214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5120B77-B002-514B-A00C-3EFE93518FC5}"/>
              </a:ext>
            </a:extLst>
          </p:cNvPr>
          <p:cNvSpPr txBox="1"/>
          <p:nvPr/>
        </p:nvSpPr>
        <p:spPr>
          <a:xfrm>
            <a:off x="854968" y="5565737"/>
            <a:ext cx="2420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+mn-lt"/>
              </a:rPr>
              <a:t>M1 house under assembling</a:t>
            </a:r>
            <a:endParaRPr lang="zh-CN" altLang="en-US" sz="1400" b="1" dirty="0">
              <a:latin typeface="+mn-lt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DA9058F-CD80-C141-8CE7-DDD9F395EC27}"/>
              </a:ext>
            </a:extLst>
          </p:cNvPr>
          <p:cNvGrpSpPr/>
          <p:nvPr/>
        </p:nvGrpSpPr>
        <p:grpSpPr>
          <a:xfrm>
            <a:off x="4633764" y="4365104"/>
            <a:ext cx="3826668" cy="2120440"/>
            <a:chOff x="4406224" y="4044864"/>
            <a:chExt cx="3826668" cy="2120440"/>
          </a:xfrm>
        </p:grpSpPr>
        <p:pic>
          <p:nvPicPr>
            <p:cNvPr id="6" name="图片 5" descr="C:\Users\xyyua\AppData\Local\Temp\1594131531(1).png">
              <a:extLst>
                <a:ext uri="{FF2B5EF4-FFF2-40B4-BE49-F238E27FC236}">
                  <a16:creationId xmlns:a16="http://schemas.microsoft.com/office/drawing/2014/main" id="{31300B5A-5834-8642-90C8-D00B39CCDA86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224" y="4044864"/>
              <a:ext cx="1586149" cy="180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图片 6" descr="C:\Users\xyyua\AppData\Local\Temp\1594131613.png">
              <a:extLst>
                <a:ext uri="{FF2B5EF4-FFF2-40B4-BE49-F238E27FC236}">
                  <a16:creationId xmlns:a16="http://schemas.microsoft.com/office/drawing/2014/main" id="{A9F45179-4378-9841-AF07-BBC3DE3B6B68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4044867"/>
              <a:ext cx="2076716" cy="1775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16BADCB-9969-3143-A73E-9165232605F9}"/>
                </a:ext>
              </a:extLst>
            </p:cNvPr>
            <p:cNvSpPr txBox="1"/>
            <p:nvPr/>
          </p:nvSpPr>
          <p:spPr>
            <a:xfrm>
              <a:off x="4723604" y="5857527"/>
              <a:ext cx="28007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>
                  <a:latin typeface="+mn-lt"/>
                </a:rPr>
                <a:t>Declination axis under test</a:t>
              </a:r>
              <a:endParaRPr lang="zh-CN" altLang="en-US" sz="1400" b="1" dirty="0">
                <a:latin typeface="+mn-lt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B63BC27C-1E8B-0146-9448-02C63DDC6FC6}"/>
              </a:ext>
            </a:extLst>
          </p:cNvPr>
          <p:cNvGrpSpPr>
            <a:grpSpLocks noChangeAspect="1"/>
          </p:cNvGrpSpPr>
          <p:nvPr/>
        </p:nvGrpSpPr>
        <p:grpSpPr>
          <a:xfrm>
            <a:off x="539552" y="980728"/>
            <a:ext cx="3233807" cy="4552566"/>
            <a:chOff x="691116" y="215601"/>
            <a:chExt cx="3981893" cy="560572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F288BCE-896A-014B-BC2A-B2ABDA06EEEF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23085" y="3247873"/>
              <a:ext cx="3949924" cy="2573453"/>
            </a:xfrm>
            <a:prstGeom prst="rect">
              <a:avLst/>
            </a:prstGeom>
          </p:spPr>
        </p:pic>
        <p:pic>
          <p:nvPicPr>
            <p:cNvPr id="11" name="图片 28">
              <a:extLst>
                <a:ext uri="{FF2B5EF4-FFF2-40B4-BE49-F238E27FC236}">
                  <a16:creationId xmlns:a16="http://schemas.microsoft.com/office/drawing/2014/main" id="{E293E3D7-0C9F-C94B-856C-974DC44B4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7"/>
            <a:stretch>
              <a:fillRect/>
            </a:stretch>
          </p:blipFill>
          <p:spPr bwMode="auto">
            <a:xfrm>
              <a:off x="691116" y="215601"/>
              <a:ext cx="2179746" cy="2729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7DBFE50B-BFCD-E64E-8FF0-B2C8D3A0A22F}"/>
                </a:ext>
              </a:extLst>
            </p:cNvPr>
            <p:cNvGrpSpPr/>
            <p:nvPr/>
          </p:nvGrpSpPr>
          <p:grpSpPr>
            <a:xfrm>
              <a:off x="3347214" y="257201"/>
              <a:ext cx="1265415" cy="2688017"/>
              <a:chOff x="0" y="0"/>
              <a:chExt cx="2791294" cy="6552728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DC8E97D5-8BE4-5A4C-873D-877B800DDB4A}"/>
                  </a:ext>
                </a:extLst>
              </p:cNvPr>
              <p:cNvPicPr/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12" b="11721"/>
              <a:stretch/>
            </p:blipFill>
            <p:spPr>
              <a:xfrm>
                <a:off x="22585" y="0"/>
                <a:ext cx="2758435" cy="3456384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E48D1DBA-6C7A-7C4B-98A1-1E596AA67B67}"/>
                  </a:ext>
                </a:extLst>
              </p:cNvPr>
              <p:cNvPicPr/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13" b="13972"/>
              <a:stretch/>
            </p:blipFill>
            <p:spPr>
              <a:xfrm>
                <a:off x="0" y="3456384"/>
                <a:ext cx="2791294" cy="3096344"/>
              </a:xfrm>
              <a:prstGeom prst="rect">
                <a:avLst/>
              </a:prstGeom>
            </p:spPr>
          </p:pic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D95F66C-B719-7C4B-AEBF-DA23E6731EE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64801"/>
            <a:ext cx="1873800" cy="1296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05A5504-5A9E-3E48-92AB-2BB38C4CC36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92" y="964801"/>
            <a:ext cx="1182103" cy="1296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87EC744-9BCF-2946-9ED9-77E69BAB9EC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36120"/>
            <a:ext cx="1872000" cy="138498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F2BCCCD-E611-5B44-B3BB-F22FEE7B3D3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92" y="2336120"/>
            <a:ext cx="1975280" cy="13860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EC7B28A-6743-6B4B-91AB-711701E99D81}"/>
              </a:ext>
            </a:extLst>
          </p:cNvPr>
          <p:cNvSpPr txBox="1"/>
          <p:nvPr/>
        </p:nvSpPr>
        <p:spPr>
          <a:xfrm>
            <a:off x="5004048" y="377974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+mn-lt"/>
              </a:rPr>
              <a:t>Telescope frame base arrived at NIAOT</a:t>
            </a:r>
            <a:endParaRPr lang="zh-CN" altLang="en-US" sz="1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9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A1BB83-D62A-3D46-996F-37688A466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2800" dirty="0" smtClean="0"/>
              <a:t>Current status: Site and dome</a:t>
            </a:r>
            <a:endParaRPr kumimoji="1" lang="zh-CN" altLang="en-US" sz="28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7D8D809-BB11-7A42-8D87-D62D2ECAE5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72258"/>
            <a:ext cx="8640960" cy="5353085"/>
          </a:xfrm>
          <a:prstGeom prst="rect">
            <a:avLst/>
          </a:prstGeom>
        </p:spPr>
      </p:pic>
      <p:pic>
        <p:nvPicPr>
          <p:cNvPr id="6" name="Picture 7" descr="1499655974">
            <a:extLst>
              <a:ext uri="{FF2B5EF4-FFF2-40B4-BE49-F238E27FC236}">
                <a16:creationId xmlns:a16="http://schemas.microsoft.com/office/drawing/2014/main" id="{D48EBBC6-CD51-3248-8983-390ADD6689A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68760"/>
            <a:ext cx="2567571" cy="1926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330A1E1B-88FD-DE4F-AD08-BAA12A0372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1019275" cy="729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1974777-7EA2-0942-B20F-63770995C14E}"/>
              </a:ext>
            </a:extLst>
          </p:cNvPr>
          <p:cNvSpPr txBox="1"/>
          <p:nvPr/>
        </p:nvSpPr>
        <p:spPr>
          <a:xfrm>
            <a:off x="251520" y="2719953"/>
            <a:ext cx="809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dirty="0">
                <a:solidFill>
                  <a:schemeClr val="bg1"/>
                </a:solidFill>
                <a:latin typeface="+mn-lt"/>
              </a:rPr>
              <a:t>2020/3/26</a:t>
            </a:r>
            <a:endParaRPr kumimoji="1" lang="zh-CN" altLang="en-US" sz="1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图片 8" descr="验槽合影">
            <a:extLst>
              <a:ext uri="{FF2B5EF4-FFF2-40B4-BE49-F238E27FC236}">
                <a16:creationId xmlns:a16="http://schemas.microsoft.com/office/drawing/2014/main" id="{B158A66E-3BD0-1649-8D3A-FAC195CCA6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268760"/>
            <a:ext cx="216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35BDD4C-CB36-1F40-9A62-7A233C90EE6C}"/>
              </a:ext>
            </a:extLst>
          </p:cNvPr>
          <p:cNvSpPr txBox="1"/>
          <p:nvPr/>
        </p:nvSpPr>
        <p:spPr>
          <a:xfrm>
            <a:off x="2843808" y="2204864"/>
            <a:ext cx="809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dirty="0">
                <a:solidFill>
                  <a:schemeClr val="bg1"/>
                </a:solidFill>
                <a:latin typeface="+mn-lt"/>
              </a:rPr>
              <a:t>2020/5/22</a:t>
            </a:r>
            <a:endParaRPr kumimoji="1" lang="zh-CN" altLang="en-US" sz="1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图片 10" descr="主风道浇筑完成">
            <a:extLst>
              <a:ext uri="{FF2B5EF4-FFF2-40B4-BE49-F238E27FC236}">
                <a16:creationId xmlns:a16="http://schemas.microsoft.com/office/drawing/2014/main" id="{60429B44-B991-7E4B-A808-F9F78316B55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96752"/>
            <a:ext cx="10805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557548856">
            <a:extLst>
              <a:ext uri="{FF2B5EF4-FFF2-40B4-BE49-F238E27FC236}">
                <a16:creationId xmlns:a16="http://schemas.microsoft.com/office/drawing/2014/main" id="{637D4186-19C6-444B-96E7-27CDB02FB23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24" y="5085344"/>
            <a:ext cx="1919883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A615251-7A22-5948-B6E0-305ACD126ADF}"/>
              </a:ext>
            </a:extLst>
          </p:cNvPr>
          <p:cNvSpPr txBox="1"/>
          <p:nvPr/>
        </p:nvSpPr>
        <p:spPr>
          <a:xfrm>
            <a:off x="7938627" y="2204864"/>
            <a:ext cx="809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dirty="0">
                <a:solidFill>
                  <a:schemeClr val="bg1"/>
                </a:solidFill>
                <a:latin typeface="+mn-lt"/>
              </a:rPr>
              <a:t>2020/6/24</a:t>
            </a:r>
            <a:endParaRPr kumimoji="1" lang="zh-CN" alt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BF7A981-68DB-F248-A00E-175B48C749BC}"/>
              </a:ext>
            </a:extLst>
          </p:cNvPr>
          <p:cNvSpPr txBox="1"/>
          <p:nvPr/>
        </p:nvSpPr>
        <p:spPr>
          <a:xfrm>
            <a:off x="7092280" y="6242235"/>
            <a:ext cx="809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dirty="0">
                <a:solidFill>
                  <a:schemeClr val="bg1"/>
                </a:solidFill>
                <a:latin typeface="+mn-lt"/>
              </a:rPr>
              <a:t>2020/6/24</a:t>
            </a:r>
            <a:endParaRPr kumimoji="1" lang="zh-CN" alt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1B223F0-EA7F-7847-861C-56EDAEE555C7}"/>
              </a:ext>
            </a:extLst>
          </p:cNvPr>
          <p:cNvSpPr txBox="1"/>
          <p:nvPr/>
        </p:nvSpPr>
        <p:spPr>
          <a:xfrm>
            <a:off x="4572000" y="3429000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dirty="0">
                <a:solidFill>
                  <a:srgbClr val="FF0000"/>
                </a:solidFill>
                <a:latin typeface="+mn-lt"/>
              </a:rPr>
              <a:t>D.C.</a:t>
            </a:r>
            <a:endParaRPr kumimoji="1" lang="zh-CN" altLang="en-US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C7B4BF2-274A-5E4B-8608-5F137BF6B2AA}"/>
              </a:ext>
            </a:extLst>
          </p:cNvPr>
          <p:cNvSpPr txBox="1"/>
          <p:nvPr/>
        </p:nvSpPr>
        <p:spPr>
          <a:xfrm>
            <a:off x="4067944" y="4160113"/>
            <a:ext cx="968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dirty="0">
                <a:solidFill>
                  <a:srgbClr val="FF0000"/>
                </a:solidFill>
                <a:latin typeface="+mn-lt"/>
              </a:rPr>
              <a:t>50cm Array</a:t>
            </a:r>
            <a:endParaRPr kumimoji="1" lang="zh-CN" altLang="en-US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C4DA59F-7021-8E4F-A129-0766DAFA1A26}"/>
              </a:ext>
            </a:extLst>
          </p:cNvPr>
          <p:cNvSpPr txBox="1"/>
          <p:nvPr/>
        </p:nvSpPr>
        <p:spPr>
          <a:xfrm>
            <a:off x="6076037" y="380007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dirty="0" err="1">
                <a:solidFill>
                  <a:srgbClr val="FF0000"/>
                </a:solidFill>
                <a:latin typeface="+mn-lt"/>
              </a:rPr>
              <a:t>Mephisto</a:t>
            </a:r>
            <a:endParaRPr kumimoji="1" lang="zh-CN" altLang="en-US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2CBB0B0-BCAB-404C-8D9C-E1BD3D27A8D2}"/>
              </a:ext>
            </a:extLst>
          </p:cNvPr>
          <p:cNvSpPr txBox="1"/>
          <p:nvPr/>
        </p:nvSpPr>
        <p:spPr>
          <a:xfrm>
            <a:off x="2987824" y="6242235"/>
            <a:ext cx="809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dirty="0">
                <a:solidFill>
                  <a:schemeClr val="bg1"/>
                </a:solidFill>
                <a:latin typeface="+mn-lt"/>
              </a:rPr>
              <a:t>2020/8/27</a:t>
            </a:r>
            <a:endParaRPr kumimoji="1" lang="zh-CN" alt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C9D40D4-35F4-4F41-96FA-8937A7EC6CD6}"/>
              </a:ext>
            </a:extLst>
          </p:cNvPr>
          <p:cNvSpPr txBox="1"/>
          <p:nvPr/>
        </p:nvSpPr>
        <p:spPr>
          <a:xfrm>
            <a:off x="5148064" y="6242235"/>
            <a:ext cx="809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dirty="0">
                <a:solidFill>
                  <a:schemeClr val="bg1"/>
                </a:solidFill>
                <a:latin typeface="+mn-lt"/>
              </a:rPr>
              <a:t>2020/8/21</a:t>
            </a:r>
            <a:endParaRPr kumimoji="1" lang="zh-CN" altLang="en-US" sz="1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947" r="23289"/>
          <a:stretch/>
        </p:blipFill>
        <p:spPr>
          <a:xfrm>
            <a:off x="3059832" y="3429000"/>
            <a:ext cx="3626587" cy="26192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3528" y="836712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10000"/>
                  </a:schemeClr>
                </a:solidFill>
              </a:rPr>
              <a:t>Site and dome (NAIRC, Nanjing) construction by YNAO starting from 2019/9</a:t>
            </a:r>
            <a:endParaRPr lang="en-US" altLang="zh-CN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8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7D918A-1FA4-4ACF-9DA6-EDF2907C6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Working groups &amp; project meetings</a:t>
            </a:r>
            <a:endParaRPr lang="zh-CN" altLang="en-US" sz="28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02DE5F-3A75-4C9B-9508-77CBC7176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Times New Roman"/>
                <a:cs typeface="Times New Roman"/>
              </a:rPr>
              <a:t>5 working groups</a:t>
            </a:r>
          </a:p>
          <a:p>
            <a:r>
              <a:rPr lang="en-US" altLang="zh-CN" dirty="0">
                <a:latin typeface="Times New Roman"/>
                <a:cs typeface="Times New Roman"/>
              </a:rPr>
              <a:t>Project meetings every 2 weeks</a:t>
            </a:r>
            <a:endParaRPr lang="zh-CN" altLang="en-US" dirty="0">
              <a:latin typeface="Times New Roman"/>
              <a:cs typeface="Times New Roman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7B429767-9E20-493C-A5EF-FE679E9D8E2B}"/>
              </a:ext>
            </a:extLst>
          </p:cNvPr>
          <p:cNvGrpSpPr/>
          <p:nvPr/>
        </p:nvGrpSpPr>
        <p:grpSpPr>
          <a:xfrm>
            <a:off x="1475656" y="2132856"/>
            <a:ext cx="6203642" cy="3744416"/>
            <a:chOff x="1026317" y="2663163"/>
            <a:chExt cx="6203642" cy="374441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B2D02E72-C25A-4557-99AD-DEBC555B62AE}"/>
                </a:ext>
              </a:extLst>
            </p:cNvPr>
            <p:cNvGrpSpPr/>
            <p:nvPr/>
          </p:nvGrpSpPr>
          <p:grpSpPr>
            <a:xfrm>
              <a:off x="1026317" y="2663163"/>
              <a:ext cx="6203642" cy="3744416"/>
              <a:chOff x="1126571" y="2447263"/>
              <a:chExt cx="6203642" cy="3744416"/>
            </a:xfrm>
          </p:grpSpPr>
          <p:sp>
            <p:nvSpPr>
              <p:cNvPr id="4" name="流程图: 过程 3">
                <a:extLst>
                  <a:ext uri="{FF2B5EF4-FFF2-40B4-BE49-F238E27FC236}">
                    <a16:creationId xmlns:a16="http://schemas.microsoft.com/office/drawing/2014/main" id="{D0C29D51-FA9B-4235-867C-25A0F7B2D49C}"/>
                  </a:ext>
                </a:extLst>
              </p:cNvPr>
              <p:cNvSpPr/>
              <p:nvPr/>
            </p:nvSpPr>
            <p:spPr>
              <a:xfrm>
                <a:off x="4870987" y="2447263"/>
                <a:ext cx="2459226" cy="792088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</a:rPr>
                  <a:t>Survey strategy and</a:t>
                </a:r>
                <a:r>
                  <a:rPr lang="zh-CN" altLang="en-US" b="1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</a:rPr>
                  <a:t>scheduler</a:t>
                </a:r>
                <a:endParaRPr lang="zh-CN" altLang="en-US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" name="流程图: 过程 4">
                <a:extLst>
                  <a:ext uri="{FF2B5EF4-FFF2-40B4-BE49-F238E27FC236}">
                    <a16:creationId xmlns:a16="http://schemas.microsoft.com/office/drawing/2014/main" id="{2DD7070B-0F72-4D45-AFD0-528366DAF55D}"/>
                  </a:ext>
                </a:extLst>
              </p:cNvPr>
              <p:cNvSpPr/>
              <p:nvPr/>
            </p:nvSpPr>
            <p:spPr>
              <a:xfrm>
                <a:off x="1126571" y="2447263"/>
                <a:ext cx="3096344" cy="792088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</a:rPr>
                  <a:t>Sciences</a:t>
                </a:r>
                <a:endParaRPr lang="zh-CN" altLang="en-US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" name="流程图: 过程 5">
                <a:extLst>
                  <a:ext uri="{FF2B5EF4-FFF2-40B4-BE49-F238E27FC236}">
                    <a16:creationId xmlns:a16="http://schemas.microsoft.com/office/drawing/2014/main" id="{8B5AB32C-FEAA-47DC-B344-38721B53DFD1}"/>
                  </a:ext>
                </a:extLst>
              </p:cNvPr>
              <p:cNvSpPr/>
              <p:nvPr/>
            </p:nvSpPr>
            <p:spPr>
              <a:xfrm>
                <a:off x="1126571" y="3815415"/>
                <a:ext cx="3112772" cy="936104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</a:rPr>
                  <a:t>Image processing pipeline:</a:t>
                </a:r>
              </a:p>
              <a:p>
                <a:pPr algn="ctr"/>
                <a:r>
                  <a:rPr lang="en-US" altLang="zh-CN" b="1" dirty="0" err="1">
                    <a:solidFill>
                      <a:schemeClr val="accent2">
                        <a:lumMod val="50000"/>
                      </a:schemeClr>
                    </a:solidFill>
                  </a:rPr>
                  <a:t>Astrometric</a:t>
                </a:r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</a:rPr>
                  <a:t> &amp; photometric calibration</a:t>
                </a:r>
                <a:endParaRPr lang="zh-CN" altLang="en-US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" name="流程图: 过程 7">
                <a:extLst>
                  <a:ext uri="{FF2B5EF4-FFF2-40B4-BE49-F238E27FC236}">
                    <a16:creationId xmlns:a16="http://schemas.microsoft.com/office/drawing/2014/main" id="{E06F3E3F-62A1-48ED-A9AF-BA0B5EC11093}"/>
                  </a:ext>
                </a:extLst>
              </p:cNvPr>
              <p:cNvSpPr/>
              <p:nvPr/>
            </p:nvSpPr>
            <p:spPr>
              <a:xfrm>
                <a:off x="2710747" y="5328368"/>
                <a:ext cx="3672408" cy="86331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</a:rPr>
                  <a:t>Observatory control system</a:t>
                </a:r>
              </a:p>
              <a:p>
                <a:pPr algn="ctr"/>
                <a:r>
                  <a:rPr lang="en-US" altLang="zh-CN" b="1" dirty="0">
                    <a:solidFill>
                      <a:schemeClr val="accent2">
                        <a:lumMod val="50000"/>
                      </a:schemeClr>
                    </a:solidFill>
                  </a:rPr>
                  <a:t>Data storage &amp; processing </a:t>
                </a:r>
                <a:r>
                  <a:rPr lang="en-US" altLang="zh-CN" b="1" dirty="0" err="1">
                    <a:solidFill>
                      <a:schemeClr val="accent2">
                        <a:lumMod val="50000"/>
                      </a:schemeClr>
                    </a:solidFill>
                  </a:rPr>
                  <a:t>centre</a:t>
                </a:r>
                <a:endParaRPr lang="zh-CN" altLang="en-US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8" name="流程图: 过程 17">
              <a:extLst>
                <a:ext uri="{FF2B5EF4-FFF2-40B4-BE49-F238E27FC236}">
                  <a16:creationId xmlns:a16="http://schemas.microsoft.com/office/drawing/2014/main" id="{2B16F94E-D68F-4A3E-9E01-8B10649286B8}"/>
                </a:ext>
              </a:extLst>
            </p:cNvPr>
            <p:cNvSpPr/>
            <p:nvPr/>
          </p:nvSpPr>
          <p:spPr>
            <a:xfrm>
              <a:off x="4770733" y="4000469"/>
              <a:ext cx="2459226" cy="966950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accent2">
                      <a:lumMod val="50000"/>
                    </a:schemeClr>
                  </a:solidFill>
                </a:rPr>
                <a:t>Transits and variables: Identification and classification </a:t>
              </a:r>
              <a:endParaRPr lang="zh-CN" altLang="en-US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673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Mephisto </a:t>
            </a:r>
            <a:r>
              <a:rPr lang="en-US" altLang="zh-CN" dirty="0" smtClean="0"/>
              <a:t>survey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1700" dirty="0"/>
              <a:t>Mephisto surveys will last for 10 years: </a:t>
            </a:r>
          </a:p>
          <a:p>
            <a:pPr lvl="1"/>
            <a:r>
              <a:rPr lang="en-US" altLang="zh-CN" sz="1700" dirty="0"/>
              <a:t>The Northern hemisphere 26,000 deg</a:t>
            </a:r>
            <a:r>
              <a:rPr lang="en-US" altLang="zh-CN" sz="1700" baseline="30000" dirty="0"/>
              <a:t>2</a:t>
            </a:r>
            <a:r>
              <a:rPr lang="zh-CN" altLang="en-US" sz="1700" dirty="0"/>
              <a:t> </a:t>
            </a:r>
            <a:r>
              <a:rPr lang="en-US" altLang="zh-CN" sz="1700" dirty="0"/>
              <a:t>multi-channel</a:t>
            </a:r>
            <a:r>
              <a:rPr lang="zh-CN" altLang="en-US" sz="1700" dirty="0"/>
              <a:t> </a:t>
            </a:r>
            <a:r>
              <a:rPr lang="en-US" altLang="zh-CN" sz="1700" dirty="0"/>
              <a:t>photometric survey (Mephisto-W)</a:t>
            </a:r>
          </a:p>
          <a:p>
            <a:pPr lvl="1"/>
            <a:r>
              <a:rPr lang="en-US" altLang="zh-CN" sz="1700" dirty="0"/>
              <a:t>The multi-channel surveys of variables</a:t>
            </a:r>
            <a:r>
              <a:rPr lang="zh-CN" altLang="en-US" sz="1700" dirty="0"/>
              <a:t> </a:t>
            </a:r>
            <a:r>
              <a:rPr lang="en-US" altLang="zh-CN" sz="1700" dirty="0"/>
              <a:t>and transients with various cadences of time intervals from days to minutes (Mephisto-D, Mephisto-H and Mephisto-M).</a:t>
            </a:r>
            <a:endParaRPr lang="zh-CN" altLang="en-US" sz="1700" dirty="0"/>
          </a:p>
          <a:p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313271" y="2937058"/>
            <a:ext cx="4507201" cy="3094186"/>
            <a:chOff x="1403648" y="2705596"/>
            <a:chExt cx="6048672" cy="4152404"/>
          </a:xfrm>
        </p:grpSpPr>
        <p:pic>
          <p:nvPicPr>
            <p:cNvPr id="5" name="图片 4" descr="屏幕快照 2016-12-21 上午11.40.16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2705596"/>
              <a:ext cx="6048672" cy="4152404"/>
            </a:xfrm>
            <a:prstGeom prst="rect">
              <a:avLst/>
            </a:prstGeom>
          </p:spPr>
        </p:pic>
        <p:sp>
          <p:nvSpPr>
            <p:cNvPr id="6" name="文本框 6"/>
            <p:cNvSpPr txBox="1"/>
            <p:nvPr/>
          </p:nvSpPr>
          <p:spPr>
            <a:xfrm>
              <a:off x="2195736" y="5939988"/>
              <a:ext cx="5112568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b="1" dirty="0" smtClean="0">
                  <a:solidFill>
                    <a:srgbClr val="042359"/>
                  </a:solidFill>
                  <a:latin typeface="+mn-lt"/>
                </a:rPr>
                <a:t>Mephisto-M       H           D             W</a:t>
              </a:r>
              <a:endParaRPr kumimoji="1" lang="zh-CN" altLang="en-US" b="1" dirty="0">
                <a:solidFill>
                  <a:srgbClr val="042359"/>
                </a:solidFill>
                <a:latin typeface="+mn-lt"/>
              </a:endParaRPr>
            </a:p>
          </p:txBody>
        </p:sp>
      </p:grpSp>
      <p:graphicFrame>
        <p:nvGraphicFramePr>
          <p:cNvPr id="7" name="表格 3"/>
          <p:cNvGraphicFramePr>
            <a:graphicFrameLocks noGrp="1"/>
          </p:cNvGraphicFramePr>
          <p:nvPr>
            <p:extLst/>
          </p:nvPr>
        </p:nvGraphicFramePr>
        <p:xfrm>
          <a:off x="365838" y="3260015"/>
          <a:ext cx="3744417" cy="2448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9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6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82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 smtClean="0">
                          <a:solidFill>
                            <a:srgbClr val="02326C"/>
                          </a:solidFill>
                        </a:rPr>
                        <a:t>Survey</a:t>
                      </a:r>
                      <a:endParaRPr lang="zh-CN" altLang="en-US" sz="1500" dirty="0">
                        <a:solidFill>
                          <a:srgbClr val="02326C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 smtClean="0">
                          <a:solidFill>
                            <a:srgbClr val="02326C"/>
                          </a:solidFill>
                        </a:rPr>
                        <a:t>Area</a:t>
                      </a:r>
                      <a:endParaRPr lang="zh-CN" altLang="en-US" sz="1500" dirty="0">
                        <a:solidFill>
                          <a:srgbClr val="02326C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 smtClean="0">
                          <a:solidFill>
                            <a:srgbClr val="02326C"/>
                          </a:solidFill>
                        </a:rPr>
                        <a:t>Cadence</a:t>
                      </a:r>
                      <a:endParaRPr lang="zh-CN" altLang="en-US" sz="1500" dirty="0">
                        <a:solidFill>
                          <a:srgbClr val="02326C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61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 smtClean="0">
                          <a:solidFill>
                            <a:srgbClr val="02326C"/>
                          </a:solidFill>
                        </a:rPr>
                        <a:t>Mephisto-W</a:t>
                      </a:r>
                      <a:endParaRPr lang="zh-CN" altLang="en-US" sz="1500" b="1" dirty="0">
                        <a:solidFill>
                          <a:srgbClr val="02326C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baseline="0" dirty="0" smtClean="0">
                          <a:solidFill>
                            <a:srgbClr val="02326C"/>
                          </a:solidFill>
                        </a:rPr>
                        <a:t>26000</a:t>
                      </a:r>
                      <a:r>
                        <a:rPr lang="zh-CN" altLang="en-US" sz="1500" b="1" baseline="0" dirty="0" smtClean="0">
                          <a:solidFill>
                            <a:srgbClr val="02326C"/>
                          </a:solidFill>
                        </a:rPr>
                        <a:t> </a:t>
                      </a:r>
                      <a:r>
                        <a:rPr lang="en-US" altLang="zh-CN" sz="1500" b="1" baseline="0" dirty="0" smtClean="0">
                          <a:solidFill>
                            <a:srgbClr val="02326C"/>
                          </a:solidFill>
                        </a:rPr>
                        <a:t>deg</a:t>
                      </a:r>
                      <a:r>
                        <a:rPr lang="en-US" altLang="zh-CN" sz="1500" b="1" baseline="30000" dirty="0" smtClean="0">
                          <a:solidFill>
                            <a:srgbClr val="02326C"/>
                          </a:solidFill>
                        </a:rPr>
                        <a:t>2</a:t>
                      </a:r>
                      <a:endParaRPr lang="zh-CN" altLang="en-US" sz="1500" b="1" baseline="30000" dirty="0">
                        <a:solidFill>
                          <a:srgbClr val="02326C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 smtClean="0">
                          <a:solidFill>
                            <a:srgbClr val="02326C"/>
                          </a:solidFill>
                        </a:rPr>
                        <a:t>~</a:t>
                      </a:r>
                      <a:r>
                        <a:rPr lang="zh-CN" altLang="en-US" sz="1500" b="1" dirty="0" smtClean="0">
                          <a:solidFill>
                            <a:srgbClr val="02326C"/>
                          </a:solidFill>
                        </a:rPr>
                        <a:t> </a:t>
                      </a:r>
                      <a:r>
                        <a:rPr lang="en-US" altLang="zh-CN" sz="1500" b="1" dirty="0" smtClean="0">
                          <a:solidFill>
                            <a:srgbClr val="02326C"/>
                          </a:solidFill>
                        </a:rPr>
                        <a:t>Month</a:t>
                      </a:r>
                      <a:endParaRPr lang="zh-CN" altLang="en-US" sz="1500" b="1" dirty="0">
                        <a:solidFill>
                          <a:srgbClr val="02326C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61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 smtClean="0">
                          <a:solidFill>
                            <a:srgbClr val="02326C"/>
                          </a:solidFill>
                        </a:rPr>
                        <a:t>Mephisto-D</a:t>
                      </a:r>
                      <a:endParaRPr lang="zh-CN" altLang="en-US" sz="1500" b="1" dirty="0">
                        <a:solidFill>
                          <a:srgbClr val="02326C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 smtClean="0">
                          <a:solidFill>
                            <a:srgbClr val="02326C"/>
                          </a:solidFill>
                        </a:rPr>
                        <a:t>N*1800 </a:t>
                      </a:r>
                      <a:r>
                        <a:rPr lang="en-US" altLang="zh-CN" sz="1500" b="1" baseline="0" dirty="0" smtClean="0">
                          <a:solidFill>
                            <a:srgbClr val="02326C"/>
                          </a:solidFill>
                        </a:rPr>
                        <a:t>deg</a:t>
                      </a:r>
                      <a:r>
                        <a:rPr lang="en-US" altLang="zh-CN" sz="1500" b="1" baseline="30000" dirty="0" smtClean="0">
                          <a:solidFill>
                            <a:srgbClr val="02326C"/>
                          </a:solidFill>
                        </a:rPr>
                        <a:t>2</a:t>
                      </a:r>
                      <a:endParaRPr lang="zh-CN" altLang="en-US" sz="1500" b="1" baseline="30000" dirty="0">
                        <a:solidFill>
                          <a:srgbClr val="02326C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 smtClean="0">
                          <a:solidFill>
                            <a:srgbClr val="02326C"/>
                          </a:solidFill>
                        </a:rPr>
                        <a:t>&gt; </a:t>
                      </a:r>
                      <a:r>
                        <a:rPr lang="en-US" altLang="zh-CN" sz="1500" b="1" dirty="0" smtClean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altLang="zh-CN" sz="1500" b="1" dirty="0" smtClean="0">
                          <a:solidFill>
                            <a:srgbClr val="02326C"/>
                          </a:solidFill>
                        </a:rPr>
                        <a:t>ay</a:t>
                      </a:r>
                      <a:endParaRPr lang="zh-CN" altLang="en-US" sz="1500" b="1" dirty="0">
                        <a:solidFill>
                          <a:srgbClr val="02326C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61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 smtClean="0">
                          <a:solidFill>
                            <a:srgbClr val="02326C"/>
                          </a:solidFill>
                        </a:rPr>
                        <a:t>Mephisto-H</a:t>
                      </a:r>
                      <a:endParaRPr lang="zh-CN" altLang="en-US" sz="1500" b="1" dirty="0">
                        <a:solidFill>
                          <a:srgbClr val="02326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dirty="0" smtClean="0">
                          <a:solidFill>
                            <a:srgbClr val="02326C"/>
                          </a:solidFill>
                        </a:rPr>
                        <a:t>N*180 </a:t>
                      </a:r>
                      <a:r>
                        <a:rPr lang="en-US" altLang="zh-CN" sz="1500" b="1" baseline="0" dirty="0" smtClean="0">
                          <a:solidFill>
                            <a:srgbClr val="02326C"/>
                          </a:solidFill>
                        </a:rPr>
                        <a:t>deg</a:t>
                      </a:r>
                      <a:r>
                        <a:rPr lang="en-US" altLang="zh-CN" sz="1500" b="1" baseline="30000" dirty="0" smtClean="0">
                          <a:solidFill>
                            <a:srgbClr val="02326C"/>
                          </a:solidFill>
                        </a:rPr>
                        <a:t>2</a:t>
                      </a:r>
                      <a:endParaRPr lang="zh-CN" altLang="en-US" sz="1500" b="1" baseline="30000" dirty="0" smtClean="0">
                        <a:solidFill>
                          <a:srgbClr val="02326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 smtClean="0">
                          <a:solidFill>
                            <a:srgbClr val="02326C"/>
                          </a:solidFill>
                        </a:rPr>
                        <a:t>&gt; </a:t>
                      </a:r>
                      <a:r>
                        <a:rPr lang="en-US" altLang="zh-CN" sz="1500" b="1" dirty="0" smtClean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altLang="zh-CN" sz="1500" b="1" dirty="0" smtClean="0">
                          <a:solidFill>
                            <a:srgbClr val="02326C"/>
                          </a:solidFill>
                        </a:rPr>
                        <a:t>our</a:t>
                      </a:r>
                      <a:endParaRPr lang="zh-CN" altLang="en-US" sz="1500" b="1" dirty="0">
                        <a:solidFill>
                          <a:srgbClr val="02326C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61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 smtClean="0">
                          <a:solidFill>
                            <a:srgbClr val="02326C"/>
                          </a:solidFill>
                        </a:rPr>
                        <a:t>Mephisto-M</a:t>
                      </a:r>
                      <a:endParaRPr lang="zh-CN" altLang="en-US" sz="1500" b="1" dirty="0">
                        <a:solidFill>
                          <a:srgbClr val="02326C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dirty="0" smtClean="0">
                          <a:solidFill>
                            <a:srgbClr val="02326C"/>
                          </a:solidFill>
                        </a:rPr>
                        <a:t>N*18 </a:t>
                      </a:r>
                      <a:r>
                        <a:rPr lang="en-US" altLang="zh-CN" sz="1500" b="1" baseline="0" dirty="0" smtClean="0">
                          <a:solidFill>
                            <a:srgbClr val="02326C"/>
                          </a:solidFill>
                        </a:rPr>
                        <a:t>deg</a:t>
                      </a:r>
                      <a:r>
                        <a:rPr lang="en-US" altLang="zh-CN" sz="1500" b="1" baseline="30000" dirty="0" smtClean="0">
                          <a:solidFill>
                            <a:srgbClr val="02326C"/>
                          </a:solidFill>
                        </a:rPr>
                        <a:t>2</a:t>
                      </a:r>
                      <a:endParaRPr lang="zh-CN" altLang="en-US" sz="1500" b="1" baseline="30000" dirty="0" smtClean="0">
                        <a:solidFill>
                          <a:srgbClr val="02326C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 smtClean="0">
                          <a:solidFill>
                            <a:srgbClr val="02326C"/>
                          </a:solidFill>
                        </a:rPr>
                        <a:t>&gt; </a:t>
                      </a:r>
                      <a:r>
                        <a:rPr lang="en-US" altLang="zh-CN" sz="1500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altLang="zh-CN" sz="1500" b="1" dirty="0" smtClean="0">
                          <a:solidFill>
                            <a:srgbClr val="02326C"/>
                          </a:solidFill>
                        </a:rPr>
                        <a:t>inute</a:t>
                      </a:r>
                      <a:endParaRPr lang="zh-CN" altLang="en-US" sz="1500" b="1" dirty="0">
                        <a:solidFill>
                          <a:srgbClr val="02326C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5868144" y="6093296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err="1"/>
              <a:t>Ivezic</a:t>
            </a:r>
            <a:r>
              <a:rPr kumimoji="1" lang="zh-CN" altLang="en-US" dirty="0"/>
              <a:t> </a:t>
            </a:r>
            <a:r>
              <a:rPr kumimoji="1" lang="en-US" altLang="zh-CN" dirty="0"/>
              <a:t>et</a:t>
            </a:r>
            <a:r>
              <a:rPr kumimoji="1" lang="zh-CN" altLang="en-US" dirty="0"/>
              <a:t> </a:t>
            </a:r>
            <a:r>
              <a:rPr kumimoji="1" lang="en-US" altLang="zh-CN" dirty="0"/>
              <a:t>al.</a:t>
            </a:r>
            <a:r>
              <a:rPr kumimoji="1" lang="zh-CN" altLang="en-US" dirty="0"/>
              <a:t> </a:t>
            </a:r>
            <a:r>
              <a:rPr kumimoji="1" lang="en-US" altLang="zh-CN" dirty="0"/>
              <a:t>(2008)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753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3131798F-2500-7148-A5C3-F60311914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71600" y="2564904"/>
            <a:ext cx="3501797" cy="25202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err="1">
                <a:solidFill>
                  <a:srgbClr val="022553"/>
                </a:solidFill>
              </a:rPr>
              <a:t>Mephisto</a:t>
            </a:r>
            <a:r>
              <a:rPr lang="en-US" altLang="zh-CN" sz="2800" dirty="0">
                <a:solidFill>
                  <a:srgbClr val="022553"/>
                </a:solidFill>
              </a:rPr>
              <a:t>-W survey</a:t>
            </a:r>
            <a:endParaRPr kumimoji="1" lang="zh-CN" altLang="en-US" sz="2800" dirty="0">
              <a:solidFill>
                <a:srgbClr val="022553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1512168"/>
          </a:xfrm>
        </p:spPr>
        <p:txBody>
          <a:bodyPr/>
          <a:lstStyle/>
          <a:p>
            <a:r>
              <a:rPr lang="en-US" altLang="zh-CN" sz="1800" dirty="0">
                <a:solidFill>
                  <a:srgbClr val="0E1E20"/>
                </a:solidFill>
              </a:rPr>
              <a:t>All</a:t>
            </a:r>
            <a:r>
              <a:rPr lang="zh-CN" altLang="en-US" sz="1800" dirty="0">
                <a:solidFill>
                  <a:srgbClr val="0E1E20"/>
                </a:solidFill>
              </a:rPr>
              <a:t> </a:t>
            </a:r>
            <a:r>
              <a:rPr lang="en-US" altLang="zh-CN" sz="1800" dirty="0">
                <a:solidFill>
                  <a:srgbClr val="0E1E20"/>
                </a:solidFill>
              </a:rPr>
              <a:t>the time</a:t>
            </a:r>
            <a:r>
              <a:rPr lang="zh-CN" altLang="en-US" sz="1800" dirty="0">
                <a:solidFill>
                  <a:srgbClr val="0E1E20"/>
                </a:solidFill>
              </a:rPr>
              <a:t> </a:t>
            </a:r>
            <a:r>
              <a:rPr lang="en-US" altLang="zh-CN" sz="1800" dirty="0">
                <a:solidFill>
                  <a:srgbClr val="0E1E20"/>
                </a:solidFill>
              </a:rPr>
              <a:t>of</a:t>
            </a:r>
            <a:r>
              <a:rPr lang="zh-CN" altLang="en-US" sz="1800" dirty="0">
                <a:solidFill>
                  <a:srgbClr val="0E1E20"/>
                </a:solidFill>
              </a:rPr>
              <a:t> </a:t>
            </a:r>
            <a:r>
              <a:rPr lang="en-US" altLang="zh-CN" sz="1800" dirty="0">
                <a:solidFill>
                  <a:srgbClr val="0E1E20"/>
                </a:solidFill>
              </a:rPr>
              <a:t>2022 and 30% time of 2023-2031</a:t>
            </a:r>
          </a:p>
          <a:p>
            <a:pPr marL="342891" lvl="1" indent="-342891">
              <a:buFontTx/>
              <a:buChar char="•"/>
            </a:pPr>
            <a:r>
              <a:rPr lang="en-US" altLang="zh-CN" sz="1800" dirty="0">
                <a:solidFill>
                  <a:srgbClr val="0E1E20"/>
                </a:solidFill>
              </a:rPr>
              <a:t>Single visit of 2 × 20s exposures, typical 5σ depth </a:t>
            </a:r>
            <a:r>
              <a:rPr lang="en-US" altLang="zh-CN" sz="1800" i="1" dirty="0">
                <a:solidFill>
                  <a:srgbClr val="0E1E20"/>
                </a:solidFill>
              </a:rPr>
              <a:t>r</a:t>
            </a:r>
            <a:r>
              <a:rPr lang="en-US" altLang="zh-CN" sz="1800" dirty="0">
                <a:solidFill>
                  <a:srgbClr val="0E1E20"/>
                </a:solidFill>
              </a:rPr>
              <a:t> ~ 22.37 mag</a:t>
            </a:r>
          </a:p>
          <a:p>
            <a:r>
              <a:rPr lang="en-US" altLang="zh-CN" sz="1800" dirty="0" smtClean="0">
                <a:solidFill>
                  <a:srgbClr val="0E1E20"/>
                </a:solidFill>
              </a:rPr>
              <a:t>1</a:t>
            </a:r>
            <a:r>
              <a:rPr lang="en-US" altLang="zh-CN" sz="1800" baseline="30000" dirty="0" smtClean="0">
                <a:solidFill>
                  <a:srgbClr val="0E1E20"/>
                </a:solidFill>
              </a:rPr>
              <a:t>st</a:t>
            </a:r>
            <a:r>
              <a:rPr lang="en-US" altLang="zh-CN" sz="1800" dirty="0" smtClean="0">
                <a:solidFill>
                  <a:srgbClr val="0E1E20"/>
                </a:solidFill>
              </a:rPr>
              <a:t> year</a:t>
            </a:r>
            <a:r>
              <a:rPr lang="en-US" altLang="zh-CN" sz="1800" dirty="0" smtClean="0">
                <a:solidFill>
                  <a:srgbClr val="0E1E20"/>
                </a:solidFill>
              </a:rPr>
              <a:t>:</a:t>
            </a:r>
            <a:r>
              <a:rPr lang="zh-CN" altLang="en-US" sz="1800" dirty="0" smtClean="0">
                <a:solidFill>
                  <a:srgbClr val="0E1E20"/>
                </a:solidFill>
              </a:rPr>
              <a:t> </a:t>
            </a:r>
            <a:r>
              <a:rPr lang="en-US" altLang="zh-CN" sz="1800" dirty="0">
                <a:solidFill>
                  <a:srgbClr val="FF0000"/>
                </a:solidFill>
              </a:rPr>
              <a:t>5 visits of any field </a:t>
            </a:r>
            <a:r>
              <a:rPr lang="en-US" altLang="zh-CN" sz="1800" dirty="0">
                <a:solidFill>
                  <a:srgbClr val="0E1E20"/>
                </a:solidFill>
              </a:rPr>
              <a:t>in both the </a:t>
            </a:r>
            <a:r>
              <a:rPr lang="en-US" altLang="zh-CN" sz="1800" i="1" dirty="0">
                <a:solidFill>
                  <a:srgbClr val="0E1E20"/>
                </a:solidFill>
              </a:rPr>
              <a:t>ugi</a:t>
            </a:r>
            <a:r>
              <a:rPr lang="en-US" altLang="zh-CN" sz="1800" dirty="0">
                <a:solidFill>
                  <a:srgbClr val="0E1E20"/>
                </a:solidFill>
              </a:rPr>
              <a:t> and </a:t>
            </a:r>
            <a:r>
              <a:rPr lang="en-US" altLang="zh-CN" sz="1800" i="1" dirty="0">
                <a:solidFill>
                  <a:srgbClr val="0E1E20"/>
                </a:solidFill>
              </a:rPr>
              <a:t>vrz</a:t>
            </a:r>
            <a:r>
              <a:rPr lang="en-US" altLang="zh-CN" sz="1800" dirty="0">
                <a:solidFill>
                  <a:srgbClr val="0E1E20"/>
                </a:solidFill>
              </a:rPr>
              <a:t> filter combinations</a:t>
            </a:r>
          </a:p>
          <a:p>
            <a:pPr marL="342891" lvl="1" indent="-342891">
              <a:buFontTx/>
              <a:buChar char="•"/>
            </a:pPr>
            <a:r>
              <a:rPr lang="en-US" altLang="zh-CN" sz="1800" dirty="0">
                <a:solidFill>
                  <a:srgbClr val="0E1E20"/>
                </a:solidFill>
              </a:rPr>
              <a:t>10-year operation: </a:t>
            </a:r>
            <a:r>
              <a:rPr lang="en-US" altLang="zh-CN" sz="1800" dirty="0">
                <a:solidFill>
                  <a:srgbClr val="FF0000"/>
                </a:solidFill>
              </a:rPr>
              <a:t>18 visits </a:t>
            </a:r>
            <a:r>
              <a:rPr lang="en-US" altLang="zh-CN" sz="1800" dirty="0">
                <a:solidFill>
                  <a:srgbClr val="0E1E20"/>
                </a:solidFill>
              </a:rPr>
              <a:t>for both the </a:t>
            </a:r>
            <a:r>
              <a:rPr lang="en-US" altLang="zh-CN" sz="1800" i="1" dirty="0">
                <a:solidFill>
                  <a:srgbClr val="0E1E20"/>
                </a:solidFill>
              </a:rPr>
              <a:t>ugi</a:t>
            </a:r>
            <a:r>
              <a:rPr lang="en-US" altLang="zh-CN" sz="1800" dirty="0">
                <a:solidFill>
                  <a:srgbClr val="0E1E20"/>
                </a:solidFill>
              </a:rPr>
              <a:t> and </a:t>
            </a:r>
            <a:r>
              <a:rPr lang="en-US" altLang="zh-CN" sz="1800" i="1" dirty="0">
                <a:solidFill>
                  <a:srgbClr val="0E1E20"/>
                </a:solidFill>
              </a:rPr>
              <a:t>vrz</a:t>
            </a:r>
            <a:r>
              <a:rPr lang="en-US" altLang="zh-CN" sz="1800" dirty="0">
                <a:solidFill>
                  <a:srgbClr val="0E1E20"/>
                </a:solidFill>
              </a:rPr>
              <a:t> filter combinations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A6E63E1-396B-A148-989E-9BD2F007CB05}"/>
              </a:ext>
            </a:extLst>
          </p:cNvPr>
          <p:cNvSpPr txBox="1"/>
          <p:nvPr/>
        </p:nvSpPr>
        <p:spPr>
          <a:xfrm>
            <a:off x="1835696" y="4365104"/>
            <a:ext cx="1944216" cy="276997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r>
              <a:rPr kumimoji="1" lang="en-US" altLang="zh-CN" sz="1200" b="1" dirty="0">
                <a:solidFill>
                  <a:srgbClr val="0F3169"/>
                </a:solidFill>
                <a:latin typeface="+mn-lt"/>
              </a:rPr>
              <a:t>No. of visits for the 1</a:t>
            </a:r>
            <a:r>
              <a:rPr kumimoji="1" lang="en-US" altLang="zh-CN" sz="1200" b="1" baseline="30000" dirty="0">
                <a:solidFill>
                  <a:srgbClr val="0F3169"/>
                </a:solidFill>
                <a:latin typeface="+mn-lt"/>
              </a:rPr>
              <a:t>st</a:t>
            </a:r>
            <a:r>
              <a:rPr kumimoji="1" lang="en-US" altLang="zh-CN" sz="1200" b="1" dirty="0">
                <a:solidFill>
                  <a:srgbClr val="0F3169"/>
                </a:solidFill>
                <a:latin typeface="+mn-lt"/>
              </a:rPr>
              <a:t> year</a:t>
            </a:r>
            <a:endParaRPr kumimoji="1" lang="zh-CN" altLang="en-US" sz="1200" b="1" dirty="0">
              <a:solidFill>
                <a:srgbClr val="0F3169"/>
              </a:solidFill>
              <a:latin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612CBE0-89FF-8C48-88B5-85AF2A8FC180}"/>
              </a:ext>
            </a:extLst>
          </p:cNvPr>
          <p:cNvSpPr txBox="1"/>
          <p:nvPr/>
        </p:nvSpPr>
        <p:spPr>
          <a:xfrm>
            <a:off x="683568" y="5275801"/>
            <a:ext cx="7916441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kumimoji="1" lang="en-US" altLang="zh-CN" b="1" dirty="0">
                <a:latin typeface="+mn-lt"/>
              </a:rPr>
              <a:t>Optimization</a:t>
            </a:r>
          </a:p>
          <a:p>
            <a:pPr marL="228600" indent="-228600">
              <a:buAutoNum type="alphaLcParenR"/>
            </a:pPr>
            <a:r>
              <a:rPr kumimoji="1" lang="en-US" altLang="zh-CN" sz="1600" b="1" dirty="0">
                <a:latin typeface="+mn-lt"/>
              </a:rPr>
              <a:t>For a given filter (</a:t>
            </a:r>
            <a:r>
              <a:rPr kumimoji="1" lang="en-US" altLang="zh-CN" sz="1600" b="1" dirty="0" err="1">
                <a:latin typeface="+mn-lt"/>
              </a:rPr>
              <a:t>ugi</a:t>
            </a:r>
            <a:r>
              <a:rPr kumimoji="1" lang="en-US" altLang="zh-CN" sz="1600" b="1" dirty="0">
                <a:latin typeface="+mn-lt"/>
              </a:rPr>
              <a:t>/</a:t>
            </a:r>
            <a:r>
              <a:rPr kumimoji="1" lang="en-US" altLang="zh-CN" sz="1600" b="1" dirty="0" err="1">
                <a:latin typeface="+mn-lt"/>
              </a:rPr>
              <a:t>vrz</a:t>
            </a:r>
            <a:r>
              <a:rPr kumimoji="1" lang="en-US" altLang="zh-CN" sz="1600" b="1" dirty="0">
                <a:latin typeface="+mn-lt"/>
              </a:rPr>
              <a:t>), uniform (</a:t>
            </a:r>
            <a:r>
              <a:rPr kumimoji="1" lang="en-US" altLang="zh-CN" sz="1600" b="1" dirty="0">
                <a:solidFill>
                  <a:srgbClr val="FF0000"/>
                </a:solidFill>
                <a:latin typeface="+mn-lt"/>
              </a:rPr>
              <a:t>limiting magnitude</a:t>
            </a:r>
            <a:r>
              <a:rPr kumimoji="1" lang="en-US" altLang="zh-CN" sz="1600" b="1" dirty="0">
                <a:latin typeface="+mn-lt"/>
              </a:rPr>
              <a:t>, </a:t>
            </a:r>
            <a:r>
              <a:rPr kumimoji="1" lang="en-US" altLang="zh-CN" sz="1600" b="1" dirty="0">
                <a:solidFill>
                  <a:srgbClr val="00B0F0"/>
                </a:solidFill>
                <a:latin typeface="+mn-lt"/>
              </a:rPr>
              <a:t>image quality – seeing</a:t>
            </a:r>
            <a:r>
              <a:rPr kumimoji="1" lang="en-US" altLang="zh-CN" sz="1600" b="1" dirty="0">
                <a:latin typeface="+mn-lt"/>
              </a:rPr>
              <a:t>, </a:t>
            </a:r>
            <a:r>
              <a:rPr kumimoji="1" lang="en-US" altLang="zh-CN" sz="1600" b="1" dirty="0">
                <a:solidFill>
                  <a:srgbClr val="0070C0"/>
                </a:solidFill>
                <a:latin typeface="+mn-lt"/>
              </a:rPr>
              <a:t>airmass</a:t>
            </a:r>
            <a:r>
              <a:rPr kumimoji="1" lang="en-US" altLang="zh-CN" sz="1600" b="1" dirty="0">
                <a:latin typeface="+mn-lt"/>
              </a:rPr>
              <a:t>, </a:t>
            </a:r>
            <a:r>
              <a:rPr kumimoji="1" lang="en-US" altLang="zh-CN" sz="1600" b="1" dirty="0">
                <a:solidFill>
                  <a:srgbClr val="7030A0"/>
                </a:solidFill>
                <a:latin typeface="+mn-lt"/>
              </a:rPr>
              <a:t>sky brightness</a:t>
            </a:r>
            <a:r>
              <a:rPr kumimoji="1" lang="en-US" altLang="zh-CN" sz="1600" b="1" dirty="0">
                <a:latin typeface="+mn-lt"/>
              </a:rPr>
              <a:t>) as much as possible over the whole</a:t>
            </a:r>
            <a:r>
              <a:rPr kumimoji="1" lang="zh-CN" altLang="en-US" sz="1600" b="1" dirty="0">
                <a:latin typeface="+mn-lt"/>
              </a:rPr>
              <a:t> </a:t>
            </a:r>
            <a:r>
              <a:rPr kumimoji="1" lang="en-US" altLang="zh-CN" sz="1600" b="1" dirty="0">
                <a:latin typeface="+mn-lt"/>
              </a:rPr>
              <a:t>survey footprint </a:t>
            </a:r>
          </a:p>
          <a:p>
            <a:pPr marL="228600" indent="-228600">
              <a:buAutoNum type="alphaLcParenR"/>
            </a:pPr>
            <a:r>
              <a:rPr kumimoji="1" lang="en-US" altLang="zh-CN" sz="1600" b="1" dirty="0">
                <a:latin typeface="+mn-lt"/>
              </a:rPr>
              <a:t>Matching limiting magnitudes amongst the filters (e.g. </a:t>
            </a:r>
            <a:r>
              <a:rPr kumimoji="1" lang="en-US" altLang="zh-CN" sz="1600" b="1" i="1" dirty="0">
                <a:solidFill>
                  <a:srgbClr val="FF0000"/>
                </a:solidFill>
                <a:latin typeface="+mn-lt"/>
              </a:rPr>
              <a:t>u</a:t>
            </a:r>
            <a:r>
              <a:rPr kumimoji="1" lang="en-US" altLang="zh-CN" sz="1600" b="1" dirty="0">
                <a:solidFill>
                  <a:srgbClr val="FF0000"/>
                </a:solidFill>
                <a:latin typeface="+mn-lt"/>
              </a:rPr>
              <a:t>− </a:t>
            </a:r>
            <a:r>
              <a:rPr kumimoji="1" lang="en-US" altLang="zh-CN" sz="1600" b="1" i="1" dirty="0">
                <a:solidFill>
                  <a:srgbClr val="FF0000"/>
                </a:solidFill>
                <a:latin typeface="+mn-lt"/>
              </a:rPr>
              <a:t>v</a:t>
            </a:r>
            <a:r>
              <a:rPr kumimoji="1" lang="en-US" altLang="zh-CN" sz="1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kumimoji="1" lang="en-US" altLang="zh-CN" sz="1600" b="1" dirty="0">
                <a:latin typeface="+mn-lt"/>
              </a:rPr>
              <a:t>for log g, </a:t>
            </a:r>
            <a:r>
              <a:rPr kumimoji="1" lang="en-US" altLang="zh-CN" sz="1600" b="1" i="1" dirty="0">
                <a:solidFill>
                  <a:srgbClr val="FF0000"/>
                </a:solidFill>
                <a:latin typeface="+mn-lt"/>
              </a:rPr>
              <a:t>v</a:t>
            </a:r>
            <a:r>
              <a:rPr kumimoji="1" lang="en-US" altLang="zh-CN" sz="1600" b="1" dirty="0">
                <a:solidFill>
                  <a:srgbClr val="FF0000"/>
                </a:solidFill>
                <a:latin typeface="+mn-lt"/>
              </a:rPr>
              <a:t>−</a:t>
            </a:r>
            <a:r>
              <a:rPr kumimoji="1" lang="en-US" altLang="zh-CN" sz="1600" b="1" i="1" dirty="0">
                <a:solidFill>
                  <a:srgbClr val="FF0000"/>
                </a:solidFill>
                <a:latin typeface="+mn-lt"/>
              </a:rPr>
              <a:t>g</a:t>
            </a:r>
            <a:r>
              <a:rPr kumimoji="1" lang="en-US" altLang="zh-CN" sz="1600" b="1" dirty="0">
                <a:latin typeface="+mn-lt"/>
              </a:rPr>
              <a:t> for [Fe/H])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48C91EC-C8C0-8F4C-B481-7152B3BB2F94}"/>
              </a:ext>
            </a:extLst>
          </p:cNvPr>
          <p:cNvSpPr txBox="1"/>
          <p:nvPr/>
        </p:nvSpPr>
        <p:spPr>
          <a:xfrm>
            <a:off x="6732240" y="2422656"/>
            <a:ext cx="648072" cy="276997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r>
              <a:rPr kumimoji="1" lang="en-US" altLang="zh-CN" sz="1200" b="1" i="1" dirty="0" err="1">
                <a:solidFill>
                  <a:srgbClr val="0F3169"/>
                </a:solidFill>
                <a:latin typeface="+mn-lt"/>
              </a:rPr>
              <a:t>ugi</a:t>
            </a:r>
            <a:r>
              <a:rPr kumimoji="1" lang="en-US" altLang="zh-CN" sz="1200" b="1" dirty="0">
                <a:solidFill>
                  <a:srgbClr val="0F3169"/>
                </a:solidFill>
                <a:latin typeface="+mn-lt"/>
              </a:rPr>
              <a:t>/</a:t>
            </a:r>
            <a:r>
              <a:rPr kumimoji="1" lang="en-US" altLang="zh-CN" sz="1200" b="1" i="1" dirty="0" err="1">
                <a:solidFill>
                  <a:srgbClr val="0F3169"/>
                </a:solidFill>
                <a:latin typeface="+mn-lt"/>
              </a:rPr>
              <a:t>vrz</a:t>
            </a:r>
            <a:endParaRPr kumimoji="1" lang="zh-CN" altLang="en-US" sz="1200" b="1" dirty="0">
              <a:solidFill>
                <a:srgbClr val="0F3169"/>
              </a:solidFill>
              <a:latin typeface="+mn-lt"/>
            </a:endParaRPr>
          </a:p>
        </p:txBody>
      </p: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67C09689-3660-F949-860F-3E6281469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716016" y="2492896"/>
            <a:ext cx="3672408" cy="260538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1F3B37C9-C8F9-E140-9127-DF987F87B288}"/>
              </a:ext>
            </a:extLst>
          </p:cNvPr>
          <p:cNvSpPr txBox="1"/>
          <p:nvPr/>
        </p:nvSpPr>
        <p:spPr>
          <a:xfrm>
            <a:off x="5652120" y="4365104"/>
            <a:ext cx="2032886" cy="276997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r>
              <a:rPr kumimoji="1" lang="en-US" altLang="zh-CN" sz="1200" b="1" dirty="0">
                <a:solidFill>
                  <a:srgbClr val="0F3169"/>
                </a:solidFill>
                <a:latin typeface="+mn-lt"/>
              </a:rPr>
              <a:t>No. of visits for the 10 years</a:t>
            </a:r>
            <a:endParaRPr kumimoji="1" lang="zh-CN" altLang="en-US" sz="1200" b="1" dirty="0">
              <a:solidFill>
                <a:srgbClr val="0F3169"/>
              </a:solidFill>
              <a:latin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EA02235-1F67-A541-B3D6-A37CA61C2AA3}"/>
              </a:ext>
            </a:extLst>
          </p:cNvPr>
          <p:cNvSpPr txBox="1"/>
          <p:nvPr/>
        </p:nvSpPr>
        <p:spPr>
          <a:xfrm>
            <a:off x="2483768" y="2422656"/>
            <a:ext cx="648072" cy="276997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r>
              <a:rPr kumimoji="1" lang="en-US" altLang="zh-CN" sz="1200" b="1" i="1" dirty="0" err="1">
                <a:solidFill>
                  <a:srgbClr val="0F3169"/>
                </a:solidFill>
                <a:latin typeface="+mn-lt"/>
              </a:rPr>
              <a:t>ugi</a:t>
            </a:r>
            <a:r>
              <a:rPr kumimoji="1" lang="en-US" altLang="zh-CN" sz="1200" b="1" dirty="0">
                <a:solidFill>
                  <a:srgbClr val="0F3169"/>
                </a:solidFill>
                <a:latin typeface="+mn-lt"/>
              </a:rPr>
              <a:t>/</a:t>
            </a:r>
            <a:r>
              <a:rPr kumimoji="1" lang="en-US" altLang="zh-CN" sz="1200" b="1" i="1" dirty="0" err="1">
                <a:solidFill>
                  <a:srgbClr val="0F3169"/>
                </a:solidFill>
                <a:latin typeface="+mn-lt"/>
              </a:rPr>
              <a:t>vrz</a:t>
            </a:r>
            <a:endParaRPr kumimoji="1" lang="zh-CN" altLang="en-US" sz="1200" b="1" dirty="0">
              <a:solidFill>
                <a:srgbClr val="0F316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139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EEDBF8-D1C5-CD48-A75F-2F2F172E1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732" y="959487"/>
            <a:ext cx="7200000" cy="383766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92B995A0-76DB-2A44-B182-714C9745C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732" y="5028418"/>
            <a:ext cx="7200000" cy="178495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E73CAFE-409A-D244-9ABF-082233539A27}"/>
              </a:ext>
            </a:extLst>
          </p:cNvPr>
          <p:cNvSpPr txBox="1"/>
          <p:nvPr/>
        </p:nvSpPr>
        <p:spPr>
          <a:xfrm>
            <a:off x="2843808" y="4219200"/>
            <a:ext cx="3600400" cy="276997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r>
              <a:rPr kumimoji="1" lang="en-US" altLang="zh-CN" sz="1200" b="1" dirty="0">
                <a:solidFill>
                  <a:srgbClr val="0F3169"/>
                </a:solidFill>
                <a:latin typeface="+mn-lt"/>
              </a:rPr>
              <a:t>Co-added limiting magnitude for the 1</a:t>
            </a:r>
            <a:r>
              <a:rPr kumimoji="1" lang="en-US" altLang="zh-CN" sz="1200" b="1" baseline="30000" dirty="0">
                <a:solidFill>
                  <a:srgbClr val="0F3169"/>
                </a:solidFill>
                <a:latin typeface="+mn-lt"/>
              </a:rPr>
              <a:t>st</a:t>
            </a:r>
            <a:r>
              <a:rPr kumimoji="1" lang="en-US" altLang="zh-CN" sz="1200" b="1" dirty="0">
                <a:solidFill>
                  <a:srgbClr val="0F3169"/>
                </a:solidFill>
                <a:latin typeface="+mn-lt"/>
              </a:rPr>
              <a:t> year</a:t>
            </a:r>
            <a:endParaRPr kumimoji="1" lang="zh-CN" altLang="en-US" sz="1200" b="1" dirty="0">
              <a:solidFill>
                <a:srgbClr val="0F3169"/>
              </a:solidFill>
              <a:latin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D860C8A-82D0-E54A-B227-8DBD162A2093}"/>
              </a:ext>
            </a:extLst>
          </p:cNvPr>
          <p:cNvSpPr txBox="1"/>
          <p:nvPr/>
        </p:nvSpPr>
        <p:spPr>
          <a:xfrm>
            <a:off x="2123728" y="775739"/>
            <a:ext cx="360040" cy="276997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r>
              <a:rPr kumimoji="1" lang="en-US" altLang="zh-CN" sz="1200" b="1" i="1" dirty="0">
                <a:solidFill>
                  <a:srgbClr val="0F3169"/>
                </a:solidFill>
                <a:latin typeface="+mn-lt"/>
              </a:rPr>
              <a:t>u</a:t>
            </a:r>
            <a:endParaRPr kumimoji="1" lang="zh-CN" altLang="en-US" sz="1200" b="1" dirty="0">
              <a:solidFill>
                <a:srgbClr val="0F3169"/>
              </a:solidFill>
              <a:latin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721A29C-64B5-8D43-B539-5FA8376D78CA}"/>
              </a:ext>
            </a:extLst>
          </p:cNvPr>
          <p:cNvSpPr txBox="1"/>
          <p:nvPr/>
        </p:nvSpPr>
        <p:spPr>
          <a:xfrm>
            <a:off x="2843808" y="2160000"/>
            <a:ext cx="3600400" cy="276997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r>
              <a:rPr kumimoji="1" lang="en-US" altLang="zh-CN" sz="1200" b="1" dirty="0">
                <a:solidFill>
                  <a:srgbClr val="0F3169"/>
                </a:solidFill>
                <a:latin typeface="+mn-lt"/>
              </a:rPr>
              <a:t>Co-added limiting magnitude for the 1</a:t>
            </a:r>
            <a:r>
              <a:rPr kumimoji="1" lang="en-US" altLang="zh-CN" sz="1200" b="1" baseline="30000" dirty="0">
                <a:solidFill>
                  <a:srgbClr val="0F3169"/>
                </a:solidFill>
                <a:latin typeface="+mn-lt"/>
              </a:rPr>
              <a:t>st</a:t>
            </a:r>
            <a:r>
              <a:rPr kumimoji="1" lang="en-US" altLang="zh-CN" sz="1200" b="1" dirty="0">
                <a:solidFill>
                  <a:srgbClr val="0F3169"/>
                </a:solidFill>
                <a:latin typeface="+mn-lt"/>
              </a:rPr>
              <a:t> year</a:t>
            </a:r>
            <a:endParaRPr kumimoji="1" lang="zh-CN" altLang="en-US" sz="1200" b="1" dirty="0">
              <a:solidFill>
                <a:srgbClr val="0F3169"/>
              </a:solidFill>
              <a:latin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013B089-927F-D549-B2FB-7C61928092DD}"/>
              </a:ext>
            </a:extLst>
          </p:cNvPr>
          <p:cNvSpPr txBox="1"/>
          <p:nvPr/>
        </p:nvSpPr>
        <p:spPr>
          <a:xfrm>
            <a:off x="4531690" y="775739"/>
            <a:ext cx="360040" cy="276997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r>
              <a:rPr kumimoji="1" lang="en-US" altLang="zh-CN" sz="1200" b="1" i="1" dirty="0">
                <a:solidFill>
                  <a:srgbClr val="0F3169"/>
                </a:solidFill>
                <a:latin typeface="+mn-lt"/>
              </a:rPr>
              <a:t>v</a:t>
            </a:r>
            <a:endParaRPr kumimoji="1" lang="zh-CN" altLang="en-US" sz="1200" b="1" dirty="0">
              <a:solidFill>
                <a:srgbClr val="0F3169"/>
              </a:solidFill>
              <a:latin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65C30A7-C2A4-2C41-B02E-B4FBF6B16F25}"/>
              </a:ext>
            </a:extLst>
          </p:cNvPr>
          <p:cNvSpPr txBox="1"/>
          <p:nvPr/>
        </p:nvSpPr>
        <p:spPr>
          <a:xfrm>
            <a:off x="6891737" y="775739"/>
            <a:ext cx="360040" cy="276997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r>
              <a:rPr kumimoji="1" lang="en-US" altLang="zh-CN" sz="1200" b="1" i="1" dirty="0">
                <a:solidFill>
                  <a:srgbClr val="0F3169"/>
                </a:solidFill>
                <a:latin typeface="+mn-lt"/>
              </a:rPr>
              <a:t>g</a:t>
            </a:r>
            <a:endParaRPr kumimoji="1" lang="zh-CN" altLang="en-US" sz="1200" b="1" dirty="0">
              <a:solidFill>
                <a:srgbClr val="0F3169"/>
              </a:solidFill>
              <a:latin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283E79B-375F-B74C-B734-7BBB8929F922}"/>
              </a:ext>
            </a:extLst>
          </p:cNvPr>
          <p:cNvSpPr txBox="1"/>
          <p:nvPr/>
        </p:nvSpPr>
        <p:spPr>
          <a:xfrm>
            <a:off x="2123728" y="2791963"/>
            <a:ext cx="360040" cy="276997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r>
              <a:rPr kumimoji="1" lang="en-US" altLang="zh-CN" sz="1200" b="1" i="1" dirty="0">
                <a:solidFill>
                  <a:srgbClr val="0F3169"/>
                </a:solidFill>
                <a:latin typeface="+mn-lt"/>
              </a:rPr>
              <a:t>r</a:t>
            </a:r>
            <a:endParaRPr kumimoji="1" lang="zh-CN" altLang="en-US" sz="1200" b="1" dirty="0">
              <a:solidFill>
                <a:srgbClr val="0F3169"/>
              </a:solidFill>
              <a:latin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A982FD7-7D71-8B44-9CC3-3B02C0B47561}"/>
              </a:ext>
            </a:extLst>
          </p:cNvPr>
          <p:cNvSpPr txBox="1"/>
          <p:nvPr/>
        </p:nvSpPr>
        <p:spPr>
          <a:xfrm>
            <a:off x="4531690" y="2791963"/>
            <a:ext cx="360040" cy="276997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r>
              <a:rPr kumimoji="1" lang="en-US" altLang="zh-CN" sz="1200" b="1" i="1" dirty="0">
                <a:solidFill>
                  <a:srgbClr val="0F3169"/>
                </a:solidFill>
                <a:latin typeface="+mn-lt"/>
              </a:rPr>
              <a:t>i</a:t>
            </a:r>
            <a:endParaRPr kumimoji="1" lang="zh-CN" altLang="en-US" sz="1200" b="1" dirty="0">
              <a:solidFill>
                <a:srgbClr val="0F3169"/>
              </a:solidFill>
              <a:latin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B09A32D-606C-194C-A2A3-53E0721C8DCB}"/>
              </a:ext>
            </a:extLst>
          </p:cNvPr>
          <p:cNvSpPr txBox="1"/>
          <p:nvPr/>
        </p:nvSpPr>
        <p:spPr>
          <a:xfrm>
            <a:off x="6891737" y="2791963"/>
            <a:ext cx="360040" cy="276997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r>
              <a:rPr kumimoji="1" lang="en-US" altLang="zh-CN" sz="1200" b="1" i="1" dirty="0">
                <a:solidFill>
                  <a:srgbClr val="0F3169"/>
                </a:solidFill>
                <a:latin typeface="+mn-lt"/>
              </a:rPr>
              <a:t>z</a:t>
            </a:r>
            <a:endParaRPr kumimoji="1" lang="zh-CN" altLang="en-US" sz="1200" b="1" dirty="0">
              <a:solidFill>
                <a:srgbClr val="0F3169"/>
              </a:solidFill>
              <a:latin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B4255A2-3301-C64E-956F-EB4B61D4D9F8}"/>
              </a:ext>
            </a:extLst>
          </p:cNvPr>
          <p:cNvSpPr txBox="1"/>
          <p:nvPr/>
        </p:nvSpPr>
        <p:spPr>
          <a:xfrm>
            <a:off x="2996208" y="6246000"/>
            <a:ext cx="3600400" cy="276997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r>
              <a:rPr kumimoji="1" lang="en-US" altLang="zh-CN" sz="1200" b="1" dirty="0">
                <a:solidFill>
                  <a:srgbClr val="0F3169"/>
                </a:solidFill>
                <a:latin typeface="+mn-lt"/>
              </a:rPr>
              <a:t>Average observational conditions for the 1</a:t>
            </a:r>
            <a:r>
              <a:rPr kumimoji="1" lang="en-US" altLang="zh-CN" sz="1200" b="1" baseline="30000" dirty="0">
                <a:solidFill>
                  <a:srgbClr val="0F3169"/>
                </a:solidFill>
                <a:latin typeface="+mn-lt"/>
              </a:rPr>
              <a:t>st</a:t>
            </a:r>
            <a:r>
              <a:rPr kumimoji="1" lang="en-US" altLang="zh-CN" sz="1200" b="1" dirty="0">
                <a:solidFill>
                  <a:srgbClr val="0F3169"/>
                </a:solidFill>
                <a:latin typeface="+mn-lt"/>
              </a:rPr>
              <a:t> year</a:t>
            </a:r>
            <a:endParaRPr kumimoji="1" lang="zh-CN" altLang="en-US" sz="1200" b="1" dirty="0">
              <a:solidFill>
                <a:srgbClr val="0F3169"/>
              </a:solidFill>
              <a:latin typeface="+mn-lt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BB17EA6-A76C-574F-89E8-41B8D347F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675"/>
            <a:ext cx="8229600" cy="698500"/>
          </a:xfrm>
        </p:spPr>
        <p:txBody>
          <a:bodyPr/>
          <a:lstStyle/>
          <a:p>
            <a:r>
              <a:rPr lang="en-US" altLang="zh-CN" sz="2000" dirty="0">
                <a:solidFill>
                  <a:srgbClr val="022553"/>
                </a:solidFill>
              </a:rPr>
              <a:t>Limiting magnitudes &amp; observing conditions for the 1</a:t>
            </a:r>
            <a:r>
              <a:rPr lang="en-US" altLang="zh-CN" sz="2000" baseline="30000" dirty="0">
                <a:solidFill>
                  <a:srgbClr val="022553"/>
                </a:solidFill>
              </a:rPr>
              <a:t>st</a:t>
            </a:r>
            <a:r>
              <a:rPr lang="en-US" altLang="zh-CN" sz="2000" dirty="0">
                <a:solidFill>
                  <a:srgbClr val="022553"/>
                </a:solidFill>
              </a:rPr>
              <a:t> year</a:t>
            </a:r>
            <a:endParaRPr kumimoji="1" lang="zh-CN" altLang="en-US" sz="2000" dirty="0">
              <a:solidFill>
                <a:srgbClr val="0225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45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2800" dirty="0" err="1"/>
              <a:t>Mephisto</a:t>
            </a:r>
            <a:r>
              <a:rPr kumimoji="1" lang="en-US" altLang="zh-CN" sz="2800" dirty="0"/>
              <a:t>-D, H &amp; M </a:t>
            </a:r>
            <a:endParaRPr kumimoji="1"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981077"/>
            <a:ext cx="8435280" cy="5400253"/>
          </a:xfrm>
        </p:spPr>
        <p:txBody>
          <a:bodyPr/>
          <a:lstStyle/>
          <a:p>
            <a:r>
              <a:rPr lang="en-US" altLang="zh-CN" dirty="0" smtClean="0">
                <a:solidFill>
                  <a:srgbClr val="0E1E20"/>
                </a:solidFill>
              </a:rPr>
              <a:t>From 2</a:t>
            </a:r>
            <a:r>
              <a:rPr lang="en-US" altLang="zh-CN" baseline="30000" dirty="0" smtClean="0">
                <a:solidFill>
                  <a:srgbClr val="0E1E20"/>
                </a:solidFill>
              </a:rPr>
              <a:t>nd</a:t>
            </a:r>
            <a:r>
              <a:rPr lang="en-US" altLang="zh-CN" dirty="0" smtClean="0">
                <a:solidFill>
                  <a:srgbClr val="0E1E20"/>
                </a:solidFill>
              </a:rPr>
              <a:t> year, </a:t>
            </a:r>
            <a:r>
              <a:rPr lang="en-US" altLang="zh-CN" dirty="0">
                <a:solidFill>
                  <a:srgbClr val="FF0000"/>
                </a:solidFill>
              </a:rPr>
              <a:t>70% observing time</a:t>
            </a:r>
            <a:r>
              <a:rPr lang="en-US" altLang="zh-CN" dirty="0"/>
              <a:t> </a:t>
            </a:r>
            <a:r>
              <a:rPr lang="en-US" altLang="zh-CN" dirty="0">
                <a:solidFill>
                  <a:srgbClr val="0E1E20"/>
                </a:solidFill>
              </a:rPr>
              <a:t>will be allocated to Mephisto-D, -H and -M surveys.</a:t>
            </a:r>
          </a:p>
          <a:p>
            <a:endParaRPr kumimoji="1" lang="en-US" altLang="zh-CN" dirty="0"/>
          </a:p>
          <a:p>
            <a:endParaRPr lang="en-US" altLang="zh-CN" dirty="0"/>
          </a:p>
          <a:p>
            <a:endParaRPr kumimoji="1" lang="en-US" altLang="zh-CN" dirty="0"/>
          </a:p>
          <a:p>
            <a:endParaRPr lang="en-US" altLang="zh-CN" dirty="0"/>
          </a:p>
          <a:p>
            <a:r>
              <a:rPr lang="en-US" altLang="zh-CN" dirty="0" smtClean="0">
                <a:solidFill>
                  <a:srgbClr val="FF0000"/>
                </a:solidFill>
              </a:rPr>
              <a:t>Real-time </a:t>
            </a:r>
            <a:r>
              <a:rPr lang="en-US" altLang="zh-CN" dirty="0" err="1">
                <a:solidFill>
                  <a:srgbClr val="FF0000"/>
                </a:solidFill>
              </a:rPr>
              <a:t>colours</a:t>
            </a:r>
            <a:r>
              <a:rPr lang="en-US" altLang="zh-CN" dirty="0">
                <a:solidFill>
                  <a:srgbClr val="FF0000"/>
                </a:solidFill>
              </a:rPr>
              <a:t> &amp; variations</a:t>
            </a:r>
            <a:r>
              <a:rPr lang="en-US" altLang="zh-CN" dirty="0">
                <a:solidFill>
                  <a:srgbClr val="0E1E20"/>
                </a:solidFill>
              </a:rPr>
              <a:t>: Fast &amp; robust transient classifications </a:t>
            </a:r>
            <a:endParaRPr lang="zh-CN" altLang="en-US" dirty="0">
              <a:solidFill>
                <a:srgbClr val="0E1E20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2771800" y="1412776"/>
          <a:ext cx="5328593" cy="1691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0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2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6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0E1E20"/>
                          </a:solidFill>
                        </a:rPr>
                        <a:t>Survey</a:t>
                      </a:r>
                      <a:endParaRPr lang="zh-CN" altLang="en-US" sz="2000" dirty="0">
                        <a:solidFill>
                          <a:srgbClr val="0E1E2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0E1E20"/>
                          </a:solidFill>
                        </a:rPr>
                        <a:t>Area</a:t>
                      </a:r>
                      <a:endParaRPr lang="zh-CN" altLang="en-US" sz="2000" dirty="0">
                        <a:solidFill>
                          <a:srgbClr val="0E1E2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0E1E20"/>
                          </a:solidFill>
                        </a:rPr>
                        <a:t>Cadence</a:t>
                      </a:r>
                      <a:endParaRPr lang="zh-CN" altLang="en-US" sz="2000" dirty="0">
                        <a:solidFill>
                          <a:srgbClr val="0E1E2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E1E20"/>
                          </a:solidFill>
                        </a:rPr>
                        <a:t>Mephisto-D</a:t>
                      </a:r>
                      <a:endParaRPr lang="zh-CN" altLang="en-US" sz="2000" b="1" dirty="0">
                        <a:solidFill>
                          <a:srgbClr val="0E1E2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E1E20"/>
                          </a:solidFill>
                        </a:rPr>
                        <a:t>N*1800 </a:t>
                      </a:r>
                      <a:r>
                        <a:rPr lang="en-US" altLang="zh-CN" sz="2000" b="1" baseline="0" dirty="0">
                          <a:solidFill>
                            <a:srgbClr val="0E1E20"/>
                          </a:solidFill>
                        </a:rPr>
                        <a:t>deg</a:t>
                      </a:r>
                      <a:r>
                        <a:rPr lang="en-US" altLang="zh-CN" sz="2000" b="1" baseline="30000" dirty="0">
                          <a:solidFill>
                            <a:srgbClr val="0E1E20"/>
                          </a:solidFill>
                        </a:rPr>
                        <a:t>2</a:t>
                      </a:r>
                      <a:endParaRPr lang="zh-CN" altLang="en-US" sz="2000" b="1" baseline="30000" dirty="0">
                        <a:solidFill>
                          <a:srgbClr val="0E1E2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E1E20"/>
                          </a:solidFill>
                        </a:rPr>
                        <a:t>&gt; 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altLang="zh-CN" sz="2000" b="1" dirty="0">
                          <a:solidFill>
                            <a:srgbClr val="0E1E20"/>
                          </a:solidFill>
                        </a:rPr>
                        <a:t>ay</a:t>
                      </a:r>
                      <a:endParaRPr lang="zh-CN" altLang="en-US" sz="2000" b="1" dirty="0">
                        <a:solidFill>
                          <a:srgbClr val="0E1E2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29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E1E20"/>
                          </a:solidFill>
                        </a:rPr>
                        <a:t>Mephisto-H</a:t>
                      </a:r>
                      <a:endParaRPr lang="zh-CN" altLang="en-US" sz="2000" b="1" dirty="0">
                        <a:solidFill>
                          <a:srgbClr val="0E1E2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solidFill>
                            <a:srgbClr val="0E1E20"/>
                          </a:solidFill>
                        </a:rPr>
                        <a:t>N*180 </a:t>
                      </a:r>
                      <a:r>
                        <a:rPr lang="en-US" altLang="zh-CN" sz="2000" b="1" baseline="0" dirty="0">
                          <a:solidFill>
                            <a:srgbClr val="0E1E20"/>
                          </a:solidFill>
                        </a:rPr>
                        <a:t>deg</a:t>
                      </a:r>
                      <a:r>
                        <a:rPr lang="en-US" altLang="zh-CN" sz="2000" b="1" baseline="30000" dirty="0">
                          <a:solidFill>
                            <a:srgbClr val="0E1E20"/>
                          </a:solidFill>
                        </a:rPr>
                        <a:t>2</a:t>
                      </a:r>
                      <a:endParaRPr lang="zh-CN" altLang="en-US" sz="2000" b="1" baseline="30000" dirty="0">
                        <a:solidFill>
                          <a:srgbClr val="0E1E2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E1E20"/>
                          </a:solidFill>
                        </a:rPr>
                        <a:t>&gt; 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altLang="zh-CN" sz="2000" b="1" dirty="0">
                          <a:solidFill>
                            <a:srgbClr val="0E1E20"/>
                          </a:solidFill>
                        </a:rPr>
                        <a:t>our</a:t>
                      </a:r>
                      <a:endParaRPr lang="zh-CN" altLang="en-US" sz="2000" b="1" dirty="0">
                        <a:solidFill>
                          <a:srgbClr val="0E1E2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E1E20"/>
                          </a:solidFill>
                        </a:rPr>
                        <a:t>Mephisto-M</a:t>
                      </a:r>
                      <a:endParaRPr lang="zh-CN" altLang="en-US" sz="2000" b="1" dirty="0">
                        <a:solidFill>
                          <a:srgbClr val="0E1E2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solidFill>
                            <a:srgbClr val="0E1E20"/>
                          </a:solidFill>
                        </a:rPr>
                        <a:t>N*18 </a:t>
                      </a:r>
                      <a:r>
                        <a:rPr lang="en-US" altLang="zh-CN" sz="2000" b="1" baseline="0" dirty="0">
                          <a:solidFill>
                            <a:srgbClr val="0E1E20"/>
                          </a:solidFill>
                        </a:rPr>
                        <a:t>deg</a:t>
                      </a:r>
                      <a:r>
                        <a:rPr lang="en-US" altLang="zh-CN" sz="2000" b="1" baseline="30000" dirty="0">
                          <a:solidFill>
                            <a:srgbClr val="0E1E20"/>
                          </a:solidFill>
                        </a:rPr>
                        <a:t>2</a:t>
                      </a:r>
                      <a:endParaRPr lang="zh-CN" altLang="en-US" sz="2000" b="1" baseline="30000" dirty="0">
                        <a:solidFill>
                          <a:srgbClr val="0E1E2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E1E20"/>
                          </a:solidFill>
                        </a:rPr>
                        <a:t>&gt; 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altLang="zh-CN" sz="2000" b="1" dirty="0">
                          <a:solidFill>
                            <a:srgbClr val="0E1E20"/>
                          </a:solidFill>
                        </a:rPr>
                        <a:t>inute</a:t>
                      </a:r>
                      <a:endParaRPr lang="zh-CN" altLang="en-US" sz="2000" b="1" dirty="0">
                        <a:solidFill>
                          <a:srgbClr val="0E1E2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23528" y="3645024"/>
            <a:ext cx="330961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3611140"/>
            <a:ext cx="4781912" cy="324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5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Times New Roman" charset="0"/>
                <a:cs typeface="宋体" charset="0"/>
              </a:rPr>
              <a:t>Astronomical observations</a:t>
            </a:r>
            <a:endParaRPr kumimoji="1" lang="zh-CN" altLang="en-US" sz="2800" dirty="0"/>
          </a:p>
        </p:txBody>
      </p:sp>
      <p:sp>
        <p:nvSpPr>
          <p:cNvPr id="4" name="页脚占位符 5"/>
          <p:cNvSpPr txBox="1">
            <a:spLocks/>
          </p:cNvSpPr>
          <p:nvPr/>
        </p:nvSpPr>
        <p:spPr bwMode="auto">
          <a:xfrm>
            <a:off x="3124200" y="6308725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zh-CN">
                <a:cs typeface="宋体" charset="0"/>
              </a:rPr>
              <a:t>北京大学天文学系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22275" y="836712"/>
            <a:ext cx="8326189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1168" rIns="0" bIns="0"/>
          <a:lstStyle>
            <a:lvl1pPr marL="342900" indent="-342900">
              <a:defRPr kumimoji="1" sz="2400">
                <a:solidFill>
                  <a:schemeClr val="bg1"/>
                </a:solidFill>
                <a:latin typeface="Times New Roman" charset="0"/>
                <a:ea typeface="宋体" charset="0"/>
                <a:cs typeface="MSung Light SC" charset="0"/>
              </a:defRPr>
            </a:lvl1pPr>
            <a:lvl2pPr marL="800100" indent="-342900">
              <a:defRPr kumimoji="1"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2pPr>
            <a:lvl3pPr>
              <a:defRPr kumimoji="1"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3pPr>
            <a:lvl4pPr>
              <a:defRPr kumimoji="1"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4pPr>
            <a:lvl5pPr>
              <a:defRPr kumimoji="1"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9pPr>
          </a:lstStyle>
          <a:p>
            <a:pPr>
              <a:lnSpc>
                <a:spcPct val="93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kumimoji="0" lang="en-US" altLang="zh-CN" sz="2000" b="1" dirty="0">
                <a:solidFill>
                  <a:srgbClr val="000000"/>
                </a:solidFill>
                <a:cs typeface="Times New Roman" charset="0"/>
                <a:sym typeface="Symbol" charset="0"/>
              </a:rPr>
              <a:t>Astronomical observations can be loosely grouped into</a:t>
            </a:r>
          </a:p>
          <a:p>
            <a:pPr lvl="1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kumimoji="0" lang="en-US" altLang="zh-CN" sz="1800" b="1" dirty="0">
                <a:solidFill>
                  <a:srgbClr val="000000"/>
                </a:solidFill>
                <a:ea typeface="宋体" charset="0"/>
                <a:cs typeface="Times New Roman" charset="0"/>
                <a:sym typeface="Symbol" charset="0"/>
              </a:rPr>
              <a:t>Imaging and spectroscopy</a:t>
            </a:r>
          </a:p>
          <a:p>
            <a:pPr lvl="1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kumimoji="0" lang="en-US" altLang="zh-CN" sz="1800" b="1" dirty="0">
                <a:solidFill>
                  <a:srgbClr val="000000"/>
                </a:solidFill>
                <a:ea typeface="宋体" charset="0"/>
                <a:cs typeface="Times New Roman" charset="0"/>
                <a:sym typeface="Symbol" charset="0"/>
              </a:rPr>
              <a:t>Single object (photometer, long-slit), multi-object observations/surveys</a:t>
            </a:r>
          </a:p>
          <a:p>
            <a:pPr lvl="1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kumimoji="0" lang="en-US" altLang="zh-CN" sz="1800" b="1" dirty="0">
                <a:solidFill>
                  <a:srgbClr val="000000"/>
                </a:solidFill>
                <a:ea typeface="宋体" charset="0"/>
                <a:cs typeface="Times New Roman" charset="0"/>
                <a:sym typeface="Symbol" charset="0"/>
              </a:rPr>
              <a:t>Single and multi-epoch</a:t>
            </a:r>
          </a:p>
        </p:txBody>
      </p:sp>
      <p:pic>
        <p:nvPicPr>
          <p:cNvPr id="6" name="图片 1" descr="NGC7009_spec_im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5"/>
          <a:stretch>
            <a:fillRect/>
          </a:stretch>
        </p:blipFill>
        <p:spPr bwMode="auto">
          <a:xfrm>
            <a:off x="651073" y="2322513"/>
            <a:ext cx="795337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0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66675"/>
            <a:ext cx="8013576" cy="698500"/>
          </a:xfrm>
        </p:spPr>
        <p:txBody>
          <a:bodyPr/>
          <a:lstStyle/>
          <a:p>
            <a:r>
              <a:rPr lang="en-US" altLang="zh-CN" sz="2800" dirty="0">
                <a:solidFill>
                  <a:schemeClr val="accent5">
                    <a:lumMod val="10000"/>
                  </a:schemeClr>
                </a:solidFill>
              </a:rPr>
              <a:t>Example</a:t>
            </a:r>
            <a:r>
              <a:rPr lang="en-US" altLang="zh-CN" sz="2800" dirty="0"/>
              <a:t> </a:t>
            </a:r>
            <a:r>
              <a:rPr lang="en-US" altLang="zh-CN" sz="2800" dirty="0">
                <a:solidFill>
                  <a:srgbClr val="F803FE"/>
                </a:solidFill>
              </a:rPr>
              <a:t>D, </a:t>
            </a:r>
            <a:r>
              <a:rPr lang="en-US" altLang="zh-CN" sz="2800" dirty="0">
                <a:solidFill>
                  <a:srgbClr val="B6440A"/>
                </a:solidFill>
              </a:rPr>
              <a:t>H </a:t>
            </a:r>
            <a:r>
              <a:rPr lang="en-US" altLang="zh-CN" sz="2800" dirty="0">
                <a:solidFill>
                  <a:srgbClr val="0E1E20"/>
                </a:solidFill>
              </a:rPr>
              <a:t>&amp;</a:t>
            </a:r>
            <a:r>
              <a:rPr lang="en-US" altLang="zh-CN" sz="2800" dirty="0">
                <a:solidFill>
                  <a:srgbClr val="022553"/>
                </a:solidFill>
              </a:rPr>
              <a:t> </a:t>
            </a:r>
            <a:r>
              <a:rPr lang="en-US" altLang="zh-CN" sz="2800" dirty="0">
                <a:solidFill>
                  <a:srgbClr val="6800FF"/>
                </a:solidFill>
              </a:rPr>
              <a:t>M</a:t>
            </a:r>
            <a:r>
              <a:rPr lang="en-US" altLang="zh-CN" sz="2800" dirty="0"/>
              <a:t> </a:t>
            </a:r>
            <a:r>
              <a:rPr lang="en-US" altLang="zh-CN" sz="2800" dirty="0">
                <a:solidFill>
                  <a:srgbClr val="0E1E20"/>
                </a:solidFill>
              </a:rPr>
              <a:t>footprints</a:t>
            </a:r>
            <a:endParaRPr lang="zh-CN" altLang="en-US" sz="2800" dirty="0">
              <a:solidFill>
                <a:srgbClr val="0E1E20"/>
              </a:solidFill>
            </a:endParaRPr>
          </a:p>
        </p:txBody>
      </p:sp>
      <p:pic>
        <p:nvPicPr>
          <p:cNvPr id="4" name="图片 3" descr="Screen Shot 2017-08-16 at 10.03.0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09" y="879634"/>
            <a:ext cx="7472451" cy="39895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78202" y="3205618"/>
            <a:ext cx="2921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solidFill>
                  <a:srgbClr val="FC04FF"/>
                </a:solidFill>
              </a:rPr>
              <a:t>D1</a:t>
            </a:r>
            <a:r>
              <a:rPr kumimoji="1" lang="zh-CN" altLang="en-US" sz="2200" dirty="0">
                <a:solidFill>
                  <a:srgbClr val="FC04FF"/>
                </a:solidFill>
              </a:rPr>
              <a:t>：</a:t>
            </a:r>
            <a:r>
              <a:rPr kumimoji="1" lang="en-US" altLang="zh-CN" sz="2200" dirty="0">
                <a:solidFill>
                  <a:srgbClr val="FC04FF"/>
                </a:solidFill>
              </a:rPr>
              <a:t>Ecliptic plane</a:t>
            </a:r>
            <a:endParaRPr kumimoji="1" lang="zh-CN" altLang="en-US" sz="2200" dirty="0">
              <a:solidFill>
                <a:srgbClr val="FC04FF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75857" y="995741"/>
            <a:ext cx="26893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solidFill>
                  <a:srgbClr val="C55806"/>
                </a:solidFill>
              </a:rPr>
              <a:t>H1: Galactic disk</a:t>
            </a:r>
            <a:endParaRPr kumimoji="1" lang="zh-CN" altLang="en-US" sz="2200" dirty="0">
              <a:solidFill>
                <a:srgbClr val="C55806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0271" y="2112577"/>
            <a:ext cx="246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solidFill>
                  <a:srgbClr val="6800FF"/>
                </a:solidFill>
              </a:rPr>
              <a:t>M1</a:t>
            </a:r>
            <a:r>
              <a:rPr kumimoji="1" lang="zh-CN" altLang="en-US" sz="2200" dirty="0">
                <a:solidFill>
                  <a:srgbClr val="6800FF"/>
                </a:solidFill>
              </a:rPr>
              <a:t>：</a:t>
            </a:r>
            <a:r>
              <a:rPr kumimoji="1" lang="en-US" altLang="zh-CN" sz="2200" dirty="0">
                <a:solidFill>
                  <a:srgbClr val="6800FF"/>
                </a:solidFill>
              </a:rPr>
              <a:t>High latitudes</a:t>
            </a:r>
            <a:endParaRPr kumimoji="1" lang="zh-CN" altLang="en-US" sz="2200" dirty="0">
              <a:solidFill>
                <a:srgbClr val="6800F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58318" y="2043458"/>
            <a:ext cx="226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solidFill>
                  <a:srgbClr val="C55806"/>
                </a:solidFill>
              </a:rPr>
              <a:t>H2: M31/M33</a:t>
            </a:r>
            <a:endParaRPr kumimoji="1" lang="zh-CN" altLang="en-US" sz="2200" dirty="0">
              <a:solidFill>
                <a:srgbClr val="C55806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3528" y="4869160"/>
            <a:ext cx="856895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Arial"/>
              <a:buChar char="•"/>
            </a:pPr>
            <a:r>
              <a:rPr kumimoji="1" lang="en-US" altLang="zh-CN" b="1" dirty="0">
                <a:solidFill>
                  <a:srgbClr val="FC04FF"/>
                </a:solidFill>
                <a:latin typeface="+mn-lt"/>
              </a:rPr>
              <a:t>Ecliptic plane</a:t>
            </a:r>
            <a:r>
              <a:rPr kumimoji="1" lang="en-US" altLang="zh-CN" b="1" dirty="0">
                <a:solidFill>
                  <a:schemeClr val="accent5">
                    <a:lumMod val="10000"/>
                  </a:schemeClr>
                </a:solidFill>
                <a:latin typeface="+mn-lt"/>
              </a:rPr>
              <a:t>:  Small bodies in the Solar System, near-Earth objects;</a:t>
            </a:r>
          </a:p>
          <a:p>
            <a:pPr marL="342891" indent="-342891">
              <a:buFont typeface="Arial"/>
              <a:buChar char="•"/>
            </a:pPr>
            <a:r>
              <a:rPr kumimoji="1" lang="en-US" altLang="zh-CN" b="1" dirty="0">
                <a:solidFill>
                  <a:srgbClr val="C55806"/>
                </a:solidFill>
                <a:latin typeface="+mn-lt"/>
              </a:rPr>
              <a:t>Galactic disk</a:t>
            </a:r>
            <a:r>
              <a:rPr kumimoji="1" lang="en-US" altLang="zh-CN" b="1" dirty="0">
                <a:solidFill>
                  <a:srgbClr val="0E1E20"/>
                </a:solidFill>
                <a:latin typeface="+mn-lt"/>
              </a:rPr>
              <a:t>: Rotation of young stars, disk structure, chemistry and kinematics, variable stars, binaries, </a:t>
            </a:r>
            <a:r>
              <a:rPr kumimoji="1" lang="en-US" altLang="zh-CN" b="1" dirty="0" err="1">
                <a:solidFill>
                  <a:srgbClr val="0E1E20"/>
                </a:solidFill>
                <a:latin typeface="+mn-lt"/>
              </a:rPr>
              <a:t>exoplanets</a:t>
            </a:r>
            <a:r>
              <a:rPr kumimoji="1" lang="en-US" altLang="zh-CN" b="1" dirty="0">
                <a:solidFill>
                  <a:srgbClr val="0E1E20"/>
                </a:solidFill>
                <a:latin typeface="+mn-lt"/>
              </a:rPr>
              <a:t>;</a:t>
            </a:r>
          </a:p>
          <a:p>
            <a:pPr marL="342891" indent="-342891">
              <a:buFont typeface="Arial"/>
              <a:buChar char="•"/>
            </a:pPr>
            <a:r>
              <a:rPr kumimoji="1" lang="en-US" altLang="zh-CN" b="1" dirty="0">
                <a:solidFill>
                  <a:srgbClr val="C55806"/>
                </a:solidFill>
                <a:latin typeface="+mn-lt"/>
              </a:rPr>
              <a:t>M31</a:t>
            </a:r>
            <a:r>
              <a:rPr kumimoji="1" lang="zh-CN" altLang="en-US" b="1" dirty="0">
                <a:solidFill>
                  <a:srgbClr val="C55806"/>
                </a:solidFill>
                <a:latin typeface="+mn-lt"/>
              </a:rPr>
              <a:t>/</a:t>
            </a:r>
            <a:r>
              <a:rPr kumimoji="1" lang="en-US" altLang="zh-CN" b="1" dirty="0">
                <a:solidFill>
                  <a:srgbClr val="C55806"/>
                </a:solidFill>
                <a:latin typeface="+mn-lt"/>
              </a:rPr>
              <a:t>M33</a:t>
            </a:r>
            <a:r>
              <a:rPr kumimoji="1" lang="en-US" altLang="zh-CN" b="1" dirty="0">
                <a:solidFill>
                  <a:srgbClr val="0E1E20"/>
                </a:solidFill>
                <a:latin typeface="+mn-lt"/>
              </a:rPr>
              <a:t>: (Variable) stars; globular clusters and satellite galaxies; time-domain sciences; structure, chemistry and kinematics of M31, proper motion of M31</a:t>
            </a:r>
          </a:p>
          <a:p>
            <a:pPr marL="342891" indent="-342891">
              <a:buFont typeface="Arial"/>
              <a:buChar char="•"/>
            </a:pPr>
            <a:r>
              <a:rPr kumimoji="1" lang="en-US" altLang="zh-CN" b="1" dirty="0">
                <a:solidFill>
                  <a:srgbClr val="6800FF"/>
                </a:solidFill>
                <a:latin typeface="+mn-lt"/>
              </a:rPr>
              <a:t>High Galactic latitudes</a:t>
            </a:r>
            <a:r>
              <a:rPr kumimoji="1" lang="en-US" altLang="zh-CN" b="1" dirty="0">
                <a:solidFill>
                  <a:srgbClr val="0E1E20"/>
                </a:solidFill>
                <a:latin typeface="+mn-lt"/>
              </a:rPr>
              <a:t>: Cosmic transients, galaxies and quasars, Galactic halo</a:t>
            </a:r>
          </a:p>
        </p:txBody>
      </p:sp>
      <p:pic>
        <p:nvPicPr>
          <p:cNvPr id="11" name="图片 10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77072"/>
            <a:ext cx="7307202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of MIPP—point source </a:t>
            </a:r>
            <a:endParaRPr lang="en-US" dirty="0"/>
          </a:p>
        </p:txBody>
      </p:sp>
      <p:pic>
        <p:nvPicPr>
          <p:cNvPr id="4" name="图片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4054309" cy="3168352"/>
          </a:xfrm>
          <a:prstGeom prst="rect">
            <a:avLst/>
          </a:prstGeom>
        </p:spPr>
      </p:pic>
      <p:sp>
        <p:nvSpPr>
          <p:cNvPr id="5" name="文本框 5"/>
          <p:cNvSpPr txBox="1"/>
          <p:nvPr/>
        </p:nvSpPr>
        <p:spPr>
          <a:xfrm>
            <a:off x="0" y="465313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MIPP V1.0 test on CFHT </a:t>
            </a:r>
            <a:r>
              <a:rPr kumimoji="1" lang="en-US" altLang="zh-CN" dirty="0" smtClean="0"/>
              <a:t>image</a:t>
            </a:r>
            <a:endParaRPr kumimoji="1" lang="zh-CN" altLang="en-US" dirty="0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96752"/>
            <a:ext cx="3878613" cy="162421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228184" y="2924944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dirty="0" smtClean="0"/>
              <a:t>astrometry</a:t>
            </a:r>
            <a:endParaRPr kumimoji="1" lang="zh-CN" altLang="en-US" dirty="0"/>
          </a:p>
        </p:txBody>
      </p:sp>
      <p:pic>
        <p:nvPicPr>
          <p:cNvPr id="7" name="图片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3356992"/>
            <a:ext cx="4318881" cy="18292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395536" y="4005064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 distortion map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4427984" y="494116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photometry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251520" y="5373216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b="1" dirty="0"/>
              <a:t>Five modules: pre-processing (regular/fast) + image quality feedbacks + single-epoch processing (photometry + astrometry) + multi-epoch processing (photometry + astrometry + variables) + photometric calibrations</a:t>
            </a:r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68385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>
                <a:ea typeface="Songti SC Regular" charset="0"/>
                <a:cs typeface="Times New Roman"/>
                <a:sym typeface="Arial Black" charset="0"/>
              </a:rPr>
              <a:t>Photometry of extended </a:t>
            </a:r>
            <a:r>
              <a:rPr lang="en-US" altLang="ja-JP" sz="3200" dirty="0" smtClean="0">
                <a:ea typeface="Songti SC Regular" charset="0"/>
                <a:cs typeface="Times New Roman"/>
                <a:sym typeface="Arial Black" charset="0"/>
              </a:rPr>
              <a:t>sources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60" y="1052736"/>
            <a:ext cx="8063880" cy="559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4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Transients and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TransFinder</a:t>
            </a:r>
            <a:r>
              <a:rPr lang="en-US" dirty="0"/>
              <a:t>: transient detection and classification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95" y="1812925"/>
            <a:ext cx="7799705" cy="463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9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Transients and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TransFinder</a:t>
            </a:r>
            <a:r>
              <a:rPr lang="en-US" dirty="0"/>
              <a:t>: preliminary test on </a:t>
            </a:r>
            <a:r>
              <a:rPr lang="en-US" dirty="0" err="1"/>
              <a:t>Mephisto</a:t>
            </a:r>
            <a:r>
              <a:rPr lang="en-US" dirty="0"/>
              <a:t>-like simulated images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28" y="1340768"/>
            <a:ext cx="8035925" cy="52984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/>
          <a:srcRect r="202" b="51174"/>
          <a:stretch/>
        </p:blipFill>
        <p:spPr>
          <a:xfrm>
            <a:off x="971600" y="3861048"/>
            <a:ext cx="7908758" cy="246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8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>
                <a:solidFill>
                  <a:srgbClr val="003366"/>
                </a:solidFill>
                <a:latin typeface="Times New Roman" panose="02020603050405020304" pitchFamily="18" charset="0"/>
                <a:ea typeface="宋体-简"/>
                <a:cs typeface="Times New Roman" panose="02020603050405020304" pitchFamily="18" charset="0"/>
              </a:rPr>
              <a:t>OCS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Observatory Control System </a:t>
            </a:r>
            <a:endParaRPr lang="zh-CN" altLang="en-US" sz="2400" dirty="0"/>
          </a:p>
        </p:txBody>
      </p:sp>
      <p:sp>
        <p:nvSpPr>
          <p:cNvPr id="5" name="TextBox 2"/>
          <p:cNvSpPr txBox="1"/>
          <p:nvPr/>
        </p:nvSpPr>
        <p:spPr>
          <a:xfrm>
            <a:off x="327926" y="1154545"/>
            <a:ext cx="46353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Mephisto 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ubsystems: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Telescope Control System(TCS)</a:t>
            </a:r>
            <a:r>
              <a:rPr lang="en-US" altLang="zh-C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r>
              <a:rPr lang="en-US" altLang="zh-CN" sz="2000" b="1" i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1600" b="1" i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 Operates all telescope hard wares</a:t>
            </a:r>
          </a:p>
          <a:p>
            <a:r>
              <a:rPr lang="en-US" altLang="zh-CN" sz="1600" b="1" i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i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- Providing pointing and tracking</a:t>
            </a:r>
            <a:endParaRPr lang="en-US" altLang="zh-CN" sz="2000" b="1" i="1" dirty="0" smtClean="0">
              <a:solidFill>
                <a:srgbClr val="1F497D">
                  <a:lumMod val="60000"/>
                  <a:lumOff val="40000"/>
                </a:srgb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Instrument Control System(ICS):</a:t>
            </a:r>
          </a:p>
          <a:p>
            <a:r>
              <a:rPr lang="en-US" altLang="zh-CN" sz="2000" b="1" dirty="0" smtClean="0">
                <a:solidFill>
                  <a:srgbClr val="33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1600" b="1" i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 Control all instruments</a:t>
            </a:r>
          </a:p>
          <a:p>
            <a:r>
              <a:rPr lang="en-US" altLang="zh-CN" sz="1600" b="1" i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- Coordinate data collection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Site 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Monitor </a:t>
            </a:r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System:</a:t>
            </a:r>
          </a:p>
          <a:p>
            <a:r>
              <a:rPr lang="en-US" altLang="zh-CN" sz="1600" b="1" dirty="0" smtClean="0">
                <a:solidFill>
                  <a:srgbClr val="33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1600" b="1" i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 User management</a:t>
            </a:r>
          </a:p>
          <a:p>
            <a:r>
              <a:rPr lang="en-US" altLang="zh-CN" sz="1600" b="1" i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- Time allocation</a:t>
            </a:r>
          </a:p>
          <a:p>
            <a:r>
              <a:rPr lang="en-US" altLang="zh-CN" sz="1600" b="1" i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- Target/</a:t>
            </a:r>
            <a:r>
              <a:rPr lang="en-US" altLang="zh-CN" sz="1600" b="1" i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ToO</a:t>
            </a:r>
            <a:r>
              <a:rPr lang="en-US" altLang="zh-CN" sz="1600" b="1" i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schedule</a:t>
            </a:r>
          </a:p>
          <a:p>
            <a:r>
              <a:rPr lang="en-US" altLang="zh-CN" sz="1600" b="1" i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- Weather, Cloudy, </a:t>
            </a:r>
            <a:r>
              <a:rPr lang="en-US" altLang="zh-CN" sz="1600" b="1" i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All-Sky…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Data Management System(DMS):</a:t>
            </a:r>
          </a:p>
          <a:p>
            <a:r>
              <a:rPr lang="en-US" altLang="zh-CN" sz="1600" b="1" dirty="0" smtClean="0">
                <a:solidFill>
                  <a:srgbClr val="33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1600" b="1" i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 High speed data flow</a:t>
            </a:r>
          </a:p>
          <a:p>
            <a:r>
              <a:rPr lang="en-US" altLang="zh-CN" sz="1600" b="1" i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1600" b="1" i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 Online data process/look up</a:t>
            </a:r>
          </a:p>
          <a:p>
            <a:r>
              <a:rPr lang="en-US" altLang="zh-CN" sz="1600" b="1" i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- Offline data process</a:t>
            </a:r>
          </a:p>
          <a:p>
            <a:r>
              <a:rPr lang="en-US" altLang="zh-CN" sz="1600" b="1" i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- Data </a:t>
            </a:r>
            <a:r>
              <a:rPr lang="en-US" altLang="zh-CN" sz="1600" b="1" i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Observation Schedule </a:t>
            </a:r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System(DMS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):</a:t>
            </a:r>
          </a:p>
          <a:p>
            <a:r>
              <a:rPr lang="en-US" altLang="zh-CN" sz="1600" b="1" i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- Observation schedule generation</a:t>
            </a:r>
          </a:p>
          <a:p>
            <a:endParaRPr lang="en-US" altLang="zh-CN" sz="1600" b="1" i="1" dirty="0">
              <a:solidFill>
                <a:srgbClr val="1F497D">
                  <a:lumMod val="60000"/>
                  <a:lumOff val="40000"/>
                </a:srgb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1600" b="1" i="1" dirty="0">
              <a:solidFill>
                <a:srgbClr val="1F497D">
                  <a:lumMod val="60000"/>
                  <a:lumOff val="40000"/>
                </a:srgb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923928" y="2060848"/>
            <a:ext cx="4932259" cy="2947307"/>
            <a:chOff x="2841289" y="2207048"/>
            <a:chExt cx="4932259" cy="2947307"/>
          </a:xfrm>
        </p:grpSpPr>
        <p:grpSp>
          <p:nvGrpSpPr>
            <p:cNvPr id="26" name="组合 25"/>
            <p:cNvGrpSpPr/>
            <p:nvPr/>
          </p:nvGrpSpPr>
          <p:grpSpPr>
            <a:xfrm>
              <a:off x="2841289" y="2207048"/>
              <a:ext cx="3742521" cy="2947307"/>
              <a:chOff x="1275121" y="2047390"/>
              <a:chExt cx="5687508" cy="4249878"/>
            </a:xfrm>
          </p:grpSpPr>
          <p:sp>
            <p:nvSpPr>
              <p:cNvPr id="31" name="圆柱形 30"/>
              <p:cNvSpPr/>
              <p:nvPr/>
            </p:nvSpPr>
            <p:spPr>
              <a:xfrm>
                <a:off x="1305914" y="3540201"/>
                <a:ext cx="1066761" cy="800101"/>
              </a:xfrm>
              <a:prstGeom prst="can">
                <a:avLst/>
              </a:prstGeom>
              <a:solidFill>
                <a:srgbClr val="A1B8E1"/>
              </a:solidFill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Status DB</a:t>
                </a:r>
                <a:endParaRPr lang="zh-CN" altLang="en-US" sz="1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圆柱形 31"/>
              <p:cNvSpPr/>
              <p:nvPr/>
            </p:nvSpPr>
            <p:spPr>
              <a:xfrm>
                <a:off x="5924961" y="5481150"/>
                <a:ext cx="1037668" cy="765867"/>
              </a:xfrm>
              <a:prstGeom prst="can">
                <a:avLst/>
              </a:prstGeom>
              <a:solidFill>
                <a:srgbClr val="A1B8E1"/>
              </a:solidFill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</a:t>
                </a:r>
              </a:p>
              <a:p>
                <a:pPr algn="ctr"/>
                <a:r>
                  <a:rPr lang="en-US" altLang="zh-CN" sz="1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</a:t>
                </a:r>
                <a:endParaRPr lang="zh-CN" altLang="en-US" sz="1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3271850" y="2047390"/>
                <a:ext cx="1100696" cy="791308"/>
              </a:xfrm>
              <a:prstGeom prst="ellipse">
                <a:avLst/>
              </a:prstGeom>
              <a:solidFill>
                <a:srgbClr val="A1DDC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TCS</a:t>
                </a:r>
                <a:endPara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5233333" y="2100370"/>
                <a:ext cx="1113329" cy="791308"/>
              </a:xfrm>
              <a:prstGeom prst="ellipse">
                <a:avLst/>
              </a:prstGeom>
              <a:solidFill>
                <a:srgbClr val="A1DDC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dk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ICS</a:t>
                </a:r>
                <a:endParaRPr lang="zh-CN" altLang="en-US" sz="1000" b="1" dirty="0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1275121" y="2074522"/>
                <a:ext cx="1128346" cy="791308"/>
              </a:xfrm>
              <a:prstGeom prst="ellipse">
                <a:avLst/>
              </a:prstGeom>
              <a:solidFill>
                <a:srgbClr val="E9DF9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5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SMS</a:t>
                </a:r>
                <a:endParaRPr lang="zh-CN" altLang="en-US" sz="10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6" name="直接箭头连接符 35"/>
              <p:cNvCxnSpPr>
                <a:stCxn id="35" idx="4"/>
                <a:endCxn id="31" idx="1"/>
              </p:cNvCxnSpPr>
              <p:nvPr/>
            </p:nvCxnSpPr>
            <p:spPr>
              <a:xfrm>
                <a:off x="1839294" y="2865830"/>
                <a:ext cx="2" cy="674371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箭头连接符 36"/>
              <p:cNvCxnSpPr/>
              <p:nvPr/>
            </p:nvCxnSpPr>
            <p:spPr>
              <a:xfrm flipV="1">
                <a:off x="2423910" y="3928115"/>
                <a:ext cx="1685189" cy="1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箭头连接符 37"/>
              <p:cNvCxnSpPr>
                <a:stCxn id="34" idx="4"/>
              </p:cNvCxnSpPr>
              <p:nvPr/>
            </p:nvCxnSpPr>
            <p:spPr>
              <a:xfrm flipH="1">
                <a:off x="5119847" y="2891678"/>
                <a:ext cx="670151" cy="502241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箭头连接符 38"/>
              <p:cNvCxnSpPr/>
              <p:nvPr/>
            </p:nvCxnSpPr>
            <p:spPr>
              <a:xfrm>
                <a:off x="3940090" y="2818560"/>
                <a:ext cx="527538" cy="509953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椭圆 39"/>
              <p:cNvSpPr/>
              <p:nvPr/>
            </p:nvSpPr>
            <p:spPr>
              <a:xfrm>
                <a:off x="1870070" y="5505959"/>
                <a:ext cx="1107682" cy="791308"/>
              </a:xfrm>
              <a:prstGeom prst="ellipse">
                <a:avLst/>
              </a:prstGeom>
              <a:solidFill>
                <a:srgbClr val="B7D6A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5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OSS</a:t>
                </a:r>
                <a:endParaRPr lang="zh-CN" altLang="en-US" sz="10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1" name="直接箭头连接符 40"/>
              <p:cNvCxnSpPr>
                <a:stCxn id="40" idx="7"/>
              </p:cNvCxnSpPr>
              <p:nvPr/>
            </p:nvCxnSpPr>
            <p:spPr>
              <a:xfrm flipV="1">
                <a:off x="2815536" y="4639952"/>
                <a:ext cx="1348957" cy="981891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椭圆 41"/>
              <p:cNvSpPr/>
              <p:nvPr/>
            </p:nvSpPr>
            <p:spPr>
              <a:xfrm>
                <a:off x="3827573" y="5512325"/>
                <a:ext cx="1108869" cy="784943"/>
              </a:xfrm>
              <a:prstGeom prst="ellipse">
                <a:avLst/>
              </a:prstGeom>
              <a:solidFill>
                <a:srgbClr val="B7D6A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5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DMS</a:t>
                </a:r>
                <a:endParaRPr lang="zh-CN" altLang="en-US" sz="10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3" name="直接箭头连接符 42"/>
              <p:cNvCxnSpPr/>
              <p:nvPr/>
            </p:nvCxnSpPr>
            <p:spPr>
              <a:xfrm>
                <a:off x="4977897" y="5864082"/>
                <a:ext cx="816185" cy="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箭头连接符 43"/>
              <p:cNvCxnSpPr>
                <a:stCxn id="48" idx="1"/>
                <a:endCxn id="42" idx="0"/>
              </p:cNvCxnSpPr>
              <p:nvPr/>
            </p:nvCxnSpPr>
            <p:spPr>
              <a:xfrm>
                <a:off x="4299066" y="4616643"/>
                <a:ext cx="0" cy="895682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箭头连接符 44"/>
              <p:cNvCxnSpPr/>
              <p:nvPr/>
            </p:nvCxnSpPr>
            <p:spPr>
              <a:xfrm>
                <a:off x="5324800" y="3951904"/>
                <a:ext cx="1013732" cy="1309019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肘形连接符 45"/>
              <p:cNvCxnSpPr>
                <a:stCxn id="40" idx="4"/>
                <a:endCxn id="32" idx="3"/>
              </p:cNvCxnSpPr>
              <p:nvPr/>
            </p:nvCxnSpPr>
            <p:spPr>
              <a:xfrm rot="5400000" flipH="1" flipV="1">
                <a:off x="4408729" y="4262199"/>
                <a:ext cx="50249" cy="4019885"/>
              </a:xfrm>
              <a:prstGeom prst="bentConnector3">
                <a:avLst>
                  <a:gd name="adj1" fmla="val -655992"/>
                </a:avLst>
              </a:prstGeom>
              <a:ln w="28575">
                <a:solidFill>
                  <a:srgbClr val="C00000"/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图片 4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13336" y="3375567"/>
                <a:ext cx="1155563" cy="126878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48" name="矩形 47"/>
              <p:cNvSpPr/>
              <p:nvPr/>
            </p:nvSpPr>
            <p:spPr>
              <a:xfrm>
                <a:off x="4299066" y="4431977"/>
                <a:ext cx="6591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OCS</a:t>
                </a:r>
                <a:endPara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27" name="椭圆 26"/>
            <p:cNvSpPr/>
            <p:nvPr/>
          </p:nvSpPr>
          <p:spPr>
            <a:xfrm>
              <a:off x="6765436" y="4222928"/>
              <a:ext cx="1008112" cy="60126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Science</a:t>
              </a:r>
              <a:endPara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圆柱形 27"/>
            <p:cNvSpPr/>
            <p:nvPr/>
          </p:nvSpPr>
          <p:spPr>
            <a:xfrm>
              <a:off x="6803921" y="3242318"/>
              <a:ext cx="764060" cy="508428"/>
            </a:xfrm>
            <a:prstGeom prst="can">
              <a:avLst/>
            </a:prstGeom>
            <a:solidFill>
              <a:srgbClr val="A1B8E1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Sci</a:t>
              </a:r>
            </a:p>
            <a:p>
              <a:pPr algn="ctr"/>
              <a:r>
                <a:rPr lang="en-US" altLang="zh-CN" sz="1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DB</a:t>
              </a:r>
              <a:endPara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9" name="直接箭头连接符 28"/>
            <p:cNvCxnSpPr/>
            <p:nvPr/>
          </p:nvCxnSpPr>
          <p:spPr>
            <a:xfrm flipH="1">
              <a:off x="5445890" y="3444992"/>
              <a:ext cx="1214342" cy="16514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>
              <a:off x="7269492" y="3772400"/>
              <a:ext cx="0" cy="43200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210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 smtClean="0">
                <a:solidFill>
                  <a:schemeClr val="accent2">
                    <a:lumMod val="50000"/>
                  </a:schemeClr>
                </a:solidFill>
                <a:sym typeface="+mn-ea"/>
              </a:rPr>
              <a:t>Data </a:t>
            </a:r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sym typeface="+mn-ea"/>
              </a:rPr>
              <a:t>storage &amp; processing </a:t>
            </a:r>
            <a:r>
              <a:rPr lang="en-US" altLang="zh-CN" sz="2400" dirty="0" err="1" smtClean="0">
                <a:solidFill>
                  <a:schemeClr val="accent2">
                    <a:lumMod val="50000"/>
                  </a:schemeClr>
                </a:solidFill>
                <a:sym typeface="+mn-ea"/>
              </a:rPr>
              <a:t>centre</a:t>
            </a:r>
            <a:endParaRPr lang="zh-CN" altLang="en-US" sz="2400" dirty="0"/>
          </a:p>
        </p:txBody>
      </p:sp>
      <p:graphicFrame>
        <p:nvGraphicFramePr>
          <p:cNvPr id="9" name="内容占位符 4"/>
          <p:cNvGraphicFramePr/>
          <p:nvPr>
            <p:extLst/>
          </p:nvPr>
        </p:nvGraphicFramePr>
        <p:xfrm>
          <a:off x="2071608" y="1988840"/>
          <a:ext cx="4663261" cy="3312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图示 9"/>
          <p:cNvGraphicFramePr/>
          <p:nvPr>
            <p:extLst/>
          </p:nvPr>
        </p:nvGraphicFramePr>
        <p:xfrm>
          <a:off x="6779896" y="1474116"/>
          <a:ext cx="1634862" cy="2222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图示 10"/>
          <p:cNvGraphicFramePr/>
          <p:nvPr>
            <p:extLst/>
          </p:nvPr>
        </p:nvGraphicFramePr>
        <p:xfrm>
          <a:off x="499706" y="1628800"/>
          <a:ext cx="1768038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2" name="图示 11"/>
          <p:cNvGraphicFramePr/>
          <p:nvPr>
            <p:extLst/>
          </p:nvPr>
        </p:nvGraphicFramePr>
        <p:xfrm>
          <a:off x="6779896" y="3861048"/>
          <a:ext cx="1634863" cy="1714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4" name="矩形 3"/>
          <p:cNvSpPr/>
          <p:nvPr/>
        </p:nvSpPr>
        <p:spPr>
          <a:xfrm>
            <a:off x="1979712" y="5775168"/>
            <a:ext cx="6051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Mephisto Data Storage </a:t>
            </a:r>
            <a:r>
              <a:rPr lang="en-US" altLang="zh-CN" dirty="0" smtClean="0">
                <a:solidFill>
                  <a:schemeClr val="tx2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and </a:t>
            </a:r>
            <a:r>
              <a:rPr lang="en-US" altLang="zh-CN" dirty="0">
                <a:solidFill>
                  <a:schemeClr val="tx2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Process Hardware Requirements</a:t>
            </a:r>
          </a:p>
        </p:txBody>
      </p:sp>
    </p:spTree>
    <p:extLst>
      <p:ext uri="{BB962C8B-B14F-4D97-AF65-F5344CB8AC3E}">
        <p14:creationId xmlns:p14="http://schemas.microsoft.com/office/powerpoint/2010/main" val="159502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43608" y="4365104"/>
            <a:ext cx="6552728" cy="369330"/>
          </a:xfrm>
          <a:prstGeom prst="rect">
            <a:avLst/>
          </a:prstGeom>
        </p:spPr>
        <p:txBody>
          <a:bodyPr wrap="square" lIns="91435" tIns="45719" rIns="91435" bIns="45719">
            <a:spAutoFit/>
          </a:bodyPr>
          <a:lstStyle/>
          <a:p>
            <a:r>
              <a:rPr lang="en-US" altLang="zh-CN" b="1" dirty="0">
                <a:solidFill>
                  <a:srgbClr val="0E1E20"/>
                </a:solidFill>
                <a:latin typeface="+mj-lt"/>
              </a:rPr>
              <a:t>Cosmic transients and physics in extremely conditions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9512" y="4725144"/>
            <a:ext cx="6336703" cy="1872208"/>
            <a:chOff x="251520" y="4617376"/>
            <a:chExt cx="7282247" cy="221412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/>
            <a:srcRect l="1167" t="2375" r="2266" b="3401"/>
            <a:stretch/>
          </p:blipFill>
          <p:spPr>
            <a:xfrm>
              <a:off x="251520" y="4635500"/>
              <a:ext cx="5218467" cy="2196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6095" y="4617376"/>
              <a:ext cx="2097672" cy="2196000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6588224" y="4697851"/>
            <a:ext cx="2555776" cy="1569658"/>
          </a:xfrm>
          <a:prstGeom prst="rect">
            <a:avLst/>
          </a:prstGeom>
        </p:spPr>
        <p:txBody>
          <a:bodyPr wrap="square" lIns="91435" tIns="45719" rIns="91435" bIns="45719">
            <a:spAutoFit/>
          </a:bodyPr>
          <a:lstStyle/>
          <a:p>
            <a:pPr marL="180000" indent="-180000">
              <a:buFont typeface="Arial"/>
              <a:buChar char="•"/>
            </a:pPr>
            <a:r>
              <a:rPr lang="en-US" altLang="zh-CN" sz="1600" b="1" dirty="0">
                <a:solidFill>
                  <a:srgbClr val="0E1E20"/>
                </a:solidFill>
                <a:latin typeface="+mj-lt"/>
              </a:rPr>
              <a:t>The large scale structure of the universe; </a:t>
            </a:r>
          </a:p>
          <a:p>
            <a:pPr marL="180000" indent="-180000">
              <a:buFont typeface="Arial"/>
              <a:buChar char="•"/>
            </a:pPr>
            <a:r>
              <a:rPr lang="en-US" altLang="zh-CN" sz="1600" b="1" dirty="0">
                <a:solidFill>
                  <a:srgbClr val="0E1E20"/>
                </a:solidFill>
                <a:latin typeface="+mj-lt"/>
              </a:rPr>
              <a:t>Galaxy formation and evolution; </a:t>
            </a:r>
          </a:p>
          <a:p>
            <a:pPr marL="180000" indent="-180000">
              <a:buFont typeface="Arial"/>
              <a:buChar char="•"/>
            </a:pPr>
            <a:r>
              <a:rPr lang="en-US" altLang="zh-CN" sz="1600" b="1" dirty="0">
                <a:solidFill>
                  <a:srgbClr val="0E1E20"/>
                </a:solidFill>
                <a:latin typeface="+mj-lt"/>
              </a:rPr>
              <a:t>The nature of dark matter and dark energy</a:t>
            </a:r>
            <a:endParaRPr lang="zh-CN" altLang="en-US" sz="1600" b="1" dirty="0">
              <a:solidFill>
                <a:srgbClr val="0E1E20"/>
              </a:solidFill>
              <a:latin typeface="+mj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5" y="2091396"/>
            <a:ext cx="3744417" cy="1985676"/>
          </a:xfrm>
          <a:prstGeom prst="rect">
            <a:avLst/>
          </a:prstGeom>
        </p:spPr>
      </p:pic>
      <p:grpSp>
        <p:nvGrpSpPr>
          <p:cNvPr id="16" name="组 15"/>
          <p:cNvGrpSpPr/>
          <p:nvPr/>
        </p:nvGrpSpPr>
        <p:grpSpPr>
          <a:xfrm>
            <a:off x="395536" y="1340768"/>
            <a:ext cx="4357924" cy="2952327"/>
            <a:chOff x="107504" y="908720"/>
            <a:chExt cx="4789972" cy="3288308"/>
          </a:xfrm>
        </p:grpSpPr>
        <p:pic>
          <p:nvPicPr>
            <p:cNvPr id="18" name="图片 17" descr="屏幕快照 2016-12-21 上午11.40.16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908720"/>
              <a:ext cx="4789972" cy="3288308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755576" y="3419708"/>
              <a:ext cx="4032447" cy="38331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0E1E20"/>
                  </a:solidFill>
                  <a:latin typeface="+mn-lt"/>
                </a:rPr>
                <a:t>Mephisto-M       H           D             W</a:t>
              </a:r>
              <a:endParaRPr kumimoji="1" lang="zh-CN" altLang="en-US" b="1" dirty="0">
                <a:solidFill>
                  <a:srgbClr val="0E1E20"/>
                </a:solidFill>
                <a:latin typeface="+mn-lt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5076056" y="1137520"/>
            <a:ext cx="3875228" cy="923328"/>
          </a:xfrm>
          <a:prstGeom prst="rect">
            <a:avLst/>
          </a:prstGeom>
        </p:spPr>
        <p:txBody>
          <a:bodyPr wrap="square" lIns="91435" tIns="45719" rIns="91435" bIns="45719">
            <a:spAutoFit/>
          </a:bodyPr>
          <a:lstStyle/>
          <a:p>
            <a:r>
              <a:rPr kumimoji="1" lang="en-US" altLang="zh-CN" b="1" kern="0" dirty="0">
                <a:solidFill>
                  <a:srgbClr val="0E1E20"/>
                </a:solidFill>
                <a:latin typeface="+mj-lt"/>
                <a:cs typeface="Songti SC Regular"/>
              </a:rPr>
              <a:t>Reveal the true multi-dimensional structure and evolution history of the Milky Way</a:t>
            </a: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A1B5B67D-1C86-E346-970C-2320F5676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675"/>
            <a:ext cx="8229600" cy="698500"/>
          </a:xfrm>
        </p:spPr>
        <p:txBody>
          <a:bodyPr/>
          <a:lstStyle/>
          <a:p>
            <a:r>
              <a:rPr lang="en-US" altLang="zh-TW" sz="2800" dirty="0" err="1"/>
              <a:t>Mephisto</a:t>
            </a:r>
            <a:r>
              <a:rPr lang="en-US" altLang="zh-CN" sz="2800" dirty="0"/>
              <a:t> key sciences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945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屏幕快照 2016-12-14 下午6.36.1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65" y="2734431"/>
            <a:ext cx="4261139" cy="364689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2800" dirty="0">
                <a:solidFill>
                  <a:schemeClr val="accent5">
                    <a:lumMod val="10000"/>
                  </a:schemeClr>
                </a:solidFill>
              </a:rPr>
              <a:t>Mapping the Milky Way</a:t>
            </a:r>
            <a:endParaRPr kumimoji="1" lang="zh-CN" altLang="en-US" sz="28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995001"/>
            <a:ext cx="4599698" cy="5472261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dirty="0"/>
              <a:t>MEPHISTO-W will detect </a:t>
            </a:r>
            <a:r>
              <a:rPr kumimoji="1" lang="en-US" altLang="zh-CN" dirty="0">
                <a:solidFill>
                  <a:srgbClr val="FF0000"/>
                </a:solidFill>
              </a:rPr>
              <a:t>&gt; 1% Galacti</a:t>
            </a:r>
            <a:r>
              <a:rPr lang="en-US" altLang="zh-CN" dirty="0">
                <a:solidFill>
                  <a:srgbClr val="FF0000"/>
                </a:solidFill>
              </a:rPr>
              <a:t>c stars</a:t>
            </a:r>
            <a:r>
              <a:rPr lang="en-US" altLang="zh-CN" dirty="0"/>
              <a:t>. </a:t>
            </a:r>
            <a:r>
              <a:rPr lang="en-US" altLang="zh-CN" dirty="0">
                <a:solidFill>
                  <a:srgbClr val="0E1E20"/>
                </a:solidFill>
              </a:rPr>
              <a:t>The</a:t>
            </a:r>
            <a:r>
              <a:rPr lang="en-US" altLang="zh-CN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high quality </a:t>
            </a:r>
            <a:r>
              <a:rPr lang="en-US" altLang="zh-CN" dirty="0" err="1">
                <a:solidFill>
                  <a:srgbClr val="FF0000"/>
                </a:solidFill>
              </a:rPr>
              <a:t>colour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and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astrometric</a:t>
            </a:r>
            <a:r>
              <a:rPr lang="en-US" altLang="zh-CN" dirty="0">
                <a:solidFill>
                  <a:srgbClr val="FF0000"/>
                </a:solidFill>
              </a:rPr>
              <a:t> data</a:t>
            </a:r>
            <a:r>
              <a:rPr lang="en-US" altLang="zh-CN" dirty="0">
                <a:solidFill>
                  <a:srgbClr val="0E1E20"/>
                </a:solidFill>
              </a:rPr>
              <a:t>, in particular those of the</a:t>
            </a:r>
            <a:r>
              <a:rPr lang="en-US" altLang="zh-CN" dirty="0"/>
              <a:t> </a:t>
            </a:r>
            <a:r>
              <a:rPr lang="en-US" altLang="zh-CN" i="1" dirty="0">
                <a:solidFill>
                  <a:srgbClr val="FF0000"/>
                </a:solidFill>
              </a:rPr>
              <a:t>u</a:t>
            </a:r>
            <a:r>
              <a:rPr lang="en-US" altLang="zh-CN" dirty="0">
                <a:solidFill>
                  <a:srgbClr val="FF0000"/>
                </a:solidFill>
              </a:rPr>
              <a:t> and </a:t>
            </a:r>
            <a:r>
              <a:rPr lang="en-US" altLang="zh-CN" i="1" dirty="0">
                <a:solidFill>
                  <a:srgbClr val="FF0000"/>
                </a:solidFill>
              </a:rPr>
              <a:t>v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bands </a:t>
            </a:r>
            <a:r>
              <a:rPr lang="en-US" altLang="zh-CN" dirty="0">
                <a:solidFill>
                  <a:srgbClr val="0E1E20"/>
                </a:solidFill>
              </a:rPr>
              <a:t>will yield:</a:t>
            </a:r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>
                <a:solidFill>
                  <a:srgbClr val="FF0000"/>
                </a:solidFill>
              </a:rPr>
              <a:t>2B MS stars and 50M giants </a:t>
            </a:r>
            <a:r>
              <a:rPr lang="en-US" altLang="zh-CN" dirty="0">
                <a:solidFill>
                  <a:srgbClr val="0E1E20"/>
                </a:solidFill>
              </a:rPr>
              <a:t>with accurate distance and extinction estimates</a:t>
            </a:r>
          </a:p>
          <a:p>
            <a:r>
              <a:rPr lang="en-US" altLang="zh-CN" dirty="0" err="1">
                <a:solidFill>
                  <a:srgbClr val="0E1E20"/>
                </a:solidFill>
              </a:rPr>
              <a:t>Metallicities</a:t>
            </a:r>
            <a:r>
              <a:rPr lang="en-US" altLang="zh-CN" dirty="0">
                <a:solidFill>
                  <a:srgbClr val="0E1E20"/>
                </a:solidFill>
              </a:rPr>
              <a:t> for MS stars of accuracy </a:t>
            </a:r>
            <a:r>
              <a:rPr lang="en-US" altLang="zh-CN" dirty="0">
                <a:solidFill>
                  <a:srgbClr val="FF0000"/>
                </a:solidFill>
              </a:rPr>
              <a:t>0.1-0.15 </a:t>
            </a:r>
            <a:r>
              <a:rPr lang="en-US" altLang="zh-CN" dirty="0" err="1">
                <a:solidFill>
                  <a:srgbClr val="FF0000"/>
                </a:solidFill>
              </a:rPr>
              <a:t>dex</a:t>
            </a:r>
            <a:r>
              <a:rPr lang="en-US" altLang="zh-CN" dirty="0">
                <a:solidFill>
                  <a:srgbClr val="0E1E20"/>
                </a:solidFill>
              </a:rPr>
              <a:t>, for giants of accuracy </a:t>
            </a:r>
            <a:r>
              <a:rPr lang="en-US" altLang="zh-CN" dirty="0">
                <a:solidFill>
                  <a:srgbClr val="FF0000"/>
                </a:solidFill>
              </a:rPr>
              <a:t>0.15-0.2 </a:t>
            </a:r>
            <a:r>
              <a:rPr lang="en-US" altLang="zh-CN" dirty="0" err="1">
                <a:solidFill>
                  <a:srgbClr val="FF0000"/>
                </a:solidFill>
              </a:rPr>
              <a:t>dex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0E1E20"/>
                </a:solidFill>
              </a:rPr>
              <a:t>Effective temperatures for MS and giant stars of uncertainties </a:t>
            </a:r>
            <a:r>
              <a:rPr lang="en-US" altLang="zh-CN" dirty="0">
                <a:solidFill>
                  <a:srgbClr val="FF0000"/>
                </a:solidFill>
              </a:rPr>
              <a:t>50-100 K</a:t>
            </a:r>
          </a:p>
          <a:p>
            <a:r>
              <a:rPr lang="en-US" altLang="zh-CN" dirty="0">
                <a:solidFill>
                  <a:srgbClr val="0E1E20"/>
                </a:solidFill>
              </a:rPr>
              <a:t>Tangential speeds</a:t>
            </a:r>
            <a:r>
              <a:rPr lang="zh-CN" altLang="en-US" dirty="0">
                <a:solidFill>
                  <a:srgbClr val="0E1E20"/>
                </a:solidFill>
              </a:rPr>
              <a:t>  </a:t>
            </a:r>
            <a:r>
              <a:rPr lang="en-US" altLang="zh-CN" dirty="0">
                <a:solidFill>
                  <a:srgbClr val="0E1E20"/>
                </a:solidFill>
              </a:rPr>
              <a:t>accurate to</a:t>
            </a:r>
            <a:r>
              <a:rPr lang="zh-CN" altLang="en-US" dirty="0">
                <a:solidFill>
                  <a:srgbClr val="0E1E2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10-20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km/s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0E1E20"/>
                </a:solidFill>
              </a:rPr>
              <a:t>for stars out to</a:t>
            </a:r>
            <a:r>
              <a:rPr lang="zh-CN" altLang="en-US" dirty="0">
                <a:solidFill>
                  <a:srgbClr val="0E1E20"/>
                </a:solidFill>
              </a:rPr>
              <a:t> </a:t>
            </a:r>
            <a:r>
              <a:rPr lang="en-US" altLang="zh-CN" dirty="0">
                <a:solidFill>
                  <a:srgbClr val="0E1E20"/>
                </a:solidFill>
              </a:rPr>
              <a:t>10</a:t>
            </a:r>
            <a:r>
              <a:rPr lang="zh-CN" altLang="en-US" dirty="0">
                <a:solidFill>
                  <a:srgbClr val="0E1E20"/>
                </a:solidFill>
              </a:rPr>
              <a:t> </a:t>
            </a:r>
            <a:r>
              <a:rPr lang="en-US" altLang="zh-CN" dirty="0" err="1">
                <a:solidFill>
                  <a:srgbClr val="0E1E20"/>
                </a:solidFill>
              </a:rPr>
              <a:t>kpc</a:t>
            </a:r>
            <a:endParaRPr lang="en-US" altLang="zh-CN" dirty="0">
              <a:solidFill>
                <a:srgbClr val="0E1E20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739270"/>
              </p:ext>
            </p:extLst>
          </p:nvPr>
        </p:nvGraphicFramePr>
        <p:xfrm>
          <a:off x="5420549" y="980728"/>
          <a:ext cx="3255907" cy="1595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42359"/>
                          </a:solidFill>
                        </a:rPr>
                        <a:t>Type</a:t>
                      </a:r>
                      <a:endParaRPr lang="zh-CN" altLang="en-US" sz="2000" b="1" dirty="0">
                        <a:solidFill>
                          <a:srgbClr val="0423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42359"/>
                          </a:solidFill>
                        </a:rPr>
                        <a:t>Distance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6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42359"/>
                          </a:solidFill>
                        </a:rPr>
                        <a:t>M0 dwarf</a:t>
                      </a:r>
                      <a:endParaRPr lang="zh-CN" altLang="en-US" sz="2000" b="1" dirty="0">
                        <a:solidFill>
                          <a:srgbClr val="0423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42359"/>
                          </a:solidFill>
                        </a:rPr>
                        <a:t>10 </a:t>
                      </a:r>
                      <a:r>
                        <a:rPr lang="en-US" altLang="zh-CN" sz="2000" b="1" dirty="0" err="1">
                          <a:solidFill>
                            <a:srgbClr val="042359"/>
                          </a:solidFill>
                        </a:rPr>
                        <a:t>kpc</a:t>
                      </a:r>
                      <a:endParaRPr lang="zh-CN" altLang="en-US" sz="2000" b="1" dirty="0">
                        <a:solidFill>
                          <a:srgbClr val="04235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42359"/>
                          </a:solidFill>
                        </a:rPr>
                        <a:t>MS</a:t>
                      </a:r>
                      <a:r>
                        <a:rPr lang="en-US" altLang="zh-CN" sz="2000" b="1" baseline="0" dirty="0">
                          <a:solidFill>
                            <a:srgbClr val="042359"/>
                          </a:solidFill>
                        </a:rPr>
                        <a:t> turn-off</a:t>
                      </a:r>
                      <a:endParaRPr lang="zh-CN" altLang="en-US" sz="2000" b="1" dirty="0">
                        <a:solidFill>
                          <a:srgbClr val="0423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42359"/>
                          </a:solidFill>
                        </a:rPr>
                        <a:t>100 </a:t>
                      </a:r>
                      <a:r>
                        <a:rPr lang="en-US" altLang="zh-CN" sz="2000" b="1" dirty="0" err="1">
                          <a:solidFill>
                            <a:srgbClr val="042359"/>
                          </a:solidFill>
                        </a:rPr>
                        <a:t>kpc</a:t>
                      </a:r>
                      <a:endParaRPr lang="zh-CN" altLang="en-US" sz="2000" b="1" dirty="0">
                        <a:solidFill>
                          <a:srgbClr val="04235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42359"/>
                          </a:solidFill>
                        </a:rPr>
                        <a:t>Red</a:t>
                      </a:r>
                      <a:r>
                        <a:rPr lang="en-US" altLang="zh-CN" sz="2000" b="1" baseline="0" dirty="0">
                          <a:solidFill>
                            <a:srgbClr val="042359"/>
                          </a:solidFill>
                        </a:rPr>
                        <a:t> giant</a:t>
                      </a:r>
                      <a:endParaRPr lang="zh-CN" altLang="en-US" sz="2000" b="1" dirty="0">
                        <a:solidFill>
                          <a:srgbClr val="0423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42359"/>
                          </a:solidFill>
                        </a:rPr>
                        <a:t>500 </a:t>
                      </a:r>
                      <a:r>
                        <a:rPr lang="en-US" altLang="zh-CN" sz="2000" b="1" dirty="0" err="1">
                          <a:solidFill>
                            <a:srgbClr val="042359"/>
                          </a:solidFill>
                        </a:rPr>
                        <a:t>kpc</a:t>
                      </a:r>
                      <a:endParaRPr lang="zh-CN" altLang="en-US" sz="2000" b="1" dirty="0">
                        <a:solidFill>
                          <a:srgbClr val="04235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6427969" y="6228020"/>
            <a:ext cx="116836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latin typeface="+mn-lt"/>
              </a:rPr>
              <a:t>(g-</a:t>
            </a:r>
            <a:r>
              <a:rPr kumimoji="1" lang="en-US" altLang="zh-CN" b="1" dirty="0" err="1">
                <a:latin typeface="+mn-lt"/>
              </a:rPr>
              <a:t>i</a:t>
            </a:r>
            <a:r>
              <a:rPr kumimoji="1" lang="en-US" altLang="zh-CN" b="1" dirty="0">
                <a:latin typeface="+mn-lt"/>
              </a:rPr>
              <a:t>)</a:t>
            </a:r>
            <a:r>
              <a:rPr kumimoji="1" lang="en-US" altLang="zh-CN" b="1" baseline="-25000" dirty="0">
                <a:latin typeface="+mn-lt"/>
              </a:rPr>
              <a:t>0</a:t>
            </a:r>
            <a:endParaRPr kumimoji="1" lang="zh-CN" altLang="en-US" b="1" baseline="-25000" dirty="0">
              <a:latin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81184" y="3598527"/>
            <a:ext cx="52590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+mn-lt"/>
              </a:rPr>
              <a:t>M</a:t>
            </a:r>
            <a:r>
              <a:rPr kumimoji="1" lang="en-US" altLang="zh-CN" b="1" baseline="-25000" dirty="0">
                <a:latin typeface="+mn-lt"/>
              </a:rPr>
              <a:t>V</a:t>
            </a:r>
            <a:endParaRPr kumimoji="1" lang="zh-CN" altLang="en-US" b="1" baseline="-25000" dirty="0">
              <a:latin typeface="+mn-lt"/>
            </a:endParaRPr>
          </a:p>
        </p:txBody>
      </p:sp>
      <p:cxnSp>
        <p:nvCxnSpPr>
          <p:cNvPr id="8" name="直线连接符 7"/>
          <p:cNvCxnSpPr/>
          <p:nvPr/>
        </p:nvCxnSpPr>
        <p:spPr>
          <a:xfrm>
            <a:off x="5194477" y="4102583"/>
            <a:ext cx="3099329" cy="0"/>
          </a:xfrm>
          <a:prstGeom prst="line">
            <a:avLst/>
          </a:prstGeom>
          <a:ln>
            <a:solidFill>
              <a:srgbClr val="0000FF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8"/>
          <p:cNvCxnSpPr/>
          <p:nvPr/>
        </p:nvCxnSpPr>
        <p:spPr>
          <a:xfrm>
            <a:off x="5194477" y="5038687"/>
            <a:ext cx="3099329" cy="0"/>
          </a:xfrm>
          <a:prstGeom prst="line">
            <a:avLst/>
          </a:prstGeom>
          <a:ln>
            <a:solidFill>
              <a:srgbClr val="0000FF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7380228" y="3733251"/>
            <a:ext cx="101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+mn-lt"/>
              </a:rPr>
              <a:t>1</a:t>
            </a:r>
            <a:r>
              <a:rPr kumimoji="1" lang="zh-CN" altLang="en-US" b="1" dirty="0">
                <a:latin typeface="+mn-lt"/>
              </a:rPr>
              <a:t> </a:t>
            </a:r>
            <a:r>
              <a:rPr kumimoji="1" lang="en-US" altLang="zh-CN" b="1" dirty="0" err="1">
                <a:latin typeface="+mn-lt"/>
              </a:rPr>
              <a:t>Mpc</a:t>
            </a:r>
            <a:endParaRPr kumimoji="1" lang="zh-CN" altLang="en-US" b="1" dirty="0">
              <a:latin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380228" y="4678647"/>
            <a:ext cx="101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+mn-lt"/>
              </a:rPr>
              <a:t>100</a:t>
            </a:r>
            <a:r>
              <a:rPr kumimoji="1" lang="zh-CN" altLang="en-US" b="1" dirty="0">
                <a:latin typeface="+mn-lt"/>
              </a:rPr>
              <a:t> </a:t>
            </a:r>
            <a:r>
              <a:rPr kumimoji="1" lang="en-US" altLang="zh-CN" b="1" dirty="0" err="1">
                <a:latin typeface="+mn-lt"/>
              </a:rPr>
              <a:t>kpc</a:t>
            </a:r>
            <a:endParaRPr kumimoji="1" lang="zh-CN" alt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647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5576" y="5085184"/>
            <a:ext cx="7717850" cy="1584176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rgbClr val="0E1E20"/>
                </a:solidFill>
              </a:rPr>
              <a:t>Mapping</a:t>
            </a:r>
            <a:r>
              <a:rPr lang="zh-CN" altLang="en-US" dirty="0">
                <a:solidFill>
                  <a:srgbClr val="0E1E20"/>
                </a:solidFill>
              </a:rPr>
              <a:t> </a:t>
            </a:r>
            <a:r>
              <a:rPr lang="en-US" altLang="zh-CN" dirty="0">
                <a:solidFill>
                  <a:srgbClr val="0E1E20"/>
                </a:solidFill>
              </a:rPr>
              <a:t>the</a:t>
            </a:r>
            <a:r>
              <a:rPr lang="zh-CN" altLang="en-US" dirty="0">
                <a:solidFill>
                  <a:srgbClr val="0E1E20"/>
                </a:solidFill>
              </a:rPr>
              <a:t> </a:t>
            </a:r>
            <a:r>
              <a:rPr lang="en-US" altLang="zh-CN" dirty="0">
                <a:solidFill>
                  <a:srgbClr val="0E1E20"/>
                </a:solidFill>
              </a:rPr>
              <a:t>Milky Way with</a:t>
            </a:r>
            <a:r>
              <a:rPr lang="zh-CN" altLang="en-US" dirty="0">
                <a:solidFill>
                  <a:srgbClr val="0E1E20"/>
                </a:solidFill>
              </a:rPr>
              <a:t> </a:t>
            </a:r>
            <a:r>
              <a:rPr lang="en-US" altLang="zh-CN" dirty="0">
                <a:solidFill>
                  <a:srgbClr val="0E1E20"/>
                </a:solidFill>
              </a:rPr>
              <a:t>MEPHISTO:</a:t>
            </a:r>
          </a:p>
          <a:p>
            <a:r>
              <a:rPr lang="en-US" altLang="zh-CN" dirty="0">
                <a:solidFill>
                  <a:srgbClr val="0E1E20"/>
                </a:solidFill>
              </a:rPr>
              <a:t>The interstellar</a:t>
            </a:r>
            <a:r>
              <a:rPr lang="zh-CN" altLang="en-US" dirty="0">
                <a:solidFill>
                  <a:srgbClr val="0E1E20"/>
                </a:solidFill>
              </a:rPr>
              <a:t> </a:t>
            </a:r>
            <a:r>
              <a:rPr lang="en-US" altLang="zh-CN" dirty="0">
                <a:solidFill>
                  <a:srgbClr val="0E1E20"/>
                </a:solidFill>
              </a:rPr>
              <a:t>medium</a:t>
            </a:r>
          </a:p>
          <a:p>
            <a:r>
              <a:rPr lang="en-US" altLang="zh-CN" dirty="0">
                <a:solidFill>
                  <a:srgbClr val="0E1E20"/>
                </a:solidFill>
              </a:rPr>
              <a:t>Galactic</a:t>
            </a:r>
            <a:r>
              <a:rPr lang="zh-CN" altLang="en-US" dirty="0">
                <a:solidFill>
                  <a:srgbClr val="0E1E20"/>
                </a:solidFill>
              </a:rPr>
              <a:t> </a:t>
            </a:r>
            <a:r>
              <a:rPr lang="en-US" altLang="zh-CN" dirty="0">
                <a:solidFill>
                  <a:srgbClr val="0E1E20"/>
                </a:solidFill>
              </a:rPr>
              <a:t>structure/substructure, chemistry</a:t>
            </a:r>
            <a:r>
              <a:rPr lang="zh-CN" altLang="en-US" dirty="0">
                <a:solidFill>
                  <a:srgbClr val="0E1E20"/>
                </a:solidFill>
              </a:rPr>
              <a:t> </a:t>
            </a:r>
            <a:r>
              <a:rPr lang="en-US" altLang="zh-CN" dirty="0">
                <a:solidFill>
                  <a:srgbClr val="0E1E20"/>
                </a:solidFill>
              </a:rPr>
              <a:t>and</a:t>
            </a:r>
            <a:r>
              <a:rPr lang="zh-CN" altLang="en-US" dirty="0">
                <a:solidFill>
                  <a:srgbClr val="0E1E20"/>
                </a:solidFill>
              </a:rPr>
              <a:t> </a:t>
            </a:r>
            <a:r>
              <a:rPr lang="en-US" altLang="zh-CN" dirty="0">
                <a:solidFill>
                  <a:srgbClr val="0E1E20"/>
                </a:solidFill>
              </a:rPr>
              <a:t>kinematics</a:t>
            </a:r>
          </a:p>
          <a:p>
            <a:r>
              <a:rPr lang="en-US" altLang="zh-CN" dirty="0">
                <a:solidFill>
                  <a:srgbClr val="0E1E20"/>
                </a:solidFill>
              </a:rPr>
              <a:t>Satellite</a:t>
            </a:r>
            <a:r>
              <a:rPr lang="zh-CN" altLang="en-US" dirty="0">
                <a:solidFill>
                  <a:srgbClr val="0E1E20"/>
                </a:solidFill>
              </a:rPr>
              <a:t> </a:t>
            </a:r>
            <a:r>
              <a:rPr lang="en-US" altLang="zh-CN" dirty="0">
                <a:solidFill>
                  <a:srgbClr val="0E1E20"/>
                </a:solidFill>
              </a:rPr>
              <a:t>galaxies</a:t>
            </a:r>
          </a:p>
        </p:txBody>
      </p:sp>
      <p:pic>
        <p:nvPicPr>
          <p:cNvPr id="4" name="图片 3" descr="屏幕快照 2016-12-22 上午7.06.4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00657"/>
            <a:ext cx="3672408" cy="3940511"/>
          </a:xfrm>
          <a:prstGeom prst="rect">
            <a:avLst/>
          </a:prstGeom>
        </p:spPr>
      </p:pic>
      <p:pic>
        <p:nvPicPr>
          <p:cNvPr id="5" name="图片 4" descr="屏幕快照 2016-12-22 上午7.07.2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08720"/>
            <a:ext cx="3947040" cy="39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9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>
                <a:solidFill>
                  <a:schemeClr val="tx1"/>
                </a:solidFill>
                <a:ea typeface="FZWeiBei-S03S" charset="0"/>
                <a:cs typeface="FZWeiBei-S03S" charset="0"/>
              </a:rPr>
              <a:t>Imaging (astrometric &amp; photometric) observations</a:t>
            </a:r>
            <a:endParaRPr kumimoji="1" lang="zh-CN" altLang="en-US" sz="2400" dirty="0"/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19113" y="885825"/>
            <a:ext cx="8373367" cy="218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1168" rIns="0" bIns="0"/>
          <a:lstStyle>
            <a:lvl1pPr marL="431800" indent="-3238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MSung Light SC" charset="0"/>
              </a:defRPr>
            </a:lvl1pPr>
            <a:lvl2pPr marL="4191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9pPr>
          </a:lstStyle>
          <a:p>
            <a:pPr eaLnBrk="1">
              <a:lnSpc>
                <a:spcPct val="93000"/>
              </a:lnSpc>
              <a:spcAft>
                <a:spcPts val="1138"/>
              </a:spcAft>
              <a:defRPr/>
            </a:pPr>
            <a:r>
              <a:rPr lang="en-GB" altLang="zh-CN" sz="2800" b="1" dirty="0">
                <a:solidFill>
                  <a:srgbClr val="FF3366"/>
                </a:solidFill>
                <a:cs typeface="宋体" charset="0"/>
              </a:rPr>
              <a:t>Multi-epoch observations/surveys</a:t>
            </a:r>
          </a:p>
          <a:p>
            <a:pPr lvl="1" indent="0" eaLnBrk="1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Times New Roman" charset="0"/>
              <a:buNone/>
              <a:defRPr/>
            </a:pPr>
            <a:r>
              <a:rPr lang="en-GB" altLang="zh-CN" sz="1800" b="1" dirty="0">
                <a:solidFill>
                  <a:srgbClr val="000000"/>
                </a:solidFill>
                <a:ea typeface="宋体" charset="0"/>
                <a:cs typeface="宋体" charset="0"/>
              </a:rPr>
              <a:t>1) Parallax </a:t>
            </a:r>
            <a:r>
              <a:rPr lang="en-GB" altLang="zh-CN" sz="1800" b="1" dirty="0">
                <a:solidFill>
                  <a:srgbClr val="000000"/>
                </a:solidFill>
                <a:latin typeface="Symbol" charset="0"/>
                <a:ea typeface="宋体" charset="0"/>
                <a:cs typeface="宋体" charset="0"/>
                <a:sym typeface="Symbol" charset="0"/>
              </a:rPr>
              <a:t></a:t>
            </a:r>
            <a:r>
              <a:rPr lang="en-GB" altLang="zh-CN" sz="1800" b="1" dirty="0">
                <a:solidFill>
                  <a:srgbClr val="000000"/>
                </a:solidFill>
                <a:ea typeface="宋体" charset="0"/>
                <a:cs typeface="宋体" charset="0"/>
              </a:rPr>
              <a:t> (distance </a:t>
            </a:r>
            <a:r>
              <a:rPr lang="en-GB" altLang="zh-CN" sz="1800" b="1" i="1" dirty="0">
                <a:solidFill>
                  <a:srgbClr val="000000"/>
                </a:solidFill>
                <a:ea typeface="宋体" charset="0"/>
                <a:cs typeface="宋体" charset="0"/>
              </a:rPr>
              <a:t>d</a:t>
            </a:r>
            <a:r>
              <a:rPr lang="en-GB" altLang="zh-CN" sz="1800" b="1" dirty="0">
                <a:solidFill>
                  <a:srgbClr val="000000"/>
                </a:solidFill>
                <a:ea typeface="宋体" charset="0"/>
                <a:cs typeface="宋体" charset="0"/>
              </a:rPr>
              <a:t>)</a:t>
            </a:r>
          </a:p>
          <a:p>
            <a:pPr lvl="1" indent="0" eaLnBrk="1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Times New Roman" charset="0"/>
              <a:buNone/>
              <a:defRPr/>
            </a:pPr>
            <a:r>
              <a:rPr lang="en-GB" altLang="zh-CN" sz="1800" b="1" dirty="0">
                <a:solidFill>
                  <a:srgbClr val="000000"/>
                </a:solidFill>
                <a:ea typeface="宋体" charset="0"/>
                <a:cs typeface="宋体" charset="0"/>
              </a:rPr>
              <a:t>2) Proper motions (</a:t>
            </a:r>
            <a:r>
              <a:rPr lang="en-GB" altLang="zh-CN" sz="1800" b="1" dirty="0">
                <a:solidFill>
                  <a:srgbClr val="000000"/>
                </a:solidFill>
                <a:ea typeface="宋体" charset="0"/>
                <a:cs typeface="宋体" charset="0"/>
                <a:sym typeface="Symbol" charset="0"/>
              </a:rPr>
              <a:t></a:t>
            </a:r>
            <a:r>
              <a:rPr lang="en-GB" altLang="zh-CN" sz="1800" b="1" baseline="-25000" dirty="0">
                <a:solidFill>
                  <a:srgbClr val="000000"/>
                </a:solidFill>
                <a:ea typeface="宋体" charset="0"/>
                <a:cs typeface="宋体" charset="0"/>
                <a:sym typeface="Symbol" charset="0"/>
              </a:rPr>
              <a:t></a:t>
            </a:r>
            <a:r>
              <a:rPr lang="en-GB" altLang="zh-CN" sz="1800" b="1" dirty="0">
                <a:solidFill>
                  <a:srgbClr val="000000"/>
                </a:solidFill>
                <a:ea typeface="宋体" charset="0"/>
                <a:cs typeface="宋体" charset="0"/>
              </a:rPr>
              <a:t>, </a:t>
            </a:r>
            <a:r>
              <a:rPr lang="en-GB" altLang="zh-CN" sz="1800" b="1" dirty="0">
                <a:solidFill>
                  <a:srgbClr val="000000"/>
                </a:solidFill>
                <a:ea typeface="宋体" charset="0"/>
                <a:cs typeface="宋体" charset="0"/>
                <a:sym typeface="Symbol" charset="0"/>
              </a:rPr>
              <a:t></a:t>
            </a:r>
            <a:r>
              <a:rPr lang="en-GB" altLang="zh-CN" sz="1800" b="1" baseline="-25000" dirty="0">
                <a:solidFill>
                  <a:srgbClr val="000000"/>
                </a:solidFill>
                <a:ea typeface="宋体" charset="0"/>
                <a:cs typeface="宋体" charset="0"/>
                <a:sym typeface="Symbol" charset="0"/>
              </a:rPr>
              <a:t></a:t>
            </a:r>
            <a:r>
              <a:rPr lang="en-GB" altLang="zh-CN" sz="1800" b="1" dirty="0">
                <a:solidFill>
                  <a:srgbClr val="000000"/>
                </a:solidFill>
                <a:ea typeface="宋体" charset="0"/>
                <a:cs typeface="宋体" charset="0"/>
              </a:rPr>
              <a:t>) + </a:t>
            </a:r>
            <a:r>
              <a:rPr lang="en-GB" altLang="zh-CN" sz="1800" b="1" i="1" dirty="0">
                <a:solidFill>
                  <a:srgbClr val="000000"/>
                </a:solidFill>
                <a:ea typeface="宋体" charset="0"/>
                <a:cs typeface="宋体" charset="0"/>
              </a:rPr>
              <a:t>d</a:t>
            </a:r>
            <a:r>
              <a:rPr lang="en-GB" altLang="zh-CN" sz="1800" b="1" dirty="0">
                <a:solidFill>
                  <a:srgbClr val="000000"/>
                </a:solidFill>
                <a:ea typeface="宋体" charset="0"/>
                <a:cs typeface="宋体" charset="0"/>
              </a:rPr>
              <a:t> → tangential velocities (</a:t>
            </a:r>
            <a:r>
              <a:rPr lang="en-GB" altLang="zh-CN" sz="1800" b="1" i="1" dirty="0">
                <a:solidFill>
                  <a:srgbClr val="000000"/>
                </a:solidFill>
                <a:ea typeface="宋体" charset="0"/>
                <a:cs typeface="宋体" charset="0"/>
              </a:rPr>
              <a:t>V</a:t>
            </a:r>
            <a:r>
              <a:rPr lang="en-GB" altLang="zh-CN" sz="1800" b="1" baseline="-25000" dirty="0">
                <a:solidFill>
                  <a:srgbClr val="000000"/>
                </a:solidFill>
                <a:ea typeface="宋体" charset="0"/>
                <a:cs typeface="宋体" charset="0"/>
                <a:sym typeface="Symbol" charset="0"/>
              </a:rPr>
              <a:t></a:t>
            </a:r>
            <a:r>
              <a:rPr lang="en-GB" altLang="zh-CN" sz="1800" b="1" dirty="0">
                <a:solidFill>
                  <a:srgbClr val="000000"/>
                </a:solidFill>
                <a:ea typeface="宋体" charset="0"/>
                <a:cs typeface="宋体" charset="0"/>
              </a:rPr>
              <a:t>, </a:t>
            </a:r>
            <a:r>
              <a:rPr lang="en-GB" altLang="zh-CN" sz="1800" b="1" i="1" dirty="0">
                <a:solidFill>
                  <a:srgbClr val="000000"/>
                </a:solidFill>
                <a:ea typeface="宋体" charset="0"/>
                <a:cs typeface="宋体" charset="0"/>
              </a:rPr>
              <a:t>V</a:t>
            </a:r>
            <a:r>
              <a:rPr lang="en-GB" altLang="zh-CN" sz="1800" b="1" baseline="-25000" dirty="0">
                <a:solidFill>
                  <a:srgbClr val="000000"/>
                </a:solidFill>
                <a:ea typeface="宋体" charset="0"/>
                <a:cs typeface="宋体" charset="0"/>
                <a:sym typeface="Symbol" charset="0"/>
              </a:rPr>
              <a:t></a:t>
            </a:r>
            <a:r>
              <a:rPr lang="en-GB" altLang="zh-CN" sz="1800" b="1" dirty="0">
                <a:solidFill>
                  <a:srgbClr val="000000"/>
                </a:solidFill>
                <a:ea typeface="宋体" charset="0"/>
                <a:cs typeface="宋体" charset="0"/>
              </a:rPr>
              <a:t>)</a:t>
            </a:r>
          </a:p>
          <a:p>
            <a:pPr lvl="1" indent="0" eaLnBrk="1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Times New Roman" charset="0"/>
              <a:buNone/>
              <a:defRPr/>
            </a:pPr>
            <a:r>
              <a:rPr lang="en-GB" altLang="zh-CN" sz="1800" b="1" dirty="0">
                <a:solidFill>
                  <a:srgbClr val="000000"/>
                </a:solidFill>
                <a:ea typeface="宋体" charset="0"/>
                <a:cs typeface="宋体" charset="0"/>
              </a:rPr>
              <a:t>3) Variables (binaries, pulsating stars, </a:t>
            </a:r>
            <a:r>
              <a:rPr lang="en-GB" altLang="zh-CN" sz="1800" b="1" dirty="0" err="1">
                <a:solidFill>
                  <a:srgbClr val="000000"/>
                </a:solidFill>
                <a:ea typeface="宋体" charset="0"/>
                <a:cs typeface="宋体" charset="0"/>
              </a:rPr>
              <a:t>extrasolar</a:t>
            </a:r>
            <a:r>
              <a:rPr lang="en-GB" altLang="zh-CN" sz="1800" b="1" dirty="0">
                <a:solidFill>
                  <a:srgbClr val="000000"/>
                </a:solidFill>
                <a:ea typeface="宋体" charset="0"/>
                <a:cs typeface="宋体" charset="0"/>
              </a:rPr>
              <a:t> planets -- </a:t>
            </a:r>
            <a:r>
              <a:rPr lang="en-GB" altLang="zh-CN" sz="1800" b="1" dirty="0" err="1">
                <a:solidFill>
                  <a:srgbClr val="000000"/>
                </a:solidFill>
                <a:ea typeface="宋体" charset="0"/>
                <a:cs typeface="宋体" charset="0"/>
              </a:rPr>
              <a:t>microlensing</a:t>
            </a:r>
            <a:r>
              <a:rPr lang="en-GB" altLang="zh-CN" sz="1800" b="1" dirty="0">
                <a:solidFill>
                  <a:srgbClr val="000000"/>
                </a:solidFill>
                <a:ea typeface="宋体" charset="0"/>
                <a:cs typeface="宋体" charset="0"/>
              </a:rPr>
              <a:t>)</a:t>
            </a:r>
          </a:p>
          <a:p>
            <a:pPr lvl="1" indent="0" eaLnBrk="1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Times New Roman" charset="0"/>
              <a:buNone/>
              <a:defRPr/>
            </a:pPr>
            <a:r>
              <a:rPr lang="en-GB" altLang="zh-CN" sz="1800" b="1" dirty="0">
                <a:solidFill>
                  <a:srgbClr val="000000"/>
                </a:solidFill>
                <a:ea typeface="宋体" charset="0"/>
                <a:cs typeface="宋体" charset="0"/>
              </a:rPr>
              <a:t>4) Transits (</a:t>
            </a:r>
            <a:r>
              <a:rPr lang="en-GB" altLang="zh-CN" sz="1800" b="1" dirty="0" err="1">
                <a:solidFill>
                  <a:srgbClr val="000000"/>
                </a:solidFill>
                <a:ea typeface="宋体" charset="0"/>
                <a:cs typeface="宋体" charset="0"/>
              </a:rPr>
              <a:t>extrasolar</a:t>
            </a:r>
            <a:r>
              <a:rPr lang="en-GB" altLang="zh-CN" sz="1800" b="1" dirty="0">
                <a:solidFill>
                  <a:srgbClr val="000000"/>
                </a:solidFill>
                <a:ea typeface="宋体" charset="0"/>
                <a:cs typeface="宋体" charset="0"/>
              </a:rPr>
              <a:t> planets, novae, </a:t>
            </a:r>
            <a:r>
              <a:rPr lang="en-GB" altLang="zh-CN" sz="1800" b="1" dirty="0" err="1">
                <a:solidFill>
                  <a:srgbClr val="000000"/>
                </a:solidFill>
                <a:ea typeface="宋体" charset="0"/>
                <a:cs typeface="宋体" charset="0"/>
              </a:rPr>
              <a:t>SNe</a:t>
            </a:r>
            <a:r>
              <a:rPr lang="en-GB" altLang="zh-CN" sz="1800" b="1" dirty="0">
                <a:solidFill>
                  <a:srgbClr val="000000"/>
                </a:solidFill>
                <a:ea typeface="宋体" charset="0"/>
                <a:cs typeface="宋体" charset="0"/>
              </a:rPr>
              <a:t>, </a:t>
            </a:r>
            <a:r>
              <a:rPr lang="en-GB" altLang="zh-CN" sz="1800" b="1" dirty="0">
                <a:solidFill>
                  <a:srgbClr val="000000"/>
                </a:solidFill>
                <a:ea typeface="宋体" charset="0"/>
                <a:cs typeface="宋体" charset="0"/>
                <a:sym typeface="Symbol" charset="0"/>
              </a:rPr>
              <a:t></a:t>
            </a:r>
            <a:r>
              <a:rPr lang="en-GB" altLang="zh-CN" sz="1800" b="1" dirty="0">
                <a:solidFill>
                  <a:srgbClr val="000000"/>
                </a:solidFill>
                <a:latin typeface="Symbol" charset="0"/>
                <a:ea typeface="宋体" charset="0"/>
                <a:cs typeface="宋体" charset="0"/>
              </a:rPr>
              <a:t>-</a:t>
            </a:r>
            <a:r>
              <a:rPr lang="en-GB" altLang="zh-CN" sz="1800" b="1" dirty="0">
                <a:solidFill>
                  <a:srgbClr val="000000"/>
                </a:solidFill>
                <a:ea typeface="宋体" charset="0"/>
                <a:cs typeface="宋体" charset="0"/>
              </a:rPr>
              <a:t>ray bursts, GW sources, TDEs)</a:t>
            </a:r>
          </a:p>
        </p:txBody>
      </p:sp>
      <p:pic>
        <p:nvPicPr>
          <p:cNvPr id="5" name="图片 3" descr="ga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08400"/>
            <a:ext cx="41513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08400"/>
            <a:ext cx="4331469" cy="290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"/>
          <p:cNvSpPr txBox="1">
            <a:spLocks noChangeArrowheads="1"/>
          </p:cNvSpPr>
          <p:nvPr/>
        </p:nvSpPr>
        <p:spPr bwMode="auto">
          <a:xfrm>
            <a:off x="2132608" y="3275013"/>
            <a:ext cx="7112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solidFill>
                  <a:srgbClr val="000000"/>
                </a:solidFill>
              </a:rPr>
              <a:t>Gaia</a:t>
            </a:r>
            <a:endParaRPr kumimoji="1" lang="zh-CN" altLang="en-US" sz="2000" b="1" dirty="0">
              <a:solidFill>
                <a:srgbClr val="0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80286" y="3244974"/>
            <a:ext cx="14160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rgbClr val="000000"/>
                </a:solidFill>
                <a:latin typeface="+mj-lt"/>
              </a:rPr>
              <a:t>GW170817</a:t>
            </a:r>
            <a:r>
              <a:rPr lang="zh-CN" altLang="zh-CN" sz="2000" b="1" dirty="0">
                <a:solidFill>
                  <a:srgbClr val="000000"/>
                </a:solidFill>
                <a:latin typeface="+mj-lt"/>
              </a:rPr>
              <a:t> </a:t>
            </a:r>
            <a:endParaRPr kumimoji="1" lang="zh-CN" altLang="en-US" sz="2000" b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850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2800" dirty="0">
                <a:solidFill>
                  <a:srgbClr val="0E1E20"/>
                </a:solidFill>
              </a:rPr>
              <a:t>EMP stars</a:t>
            </a:r>
            <a:endParaRPr kumimoji="1" lang="zh-CN" altLang="en-US" sz="2800" dirty="0">
              <a:solidFill>
                <a:srgbClr val="0E1E2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1075"/>
            <a:ext cx="5122912" cy="194386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CN" dirty="0">
                <a:solidFill>
                  <a:srgbClr val="0E1E20"/>
                </a:solidFill>
              </a:rPr>
              <a:t>Extremely </a:t>
            </a:r>
            <a:r>
              <a:rPr lang="en-US" altLang="zh-CN" dirty="0" smtClean="0">
                <a:solidFill>
                  <a:srgbClr val="0E1E20"/>
                </a:solidFill>
              </a:rPr>
              <a:t>Metal-Poor </a:t>
            </a:r>
            <a:r>
              <a:rPr lang="en-US" altLang="zh-CN" dirty="0">
                <a:solidFill>
                  <a:srgbClr val="0E1E20"/>
                </a:solidFill>
              </a:rPr>
              <a:t>stars are fundamental probers of the nature of the first generation stars</a:t>
            </a:r>
            <a:r>
              <a:rPr lang="zh-CN" altLang="en-US" dirty="0">
                <a:solidFill>
                  <a:srgbClr val="0E1E20"/>
                </a:solidFill>
              </a:rPr>
              <a:t> </a:t>
            </a:r>
            <a:r>
              <a:rPr lang="en-US" altLang="zh-CN" dirty="0">
                <a:solidFill>
                  <a:srgbClr val="0E1E20"/>
                </a:solidFill>
              </a:rPr>
              <a:t>and</a:t>
            </a:r>
            <a:r>
              <a:rPr lang="zh-CN" altLang="en-US" dirty="0">
                <a:solidFill>
                  <a:srgbClr val="0E1E20"/>
                </a:solidFill>
              </a:rPr>
              <a:t> </a:t>
            </a:r>
            <a:r>
              <a:rPr lang="en-US" altLang="zh-CN" dirty="0">
                <a:solidFill>
                  <a:srgbClr val="0E1E20"/>
                </a:solidFill>
              </a:rPr>
              <a:t>the</a:t>
            </a:r>
            <a:r>
              <a:rPr lang="zh-CN" altLang="en-US" dirty="0">
                <a:solidFill>
                  <a:srgbClr val="0E1E20"/>
                </a:solidFill>
              </a:rPr>
              <a:t> </a:t>
            </a:r>
            <a:r>
              <a:rPr lang="en-US" altLang="zh-CN" dirty="0">
                <a:solidFill>
                  <a:srgbClr val="0E1E20"/>
                </a:solidFill>
              </a:rPr>
              <a:t>formation</a:t>
            </a:r>
            <a:r>
              <a:rPr lang="zh-CN" altLang="en-US" dirty="0">
                <a:solidFill>
                  <a:srgbClr val="0E1E20"/>
                </a:solidFill>
              </a:rPr>
              <a:t> </a:t>
            </a:r>
            <a:r>
              <a:rPr lang="en-US" altLang="zh-CN" dirty="0">
                <a:solidFill>
                  <a:srgbClr val="0E1E20"/>
                </a:solidFill>
              </a:rPr>
              <a:t>of</a:t>
            </a:r>
            <a:r>
              <a:rPr lang="zh-CN" altLang="en-US" dirty="0">
                <a:solidFill>
                  <a:srgbClr val="0E1E20"/>
                </a:solidFill>
              </a:rPr>
              <a:t> </a:t>
            </a:r>
            <a:r>
              <a:rPr lang="en-US" altLang="zh-CN" dirty="0">
                <a:solidFill>
                  <a:srgbClr val="0E1E20"/>
                </a:solidFill>
              </a:rPr>
              <a:t>the</a:t>
            </a:r>
            <a:r>
              <a:rPr lang="zh-CN" altLang="en-US" dirty="0">
                <a:solidFill>
                  <a:srgbClr val="0E1E20"/>
                </a:solidFill>
              </a:rPr>
              <a:t> </a:t>
            </a:r>
            <a:r>
              <a:rPr lang="en-US" altLang="zh-CN" dirty="0">
                <a:solidFill>
                  <a:srgbClr val="0E1E20"/>
                </a:solidFill>
              </a:rPr>
              <a:t>Milky</a:t>
            </a:r>
            <a:r>
              <a:rPr lang="zh-CN" altLang="en-US" dirty="0">
                <a:solidFill>
                  <a:srgbClr val="0E1E20"/>
                </a:solidFill>
              </a:rPr>
              <a:t> </a:t>
            </a:r>
            <a:r>
              <a:rPr lang="en-US" altLang="zh-CN" dirty="0">
                <a:solidFill>
                  <a:srgbClr val="0E1E20"/>
                </a:solidFill>
              </a:rPr>
              <a:t>Way.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CN" dirty="0">
              <a:solidFill>
                <a:srgbClr val="0E1E2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CN" dirty="0">
                <a:solidFill>
                  <a:srgbClr val="FF0000"/>
                </a:solidFill>
              </a:rPr>
              <a:t>High precision </a:t>
            </a:r>
            <a:r>
              <a:rPr lang="en-US" altLang="zh-CN" dirty="0" err="1">
                <a:solidFill>
                  <a:srgbClr val="FF0000"/>
                </a:solidFill>
              </a:rPr>
              <a:t>colours</a:t>
            </a:r>
            <a:r>
              <a:rPr lang="en-US" altLang="zh-CN" dirty="0">
                <a:solidFill>
                  <a:srgbClr val="FF0000"/>
                </a:solidFill>
              </a:rPr>
              <a:t> are key to select candidates of [Fe/H] &lt; </a:t>
            </a:r>
            <a:r>
              <a:rPr lang="en-US" altLang="zh-CN" dirty="0">
                <a:solidFill>
                  <a:srgbClr val="FF0000"/>
                </a:solidFill>
                <a:latin typeface="ＭＳ ゴシック"/>
                <a:ea typeface="ＭＳ ゴシック"/>
                <a:cs typeface="ＭＳ ゴシック"/>
              </a:rPr>
              <a:t>−</a:t>
            </a:r>
            <a:r>
              <a:rPr lang="en-US" altLang="zh-CN" dirty="0">
                <a:solidFill>
                  <a:srgbClr val="FF0000"/>
                </a:solidFill>
              </a:rPr>
              <a:t>3.0 </a:t>
            </a:r>
            <a:r>
              <a:rPr lang="en-US" altLang="zh-CN" dirty="0" err="1">
                <a:solidFill>
                  <a:srgbClr val="FF0000"/>
                </a:solidFill>
              </a:rPr>
              <a:t>dex</a:t>
            </a:r>
            <a:r>
              <a:rPr lang="en-US" altLang="zh-CN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图片 3" descr="nature12990-sf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22"/>
          <a:stretch/>
        </p:blipFill>
        <p:spPr>
          <a:xfrm>
            <a:off x="836712" y="3100386"/>
            <a:ext cx="7470576" cy="205680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05245" y="3636312"/>
            <a:ext cx="6595147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b="1" dirty="0">
                <a:solidFill>
                  <a:srgbClr val="0E1E20"/>
                </a:solidFill>
                <a:latin typeface="+mn-lt"/>
              </a:rPr>
              <a:t>The</a:t>
            </a:r>
            <a:r>
              <a:rPr lang="zh-CN" altLang="en-US" sz="1600" b="1" dirty="0">
                <a:solidFill>
                  <a:srgbClr val="0E1E20"/>
                </a:solidFill>
                <a:latin typeface="+mn-lt"/>
              </a:rPr>
              <a:t> </a:t>
            </a:r>
            <a:r>
              <a:rPr lang="en-US" altLang="zh-CN" sz="1600" b="1" dirty="0">
                <a:solidFill>
                  <a:srgbClr val="0E1E20"/>
                </a:solidFill>
                <a:latin typeface="+mn-lt"/>
              </a:rPr>
              <a:t>most</a:t>
            </a:r>
            <a:r>
              <a:rPr lang="zh-CN" altLang="en-US" sz="1600" b="1" dirty="0">
                <a:solidFill>
                  <a:srgbClr val="0E1E20"/>
                </a:solidFill>
                <a:latin typeface="+mn-lt"/>
              </a:rPr>
              <a:t> </a:t>
            </a:r>
            <a:r>
              <a:rPr lang="en-US" altLang="zh-CN" sz="1600" b="1" dirty="0">
                <a:solidFill>
                  <a:srgbClr val="0E1E20"/>
                </a:solidFill>
                <a:latin typeface="+mn-lt"/>
              </a:rPr>
              <a:t>metal-poor</a:t>
            </a:r>
            <a:r>
              <a:rPr lang="zh-CN" altLang="en-US" sz="1600" b="1" dirty="0">
                <a:solidFill>
                  <a:srgbClr val="0E1E20"/>
                </a:solidFill>
                <a:latin typeface="+mn-lt"/>
              </a:rPr>
              <a:t> </a:t>
            </a:r>
            <a:r>
              <a:rPr lang="en-US" altLang="zh-CN" sz="1600" b="1" dirty="0">
                <a:solidFill>
                  <a:srgbClr val="0E1E20"/>
                </a:solidFill>
                <a:latin typeface="+mn-lt"/>
              </a:rPr>
              <a:t>star,</a:t>
            </a:r>
            <a:r>
              <a:rPr lang="zh-CN" altLang="en-US" sz="1600" b="1" dirty="0">
                <a:solidFill>
                  <a:srgbClr val="0E1E20"/>
                </a:solidFill>
                <a:latin typeface="+mn-lt"/>
              </a:rPr>
              <a:t> </a:t>
            </a:r>
            <a:r>
              <a:rPr lang="en-US" altLang="zh-CN" sz="1600" b="1" dirty="0">
                <a:solidFill>
                  <a:srgbClr val="0E1E20"/>
                </a:solidFill>
                <a:latin typeface="+mn-lt"/>
              </a:rPr>
              <a:t>SMSS J0313-6708 ([Fe/H]</a:t>
            </a:r>
            <a:r>
              <a:rPr lang="zh-CN" altLang="en-US" sz="1600" b="1" dirty="0">
                <a:solidFill>
                  <a:srgbClr val="0E1E20"/>
                </a:solidFill>
                <a:latin typeface="+mn-lt"/>
              </a:rPr>
              <a:t> </a:t>
            </a:r>
            <a:r>
              <a:rPr lang="en-US" altLang="zh-CN" sz="1600" b="1" dirty="0">
                <a:solidFill>
                  <a:srgbClr val="0E1E20"/>
                </a:solidFill>
                <a:latin typeface="+mn-lt"/>
              </a:rPr>
              <a:t>&lt;</a:t>
            </a:r>
            <a:r>
              <a:rPr lang="zh-CN" altLang="en-US" sz="1600" b="1" dirty="0">
                <a:solidFill>
                  <a:srgbClr val="0E1E20"/>
                </a:solidFill>
                <a:latin typeface="+mn-lt"/>
              </a:rPr>
              <a:t> </a:t>
            </a:r>
            <a:r>
              <a:rPr lang="zh-CN" altLang="en-US" sz="1600" b="1" dirty="0">
                <a:solidFill>
                  <a:srgbClr val="0E1E20"/>
                </a:solidFill>
                <a:latin typeface="+mn-lt"/>
                <a:ea typeface="ＭＳ ゴシック"/>
                <a:cs typeface="ＭＳ ゴシック"/>
              </a:rPr>
              <a:t>−</a:t>
            </a:r>
            <a:r>
              <a:rPr lang="en-US" altLang="zh-CN" sz="1600" b="1" dirty="0">
                <a:solidFill>
                  <a:srgbClr val="0E1E20"/>
                </a:solidFill>
                <a:latin typeface="+mn-lt"/>
              </a:rPr>
              <a:t>7.1</a:t>
            </a:r>
            <a:r>
              <a:rPr lang="zh-CN" altLang="en-US" sz="1600" b="1" dirty="0">
                <a:solidFill>
                  <a:srgbClr val="0E1E20"/>
                </a:solidFill>
                <a:latin typeface="+mn-lt"/>
              </a:rPr>
              <a:t> </a:t>
            </a:r>
            <a:r>
              <a:rPr lang="en-US" altLang="zh-CN" sz="1600" b="1" dirty="0" err="1">
                <a:solidFill>
                  <a:srgbClr val="0E1E20"/>
                </a:solidFill>
                <a:latin typeface="+mn-lt"/>
              </a:rPr>
              <a:t>dex</a:t>
            </a:r>
            <a:r>
              <a:rPr lang="en-US" altLang="zh-CN" sz="1600" b="1" dirty="0">
                <a:solidFill>
                  <a:srgbClr val="0E1E20"/>
                </a:solidFill>
                <a:latin typeface="+mn-lt"/>
              </a:rPr>
              <a:t>)</a:t>
            </a:r>
            <a:r>
              <a:rPr lang="zh-CN" altLang="en-US" sz="1600" b="1" dirty="0">
                <a:solidFill>
                  <a:srgbClr val="0E1E20"/>
                </a:solidFill>
                <a:latin typeface="+mn-lt"/>
              </a:rPr>
              <a:t> </a:t>
            </a:r>
            <a:r>
              <a:rPr lang="en-US" altLang="zh-CN" sz="1600" b="1" dirty="0">
                <a:solidFill>
                  <a:srgbClr val="0E1E20"/>
                </a:solidFill>
                <a:latin typeface="+mn-lt"/>
              </a:rPr>
              <a:t>found</a:t>
            </a:r>
            <a:r>
              <a:rPr lang="zh-CN" altLang="en-US" sz="1600" b="1" dirty="0">
                <a:solidFill>
                  <a:srgbClr val="0E1E20"/>
                </a:solidFill>
                <a:latin typeface="+mn-lt"/>
              </a:rPr>
              <a:t> </a:t>
            </a:r>
            <a:r>
              <a:rPr lang="en-US" altLang="zh-CN" sz="1600" b="1" dirty="0">
                <a:solidFill>
                  <a:srgbClr val="0E1E20"/>
                </a:solidFill>
                <a:latin typeface="+mn-lt"/>
              </a:rPr>
              <a:t>by</a:t>
            </a:r>
            <a:r>
              <a:rPr lang="zh-CN" altLang="en-US" sz="1600" b="1" dirty="0">
                <a:solidFill>
                  <a:srgbClr val="0E1E20"/>
                </a:solidFill>
                <a:latin typeface="+mn-lt"/>
              </a:rPr>
              <a:t> </a:t>
            </a:r>
            <a:r>
              <a:rPr lang="en-US" altLang="zh-CN" sz="1600" b="1" dirty="0">
                <a:solidFill>
                  <a:srgbClr val="0E1E20"/>
                </a:solidFill>
                <a:latin typeface="+mn-lt"/>
              </a:rPr>
              <a:t>Skymapper</a:t>
            </a:r>
            <a:r>
              <a:rPr lang="zh-CN" altLang="en-US" sz="1600" b="1" dirty="0">
                <a:solidFill>
                  <a:srgbClr val="0E1E20"/>
                </a:solidFill>
                <a:latin typeface="+mn-lt"/>
              </a:rPr>
              <a:t> </a:t>
            </a:r>
            <a:r>
              <a:rPr lang="en-US" altLang="zh-CN" sz="1600" b="1" dirty="0">
                <a:solidFill>
                  <a:srgbClr val="0E1E20"/>
                </a:solidFill>
                <a:latin typeface="+mn-lt"/>
              </a:rPr>
              <a:t>(Keller et al. 2014, Nature; </a:t>
            </a:r>
            <a:r>
              <a:rPr lang="en-US" altLang="zh-CN" sz="1600" b="1" dirty="0" err="1">
                <a:solidFill>
                  <a:srgbClr val="0E1E20"/>
                </a:solidFill>
                <a:latin typeface="+mn-lt"/>
              </a:rPr>
              <a:t>Nordlander</a:t>
            </a:r>
            <a:r>
              <a:rPr lang="en-US" altLang="zh-CN" sz="1600" b="1" dirty="0">
                <a:solidFill>
                  <a:srgbClr val="0E1E20"/>
                </a:solidFill>
                <a:latin typeface="+mn-lt"/>
              </a:rPr>
              <a:t> et al. 2016)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706599"/>
              </p:ext>
            </p:extLst>
          </p:nvPr>
        </p:nvGraphicFramePr>
        <p:xfrm>
          <a:off x="251520" y="5196800"/>
          <a:ext cx="86084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6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solidFill>
                          <a:srgbClr val="042359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err="1">
                          <a:solidFill>
                            <a:srgbClr val="042359"/>
                          </a:solidFill>
                          <a:latin typeface="+mn-lt"/>
                        </a:rPr>
                        <a:t>Colour</a:t>
                      </a:r>
                      <a:r>
                        <a:rPr lang="zh-CN" altLang="en-US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Accuracy</a:t>
                      </a:r>
                      <a:endParaRPr lang="zh-CN" altLang="en-US" sz="1800" b="1" dirty="0">
                        <a:solidFill>
                          <a:srgbClr val="042359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10-σ</a:t>
                      </a:r>
                      <a:r>
                        <a:rPr lang="zh-CN" altLang="en-US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Sky</a:t>
                      </a:r>
                      <a:r>
                        <a:rPr lang="zh-CN" altLang="en-US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area</a:t>
                      </a:r>
                      <a:endParaRPr lang="zh-CN" altLang="en-US" sz="1800" b="1" dirty="0">
                        <a:solidFill>
                          <a:srgbClr val="042359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Time</a:t>
                      </a:r>
                      <a:endParaRPr lang="zh-CN" altLang="en-US" sz="1800" b="1" dirty="0">
                        <a:solidFill>
                          <a:srgbClr val="042359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MEPHISTO</a:t>
                      </a:r>
                      <a:endParaRPr lang="zh-CN" altLang="en-US" sz="1800" b="1" dirty="0">
                        <a:solidFill>
                          <a:srgbClr val="042359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FF0000"/>
                          </a:solidFill>
                          <a:latin typeface="+mn-lt"/>
                        </a:rPr>
                        <a:t>0.2 -</a:t>
                      </a:r>
                      <a:r>
                        <a:rPr lang="en-US" altLang="zh-CN" sz="1800" b="1" baseline="0" dirty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FF0000"/>
                          </a:solidFill>
                          <a:latin typeface="+mn-lt"/>
                        </a:rPr>
                        <a:t>0.5%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r = 24.3</a:t>
                      </a:r>
                      <a:endParaRPr lang="zh-CN" altLang="en-US" sz="1800" b="1" dirty="0">
                        <a:solidFill>
                          <a:srgbClr val="042359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North</a:t>
                      </a:r>
                      <a:r>
                        <a:rPr lang="zh-CN" altLang="en-US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26000 deg</a:t>
                      </a:r>
                      <a:r>
                        <a:rPr lang="en-US" altLang="zh-CN" sz="1800" b="1" baseline="30000" dirty="0">
                          <a:solidFill>
                            <a:srgbClr val="042359"/>
                          </a:solidFill>
                          <a:latin typeface="+mn-lt"/>
                        </a:rPr>
                        <a:t>2</a:t>
                      </a:r>
                      <a:endParaRPr lang="zh-CN" altLang="en-US" sz="1800" b="1" baseline="30000" dirty="0">
                        <a:solidFill>
                          <a:srgbClr val="042359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2022</a:t>
                      </a:r>
                      <a:r>
                        <a:rPr lang="zh-CN" altLang="zh-CN" sz="1800" b="1" baseline="0" dirty="0">
                          <a:solidFill>
                            <a:srgbClr val="042359"/>
                          </a:solidFill>
                          <a:latin typeface="+mn-lt"/>
                        </a:rPr>
                        <a:t>－</a:t>
                      </a:r>
                      <a:r>
                        <a:rPr lang="en-US" altLang="zh-CN" sz="1800" b="1" baseline="0" dirty="0">
                          <a:solidFill>
                            <a:srgbClr val="042359"/>
                          </a:solidFill>
                          <a:latin typeface="+mn-lt"/>
                        </a:rPr>
                        <a:t>2031</a:t>
                      </a:r>
                      <a:endParaRPr lang="zh-CN" altLang="en-US" sz="1800" b="1" dirty="0">
                        <a:solidFill>
                          <a:srgbClr val="042359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Skymapper</a:t>
                      </a:r>
                      <a:endParaRPr lang="zh-CN" altLang="en-US" sz="1800" b="1" dirty="0">
                        <a:solidFill>
                          <a:srgbClr val="042359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1</a:t>
                      </a:r>
                      <a:r>
                        <a:rPr lang="zh-CN" altLang="en-US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-</a:t>
                      </a:r>
                      <a:r>
                        <a:rPr lang="zh-CN" altLang="en-US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5%</a:t>
                      </a:r>
                      <a:endParaRPr lang="zh-CN" altLang="en-US" sz="1800" b="1" dirty="0">
                        <a:solidFill>
                          <a:srgbClr val="042359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baseline="0" dirty="0">
                          <a:solidFill>
                            <a:srgbClr val="042359"/>
                          </a:solidFill>
                          <a:latin typeface="+mn-lt"/>
                        </a:rPr>
                        <a:t>r </a:t>
                      </a:r>
                      <a:r>
                        <a:rPr lang="en-US" altLang="zh-CN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= 22</a:t>
                      </a:r>
                      <a:endParaRPr lang="zh-CN" altLang="en-US" sz="1800" b="1" dirty="0">
                        <a:solidFill>
                          <a:srgbClr val="042359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South</a:t>
                      </a:r>
                      <a:r>
                        <a:rPr lang="en-US" altLang="zh-CN" sz="1800" b="1" baseline="0" dirty="0">
                          <a:solidFill>
                            <a:srgbClr val="042359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20000 deg</a:t>
                      </a:r>
                      <a:r>
                        <a:rPr lang="en-US" altLang="zh-CN" sz="1800" b="1" baseline="30000" dirty="0">
                          <a:solidFill>
                            <a:srgbClr val="042359"/>
                          </a:solidFill>
                          <a:latin typeface="+mn-lt"/>
                        </a:rPr>
                        <a:t>2</a:t>
                      </a:r>
                      <a:endParaRPr lang="zh-CN" altLang="en-US" sz="1800" b="1" baseline="30000" dirty="0">
                        <a:solidFill>
                          <a:srgbClr val="042359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2015</a:t>
                      </a:r>
                      <a:r>
                        <a:rPr lang="zh-CN" altLang="en-US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－</a:t>
                      </a:r>
                      <a:r>
                        <a:rPr lang="en-US" altLang="zh-CN" sz="1800" b="1" dirty="0">
                          <a:solidFill>
                            <a:srgbClr val="042359"/>
                          </a:solidFill>
                          <a:latin typeface="+mn-lt"/>
                        </a:rPr>
                        <a:t>2020</a:t>
                      </a:r>
                      <a:endParaRPr lang="zh-CN" altLang="en-US" sz="1800" b="1" dirty="0">
                        <a:solidFill>
                          <a:srgbClr val="042359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2163169" y="6341258"/>
            <a:ext cx="5259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+mn-lt"/>
              </a:rPr>
              <a:t>MEPHISTO-W</a:t>
            </a:r>
            <a:r>
              <a:rPr lang="zh-CN" altLang="en-US" sz="2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</a:rPr>
              <a:t>will</a:t>
            </a:r>
            <a:r>
              <a:rPr lang="zh-CN" altLang="en-US" sz="2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</a:rPr>
              <a:t>detect</a:t>
            </a:r>
            <a:r>
              <a:rPr lang="zh-CN" altLang="en-US" sz="2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</a:rPr>
              <a:t>~ 20,000 EMP stars</a:t>
            </a:r>
            <a:endParaRPr kumimoji="1" lang="zh-CN" altLang="en-US" sz="2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图片 7" descr="屏幕快照 2019-01-29 17.43.19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07" y="836712"/>
            <a:ext cx="3557393" cy="242088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329650" y="2730406"/>
            <a:ext cx="1250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latin typeface="+mn-lt"/>
              </a:rPr>
              <a:t>G. Da Costa</a:t>
            </a:r>
            <a:endParaRPr kumimoji="1" lang="zh-CN" altLang="en-US" sz="1600" b="1" dirty="0">
              <a:latin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44408" y="1314000"/>
            <a:ext cx="26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}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2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576064"/>
          </a:xfrm>
        </p:spPr>
        <p:txBody>
          <a:bodyPr/>
          <a:lstStyle/>
          <a:p>
            <a:r>
              <a:rPr lang="en-US" altLang="zh-CN" sz="2800" dirty="0">
                <a:solidFill>
                  <a:srgbClr val="0E1E20"/>
                </a:solidFill>
              </a:rPr>
              <a:t>Example science: Cosmic transients </a:t>
            </a:r>
            <a:endParaRPr kumimoji="1" lang="zh-CN" altLang="en-US" sz="2800" dirty="0">
              <a:solidFill>
                <a:srgbClr val="0E1E20"/>
              </a:solidFill>
            </a:endParaRPr>
          </a:p>
        </p:txBody>
      </p:sp>
      <p:pic>
        <p:nvPicPr>
          <p:cNvPr id="5" name="图片 4" descr="屏幕快照 2016-12-21 上午11.40.1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08720"/>
            <a:ext cx="6048672" cy="415240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164288" y="422108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 err="1"/>
              <a:t>Ivezic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et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al.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(2008)</a:t>
            </a:r>
            <a:endParaRPr kumimoji="1" lang="zh-CN" altLang="en-US" sz="1600" dirty="0"/>
          </a:p>
        </p:txBody>
      </p:sp>
      <p:sp>
        <p:nvSpPr>
          <p:cNvPr id="7" name="文本框 6"/>
          <p:cNvSpPr txBox="1"/>
          <p:nvPr/>
        </p:nvSpPr>
        <p:spPr>
          <a:xfrm>
            <a:off x="1907704" y="4125020"/>
            <a:ext cx="511256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042359"/>
                </a:solidFill>
                <a:latin typeface="+mn-lt"/>
              </a:rPr>
              <a:t>Mephisto-M       H           D             W</a:t>
            </a:r>
            <a:endParaRPr kumimoji="1" lang="zh-CN" altLang="en-US" b="1" dirty="0">
              <a:solidFill>
                <a:srgbClr val="042359"/>
              </a:solidFill>
              <a:latin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7544" y="5180999"/>
            <a:ext cx="8424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/>
              <a:buChar char="•"/>
            </a:pPr>
            <a:r>
              <a:rPr kumimoji="1" lang="en-US" altLang="zh-CN" sz="2000" b="1" dirty="0" err="1">
                <a:solidFill>
                  <a:srgbClr val="FF0000"/>
                </a:solidFill>
                <a:latin typeface="+mn-lt"/>
              </a:rPr>
              <a:t>Mephisto</a:t>
            </a:r>
            <a:r>
              <a:rPr kumimoji="1" lang="en-US" altLang="zh-CN" sz="2000" b="1" dirty="0">
                <a:solidFill>
                  <a:srgbClr val="FF0000"/>
                </a:solidFill>
                <a:latin typeface="+mn-lt"/>
              </a:rPr>
              <a:t>-W, -D, -H, -M surveys </a:t>
            </a:r>
            <a:r>
              <a:rPr kumimoji="1" lang="en-US" altLang="zh-CN" sz="2000" b="1" dirty="0">
                <a:solidFill>
                  <a:srgbClr val="0E1E20"/>
                </a:solidFill>
                <a:latin typeface="+mn-lt"/>
              </a:rPr>
              <a:t>probe  transients and variables of </a:t>
            </a:r>
            <a:r>
              <a:rPr kumimoji="1" lang="en-US" altLang="zh-CN" sz="2000" b="1" dirty="0">
                <a:solidFill>
                  <a:srgbClr val="FF0000"/>
                </a:solidFill>
                <a:latin typeface="+mn-lt"/>
              </a:rPr>
              <a:t>time-scales from minutes to years</a:t>
            </a:r>
          </a:p>
          <a:p>
            <a:pPr marL="285744" indent="-285744">
              <a:buFont typeface="Arial"/>
              <a:buChar char="•"/>
            </a:pPr>
            <a:r>
              <a:rPr kumimoji="1" lang="en-US" altLang="zh-CN" sz="2000" b="1" dirty="0">
                <a:solidFill>
                  <a:srgbClr val="FF0000"/>
                </a:solidFill>
                <a:latin typeface="+mn-lt"/>
              </a:rPr>
              <a:t>Accurate real-time colour and multi-band light curves</a:t>
            </a:r>
            <a:r>
              <a:rPr kumimoji="1" lang="en-US" altLang="zh-CN" sz="2000" b="1" dirty="0">
                <a:solidFill>
                  <a:srgbClr val="0E1E20"/>
                </a:solidFill>
                <a:latin typeface="+mn-lt"/>
              </a:rPr>
              <a:t>: Fast and robust </a:t>
            </a:r>
            <a:r>
              <a:rPr kumimoji="1" lang="en-US" altLang="zh-CN" sz="2000" b="1" dirty="0">
                <a:solidFill>
                  <a:srgbClr val="FF0000"/>
                </a:solidFill>
                <a:latin typeface="+mn-lt"/>
              </a:rPr>
              <a:t>classifications</a:t>
            </a:r>
            <a:r>
              <a:rPr kumimoji="1" lang="en-US" altLang="zh-CN" sz="2000" b="1" dirty="0">
                <a:solidFill>
                  <a:srgbClr val="0E1E20"/>
                </a:solidFill>
                <a:latin typeface="+mn-lt"/>
              </a:rPr>
              <a:t> of transients and variables </a:t>
            </a:r>
            <a:endParaRPr kumimoji="1" lang="zh-CN" altLang="en-US" sz="2000" b="1" dirty="0">
              <a:solidFill>
                <a:srgbClr val="0E1E20"/>
              </a:solidFill>
              <a:latin typeface="+mn-lt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 bwMode="auto">
          <a:xfrm>
            <a:off x="467544" y="764704"/>
            <a:ext cx="8229600" cy="5760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100" b="1">
                <a:solidFill>
                  <a:srgbClr val="02326C"/>
                </a:solidFill>
                <a:latin typeface="+mn-lt"/>
                <a:ea typeface="宋体" charset="0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宋体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宋体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宋体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charset="0"/>
                <a:ea typeface="宋体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029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SNIa</a:t>
            </a:r>
            <a:r>
              <a:rPr lang="en-US" altLang="zh-CN" dirty="0" smtClean="0"/>
              <a:t>: cosmological distance indicator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981075"/>
            <a:ext cx="4536504" cy="3888085"/>
          </a:xfrm>
        </p:spPr>
        <p:txBody>
          <a:bodyPr/>
          <a:lstStyle/>
          <a:p>
            <a:r>
              <a:rPr lang="en-US" altLang="zh-CN" sz="2400" dirty="0" smtClean="0"/>
              <a:t>“Standard candle” </a:t>
            </a:r>
          </a:p>
          <a:p>
            <a:pPr lvl="1"/>
            <a:r>
              <a:rPr lang="en-US" altLang="zh-CN" sz="2000" dirty="0" smtClean="0"/>
              <a:t>Measure Dark Energy &amp;H0</a:t>
            </a:r>
          </a:p>
          <a:p>
            <a:pPr lvl="1"/>
            <a:r>
              <a:rPr lang="en-US" altLang="zh-CN" sz="2000" dirty="0" smtClean="0"/>
              <a:t>Nobel Prize </a:t>
            </a:r>
            <a:r>
              <a:rPr lang="en-US" altLang="zh-CN" sz="2000" dirty="0" smtClean="0"/>
              <a:t>2011</a:t>
            </a:r>
          </a:p>
          <a:p>
            <a:r>
              <a:rPr lang="en-US" altLang="zh-CN" sz="2400" dirty="0" smtClean="0"/>
              <a:t>However</a:t>
            </a:r>
            <a:r>
              <a:rPr lang="en-US" altLang="zh-CN" sz="2400" dirty="0" smtClean="0"/>
              <a:t>, </a:t>
            </a:r>
            <a:r>
              <a:rPr lang="en-US" altLang="zh-CN" sz="2400" dirty="0" smtClean="0">
                <a:solidFill>
                  <a:srgbClr val="FF0000"/>
                </a:solidFill>
              </a:rPr>
              <a:t>Hubble tension</a:t>
            </a:r>
            <a:r>
              <a:rPr lang="en-US" altLang="zh-CN" sz="2400" dirty="0" smtClean="0"/>
              <a:t>!</a:t>
            </a:r>
          </a:p>
          <a:p>
            <a:pPr lvl="1"/>
            <a:r>
              <a:rPr lang="en-US" altLang="zh-CN" sz="2000" dirty="0" smtClean="0"/>
              <a:t>Different physics between low-z and high-z universe?! </a:t>
            </a:r>
          </a:p>
          <a:p>
            <a:pPr lvl="1"/>
            <a:r>
              <a:rPr lang="en-US" altLang="zh-CN" sz="2000" dirty="0" smtClean="0"/>
              <a:t>&gt;4 sigma significance </a:t>
            </a:r>
          </a:p>
          <a:p>
            <a:pPr lvl="1"/>
            <a:r>
              <a:rPr lang="en-US" altLang="zh-CN" sz="2000" dirty="0" smtClean="0"/>
              <a:t>Real new physics or systematics?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114" y="765175"/>
            <a:ext cx="3673686" cy="25199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429000"/>
            <a:ext cx="2987320" cy="33320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/>
          <a:srcRect r="45722" b="644"/>
          <a:stretch/>
        </p:blipFill>
        <p:spPr>
          <a:xfrm>
            <a:off x="251520" y="4365104"/>
            <a:ext cx="3168352" cy="222458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627784" y="4077072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Largest systematic: model variance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" name="右箭头 7"/>
          <p:cNvSpPr/>
          <p:nvPr/>
        </p:nvSpPr>
        <p:spPr>
          <a:xfrm rot="8180751">
            <a:off x="1627205" y="4687974"/>
            <a:ext cx="1025064" cy="2237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67544" y="657501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" indent="0">
              <a:buNone/>
            </a:pPr>
            <a:r>
              <a:rPr lang="en-US" altLang="zh-CN" sz="1400" dirty="0">
                <a:solidFill>
                  <a:srgbClr val="0E1E20"/>
                </a:solidFill>
              </a:rPr>
              <a:t>(</a:t>
            </a:r>
            <a:r>
              <a:rPr lang="en-US" altLang="zh-CN" sz="1400" dirty="0" err="1">
                <a:solidFill>
                  <a:srgbClr val="0E1E20"/>
                </a:solidFill>
              </a:rPr>
              <a:t>Brout</a:t>
            </a:r>
            <a:r>
              <a:rPr lang="en-US" altLang="zh-CN" sz="1400" dirty="0">
                <a:solidFill>
                  <a:srgbClr val="0E1E20"/>
                </a:solidFill>
              </a:rPr>
              <a:t> et al. 2019, Jones et al. 2019, Jones et al. 2020)</a:t>
            </a:r>
          </a:p>
        </p:txBody>
      </p:sp>
    </p:spTree>
    <p:extLst>
      <p:ext uri="{BB962C8B-B14F-4D97-AF65-F5344CB8AC3E}">
        <p14:creationId xmlns:p14="http://schemas.microsoft.com/office/powerpoint/2010/main" val="358859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SNIa</a:t>
            </a:r>
            <a:r>
              <a:rPr lang="en-US" altLang="zh-CN" dirty="0" smtClean="0"/>
              <a:t> intrinsic variation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1075"/>
            <a:ext cx="5050904" cy="1151781"/>
          </a:xfrm>
        </p:spPr>
        <p:txBody>
          <a:bodyPr/>
          <a:lstStyle/>
          <a:p>
            <a:r>
              <a:rPr lang="en-US" altLang="zh-CN" sz="2400" dirty="0" smtClean="0">
                <a:solidFill>
                  <a:srgbClr val="0E1E20"/>
                </a:solidFill>
              </a:rPr>
              <a:t>Mechanism and sub-population? </a:t>
            </a:r>
            <a:endParaRPr lang="zh-CN" altLang="en-US" sz="2400" dirty="0"/>
          </a:p>
        </p:txBody>
      </p:sp>
      <p:grpSp>
        <p:nvGrpSpPr>
          <p:cNvPr id="4" name="Group"/>
          <p:cNvGrpSpPr/>
          <p:nvPr/>
        </p:nvGrpSpPr>
        <p:grpSpPr>
          <a:xfrm>
            <a:off x="5590729" y="734191"/>
            <a:ext cx="3553271" cy="5472136"/>
            <a:chOff x="6049187" y="-1705601"/>
            <a:chExt cx="7946910" cy="8190000"/>
          </a:xfrm>
        </p:grpSpPr>
        <p:pic>
          <p:nvPicPr>
            <p:cNvPr id="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 rot="5400000">
              <a:off x="5014833" y="-549999"/>
              <a:ext cx="8190000" cy="5878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Taubenberger 2018"/>
            <p:cNvSpPr txBox="1"/>
            <p:nvPr/>
          </p:nvSpPr>
          <p:spPr>
            <a:xfrm>
              <a:off x="6049187" y="1627660"/>
              <a:ext cx="7946910" cy="798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500"/>
              </a:lvl1pPr>
            </a:lstStyle>
            <a:p>
              <a:r>
                <a:rPr sz="2800" dirty="0" err="1"/>
                <a:t>Taubenberger</a:t>
              </a:r>
              <a:r>
                <a:rPr sz="2800" dirty="0"/>
                <a:t> 2018</a:t>
              </a:r>
            </a:p>
          </p:txBody>
        </p:sp>
      </p:grpSp>
      <p:pic>
        <p:nvPicPr>
          <p:cNvPr id="9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39552" y="3811195"/>
            <a:ext cx="8229600" cy="30573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内容占位符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043608" y="1677393"/>
            <a:ext cx="2736304" cy="220508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83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764704"/>
            <a:ext cx="4032448" cy="577984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436"/>
          <a:stretch/>
        </p:blipFill>
        <p:spPr>
          <a:xfrm>
            <a:off x="323528" y="692696"/>
            <a:ext cx="3096344" cy="3116094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23528" y="-27384"/>
            <a:ext cx="8363272" cy="936104"/>
          </a:xfrm>
        </p:spPr>
        <p:txBody>
          <a:bodyPr/>
          <a:lstStyle/>
          <a:p>
            <a:r>
              <a:rPr lang="en-US" altLang="zh-CN" sz="2800" dirty="0">
                <a:solidFill>
                  <a:schemeClr val="accent5">
                    <a:lumMod val="10000"/>
                  </a:schemeClr>
                </a:solidFill>
              </a:rPr>
              <a:t>EM counterparts of GW events</a:t>
            </a:r>
            <a:endParaRPr lang="zh-CN" altLang="en-US" sz="2800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9" name="图片 8" descr="Screen Shot 2017-10-25 at 8.55.06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77072"/>
            <a:ext cx="2232248" cy="245547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000"/>
          <a:stretch/>
        </p:blipFill>
        <p:spPr>
          <a:xfrm>
            <a:off x="2411760" y="3861048"/>
            <a:ext cx="3027836" cy="254618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211960" y="4941168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 err="1"/>
              <a:t>Kilonova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73923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Big data challenge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1074"/>
            <a:ext cx="8579296" cy="5616277"/>
          </a:xfrm>
        </p:spPr>
        <p:txBody>
          <a:bodyPr/>
          <a:lstStyle/>
          <a:p>
            <a:r>
              <a:rPr lang="en-US" altLang="zh-CN" sz="2800" dirty="0" smtClean="0"/>
              <a:t>Total data</a:t>
            </a:r>
          </a:p>
          <a:p>
            <a:pPr lvl="1"/>
            <a:r>
              <a:rPr lang="en-US" altLang="zh-CN" sz="2400" dirty="0" smtClean="0"/>
              <a:t>One exposure: ~1 GB, </a:t>
            </a:r>
          </a:p>
          <a:p>
            <a:pPr lvl="1"/>
            <a:r>
              <a:rPr lang="en-US" altLang="zh-CN" sz="2400" dirty="0" smtClean="0"/>
              <a:t>3.6 TB /night, &gt;1 PB /year,  ~10 PB in total.</a:t>
            </a:r>
          </a:p>
          <a:p>
            <a:pPr lvl="1"/>
            <a:r>
              <a:rPr lang="en-US" altLang="zh-CN" sz="2400" dirty="0" smtClean="0"/>
              <a:t>Store and analysis</a:t>
            </a:r>
            <a:endParaRPr lang="en-US" altLang="zh-CN" sz="2400" dirty="0"/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Transient search and identification </a:t>
            </a:r>
          </a:p>
          <a:p>
            <a:pPr lvl="1"/>
            <a:r>
              <a:rPr lang="en-US" altLang="zh-CN" sz="2400" dirty="0" smtClean="0"/>
              <a:t>Thousands of transients or variables /night (10M by LSST)</a:t>
            </a:r>
          </a:p>
          <a:p>
            <a:pPr lvl="1"/>
            <a:r>
              <a:rPr lang="en-US" altLang="zh-CN" sz="2400" dirty="0" smtClean="0"/>
              <a:t>Large number of faked ones</a:t>
            </a:r>
          </a:p>
          <a:p>
            <a:pPr lvl="1"/>
            <a:r>
              <a:rPr lang="en-US" altLang="zh-CN" sz="2400" dirty="0" smtClean="0"/>
              <a:t>4 </a:t>
            </a:r>
            <a:r>
              <a:rPr lang="en-US" altLang="zh-CN" sz="2400" dirty="0" err="1" smtClean="0"/>
              <a:t>mins</a:t>
            </a:r>
            <a:r>
              <a:rPr lang="en-US" altLang="zh-CN" sz="2400" dirty="0" smtClean="0"/>
              <a:t> for one run of </a:t>
            </a:r>
            <a:r>
              <a:rPr lang="en-US" altLang="zh-CN" sz="2400" dirty="0" err="1" smtClean="0"/>
              <a:t>TransFind</a:t>
            </a:r>
            <a:r>
              <a:rPr lang="en-US" altLang="zh-CN" sz="2400" dirty="0" smtClean="0"/>
              <a:t> (each exposure)</a:t>
            </a:r>
          </a:p>
          <a:p>
            <a:pPr lvl="1"/>
            <a:r>
              <a:rPr lang="en-US" altLang="zh-CN" sz="2400" dirty="0" smtClean="0"/>
              <a:t>Find out the interesting one, rapid alert &amp; follow up</a:t>
            </a:r>
            <a:endParaRPr lang="en-US" altLang="zh-CN" sz="2400" dirty="0"/>
          </a:p>
          <a:p>
            <a:endParaRPr lang="en-US" altLang="zh-CN" sz="2800" dirty="0" smtClean="0"/>
          </a:p>
          <a:p>
            <a:pPr lvl="1"/>
            <a:endParaRPr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415984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F4D4D67-CA01-4D40-BE6F-0DAA5646F3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5" y="2852936"/>
            <a:ext cx="9144000" cy="3841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err="1">
                <a:solidFill>
                  <a:schemeClr val="accent5">
                    <a:lumMod val="10000"/>
                  </a:schemeClr>
                </a:solidFill>
              </a:rPr>
              <a:t>Mephisto</a:t>
            </a:r>
            <a:r>
              <a:rPr lang="en-US" altLang="zh-CN" sz="2800" dirty="0">
                <a:solidFill>
                  <a:schemeClr val="accent5">
                    <a:lumMod val="10000"/>
                  </a:schemeClr>
                </a:solidFill>
              </a:rPr>
              <a:t> in one sentence</a:t>
            </a:r>
            <a:endParaRPr lang="zh-CN" altLang="en-US" sz="28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1077"/>
            <a:ext cx="8163247" cy="129579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1800" dirty="0" err="1">
                <a:solidFill>
                  <a:schemeClr val="accent5">
                    <a:lumMod val="10000"/>
                  </a:schemeClr>
                </a:solidFill>
              </a:rPr>
              <a:t>Mephisto</a:t>
            </a:r>
            <a:r>
              <a:rPr lang="en-US" altLang="zh-CN" sz="1800" dirty="0">
                <a:solidFill>
                  <a:schemeClr val="tx1"/>
                </a:solidFill>
              </a:rPr>
              <a:t>, a 1.6m multi-channel survey telescope</a:t>
            </a:r>
            <a:r>
              <a:rPr lang="en-US" altLang="zh-CN" sz="1800" dirty="0">
                <a:solidFill>
                  <a:srgbClr val="0E1E20"/>
                </a:solidFill>
              </a:rPr>
              <a:t>, will deliver </a:t>
            </a:r>
            <a:r>
              <a:rPr lang="en-US" altLang="zh-CN" sz="1800" dirty="0">
                <a:solidFill>
                  <a:srgbClr val="FF0000"/>
                </a:solidFill>
              </a:rPr>
              <a:t>real-time, high-quality </a:t>
            </a:r>
            <a:r>
              <a:rPr lang="en-US" altLang="zh-CN" sz="1800" dirty="0" err="1">
                <a:solidFill>
                  <a:srgbClr val="FF0000"/>
                </a:solidFill>
              </a:rPr>
              <a:t>colours</a:t>
            </a:r>
            <a:r>
              <a:rPr lang="en-US" altLang="zh-CN" sz="1800" dirty="0">
                <a:solidFill>
                  <a:srgbClr val="FF0000"/>
                </a:solidFill>
              </a:rPr>
              <a:t> </a:t>
            </a:r>
            <a:r>
              <a:rPr lang="en-US" altLang="zh-CN" sz="1800" dirty="0" smtClean="0">
                <a:solidFill>
                  <a:srgbClr val="0E1E20"/>
                </a:solidFill>
              </a:rPr>
              <a:t>for </a:t>
            </a:r>
            <a:r>
              <a:rPr lang="en-US" altLang="zh-CN" sz="1800" dirty="0">
                <a:solidFill>
                  <a:srgbClr val="0E1E20"/>
                </a:solidFill>
              </a:rPr>
              <a:t>celestial objects, </a:t>
            </a:r>
            <a:r>
              <a:rPr lang="en-US" altLang="zh-CN" sz="1800" dirty="0">
                <a:solidFill>
                  <a:schemeClr val="accent5">
                    <a:lumMod val="10000"/>
                  </a:schemeClr>
                </a:solidFill>
              </a:rPr>
              <a:t>enable</a:t>
            </a:r>
            <a:r>
              <a:rPr lang="en-US" altLang="zh-CN" sz="1800" dirty="0">
                <a:solidFill>
                  <a:srgbClr val="FF0000"/>
                </a:solidFill>
              </a:rPr>
              <a:t> fast and robust classification of variables and transients</a:t>
            </a:r>
            <a:r>
              <a:rPr lang="en-US" altLang="zh-CN" sz="1800" dirty="0">
                <a:solidFill>
                  <a:srgbClr val="0E1E20"/>
                </a:solidFill>
              </a:rPr>
              <a:t>, and deliver, for the first time, a</a:t>
            </a:r>
            <a:r>
              <a:rPr lang="en-US" altLang="zh-CN" sz="1800" dirty="0"/>
              <a:t> </a:t>
            </a:r>
            <a:r>
              <a:rPr lang="en-US" altLang="zh-CN" sz="1800" dirty="0">
                <a:solidFill>
                  <a:srgbClr val="FF0000"/>
                </a:solidFill>
              </a:rPr>
              <a:t>panchromatic documentary of our evolving universe</a:t>
            </a:r>
            <a:r>
              <a:rPr lang="en-US" altLang="zh-CN" sz="1800" dirty="0"/>
              <a:t>.</a:t>
            </a:r>
            <a:endParaRPr lang="zh-CN" altLang="en-US" sz="1800" dirty="0"/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323528" y="4293096"/>
            <a:ext cx="576064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solidFill>
                  <a:srgbClr val="FF0000"/>
                </a:solidFill>
              </a:rPr>
              <a:t>Welcome</a:t>
            </a:r>
            <a:r>
              <a:rPr kumimoji="1" lang="zh-CN" altLang="en-US" sz="40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4000" b="1" dirty="0">
                <a:solidFill>
                  <a:srgbClr val="FF0000"/>
                </a:solidFill>
              </a:rPr>
              <a:t>to</a:t>
            </a:r>
            <a:r>
              <a:rPr kumimoji="1" lang="zh-CN" altLang="en-US" sz="40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4000" b="1" dirty="0">
                <a:solidFill>
                  <a:srgbClr val="FF0000"/>
                </a:solidFill>
              </a:rPr>
              <a:t>join</a:t>
            </a:r>
            <a:r>
              <a:rPr kumimoji="1" lang="zh-CN" altLang="en-US" sz="40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4000" b="1" dirty="0">
                <a:solidFill>
                  <a:srgbClr val="FF0000"/>
                </a:solidFill>
              </a:rPr>
              <a:t>us!</a:t>
            </a:r>
            <a:endParaRPr kumimoji="1"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3528" y="3284984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</a:rPr>
              <a:t>Call for science proposals!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0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err="1"/>
              <a:t>Mephisto</a:t>
            </a:r>
            <a:r>
              <a:rPr lang="en-US" altLang="zh-CN" sz="2800" dirty="0"/>
              <a:t> features</a:t>
            </a:r>
            <a:endParaRPr kumimoji="1"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981075"/>
            <a:ext cx="8352928" cy="5145088"/>
          </a:xfrm>
        </p:spPr>
        <p:txBody>
          <a:bodyPr/>
          <a:lstStyle/>
          <a:p>
            <a:r>
              <a:rPr kumimoji="1" lang="en-US" altLang="zh-CN" sz="2400" dirty="0" err="1">
                <a:solidFill>
                  <a:schemeClr val="accent5">
                    <a:lumMod val="10000"/>
                  </a:schemeClr>
                </a:solidFill>
              </a:rPr>
              <a:t>Mephisto</a:t>
            </a:r>
            <a:r>
              <a:rPr kumimoji="1" lang="en-US" altLang="zh-CN" sz="2400" dirty="0">
                <a:solidFill>
                  <a:schemeClr val="accent5">
                    <a:lumMod val="10000"/>
                  </a:schemeClr>
                </a:solidFill>
              </a:rPr>
              <a:t> will be the</a:t>
            </a:r>
            <a:r>
              <a:rPr kumimoji="1"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first multi-channel photometric survey telescope</a:t>
            </a:r>
            <a:r>
              <a:rPr lang="en-US" altLang="zh-CN" sz="2400" dirty="0"/>
              <a:t> </a:t>
            </a:r>
            <a:r>
              <a:rPr lang="en-US" altLang="zh-CN" sz="2400" dirty="0">
                <a:solidFill>
                  <a:srgbClr val="0E1E20"/>
                </a:solidFill>
              </a:rPr>
              <a:t>that shall deliver:</a:t>
            </a:r>
          </a:p>
          <a:p>
            <a:pPr lvl="1">
              <a:spcBef>
                <a:spcPts val="1080"/>
              </a:spcBef>
            </a:pPr>
            <a:r>
              <a:rPr lang="en-US" altLang="zh-CN" sz="2400" dirty="0">
                <a:solidFill>
                  <a:srgbClr val="FF0000"/>
                </a:solidFill>
              </a:rPr>
              <a:t>Real-time </a:t>
            </a:r>
            <a:r>
              <a:rPr lang="en-US" altLang="zh-CN" sz="2400" dirty="0" err="1">
                <a:solidFill>
                  <a:srgbClr val="FF0000"/>
                </a:solidFill>
              </a:rPr>
              <a:t>colours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(and variations)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0E1E20"/>
                </a:solidFill>
              </a:rPr>
              <a:t>of</a:t>
            </a:r>
            <a:r>
              <a:rPr lang="zh-CN" altLang="en-US" sz="2400" dirty="0">
                <a:solidFill>
                  <a:srgbClr val="0E1E20"/>
                </a:solidFill>
              </a:rPr>
              <a:t> </a:t>
            </a:r>
            <a:r>
              <a:rPr lang="en-US" altLang="zh-CN" sz="2400" dirty="0">
                <a:solidFill>
                  <a:srgbClr val="0E1E20"/>
                </a:solidFill>
              </a:rPr>
              <a:t>astronomical</a:t>
            </a:r>
            <a:r>
              <a:rPr lang="zh-CN" altLang="en-US" sz="2400" dirty="0">
                <a:solidFill>
                  <a:srgbClr val="0E1E20"/>
                </a:solidFill>
              </a:rPr>
              <a:t> </a:t>
            </a:r>
            <a:r>
              <a:rPr lang="en-US" altLang="zh-CN" sz="2400" dirty="0">
                <a:solidFill>
                  <a:srgbClr val="0E1E20"/>
                </a:solidFill>
              </a:rPr>
              <a:t>objects, enabling fast and robust search and classification of different types of transients</a:t>
            </a:r>
            <a:r>
              <a:rPr lang="zh-CN" altLang="en-US" sz="2400" dirty="0">
                <a:solidFill>
                  <a:srgbClr val="0E1E20"/>
                </a:solidFill>
              </a:rPr>
              <a:t> </a:t>
            </a:r>
            <a:r>
              <a:rPr lang="en-US" altLang="zh-CN" sz="2400" dirty="0">
                <a:solidFill>
                  <a:srgbClr val="0E1E20"/>
                </a:solidFill>
              </a:rPr>
              <a:t>and</a:t>
            </a:r>
            <a:r>
              <a:rPr lang="zh-CN" altLang="en-US" sz="2400" dirty="0">
                <a:solidFill>
                  <a:srgbClr val="0E1E20"/>
                </a:solidFill>
              </a:rPr>
              <a:t> </a:t>
            </a:r>
            <a:r>
              <a:rPr lang="en-US" altLang="zh-CN" sz="2400" dirty="0">
                <a:solidFill>
                  <a:srgbClr val="0E1E20"/>
                </a:solidFill>
              </a:rPr>
              <a:t>variables for</a:t>
            </a:r>
            <a:r>
              <a:rPr lang="zh-CN" altLang="en-US" sz="2400" dirty="0">
                <a:solidFill>
                  <a:srgbClr val="0E1E20"/>
                </a:solidFill>
              </a:rPr>
              <a:t> </a:t>
            </a:r>
            <a:r>
              <a:rPr lang="en-US" altLang="zh-CN" sz="2400" dirty="0">
                <a:solidFill>
                  <a:srgbClr val="0E1E20"/>
                </a:solidFill>
              </a:rPr>
              <a:t>follow-up spectroscopic</a:t>
            </a:r>
            <a:r>
              <a:rPr lang="zh-CN" altLang="en-US" sz="2400" dirty="0">
                <a:solidFill>
                  <a:srgbClr val="0E1E20"/>
                </a:solidFill>
              </a:rPr>
              <a:t> </a:t>
            </a:r>
            <a:r>
              <a:rPr lang="en-US" altLang="zh-CN" sz="2400" dirty="0">
                <a:solidFill>
                  <a:srgbClr val="0E1E20"/>
                </a:solidFill>
              </a:rPr>
              <a:t>identification and observation;</a:t>
            </a:r>
          </a:p>
          <a:p>
            <a:pPr lvl="1">
              <a:spcBef>
                <a:spcPts val="1080"/>
              </a:spcBef>
            </a:pPr>
            <a:r>
              <a:rPr lang="en-US" altLang="zh-CN" sz="2400" dirty="0">
                <a:solidFill>
                  <a:srgbClr val="FF0000"/>
                </a:solidFill>
              </a:rPr>
              <a:t>Superb </a:t>
            </a:r>
            <a:r>
              <a:rPr lang="en-US" altLang="zh-CN" sz="2400" dirty="0" err="1">
                <a:solidFill>
                  <a:srgbClr val="FF0000"/>
                </a:solidFill>
              </a:rPr>
              <a:t>colour</a:t>
            </a:r>
            <a:r>
              <a:rPr lang="en-US" altLang="zh-CN" sz="2400" dirty="0">
                <a:solidFill>
                  <a:srgbClr val="FF0000"/>
                </a:solidFill>
              </a:rPr>
              <a:t> accuracies, 0.2-0.5%</a:t>
            </a:r>
            <a:r>
              <a:rPr lang="en-US" altLang="zh-CN" sz="2400" dirty="0">
                <a:solidFill>
                  <a:srgbClr val="0E1E20"/>
                </a:solidFill>
              </a:rPr>
              <a:t>, better than LSST (0.7-1.4%), enabling accurate parameter determinations of stars and galaxies; </a:t>
            </a:r>
          </a:p>
          <a:p>
            <a:pPr lvl="1">
              <a:spcBef>
                <a:spcPts val="1080"/>
              </a:spcBef>
            </a:pPr>
            <a:r>
              <a:rPr lang="en-US" altLang="zh-CN" sz="2400" dirty="0">
                <a:solidFill>
                  <a:srgbClr val="FF0000"/>
                </a:solidFill>
              </a:rPr>
              <a:t>Fast survey speed</a:t>
            </a:r>
            <a:r>
              <a:rPr lang="en-US" altLang="zh-CN" sz="2400" dirty="0">
                <a:solidFill>
                  <a:srgbClr val="0E1E20"/>
                </a:solidFill>
              </a:rPr>
              <a:t>: 1800 deg</a:t>
            </a:r>
            <a:r>
              <a:rPr lang="en-US" altLang="zh-CN" sz="2400" baseline="30000" dirty="0">
                <a:solidFill>
                  <a:srgbClr val="0E1E20"/>
                </a:solidFill>
              </a:rPr>
              <a:t>2</a:t>
            </a:r>
            <a:r>
              <a:rPr lang="en-US" altLang="zh-CN" sz="2400" dirty="0">
                <a:solidFill>
                  <a:srgbClr val="0E1E20"/>
                </a:solidFill>
              </a:rPr>
              <a:t> in 3 bands per night, comparable to LSST;</a:t>
            </a:r>
          </a:p>
        </p:txBody>
      </p:sp>
    </p:spTree>
    <p:extLst>
      <p:ext uri="{BB962C8B-B14F-4D97-AF65-F5344CB8AC3E}">
        <p14:creationId xmlns:p14="http://schemas.microsoft.com/office/powerpoint/2010/main" val="344457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0E1E20"/>
                </a:solidFill>
              </a:rPr>
              <a:t>Selected</a:t>
            </a:r>
            <a:r>
              <a:rPr lang="zh-CN" altLang="en-US" sz="2800" dirty="0">
                <a:solidFill>
                  <a:srgbClr val="0E1E20"/>
                </a:solidFill>
              </a:rPr>
              <a:t> </a:t>
            </a:r>
            <a:r>
              <a:rPr lang="en-US" altLang="zh-CN" sz="2800" dirty="0">
                <a:solidFill>
                  <a:srgbClr val="0E1E20"/>
                </a:solidFill>
              </a:rPr>
              <a:t>optical surveys</a:t>
            </a:r>
            <a:endParaRPr kumimoji="1" lang="zh-CN" altLang="en-US" sz="2800" dirty="0">
              <a:solidFill>
                <a:srgbClr val="0E1E2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1"/>
          <a:stretch/>
        </p:blipFill>
        <p:spPr>
          <a:xfrm>
            <a:off x="1907706" y="980728"/>
            <a:ext cx="5322831" cy="5162039"/>
          </a:xfrm>
          <a:prstGeom prst="rect">
            <a:avLst/>
          </a:prstGeom>
        </p:spPr>
      </p:pic>
      <p:sp>
        <p:nvSpPr>
          <p:cNvPr id="9" name="Line 32"/>
          <p:cNvSpPr>
            <a:spLocks noChangeShapeType="1"/>
          </p:cNvSpPr>
          <p:nvPr/>
        </p:nvSpPr>
        <p:spPr bwMode="auto">
          <a:xfrm>
            <a:off x="2796952" y="2032988"/>
            <a:ext cx="3276600" cy="3124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2483768" y="3212973"/>
            <a:ext cx="1600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zh-CN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Constant  A </a:t>
            </a:r>
            <a:r>
              <a:rPr lang="en-US" altLang="zh-CN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cs typeface="Times New Roman" charset="0"/>
              </a:rPr>
              <a:t>W</a:t>
            </a:r>
            <a:r>
              <a:rPr lang="en-US" altLang="zh-CN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t</a:t>
            </a:r>
          </a:p>
        </p:txBody>
      </p:sp>
      <p:sp>
        <p:nvSpPr>
          <p:cNvPr id="11" name="Line 32"/>
          <p:cNvSpPr>
            <a:spLocks noChangeShapeType="1"/>
          </p:cNvSpPr>
          <p:nvPr/>
        </p:nvSpPr>
        <p:spPr bwMode="auto">
          <a:xfrm>
            <a:off x="3023592" y="1124740"/>
            <a:ext cx="3996680" cy="3816424"/>
          </a:xfrm>
          <a:prstGeom prst="line">
            <a:avLst/>
          </a:prstGeom>
          <a:noFill/>
          <a:ln w="19050">
            <a:solidFill>
              <a:srgbClr val="BC2A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" name="五角星 12"/>
          <p:cNvSpPr>
            <a:spLocks noChangeAspect="1"/>
          </p:cNvSpPr>
          <p:nvPr/>
        </p:nvSpPr>
        <p:spPr>
          <a:xfrm>
            <a:off x="6444208" y="3501004"/>
            <a:ext cx="576000" cy="576000"/>
          </a:xfrm>
          <a:prstGeom prst="star5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50742" y="4026546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 err="1">
                <a:solidFill>
                  <a:srgbClr val="00B050"/>
                </a:solidFill>
              </a:rPr>
              <a:t>Mephisto</a:t>
            </a:r>
            <a:endParaRPr kumimoji="1" lang="zh-CN" altLang="en-US" sz="1600" b="1" dirty="0">
              <a:solidFill>
                <a:srgbClr val="00B050"/>
              </a:solidFill>
            </a:endParaRPr>
          </a:p>
        </p:txBody>
      </p:sp>
      <p:sp>
        <p:nvSpPr>
          <p:cNvPr id="15" name="Line 32"/>
          <p:cNvSpPr>
            <a:spLocks noChangeShapeType="1"/>
          </p:cNvSpPr>
          <p:nvPr/>
        </p:nvSpPr>
        <p:spPr bwMode="auto">
          <a:xfrm>
            <a:off x="3995936" y="1196748"/>
            <a:ext cx="2952328" cy="2808312"/>
          </a:xfrm>
          <a:prstGeom prst="line">
            <a:avLst/>
          </a:prstGeom>
          <a:noFill/>
          <a:ln w="19050">
            <a:solidFill>
              <a:srgbClr val="1022F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12" name="直线箭头连接符 11"/>
          <p:cNvCxnSpPr/>
          <p:nvPr/>
        </p:nvCxnSpPr>
        <p:spPr>
          <a:xfrm flipV="1">
            <a:off x="2843808" y="1268756"/>
            <a:ext cx="1728192" cy="158417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线箭头连接符 15"/>
          <p:cNvCxnSpPr/>
          <p:nvPr/>
        </p:nvCxnSpPr>
        <p:spPr>
          <a:xfrm flipV="1">
            <a:off x="3923928" y="2348876"/>
            <a:ext cx="1728192" cy="158417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16"/>
          <p:cNvCxnSpPr/>
          <p:nvPr/>
        </p:nvCxnSpPr>
        <p:spPr>
          <a:xfrm flipV="1">
            <a:off x="5076056" y="3356988"/>
            <a:ext cx="1728192" cy="158417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817240" y="6237312"/>
            <a:ext cx="7931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0E1E20"/>
                </a:solidFill>
                <a:latin typeface="+mn-lt"/>
              </a:rPr>
              <a:t>In terms of limiting magnitude, </a:t>
            </a:r>
            <a:r>
              <a:rPr kumimoji="1" lang="en-US" altLang="zh-CN" b="1" dirty="0" err="1">
                <a:solidFill>
                  <a:srgbClr val="0E1E20"/>
                </a:solidFill>
                <a:latin typeface="+mn-lt"/>
              </a:rPr>
              <a:t>Mephisto</a:t>
            </a:r>
            <a:r>
              <a:rPr kumimoji="1" lang="en-US" altLang="zh-CN" b="1" dirty="0">
                <a:solidFill>
                  <a:srgbClr val="0E1E20"/>
                </a:solidFill>
                <a:latin typeface="+mn-lt"/>
              </a:rPr>
              <a:t> does not stand out.</a:t>
            </a:r>
            <a:endParaRPr lang="zh-CN" altLang="en-US" b="1" dirty="0">
              <a:solidFill>
                <a:srgbClr val="0E1E2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948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3" grpId="0" animBg="1"/>
      <p:bldP spid="14" grpId="0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>
                <a:solidFill>
                  <a:schemeClr val="tx1"/>
                </a:solidFill>
                <a:ea typeface="FZWeiBei-S03S" charset="0"/>
                <a:cs typeface="FZWeiBei-S03S" charset="0"/>
              </a:rPr>
              <a:t>Spectroscopic (spectrophotometric) observations</a:t>
            </a:r>
            <a:endParaRPr kumimoji="1" lang="zh-CN" altLang="en-US" sz="2400" dirty="0"/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19113" y="1039415"/>
            <a:ext cx="8301359" cy="469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1168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ung Light SC" charset="0"/>
                <a:cs typeface="MSung Light S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ung Light SC" charset="0"/>
                <a:cs typeface="MSung Light S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ung Light SC" charset="0"/>
                <a:cs typeface="MSung Light S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ung Light SC" charset="0"/>
                <a:cs typeface="MSung Light S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ung Light SC" charset="0"/>
                <a:cs typeface="MSung Light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ung Light SC" charset="0"/>
                <a:cs typeface="MSung Light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ung Light SC" charset="0"/>
                <a:cs typeface="MSung Light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ung Light SC" charset="0"/>
                <a:cs typeface="MSung Light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ung Light SC" charset="0"/>
                <a:cs typeface="MSung Light SC" charset="0"/>
              </a:defRPr>
            </a:lvl9pPr>
          </a:lstStyle>
          <a:p>
            <a:pPr hangingPunct="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GB" sz="3200" b="1" dirty="0">
                <a:solidFill>
                  <a:srgbClr val="FF3366"/>
                </a:solidFill>
              </a:rPr>
              <a:t>Single epoch observations/surveys</a:t>
            </a:r>
          </a:p>
          <a:p>
            <a:pPr marL="419100" lvl="1" indent="0" hangingPunct="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Times New Roman" pitchFamily="16" charset="0"/>
              <a:buNone/>
              <a:defRPr/>
            </a:pPr>
            <a:r>
              <a:rPr lang="en-GB" sz="2000" b="1" dirty="0"/>
              <a:t>1) Celestial motions (radial, expansion, thermal)</a:t>
            </a:r>
          </a:p>
          <a:p>
            <a:pPr marL="419100" lvl="1" indent="0" hangingPunct="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Times New Roman" pitchFamily="16" charset="0"/>
              <a:buNone/>
              <a:defRPr/>
            </a:pPr>
            <a:r>
              <a:rPr lang="en-GB" sz="2000" b="1" dirty="0"/>
              <a:t>2) Physical properties (temperature, density and mass)</a:t>
            </a:r>
          </a:p>
          <a:p>
            <a:pPr marL="419100" lvl="1" indent="0" hangingPunct="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Times New Roman" pitchFamily="16" charset="0"/>
              <a:buNone/>
              <a:defRPr/>
            </a:pPr>
            <a:r>
              <a:rPr lang="en-GB" sz="2000" b="1" dirty="0"/>
              <a:t>3) Chemical composition (</a:t>
            </a:r>
            <a:r>
              <a:rPr lang="en-GB" sz="2000" b="1" dirty="0" err="1"/>
              <a:t>metallicity</a:t>
            </a:r>
            <a:r>
              <a:rPr lang="en-GB" sz="2000" b="1" dirty="0"/>
              <a:t>, elemental abundances)</a:t>
            </a:r>
          </a:p>
          <a:p>
            <a:pPr marL="419100" lvl="1" indent="0" hangingPunct="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Times New Roman" pitchFamily="16" charset="0"/>
              <a:buNone/>
              <a:defRPr/>
            </a:pPr>
            <a:r>
              <a:rPr lang="en-GB" sz="2000" b="1" dirty="0"/>
              <a:t>4) Magnetic fields</a:t>
            </a:r>
          </a:p>
          <a:p>
            <a:pPr marL="107950" indent="0" hangingPunct="0">
              <a:lnSpc>
                <a:spcPct val="93000"/>
              </a:lnSpc>
              <a:spcAft>
                <a:spcPts val="1700"/>
              </a:spcAft>
              <a:buClr>
                <a:srgbClr val="000000"/>
              </a:buClr>
              <a:buSzPct val="45000"/>
              <a:buFont typeface="Times New Roman" pitchFamily="16" charset="0"/>
              <a:buNone/>
              <a:defRPr/>
            </a:pPr>
            <a:r>
              <a:rPr lang="en-GB" sz="3200" b="1" dirty="0">
                <a:solidFill>
                  <a:srgbClr val="FF3366"/>
                </a:solidFill>
              </a:rPr>
              <a:t>Multi-epoch observations/surveys</a:t>
            </a:r>
          </a:p>
          <a:p>
            <a:pPr marL="419100" lvl="1" indent="0" hangingPunct="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Times New Roman" pitchFamily="16" charset="0"/>
              <a:buNone/>
              <a:defRPr/>
            </a:pPr>
            <a:r>
              <a:rPr lang="en-GB" sz="2000" b="1" dirty="0"/>
              <a:t>1) Variations in (radial) motion (binaries, </a:t>
            </a:r>
            <a:r>
              <a:rPr lang="en-GB" sz="2000" b="1" dirty="0" err="1"/>
              <a:t>extrasolar</a:t>
            </a:r>
            <a:r>
              <a:rPr lang="en-GB" sz="2000" b="1" dirty="0"/>
              <a:t> planets)</a:t>
            </a:r>
          </a:p>
          <a:p>
            <a:pPr marL="419100" lvl="1" indent="0" hangingPunct="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Times New Roman" pitchFamily="16" charset="0"/>
              <a:buNone/>
              <a:defRPr/>
            </a:pPr>
            <a:r>
              <a:rPr lang="en-GB" sz="2000" b="1" dirty="0"/>
              <a:t>2) Transits (novae, </a:t>
            </a:r>
            <a:r>
              <a:rPr lang="en-GB" sz="2000" b="1" dirty="0" err="1"/>
              <a:t>SNe</a:t>
            </a:r>
            <a:r>
              <a:rPr lang="en-GB" sz="2000" b="1" dirty="0"/>
              <a:t>, </a:t>
            </a:r>
            <a:r>
              <a:rPr lang="en-GB" sz="2000" b="1" dirty="0">
                <a:sym typeface="Symbol"/>
              </a:rPr>
              <a:t></a:t>
            </a:r>
            <a:r>
              <a:rPr lang="en-GB" sz="2000" b="1" dirty="0">
                <a:latin typeface="Symbol" charset="2"/>
              </a:rPr>
              <a:t>-</a:t>
            </a:r>
            <a:r>
              <a:rPr lang="en-GB" sz="2000" b="1" dirty="0"/>
              <a:t>ray bursts, GW sources)</a:t>
            </a:r>
          </a:p>
        </p:txBody>
      </p:sp>
    </p:spTree>
    <p:extLst>
      <p:ext uri="{BB962C8B-B14F-4D97-AF65-F5344CB8AC3E}">
        <p14:creationId xmlns:p14="http://schemas.microsoft.com/office/powerpoint/2010/main" val="314013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2800" dirty="0" smtClean="0">
                <a:solidFill>
                  <a:srgbClr val="022553"/>
                </a:solidFill>
              </a:rPr>
              <a:t>Data release: W-survey</a:t>
            </a:r>
            <a:endParaRPr kumimoji="1" lang="zh-CN" altLang="en-US" sz="2800" dirty="0">
              <a:solidFill>
                <a:srgbClr val="022553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981074"/>
            <a:ext cx="8507288" cy="5472261"/>
          </a:xfrm>
        </p:spPr>
        <p:txBody>
          <a:bodyPr/>
          <a:lstStyle/>
          <a:p>
            <a:r>
              <a:rPr lang="en-US" altLang="zh-CN" dirty="0" smtClean="0">
                <a:solidFill>
                  <a:srgbClr val="0E1E20"/>
                </a:solidFill>
              </a:rPr>
              <a:t>1</a:t>
            </a:r>
            <a:r>
              <a:rPr lang="en-US" altLang="zh-CN" baseline="30000" dirty="0" smtClean="0">
                <a:solidFill>
                  <a:srgbClr val="0E1E20"/>
                </a:solidFill>
              </a:rPr>
              <a:t>st</a:t>
            </a:r>
            <a:r>
              <a:rPr lang="en-US" altLang="zh-CN" dirty="0" smtClean="0">
                <a:solidFill>
                  <a:srgbClr val="0E1E20"/>
                </a:solidFill>
              </a:rPr>
              <a:t> year</a:t>
            </a:r>
            <a:r>
              <a:rPr lang="en-US" altLang="zh-CN" dirty="0" smtClean="0">
                <a:solidFill>
                  <a:srgbClr val="0E1E20"/>
                </a:solidFill>
              </a:rPr>
              <a:t>, </a:t>
            </a:r>
            <a:r>
              <a:rPr lang="en-US" altLang="zh-CN" dirty="0">
                <a:solidFill>
                  <a:srgbClr val="FF0000"/>
                </a:solidFill>
              </a:rPr>
              <a:t>Release of the first true-colour sky map</a:t>
            </a:r>
            <a:r>
              <a:rPr lang="en-US" altLang="zh-CN" dirty="0">
                <a:solidFill>
                  <a:srgbClr val="0E1E20"/>
                </a:solidFill>
              </a:rPr>
              <a:t>, plus one-year-long 5-point</a:t>
            </a:r>
            <a:r>
              <a:rPr lang="zh-CN" altLang="en-US" dirty="0">
                <a:solidFill>
                  <a:srgbClr val="0E1E20"/>
                </a:solidFill>
              </a:rPr>
              <a:t> </a:t>
            </a:r>
            <a:r>
              <a:rPr lang="en-US" altLang="zh-CN" dirty="0">
                <a:solidFill>
                  <a:srgbClr val="0E1E20"/>
                </a:solidFill>
              </a:rPr>
              <a:t>multi-band light and real-time colour curves for all detected sources</a:t>
            </a:r>
          </a:p>
          <a:p>
            <a:pPr lvl="1"/>
            <a:r>
              <a:rPr lang="en-US" altLang="zh-CN" sz="1800" dirty="0">
                <a:solidFill>
                  <a:srgbClr val="0E1E20"/>
                </a:solidFill>
              </a:rPr>
              <a:t>Co-added </a:t>
            </a:r>
            <a:r>
              <a:rPr lang="el-GR" altLang="zh-CN" sz="1800" dirty="0">
                <a:solidFill>
                  <a:srgbClr val="0E1E20"/>
                </a:solidFill>
              </a:rPr>
              <a:t>5σ</a:t>
            </a:r>
            <a:r>
              <a:rPr lang="en-US" altLang="zh-CN" sz="1800" dirty="0">
                <a:solidFill>
                  <a:srgbClr val="0E1E20"/>
                </a:solidFill>
              </a:rPr>
              <a:t> depth </a:t>
            </a:r>
            <a:r>
              <a:rPr lang="el-GR" altLang="zh-CN" sz="1800" dirty="0">
                <a:solidFill>
                  <a:srgbClr val="0E1E20"/>
                </a:solidFill>
              </a:rPr>
              <a:t>(</a:t>
            </a:r>
            <a:r>
              <a:rPr lang="el-GR" altLang="zh-CN" sz="1800" i="1" dirty="0">
                <a:solidFill>
                  <a:srgbClr val="0E1E20"/>
                </a:solidFill>
              </a:rPr>
              <a:t>u,</a:t>
            </a:r>
            <a:r>
              <a:rPr lang="en-US" altLang="zh-CN" sz="1800" i="1" dirty="0">
                <a:solidFill>
                  <a:srgbClr val="0E1E20"/>
                </a:solidFill>
              </a:rPr>
              <a:t> </a:t>
            </a:r>
            <a:r>
              <a:rPr lang="el-GR" altLang="zh-CN" sz="1800" i="1" dirty="0">
                <a:solidFill>
                  <a:srgbClr val="0E1E20"/>
                </a:solidFill>
              </a:rPr>
              <a:t>v,</a:t>
            </a:r>
            <a:r>
              <a:rPr lang="en-US" altLang="zh-CN" sz="1800" i="1" dirty="0">
                <a:solidFill>
                  <a:srgbClr val="0E1E20"/>
                </a:solidFill>
              </a:rPr>
              <a:t> </a:t>
            </a:r>
            <a:r>
              <a:rPr lang="el-GR" altLang="zh-CN" sz="1800" i="1" dirty="0">
                <a:solidFill>
                  <a:srgbClr val="0E1E20"/>
                </a:solidFill>
              </a:rPr>
              <a:t>g,</a:t>
            </a:r>
            <a:r>
              <a:rPr lang="en-US" altLang="zh-CN" sz="1800" i="1" dirty="0">
                <a:solidFill>
                  <a:srgbClr val="0E1E20"/>
                </a:solidFill>
              </a:rPr>
              <a:t> </a:t>
            </a:r>
            <a:r>
              <a:rPr lang="el-GR" altLang="zh-CN" sz="1800" i="1" dirty="0">
                <a:solidFill>
                  <a:srgbClr val="0E1E20"/>
                </a:solidFill>
              </a:rPr>
              <a:t>r,</a:t>
            </a:r>
            <a:r>
              <a:rPr lang="en-US" altLang="zh-CN" sz="1800" i="1" dirty="0">
                <a:solidFill>
                  <a:srgbClr val="0E1E20"/>
                </a:solidFill>
              </a:rPr>
              <a:t> </a:t>
            </a:r>
            <a:r>
              <a:rPr lang="en-US" altLang="zh-CN" sz="1800" i="1" dirty="0" err="1">
                <a:solidFill>
                  <a:srgbClr val="0E1E20"/>
                </a:solidFill>
              </a:rPr>
              <a:t>i</a:t>
            </a:r>
            <a:r>
              <a:rPr lang="el-GR" altLang="zh-CN" sz="1800" i="1" dirty="0">
                <a:solidFill>
                  <a:srgbClr val="0E1E20"/>
                </a:solidFill>
              </a:rPr>
              <a:t>,</a:t>
            </a:r>
            <a:r>
              <a:rPr lang="en-US" altLang="zh-CN" sz="1800" i="1" dirty="0">
                <a:solidFill>
                  <a:srgbClr val="0E1E20"/>
                </a:solidFill>
              </a:rPr>
              <a:t> </a:t>
            </a:r>
            <a:r>
              <a:rPr lang="el-GR" altLang="zh-CN" sz="1800" i="1" dirty="0">
                <a:solidFill>
                  <a:srgbClr val="0E1E20"/>
                </a:solidFill>
              </a:rPr>
              <a:t>z</a:t>
            </a:r>
            <a:r>
              <a:rPr lang="el-GR" altLang="zh-CN" sz="1800" dirty="0">
                <a:solidFill>
                  <a:srgbClr val="0E1E20"/>
                </a:solidFill>
              </a:rPr>
              <a:t>)</a:t>
            </a:r>
            <a:r>
              <a:rPr lang="en-US" altLang="zh-CN" sz="1800" dirty="0">
                <a:solidFill>
                  <a:srgbClr val="0E1E20"/>
                </a:solidFill>
              </a:rPr>
              <a:t> </a:t>
            </a:r>
            <a:r>
              <a:rPr lang="el-GR" altLang="zh-CN" sz="1800" dirty="0">
                <a:solidFill>
                  <a:srgbClr val="0E1E20"/>
                </a:solidFill>
              </a:rPr>
              <a:t>=</a:t>
            </a:r>
            <a:r>
              <a:rPr lang="en-US" altLang="zh-CN" sz="1800" dirty="0">
                <a:solidFill>
                  <a:srgbClr val="0E1E20"/>
                </a:solidFill>
              </a:rPr>
              <a:t> </a:t>
            </a:r>
            <a:r>
              <a:rPr lang="el-GR" altLang="zh-CN" sz="1800" dirty="0">
                <a:solidFill>
                  <a:srgbClr val="0E1E20"/>
                </a:solidFill>
              </a:rPr>
              <a:t>(</a:t>
            </a:r>
            <a:r>
              <a:rPr lang="hr-HR" altLang="zh-CN" sz="1800" dirty="0">
                <a:solidFill>
                  <a:srgbClr val="0E1E20"/>
                </a:solidFill>
              </a:rPr>
              <a:t>22.5</a:t>
            </a:r>
            <a:r>
              <a:rPr lang="en-US" altLang="zh-CN" sz="1800" dirty="0">
                <a:solidFill>
                  <a:srgbClr val="0E1E20"/>
                </a:solidFill>
              </a:rPr>
              <a:t>,</a:t>
            </a:r>
            <a:r>
              <a:rPr lang="zh-CN" altLang="en-US" sz="1800" dirty="0">
                <a:solidFill>
                  <a:srgbClr val="0E1E20"/>
                </a:solidFill>
              </a:rPr>
              <a:t> </a:t>
            </a:r>
            <a:r>
              <a:rPr lang="hr-HR" altLang="zh-CN" sz="1800" dirty="0">
                <a:solidFill>
                  <a:srgbClr val="0E1E20"/>
                </a:solidFill>
              </a:rPr>
              <a:t>22.6</a:t>
            </a:r>
            <a:r>
              <a:rPr lang="en-US" altLang="zh-CN" sz="1800" dirty="0">
                <a:solidFill>
                  <a:srgbClr val="0E1E20"/>
                </a:solidFill>
              </a:rPr>
              <a:t>,</a:t>
            </a:r>
            <a:r>
              <a:rPr lang="zh-CN" altLang="en-US" sz="1800" dirty="0">
                <a:solidFill>
                  <a:srgbClr val="0E1E20"/>
                </a:solidFill>
              </a:rPr>
              <a:t> </a:t>
            </a:r>
            <a:r>
              <a:rPr lang="hr-HR" altLang="zh-CN" sz="1800" dirty="0">
                <a:solidFill>
                  <a:srgbClr val="0E1E20"/>
                </a:solidFill>
              </a:rPr>
              <a:t>23.5</a:t>
            </a:r>
            <a:r>
              <a:rPr lang="en-US" altLang="zh-CN" sz="1800" dirty="0">
                <a:solidFill>
                  <a:srgbClr val="0E1E20"/>
                </a:solidFill>
              </a:rPr>
              <a:t>,</a:t>
            </a:r>
            <a:r>
              <a:rPr lang="zh-CN" altLang="en-US" sz="1800" dirty="0">
                <a:solidFill>
                  <a:srgbClr val="0E1E20"/>
                </a:solidFill>
              </a:rPr>
              <a:t> </a:t>
            </a:r>
            <a:r>
              <a:rPr lang="hr-HR" altLang="zh-CN" sz="1800" dirty="0">
                <a:solidFill>
                  <a:srgbClr val="FF0000"/>
                </a:solidFill>
              </a:rPr>
              <a:t>23.3</a:t>
            </a:r>
            <a:r>
              <a:rPr lang="en-US" altLang="zh-CN" sz="1800" dirty="0">
                <a:solidFill>
                  <a:srgbClr val="0E1E20"/>
                </a:solidFill>
              </a:rPr>
              <a:t>,</a:t>
            </a:r>
            <a:r>
              <a:rPr lang="zh-CN" altLang="en-US" sz="1800" dirty="0">
                <a:solidFill>
                  <a:srgbClr val="0E1E20"/>
                </a:solidFill>
              </a:rPr>
              <a:t> </a:t>
            </a:r>
            <a:r>
              <a:rPr lang="hr-HR" altLang="zh-CN" sz="1800" dirty="0">
                <a:solidFill>
                  <a:srgbClr val="0E1E20"/>
                </a:solidFill>
              </a:rPr>
              <a:t>22.9</a:t>
            </a:r>
            <a:r>
              <a:rPr lang="en-US" altLang="zh-CN" sz="1800" dirty="0">
                <a:solidFill>
                  <a:srgbClr val="0E1E20"/>
                </a:solidFill>
              </a:rPr>
              <a:t>,</a:t>
            </a:r>
            <a:r>
              <a:rPr lang="zh-CN" altLang="en-US" sz="1800" dirty="0">
                <a:solidFill>
                  <a:srgbClr val="0E1E20"/>
                </a:solidFill>
              </a:rPr>
              <a:t> </a:t>
            </a:r>
            <a:r>
              <a:rPr lang="hr-HR" altLang="zh-CN" sz="1800" dirty="0">
                <a:solidFill>
                  <a:srgbClr val="0E1E20"/>
                </a:solidFill>
              </a:rPr>
              <a:t>22.0</a:t>
            </a:r>
            <a:r>
              <a:rPr lang="el-GR" altLang="zh-CN" sz="1800" dirty="0">
                <a:solidFill>
                  <a:srgbClr val="0E1E20"/>
                </a:solidFill>
              </a:rPr>
              <a:t>) </a:t>
            </a:r>
            <a:endParaRPr lang="en-US" altLang="zh-CN" sz="1800" dirty="0">
              <a:solidFill>
                <a:srgbClr val="0E1E20"/>
              </a:solidFill>
            </a:endParaRPr>
          </a:p>
          <a:p>
            <a:pPr lvl="1"/>
            <a:r>
              <a:rPr lang="en-US" altLang="zh-CN" sz="1800" dirty="0">
                <a:solidFill>
                  <a:srgbClr val="0E1E20"/>
                </a:solidFill>
              </a:rPr>
              <a:t>Astrometry better than 0.01”, photometry better than</a:t>
            </a:r>
            <a:r>
              <a:rPr lang="en-US" altLang="zh-CN" sz="1800" dirty="0">
                <a:solidFill>
                  <a:srgbClr val="FF0000"/>
                </a:solidFill>
              </a:rPr>
              <a:t> 1%</a:t>
            </a:r>
          </a:p>
          <a:p>
            <a:pPr lvl="1"/>
            <a:r>
              <a:rPr lang="en-US" altLang="zh-CN" sz="1800" dirty="0">
                <a:solidFill>
                  <a:srgbClr val="FF0000"/>
                </a:solidFill>
              </a:rPr>
              <a:t>Precision of </a:t>
            </a:r>
            <a:r>
              <a:rPr lang="en-US" altLang="zh-CN" sz="1800" dirty="0" err="1">
                <a:solidFill>
                  <a:srgbClr val="FF0000"/>
                </a:solidFill>
              </a:rPr>
              <a:t>colour</a:t>
            </a:r>
            <a:r>
              <a:rPr lang="en-US" altLang="zh-CN" sz="1800" dirty="0">
                <a:solidFill>
                  <a:srgbClr val="FF0000"/>
                </a:solidFill>
              </a:rPr>
              <a:t> calibration 0.3%</a:t>
            </a:r>
            <a:r>
              <a:rPr lang="en-US" altLang="zh-CN" sz="1800" dirty="0">
                <a:solidFill>
                  <a:srgbClr val="0E1E20"/>
                </a:solidFill>
              </a:rPr>
              <a:t> (0.5% for </a:t>
            </a:r>
            <a:r>
              <a:rPr lang="en-US" altLang="zh-CN" sz="1800" i="1" dirty="0">
                <a:solidFill>
                  <a:srgbClr val="0E1E20"/>
                </a:solidFill>
              </a:rPr>
              <a:t>u </a:t>
            </a:r>
            <a:r>
              <a:rPr lang="en-US" altLang="zh-CN" sz="1800" dirty="0">
                <a:solidFill>
                  <a:srgbClr val="0E1E20"/>
                </a:solidFill>
              </a:rPr>
              <a:t>and</a:t>
            </a:r>
            <a:r>
              <a:rPr lang="en-US" altLang="zh-CN" sz="1800" i="1" dirty="0">
                <a:solidFill>
                  <a:srgbClr val="0E1E20"/>
                </a:solidFill>
              </a:rPr>
              <a:t> v</a:t>
            </a:r>
            <a:r>
              <a:rPr lang="en-US" altLang="zh-CN" sz="1800" dirty="0">
                <a:solidFill>
                  <a:srgbClr val="0E1E20"/>
                </a:solidFill>
              </a:rPr>
              <a:t>)</a:t>
            </a:r>
          </a:p>
          <a:p>
            <a:endParaRPr kumimoji="1" lang="en-US" altLang="zh-CN" sz="1800" dirty="0"/>
          </a:p>
          <a:p>
            <a:r>
              <a:rPr lang="en-US" altLang="zh-CN" dirty="0">
                <a:solidFill>
                  <a:srgbClr val="0E1E20"/>
                </a:solidFill>
              </a:rPr>
              <a:t>Final data release: Deep true-colour sky map and </a:t>
            </a:r>
            <a:r>
              <a:rPr lang="en-US" altLang="zh-CN" dirty="0">
                <a:solidFill>
                  <a:srgbClr val="FF0000"/>
                </a:solidFill>
              </a:rPr>
              <a:t>10-year coverage </a:t>
            </a:r>
            <a:r>
              <a:rPr lang="en-US" altLang="zh-CN" dirty="0">
                <a:solidFill>
                  <a:srgbClr val="0E1E20"/>
                </a:solidFill>
              </a:rPr>
              <a:t>18-sampling-point multi-band light and real-time colour curves for all detected objects.</a:t>
            </a:r>
          </a:p>
          <a:p>
            <a:pPr lvl="1"/>
            <a:r>
              <a:rPr lang="en-US" altLang="zh-CN" sz="1800" dirty="0">
                <a:solidFill>
                  <a:srgbClr val="0E1E20"/>
                </a:solidFill>
              </a:rPr>
              <a:t>Co-added </a:t>
            </a:r>
            <a:r>
              <a:rPr lang="el-GR" altLang="zh-CN" sz="1800" dirty="0">
                <a:solidFill>
                  <a:srgbClr val="0E1E20"/>
                </a:solidFill>
              </a:rPr>
              <a:t>5σ</a:t>
            </a:r>
            <a:r>
              <a:rPr lang="en-US" altLang="zh-CN" sz="1800" dirty="0">
                <a:solidFill>
                  <a:srgbClr val="0E1E20"/>
                </a:solidFill>
              </a:rPr>
              <a:t> depth </a:t>
            </a:r>
            <a:r>
              <a:rPr lang="el-GR" altLang="zh-CN" sz="1800" dirty="0">
                <a:solidFill>
                  <a:srgbClr val="0E1E20"/>
                </a:solidFill>
              </a:rPr>
              <a:t>(</a:t>
            </a:r>
            <a:r>
              <a:rPr lang="el-GR" altLang="zh-CN" sz="1800" i="1" dirty="0">
                <a:solidFill>
                  <a:srgbClr val="0E1E20"/>
                </a:solidFill>
              </a:rPr>
              <a:t>u,</a:t>
            </a:r>
            <a:r>
              <a:rPr lang="en-US" altLang="zh-CN" sz="1800" i="1" dirty="0">
                <a:solidFill>
                  <a:srgbClr val="0E1E20"/>
                </a:solidFill>
              </a:rPr>
              <a:t> </a:t>
            </a:r>
            <a:r>
              <a:rPr lang="el-GR" altLang="zh-CN" sz="1800" i="1" dirty="0">
                <a:solidFill>
                  <a:srgbClr val="0E1E20"/>
                </a:solidFill>
              </a:rPr>
              <a:t>v,</a:t>
            </a:r>
            <a:r>
              <a:rPr lang="en-US" altLang="zh-CN" sz="1800" i="1" dirty="0">
                <a:solidFill>
                  <a:srgbClr val="0E1E20"/>
                </a:solidFill>
              </a:rPr>
              <a:t> </a:t>
            </a:r>
            <a:r>
              <a:rPr lang="el-GR" altLang="zh-CN" sz="1800" i="1" dirty="0">
                <a:solidFill>
                  <a:srgbClr val="0E1E20"/>
                </a:solidFill>
              </a:rPr>
              <a:t>g,</a:t>
            </a:r>
            <a:r>
              <a:rPr lang="en-US" altLang="zh-CN" sz="1800" i="1" dirty="0">
                <a:solidFill>
                  <a:srgbClr val="FF0000"/>
                </a:solidFill>
              </a:rPr>
              <a:t> </a:t>
            </a:r>
            <a:r>
              <a:rPr lang="el-GR" altLang="zh-CN" sz="1800" i="1" dirty="0">
                <a:solidFill>
                  <a:srgbClr val="FF0000"/>
                </a:solidFill>
              </a:rPr>
              <a:t>r</a:t>
            </a:r>
            <a:r>
              <a:rPr lang="el-GR" altLang="zh-CN" sz="1800" i="1" dirty="0">
                <a:solidFill>
                  <a:srgbClr val="0E1E20"/>
                </a:solidFill>
              </a:rPr>
              <a:t>,</a:t>
            </a:r>
            <a:r>
              <a:rPr lang="en-US" altLang="zh-CN" sz="1800" i="1" dirty="0">
                <a:solidFill>
                  <a:srgbClr val="0E1E20"/>
                </a:solidFill>
              </a:rPr>
              <a:t> </a:t>
            </a:r>
            <a:r>
              <a:rPr lang="en-US" altLang="zh-CN" sz="1800" i="1" dirty="0" err="1">
                <a:solidFill>
                  <a:srgbClr val="0E1E20"/>
                </a:solidFill>
              </a:rPr>
              <a:t>i</a:t>
            </a:r>
            <a:r>
              <a:rPr lang="el-GR" altLang="zh-CN" sz="1800" i="1" dirty="0">
                <a:solidFill>
                  <a:srgbClr val="0E1E20"/>
                </a:solidFill>
              </a:rPr>
              <a:t>,</a:t>
            </a:r>
            <a:r>
              <a:rPr lang="en-US" altLang="zh-CN" sz="1800" i="1" dirty="0">
                <a:solidFill>
                  <a:srgbClr val="0E1E20"/>
                </a:solidFill>
              </a:rPr>
              <a:t> </a:t>
            </a:r>
            <a:r>
              <a:rPr lang="el-GR" altLang="zh-CN" sz="1800" i="1" dirty="0">
                <a:solidFill>
                  <a:srgbClr val="0E1E20"/>
                </a:solidFill>
              </a:rPr>
              <a:t>z</a:t>
            </a:r>
            <a:r>
              <a:rPr lang="el-GR" altLang="zh-CN" sz="1800" dirty="0">
                <a:solidFill>
                  <a:srgbClr val="0E1E20"/>
                </a:solidFill>
              </a:rPr>
              <a:t>)</a:t>
            </a:r>
            <a:r>
              <a:rPr lang="en-US" altLang="zh-CN" sz="1800" dirty="0">
                <a:solidFill>
                  <a:srgbClr val="0E1E20"/>
                </a:solidFill>
              </a:rPr>
              <a:t> </a:t>
            </a:r>
            <a:r>
              <a:rPr lang="el-GR" altLang="zh-CN" sz="1800" dirty="0">
                <a:solidFill>
                  <a:srgbClr val="0E1E20"/>
                </a:solidFill>
              </a:rPr>
              <a:t>=</a:t>
            </a:r>
            <a:r>
              <a:rPr lang="en-US" altLang="zh-CN" sz="1800" dirty="0">
                <a:solidFill>
                  <a:srgbClr val="0E1E20"/>
                </a:solidFill>
              </a:rPr>
              <a:t> </a:t>
            </a:r>
            <a:r>
              <a:rPr lang="el-GR" altLang="zh-CN" sz="1800" dirty="0">
                <a:solidFill>
                  <a:srgbClr val="0E1E20"/>
                </a:solidFill>
              </a:rPr>
              <a:t>(</a:t>
            </a:r>
            <a:r>
              <a:rPr lang="hr-HR" altLang="zh-CN" sz="1800" dirty="0">
                <a:solidFill>
                  <a:srgbClr val="0E1E20"/>
                </a:solidFill>
              </a:rPr>
              <a:t>23.2</a:t>
            </a:r>
            <a:r>
              <a:rPr lang="en-US" altLang="zh-CN" sz="1800" dirty="0">
                <a:solidFill>
                  <a:srgbClr val="0E1E20"/>
                </a:solidFill>
              </a:rPr>
              <a:t>,</a:t>
            </a:r>
            <a:r>
              <a:rPr lang="zh-CN" altLang="en-US" sz="1800" dirty="0">
                <a:solidFill>
                  <a:srgbClr val="0E1E20"/>
                </a:solidFill>
              </a:rPr>
              <a:t> </a:t>
            </a:r>
            <a:r>
              <a:rPr lang="hr-HR" altLang="zh-CN" sz="1800" dirty="0">
                <a:solidFill>
                  <a:srgbClr val="0E1E20"/>
                </a:solidFill>
              </a:rPr>
              <a:t>23.3</a:t>
            </a:r>
            <a:r>
              <a:rPr lang="en-US" altLang="zh-CN" sz="1800" dirty="0">
                <a:solidFill>
                  <a:srgbClr val="0E1E20"/>
                </a:solidFill>
              </a:rPr>
              <a:t>,</a:t>
            </a:r>
            <a:r>
              <a:rPr lang="zh-CN" altLang="en-US" sz="1800" dirty="0">
                <a:solidFill>
                  <a:srgbClr val="0E1E20"/>
                </a:solidFill>
              </a:rPr>
              <a:t> </a:t>
            </a:r>
            <a:r>
              <a:rPr lang="hr-HR" altLang="zh-CN" sz="1800" dirty="0">
                <a:solidFill>
                  <a:srgbClr val="0E1E20"/>
                </a:solidFill>
              </a:rPr>
              <a:t>24.2</a:t>
            </a:r>
            <a:r>
              <a:rPr lang="en-US" altLang="zh-CN" sz="1800" dirty="0">
                <a:solidFill>
                  <a:srgbClr val="0E1E20"/>
                </a:solidFill>
              </a:rPr>
              <a:t>,</a:t>
            </a:r>
            <a:r>
              <a:rPr lang="zh-CN" altLang="en-US" sz="1800" dirty="0">
                <a:solidFill>
                  <a:srgbClr val="0E1E20"/>
                </a:solidFill>
              </a:rPr>
              <a:t> </a:t>
            </a:r>
            <a:r>
              <a:rPr lang="hr-HR" altLang="zh-CN" sz="1800" dirty="0">
                <a:solidFill>
                  <a:srgbClr val="FF0000"/>
                </a:solidFill>
              </a:rPr>
              <a:t>24.0</a:t>
            </a:r>
            <a:r>
              <a:rPr lang="en-US" altLang="zh-CN" sz="1800" dirty="0"/>
              <a:t>,</a:t>
            </a:r>
            <a:r>
              <a:rPr lang="zh-CN" altLang="en-US" sz="1800" dirty="0"/>
              <a:t> </a:t>
            </a:r>
            <a:r>
              <a:rPr lang="hr-HR" altLang="zh-CN" sz="1800" dirty="0"/>
              <a:t>23.6</a:t>
            </a:r>
            <a:r>
              <a:rPr lang="en-US" altLang="zh-CN" sz="1800" dirty="0"/>
              <a:t>,</a:t>
            </a:r>
            <a:r>
              <a:rPr lang="zh-CN" altLang="en-US" sz="1800" dirty="0"/>
              <a:t> </a:t>
            </a:r>
            <a:r>
              <a:rPr lang="hr-HR" altLang="zh-CN" sz="1800" dirty="0"/>
              <a:t>22.7</a:t>
            </a:r>
            <a:r>
              <a:rPr lang="el-GR" altLang="zh-CN" sz="1800" dirty="0"/>
              <a:t>) </a:t>
            </a:r>
            <a:endParaRPr lang="en-US" altLang="zh-CN" sz="1800" dirty="0"/>
          </a:p>
          <a:p>
            <a:pPr lvl="1"/>
            <a:r>
              <a:rPr lang="en-US" altLang="zh-CN" sz="1800" dirty="0">
                <a:solidFill>
                  <a:schemeClr val="accent5">
                    <a:lumMod val="10000"/>
                  </a:schemeClr>
                </a:solidFill>
              </a:rPr>
              <a:t>Astrometry better than </a:t>
            </a:r>
            <a:r>
              <a:rPr lang="en-US" altLang="zh-CN" sz="1800" dirty="0">
                <a:solidFill>
                  <a:srgbClr val="FF0000"/>
                </a:solidFill>
              </a:rPr>
              <a:t>0.013”@r=20mag</a:t>
            </a:r>
            <a:r>
              <a:rPr lang="en-US" altLang="zh-CN" sz="1800" dirty="0">
                <a:solidFill>
                  <a:srgbClr val="0E1E20"/>
                </a:solidFill>
              </a:rPr>
              <a:t>, photometry better than </a:t>
            </a:r>
            <a:r>
              <a:rPr lang="en-US" altLang="zh-CN" sz="1800" dirty="0">
                <a:solidFill>
                  <a:srgbClr val="FF0000"/>
                </a:solidFill>
              </a:rPr>
              <a:t>0.6%</a:t>
            </a:r>
          </a:p>
          <a:p>
            <a:pPr lvl="1"/>
            <a:r>
              <a:rPr lang="en-US" altLang="zh-CN" sz="1800" dirty="0">
                <a:solidFill>
                  <a:srgbClr val="FF0000"/>
                </a:solidFill>
              </a:rPr>
              <a:t>Precision of </a:t>
            </a:r>
            <a:r>
              <a:rPr lang="en-US" altLang="zh-CN" sz="1800" dirty="0" err="1">
                <a:solidFill>
                  <a:srgbClr val="FF0000"/>
                </a:solidFill>
              </a:rPr>
              <a:t>colour</a:t>
            </a:r>
            <a:r>
              <a:rPr lang="en-US" altLang="zh-CN" sz="1800" dirty="0">
                <a:solidFill>
                  <a:srgbClr val="FF0000"/>
                </a:solidFill>
              </a:rPr>
              <a:t> calibration 0.2% </a:t>
            </a:r>
            <a:r>
              <a:rPr lang="en-US" altLang="zh-CN" sz="1800" dirty="0">
                <a:solidFill>
                  <a:srgbClr val="0E1E20"/>
                </a:solidFill>
              </a:rPr>
              <a:t>(0.5% for </a:t>
            </a:r>
            <a:r>
              <a:rPr lang="en-US" altLang="zh-CN" sz="1800" i="1" dirty="0">
                <a:solidFill>
                  <a:srgbClr val="0E1E20"/>
                </a:solidFill>
              </a:rPr>
              <a:t>u</a:t>
            </a:r>
            <a:r>
              <a:rPr lang="zh-CN" altLang="en-US" sz="1800" i="1" dirty="0">
                <a:solidFill>
                  <a:srgbClr val="0E1E20"/>
                </a:solidFill>
              </a:rPr>
              <a:t> </a:t>
            </a:r>
            <a:r>
              <a:rPr lang="en-US" altLang="zh-CN" sz="1800" dirty="0">
                <a:solidFill>
                  <a:srgbClr val="0E1E20"/>
                </a:solidFill>
              </a:rPr>
              <a:t>and</a:t>
            </a:r>
            <a:r>
              <a:rPr lang="zh-CN" altLang="en-US" sz="1800" i="1" dirty="0">
                <a:solidFill>
                  <a:srgbClr val="0E1E20"/>
                </a:solidFill>
              </a:rPr>
              <a:t> </a:t>
            </a:r>
            <a:r>
              <a:rPr lang="en-US" altLang="zh-CN" sz="1800" i="1" dirty="0">
                <a:solidFill>
                  <a:srgbClr val="0E1E20"/>
                </a:solidFill>
              </a:rPr>
              <a:t>v</a:t>
            </a:r>
            <a:r>
              <a:rPr lang="en-US" altLang="zh-CN" sz="1800" dirty="0">
                <a:solidFill>
                  <a:srgbClr val="0E1E20"/>
                </a:solidFill>
              </a:rPr>
              <a:t>)</a:t>
            </a:r>
          </a:p>
          <a:p>
            <a:pPr lvl="1"/>
            <a:r>
              <a:rPr lang="en-US" altLang="zh-CN" sz="1800" dirty="0">
                <a:solidFill>
                  <a:srgbClr val="0E1E20"/>
                </a:solidFill>
              </a:rPr>
              <a:t>Parallaxes for (r = 18, </a:t>
            </a:r>
            <a:r>
              <a:rPr lang="en-US" altLang="zh-CN" sz="1800" dirty="0">
                <a:solidFill>
                  <a:srgbClr val="FF0000"/>
                </a:solidFill>
              </a:rPr>
              <a:t>20</a:t>
            </a:r>
            <a:r>
              <a:rPr lang="en-US" altLang="zh-CN" sz="1800" dirty="0">
                <a:solidFill>
                  <a:srgbClr val="0E1E20"/>
                </a:solidFill>
              </a:rPr>
              <a:t>, </a:t>
            </a:r>
            <a:r>
              <a:rPr lang="en-US" altLang="zh-CN" sz="1800" dirty="0">
                <a:solidFill>
                  <a:schemeClr val="tx1"/>
                </a:solidFill>
              </a:rPr>
              <a:t>22</a:t>
            </a:r>
            <a:r>
              <a:rPr lang="en-US" altLang="zh-CN" sz="1800" dirty="0">
                <a:solidFill>
                  <a:srgbClr val="0E1E20"/>
                </a:solidFill>
              </a:rPr>
              <a:t>) = (2.5, </a:t>
            </a:r>
            <a:r>
              <a:rPr lang="en-US" altLang="zh-CN" sz="1800" dirty="0">
                <a:solidFill>
                  <a:srgbClr val="FF0000"/>
                </a:solidFill>
              </a:rPr>
              <a:t>6.4</a:t>
            </a:r>
            <a:r>
              <a:rPr lang="en-US" altLang="zh-CN" sz="1800" dirty="0">
                <a:solidFill>
                  <a:srgbClr val="0E1E20"/>
                </a:solidFill>
              </a:rPr>
              <a:t>, </a:t>
            </a:r>
            <a:r>
              <a:rPr lang="en-US" altLang="zh-CN" sz="1800" dirty="0">
                <a:solidFill>
                  <a:srgbClr val="FF0000"/>
                </a:solidFill>
              </a:rPr>
              <a:t>30.8</a:t>
            </a:r>
            <a:r>
              <a:rPr lang="en-US" altLang="zh-CN" sz="1800" dirty="0">
                <a:solidFill>
                  <a:srgbClr val="0E1E20"/>
                </a:solidFill>
              </a:rPr>
              <a:t>) mas</a:t>
            </a:r>
          </a:p>
          <a:p>
            <a:pPr lvl="1"/>
            <a:r>
              <a:rPr lang="en-US" altLang="zh-CN" sz="1800" dirty="0">
                <a:solidFill>
                  <a:srgbClr val="0E1E20"/>
                </a:solidFill>
              </a:rPr>
              <a:t>Proper motions for (r = 18, </a:t>
            </a:r>
            <a:r>
              <a:rPr lang="en-US" altLang="zh-CN" sz="1800" dirty="0">
                <a:solidFill>
                  <a:srgbClr val="FF0000"/>
                </a:solidFill>
              </a:rPr>
              <a:t>20</a:t>
            </a:r>
            <a:r>
              <a:rPr lang="en-US" altLang="zh-CN" sz="1800" dirty="0">
                <a:solidFill>
                  <a:srgbClr val="0E1E20"/>
                </a:solidFill>
              </a:rPr>
              <a:t>, </a:t>
            </a:r>
            <a:r>
              <a:rPr lang="en-US" altLang="zh-CN" sz="1800" dirty="0">
                <a:solidFill>
                  <a:schemeClr val="tx1"/>
                </a:solidFill>
              </a:rPr>
              <a:t>22</a:t>
            </a:r>
            <a:r>
              <a:rPr lang="en-US" altLang="zh-CN" sz="1800" dirty="0">
                <a:solidFill>
                  <a:srgbClr val="0E1E20"/>
                </a:solidFill>
              </a:rPr>
              <a:t>) = (1.2, </a:t>
            </a:r>
            <a:r>
              <a:rPr lang="en-US" altLang="zh-CN" sz="1800" dirty="0">
                <a:solidFill>
                  <a:srgbClr val="FF0000"/>
                </a:solidFill>
              </a:rPr>
              <a:t>3.2</a:t>
            </a:r>
            <a:r>
              <a:rPr lang="en-US" altLang="zh-CN" sz="1800" dirty="0">
                <a:solidFill>
                  <a:srgbClr val="0E1E20"/>
                </a:solidFill>
              </a:rPr>
              <a:t>, 15.6) mas/</a:t>
            </a:r>
            <a:r>
              <a:rPr lang="en-US" altLang="zh-CN" sz="1800" dirty="0" err="1">
                <a:solidFill>
                  <a:srgbClr val="0E1E20"/>
                </a:solidFill>
              </a:rPr>
              <a:t>yr</a:t>
            </a:r>
            <a:endParaRPr lang="en-US" altLang="zh-CN" sz="1800" dirty="0">
              <a:solidFill>
                <a:srgbClr val="0E1E20"/>
              </a:solidFill>
            </a:endParaRPr>
          </a:p>
          <a:p>
            <a:pPr lvl="1"/>
            <a:endParaRPr kumimoji="1"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72207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>
                <a:ea typeface="Songti SC Regular" charset="0"/>
                <a:cs typeface="Times New Roman"/>
                <a:sym typeface="Arial Black" charset="0"/>
              </a:rPr>
              <a:t>Photometry of extended </a:t>
            </a:r>
            <a:r>
              <a:rPr lang="en-US" altLang="ja-JP" sz="3200" dirty="0" smtClean="0">
                <a:ea typeface="Songti SC Regular" charset="0"/>
                <a:cs typeface="Times New Roman"/>
                <a:sym typeface="Arial Black" charset="0"/>
              </a:rPr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ea typeface="Songti SC Regular" charset="0"/>
                <a:cs typeface="Times New Roman"/>
                <a:sym typeface="Arial Black" charset="0"/>
              </a:rPr>
              <a:t>A photometric pipeline based on GALFIT for </a:t>
            </a:r>
            <a:r>
              <a:rPr lang="en-US" altLang="ja-JP" dirty="0" err="1">
                <a:ea typeface="Songti SC Regular" charset="0"/>
                <a:cs typeface="Times New Roman"/>
                <a:sym typeface="Arial Black" charset="0"/>
              </a:rPr>
              <a:t>galaxy+point-like</a:t>
            </a:r>
            <a:r>
              <a:rPr lang="en-US" altLang="ja-JP" dirty="0">
                <a:ea typeface="Songti SC Regular" charset="0"/>
                <a:cs typeface="Times New Roman"/>
                <a:sym typeface="Arial Black" charset="0"/>
              </a:rPr>
              <a:t> variables</a:t>
            </a:r>
          </a:p>
          <a:p>
            <a:endParaRPr lang="en-US" dirty="0"/>
          </a:p>
        </p:txBody>
      </p:sp>
      <p:pic>
        <p:nvPicPr>
          <p:cNvPr id="4" name="图片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2" y="4054256"/>
            <a:ext cx="4006146" cy="2063556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4" y="2030343"/>
            <a:ext cx="3964485" cy="2063556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226" y="2693063"/>
            <a:ext cx="4481893" cy="2722386"/>
          </a:xfrm>
          <a:prstGeom prst="rect">
            <a:avLst/>
          </a:prstGeom>
        </p:spPr>
      </p:pic>
      <p:sp>
        <p:nvSpPr>
          <p:cNvPr id="7" name="文本框 1"/>
          <p:cNvSpPr txBox="1"/>
          <p:nvPr/>
        </p:nvSpPr>
        <p:spPr>
          <a:xfrm>
            <a:off x="4435739" y="5446683"/>
            <a:ext cx="380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mtClean="0"/>
              <a:t>SDSS result from </a:t>
            </a:r>
            <a:r>
              <a:rPr kumimoji="1" lang="en-US" altLang="zh-CN" dirty="0" err="1" smtClean="0"/>
              <a:t>Dilday</a:t>
            </a:r>
            <a:r>
              <a:rPr kumimoji="1" lang="en-US" altLang="zh-CN" dirty="0" smtClean="0"/>
              <a:t> et al. 2008</a:t>
            </a:r>
            <a:endParaRPr kumimoji="1" lang="zh-CN" altLang="en-US" dirty="0"/>
          </a:p>
        </p:txBody>
      </p:sp>
      <p:sp>
        <p:nvSpPr>
          <p:cNvPr id="8" name="文本框 1"/>
          <p:cNvSpPr txBox="1"/>
          <p:nvPr/>
        </p:nvSpPr>
        <p:spPr>
          <a:xfrm>
            <a:off x="429825" y="6157397"/>
            <a:ext cx="230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MIPP results</a:t>
            </a:r>
            <a:endParaRPr kumimoji="1" lang="zh-CN" altLang="en-US" dirty="0"/>
          </a:p>
        </p:txBody>
      </p:sp>
      <p:sp>
        <p:nvSpPr>
          <p:cNvPr id="9" name="文本框 1"/>
          <p:cNvSpPr txBox="1"/>
          <p:nvPr/>
        </p:nvSpPr>
        <p:spPr>
          <a:xfrm>
            <a:off x="2765715" y="4219824"/>
            <a:ext cx="23050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500" dirty="0" smtClean="0"/>
              <a:t>MIPP flux</a:t>
            </a:r>
            <a:endParaRPr kumimoji="1" lang="zh-CN" altLang="en-US" sz="1500" dirty="0"/>
          </a:p>
        </p:txBody>
      </p:sp>
      <p:sp>
        <p:nvSpPr>
          <p:cNvPr id="10" name="文本框 1"/>
          <p:cNvSpPr txBox="1"/>
          <p:nvPr/>
        </p:nvSpPr>
        <p:spPr>
          <a:xfrm>
            <a:off x="2734924" y="2184671"/>
            <a:ext cx="23050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500" smtClean="0"/>
              <a:t>MIPP magnitude</a:t>
            </a:r>
            <a:endParaRPr kumimoji="1" lang="zh-CN" altLang="en-US" sz="1500" dirty="0"/>
          </a:p>
        </p:txBody>
      </p:sp>
    </p:spTree>
    <p:extLst>
      <p:ext uri="{BB962C8B-B14F-4D97-AF65-F5344CB8AC3E}">
        <p14:creationId xmlns:p14="http://schemas.microsoft.com/office/powerpoint/2010/main" val="7041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err="1">
                <a:solidFill>
                  <a:srgbClr val="0E1E20"/>
                </a:solidFill>
              </a:rPr>
              <a:t>Mephisto</a:t>
            </a:r>
            <a:r>
              <a:rPr lang="en-US" altLang="zh-CN" sz="2800" dirty="0">
                <a:solidFill>
                  <a:srgbClr val="0E1E20"/>
                </a:solidFill>
              </a:rPr>
              <a:t> science themes </a:t>
            </a:r>
            <a:endParaRPr kumimoji="1" lang="zh-CN" altLang="en-US" sz="2800" dirty="0">
              <a:solidFill>
                <a:srgbClr val="0E1E2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8" y="2627762"/>
            <a:ext cx="2048663" cy="1473751"/>
          </a:xfrm>
          <a:prstGeom prst="rect">
            <a:avLst/>
          </a:prstGeom>
        </p:spPr>
      </p:pic>
      <p:pic>
        <p:nvPicPr>
          <p:cNvPr id="8195" name="Picture 3" descr="C:\work\yn\mephisto\timg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15998"/>
            <a:ext cx="2239447" cy="209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work\yn\mephisto\gravwav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437" y="794133"/>
            <a:ext cx="2096517" cy="15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work\yn\mephisto\grb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680" y="800573"/>
            <a:ext cx="2102271" cy="118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1131" y="1013619"/>
            <a:ext cx="1889287" cy="646329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1"/>
            <a:r>
              <a:rPr lang="en-US" altLang="zh-CN" b="1" i="1" dirty="0">
                <a:solidFill>
                  <a:srgbClr val="0E1E20"/>
                </a:solidFill>
                <a:latin typeface="+mn-lt"/>
              </a:rPr>
              <a:t>Probing the transients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08520" y="2267585"/>
            <a:ext cx="4248472" cy="369330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1"/>
            <a:r>
              <a:rPr lang="en-US" altLang="zh-CN" b="1" i="1" dirty="0">
                <a:solidFill>
                  <a:srgbClr val="0E1E20"/>
                </a:solidFill>
                <a:latin typeface="+mn-lt"/>
              </a:rPr>
              <a:t>Galaxies and cosmology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78327" y="1270508"/>
            <a:ext cx="1961295" cy="646329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1"/>
            <a:r>
              <a:rPr lang="en-US" altLang="zh-CN" b="1" i="1" dirty="0">
                <a:solidFill>
                  <a:srgbClr val="0E1E20"/>
                </a:solidFill>
                <a:latin typeface="+mn-lt"/>
              </a:rPr>
              <a:t>Galactic archeology</a:t>
            </a:r>
          </a:p>
        </p:txBody>
      </p:sp>
      <p:pic>
        <p:nvPicPr>
          <p:cNvPr id="9221" name="Picture 5" descr="C:\work\yn\mephisto\CM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56" y="5007590"/>
            <a:ext cx="3600400" cy="17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63892" y="3212012"/>
            <a:ext cx="1635805" cy="384719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r>
              <a:rPr kumimoji="1" lang="zh-CN" altLang="en-US" sz="1900" b="1" i="1" dirty="0">
                <a:solidFill>
                  <a:srgbClr val="003366"/>
                </a:solidFill>
                <a:latin typeface="宋体"/>
                <a:ea typeface="宋体"/>
                <a:cs typeface="宋体"/>
              </a:rPr>
              <a:t>恒星物理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4346671"/>
            <a:ext cx="3396750" cy="369330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1"/>
            <a:r>
              <a:rPr lang="en-US" altLang="zh-CN" i="1" dirty="0">
                <a:solidFill>
                  <a:srgbClr val="0E1E20"/>
                </a:solidFill>
              </a:rPr>
              <a:t>The Solar system objects</a:t>
            </a:r>
          </a:p>
        </p:txBody>
      </p:sp>
      <p:sp>
        <p:nvSpPr>
          <p:cNvPr id="6" name="椭圆 5"/>
          <p:cNvSpPr/>
          <p:nvPr/>
        </p:nvSpPr>
        <p:spPr>
          <a:xfrm>
            <a:off x="3210013" y="2859143"/>
            <a:ext cx="2897804" cy="13381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3059366" y="2780931"/>
            <a:ext cx="3188587" cy="1323437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kumimoji="1" lang="en-US" altLang="zh-CN" sz="2000" b="1" dirty="0">
                <a:solidFill>
                  <a:srgbClr val="FF0000"/>
                </a:solidFill>
                <a:latin typeface="Times New Roman"/>
                <a:ea typeface="宋体"/>
                <a:cs typeface="Times New Roman"/>
              </a:rPr>
              <a:t>MEPHISTO</a:t>
            </a:r>
          </a:p>
          <a:p>
            <a:pPr algn="ctr"/>
            <a:r>
              <a:rPr kumimoji="1" lang="en-US" altLang="zh-CN" sz="2000" b="1" dirty="0">
                <a:solidFill>
                  <a:srgbClr val="FF0000"/>
                </a:solidFill>
                <a:latin typeface="Times New Roman"/>
                <a:ea typeface="宋体"/>
                <a:cs typeface="Times New Roman"/>
              </a:rPr>
              <a:t>Real-T, high-Q </a:t>
            </a:r>
            <a:r>
              <a:rPr kumimoji="1" lang="en-US" altLang="zh-CN" sz="2000" b="1" dirty="0" err="1">
                <a:solidFill>
                  <a:srgbClr val="FF0000"/>
                </a:solidFill>
                <a:latin typeface="Times New Roman"/>
                <a:ea typeface="宋体"/>
                <a:cs typeface="Times New Roman"/>
              </a:rPr>
              <a:t>colours</a:t>
            </a:r>
            <a:endParaRPr kumimoji="1" lang="en-US" altLang="zh-CN" sz="2000" b="1" dirty="0">
              <a:solidFill>
                <a:srgbClr val="FF0000"/>
              </a:solidFill>
              <a:latin typeface="Times New Roman"/>
              <a:ea typeface="宋体"/>
              <a:cs typeface="Times New Roman"/>
            </a:endParaRPr>
          </a:p>
          <a:p>
            <a:pPr algn="ctr"/>
            <a:r>
              <a:rPr kumimoji="1" lang="en-US" altLang="zh-CN" sz="2000" b="1" dirty="0">
                <a:solidFill>
                  <a:srgbClr val="FF0000"/>
                </a:solidFill>
                <a:latin typeface="Times New Roman"/>
                <a:ea typeface="宋体"/>
                <a:cs typeface="Times New Roman"/>
              </a:rPr>
              <a:t>Large FOV</a:t>
            </a:r>
          </a:p>
          <a:p>
            <a:pPr algn="ctr"/>
            <a:r>
              <a:rPr kumimoji="1" lang="en-US" altLang="zh-CN" sz="2000" b="1" dirty="0">
                <a:solidFill>
                  <a:srgbClr val="FF0000"/>
                </a:solidFill>
                <a:latin typeface="Times New Roman"/>
                <a:ea typeface="宋体"/>
                <a:cs typeface="Times New Roman"/>
              </a:rPr>
              <a:t>High survey efficiency</a:t>
            </a:r>
            <a:endParaRPr kumimoji="1" lang="zh-CN" altLang="en-US" sz="2000" b="1" dirty="0">
              <a:solidFill>
                <a:srgbClr val="FF0000"/>
              </a:solidFill>
              <a:latin typeface="Times New Roman"/>
              <a:ea typeface="宋体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8104" y="4365107"/>
            <a:ext cx="3342128" cy="646329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lvl="1"/>
            <a:r>
              <a:rPr lang="en-US" altLang="zh-CN" b="1" i="1" dirty="0">
                <a:solidFill>
                  <a:srgbClr val="0E1E20"/>
                </a:solidFill>
                <a:latin typeface="+mn-lt"/>
              </a:rPr>
              <a:t>Stellar and stellar population astrophysics</a:t>
            </a:r>
          </a:p>
        </p:txBody>
      </p:sp>
      <p:sp>
        <p:nvSpPr>
          <p:cNvPr id="14" name="右箭头 13"/>
          <p:cNvSpPr/>
          <p:nvPr/>
        </p:nvSpPr>
        <p:spPr>
          <a:xfrm>
            <a:off x="6120000" y="3362709"/>
            <a:ext cx="594955" cy="27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zh-CN" altLang="en-US"/>
          </a:p>
        </p:txBody>
      </p:sp>
      <p:sp>
        <p:nvSpPr>
          <p:cNvPr id="15" name="上箭头 14"/>
          <p:cNvSpPr/>
          <p:nvPr/>
        </p:nvSpPr>
        <p:spPr>
          <a:xfrm>
            <a:off x="4572000" y="2351547"/>
            <a:ext cx="288032" cy="50759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zh-CN" altLang="en-US"/>
          </a:p>
        </p:txBody>
      </p:sp>
      <p:sp>
        <p:nvSpPr>
          <p:cNvPr id="16" name="左箭头 15"/>
          <p:cNvSpPr/>
          <p:nvPr/>
        </p:nvSpPr>
        <p:spPr>
          <a:xfrm>
            <a:off x="2575076" y="3362705"/>
            <a:ext cx="633600" cy="27662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zh-CN" altLang="en-US"/>
          </a:p>
        </p:txBody>
      </p:sp>
      <p:sp>
        <p:nvSpPr>
          <p:cNvPr id="19" name="下箭头 18"/>
          <p:cNvSpPr/>
          <p:nvPr/>
        </p:nvSpPr>
        <p:spPr>
          <a:xfrm rot="-1080000">
            <a:off x="5382042" y="4089600"/>
            <a:ext cx="308411" cy="86670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zh-CN" altLang="en-US"/>
          </a:p>
        </p:txBody>
      </p:sp>
      <p:sp>
        <p:nvSpPr>
          <p:cNvPr id="25" name="下箭头 24"/>
          <p:cNvSpPr/>
          <p:nvPr/>
        </p:nvSpPr>
        <p:spPr>
          <a:xfrm rot="1860000">
            <a:off x="3074400" y="3808800"/>
            <a:ext cx="308411" cy="576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241" y="1916833"/>
            <a:ext cx="2268364" cy="2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8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66677"/>
            <a:ext cx="8219256" cy="770037"/>
          </a:xfrm>
        </p:spPr>
        <p:txBody>
          <a:bodyPr/>
          <a:lstStyle/>
          <a:p>
            <a:r>
              <a:rPr lang="en-US" altLang="zh-CN" sz="2800" dirty="0">
                <a:solidFill>
                  <a:schemeClr val="accent5">
                    <a:lumMod val="10000"/>
                  </a:schemeClr>
                </a:solidFill>
              </a:rPr>
              <a:t> Main specifications</a:t>
            </a:r>
            <a:endParaRPr kumimoji="1" lang="zh-CN" altLang="en-US" sz="2800" dirty="0">
              <a:solidFill>
                <a:schemeClr val="accent5">
                  <a:lumMod val="10000"/>
                </a:schemeClr>
              </a:solidFill>
            </a:endParaRP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944998"/>
              </p:ext>
            </p:extLst>
          </p:nvPr>
        </p:nvGraphicFramePr>
        <p:xfrm>
          <a:off x="774315" y="1196752"/>
          <a:ext cx="7605713" cy="457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8" name="文档" r:id="rId4" imgW="5435600" imgH="3390900" progId="Word.Document.12">
                  <p:embed/>
                </p:oleObj>
              </mc:Choice>
              <mc:Fallback>
                <p:oleObj name="文档" r:id="rId4" imgW="5435600" imgH="3390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4315" y="1196752"/>
                        <a:ext cx="7605713" cy="45783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8689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3F5C90-B66D-5440-AD1E-8A6017D46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2800" dirty="0"/>
              <a:t>Telescope — structure</a:t>
            </a:r>
            <a:endParaRPr kumimoji="1"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B9316A5-F5B2-164E-AF07-B348056117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056363"/>
            <a:ext cx="1656184" cy="19579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D81ED5B-A3E1-164D-B1CB-8664CD9EE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t="3053" r="6893" b="4930"/>
          <a:stretch/>
        </p:blipFill>
        <p:spPr bwMode="auto">
          <a:xfrm>
            <a:off x="2195736" y="1052736"/>
            <a:ext cx="2239855" cy="1961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44A6589-4F3A-FF43-AC11-24FEB4F214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3" y="3117162"/>
            <a:ext cx="2247089" cy="17055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773652-7354-A148-9E23-39F95CF0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"/>
          <a:stretch/>
        </p:blipFill>
        <p:spPr>
          <a:xfrm>
            <a:off x="2699792" y="3099450"/>
            <a:ext cx="2105250" cy="162569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C0401F1-9311-9C4E-A331-94362159BFE2}"/>
              </a:ext>
            </a:extLst>
          </p:cNvPr>
          <p:cNvSpPr txBox="1"/>
          <p:nvPr/>
        </p:nvSpPr>
        <p:spPr>
          <a:xfrm>
            <a:off x="4427984" y="956335"/>
            <a:ext cx="460851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SzPct val="75000"/>
              <a:buFont typeface="Wingdings" pitchFamily="2" charset="2"/>
              <a:buChar char="u"/>
            </a:pPr>
            <a:r>
              <a:rPr kumimoji="1" lang="en-US" altLang="zh-CN" sz="1400" b="1" dirty="0">
                <a:latin typeface="+mn-lt"/>
              </a:rPr>
              <a:t>Telescope 28 ton, focal plane assembly 2 ton</a:t>
            </a:r>
          </a:p>
          <a:p>
            <a:pPr marL="285750" lvl="0" indent="-285750">
              <a:spcAft>
                <a:spcPts val="600"/>
              </a:spcAft>
              <a:buSzPct val="75000"/>
              <a:buFont typeface="Wingdings" pitchFamily="2" charset="2"/>
              <a:buChar char="u"/>
            </a:pPr>
            <a:r>
              <a:rPr kumimoji="1" lang="en-US" altLang="zh-CN" sz="1400" b="1" dirty="0">
                <a:latin typeface="+mn-lt"/>
              </a:rPr>
              <a:t>Telescope main structure: Maximum displacement 0.89mm; fundamental frequency 15 Hz</a:t>
            </a:r>
          </a:p>
          <a:p>
            <a:pPr marL="285750" lvl="0" indent="-285750">
              <a:spcAft>
                <a:spcPts val="600"/>
              </a:spcAft>
              <a:buSzPct val="75000"/>
              <a:buFont typeface="Wingdings" pitchFamily="2" charset="2"/>
              <a:buChar char="u"/>
            </a:pPr>
            <a:r>
              <a:rPr kumimoji="1" lang="en-US" altLang="zh-CN" sz="1400" b="1" dirty="0">
                <a:latin typeface="+mn-lt"/>
              </a:rPr>
              <a:t>CCD cameras: Maximum rotation (6.1, 13, −4.9) arcs in the three directions, maximum displacement 0.07mm, maximum stress 5.2 </a:t>
            </a:r>
            <a:r>
              <a:rPr kumimoji="1" lang="en-US" altLang="zh-CN" sz="1400" b="1" dirty="0" err="1">
                <a:latin typeface="+mn-lt"/>
              </a:rPr>
              <a:t>MPa</a:t>
            </a:r>
            <a:endParaRPr kumimoji="1" lang="en-US" altLang="zh-CN" sz="1400" b="1" dirty="0">
              <a:latin typeface="+mn-lt"/>
            </a:endParaRPr>
          </a:p>
        </p:txBody>
      </p: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FD25BC48-9475-D84F-974B-863B82DADE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410151"/>
              </p:ext>
            </p:extLst>
          </p:nvPr>
        </p:nvGraphicFramePr>
        <p:xfrm>
          <a:off x="452703" y="4925578"/>
          <a:ext cx="27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图表 11">
            <a:extLst>
              <a:ext uri="{FF2B5EF4-FFF2-40B4-BE49-F238E27FC236}">
                <a16:creationId xmlns:a16="http://schemas.microsoft.com/office/drawing/2014/main" id="{BD92B0A7-C8B6-534A-AA4F-FF8137E82B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297172"/>
              </p:ext>
            </p:extLst>
          </p:nvPr>
        </p:nvGraphicFramePr>
        <p:xfrm>
          <a:off x="3203848" y="4925578"/>
          <a:ext cx="2905832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66B19011-3F46-C249-8267-7751807738BE}"/>
              </a:ext>
            </a:extLst>
          </p:cNvPr>
          <p:cNvSpPr txBox="1"/>
          <p:nvPr/>
        </p:nvSpPr>
        <p:spPr>
          <a:xfrm>
            <a:off x="4856187" y="3236609"/>
            <a:ext cx="41803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SzPct val="75000"/>
              <a:buFont typeface="Wingdings" pitchFamily="2" charset="2"/>
              <a:buChar char="u"/>
            </a:pPr>
            <a:r>
              <a:rPr kumimoji="1" lang="en-US" altLang="zh-CN" sz="1400" b="1" dirty="0">
                <a:latin typeface="+mn-lt"/>
              </a:rPr>
              <a:t>Primary-secondary alignment: Maximum z-axis displacement 0.05 mm, maximum radial displacement 0.07 mm, maximum rotation around x-axis 8.5 arcs; adjusted by a 5-D movement mechanism of M2 (better than ±10 </a:t>
            </a:r>
            <a:r>
              <a:rPr kumimoji="1" lang="en-US" altLang="zh-CN" sz="1400" b="1" dirty="0" err="1">
                <a:latin typeface="+mn-lt"/>
              </a:rPr>
              <a:t>μm</a:t>
            </a:r>
            <a:r>
              <a:rPr kumimoji="1" lang="en-US" altLang="zh-CN" sz="1400" b="1" dirty="0">
                <a:latin typeface="+mn-lt"/>
              </a:rPr>
              <a:t> in 3D displacement, ±3.6 arcs in 2D rotation)</a:t>
            </a:r>
          </a:p>
        </p:txBody>
      </p:sp>
      <p:graphicFrame>
        <p:nvGraphicFramePr>
          <p:cNvPr id="15" name="图表 14">
            <a:extLst>
              <a:ext uri="{FF2B5EF4-FFF2-40B4-BE49-F238E27FC236}">
                <a16:creationId xmlns:a16="http://schemas.microsoft.com/office/drawing/2014/main" id="{7DD8B7AF-523C-6440-AA92-13BCB6891E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677111"/>
              </p:ext>
            </p:extLst>
          </p:nvPr>
        </p:nvGraphicFramePr>
        <p:xfrm>
          <a:off x="6160825" y="4925578"/>
          <a:ext cx="27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F27F9CC2-25F1-2246-9923-3E8EC79ACFCD}"/>
              </a:ext>
            </a:extLst>
          </p:cNvPr>
          <p:cNvSpPr txBox="1"/>
          <p:nvPr/>
        </p:nvSpPr>
        <p:spPr>
          <a:xfrm>
            <a:off x="7596336" y="54452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?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04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8E4F2D-B46B-F440-A507-EF65298D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2800" dirty="0"/>
              <a:t>M2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5D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movement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mechanism</a:t>
            </a:r>
            <a:endParaRPr kumimoji="1"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C093FD8-CD74-9749-B3F3-815CB29BD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06" y="967830"/>
            <a:ext cx="2386666" cy="2731597"/>
          </a:xfrm>
          <a:prstGeom prst="rect">
            <a:avLst/>
          </a:prstGeom>
        </p:spPr>
      </p:pic>
      <p:pic>
        <p:nvPicPr>
          <p:cNvPr id="5" name="图片 4" descr="C:\Users\xyyua\AppData\Local\Temp\1597975975.png">
            <a:extLst>
              <a:ext uri="{FF2B5EF4-FFF2-40B4-BE49-F238E27FC236}">
                <a16:creationId xmlns:a16="http://schemas.microsoft.com/office/drawing/2014/main" id="{A521AEC3-9186-0642-A466-F2AA60A2EA8A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7" r="13754"/>
          <a:stretch/>
        </p:blipFill>
        <p:spPr bwMode="auto">
          <a:xfrm>
            <a:off x="3058280" y="942475"/>
            <a:ext cx="3169904" cy="275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725D31-BEA0-2B45-8A48-96B454F9AB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222" y="3902081"/>
            <a:ext cx="2412199" cy="290005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42F9047-4B29-DA4D-BAB4-94612F2E5363}"/>
              </a:ext>
            </a:extLst>
          </p:cNvPr>
          <p:cNvSpPr txBox="1"/>
          <p:nvPr/>
        </p:nvSpPr>
        <p:spPr>
          <a:xfrm>
            <a:off x="6238753" y="1124744"/>
            <a:ext cx="2205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buSzPct val="75000"/>
            </a:pPr>
            <a:r>
              <a:rPr kumimoji="1" lang="en-US" altLang="zh-CN" sz="1400" b="1" dirty="0">
                <a:latin typeface="+mn-lt"/>
              </a:rPr>
              <a:t>M2 5D mechanism assembled and under test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E6A2506-5EDB-0440-920C-EDB70EA0BC1E}"/>
              </a:ext>
            </a:extLst>
          </p:cNvPr>
          <p:cNvSpPr txBox="1"/>
          <p:nvPr/>
        </p:nvSpPr>
        <p:spPr>
          <a:xfrm>
            <a:off x="5769173" y="4077072"/>
            <a:ext cx="25472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buSzPct val="75000"/>
            </a:pPr>
            <a:r>
              <a:rPr kumimoji="1" lang="en-US" altLang="zh-CN" sz="1400" b="1" dirty="0">
                <a:latin typeface="+mn-lt"/>
              </a:rPr>
              <a:t>Updated truss design allowing observations down to +25 </a:t>
            </a:r>
            <a:r>
              <a:rPr kumimoji="1" lang="en-US" altLang="zh-CN" sz="1400" b="1" dirty="0" err="1">
                <a:latin typeface="+mn-lt"/>
              </a:rPr>
              <a:t>deg</a:t>
            </a:r>
            <a:r>
              <a:rPr kumimoji="1" lang="en-US" altLang="zh-CN" sz="1400" b="1" dirty="0">
                <a:latin typeface="+mn-lt"/>
              </a:rPr>
              <a:t> Altitude towards south</a:t>
            </a:r>
          </a:p>
        </p:txBody>
      </p:sp>
    </p:spTree>
    <p:extLst>
      <p:ext uri="{BB962C8B-B14F-4D97-AF65-F5344CB8AC3E}">
        <p14:creationId xmlns:p14="http://schemas.microsoft.com/office/powerpoint/2010/main" val="105033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285D44-00CE-B546-8565-C31929D8A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2800" dirty="0"/>
              <a:t>Limiting magnitudes (5σ) and astrometry</a:t>
            </a:r>
            <a:endParaRPr kumimoji="1" lang="zh-CN" altLang="en-US" sz="280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FF30F82-2B8E-C84F-9327-A62406A4DCC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961256" y="908720"/>
          <a:ext cx="7211144" cy="2169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13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88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Filter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chemeClr val="tx1"/>
                          </a:solidFill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i="1" dirty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en-US"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i="1" dirty="0">
                          <a:solidFill>
                            <a:schemeClr val="tx1"/>
                          </a:solidFill>
                        </a:rPr>
                        <a:t>g</a:t>
                      </a:r>
                      <a:endParaRPr lang="en-US"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i="1" dirty="0">
                          <a:solidFill>
                            <a:schemeClr val="tx1"/>
                          </a:solidFill>
                        </a:rPr>
                        <a:t>r</a:t>
                      </a:r>
                      <a:endParaRPr lang="en-US"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i="1" dirty="0" err="1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i="1" dirty="0">
                          <a:solidFill>
                            <a:schemeClr val="tx1"/>
                          </a:solidFill>
                        </a:rPr>
                        <a:t>z</a:t>
                      </a:r>
                      <a:endParaRPr lang="en-US"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9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single visits</a:t>
                      </a:r>
                      <a:r>
                        <a:rPr lang="en-US" sz="1600" b="1" baseline="0" dirty="0"/>
                        <a:t> (</a:t>
                      </a:r>
                      <a:r>
                        <a:rPr lang="en-US" sz="1600" b="1" dirty="0"/>
                        <a:t>2x20s)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21.63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21.65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22.60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22.37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21.99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21.14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89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One year</a:t>
                      </a:r>
                      <a:r>
                        <a:rPr lang="en-US" sz="1600" b="1" baseline="0" dirty="0"/>
                        <a:t> </a:t>
                      </a:r>
                      <a:br>
                        <a:rPr lang="en-US" sz="1600" b="1" baseline="0" dirty="0"/>
                      </a:br>
                      <a:r>
                        <a:rPr lang="en-US" sz="1600" b="1" baseline="0" dirty="0"/>
                        <a:t>(~5 visits)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22.54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22.56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23.51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23.27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22.89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22.04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83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Ten year</a:t>
                      </a:r>
                      <a:r>
                        <a:rPr lang="en-US" altLang="zh-CN" sz="1600" b="1" dirty="0"/>
                        <a:t>s</a:t>
                      </a:r>
                      <a:r>
                        <a:rPr lang="en-US" sz="1600" b="1" dirty="0"/>
                        <a:t/>
                      </a:r>
                      <a:br>
                        <a:rPr lang="en-US" sz="1600" b="1" dirty="0"/>
                      </a:br>
                      <a:r>
                        <a:rPr lang="en-US" sz="1600" b="1" dirty="0"/>
                        <a:t>(~1</a:t>
                      </a:r>
                      <a:r>
                        <a:rPr lang="en-US" altLang="zh-CN" sz="1600" b="1" dirty="0"/>
                        <a:t>8</a:t>
                      </a:r>
                      <a:r>
                        <a:rPr lang="en-US" sz="1600" b="1" dirty="0"/>
                        <a:t> visits)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23.25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23.27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24.21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23.98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23.59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22.74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F0CB682-2EE1-1A41-9305-B7FEA33167D1}"/>
              </a:ext>
            </a:extLst>
          </p:cNvPr>
          <p:cNvSpPr/>
          <p:nvPr/>
        </p:nvSpPr>
        <p:spPr>
          <a:xfrm>
            <a:off x="946981" y="5877272"/>
            <a:ext cx="72111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+mn-lt"/>
              </a:rPr>
              <a:t>For</a:t>
            </a:r>
            <a:r>
              <a:rPr lang="zh-CN" altLang="en-US" sz="1600" dirty="0">
                <a:latin typeface="+mn-lt"/>
              </a:rPr>
              <a:t> </a:t>
            </a:r>
            <a:r>
              <a:rPr lang="en-US" altLang="zh-CN" sz="1600" dirty="0">
                <a:latin typeface="+mn-lt"/>
              </a:rPr>
              <a:t>sky</a:t>
            </a:r>
            <a:r>
              <a:rPr lang="zh-CN" altLang="en-US" sz="1600" dirty="0">
                <a:latin typeface="+mn-lt"/>
              </a:rPr>
              <a:t> </a:t>
            </a:r>
            <a:r>
              <a:rPr lang="en-US" altLang="zh-CN" sz="1600" dirty="0">
                <a:latin typeface="+mn-lt"/>
              </a:rPr>
              <a:t>brightness</a:t>
            </a:r>
            <a:r>
              <a:rPr lang="zh-CN" altLang="en-US" sz="1600" dirty="0">
                <a:latin typeface="+mn-lt"/>
              </a:rPr>
              <a:t> </a:t>
            </a:r>
            <a:r>
              <a:rPr lang="en-US" altLang="zh-CN" sz="1600" dirty="0">
                <a:latin typeface="+mn-lt"/>
              </a:rPr>
              <a:t>V =</a:t>
            </a:r>
            <a:r>
              <a:rPr lang="zh-CN" altLang="en-US" sz="1600" dirty="0">
                <a:latin typeface="+mn-lt"/>
              </a:rPr>
              <a:t> </a:t>
            </a:r>
            <a:r>
              <a:rPr lang="en-US" altLang="zh-CN" sz="1600" dirty="0">
                <a:latin typeface="+mn-lt"/>
              </a:rPr>
              <a:t>21.5</a:t>
            </a:r>
            <a:r>
              <a:rPr lang="zh-CN" altLang="en-US" sz="1600" dirty="0">
                <a:latin typeface="+mn-lt"/>
              </a:rPr>
              <a:t> </a:t>
            </a:r>
            <a:r>
              <a:rPr lang="en-US" altLang="zh-CN" sz="1600" dirty="0">
                <a:latin typeface="+mn-lt"/>
              </a:rPr>
              <a:t>mag,</a:t>
            </a:r>
            <a:r>
              <a:rPr lang="zh-CN" altLang="en-US" sz="1600" dirty="0">
                <a:latin typeface="+mn-lt"/>
              </a:rPr>
              <a:t> </a:t>
            </a:r>
            <a:r>
              <a:rPr lang="en-US" altLang="zh-CN" sz="1600" dirty="0">
                <a:latin typeface="+mn-lt"/>
              </a:rPr>
              <a:t>Seeing</a:t>
            </a:r>
            <a:r>
              <a:rPr lang="zh-CN" altLang="en-US" sz="1600" dirty="0">
                <a:latin typeface="+mn-lt"/>
              </a:rPr>
              <a:t> </a:t>
            </a:r>
            <a:r>
              <a:rPr lang="en-US" altLang="zh-CN" sz="1600" dirty="0">
                <a:latin typeface="+mn-lt"/>
              </a:rPr>
              <a:t>=</a:t>
            </a:r>
            <a:r>
              <a:rPr lang="zh-CN" altLang="en-US" sz="1600" dirty="0">
                <a:latin typeface="+mn-lt"/>
              </a:rPr>
              <a:t> </a:t>
            </a:r>
            <a:r>
              <a:rPr lang="en-US" altLang="zh-CN" sz="1600" dirty="0">
                <a:latin typeface="+mn-lt"/>
              </a:rPr>
              <a:t>1.28</a:t>
            </a:r>
            <a:r>
              <a:rPr lang="zh-CN" altLang="en-US" sz="1600" dirty="0">
                <a:latin typeface="+mn-lt"/>
              </a:rPr>
              <a:t> </a:t>
            </a:r>
            <a:r>
              <a:rPr lang="en-US" altLang="zh-CN" sz="1600" dirty="0">
                <a:latin typeface="+mn-lt"/>
              </a:rPr>
              <a:t>arcs</a:t>
            </a:r>
            <a:r>
              <a:rPr lang="zh-CN" altLang="en-US" sz="1600" dirty="0">
                <a:latin typeface="+mn-lt"/>
              </a:rPr>
              <a:t> </a:t>
            </a:r>
            <a:r>
              <a:rPr lang="en-US" altLang="zh-CN" sz="1600" dirty="0">
                <a:latin typeface="+mn-lt"/>
              </a:rPr>
              <a:t>and</a:t>
            </a:r>
            <a:r>
              <a:rPr lang="zh-CN" altLang="en-US" sz="1600" dirty="0">
                <a:latin typeface="+mn-lt"/>
              </a:rPr>
              <a:t> </a:t>
            </a:r>
            <a:r>
              <a:rPr lang="en-US" altLang="zh-CN" sz="1600" dirty="0" err="1">
                <a:latin typeface="+mn-lt"/>
              </a:rPr>
              <a:t>airmass</a:t>
            </a:r>
            <a:r>
              <a:rPr lang="zh-CN" altLang="en-US" sz="1600" dirty="0">
                <a:latin typeface="+mn-lt"/>
              </a:rPr>
              <a:t> </a:t>
            </a:r>
            <a:r>
              <a:rPr lang="en-US" altLang="zh-CN" sz="1600" dirty="0">
                <a:latin typeface="+mn-lt"/>
              </a:rPr>
              <a:t>=</a:t>
            </a:r>
            <a:r>
              <a:rPr lang="zh-CN" altLang="en-US" sz="1600" dirty="0">
                <a:latin typeface="+mn-lt"/>
              </a:rPr>
              <a:t> </a:t>
            </a:r>
            <a:r>
              <a:rPr lang="en-US" altLang="zh-CN" sz="1600" dirty="0">
                <a:latin typeface="+mn-lt"/>
              </a:rPr>
              <a:t>1.2</a:t>
            </a:r>
            <a:r>
              <a:rPr lang="zh-CN" altLang="en-US" sz="1600" dirty="0">
                <a:latin typeface="+mn-lt"/>
              </a:rPr>
              <a:t>   </a:t>
            </a:r>
            <a:endParaRPr lang="en-US" sz="1600" dirty="0">
              <a:latin typeface="+mn-lt"/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1D0A7F81-F78A-C944-A32D-5339470284F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9512" y="3212976"/>
          <a:ext cx="8784976" cy="258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0858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Single visit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Ten-year Survey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8872349"/>
                  </a:ext>
                </a:extLst>
              </a:tr>
              <a:tr h="83930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i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</a:t>
                      </a:r>
                      <a:r>
                        <a:rPr lang="en-US" altLang="zh-CN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br>
                        <a:rPr lang="en-US" altLang="zh-CN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</a:br>
                      <a:r>
                        <a:rPr lang="en-US" altLang="zh-CN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(mag)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SNR 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Position</a:t>
                      </a:r>
                      <a:r>
                        <a:rPr lang="zh-CN" altLang="en-US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altLang="zh-CN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errors</a:t>
                      </a:r>
                      <a:r>
                        <a:rPr lang="zh-CN" altLang="en-US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altLang="zh-CN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(mas)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SNR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Position</a:t>
                      </a:r>
                      <a:r>
                        <a:rPr lang="zh-CN" altLang="en-US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altLang="zh-CN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errors</a:t>
                      </a:r>
                      <a:r>
                        <a:rPr lang="zh-CN" altLang="en-US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altLang="zh-CN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(mas)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Parallax</a:t>
                      </a:r>
                      <a:r>
                        <a:rPr lang="zh-CN" altLang="en-US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altLang="zh-CN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errors</a:t>
                      </a:r>
                      <a:r>
                        <a:rPr lang="zh-CN" altLang="en-US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altLang="zh-CN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(mas)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Proper</a:t>
                      </a:r>
                      <a:r>
                        <a:rPr lang="zh-CN" altLang="en-US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altLang="zh-CN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motion</a:t>
                      </a:r>
                      <a:r>
                        <a:rPr lang="zh-CN" altLang="en-US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altLang="zh-CN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errors</a:t>
                      </a:r>
                      <a:r>
                        <a:rPr lang="zh-CN" altLang="en-US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altLang="zh-CN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(mas/</a:t>
                      </a:r>
                      <a:r>
                        <a:rPr lang="en-US" altLang="zh-CN" sz="1600" b="1" dirty="0" err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yr</a:t>
                      </a:r>
                      <a:r>
                        <a:rPr lang="en-US" altLang="zh-CN" sz="1600" b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)</a:t>
                      </a:r>
                      <a:endParaRPr lang="en-US" sz="1600" b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5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18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118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15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10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2.5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1.2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00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20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35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38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146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6.4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3.2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22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7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185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29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30.8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15.6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18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SNe</a:t>
            </a:r>
            <a:r>
              <a:rPr lang="en-US" altLang="zh-CN" dirty="0"/>
              <a:t> </a:t>
            </a:r>
            <a:r>
              <a:rPr lang="en-US" altLang="zh-CN" dirty="0" smtClean="0"/>
              <a:t>Cosmology: </a:t>
            </a:r>
            <a:r>
              <a:rPr lang="en-US" altLang="zh-CN" dirty="0" err="1" smtClean="0"/>
              <a:t>Mephsito</a:t>
            </a:r>
            <a:r>
              <a:rPr lang="en-US" altLang="zh-CN" dirty="0" smtClean="0"/>
              <a:t> solution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81075"/>
                <a:ext cx="7859216" cy="4968205"/>
              </a:xfrm>
            </p:spPr>
            <p:txBody>
              <a:bodyPr/>
              <a:lstStyle/>
              <a:p>
                <a:r>
                  <a:rPr lang="en-US" altLang="zh-CN" dirty="0" smtClean="0"/>
                  <a:t>Targets</a:t>
                </a:r>
              </a:p>
              <a:p>
                <a:pPr lvl="1"/>
                <a:r>
                  <a:rPr lang="en-US" altLang="zh-CN" dirty="0" smtClean="0"/>
                  <a:t>Provide a sample at z: [0.05-0.15]</a:t>
                </a:r>
              </a:p>
              <a:p>
                <a:pPr lvl="1"/>
                <a:r>
                  <a:rPr lang="en-US" altLang="zh-CN" dirty="0" smtClean="0"/>
                  <a:t>Obtain the </a:t>
                </a:r>
                <a:r>
                  <a:rPr lang="en-US" altLang="zh-CN" dirty="0" err="1" smtClean="0"/>
                  <a:t>light&amp;colour</a:t>
                </a:r>
                <a:r>
                  <a:rPr lang="en-US" altLang="zh-CN" dirty="0" smtClean="0"/>
                  <a:t> curves as early as we can</a:t>
                </a:r>
                <a:endParaRPr lang="en-US" altLang="zh-CN" dirty="0"/>
              </a:p>
              <a:p>
                <a:r>
                  <a:rPr lang="en-US" altLang="zh-CN" dirty="0" err="1" smtClean="0"/>
                  <a:t>Mephisto</a:t>
                </a:r>
                <a:r>
                  <a:rPr lang="en-US" altLang="zh-CN" dirty="0" smtClean="0"/>
                  <a:t> will perform D-survey:</a:t>
                </a:r>
              </a:p>
              <a:p>
                <a:pPr lvl="1"/>
                <a:r>
                  <a:rPr lang="en-US" altLang="zh-CN" dirty="0" smtClean="0"/>
                  <a:t>E.g. </a:t>
                </a:r>
                <a:r>
                  <a:rPr lang="en-US" altLang="zh-CN" dirty="0" smtClean="0"/>
                  <a:t>60</a:t>
                </a:r>
                <a:r>
                  <a:rPr lang="en-US" altLang="zh-CN" dirty="0" smtClean="0"/>
                  <a:t> </a:t>
                </a:r>
                <a:r>
                  <a:rPr lang="en-US" altLang="zh-CN" dirty="0" smtClean="0"/>
                  <a:t>second exposure, 1 month </a:t>
                </a:r>
                <a:r>
                  <a:rPr lang="en-US" altLang="zh-CN" dirty="0"/>
                  <a:t>8</a:t>
                </a:r>
                <a:r>
                  <a:rPr lang="en-US" altLang="zh-CN" dirty="0" smtClean="0"/>
                  <a:t>0 </a:t>
                </a:r>
                <a:r>
                  <a:rPr lang="en-US" altLang="zh-CN" dirty="0" err="1" smtClean="0"/>
                  <a:t>SqDeg</a:t>
                </a:r>
                <a:endParaRPr lang="en-US" altLang="zh-CN" dirty="0" smtClean="0"/>
              </a:p>
              <a:p>
                <a:pPr lvl="1"/>
                <a:endParaRPr lang="en-US" altLang="zh-CN" dirty="0" smtClean="0"/>
              </a:p>
              <a:p>
                <a:r>
                  <a:rPr lang="en-US" altLang="zh-CN" dirty="0" smtClean="0"/>
                  <a:t>Total expected </a:t>
                </a:r>
                <a:r>
                  <a:rPr lang="en-US" altLang="zh-CN" dirty="0" smtClean="0"/>
                  <a:t>~100 </a:t>
                </a:r>
                <a:r>
                  <a:rPr lang="en-US" altLang="zh-CN" dirty="0" err="1" smtClean="0"/>
                  <a:t>SNIa</a:t>
                </a:r>
                <a:r>
                  <a:rPr lang="en-US" altLang="zh-CN" dirty="0" smtClean="0"/>
                  <a:t> (5 early)</a:t>
                </a:r>
                <a:endParaRPr lang="en-US" altLang="zh-CN" dirty="0" smtClean="0"/>
              </a:p>
              <a:p>
                <a:r>
                  <a:rPr lang="en-US" altLang="zh-CN" dirty="0" smtClean="0"/>
                  <a:t>A fair sample with</a:t>
                </a:r>
              </a:p>
              <a:p>
                <a:pPr lvl="1"/>
                <a:r>
                  <a:rPr lang="en-US" altLang="zh-CN" dirty="0" smtClean="0"/>
                  <a:t>Light curve in multi-bands</a:t>
                </a:r>
              </a:p>
              <a:p>
                <a:pPr lvl="1"/>
                <a:r>
                  <a:rPr lang="en-US" altLang="zh-CN" dirty="0" smtClean="0"/>
                  <a:t>Peak</a:t>
                </a:r>
              </a:p>
              <a:p>
                <a:pPr lvl="1"/>
                <a:r>
                  <a:rPr lang="en-US" altLang="zh-CN" dirty="0" smtClean="0"/>
                  <a:t>Stretch/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𝟏𝟓</m:t>
                        </m:r>
                      </m:sub>
                    </m:sSub>
                  </m:oMath>
                </a14:m>
                <a:endParaRPr lang="en-US" altLang="zh-CN" dirty="0" smtClean="0"/>
              </a:p>
              <a:p>
                <a:pPr lvl="1"/>
                <a:r>
                  <a:rPr lang="en-US" altLang="zh-CN" dirty="0" err="1" smtClean="0"/>
                  <a:t>Colour</a:t>
                </a:r>
                <a:endParaRPr lang="en-US" altLang="zh-CN" dirty="0" smtClean="0"/>
              </a:p>
              <a:p>
                <a:r>
                  <a:rPr lang="en-US" altLang="zh-CN" dirty="0" smtClean="0"/>
                  <a:t>Rapid follow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up by Lijiang 2.4m</a:t>
                </a:r>
              </a:p>
              <a:p>
                <a:pPr lvl="1"/>
                <a:endParaRPr lang="en-US" altLang="zh-CN" dirty="0" smtClean="0"/>
              </a:p>
              <a:p>
                <a:endParaRPr lang="zh-CN" altLang="en-US" dirty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81075"/>
                <a:ext cx="7859216" cy="4968205"/>
              </a:xfrm>
              <a:blipFill>
                <a:blip r:embed="rId2"/>
                <a:stretch>
                  <a:fillRect l="-621" t="-7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内容占位符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3140968"/>
            <a:ext cx="4320480" cy="324036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2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1D98F2-BFDD-E046-93BC-148831508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2800" dirty="0"/>
              <a:t>Cubic prism dichroic</a:t>
            </a:r>
            <a:endParaRPr kumimoji="1" lang="zh-CN" altLang="en-US" sz="2800" dirty="0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443C7488-1637-9A47-B1B0-FE0984E7A374}"/>
              </a:ext>
            </a:extLst>
          </p:cNvPr>
          <p:cNvGrpSpPr/>
          <p:nvPr/>
        </p:nvGrpSpPr>
        <p:grpSpPr>
          <a:xfrm>
            <a:off x="5652120" y="903887"/>
            <a:ext cx="3312000" cy="2209800"/>
            <a:chOff x="457200" y="919960"/>
            <a:chExt cx="3312000" cy="22098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484A264-1A51-7245-A9E8-F8BE041EB226}"/>
                </a:ext>
              </a:extLst>
            </p:cNvPr>
            <p:cNvPicPr/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2" t="12050" r="4160" b="5738"/>
            <a:stretch/>
          </p:blipFill>
          <p:spPr bwMode="auto">
            <a:xfrm>
              <a:off x="457200" y="919960"/>
              <a:ext cx="3312000" cy="22098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31E82505-BC30-484D-9D4F-693BC720F1E5}"/>
                </a:ext>
              </a:extLst>
            </p:cNvPr>
            <p:cNvSpPr txBox="1"/>
            <p:nvPr/>
          </p:nvSpPr>
          <p:spPr>
            <a:xfrm>
              <a:off x="2069696" y="2821983"/>
              <a:ext cx="16995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b="1" dirty="0">
                  <a:solidFill>
                    <a:srgbClr val="FFFFFF"/>
                  </a:solidFill>
                  <a:latin typeface="+mn-lt"/>
                  <a:cs typeface="Times"/>
                </a:rPr>
                <a:t>300mm cubic prism</a:t>
              </a:r>
              <a:endParaRPr kumimoji="1" lang="zh-CN" altLang="en-US" sz="1400" b="1" dirty="0">
                <a:solidFill>
                  <a:srgbClr val="FFFFFF"/>
                </a:solidFill>
                <a:latin typeface="+mn-lt"/>
                <a:cs typeface="Times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A2376D04-2EC6-5249-BD3C-78AEB7EE9AE0}"/>
              </a:ext>
            </a:extLst>
          </p:cNvPr>
          <p:cNvSpPr txBox="1"/>
          <p:nvPr/>
        </p:nvSpPr>
        <p:spPr>
          <a:xfrm>
            <a:off x="251520" y="4095463"/>
            <a:ext cx="5339304" cy="208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zh-CN" sz="1500" b="1" dirty="0">
                <a:latin typeface="+mn-lt"/>
              </a:rPr>
              <a:t>Crossover wavelength and reflection/transmission efficiency depend on incident angle (39 – 51 </a:t>
            </a:r>
            <a:r>
              <a:rPr kumimoji="1" lang="en-US" altLang="zh-CN" sz="1500" b="1" dirty="0" err="1">
                <a:latin typeface="+mn-lt"/>
              </a:rPr>
              <a:t>deg</a:t>
            </a:r>
            <a:r>
              <a:rPr kumimoji="1" lang="en-US" altLang="zh-CN" sz="1500" b="1" dirty="0">
                <a:latin typeface="+mn-lt"/>
              </a:rPr>
              <a:t>) and S/P polarization.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latin typeface="+mn-lt"/>
              </a:rPr>
              <a:t>Filter transmission curves vary with focal plane position </a:t>
            </a:r>
            <a:r>
              <a:rPr kumimoji="1" lang="en-US" altLang="zh-CN" sz="1400" b="1" dirty="0">
                <a:latin typeface="+mn-lt"/>
                <a:sym typeface="Wingdings" pitchFamily="2" charset="2"/>
              </a:rPr>
              <a:t></a:t>
            </a:r>
            <a:r>
              <a:rPr kumimoji="1" lang="en-US" altLang="zh-CN" sz="1400" b="1" dirty="0">
                <a:latin typeface="+mn-lt"/>
              </a:rPr>
              <a:t> </a:t>
            </a:r>
            <a:r>
              <a:rPr kumimoji="1" lang="en-US" altLang="zh-CN" sz="1400" b="1" dirty="0" err="1">
                <a:latin typeface="+mn-lt"/>
              </a:rPr>
              <a:t>colour</a:t>
            </a:r>
            <a:r>
              <a:rPr kumimoji="1" lang="en-US" altLang="zh-CN" sz="1400" b="1" dirty="0">
                <a:latin typeface="+mn-lt"/>
              </a:rPr>
              <a:t> effects across the focal plane, at the level of a few percent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latin typeface="+mn-lt"/>
              </a:rPr>
              <a:t>Filter central wavelengths and bandwidths optimized for the dichroic transmission/reflection efficiency curves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kumimoji="1" lang="en-US" altLang="zh-CN" sz="1300" b="1" dirty="0">
                <a:latin typeface="+mn-lt"/>
              </a:rPr>
              <a:t>Minimizing the </a:t>
            </a:r>
            <a:r>
              <a:rPr kumimoji="1" lang="en-US" altLang="zh-CN" sz="1300" b="1" dirty="0" err="1">
                <a:latin typeface="+mn-lt"/>
              </a:rPr>
              <a:t>colour</a:t>
            </a:r>
            <a:r>
              <a:rPr kumimoji="1" lang="en-US" altLang="zh-CN" sz="1300" b="1" dirty="0">
                <a:latin typeface="+mn-lt"/>
              </a:rPr>
              <a:t> effects, while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CN" sz="1300" b="1" dirty="0">
                <a:latin typeface="+mn-lt"/>
              </a:rPr>
              <a:t>Maximizing the metallicity and log g sensitivities 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37E7A1B-0537-5B40-A7E5-BDF2C0E1741B}"/>
              </a:ext>
            </a:extLst>
          </p:cNvPr>
          <p:cNvGrpSpPr>
            <a:grpSpLocks noChangeAspect="1"/>
          </p:cNvGrpSpPr>
          <p:nvPr/>
        </p:nvGrpSpPr>
        <p:grpSpPr>
          <a:xfrm>
            <a:off x="7524488" y="3310780"/>
            <a:ext cx="1440000" cy="1992063"/>
            <a:chOff x="799364" y="1231169"/>
            <a:chExt cx="2997409" cy="414654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64DE94E-DEC2-FA44-B705-77A803899FC0}"/>
                </a:ext>
              </a:extLst>
            </p:cNvPr>
            <p:cNvSpPr/>
            <p:nvPr/>
          </p:nvSpPr>
          <p:spPr>
            <a:xfrm>
              <a:off x="1658601" y="3239543"/>
              <a:ext cx="2138172" cy="213817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9" name="直线连接符 8">
              <a:extLst>
                <a:ext uri="{FF2B5EF4-FFF2-40B4-BE49-F238E27FC236}">
                  <a16:creationId xmlns:a16="http://schemas.microsoft.com/office/drawing/2014/main" id="{2EB01DD6-ECFA-7845-B8E4-4AD104AA3755}"/>
                </a:ext>
              </a:extLst>
            </p:cNvPr>
            <p:cNvCxnSpPr/>
            <p:nvPr/>
          </p:nvCxnSpPr>
          <p:spPr>
            <a:xfrm flipH="1">
              <a:off x="1658601" y="3239543"/>
              <a:ext cx="2138172" cy="213817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连接符 9">
              <a:extLst>
                <a:ext uri="{FF2B5EF4-FFF2-40B4-BE49-F238E27FC236}">
                  <a16:creationId xmlns:a16="http://schemas.microsoft.com/office/drawing/2014/main" id="{CBEDE076-E5ED-8246-A828-18D82D161434}"/>
                </a:ext>
              </a:extLst>
            </p:cNvPr>
            <p:cNvCxnSpPr/>
            <p:nvPr/>
          </p:nvCxnSpPr>
          <p:spPr>
            <a:xfrm>
              <a:off x="2727687" y="1231169"/>
              <a:ext cx="0" cy="3075085"/>
            </a:xfrm>
            <a:prstGeom prst="line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线连接符 10">
              <a:extLst>
                <a:ext uri="{FF2B5EF4-FFF2-40B4-BE49-F238E27FC236}">
                  <a16:creationId xmlns:a16="http://schemas.microsoft.com/office/drawing/2014/main" id="{D9E47E43-DFF7-B349-9A7D-02F2E73CE3BC}"/>
                </a:ext>
              </a:extLst>
            </p:cNvPr>
            <p:cNvCxnSpPr/>
            <p:nvPr/>
          </p:nvCxnSpPr>
          <p:spPr>
            <a:xfrm>
              <a:off x="1664272" y="1265664"/>
              <a:ext cx="421749" cy="1984172"/>
            </a:xfrm>
            <a:prstGeom prst="line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线连接符 11">
              <a:extLst>
                <a:ext uri="{FF2B5EF4-FFF2-40B4-BE49-F238E27FC236}">
                  <a16:creationId xmlns:a16="http://schemas.microsoft.com/office/drawing/2014/main" id="{3631CF9B-86BD-7747-A9DF-AC7120B48C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1237" y="1231169"/>
              <a:ext cx="429610" cy="2021165"/>
            </a:xfrm>
            <a:prstGeom prst="line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线连接符 12">
              <a:extLst>
                <a:ext uri="{FF2B5EF4-FFF2-40B4-BE49-F238E27FC236}">
                  <a16:creationId xmlns:a16="http://schemas.microsoft.com/office/drawing/2014/main" id="{A2EF9FA6-151E-FA4A-A2BE-1D46FA1BF723}"/>
                </a:ext>
              </a:extLst>
            </p:cNvPr>
            <p:cNvCxnSpPr/>
            <p:nvPr/>
          </p:nvCxnSpPr>
          <p:spPr>
            <a:xfrm rot="21480000" flipH="1">
              <a:off x="3295030" y="3253641"/>
              <a:ext cx="83124" cy="471423"/>
            </a:xfrm>
            <a:prstGeom prst="line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线连接符 13">
              <a:extLst>
                <a:ext uri="{FF2B5EF4-FFF2-40B4-BE49-F238E27FC236}">
                  <a16:creationId xmlns:a16="http://schemas.microsoft.com/office/drawing/2014/main" id="{32E93218-614A-5F44-97DA-90EF36CB2B2C}"/>
                </a:ext>
              </a:extLst>
            </p:cNvPr>
            <p:cNvCxnSpPr/>
            <p:nvPr/>
          </p:nvCxnSpPr>
          <p:spPr>
            <a:xfrm>
              <a:off x="2086021" y="3235954"/>
              <a:ext cx="200672" cy="1542384"/>
            </a:xfrm>
            <a:prstGeom prst="line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线连接符 14">
              <a:extLst>
                <a:ext uri="{FF2B5EF4-FFF2-40B4-BE49-F238E27FC236}">
                  <a16:creationId xmlns:a16="http://schemas.microsoft.com/office/drawing/2014/main" id="{04919FE6-DED6-7C49-9A56-56656DBFFF70}"/>
                </a:ext>
              </a:extLst>
            </p:cNvPr>
            <p:cNvCxnSpPr/>
            <p:nvPr/>
          </p:nvCxnSpPr>
          <p:spPr>
            <a:xfrm rot="5400000">
              <a:off x="1763526" y="3342092"/>
              <a:ext cx="0" cy="1928324"/>
            </a:xfrm>
            <a:prstGeom prst="line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线连接符 15">
              <a:extLst>
                <a:ext uri="{FF2B5EF4-FFF2-40B4-BE49-F238E27FC236}">
                  <a16:creationId xmlns:a16="http://schemas.microsoft.com/office/drawing/2014/main" id="{0CB5A4CD-2C87-F840-89C6-13D1B907C0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366" y="4140190"/>
              <a:ext cx="855931" cy="166062"/>
            </a:xfrm>
            <a:prstGeom prst="line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线连接符 16">
              <a:extLst>
                <a:ext uri="{FF2B5EF4-FFF2-40B4-BE49-F238E27FC236}">
                  <a16:creationId xmlns:a16="http://schemas.microsoft.com/office/drawing/2014/main" id="{ECD464F3-BCF3-4545-A13E-A941B2A99E47}"/>
                </a:ext>
              </a:extLst>
            </p:cNvPr>
            <p:cNvCxnSpPr/>
            <p:nvPr/>
          </p:nvCxnSpPr>
          <p:spPr>
            <a:xfrm flipH="1" flipV="1">
              <a:off x="817374" y="4311633"/>
              <a:ext cx="818044" cy="173881"/>
            </a:xfrm>
            <a:prstGeom prst="line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连接符 17">
              <a:extLst>
                <a:ext uri="{FF2B5EF4-FFF2-40B4-BE49-F238E27FC236}">
                  <a16:creationId xmlns:a16="http://schemas.microsoft.com/office/drawing/2014/main" id="{00D3D90C-5F71-3149-8649-56B62CA17CF7}"/>
                </a:ext>
              </a:extLst>
            </p:cNvPr>
            <p:cNvCxnSpPr/>
            <p:nvPr/>
          </p:nvCxnSpPr>
          <p:spPr>
            <a:xfrm flipH="1" flipV="1">
              <a:off x="1622643" y="4472319"/>
              <a:ext cx="664051" cy="271422"/>
            </a:xfrm>
            <a:prstGeom prst="line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连接符 18">
              <a:extLst>
                <a:ext uri="{FF2B5EF4-FFF2-40B4-BE49-F238E27FC236}">
                  <a16:creationId xmlns:a16="http://schemas.microsoft.com/office/drawing/2014/main" id="{CECB4E83-EC53-7B4F-9D05-9C3826358C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5418" y="3693864"/>
              <a:ext cx="1679390" cy="456619"/>
            </a:xfrm>
            <a:prstGeom prst="line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0EC71407-4D17-4546-AB74-88F2E36B6830}"/>
                </a:ext>
              </a:extLst>
            </p:cNvPr>
            <p:cNvSpPr txBox="1"/>
            <p:nvPr/>
          </p:nvSpPr>
          <p:spPr>
            <a:xfrm>
              <a:off x="2730992" y="2698753"/>
              <a:ext cx="3406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/>
                <a:t>45</a:t>
              </a:r>
              <a:endParaRPr kumimoji="1" lang="zh-CN" altLang="en-US" sz="1200" dirty="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95E114F7-C2F2-FD40-8B79-12637F09049D}"/>
                </a:ext>
              </a:extLst>
            </p:cNvPr>
            <p:cNvSpPr txBox="1"/>
            <p:nvPr/>
          </p:nvSpPr>
          <p:spPr>
            <a:xfrm>
              <a:off x="3456115" y="2702188"/>
              <a:ext cx="3406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/>
                <a:t>51</a:t>
              </a:r>
              <a:endParaRPr kumimoji="1" lang="zh-CN" altLang="en-US" sz="1200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60DE829E-B2EC-C849-B903-2FE67FD7B8E3}"/>
                </a:ext>
              </a:extLst>
            </p:cNvPr>
            <p:cNvSpPr txBox="1"/>
            <p:nvPr/>
          </p:nvSpPr>
          <p:spPr>
            <a:xfrm>
              <a:off x="2011638" y="2702188"/>
              <a:ext cx="3406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/>
                <a:t>39</a:t>
              </a:r>
              <a:endParaRPr kumimoji="1" lang="zh-CN" altLang="en-US" sz="1200" dirty="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D671D49-746B-B74E-8381-1A966CD2BF17}"/>
                </a:ext>
              </a:extLst>
            </p:cNvPr>
            <p:cNvSpPr txBox="1"/>
            <p:nvPr/>
          </p:nvSpPr>
          <p:spPr>
            <a:xfrm>
              <a:off x="1220465" y="3625243"/>
              <a:ext cx="340658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/>
                <a:t>51</a:t>
              </a:r>
              <a:endParaRPr kumimoji="1" lang="zh-CN" altLang="en-US" sz="1200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89B206E-2E0F-AF4B-A156-98E247884D6C}"/>
                </a:ext>
              </a:extLst>
            </p:cNvPr>
            <p:cNvSpPr txBox="1"/>
            <p:nvPr/>
          </p:nvSpPr>
          <p:spPr>
            <a:xfrm>
              <a:off x="1220465" y="4052128"/>
              <a:ext cx="340658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/>
                <a:t>45</a:t>
              </a:r>
              <a:endParaRPr kumimoji="1" lang="zh-CN" altLang="en-US" sz="1200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C30FA99-2A31-4547-B6E7-6892BB1A4853}"/>
                </a:ext>
              </a:extLst>
            </p:cNvPr>
            <p:cNvSpPr txBox="1"/>
            <p:nvPr/>
          </p:nvSpPr>
          <p:spPr>
            <a:xfrm>
              <a:off x="1220465" y="4524565"/>
              <a:ext cx="340658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/>
                <a:t>39</a:t>
              </a:r>
              <a:endParaRPr kumimoji="1" lang="zh-CN" altLang="en-US" sz="1200" dirty="0"/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D8DE4CBB-0CE4-DB4C-97A3-CC2C3EDA9F24}"/>
              </a:ext>
            </a:extLst>
          </p:cNvPr>
          <p:cNvGrpSpPr>
            <a:grpSpLocks noChangeAspect="1"/>
          </p:cNvGrpSpPr>
          <p:nvPr/>
        </p:nvGrpSpPr>
        <p:grpSpPr>
          <a:xfrm>
            <a:off x="5811076" y="3413936"/>
            <a:ext cx="1887002" cy="1888906"/>
            <a:chOff x="5076056" y="1625475"/>
            <a:chExt cx="3701936" cy="3705670"/>
          </a:xfrm>
        </p:grpSpPr>
        <p:sp>
          <p:nvSpPr>
            <p:cNvPr id="26" name="立方体 25">
              <a:extLst>
                <a:ext uri="{FF2B5EF4-FFF2-40B4-BE49-F238E27FC236}">
                  <a16:creationId xmlns:a16="http://schemas.microsoft.com/office/drawing/2014/main" id="{EE63B881-BD05-754E-B339-EDCE91D44D11}"/>
                </a:ext>
              </a:extLst>
            </p:cNvPr>
            <p:cNvSpPr/>
            <p:nvPr/>
          </p:nvSpPr>
          <p:spPr>
            <a:xfrm>
              <a:off x="5076056" y="2674763"/>
              <a:ext cx="2825002" cy="2656382"/>
            </a:xfrm>
            <a:prstGeom prst="cub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cxnSp>
          <p:nvCxnSpPr>
            <p:cNvPr id="27" name="直线连接符 26">
              <a:extLst>
                <a:ext uri="{FF2B5EF4-FFF2-40B4-BE49-F238E27FC236}">
                  <a16:creationId xmlns:a16="http://schemas.microsoft.com/office/drawing/2014/main" id="{230D1D3C-7C5D-E04C-83F1-DADBEDFEC5F6}"/>
                </a:ext>
              </a:extLst>
            </p:cNvPr>
            <p:cNvCxnSpPr/>
            <p:nvPr/>
          </p:nvCxnSpPr>
          <p:spPr>
            <a:xfrm flipH="1">
              <a:off x="7240163" y="2674763"/>
              <a:ext cx="660895" cy="265638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线连接符 27">
              <a:extLst>
                <a:ext uri="{FF2B5EF4-FFF2-40B4-BE49-F238E27FC236}">
                  <a16:creationId xmlns:a16="http://schemas.microsoft.com/office/drawing/2014/main" id="{3A4EE676-CD3F-F740-8312-1BF85BC10CA4}"/>
                </a:ext>
              </a:extLst>
            </p:cNvPr>
            <p:cNvCxnSpPr/>
            <p:nvPr/>
          </p:nvCxnSpPr>
          <p:spPr>
            <a:xfrm flipH="1">
              <a:off x="5076056" y="2674763"/>
              <a:ext cx="647937" cy="2656382"/>
            </a:xfrm>
            <a:prstGeom prst="line">
              <a:avLst/>
            </a:prstGeom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线连接符 28">
              <a:extLst>
                <a:ext uri="{FF2B5EF4-FFF2-40B4-BE49-F238E27FC236}">
                  <a16:creationId xmlns:a16="http://schemas.microsoft.com/office/drawing/2014/main" id="{26E5A453-1117-0B49-B286-63367E686BE4}"/>
                </a:ext>
              </a:extLst>
            </p:cNvPr>
            <p:cNvCxnSpPr/>
            <p:nvPr/>
          </p:nvCxnSpPr>
          <p:spPr>
            <a:xfrm>
              <a:off x="5963729" y="2972909"/>
              <a:ext cx="1127409" cy="0"/>
            </a:xfrm>
            <a:prstGeom prst="line">
              <a:avLst/>
            </a:prstGeom>
            <a:ln>
              <a:solidFill>
                <a:srgbClr val="00206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线连接符 29">
              <a:extLst>
                <a:ext uri="{FF2B5EF4-FFF2-40B4-BE49-F238E27FC236}">
                  <a16:creationId xmlns:a16="http://schemas.microsoft.com/office/drawing/2014/main" id="{85BECE0D-1A6E-A14A-B77D-216F1626CECC}"/>
                </a:ext>
              </a:extLst>
            </p:cNvPr>
            <p:cNvCxnSpPr/>
            <p:nvPr/>
          </p:nvCxnSpPr>
          <p:spPr>
            <a:xfrm flipH="1">
              <a:off x="6300650" y="2752624"/>
              <a:ext cx="460038" cy="509653"/>
            </a:xfrm>
            <a:prstGeom prst="line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线箭头连接符 30">
              <a:extLst>
                <a:ext uri="{FF2B5EF4-FFF2-40B4-BE49-F238E27FC236}">
                  <a16:creationId xmlns:a16="http://schemas.microsoft.com/office/drawing/2014/main" id="{BD23E72F-7188-9F40-8C7F-588FD07CEA98}"/>
                </a:ext>
              </a:extLst>
            </p:cNvPr>
            <p:cNvCxnSpPr/>
            <p:nvPr/>
          </p:nvCxnSpPr>
          <p:spPr>
            <a:xfrm>
              <a:off x="6553350" y="1625475"/>
              <a:ext cx="0" cy="1347434"/>
            </a:xfrm>
            <a:prstGeom prst="straightConnector1">
              <a:avLst/>
            </a:prstGeom>
            <a:ln w="285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19BF4C5F-506B-D647-9340-9241CBA30ECF}"/>
                </a:ext>
              </a:extLst>
            </p:cNvPr>
            <p:cNvSpPr txBox="1"/>
            <p:nvPr/>
          </p:nvSpPr>
          <p:spPr>
            <a:xfrm>
              <a:off x="6726963" y="1760212"/>
              <a:ext cx="2051029" cy="543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latin typeface="+mn-lt"/>
                </a:rPr>
                <a:t>Incident light</a:t>
              </a:r>
              <a:endParaRPr kumimoji="1" lang="zh-CN" altLang="en-US" sz="1200" dirty="0">
                <a:latin typeface="+mn-lt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48689399-325F-494E-8041-07F973839A27}"/>
                </a:ext>
              </a:extLst>
            </p:cNvPr>
            <p:cNvSpPr txBox="1"/>
            <p:nvPr/>
          </p:nvSpPr>
          <p:spPr>
            <a:xfrm>
              <a:off x="7024783" y="2690791"/>
              <a:ext cx="528954" cy="543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002060"/>
                  </a:solidFill>
                  <a:latin typeface="+mn-lt"/>
                </a:rPr>
                <a:t>S</a:t>
              </a:r>
              <a:endParaRPr kumimoji="1" lang="zh-CN" altLang="en-US" sz="12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30385B3A-DD7F-124A-805E-55A811891889}"/>
                </a:ext>
              </a:extLst>
            </p:cNvPr>
            <p:cNvSpPr txBox="1"/>
            <p:nvPr/>
          </p:nvSpPr>
          <p:spPr>
            <a:xfrm>
              <a:off x="6405161" y="3006060"/>
              <a:ext cx="528954" cy="543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FF0000"/>
                  </a:solidFill>
                  <a:latin typeface="+mn-lt"/>
                </a:rPr>
                <a:t>P</a:t>
              </a:r>
              <a:endParaRPr kumimoji="1" lang="zh-CN" altLang="en-US" sz="12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9F1A60EA-E270-444F-819B-2B1C6ADC339D}"/>
                </a:ext>
              </a:extLst>
            </p:cNvPr>
            <p:cNvSpPr txBox="1"/>
            <p:nvPr/>
          </p:nvSpPr>
          <p:spPr>
            <a:xfrm rot="16980000">
              <a:off x="6657807" y="3749006"/>
              <a:ext cx="2359217" cy="543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latin typeface="+mn-lt"/>
                </a:rPr>
                <a:t>Reflection plane</a:t>
              </a: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B6CC7F3B-FE79-944E-AD00-DEA76BB326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98279"/>
            <a:ext cx="5136854" cy="308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6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A79554C-EB39-2048-AD2F-9409236FC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675"/>
            <a:ext cx="8229600" cy="698500"/>
          </a:xfrm>
        </p:spPr>
        <p:txBody>
          <a:bodyPr/>
          <a:lstStyle/>
          <a:p>
            <a:r>
              <a:rPr kumimoji="1" lang="en-US" altLang="zh-CN" sz="2800" dirty="0"/>
              <a:t>Filter </a:t>
            </a:r>
            <a:r>
              <a:rPr lang="en-US" altLang="zh-CN" sz="2800" dirty="0" err="1"/>
              <a:t>c</a:t>
            </a:r>
            <a:r>
              <a:rPr kumimoji="1" lang="en-US" altLang="zh-CN" sz="2800" dirty="0" err="1"/>
              <a:t>olour</a:t>
            </a:r>
            <a:r>
              <a:rPr kumimoji="1" lang="en-US" altLang="zh-CN" sz="2800" dirty="0"/>
              <a:t> effects </a:t>
            </a:r>
            <a:endParaRPr kumimoji="1" lang="zh-CN" alt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194D52-21CF-0241-9CE1-D46F09C94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598176"/>
            <a:ext cx="6408712" cy="32152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7C4C3A2-0AE5-5843-ABB4-17E6DC2915E1}"/>
              </a:ext>
            </a:extLst>
          </p:cNvPr>
          <p:cNvSpPr txBox="1"/>
          <p:nvPr/>
        </p:nvSpPr>
        <p:spPr>
          <a:xfrm>
            <a:off x="457200" y="3356992"/>
            <a:ext cx="8507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E1E20"/>
                </a:solidFill>
                <a:latin typeface="+mn-lt"/>
                <a:cs typeface="Arial" charset="0"/>
                <a:sym typeface="Arial" charset="0"/>
              </a:rPr>
              <a:t>Dichroic efficiency as a function of 𝜆 at different </a:t>
            </a:r>
            <a:r>
              <a:rPr lang="en-US" altLang="zh-CN" sz="1400" b="1" dirty="0" err="1">
                <a:solidFill>
                  <a:srgbClr val="0E1E20"/>
                </a:solidFill>
                <a:latin typeface="+mn-lt"/>
                <a:cs typeface="Arial" charset="0"/>
                <a:sym typeface="Arial" charset="0"/>
              </a:rPr>
              <a:t>Fov</a:t>
            </a:r>
            <a:r>
              <a:rPr lang="en-US" altLang="zh-CN" sz="1400" b="1" dirty="0">
                <a:solidFill>
                  <a:srgbClr val="0E1E20"/>
                </a:solidFill>
                <a:latin typeface="+mn-lt"/>
                <a:cs typeface="Arial" charset="0"/>
                <a:sym typeface="Arial" charset="0"/>
              </a:rPr>
              <a:t> (</a:t>
            </a:r>
            <a:r>
              <a:rPr lang="en-US" altLang="zh-CN" sz="1400" b="1" i="1" dirty="0">
                <a:solidFill>
                  <a:srgbClr val="0E1E20"/>
                </a:solidFill>
                <a:latin typeface="+mn-lt"/>
                <a:cs typeface="Arial" charset="0"/>
                <a:sym typeface="Arial" charset="0"/>
              </a:rPr>
              <a:t>X</a:t>
            </a:r>
            <a:r>
              <a:rPr lang="en-US" altLang="zh-CN" sz="1400" b="1" dirty="0">
                <a:solidFill>
                  <a:srgbClr val="0E1E20"/>
                </a:solidFill>
                <a:latin typeface="+mn-lt"/>
                <a:cs typeface="Arial" charset="0"/>
                <a:sym typeface="Arial" charset="0"/>
              </a:rPr>
              <a:t>, </a:t>
            </a:r>
            <a:r>
              <a:rPr lang="en-US" altLang="zh-CN" sz="1400" b="1" i="1" dirty="0">
                <a:solidFill>
                  <a:srgbClr val="0E1E20"/>
                </a:solidFill>
                <a:latin typeface="+mn-lt"/>
                <a:cs typeface="Arial" charset="0"/>
                <a:sym typeface="Arial" charset="0"/>
              </a:rPr>
              <a:t>Y</a:t>
            </a:r>
            <a:r>
              <a:rPr lang="en-US" altLang="zh-CN" sz="1400" b="1" dirty="0">
                <a:solidFill>
                  <a:srgbClr val="0E1E20"/>
                </a:solidFill>
                <a:latin typeface="+mn-lt"/>
                <a:cs typeface="Arial" charset="0"/>
                <a:sym typeface="Arial" charset="0"/>
              </a:rPr>
              <a:t>), after integrated over light of all incident angles</a:t>
            </a:r>
            <a:endParaRPr lang="en-US" altLang="zh-CN" sz="1400" dirty="0">
              <a:solidFill>
                <a:srgbClr val="0E1E20"/>
              </a:solidFill>
              <a:cs typeface="Arial" charset="0"/>
              <a:sym typeface="Arial" charset="0"/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368D67E-7F39-DD40-B9D6-FE1623DCD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648" y="908720"/>
            <a:ext cx="2321488" cy="2376264"/>
          </a:xfr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0832DBF-1561-9B4F-9E89-1195EDB6D5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24" y="904160"/>
            <a:ext cx="2417132" cy="2376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89AD47C-603E-A64F-8AD8-DBE67BBC5B5D}"/>
              </a:ext>
            </a:extLst>
          </p:cNvPr>
          <p:cNvSpPr txBox="1"/>
          <p:nvPr/>
        </p:nvSpPr>
        <p:spPr>
          <a:xfrm>
            <a:off x="1028000" y="913190"/>
            <a:ext cx="982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900" b="1" dirty="0" err="1">
                <a:latin typeface="+mn-lt"/>
              </a:rPr>
              <a:t>FoV</a:t>
            </a:r>
            <a:endParaRPr kumimoji="1" lang="en-US" altLang="zh-CN" sz="900" b="1" dirty="0">
              <a:latin typeface="+mn-lt"/>
            </a:endParaRPr>
          </a:p>
          <a:p>
            <a:pPr algn="ctr"/>
            <a:r>
              <a:rPr kumimoji="1" lang="en-US" altLang="zh-CN" sz="900" b="1" dirty="0">
                <a:latin typeface="+mn-lt"/>
              </a:rPr>
              <a:t>[−0.7,+0.7] </a:t>
            </a:r>
            <a:r>
              <a:rPr kumimoji="1" lang="en-US" altLang="zh-CN" sz="900" b="1" dirty="0" err="1">
                <a:latin typeface="+mn-lt"/>
              </a:rPr>
              <a:t>deg</a:t>
            </a:r>
            <a:endParaRPr kumimoji="1" lang="zh-CN" altLang="en-US" sz="900" b="1" dirty="0">
              <a:latin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2885045-BD84-7D4D-8E91-BC5748DA4FF3}"/>
              </a:ext>
            </a:extLst>
          </p:cNvPr>
          <p:cNvSpPr txBox="1"/>
          <p:nvPr/>
        </p:nvSpPr>
        <p:spPr>
          <a:xfrm>
            <a:off x="3419871" y="90416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900" b="1" dirty="0">
                <a:latin typeface="+mn-lt"/>
              </a:rPr>
              <a:t>Incident angle</a:t>
            </a:r>
          </a:p>
          <a:p>
            <a:pPr algn="ctr"/>
            <a:r>
              <a:rPr kumimoji="1" lang="en-US" altLang="zh-CN" sz="900" b="1" dirty="0">
                <a:latin typeface="+mn-lt"/>
              </a:rPr>
              <a:t>[39,51] </a:t>
            </a:r>
            <a:r>
              <a:rPr kumimoji="1" lang="en-US" altLang="zh-CN" sz="900" b="1" dirty="0" err="1">
                <a:latin typeface="+mn-lt"/>
              </a:rPr>
              <a:t>deg</a:t>
            </a:r>
            <a:endParaRPr kumimoji="1" lang="zh-CN" altLang="en-US" sz="900" b="1" dirty="0">
              <a:latin typeface="+mn-l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854CD24-9AAE-B34B-9E21-4417C5298B26}"/>
              </a:ext>
            </a:extLst>
          </p:cNvPr>
          <p:cNvGrpSpPr/>
          <p:nvPr/>
        </p:nvGrpSpPr>
        <p:grpSpPr>
          <a:xfrm>
            <a:off x="6011904" y="835200"/>
            <a:ext cx="2304512" cy="2463543"/>
            <a:chOff x="5508104" y="835200"/>
            <a:chExt cx="2304512" cy="2463543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A2F2EFA-D6DB-C340-8C52-BA152402ECDB}"/>
                </a:ext>
              </a:extLst>
            </p:cNvPr>
            <p:cNvSpPr/>
            <p:nvPr/>
          </p:nvSpPr>
          <p:spPr>
            <a:xfrm>
              <a:off x="5508104" y="2846839"/>
              <a:ext cx="2304000" cy="4381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24FBB1-3D3D-D945-9530-5CD8D7ABF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4" y="902456"/>
              <a:ext cx="2304000" cy="2304000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6DD4ACB-9350-1448-B270-3488333C6BCD}"/>
                </a:ext>
              </a:extLst>
            </p:cNvPr>
            <p:cNvSpPr txBox="1"/>
            <p:nvPr/>
          </p:nvSpPr>
          <p:spPr>
            <a:xfrm>
              <a:off x="5541294" y="835200"/>
              <a:ext cx="1229764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900" b="1" i="1" dirty="0">
                  <a:latin typeface="+mn-lt"/>
                </a:rPr>
                <a:t>u</a:t>
              </a:r>
              <a:r>
                <a:rPr kumimoji="1" lang="en-US" altLang="zh-CN" sz="900" b="1" dirty="0">
                  <a:latin typeface="+mn-lt"/>
                </a:rPr>
                <a:t>-band</a:t>
              </a:r>
            </a:p>
            <a:p>
              <a:pPr algn="ctr"/>
              <a:r>
                <a:rPr kumimoji="1" lang="en-US" altLang="zh-CN" sz="800" b="1" dirty="0">
                  <a:solidFill>
                    <a:srgbClr val="FF0000"/>
                  </a:solidFill>
                  <a:latin typeface="+mn-lt"/>
                </a:rPr>
                <a:t>(87.1,87.1)</a:t>
              </a:r>
              <a:r>
                <a:rPr kumimoji="1" lang="en-US" altLang="zh-CN" sz="800" b="1" dirty="0">
                  <a:latin typeface="+mn-lt"/>
                </a:rPr>
                <a:t>, </a:t>
              </a:r>
              <a:r>
                <a:rPr kumimoji="1" lang="en-US" altLang="zh-CN" sz="800" b="1" dirty="0">
                  <a:solidFill>
                    <a:srgbClr val="1022F8"/>
                  </a:solidFill>
                  <a:latin typeface="+mn-lt"/>
                </a:rPr>
                <a:t>(86.6,87.6)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BB421F6-D9BC-FE47-9287-27FCE7BDF744}"/>
                </a:ext>
              </a:extLst>
            </p:cNvPr>
            <p:cNvSpPr txBox="1"/>
            <p:nvPr/>
          </p:nvSpPr>
          <p:spPr>
            <a:xfrm>
              <a:off x="6582596" y="835200"/>
              <a:ext cx="1229764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900" b="1" i="1" dirty="0">
                  <a:latin typeface="+mn-lt"/>
                </a:rPr>
                <a:t>v</a:t>
              </a:r>
              <a:r>
                <a:rPr kumimoji="1" lang="en-US" altLang="zh-CN" sz="900" b="1" dirty="0">
                  <a:latin typeface="+mn-lt"/>
                </a:rPr>
                <a:t>-band</a:t>
              </a:r>
            </a:p>
            <a:p>
              <a:pPr algn="ctr"/>
              <a:r>
                <a:rPr kumimoji="1" lang="en-US" altLang="zh-CN" sz="800" b="1" dirty="0">
                  <a:solidFill>
                    <a:srgbClr val="FF0000"/>
                  </a:solidFill>
                  <a:latin typeface="+mn-lt"/>
                </a:rPr>
                <a:t>(88.8,88.8)</a:t>
              </a:r>
              <a:r>
                <a:rPr kumimoji="1" lang="en-US" altLang="zh-CN" sz="800" b="1" dirty="0">
                  <a:latin typeface="+mn-lt"/>
                </a:rPr>
                <a:t>, </a:t>
              </a:r>
              <a:r>
                <a:rPr kumimoji="1" lang="en-US" altLang="zh-CN" sz="800" b="1" dirty="0">
                  <a:solidFill>
                    <a:srgbClr val="1022F8"/>
                  </a:solidFill>
                  <a:latin typeface="+mn-lt"/>
                </a:rPr>
                <a:t>(88.1,89.2)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0E43891-3C28-1748-B37C-C10F2A01C9DD}"/>
                </a:ext>
              </a:extLst>
            </p:cNvPr>
            <p:cNvSpPr txBox="1"/>
            <p:nvPr/>
          </p:nvSpPr>
          <p:spPr>
            <a:xfrm>
              <a:off x="5541550" y="2944800"/>
              <a:ext cx="1229764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900" b="1" i="1" dirty="0">
                  <a:latin typeface="+mn-lt"/>
                </a:rPr>
                <a:t>u −</a:t>
              </a:r>
              <a:r>
                <a:rPr kumimoji="1" lang="en-US" altLang="zh-CN" sz="900" b="1" dirty="0">
                  <a:latin typeface="+mn-lt"/>
                </a:rPr>
                <a:t> </a:t>
              </a:r>
              <a:r>
                <a:rPr kumimoji="1" lang="en-US" altLang="zh-CN" sz="900" b="1" i="1" dirty="0">
                  <a:latin typeface="+mn-lt"/>
                </a:rPr>
                <a:t>v</a:t>
              </a:r>
            </a:p>
            <a:p>
              <a:pPr algn="ctr"/>
              <a:r>
                <a:rPr kumimoji="1" lang="en-US" altLang="zh-CN" sz="800" b="1" dirty="0">
                  <a:solidFill>
                    <a:srgbClr val="FF0000"/>
                  </a:solidFill>
                  <a:latin typeface="+mn-lt"/>
                </a:rPr>
                <a:t>(−1.6,−1.6)</a:t>
              </a:r>
              <a:r>
                <a:rPr kumimoji="1" lang="en-US" altLang="zh-CN" sz="800" b="1" dirty="0">
                  <a:latin typeface="+mn-lt"/>
                </a:rPr>
                <a:t>, </a:t>
              </a:r>
              <a:r>
                <a:rPr kumimoji="1" lang="en-US" altLang="zh-CN" sz="800" b="1" dirty="0">
                  <a:solidFill>
                    <a:srgbClr val="1022F8"/>
                  </a:solidFill>
                  <a:latin typeface="+mn-lt"/>
                </a:rPr>
                <a:t>(−2.6,−0.5)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A2D84D5-7C93-984F-BD34-8D4F286A46AD}"/>
                </a:ext>
              </a:extLst>
            </p:cNvPr>
            <p:cNvSpPr txBox="1"/>
            <p:nvPr/>
          </p:nvSpPr>
          <p:spPr>
            <a:xfrm>
              <a:off x="6582852" y="2944800"/>
              <a:ext cx="1229764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900" b="1" i="1" dirty="0">
                  <a:latin typeface="+mn-lt"/>
                </a:rPr>
                <a:t>v −</a:t>
              </a:r>
              <a:r>
                <a:rPr kumimoji="1" lang="en-US" altLang="zh-CN" sz="900" b="1" dirty="0">
                  <a:latin typeface="+mn-lt"/>
                </a:rPr>
                <a:t> </a:t>
              </a:r>
              <a:r>
                <a:rPr kumimoji="1" lang="en-US" altLang="zh-CN" sz="900" b="1" i="1" dirty="0">
                  <a:latin typeface="+mn-lt"/>
                </a:rPr>
                <a:t>g</a:t>
              </a:r>
            </a:p>
            <a:p>
              <a:pPr algn="ctr"/>
              <a:r>
                <a:rPr kumimoji="1" lang="en-US" altLang="zh-CN" sz="800" b="1" dirty="0">
                  <a:solidFill>
                    <a:srgbClr val="FF0000"/>
                  </a:solidFill>
                  <a:latin typeface="+mn-lt"/>
                </a:rPr>
                <a:t>(10.7,10.7)</a:t>
              </a:r>
              <a:r>
                <a:rPr kumimoji="1" lang="en-US" altLang="zh-CN" sz="800" b="1" dirty="0">
                  <a:latin typeface="+mn-lt"/>
                </a:rPr>
                <a:t>, </a:t>
              </a:r>
              <a:r>
                <a:rPr kumimoji="1" lang="en-US" altLang="zh-CN" sz="800" b="1" dirty="0">
                  <a:solidFill>
                    <a:srgbClr val="1022F8"/>
                  </a:solidFill>
                  <a:latin typeface="+mn-lt"/>
                </a:rPr>
                <a:t>(9.7,11.7)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466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2800" dirty="0"/>
              <a:t>Imaging versus spectroscopy</a:t>
            </a:r>
            <a:endParaRPr kumimoji="1" lang="zh-CN" altLang="en-US" sz="2800" dirty="0"/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130250" y="1919288"/>
            <a:ext cx="7969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1" lang="en-US" altLang="zh-CN" sz="1600">
                <a:solidFill>
                  <a:schemeClr val="tx2"/>
                </a:solidFill>
                <a:ea typeface="华文新魏" charset="0"/>
                <a:cs typeface="华文新魏" charset="0"/>
              </a:rPr>
              <a:t>3C273</a:t>
            </a:r>
          </a:p>
        </p:txBody>
      </p:sp>
      <p:pic>
        <p:nvPicPr>
          <p:cNvPr id="5" name="Picture 3" descr="3C27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25" y="1843088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SA93_fig02e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88" y="836712"/>
            <a:ext cx="3129162" cy="292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A_F5V_sta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88" y="3789040"/>
            <a:ext cx="3160912" cy="302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9"/>
          <p:cNvSpPr>
            <a:spLocks noChangeArrowheads="1"/>
          </p:cNvSpPr>
          <p:nvPr/>
        </p:nvSpPr>
        <p:spPr bwMode="ltGray">
          <a:xfrm>
            <a:off x="2420887" y="3192463"/>
            <a:ext cx="152400" cy="152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ltGray">
          <a:xfrm>
            <a:off x="1643012" y="4121150"/>
            <a:ext cx="152400" cy="152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zh-CN" altLang="en-US"/>
          </a:p>
        </p:txBody>
      </p:sp>
      <p:cxnSp>
        <p:nvCxnSpPr>
          <p:cNvPr id="10" name="AutoShape 13"/>
          <p:cNvCxnSpPr>
            <a:cxnSpLocks noChangeShapeType="1"/>
            <a:stCxn id="9" idx="4"/>
          </p:cNvCxnSpPr>
          <p:nvPr/>
        </p:nvCxnSpPr>
        <p:spPr bwMode="ltGray">
          <a:xfrm rot="16200000" flipH="1">
            <a:off x="2652662" y="3340100"/>
            <a:ext cx="955675" cy="2822575"/>
          </a:xfrm>
          <a:prstGeom prst="bentConnector2">
            <a:avLst/>
          </a:prstGeom>
          <a:noFill/>
          <a:ln w="19050">
            <a:solidFill>
              <a:schemeClr val="accent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" name="AutoShape 14"/>
          <p:cNvCxnSpPr>
            <a:cxnSpLocks noChangeShapeType="1"/>
            <a:stCxn id="8" idx="0"/>
          </p:cNvCxnSpPr>
          <p:nvPr/>
        </p:nvCxnSpPr>
        <p:spPr bwMode="ltGray">
          <a:xfrm rot="16200000">
            <a:off x="2808237" y="1458913"/>
            <a:ext cx="1422400" cy="2044700"/>
          </a:xfrm>
          <a:prstGeom prst="bentConnector2">
            <a:avLst/>
          </a:prstGeom>
          <a:noFill/>
          <a:ln w="19050">
            <a:solidFill>
              <a:schemeClr val="accent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" name="Text Box 16"/>
          <p:cNvSpPr txBox="1">
            <a:spLocks noChangeArrowheads="1"/>
          </p:cNvSpPr>
          <p:nvPr/>
        </p:nvSpPr>
        <p:spPr bwMode="ltGray">
          <a:xfrm>
            <a:off x="1052462" y="900708"/>
            <a:ext cx="352697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chemeClr val="tx1"/>
                </a:solidFill>
              </a:rPr>
              <a:t>QSO 3C 273</a:t>
            </a:r>
            <a:r>
              <a:rPr lang="zh-CN" altLang="en-US" sz="1800" b="1" dirty="0">
                <a:solidFill>
                  <a:schemeClr val="tx1"/>
                </a:solidFill>
              </a:rPr>
              <a:t>： </a:t>
            </a:r>
            <a:r>
              <a:rPr lang="en-US" altLang="zh-CN" sz="1800" b="1" dirty="0">
                <a:solidFill>
                  <a:schemeClr val="tx1"/>
                </a:solidFill>
              </a:rPr>
              <a:t>z=0.158</a:t>
            </a:r>
          </a:p>
          <a:p>
            <a:r>
              <a:rPr lang="en-US" altLang="zh-CN" sz="1400" b="1" dirty="0">
                <a:solidFill>
                  <a:schemeClr val="tx1"/>
                </a:solidFill>
              </a:rPr>
              <a:t>Schmidt, M., 1963, Nature, 197, 1040</a:t>
            </a:r>
          </a:p>
          <a:p>
            <a:r>
              <a:rPr lang="en-US" altLang="zh-CN" sz="1400" b="1" dirty="0">
                <a:solidFill>
                  <a:schemeClr val="tx1"/>
                </a:solidFill>
              </a:rPr>
              <a:t>Smith et al., 1993, </a:t>
            </a:r>
            <a:r>
              <a:rPr lang="en-US" altLang="zh-CN" sz="1400" b="1" dirty="0" err="1">
                <a:solidFill>
                  <a:schemeClr val="tx1"/>
                </a:solidFill>
              </a:rPr>
              <a:t>ApJ</a:t>
            </a:r>
            <a:r>
              <a:rPr lang="en-US" altLang="zh-CN" sz="1400" b="1" dirty="0">
                <a:solidFill>
                  <a:schemeClr val="tx1"/>
                </a:solidFill>
              </a:rPr>
              <a:t>, 409, 604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ltGray">
          <a:xfrm>
            <a:off x="1587450" y="5348288"/>
            <a:ext cx="270395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0000"/>
                </a:solidFill>
              </a:rPr>
              <a:t>Star BD +02 2547</a:t>
            </a:r>
            <a:r>
              <a:rPr lang="zh-CN" altLang="en-US" sz="1800" b="1" dirty="0">
                <a:solidFill>
                  <a:srgbClr val="000000"/>
                </a:solidFill>
              </a:rPr>
              <a:t>：</a:t>
            </a:r>
            <a:r>
              <a:rPr lang="en-US" altLang="zh-CN" sz="1800" b="1" dirty="0">
                <a:solidFill>
                  <a:srgbClr val="000000"/>
                </a:solidFill>
              </a:rPr>
              <a:t>F5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ltGray">
          <a:xfrm>
            <a:off x="6540450" y="5119688"/>
            <a:ext cx="466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>
                <a:solidFill>
                  <a:srgbClr val="000000"/>
                </a:solidFill>
              </a:rPr>
              <a:t>H</a:t>
            </a:r>
            <a:r>
              <a:rPr lang="en-US" altLang="zh-CN" sz="1600">
                <a:solidFill>
                  <a:srgbClr val="000000"/>
                </a:solidFill>
                <a:sym typeface="Symbol" charset="0"/>
              </a:rPr>
              <a:t></a:t>
            </a:r>
            <a:endParaRPr lang="en-US" altLang="zh-CN" sz="1600">
              <a:solidFill>
                <a:srgbClr val="000000"/>
              </a:solidFill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ltGray">
          <a:xfrm>
            <a:off x="6083250" y="4554538"/>
            <a:ext cx="446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>
                <a:solidFill>
                  <a:srgbClr val="000000"/>
                </a:solidFill>
              </a:rPr>
              <a:t>H</a:t>
            </a:r>
            <a:r>
              <a:rPr lang="en-US" altLang="zh-CN" sz="1600">
                <a:solidFill>
                  <a:srgbClr val="000000"/>
                </a:solidFill>
                <a:sym typeface="Symbol" charset="0"/>
              </a:rPr>
              <a:t></a:t>
            </a:r>
            <a:endParaRPr lang="en-US" altLang="zh-CN" sz="1600">
              <a:solidFill>
                <a:srgbClr val="000000"/>
              </a:solidFill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ltGray">
          <a:xfrm>
            <a:off x="7243736" y="2514798"/>
            <a:ext cx="466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</a:rPr>
              <a:t>H</a:t>
            </a:r>
            <a:r>
              <a:rPr lang="en-US" altLang="zh-CN" sz="1600" dirty="0">
                <a:solidFill>
                  <a:srgbClr val="000000"/>
                </a:solidFill>
                <a:sym typeface="Symbol" charset="0"/>
              </a:rPr>
              <a:t></a:t>
            </a:r>
            <a:endParaRPr lang="en-US" altLang="zh-CN" sz="1600" dirty="0">
              <a:solidFill>
                <a:srgbClr val="000000"/>
              </a:solidFill>
            </a:endParaRP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ltGray">
          <a:xfrm>
            <a:off x="5515544" y="1578695"/>
            <a:ext cx="446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</a:rPr>
              <a:t>H</a:t>
            </a:r>
            <a:r>
              <a:rPr lang="en-US" altLang="zh-CN" sz="1600" dirty="0">
                <a:solidFill>
                  <a:srgbClr val="000000"/>
                </a:solidFill>
                <a:sym typeface="Symbol" charset="0"/>
              </a:rPr>
              <a:t></a:t>
            </a:r>
            <a:endParaRPr lang="en-US" altLang="zh-CN" sz="1600" dirty="0">
              <a:solidFill>
                <a:srgbClr val="000000"/>
              </a:solidFill>
            </a:endParaRP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ltGray">
          <a:xfrm>
            <a:off x="6007050" y="928688"/>
            <a:ext cx="1260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>
                <a:solidFill>
                  <a:srgbClr val="000000"/>
                </a:solidFill>
              </a:rPr>
              <a:t>[O </a:t>
            </a:r>
            <a:r>
              <a:rPr lang="en-US" altLang="zh-CN" sz="1400">
                <a:solidFill>
                  <a:srgbClr val="000000"/>
                </a:solidFill>
              </a:rPr>
              <a:t>III</a:t>
            </a:r>
            <a:r>
              <a:rPr lang="en-US" altLang="zh-CN" sz="1600">
                <a:solidFill>
                  <a:srgbClr val="000000"/>
                </a:solidFill>
              </a:rPr>
              <a:t>] λ5007</a:t>
            </a:r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402976" y="5733256"/>
            <a:ext cx="4537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One image is worth a thousand words; One spectrum is worth a thousand images.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3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DDDF7C6-AABA-8748-AED0-9B64BE7DC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0" y="1052736"/>
            <a:ext cx="8954413" cy="51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65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MSSS v2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Mephisto survey scheduler simulation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47684" y="1700808"/>
            <a:ext cx="7812628" cy="4032328"/>
            <a:chOff x="647684" y="1700808"/>
            <a:chExt cx="7812628" cy="4032328"/>
          </a:xfrm>
        </p:grpSpPr>
        <p:grpSp>
          <p:nvGrpSpPr>
            <p:cNvPr id="17" name="Group 16"/>
            <p:cNvGrpSpPr/>
            <p:nvPr/>
          </p:nvGrpSpPr>
          <p:grpSpPr>
            <a:xfrm>
              <a:off x="647684" y="1700808"/>
              <a:ext cx="7812628" cy="4032328"/>
              <a:chOff x="647684" y="1988840"/>
              <a:chExt cx="7812628" cy="4032328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3643671" y="1988840"/>
                <a:ext cx="1800200" cy="4032328"/>
              </a:xfrm>
              <a:prstGeom prst="rect">
                <a:avLst/>
              </a:prstGeom>
              <a:solidFill>
                <a:srgbClr val="93BB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rgbClr val="003366"/>
                    </a:solidFill>
                  </a:rPr>
                  <a:t>Scheduler</a:t>
                </a:r>
                <a:endParaRPr lang="en-US" dirty="0">
                  <a:solidFill>
                    <a:srgbClr val="003366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27584" y="4941168"/>
                <a:ext cx="1800200" cy="1080000"/>
              </a:xfrm>
              <a:prstGeom prst="rect">
                <a:avLst/>
              </a:prstGeom>
              <a:solidFill>
                <a:srgbClr val="93BB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rgbClr val="003366"/>
                    </a:solidFill>
                  </a:rPr>
                  <a:t>Telescope</a:t>
                </a:r>
                <a:r>
                  <a:rPr lang="zh-CN" altLang="en-US" dirty="0" smtClean="0">
                    <a:solidFill>
                      <a:srgbClr val="003366"/>
                    </a:solidFill>
                  </a:rPr>
                  <a:t> </a:t>
                </a:r>
                <a:r>
                  <a:rPr lang="en-US" altLang="zh-CN" dirty="0" smtClean="0">
                    <a:solidFill>
                      <a:srgbClr val="003366"/>
                    </a:solidFill>
                  </a:rPr>
                  <a:t>Model</a:t>
                </a:r>
                <a:endParaRPr lang="en-US" dirty="0">
                  <a:solidFill>
                    <a:srgbClr val="003366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54284" y="3645024"/>
                <a:ext cx="1800200" cy="1080000"/>
              </a:xfrm>
              <a:prstGeom prst="rect">
                <a:avLst/>
              </a:prstGeom>
              <a:solidFill>
                <a:srgbClr val="93BBD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rgbClr val="003366"/>
                    </a:solidFill>
                  </a:rPr>
                  <a:t>Weather</a:t>
                </a:r>
                <a:r>
                  <a:rPr lang="zh-CN" altLang="en-US" dirty="0" smtClean="0">
                    <a:solidFill>
                      <a:srgbClr val="003366"/>
                    </a:solidFill>
                  </a:rPr>
                  <a:t> </a:t>
                </a:r>
                <a:r>
                  <a:rPr lang="en-US" altLang="zh-CN" dirty="0" smtClean="0">
                    <a:solidFill>
                      <a:srgbClr val="003366"/>
                    </a:solidFill>
                  </a:rPr>
                  <a:t>Model</a:t>
                </a:r>
                <a:endParaRPr lang="en-US" dirty="0">
                  <a:solidFill>
                    <a:srgbClr val="003366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489534" y="4076202"/>
                <a:ext cx="1800200" cy="194496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rgbClr val="003366"/>
                    </a:solidFill>
                  </a:rPr>
                  <a:t>Analysis</a:t>
                </a:r>
                <a:r>
                  <a:rPr lang="zh-CN" altLang="en-US" dirty="0" smtClean="0">
                    <a:solidFill>
                      <a:srgbClr val="003366"/>
                    </a:solidFill>
                  </a:rPr>
                  <a:t> </a:t>
                </a:r>
                <a:r>
                  <a:rPr lang="en-US" altLang="zh-CN" dirty="0" smtClean="0">
                    <a:solidFill>
                      <a:srgbClr val="003366"/>
                    </a:solidFill>
                  </a:rPr>
                  <a:t>Frame</a:t>
                </a:r>
                <a:endParaRPr lang="en-US" dirty="0">
                  <a:solidFill>
                    <a:srgbClr val="003366"/>
                  </a:solidFill>
                </a:endParaRP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>
                <a:off x="7380312" y="3553619"/>
                <a:ext cx="0" cy="451445"/>
              </a:xfrm>
              <a:prstGeom prst="straightConnector1">
                <a:avLst/>
              </a:prstGeom>
              <a:ln w="76200">
                <a:solidFill>
                  <a:srgbClr val="00336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942812" y="2738285"/>
                <a:ext cx="563963" cy="5420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2728556" y="4185024"/>
                <a:ext cx="779987" cy="5420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2728556" y="5481168"/>
                <a:ext cx="779987" cy="5420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5580112" y="2731043"/>
                <a:ext cx="572263" cy="0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647684" y="1988840"/>
                <a:ext cx="2160000" cy="1440000"/>
              </a:xfrm>
              <a:prstGeom prst="ellipse">
                <a:avLst/>
              </a:prstGeom>
              <a:solidFill>
                <a:srgbClr val="00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rgbClr val="003366"/>
                    </a:solidFill>
                  </a:rPr>
                  <a:t>Input</a:t>
                </a:r>
                <a:r>
                  <a:rPr lang="zh-CN" altLang="en-US" dirty="0">
                    <a:solidFill>
                      <a:srgbClr val="003366"/>
                    </a:solidFill>
                  </a:rPr>
                  <a:t> </a:t>
                </a:r>
                <a:r>
                  <a:rPr lang="en-US" altLang="zh-CN" dirty="0" smtClean="0">
                    <a:solidFill>
                      <a:srgbClr val="003366"/>
                    </a:solidFill>
                  </a:rPr>
                  <a:t>Tables</a:t>
                </a:r>
                <a:r>
                  <a:rPr lang="zh-CN" altLang="en-US" dirty="0" smtClean="0">
                    <a:solidFill>
                      <a:srgbClr val="003366"/>
                    </a:solidFill>
                  </a:rPr>
                  <a:t> </a:t>
                </a:r>
                <a:r>
                  <a:rPr lang="en-US" altLang="zh-CN" dirty="0" smtClean="0">
                    <a:solidFill>
                      <a:srgbClr val="003366"/>
                    </a:solidFill>
                  </a:rPr>
                  <a:t/>
                </a:r>
                <a:br>
                  <a:rPr lang="en-US" altLang="zh-CN" dirty="0" smtClean="0">
                    <a:solidFill>
                      <a:srgbClr val="003366"/>
                    </a:solidFill>
                  </a:rPr>
                </a:br>
                <a:r>
                  <a:rPr lang="en-US" altLang="zh-CN" dirty="0" smtClean="0">
                    <a:solidFill>
                      <a:srgbClr val="003366"/>
                    </a:solidFill>
                  </a:rPr>
                  <a:t>/Science program</a:t>
                </a:r>
                <a:endParaRPr lang="en-US" dirty="0">
                  <a:solidFill>
                    <a:srgbClr val="003366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300312" y="1988840"/>
                <a:ext cx="2160000" cy="1440000"/>
              </a:xfrm>
              <a:prstGeom prst="ellipse">
                <a:avLst/>
              </a:prstGeom>
              <a:solidFill>
                <a:srgbClr val="00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rgbClr val="003366"/>
                    </a:solidFill>
                  </a:rPr>
                  <a:t>Observation</a:t>
                </a:r>
                <a:r>
                  <a:rPr lang="zh-CN" altLang="en-US" dirty="0">
                    <a:solidFill>
                      <a:srgbClr val="003366"/>
                    </a:solidFill>
                  </a:rPr>
                  <a:t> </a:t>
                </a:r>
                <a:r>
                  <a:rPr lang="en-US" altLang="zh-CN" dirty="0" smtClean="0">
                    <a:solidFill>
                      <a:srgbClr val="003366"/>
                    </a:solidFill>
                  </a:rPr>
                  <a:t>Simulation</a:t>
                </a:r>
                <a:endParaRPr lang="en-US" dirty="0">
                  <a:solidFill>
                    <a:srgbClr val="003366"/>
                  </a:solidFill>
                </a:endParaRPr>
              </a:p>
            </p:txBody>
          </p:sp>
        </p:grpSp>
        <p:cxnSp>
          <p:nvCxnSpPr>
            <p:cNvPr id="18" name="Straight Arrow Connector 17"/>
            <p:cNvCxnSpPr/>
            <p:nvPr/>
          </p:nvCxnSpPr>
          <p:spPr>
            <a:xfrm flipH="1">
              <a:off x="5576596" y="5176234"/>
              <a:ext cx="780212" cy="8451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105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屏幕快照 2018-12-18 10.54.5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5328267" cy="257610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Tidal disruption events (TDEs)</a:t>
            </a:r>
            <a:endParaRPr kumimoji="1" lang="zh-CN" altLang="en-US" sz="2800" dirty="0"/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5868145" y="908720"/>
            <a:ext cx="3275856" cy="25202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 i="0">
                <a:solidFill>
                  <a:srgbClr val="003366"/>
                </a:solidFill>
                <a:latin typeface="+mn-lt"/>
                <a:ea typeface="宋体-简"/>
                <a:cs typeface="Arial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900" b="1" i="0">
                <a:solidFill>
                  <a:srgbClr val="003366"/>
                </a:solidFill>
                <a:latin typeface="+mn-lt"/>
                <a:ea typeface="宋体-简"/>
                <a:cs typeface="Arial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 b="1" i="0">
                <a:solidFill>
                  <a:srgbClr val="003366"/>
                </a:solidFill>
                <a:latin typeface="+mn-lt"/>
                <a:ea typeface="宋体-简"/>
                <a:cs typeface="Arial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700" b="1" i="0">
                <a:solidFill>
                  <a:srgbClr val="003366"/>
                </a:solidFill>
                <a:latin typeface="+mn-lt"/>
                <a:ea typeface="宋体-简"/>
                <a:cs typeface="Arial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 b="1" i="0">
                <a:solidFill>
                  <a:srgbClr val="003366"/>
                </a:solidFill>
                <a:latin typeface="+mn-lt"/>
                <a:ea typeface="宋体-简"/>
                <a:cs typeface="Arial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</a:defRPr>
            </a:lvl9pPr>
          </a:lstStyle>
          <a:p>
            <a:pPr marL="126000" indent="-126000"/>
            <a:r>
              <a:rPr lang="en-US" altLang="zh-CN" sz="1600" dirty="0"/>
              <a:t>Stars tidally disrupted by SMBHs </a:t>
            </a:r>
            <a:r>
              <a:rPr lang="en-US" altLang="zh-CN" sz="1000" dirty="0"/>
              <a:t>(</a:t>
            </a:r>
            <a:r>
              <a:rPr lang="nl-NL" altLang="zh-CN" sz="1000" dirty="0"/>
              <a:t>Rees, M. J. 1988, Nature, 333, 523; </a:t>
            </a:r>
            <a:r>
              <a:rPr lang="fi-FI" altLang="zh-CN" sz="1000" dirty="0" err="1"/>
              <a:t>Phinney</a:t>
            </a:r>
            <a:r>
              <a:rPr lang="fi-FI" altLang="zh-CN" sz="1000" dirty="0"/>
              <a:t>, E. S. 1989, IAU Symposium, 136, 345; </a:t>
            </a:r>
            <a:r>
              <a:rPr lang="hu-HU" altLang="zh-CN" sz="1000" dirty="0"/>
              <a:t>Evans, C. R., &amp; Kochanek, C. S. 1989, ApJ, 346, L13</a:t>
            </a:r>
            <a:r>
              <a:rPr lang="en-US" altLang="zh-CN" sz="1000" dirty="0"/>
              <a:t>)</a:t>
            </a:r>
          </a:p>
          <a:p>
            <a:pPr marL="126000" indent="-126000"/>
            <a:r>
              <a:rPr lang="en-US" altLang="zh-CN" sz="1600" dirty="0"/>
              <a:t>Bright light decaying on time scales from months to years</a:t>
            </a:r>
          </a:p>
          <a:p>
            <a:pPr marL="126000" indent="-126000"/>
            <a:r>
              <a:rPr lang="en-US" altLang="zh-CN" sz="1600" dirty="0"/>
              <a:t>Rate: 10</a:t>
            </a:r>
            <a:r>
              <a:rPr lang="en-US" altLang="zh-CN" sz="1600" baseline="30000" dirty="0">
                <a:latin typeface="ＭＳ ゴシック"/>
                <a:ea typeface="ＭＳ ゴシック"/>
                <a:cs typeface="ＭＳ ゴシック"/>
              </a:rPr>
              <a:t>−</a:t>
            </a:r>
            <a:r>
              <a:rPr lang="en-US" altLang="zh-CN" sz="1600" baseline="30000" dirty="0"/>
              <a:t>4</a:t>
            </a:r>
            <a:r>
              <a:rPr lang="en-US" altLang="zh-CN" sz="1600" dirty="0"/>
              <a:t> – 10</a:t>
            </a:r>
            <a:r>
              <a:rPr lang="en-US" altLang="zh-CN" sz="1600" baseline="30000" dirty="0">
                <a:latin typeface="ＭＳ ゴシック"/>
                <a:ea typeface="ＭＳ ゴシック"/>
                <a:cs typeface="ＭＳ ゴシック"/>
              </a:rPr>
              <a:t>−</a:t>
            </a:r>
            <a:r>
              <a:rPr lang="en-US" altLang="zh-CN" sz="1600" baseline="30000" dirty="0"/>
              <a:t>5</a:t>
            </a:r>
            <a:r>
              <a:rPr lang="en-US" altLang="zh-CN" sz="1600" dirty="0"/>
              <a:t>  /galaxy/</a:t>
            </a:r>
            <a:r>
              <a:rPr lang="en-US" altLang="zh-CN" sz="1600" dirty="0" err="1"/>
              <a:t>yr</a:t>
            </a:r>
            <a:r>
              <a:rPr lang="en-US" altLang="zh-CN" sz="1600" dirty="0"/>
              <a:t> </a:t>
            </a:r>
            <a:r>
              <a:rPr lang="en-US" altLang="zh-CN" sz="1000" dirty="0"/>
              <a:t>(</a:t>
            </a:r>
            <a:r>
              <a:rPr lang="en-US" altLang="zh-CN" sz="1000" dirty="0" err="1"/>
              <a:t>Magorrian</a:t>
            </a:r>
            <a:r>
              <a:rPr lang="en-US" altLang="zh-CN" sz="1000" dirty="0"/>
              <a:t>, J., &amp; </a:t>
            </a:r>
            <a:r>
              <a:rPr lang="en-US" altLang="zh-CN" sz="1000" dirty="0" err="1"/>
              <a:t>Tremaine</a:t>
            </a:r>
            <a:r>
              <a:rPr lang="en-US" altLang="zh-CN" sz="1000" dirty="0"/>
              <a:t>, S. 1999, MNRAS, 309, 447; Wang, J.-X., &amp; Merritt, D. 2004, </a:t>
            </a:r>
            <a:r>
              <a:rPr lang="en-US" altLang="zh-CN" sz="1000" dirty="0" err="1"/>
              <a:t>ApJ</a:t>
            </a:r>
            <a:r>
              <a:rPr lang="en-US" altLang="zh-CN" sz="1000" dirty="0"/>
              <a:t>, 600, 149; </a:t>
            </a:r>
            <a:r>
              <a:rPr lang="da-DK" altLang="zh-CN" sz="1000" dirty="0"/>
              <a:t>Rau, A., et al. 2009, </a:t>
            </a:r>
            <a:r>
              <a:rPr lang="da-DK" altLang="zh-CN" sz="1000" dirty="0" err="1"/>
              <a:t>Publ</a:t>
            </a:r>
            <a:r>
              <a:rPr lang="da-DK" altLang="zh-CN" sz="1000" dirty="0"/>
              <a:t>. </a:t>
            </a:r>
            <a:r>
              <a:rPr lang="da-DK" altLang="zh-CN" sz="1000" dirty="0" err="1"/>
              <a:t>Astron</a:t>
            </a:r>
            <a:r>
              <a:rPr lang="da-DK" altLang="zh-CN" sz="1000" dirty="0"/>
              <a:t>. Soc. Pac., 121, 1334</a:t>
            </a:r>
            <a:r>
              <a:rPr lang="en-US" altLang="zh-CN" sz="1000" dirty="0"/>
              <a:t>)</a:t>
            </a:r>
            <a:endParaRPr lang="en-US" altLang="zh-CN" sz="1600" dirty="0"/>
          </a:p>
          <a:p>
            <a:pPr marL="126000" indent="-126000"/>
            <a:r>
              <a:rPr lang="en-US" altLang="zh-CN" sz="1600" dirty="0"/>
              <a:t>A few tens of candidates detected</a:t>
            </a:r>
            <a:endParaRPr lang="zh-CN" altLang="en-US" sz="1600" dirty="0"/>
          </a:p>
        </p:txBody>
      </p:sp>
      <p:sp>
        <p:nvSpPr>
          <p:cNvPr id="6" name="文本框 5"/>
          <p:cNvSpPr txBox="1"/>
          <p:nvPr/>
        </p:nvSpPr>
        <p:spPr>
          <a:xfrm>
            <a:off x="3059832" y="908720"/>
            <a:ext cx="84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/>
              <a:t>iPTF16fnl</a:t>
            </a:r>
            <a:endParaRPr kumimoji="1" lang="zh-CN" altLang="en-US" sz="1200" dirty="0"/>
          </a:p>
        </p:txBody>
      </p:sp>
      <p:sp>
        <p:nvSpPr>
          <p:cNvPr id="9" name="文本框 8"/>
          <p:cNvSpPr txBox="1"/>
          <p:nvPr/>
        </p:nvSpPr>
        <p:spPr>
          <a:xfrm>
            <a:off x="3623746" y="3213556"/>
            <a:ext cx="21723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cs-CZ" altLang="zh-CN" sz="800" dirty="0" err="1"/>
              <a:t>Blagorodnova</a:t>
            </a:r>
            <a:r>
              <a:rPr kumimoji="1" lang="cs-CZ" altLang="zh-CN" sz="800" dirty="0"/>
              <a:t>, N., et al. 2017, </a:t>
            </a:r>
            <a:r>
              <a:rPr kumimoji="1" lang="cs-CZ" altLang="zh-CN" sz="800" dirty="0" err="1"/>
              <a:t>ApJ</a:t>
            </a:r>
            <a:r>
              <a:rPr kumimoji="1" lang="cs-CZ" altLang="zh-CN" sz="800" dirty="0"/>
              <a:t>, 844, 46</a:t>
            </a:r>
            <a:endParaRPr kumimoji="1" lang="zh-CN" altLang="en-US" sz="800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 bwMode="auto">
          <a:xfrm>
            <a:off x="467544" y="3645024"/>
            <a:ext cx="8280920" cy="28803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 i="0">
                <a:solidFill>
                  <a:srgbClr val="003366"/>
                </a:solidFill>
                <a:latin typeface="+mn-lt"/>
                <a:ea typeface="宋体-简"/>
                <a:cs typeface="Arial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900" b="1" i="0">
                <a:solidFill>
                  <a:srgbClr val="003366"/>
                </a:solidFill>
                <a:latin typeface="+mn-lt"/>
                <a:ea typeface="宋体-简"/>
                <a:cs typeface="Arial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 b="1" i="0">
                <a:solidFill>
                  <a:srgbClr val="003366"/>
                </a:solidFill>
                <a:latin typeface="+mn-lt"/>
                <a:ea typeface="宋体-简"/>
                <a:cs typeface="Arial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700" b="1" i="0">
                <a:solidFill>
                  <a:srgbClr val="003366"/>
                </a:solidFill>
                <a:latin typeface="+mn-lt"/>
                <a:ea typeface="宋体-简"/>
                <a:cs typeface="Arial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 b="1" i="0">
                <a:solidFill>
                  <a:srgbClr val="003366"/>
                </a:solidFill>
                <a:latin typeface="+mn-lt"/>
                <a:ea typeface="宋体-简"/>
                <a:cs typeface="Arial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366"/>
                </a:solidFill>
                <a:latin typeface="+mn-lt"/>
              </a:defRPr>
            </a:lvl9pPr>
          </a:lstStyle>
          <a:p>
            <a:pPr marL="126000" indent="-126000"/>
            <a:r>
              <a:rPr lang="en-US" altLang="zh-CN" sz="1600" dirty="0"/>
              <a:t>Probes of quiescent SMBHs (spins, masses, mass function – especially the low-mass end)</a:t>
            </a:r>
          </a:p>
          <a:p>
            <a:pPr marL="126000" indent="-126000"/>
            <a:r>
              <a:rPr lang="en-US" altLang="zh-CN" sz="1600" dirty="0"/>
              <a:t>Accretion physics, jet formation</a:t>
            </a:r>
            <a:endParaRPr lang="zh-CN" altLang="en-US" sz="1600" dirty="0"/>
          </a:p>
          <a:p>
            <a:pPr marL="126000" indent="-126000"/>
            <a:r>
              <a:rPr lang="en-US" altLang="zh-CN" sz="1600" dirty="0"/>
              <a:t>Stellar dynamics in central regions of galaxies</a:t>
            </a:r>
          </a:p>
          <a:p>
            <a:pPr marL="126000" indent="-126000"/>
            <a:r>
              <a:rPr lang="en-US" altLang="zh-CN" sz="1600" dirty="0"/>
              <a:t>Mass, size and distance of the disrupted star</a:t>
            </a:r>
          </a:p>
          <a:p>
            <a:pPr marL="126000" indent="-126000"/>
            <a:endParaRPr lang="en-US" altLang="zh-CN" sz="1600" dirty="0"/>
          </a:p>
          <a:p>
            <a:pPr marL="126000" indent="-126000"/>
            <a:r>
              <a:rPr lang="en-US" altLang="zh-CN" sz="1600" dirty="0"/>
              <a:t>Main contaminators are Type </a:t>
            </a:r>
            <a:r>
              <a:rPr lang="en-US" altLang="zh-CN" sz="1600" dirty="0" err="1"/>
              <a:t>Ia</a:t>
            </a:r>
            <a:r>
              <a:rPr lang="en-US" altLang="zh-CN" sz="1600" dirty="0"/>
              <a:t> </a:t>
            </a:r>
            <a:r>
              <a:rPr lang="en-US" altLang="zh-CN" sz="1600" dirty="0" err="1"/>
              <a:t>SNe</a:t>
            </a:r>
            <a:r>
              <a:rPr lang="en-US" altLang="zh-CN" sz="1600" dirty="0"/>
              <a:t>; Discriminating features:</a:t>
            </a:r>
          </a:p>
          <a:p>
            <a:pPr marL="0" indent="0">
              <a:buNone/>
            </a:pPr>
            <a:r>
              <a:rPr lang="en-US" altLang="zh-CN" sz="1600" dirty="0"/>
              <a:t>   </a:t>
            </a:r>
            <a:r>
              <a:rPr lang="en-US" altLang="zh-CN" sz="1200" dirty="0"/>
              <a:t>a) </a:t>
            </a:r>
            <a:r>
              <a:rPr lang="en-US" altLang="zh-CN" sz="1200" dirty="0">
                <a:solidFill>
                  <a:srgbClr val="FF0000"/>
                </a:solidFill>
              </a:rPr>
              <a:t>Colors</a:t>
            </a:r>
            <a:r>
              <a:rPr lang="en-US" altLang="zh-CN" sz="1200" dirty="0"/>
              <a:t> (TDEs much bluer, </a:t>
            </a:r>
            <a:r>
              <a:rPr lang="en-US" altLang="zh-CN" sz="1200" i="1" dirty="0"/>
              <a:t>g </a:t>
            </a:r>
            <a:r>
              <a:rPr lang="en-US" altLang="zh-CN" sz="1200" i="1" dirty="0">
                <a:latin typeface="ＭＳ ゴシック"/>
                <a:ea typeface="ＭＳ ゴシック"/>
                <a:cs typeface="ＭＳ ゴシック"/>
              </a:rPr>
              <a:t>−</a:t>
            </a:r>
            <a:r>
              <a:rPr lang="en-US" altLang="zh-CN" sz="1200" i="1" dirty="0"/>
              <a:t> r </a:t>
            </a:r>
            <a:r>
              <a:rPr lang="en-US" altLang="zh-CN" sz="1200" dirty="0"/>
              <a:t>≈ </a:t>
            </a:r>
            <a:r>
              <a:rPr lang="en-US" altLang="zh-CN" sz="1200" dirty="0">
                <a:latin typeface="ＭＳ ゴシック"/>
                <a:ea typeface="ＭＳ ゴシック"/>
                <a:cs typeface="ＭＳ ゴシック"/>
              </a:rPr>
              <a:t>−</a:t>
            </a:r>
            <a:r>
              <a:rPr lang="en-US" altLang="zh-CN" sz="1200" dirty="0"/>
              <a:t>1) and </a:t>
            </a:r>
            <a:r>
              <a:rPr lang="en-US" altLang="zh-CN" sz="1200" dirty="0">
                <a:solidFill>
                  <a:srgbClr val="FF0000"/>
                </a:solidFill>
              </a:rPr>
              <a:t>color evolution</a:t>
            </a:r>
            <a:r>
              <a:rPr lang="en-US" altLang="zh-CN" sz="1200" dirty="0"/>
              <a:t>; b)  Distance from the galaxy center; c) spectrum</a:t>
            </a:r>
          </a:p>
          <a:p>
            <a:pPr marL="126000" indent="-126000"/>
            <a:r>
              <a:rPr lang="en-US" altLang="zh-CN" sz="1600" dirty="0"/>
              <a:t>LSST </a:t>
            </a:r>
            <a:r>
              <a:rPr lang="en-US" altLang="zh-CN" sz="1000" dirty="0"/>
              <a:t>(</a:t>
            </a:r>
            <a:r>
              <a:rPr lang="en-US" altLang="zh-CN" sz="1000" dirty="0" err="1"/>
              <a:t>Bricman</a:t>
            </a:r>
            <a:r>
              <a:rPr lang="en-US" altLang="zh-CN" sz="1000" dirty="0"/>
              <a:t> &amp; </a:t>
            </a:r>
            <a:r>
              <a:rPr lang="en-US" altLang="zh-CN" sz="1000" dirty="0" err="1"/>
              <a:t>Gomboc</a:t>
            </a:r>
            <a:r>
              <a:rPr lang="en-US" altLang="zh-CN" sz="1000" dirty="0"/>
              <a:t>, 1812.06064)</a:t>
            </a:r>
            <a:r>
              <a:rPr lang="en-US" altLang="zh-CN" sz="1600" dirty="0"/>
              <a:t>: 40,000 – 60,000 events in 10 </a:t>
            </a:r>
            <a:r>
              <a:rPr lang="en-US" altLang="zh-CN" sz="1600" dirty="0" err="1"/>
              <a:t>yr</a:t>
            </a:r>
            <a:r>
              <a:rPr lang="en-US" altLang="zh-CN" sz="1600" dirty="0"/>
              <a:t> </a:t>
            </a:r>
            <a:r>
              <a:rPr lang="en-US" altLang="zh-CN" sz="1000" dirty="0"/>
              <a:t>(</a:t>
            </a:r>
            <a:r>
              <a:rPr lang="fr-FR" altLang="zh-CN" sz="1000" dirty="0"/>
              <a:t>Abell, P. A., et al. 2009, </a:t>
            </a:r>
            <a:r>
              <a:rPr lang="fr-FR" altLang="zh-CN" sz="1000" dirty="0">
                <a:hlinkClick r:id="rId3"/>
              </a:rPr>
              <a:t>https://arxiv.org/abs/0912.0201</a:t>
            </a:r>
            <a:r>
              <a:rPr lang="fr-FR" altLang="zh-CN" sz="1000" dirty="0"/>
              <a:t>; </a:t>
            </a:r>
            <a:r>
              <a:rPr lang="nl-NL" altLang="zh-CN" sz="1000" dirty="0"/>
              <a:t>van Velzen, S., et al. 2011, </a:t>
            </a:r>
            <a:r>
              <a:rPr lang="nl-NL" altLang="zh-CN" sz="1000" dirty="0" err="1"/>
              <a:t>ApJ</a:t>
            </a:r>
            <a:r>
              <a:rPr lang="nl-NL" altLang="zh-CN" sz="1000" dirty="0"/>
              <a:t>, 741, 73</a:t>
            </a:r>
            <a:r>
              <a:rPr lang="en-US" altLang="zh-CN" sz="1000" dirty="0"/>
              <a:t>)</a:t>
            </a:r>
          </a:p>
          <a:p>
            <a:pPr marL="126000" indent="-126000"/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282524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>
                <a:solidFill>
                  <a:srgbClr val="0E1E20"/>
                </a:solidFill>
              </a:rPr>
              <a:t>SNe</a:t>
            </a:r>
            <a:r>
              <a:rPr kumimoji="1" lang="en-US" altLang="zh-CN" dirty="0">
                <a:solidFill>
                  <a:srgbClr val="0E1E20"/>
                </a:solidFill>
              </a:rPr>
              <a:t> </a:t>
            </a:r>
            <a:r>
              <a:rPr kumimoji="1" lang="en-US" altLang="zh-CN" dirty="0" err="1">
                <a:solidFill>
                  <a:srgbClr val="0E1E20"/>
                </a:solidFill>
              </a:rPr>
              <a:t>Ia</a:t>
            </a:r>
            <a:endParaRPr kumimoji="1" lang="zh-CN" altLang="en-US" dirty="0">
              <a:solidFill>
                <a:srgbClr val="0E1E20"/>
              </a:solidFill>
            </a:endParaRPr>
          </a:p>
        </p:txBody>
      </p:sp>
      <p:pic>
        <p:nvPicPr>
          <p:cNvPr id="5" name="图片 4" descr="屏幕快照 2016-12-19 下午1.53.2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56" y="836712"/>
            <a:ext cx="3417918" cy="374256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724128" y="1083457"/>
            <a:ext cx="2520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+mn-lt"/>
              </a:rPr>
              <a:t>Real</a:t>
            </a:r>
            <a:r>
              <a:rPr lang="zh-CN" altLang="en-US" b="1" dirty="0">
                <a:solidFill>
                  <a:srgbClr val="FF0000"/>
                </a:solidFill>
                <a:latin typeface="+mn-lt"/>
              </a:rPr>
              <a:t>-</a:t>
            </a:r>
            <a:r>
              <a:rPr lang="en-US" altLang="zh-CN" b="1" dirty="0">
                <a:solidFill>
                  <a:srgbClr val="FF0000"/>
                </a:solidFill>
                <a:latin typeface="+mn-lt"/>
              </a:rPr>
              <a:t>time</a:t>
            </a:r>
            <a:r>
              <a:rPr lang="zh-CN" altLang="en-US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+mn-lt"/>
              </a:rPr>
              <a:t>colours</a:t>
            </a:r>
            <a:r>
              <a:rPr lang="en-US" altLang="zh-CN" b="1" dirty="0">
                <a:solidFill>
                  <a:srgbClr val="FF0000"/>
                </a:solidFill>
                <a:latin typeface="+mn-lt"/>
              </a:rPr>
              <a:t>: </a:t>
            </a:r>
            <a:r>
              <a:rPr lang="en-US" altLang="zh-CN" b="1" dirty="0">
                <a:solidFill>
                  <a:srgbClr val="0E1E20"/>
                </a:solidFill>
                <a:latin typeface="+mn-lt"/>
              </a:rPr>
              <a:t>Fast classification of </a:t>
            </a:r>
            <a:r>
              <a:rPr lang="en-US" altLang="zh-CN" b="1" dirty="0" err="1">
                <a:solidFill>
                  <a:srgbClr val="0E1E20"/>
                </a:solidFill>
                <a:latin typeface="+mn-lt"/>
              </a:rPr>
              <a:t>SNe</a:t>
            </a:r>
            <a:r>
              <a:rPr lang="en-US" altLang="zh-CN" b="1" dirty="0">
                <a:solidFill>
                  <a:srgbClr val="0E1E20"/>
                </a:solidFill>
                <a:latin typeface="+mn-lt"/>
              </a:rPr>
              <a:t> </a:t>
            </a:r>
            <a:r>
              <a:rPr lang="en-US" altLang="zh-CN" b="1" dirty="0" err="1">
                <a:solidFill>
                  <a:srgbClr val="0E1E20"/>
                </a:solidFill>
                <a:latin typeface="+mn-lt"/>
              </a:rPr>
              <a:t>Ia</a:t>
            </a:r>
            <a:r>
              <a:rPr lang="zh-CN" altLang="en-US" b="1" dirty="0">
                <a:solidFill>
                  <a:srgbClr val="0E1E20"/>
                </a:solidFill>
                <a:latin typeface="+mn-lt"/>
              </a:rPr>
              <a:t> 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62805" y="838560"/>
            <a:ext cx="4181203" cy="3742568"/>
            <a:chOff x="149324" y="980730"/>
            <a:chExt cx="4181203" cy="3742568"/>
          </a:xfrm>
        </p:grpSpPr>
        <p:pic>
          <p:nvPicPr>
            <p:cNvPr id="4" name="图片 3" descr="屏幕快照 2016-12-19 下午1.54.25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24" y="980730"/>
              <a:ext cx="4181203" cy="3742568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625769" y="1163292"/>
              <a:ext cx="1185714" cy="23447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78972" y="1141078"/>
              <a:ext cx="1252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FF0000"/>
                  </a:solidFill>
                </a:rPr>
                <a:t>MEPHISTO</a:t>
              </a:r>
              <a:endParaRPr kumimoji="1" lang="zh-CN" alt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49324" y="5581576"/>
            <a:ext cx="8994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err="1">
                <a:solidFill>
                  <a:srgbClr val="FF0000"/>
                </a:solidFill>
                <a:latin typeface="+mn-lt"/>
                <a:ea typeface="宋体-简"/>
                <a:cs typeface="Arial"/>
              </a:rPr>
              <a:t>Mephisto</a:t>
            </a:r>
            <a:r>
              <a:rPr kumimoji="1" lang="en-US" altLang="zh-CN" b="1" dirty="0">
                <a:solidFill>
                  <a:srgbClr val="FF0000"/>
                </a:solidFill>
                <a:latin typeface="+mn-lt"/>
                <a:ea typeface="宋体-简"/>
                <a:cs typeface="Arial"/>
              </a:rPr>
              <a:t>-D </a:t>
            </a:r>
            <a:r>
              <a:rPr kumimoji="1" lang="en-US" altLang="zh-CN" b="1" dirty="0">
                <a:solidFill>
                  <a:srgbClr val="0E1E20"/>
                </a:solidFill>
                <a:latin typeface="+mn-lt"/>
                <a:ea typeface="宋体-简"/>
                <a:cs typeface="Arial"/>
              </a:rPr>
              <a:t>survey will obtain high quality, real-time </a:t>
            </a:r>
            <a:r>
              <a:rPr kumimoji="1" lang="en-US" altLang="zh-CN" b="1" dirty="0" err="1">
                <a:solidFill>
                  <a:srgbClr val="0E1E20"/>
                </a:solidFill>
                <a:latin typeface="+mn-lt"/>
                <a:ea typeface="宋体-简"/>
                <a:cs typeface="Arial"/>
              </a:rPr>
              <a:t>colour</a:t>
            </a:r>
            <a:r>
              <a:rPr kumimoji="1" lang="en-US" altLang="zh-CN" b="1" dirty="0">
                <a:solidFill>
                  <a:srgbClr val="0E1E20"/>
                </a:solidFill>
                <a:latin typeface="+mn-lt"/>
                <a:ea typeface="宋体-简"/>
                <a:cs typeface="Arial"/>
              </a:rPr>
              <a:t> and multi-band light curves for</a:t>
            </a:r>
            <a:r>
              <a:rPr kumimoji="1" lang="en-US" altLang="zh-CN" b="1" dirty="0">
                <a:solidFill>
                  <a:srgbClr val="FF0000"/>
                </a:solidFill>
                <a:latin typeface="+mn-lt"/>
                <a:ea typeface="宋体-简"/>
                <a:cs typeface="Arial"/>
              </a:rPr>
              <a:t> 30,000 </a:t>
            </a:r>
            <a:r>
              <a:rPr kumimoji="1" lang="en-US" altLang="zh-CN" b="1" dirty="0" err="1">
                <a:solidFill>
                  <a:srgbClr val="0E1E20"/>
                </a:solidFill>
                <a:latin typeface="+mn-lt"/>
                <a:ea typeface="宋体-简"/>
                <a:cs typeface="Arial"/>
              </a:rPr>
              <a:t>SNe</a:t>
            </a:r>
            <a:r>
              <a:rPr kumimoji="1" lang="en-US" altLang="zh-CN" b="1" dirty="0">
                <a:solidFill>
                  <a:srgbClr val="0E1E20"/>
                </a:solidFill>
                <a:latin typeface="+mn-lt"/>
                <a:ea typeface="宋体-简"/>
                <a:cs typeface="Arial"/>
              </a:rPr>
              <a:t> </a:t>
            </a:r>
            <a:r>
              <a:rPr kumimoji="1" lang="en-US" altLang="zh-CN" b="1" dirty="0" err="1">
                <a:solidFill>
                  <a:srgbClr val="0E1E20"/>
                </a:solidFill>
                <a:latin typeface="+mn-lt"/>
                <a:ea typeface="宋体-简"/>
                <a:cs typeface="Arial"/>
              </a:rPr>
              <a:t>Ia</a:t>
            </a:r>
            <a:r>
              <a:rPr kumimoji="1" lang="en-US" altLang="zh-CN" b="1" dirty="0">
                <a:solidFill>
                  <a:srgbClr val="0E1E20"/>
                </a:solidFill>
                <a:latin typeface="+mn-lt"/>
                <a:ea typeface="宋体-简"/>
                <a:cs typeface="Arial"/>
              </a:rPr>
              <a:t>; </a:t>
            </a:r>
            <a:r>
              <a:rPr kumimoji="1" lang="en-US" altLang="zh-CN" b="1" dirty="0" err="1">
                <a:solidFill>
                  <a:srgbClr val="FF0000"/>
                </a:solidFill>
                <a:latin typeface="+mn-lt"/>
                <a:ea typeface="宋体-简"/>
                <a:cs typeface="Arial"/>
              </a:rPr>
              <a:t>Mephisto</a:t>
            </a:r>
            <a:r>
              <a:rPr kumimoji="1" lang="en-US" altLang="zh-CN" b="1" dirty="0">
                <a:solidFill>
                  <a:srgbClr val="FF0000"/>
                </a:solidFill>
                <a:latin typeface="+mn-lt"/>
                <a:ea typeface="宋体-简"/>
                <a:cs typeface="Arial"/>
              </a:rPr>
              <a:t>-W </a:t>
            </a:r>
            <a:r>
              <a:rPr kumimoji="1" lang="en-US" altLang="zh-CN" b="1" dirty="0">
                <a:solidFill>
                  <a:srgbClr val="0E1E20"/>
                </a:solidFill>
                <a:latin typeface="+mn-lt"/>
                <a:ea typeface="宋体-简"/>
                <a:cs typeface="Arial"/>
              </a:rPr>
              <a:t>will discover </a:t>
            </a:r>
            <a:r>
              <a:rPr kumimoji="1" lang="en-US" altLang="zh-CN" b="1" dirty="0">
                <a:solidFill>
                  <a:srgbClr val="FF0000"/>
                </a:solidFill>
                <a:latin typeface="+mn-lt"/>
                <a:ea typeface="宋体-简"/>
                <a:cs typeface="Arial"/>
              </a:rPr>
              <a:t>500,000 </a:t>
            </a:r>
            <a:r>
              <a:rPr kumimoji="1" lang="en-US" altLang="zh-CN" b="1" dirty="0">
                <a:solidFill>
                  <a:srgbClr val="0E1E20"/>
                </a:solidFill>
                <a:latin typeface="+mn-lt"/>
                <a:ea typeface="宋体-简"/>
                <a:cs typeface="Arial"/>
              </a:rPr>
              <a:t>candidates. These will allow us to explore the physics of supernovae themselves, to constrain the cosmic models, and to probe the nature of dark energy.</a:t>
            </a:r>
            <a:endParaRPr kumimoji="1" lang="zh-CN" altLang="en-US" dirty="0">
              <a:solidFill>
                <a:srgbClr val="0E1E20"/>
              </a:solidFill>
            </a:endParaRPr>
          </a:p>
        </p:txBody>
      </p:sp>
      <p:sp>
        <p:nvSpPr>
          <p:cNvPr id="11" name="文本框 5"/>
          <p:cNvSpPr txBox="1"/>
          <p:nvPr/>
        </p:nvSpPr>
        <p:spPr>
          <a:xfrm>
            <a:off x="107504" y="4522475"/>
            <a:ext cx="86410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0E1E20"/>
                </a:solidFill>
                <a:latin typeface="+mn-lt"/>
              </a:rPr>
              <a:t>Currently samples totaling ~10</a:t>
            </a:r>
            <a:r>
              <a:rPr kumimoji="1" lang="en-US" altLang="zh-CN" b="1" baseline="30000" dirty="0">
                <a:solidFill>
                  <a:srgbClr val="0E1E20"/>
                </a:solidFill>
                <a:latin typeface="+mn-lt"/>
              </a:rPr>
              <a:t>3</a:t>
            </a:r>
            <a:r>
              <a:rPr kumimoji="1" lang="en-US" altLang="zh-CN" b="1" dirty="0">
                <a:solidFill>
                  <a:srgbClr val="0E1E20"/>
                </a:solidFill>
                <a:latin typeface="+mn-lt"/>
              </a:rPr>
              <a:t> </a:t>
            </a:r>
            <a:r>
              <a:rPr kumimoji="1" lang="en-US" altLang="zh-CN" b="1" dirty="0" err="1">
                <a:solidFill>
                  <a:srgbClr val="0E1E20"/>
                </a:solidFill>
                <a:latin typeface="+mn-lt"/>
              </a:rPr>
              <a:t>SNe</a:t>
            </a:r>
            <a:r>
              <a:rPr kumimoji="1" lang="en-US" altLang="zh-CN" b="1" dirty="0">
                <a:solidFill>
                  <a:srgbClr val="0E1E20"/>
                </a:solidFill>
                <a:latin typeface="+mn-lt"/>
              </a:rPr>
              <a:t> </a:t>
            </a:r>
            <a:r>
              <a:rPr kumimoji="1" lang="en-US" altLang="zh-CN" b="1" dirty="0" err="1">
                <a:solidFill>
                  <a:srgbClr val="0E1E20"/>
                </a:solidFill>
                <a:latin typeface="+mn-lt"/>
              </a:rPr>
              <a:t>Ia</a:t>
            </a:r>
            <a:r>
              <a:rPr kumimoji="1" lang="en-US" altLang="zh-CN" b="1" dirty="0">
                <a:solidFill>
                  <a:srgbClr val="0E1E20"/>
                </a:solidFill>
                <a:latin typeface="+mn-lt"/>
              </a:rPr>
              <a:t> are available for constraining cosmology. Yet,</a:t>
            </a:r>
          </a:p>
          <a:p>
            <a:pPr marL="285744" indent="-285744">
              <a:buFont typeface="Arial"/>
              <a:buChar char="•"/>
            </a:pPr>
            <a:r>
              <a:rPr kumimoji="1" lang="en-US" altLang="zh-CN" sz="1600" b="1" dirty="0">
                <a:solidFill>
                  <a:srgbClr val="0E1E20"/>
                </a:solidFill>
                <a:latin typeface="+mn-lt"/>
              </a:rPr>
              <a:t>Observed by a variety of telescopes  </a:t>
            </a:r>
          </a:p>
          <a:p>
            <a:pPr marL="285744" indent="-285744">
              <a:buFont typeface="Arial"/>
              <a:buChar char="•"/>
            </a:pPr>
            <a:r>
              <a:rPr kumimoji="1" lang="en-US" altLang="zh-CN" sz="1600" b="1" dirty="0">
                <a:solidFill>
                  <a:srgbClr val="0E1E20"/>
                </a:solidFill>
                <a:latin typeface="+mn-lt"/>
              </a:rPr>
              <a:t>Sensitive to subtle, systematic effects; Uncertainties in the intrinsic </a:t>
            </a:r>
            <a:r>
              <a:rPr kumimoji="1" lang="en-US" altLang="zh-CN" sz="1600" b="1" dirty="0" err="1">
                <a:solidFill>
                  <a:srgbClr val="0E1E20"/>
                </a:solidFill>
                <a:latin typeface="+mn-lt"/>
              </a:rPr>
              <a:t>colour</a:t>
            </a:r>
            <a:r>
              <a:rPr kumimoji="1" lang="en-US" altLang="zh-CN" sz="1600" b="1" dirty="0">
                <a:solidFill>
                  <a:srgbClr val="0E1E20"/>
                </a:solidFill>
                <a:latin typeface="+mn-lt"/>
              </a:rPr>
              <a:t> variations </a:t>
            </a:r>
          </a:p>
          <a:p>
            <a:pPr marL="285744" indent="-285744">
              <a:buFont typeface="Arial"/>
              <a:buChar char="•"/>
            </a:pPr>
            <a:r>
              <a:rPr kumimoji="1" lang="en-US" altLang="zh-CN" sz="1600" b="1" dirty="0">
                <a:solidFill>
                  <a:srgbClr val="0E1E20"/>
                </a:solidFill>
                <a:latin typeface="+mn-lt"/>
              </a:rPr>
              <a:t>Effects of the dust extinction</a:t>
            </a:r>
            <a:endParaRPr kumimoji="1" lang="zh-CN" altLang="en-US" sz="1600" b="1" dirty="0">
              <a:solidFill>
                <a:srgbClr val="0E1E2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56" y="3789040"/>
            <a:ext cx="1522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0E1E20"/>
                </a:solidFill>
                <a:latin typeface="+mn-lt"/>
              </a:rPr>
              <a:t>Scalzo</a:t>
            </a:r>
            <a:r>
              <a:rPr lang="zh-CN" altLang="en-US" sz="1400" b="1" dirty="0">
                <a:solidFill>
                  <a:srgbClr val="0E1E20"/>
                </a:solidFill>
                <a:latin typeface="+mn-lt"/>
              </a:rPr>
              <a:t> </a:t>
            </a:r>
            <a:r>
              <a:rPr lang="en-US" altLang="zh-CN" sz="1400" b="1" dirty="0">
                <a:solidFill>
                  <a:srgbClr val="0E1E20"/>
                </a:solidFill>
                <a:latin typeface="+mn-lt"/>
              </a:rPr>
              <a:t>et</a:t>
            </a:r>
            <a:r>
              <a:rPr lang="zh-CN" altLang="en-US" sz="1400" b="1" dirty="0">
                <a:solidFill>
                  <a:srgbClr val="0E1E20"/>
                </a:solidFill>
                <a:latin typeface="+mn-lt"/>
              </a:rPr>
              <a:t> </a:t>
            </a:r>
            <a:r>
              <a:rPr lang="en-US" altLang="zh-CN" sz="1400" b="1" dirty="0">
                <a:solidFill>
                  <a:srgbClr val="0E1E20"/>
                </a:solidFill>
                <a:latin typeface="+mn-lt"/>
              </a:rPr>
              <a:t>al.</a:t>
            </a:r>
            <a:r>
              <a:rPr lang="zh-CN" altLang="en-US" sz="1400" b="1" dirty="0">
                <a:solidFill>
                  <a:srgbClr val="0E1E20"/>
                </a:solidFill>
                <a:latin typeface="+mn-lt"/>
              </a:rPr>
              <a:t> </a:t>
            </a:r>
            <a:r>
              <a:rPr lang="en-US" altLang="zh-CN" sz="1400" b="1" dirty="0">
                <a:solidFill>
                  <a:srgbClr val="0E1E20"/>
                </a:solidFill>
                <a:latin typeface="+mn-lt"/>
              </a:rPr>
              <a:t>2017</a:t>
            </a:r>
            <a:endParaRPr lang="en-US" sz="1400" b="1" dirty="0">
              <a:solidFill>
                <a:srgbClr val="0E1E2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73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Dome, data storage &amp; processing </a:t>
            </a:r>
            <a:r>
              <a:rPr lang="en-US" altLang="zh-CN" sz="2800" dirty="0" err="1"/>
              <a:t>centre</a:t>
            </a:r>
            <a:endParaRPr kumimoji="1" lang="zh-CN" altLang="en-US" sz="2800" dirty="0"/>
          </a:p>
        </p:txBody>
      </p:sp>
      <p:pic>
        <p:nvPicPr>
          <p:cNvPr id="1025" name="图片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4878073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图片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409" y="3356992"/>
            <a:ext cx="485106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980728"/>
            <a:ext cx="3949362" cy="223224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22078" y="1022539"/>
            <a:ext cx="8742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00" b="1" dirty="0">
                <a:latin typeface="Times New Roman"/>
                <a:cs typeface="Times New Roman"/>
              </a:rPr>
              <a:t>YNAO 2.4m</a:t>
            </a:r>
            <a:endParaRPr kumimoji="1" lang="zh-CN" altLang="en-US" sz="1000" b="1" dirty="0">
              <a:latin typeface="Times New Roman"/>
              <a:cs typeface="Times New Roman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68344" y="1022539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Mephisto</a:t>
            </a:r>
            <a:endParaRPr kumimoji="1" lang="zh-CN" altLang="en-US" sz="1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直线箭头连接符 9"/>
          <p:cNvCxnSpPr/>
          <p:nvPr/>
        </p:nvCxnSpPr>
        <p:spPr>
          <a:xfrm flipH="1">
            <a:off x="7740352" y="1268760"/>
            <a:ext cx="144016" cy="216024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1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4124443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3399895" y="2727418"/>
            <a:ext cx="8002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00" b="1" dirty="0">
                <a:solidFill>
                  <a:schemeClr val="bg1"/>
                </a:solidFill>
                <a:latin typeface="Times New Roman"/>
                <a:cs typeface="Times New Roman"/>
              </a:rPr>
              <a:t>Ventilation</a:t>
            </a:r>
            <a:endParaRPr kumimoji="1" lang="zh-CN" altLang="en-US" sz="10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99592" y="2750731"/>
            <a:ext cx="1996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00" b="1" dirty="0">
                <a:solidFill>
                  <a:schemeClr val="bg1"/>
                </a:solidFill>
                <a:latin typeface="Times New Roman"/>
                <a:cs typeface="Times New Roman"/>
              </a:rPr>
              <a:t>Data storage &amp; processing </a:t>
            </a:r>
            <a:r>
              <a:rPr kumimoji="1" lang="en-US" altLang="zh-CN" sz="10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centre</a:t>
            </a:r>
            <a:endParaRPr kumimoji="1" lang="zh-CN" altLang="en-US" sz="10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9499" y="3388930"/>
            <a:ext cx="88998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latin typeface="Times New Roman"/>
                <a:cs typeface="Times New Roman"/>
              </a:rPr>
              <a:t>Outer Ф13m</a:t>
            </a:r>
          </a:p>
          <a:p>
            <a:r>
              <a:rPr lang="en-US" altLang="zh-CN" sz="900" b="1" dirty="0">
                <a:latin typeface="Times New Roman"/>
                <a:cs typeface="Times New Roman"/>
              </a:rPr>
              <a:t>Inner Ф12.1m</a:t>
            </a:r>
          </a:p>
          <a:p>
            <a:r>
              <a:rPr lang="en-US" altLang="zh-CN" sz="900" b="1" dirty="0">
                <a:latin typeface="Times New Roman"/>
                <a:cs typeface="Times New Roman"/>
              </a:rPr>
              <a:t>Height 21.5m</a:t>
            </a:r>
            <a:r>
              <a:rPr lang="zh-CN" altLang="zh-CN" sz="900" b="1" dirty="0">
                <a:latin typeface="Times New Roman"/>
                <a:cs typeface="Times New Roman"/>
              </a:rPr>
              <a:t> </a:t>
            </a:r>
            <a:endParaRPr kumimoji="1" lang="zh-CN" altLang="en-US" sz="900" b="1" dirty="0">
              <a:latin typeface="Times New Roman"/>
              <a:cs typeface="Times New Roman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29E0145-803B-6342-97C6-567A39013C49}"/>
              </a:ext>
            </a:extLst>
          </p:cNvPr>
          <p:cNvSpPr txBox="1"/>
          <p:nvPr/>
        </p:nvSpPr>
        <p:spPr>
          <a:xfrm>
            <a:off x="991587" y="6320353"/>
            <a:ext cx="5832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b="1" dirty="0">
                <a:latin typeface="+mn-lt"/>
              </a:rPr>
              <a:t>Alt. &gt; 25 </a:t>
            </a:r>
            <a:r>
              <a:rPr kumimoji="1" lang="en-US" altLang="zh-CN" sz="1200" b="1" dirty="0" err="1">
                <a:latin typeface="+mn-lt"/>
              </a:rPr>
              <a:t>deg</a:t>
            </a:r>
            <a:r>
              <a:rPr kumimoji="1" lang="en-US" altLang="zh-CN" sz="1200" b="1" dirty="0">
                <a:latin typeface="+mn-lt"/>
              </a:rPr>
              <a:t> for |Hour Ang.| &lt; 2hr (GC: 17:45:37.20 -28:56:10.3, Max Alt. ∼ 34 </a:t>
            </a:r>
            <a:r>
              <a:rPr kumimoji="1" lang="en-US" altLang="zh-CN" sz="1200" b="1" dirty="0" err="1">
                <a:latin typeface="+mn-lt"/>
              </a:rPr>
              <a:t>deg</a:t>
            </a:r>
            <a:r>
              <a:rPr kumimoji="1" lang="en-US" altLang="zh-CN" sz="1200" b="1" dirty="0">
                <a:latin typeface="+mn-lt"/>
              </a:rPr>
              <a:t>)</a:t>
            </a:r>
            <a:endParaRPr kumimoji="1" lang="zh-CN" altLang="en-US" sz="1200" b="1" dirty="0">
              <a:latin typeface="+mn-lt"/>
            </a:endParaRPr>
          </a:p>
        </p:txBody>
      </p:sp>
      <p:pic>
        <p:nvPicPr>
          <p:cNvPr id="15" name="图片 14" descr="1.6m-south.png">
            <a:extLst>
              <a:ext uri="{FF2B5EF4-FFF2-40B4-BE49-F238E27FC236}">
                <a16:creationId xmlns:a16="http://schemas.microsoft.com/office/drawing/2014/main" id="{99D388A2-00AD-324E-BB91-341863CDCE2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779259"/>
            <a:ext cx="829685" cy="107874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FEA4A08-A174-4E48-A603-4C8EC0E59F39}"/>
              </a:ext>
            </a:extLst>
          </p:cNvPr>
          <p:cNvSpPr txBox="1"/>
          <p:nvPr/>
        </p:nvSpPr>
        <p:spPr>
          <a:xfrm>
            <a:off x="1170000" y="5589240"/>
            <a:ext cx="865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200" dirty="0">
                <a:solidFill>
                  <a:srgbClr val="FF0000"/>
                </a:solidFill>
              </a:rPr>
              <a:t>𝜈 </a:t>
            </a:r>
            <a:r>
              <a:rPr kumimoji="1" lang="en-US" altLang="zh-CN" sz="1200" dirty="0">
                <a:solidFill>
                  <a:srgbClr val="FF0000"/>
                </a:solidFill>
              </a:rPr>
              <a:t>&gt;</a:t>
            </a:r>
            <a:r>
              <a:rPr kumimoji="1" lang="zh-CN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zh-CN" sz="1200" dirty="0">
                <a:solidFill>
                  <a:srgbClr val="FF0000"/>
                </a:solidFill>
              </a:rPr>
              <a:t>15</a:t>
            </a:r>
            <a:r>
              <a:rPr kumimoji="1" lang="zh-CN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zh-CN" sz="1200" dirty="0">
                <a:solidFill>
                  <a:srgbClr val="FF0000"/>
                </a:solidFill>
              </a:rPr>
              <a:t>Hz</a:t>
            </a:r>
            <a:endParaRPr kumimoji="1" lang="zh-CN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4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1728191"/>
          </a:xfrm>
        </p:spPr>
        <p:txBody>
          <a:bodyPr/>
          <a:lstStyle/>
          <a:p>
            <a:r>
              <a:rPr lang="en-US" altLang="zh-CN" dirty="0" err="1">
                <a:solidFill>
                  <a:srgbClr val="0E1E20"/>
                </a:solidFill>
              </a:rPr>
              <a:t>Mephisto</a:t>
            </a:r>
            <a:r>
              <a:rPr lang="en-US" altLang="zh-CN" dirty="0">
                <a:solidFill>
                  <a:srgbClr val="0E1E20"/>
                </a:solidFill>
              </a:rPr>
              <a:t>, equipped </a:t>
            </a:r>
            <a:r>
              <a:rPr lang="en-US" altLang="zh-CN" dirty="0">
                <a:solidFill>
                  <a:schemeClr val="tx1"/>
                </a:solidFill>
              </a:rPr>
              <a:t>with 3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cameras, </a:t>
            </a:r>
            <a:r>
              <a:rPr lang="en-US" altLang="zh-CN" dirty="0">
                <a:solidFill>
                  <a:srgbClr val="0E1E20"/>
                </a:solidFill>
              </a:rPr>
              <a:t>will yield </a:t>
            </a:r>
            <a:r>
              <a:rPr lang="en-US" altLang="zh-CN" dirty="0">
                <a:solidFill>
                  <a:srgbClr val="FF0000"/>
                </a:solidFill>
              </a:rPr>
              <a:t>real-time</a:t>
            </a:r>
            <a:r>
              <a:rPr lang="en-US" altLang="zh-CN" dirty="0">
                <a:solidFill>
                  <a:srgbClr val="0E1E20"/>
                </a:solidFill>
              </a:rPr>
              <a:t>, </a:t>
            </a:r>
            <a:r>
              <a:rPr lang="en-US" altLang="zh-CN" dirty="0">
                <a:solidFill>
                  <a:srgbClr val="FF0000"/>
                </a:solidFill>
              </a:rPr>
              <a:t>high-precision </a:t>
            </a:r>
            <a:r>
              <a:rPr lang="en-US" altLang="zh-CN" dirty="0" err="1">
                <a:solidFill>
                  <a:srgbClr val="FF0000"/>
                </a:solidFill>
              </a:rPr>
              <a:t>colours</a:t>
            </a:r>
            <a:r>
              <a:rPr lang="en-US" altLang="zh-CN" dirty="0">
                <a:solidFill>
                  <a:srgbClr val="FF0000"/>
                </a:solidFill>
              </a:rPr>
              <a:t> (and </a:t>
            </a:r>
            <a:r>
              <a:rPr lang="en-US" altLang="zh-CN" dirty="0" err="1">
                <a:solidFill>
                  <a:srgbClr val="FF0000"/>
                </a:solidFill>
              </a:rPr>
              <a:t>colour</a:t>
            </a:r>
            <a:r>
              <a:rPr lang="en-US" altLang="zh-CN" dirty="0">
                <a:solidFill>
                  <a:srgbClr val="FF0000"/>
                </a:solidFill>
              </a:rPr>
              <a:t> variations) </a:t>
            </a:r>
            <a:r>
              <a:rPr lang="en-US" altLang="zh-CN" dirty="0">
                <a:solidFill>
                  <a:srgbClr val="0E1E20"/>
                </a:solidFill>
              </a:rPr>
              <a:t>of celestial objects, that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shall </a:t>
            </a:r>
            <a:r>
              <a:rPr lang="en-US" altLang="zh-CN" dirty="0">
                <a:solidFill>
                  <a:srgbClr val="0E1E20"/>
                </a:solidFill>
              </a:rPr>
              <a:t>allow</a:t>
            </a:r>
            <a:r>
              <a:rPr lang="zh-CN" altLang="en-US" dirty="0">
                <a:solidFill>
                  <a:srgbClr val="0E1E2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efficient identification </a:t>
            </a:r>
            <a:r>
              <a:rPr lang="en-US" altLang="zh-CN" dirty="0">
                <a:solidFill>
                  <a:srgbClr val="0E1E20"/>
                </a:solidFill>
              </a:rPr>
              <a:t>and </a:t>
            </a:r>
            <a:r>
              <a:rPr lang="en-US" altLang="zh-CN" dirty="0">
                <a:solidFill>
                  <a:srgbClr val="FF0000"/>
                </a:solidFill>
              </a:rPr>
              <a:t>robust classification </a:t>
            </a:r>
            <a:r>
              <a:rPr lang="en-US" altLang="zh-CN" dirty="0">
                <a:solidFill>
                  <a:srgbClr val="0E1E20"/>
                </a:solidFill>
              </a:rPr>
              <a:t>of different types of</a:t>
            </a:r>
            <a:r>
              <a:rPr lang="zh-CN" altLang="en-US" dirty="0">
                <a:solidFill>
                  <a:srgbClr val="0E1E2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variables and transients</a:t>
            </a:r>
            <a:r>
              <a:rPr kumimoji="1" lang="en-US" altLang="zh-CN" dirty="0">
                <a:solidFill>
                  <a:srgbClr val="0E1E20"/>
                </a:solidFill>
              </a:rPr>
              <a:t>.</a:t>
            </a:r>
          </a:p>
        </p:txBody>
      </p:sp>
      <p:grpSp>
        <p:nvGrpSpPr>
          <p:cNvPr id="2" name="组 1"/>
          <p:cNvGrpSpPr>
            <a:grpSpLocks noChangeAspect="1"/>
          </p:cNvGrpSpPr>
          <p:nvPr/>
        </p:nvGrpSpPr>
        <p:grpSpPr>
          <a:xfrm>
            <a:off x="827584" y="2492896"/>
            <a:ext cx="7649791" cy="3908127"/>
            <a:chOff x="1835696" y="3746812"/>
            <a:chExt cx="5616624" cy="3000343"/>
          </a:xfrm>
        </p:grpSpPr>
        <p:pic>
          <p:nvPicPr>
            <p:cNvPr id="4" name="内容占位符 3" descr="cobe_MW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9922"/>
            <a:stretch/>
          </p:blipFill>
          <p:spPr>
            <a:xfrm>
              <a:off x="1835696" y="3746812"/>
              <a:ext cx="5616622" cy="1554396"/>
            </a:xfrm>
            <a:prstGeom prst="rect">
              <a:avLst/>
            </a:prstGeom>
          </p:spPr>
        </p:pic>
        <p:pic>
          <p:nvPicPr>
            <p:cNvPr id="5" name="内容占位符 3" descr="cobe_MW.jpg"/>
            <p:cNvPicPr>
              <a:picLocks noChangeAspect="1"/>
            </p:cNvPicPr>
            <p:nvPr/>
          </p:nvPicPr>
          <p:blipFill rotWithShape="1">
            <a:blip r:embed="rId4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740"/>
            <a:stretch/>
          </p:blipFill>
          <p:spPr>
            <a:xfrm>
              <a:off x="1835696" y="5301208"/>
              <a:ext cx="5616624" cy="144594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4003352" y="4686604"/>
              <a:ext cx="1102993" cy="283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solidFill>
                    <a:schemeClr val="bg1"/>
                  </a:solidFill>
                </a:rPr>
                <a:t>MEPHISTO</a:t>
              </a:r>
              <a:endParaRPr kumimoji="1"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320570" y="5665672"/>
              <a:ext cx="642091" cy="283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solidFill>
                    <a:schemeClr val="bg1"/>
                  </a:solidFill>
                </a:rPr>
                <a:t>LSST</a:t>
              </a:r>
              <a:endParaRPr kumimoji="1"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366479" y="264885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CN" altLang="en-US" dirty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50340" cy="698500"/>
          </a:xfrm>
        </p:spPr>
        <p:txBody>
          <a:bodyPr/>
          <a:lstStyle/>
          <a:p>
            <a:r>
              <a:rPr lang="en-US" altLang="zh-CN" sz="2400" dirty="0" err="1">
                <a:solidFill>
                  <a:srgbClr val="0E1E20"/>
                </a:solidFill>
              </a:rPr>
              <a:t>Mephisto</a:t>
            </a:r>
            <a:r>
              <a:rPr lang="en-US" altLang="zh-CN" sz="2400" dirty="0">
                <a:solidFill>
                  <a:srgbClr val="0E1E20"/>
                </a:solidFill>
              </a:rPr>
              <a:t>: </a:t>
            </a:r>
            <a:r>
              <a:rPr lang="en-US" altLang="zh-CN" sz="2400" dirty="0">
                <a:solidFill>
                  <a:srgbClr val="FF0000"/>
                </a:solidFill>
              </a:rPr>
              <a:t>“True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</a:rPr>
              <a:t>colour</a:t>
            </a:r>
            <a:r>
              <a:rPr lang="en-US" altLang="zh-CN" sz="2400" dirty="0">
                <a:solidFill>
                  <a:srgbClr val="FF0000"/>
                </a:solidFill>
              </a:rPr>
              <a:t>”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cosmic documentary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5395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err="1"/>
              <a:t>Mephisto</a:t>
            </a:r>
            <a:r>
              <a:rPr lang="en-US" altLang="zh-CN" sz="2800" dirty="0"/>
              <a:t> in one sentence</a:t>
            </a:r>
            <a:endParaRPr lang="zh-CN" altLang="en-US" sz="2800" dirty="0"/>
          </a:p>
        </p:txBody>
      </p:sp>
      <p:pic>
        <p:nvPicPr>
          <p:cNvPr id="7" name="内容占位符 3" descr="cobe_MW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922"/>
          <a:stretch/>
        </p:blipFill>
        <p:spPr>
          <a:xfrm>
            <a:off x="467547" y="2252813"/>
            <a:ext cx="8152900" cy="2256309"/>
          </a:xfrm>
          <a:prstGeom prst="rect">
            <a:avLst/>
          </a:prstGeom>
        </p:spPr>
      </p:pic>
      <p:pic>
        <p:nvPicPr>
          <p:cNvPr id="8" name="内容占位符 3" descr="cobe_MW.jpg"/>
          <p:cNvPicPr>
            <a:picLocks noChangeAspect="1"/>
          </p:cNvPicPr>
          <p:nvPr/>
        </p:nvPicPr>
        <p:blipFill rotWithShape="1"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740"/>
          <a:stretch/>
        </p:blipFill>
        <p:spPr>
          <a:xfrm>
            <a:off x="467546" y="4509120"/>
            <a:ext cx="8152903" cy="209888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851920" y="371703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Mephisto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51920" y="49115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LSST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62A5BF68-DA01-6447-8DA7-AE91EF596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7"/>
            <a:ext cx="8163247" cy="1727843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1800" dirty="0" err="1">
                <a:solidFill>
                  <a:schemeClr val="accent5">
                    <a:lumMod val="10000"/>
                  </a:schemeClr>
                </a:solidFill>
              </a:rPr>
              <a:t>Mephisto</a:t>
            </a:r>
            <a:r>
              <a:rPr lang="en-US" altLang="zh-CN" sz="1800" dirty="0">
                <a:solidFill>
                  <a:schemeClr val="tx1"/>
                </a:solidFill>
              </a:rPr>
              <a:t>, a 1.6m multi-channel survey telescope</a:t>
            </a:r>
            <a:r>
              <a:rPr lang="en-US" altLang="zh-CN" sz="1800" dirty="0">
                <a:solidFill>
                  <a:srgbClr val="0E1E20"/>
                </a:solidFill>
              </a:rPr>
              <a:t>, will deliver </a:t>
            </a:r>
            <a:r>
              <a:rPr lang="en-US" altLang="zh-CN" sz="1800" dirty="0">
                <a:solidFill>
                  <a:srgbClr val="FF0000"/>
                </a:solidFill>
              </a:rPr>
              <a:t>real-time, high-quality </a:t>
            </a:r>
            <a:r>
              <a:rPr lang="en-US" altLang="zh-CN" sz="1800" dirty="0" err="1">
                <a:solidFill>
                  <a:srgbClr val="FF0000"/>
                </a:solidFill>
              </a:rPr>
              <a:t>colours</a:t>
            </a:r>
            <a:r>
              <a:rPr lang="en-US" altLang="zh-CN" sz="1800" dirty="0">
                <a:solidFill>
                  <a:srgbClr val="FF0000"/>
                </a:solidFill>
              </a:rPr>
              <a:t> of</a:t>
            </a:r>
            <a:r>
              <a:rPr lang="en-US" altLang="zh-CN" sz="1800" dirty="0"/>
              <a:t> </a:t>
            </a:r>
            <a:r>
              <a:rPr lang="en-US" altLang="zh-CN" sz="1800" dirty="0">
                <a:solidFill>
                  <a:srgbClr val="FF0000"/>
                </a:solidFill>
              </a:rPr>
              <a:t>unprecedented accuracy</a:t>
            </a:r>
            <a:r>
              <a:rPr lang="en-US" altLang="zh-CN" sz="1800" dirty="0"/>
              <a:t> </a:t>
            </a:r>
            <a:r>
              <a:rPr lang="en-US" altLang="zh-CN" sz="1800" dirty="0">
                <a:solidFill>
                  <a:srgbClr val="0E1E20"/>
                </a:solidFill>
              </a:rPr>
              <a:t>for celestial objects, </a:t>
            </a:r>
            <a:r>
              <a:rPr lang="en-US" altLang="zh-CN" sz="1800" dirty="0">
                <a:solidFill>
                  <a:schemeClr val="accent5">
                    <a:lumMod val="10000"/>
                  </a:schemeClr>
                </a:solidFill>
              </a:rPr>
              <a:t>enable</a:t>
            </a:r>
            <a:r>
              <a:rPr lang="en-US" altLang="zh-CN" sz="1800" dirty="0">
                <a:solidFill>
                  <a:srgbClr val="FF0000"/>
                </a:solidFill>
              </a:rPr>
              <a:t> fast and robust classification of variables and transients</a:t>
            </a:r>
            <a:r>
              <a:rPr lang="en-US" altLang="zh-CN" sz="1800" dirty="0">
                <a:solidFill>
                  <a:srgbClr val="0E1E20"/>
                </a:solidFill>
              </a:rPr>
              <a:t>, and deliver, for the first time, a</a:t>
            </a:r>
            <a:r>
              <a:rPr lang="en-US" altLang="zh-CN" sz="1800" dirty="0"/>
              <a:t> </a:t>
            </a:r>
            <a:r>
              <a:rPr lang="en-US" altLang="zh-CN" sz="1800" dirty="0">
                <a:solidFill>
                  <a:srgbClr val="FF0000"/>
                </a:solidFill>
              </a:rPr>
              <a:t>panchromatic documentary of our evolving universe</a:t>
            </a:r>
            <a:r>
              <a:rPr lang="en-US" altLang="zh-CN" sz="1800" dirty="0"/>
              <a:t>.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9266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2800" dirty="0"/>
              <a:t>Imaging versus spectroscopy</a:t>
            </a:r>
            <a:endParaRPr kumimoji="1" lang="zh-CN" altLang="en-US" sz="2800" dirty="0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467544" y="1053331"/>
            <a:ext cx="8208912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MSung Light SC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9pPr>
          </a:lstStyle>
          <a:p>
            <a:pPr algn="ctr" eaLnBrk="1"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US" altLang="zh-CN" sz="2800" b="1" dirty="0">
                <a:solidFill>
                  <a:schemeClr val="tx1"/>
                </a:solidFill>
                <a:ea typeface="FZWeiBei-S03S" charset="0"/>
                <a:cs typeface="FZWeiBei-S03S" charset="0"/>
              </a:rPr>
              <a:t>Photometry + Spectroscopy </a:t>
            </a:r>
          </a:p>
          <a:p>
            <a:pPr algn="ctr" eaLnBrk="1"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US" altLang="zh-CN" sz="2800" b="1" dirty="0">
                <a:solidFill>
                  <a:schemeClr val="tx1"/>
                </a:solidFill>
                <a:ea typeface="FZWeiBei-S03S" charset="0"/>
                <a:cs typeface="FZWeiBei-S03S" charset="0"/>
              </a:rPr>
              <a:t>(Spectrophotometry)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1475656" y="2685281"/>
            <a:ext cx="2573337" cy="1201738"/>
          </a:xfrm>
          <a:prstGeom prst="rect">
            <a:avLst/>
          </a:prstGeom>
          <a:noFill/>
          <a:ln w="360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8000" tIns="80640" rIns="108000" bIns="6300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MSung Light SC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zh-CN" sz="2000" b="1">
                <a:solidFill>
                  <a:srgbClr val="008000"/>
                </a:solidFill>
                <a:cs typeface="宋体" charset="0"/>
              </a:rPr>
              <a:t>Imaging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zh-CN" sz="2000" b="1">
                <a:solidFill>
                  <a:srgbClr val="008000"/>
                </a:solidFill>
                <a:cs typeface="宋体" charset="0"/>
              </a:rPr>
              <a:t>+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zh-CN" sz="2000" b="1">
                <a:solidFill>
                  <a:srgbClr val="008000"/>
                </a:solidFill>
                <a:cs typeface="宋体" charset="0"/>
              </a:rPr>
              <a:t>Spectroscopy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4606206" y="2656706"/>
            <a:ext cx="2701925" cy="1276350"/>
          </a:xfrm>
          <a:prstGeom prst="rect">
            <a:avLst/>
          </a:prstGeom>
          <a:noFill/>
          <a:ln w="36000">
            <a:solidFill>
              <a:srgbClr val="99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8000" tIns="80640" rIns="108000" bIns="6300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宋体" charset="0"/>
                <a:cs typeface="MSung Light SC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ung Light SC" charset="0"/>
                <a:cs typeface="MSung Light SC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zh-CN" sz="2000" b="1">
                <a:solidFill>
                  <a:srgbClr val="9999CC"/>
                </a:solidFill>
                <a:cs typeface="宋体" charset="0"/>
              </a:rPr>
              <a:t>3D spatial position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zh-CN" sz="2000" b="1">
                <a:solidFill>
                  <a:srgbClr val="9999CC"/>
                </a:solidFill>
                <a:cs typeface="宋体" charset="0"/>
              </a:rPr>
              <a:t>3D velocity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zh-CN" sz="2000" b="1">
                <a:solidFill>
                  <a:srgbClr val="9999CC"/>
                </a:solidFill>
                <a:cs typeface="宋体" charset="0"/>
              </a:rPr>
              <a:t>Physical properties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altLang="zh-CN" sz="2000" b="1">
                <a:solidFill>
                  <a:srgbClr val="9999CC"/>
                </a:solidFill>
                <a:cs typeface="宋体" charset="0"/>
              </a:rPr>
              <a:t>Chemical composition</a:t>
            </a:r>
          </a:p>
        </p:txBody>
      </p:sp>
      <p:cxnSp>
        <p:nvCxnSpPr>
          <p:cNvPr id="23" name="直接箭头连接符 10"/>
          <p:cNvCxnSpPr>
            <a:cxnSpLocks noChangeShapeType="1"/>
            <a:stCxn id="21" idx="3"/>
            <a:endCxn id="22" idx="1"/>
          </p:cNvCxnSpPr>
          <p:nvPr/>
        </p:nvCxnSpPr>
        <p:spPr bwMode="auto">
          <a:xfrm>
            <a:off x="4048993" y="3286944"/>
            <a:ext cx="557213" cy="7937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4165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sdss-telescop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6" y="1522694"/>
            <a:ext cx="2319543" cy="2520000"/>
          </a:xfrm>
          <a:prstGeom prst="rect">
            <a:avLst/>
          </a:prstGeom>
          <a:ln w="381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43" t="-1" b="259"/>
          <a:stretch/>
        </p:blipFill>
        <p:spPr bwMode="auto">
          <a:xfrm>
            <a:off x="6140884" y="4077351"/>
            <a:ext cx="2319548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PS1-5293.jpg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148" r="37408" b="2279"/>
          <a:stretch/>
        </p:blipFill>
        <p:spPr>
          <a:xfrm>
            <a:off x="3799026" y="1522694"/>
            <a:ext cx="2319545" cy="2520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40967" y="1530000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chemeClr val="bg1"/>
                </a:solidFill>
              </a:rPr>
              <a:t>SDSS </a:t>
            </a:r>
          </a:p>
          <a:p>
            <a:r>
              <a:rPr kumimoji="1" lang="en-US" altLang="zh-CN" sz="1200" dirty="0">
                <a:solidFill>
                  <a:schemeClr val="bg1"/>
                </a:solidFill>
              </a:rPr>
              <a:t>2.5m, 7deg</a:t>
            </a:r>
            <a:r>
              <a:rPr kumimoji="1" lang="en-US" altLang="zh-CN" sz="1200" baseline="30000" dirty="0">
                <a:solidFill>
                  <a:schemeClr val="bg1"/>
                </a:solidFill>
              </a:rPr>
              <a:t>2</a:t>
            </a:r>
            <a:r>
              <a:rPr kumimoji="1" lang="en-US" altLang="zh-CN" sz="1200" dirty="0">
                <a:solidFill>
                  <a:schemeClr val="bg1"/>
                </a:solidFill>
              </a:rPr>
              <a:t>, </a:t>
            </a:r>
            <a:r>
              <a:rPr kumimoji="1" lang="en-US" altLang="zh-CN" sz="1200" i="1" dirty="0" err="1">
                <a:solidFill>
                  <a:schemeClr val="bg1"/>
                </a:solidFill>
              </a:rPr>
              <a:t>ugriz</a:t>
            </a:r>
            <a:endParaRPr kumimoji="1" lang="en-US" altLang="zh-CN" sz="1200" i="1" dirty="0">
              <a:solidFill>
                <a:schemeClr val="bg1"/>
              </a:solidFill>
            </a:endParaRPr>
          </a:p>
          <a:p>
            <a:r>
              <a:rPr kumimoji="1" lang="en-US" altLang="zh-CN" sz="1200" dirty="0">
                <a:solidFill>
                  <a:schemeClr val="bg1"/>
                </a:solidFill>
              </a:rPr>
              <a:t>r &lt; 22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807252" y="1530000"/>
            <a:ext cx="1446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chemeClr val="bg1"/>
                </a:solidFill>
              </a:rPr>
              <a:t>PS1</a:t>
            </a:r>
          </a:p>
          <a:p>
            <a:r>
              <a:rPr kumimoji="1" lang="en-US" altLang="zh-CN" sz="1200" dirty="0">
                <a:solidFill>
                  <a:schemeClr val="bg1"/>
                </a:solidFill>
              </a:rPr>
              <a:t>1.8m, 7deg</a:t>
            </a:r>
            <a:r>
              <a:rPr kumimoji="1" lang="en-US" altLang="zh-CN" sz="1200" baseline="30000" dirty="0">
                <a:solidFill>
                  <a:schemeClr val="bg1"/>
                </a:solidFill>
              </a:rPr>
              <a:t>2</a:t>
            </a:r>
            <a:r>
              <a:rPr kumimoji="1" lang="en-US" altLang="zh-CN" sz="1200" dirty="0">
                <a:solidFill>
                  <a:schemeClr val="bg1"/>
                </a:solidFill>
              </a:rPr>
              <a:t>, </a:t>
            </a:r>
            <a:r>
              <a:rPr kumimoji="1" lang="en-US" altLang="zh-CN" sz="1200" i="1" dirty="0" err="1">
                <a:solidFill>
                  <a:schemeClr val="bg1"/>
                </a:solidFill>
              </a:rPr>
              <a:t>grizY</a:t>
            </a:r>
            <a:endParaRPr kumimoji="1" lang="en-US" altLang="zh-CN" sz="1200" i="1" dirty="0">
              <a:solidFill>
                <a:schemeClr val="bg1"/>
              </a:solidFill>
            </a:endParaRPr>
          </a:p>
          <a:p>
            <a:r>
              <a:rPr kumimoji="1" lang="en-US" altLang="zh-CN" sz="1200" dirty="0">
                <a:solidFill>
                  <a:schemeClr val="bg1"/>
                </a:solidFill>
              </a:rPr>
              <a:t>r &lt; 22.8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74917" y="5922000"/>
            <a:ext cx="1590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chemeClr val="bg1"/>
                </a:solidFill>
              </a:rPr>
              <a:t>LSST </a:t>
            </a:r>
          </a:p>
          <a:p>
            <a:r>
              <a:rPr kumimoji="1" lang="en-US" altLang="zh-CN" sz="1200" dirty="0">
                <a:solidFill>
                  <a:schemeClr val="bg1"/>
                </a:solidFill>
              </a:rPr>
              <a:t>8.4m, 10deg</a:t>
            </a:r>
            <a:r>
              <a:rPr kumimoji="1" lang="en-US" altLang="zh-CN" sz="1200" baseline="30000" dirty="0">
                <a:solidFill>
                  <a:schemeClr val="bg1"/>
                </a:solidFill>
              </a:rPr>
              <a:t>2</a:t>
            </a:r>
            <a:r>
              <a:rPr kumimoji="1" lang="en-US" altLang="zh-CN" sz="1200" dirty="0">
                <a:solidFill>
                  <a:schemeClr val="bg1"/>
                </a:solidFill>
              </a:rPr>
              <a:t>, </a:t>
            </a:r>
            <a:r>
              <a:rPr kumimoji="1" lang="en-US" altLang="zh-CN" sz="1200" i="1" dirty="0" err="1">
                <a:solidFill>
                  <a:schemeClr val="bg1"/>
                </a:solidFill>
              </a:rPr>
              <a:t>ugrizy</a:t>
            </a:r>
            <a:endParaRPr kumimoji="1" lang="en-US" altLang="zh-CN" sz="1200" i="1" dirty="0">
              <a:solidFill>
                <a:schemeClr val="bg1"/>
              </a:solidFill>
            </a:endParaRPr>
          </a:p>
          <a:p>
            <a:r>
              <a:rPr kumimoji="1" lang="en-US" altLang="zh-CN" sz="1200" dirty="0">
                <a:solidFill>
                  <a:schemeClr val="bg1"/>
                </a:solidFill>
              </a:rPr>
              <a:t>r &lt; 27.8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17" name="图片 16" descr="IMG_5913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884" y="1522694"/>
            <a:ext cx="2308835" cy="25200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198593" y="1530000"/>
            <a:ext cx="1317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chemeClr val="bg1"/>
                </a:solidFill>
              </a:rPr>
              <a:t>ZTF </a:t>
            </a:r>
          </a:p>
          <a:p>
            <a:r>
              <a:rPr kumimoji="1" lang="en-US" altLang="zh-CN" sz="1200" dirty="0">
                <a:solidFill>
                  <a:schemeClr val="bg1"/>
                </a:solidFill>
              </a:rPr>
              <a:t>1.2m, 47deg</a:t>
            </a:r>
            <a:r>
              <a:rPr kumimoji="1" lang="en-US" altLang="zh-CN" sz="1200" baseline="30000" dirty="0">
                <a:solidFill>
                  <a:schemeClr val="bg1"/>
                </a:solidFill>
              </a:rPr>
              <a:t>2</a:t>
            </a:r>
            <a:r>
              <a:rPr kumimoji="1" lang="en-US" altLang="zh-CN" sz="1200" dirty="0">
                <a:solidFill>
                  <a:schemeClr val="bg1"/>
                </a:solidFill>
              </a:rPr>
              <a:t>, </a:t>
            </a:r>
            <a:r>
              <a:rPr kumimoji="1" lang="en-US" altLang="zh-CN" sz="1200" i="1" dirty="0">
                <a:solidFill>
                  <a:schemeClr val="bg1"/>
                </a:solidFill>
              </a:rPr>
              <a:t>gr</a:t>
            </a:r>
          </a:p>
          <a:p>
            <a:r>
              <a:rPr kumimoji="1" lang="en-US" altLang="zh-CN" sz="1200" dirty="0">
                <a:solidFill>
                  <a:schemeClr val="bg1"/>
                </a:solidFill>
              </a:rPr>
              <a:t>r</a:t>
            </a:r>
            <a:r>
              <a:rPr kumimoji="1" lang="zh-CN" altLang="en-US" sz="1200" dirty="0">
                <a:solidFill>
                  <a:schemeClr val="bg1"/>
                </a:solidFill>
              </a:rPr>
              <a:t> </a:t>
            </a:r>
            <a:r>
              <a:rPr kumimoji="1" lang="en-US" altLang="zh-CN" sz="1200" dirty="0">
                <a:solidFill>
                  <a:schemeClr val="bg1"/>
                </a:solidFill>
              </a:rPr>
              <a:t>&lt; 20.4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19" name="图片 18" descr="skymapper-telescope-australia.jpg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0" t="37777" r="15739" b="13827"/>
          <a:stretch/>
        </p:blipFill>
        <p:spPr>
          <a:xfrm>
            <a:off x="3807252" y="4077351"/>
            <a:ext cx="2319542" cy="25200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794739" y="5922000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chemeClr val="bg1"/>
                </a:solidFill>
              </a:rPr>
              <a:t>Skymapper</a:t>
            </a:r>
          </a:p>
          <a:p>
            <a:r>
              <a:rPr kumimoji="1" lang="en-US" altLang="zh-CN" sz="1200" dirty="0">
                <a:solidFill>
                  <a:schemeClr val="bg1"/>
                </a:solidFill>
              </a:rPr>
              <a:t>1.35m, 5.7deg</a:t>
            </a:r>
            <a:r>
              <a:rPr kumimoji="1" lang="en-US" altLang="zh-CN" sz="1200" baseline="30000" dirty="0">
                <a:solidFill>
                  <a:schemeClr val="bg1"/>
                </a:solidFill>
              </a:rPr>
              <a:t>2</a:t>
            </a:r>
            <a:r>
              <a:rPr kumimoji="1" lang="en-US" altLang="zh-CN" sz="1200" dirty="0">
                <a:solidFill>
                  <a:schemeClr val="bg1"/>
                </a:solidFill>
              </a:rPr>
              <a:t>, </a:t>
            </a:r>
            <a:r>
              <a:rPr kumimoji="1" lang="en-US" altLang="zh-CN" sz="1200" i="1" dirty="0">
                <a:solidFill>
                  <a:schemeClr val="bg1"/>
                </a:solidFill>
              </a:rPr>
              <a:t>uvgri</a:t>
            </a:r>
            <a:r>
              <a:rPr kumimoji="1" lang="en-US" altLang="zh-CN" sz="1200" dirty="0">
                <a:solidFill>
                  <a:schemeClr val="bg1"/>
                </a:solidFill>
              </a:rPr>
              <a:t>z</a:t>
            </a:r>
          </a:p>
          <a:p>
            <a:r>
              <a:rPr kumimoji="1" lang="en-US" altLang="zh-CN" sz="1200" dirty="0">
                <a:solidFill>
                  <a:schemeClr val="bg1"/>
                </a:solidFill>
              </a:rPr>
              <a:t>r &lt; 22.6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3769902" y="1522694"/>
            <a:ext cx="4679817" cy="507465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211960" y="3870000"/>
            <a:ext cx="377539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rgbClr val="0E1E20"/>
                </a:solidFill>
              </a:rPr>
              <a:t>Monochromatic documentary</a:t>
            </a:r>
            <a:endParaRPr kumimoji="1" lang="zh-CN" altLang="en-US" sz="2000" b="1" dirty="0">
              <a:solidFill>
                <a:srgbClr val="0E1E20"/>
              </a:solidFill>
            </a:endParaRPr>
          </a:p>
        </p:txBody>
      </p:sp>
      <p:pic>
        <p:nvPicPr>
          <p:cNvPr id="5" name="图片 4" descr="Screen Shot 2017-08-15 at 2.42.59 PM.png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78"/>
          <a:stretch/>
        </p:blipFill>
        <p:spPr>
          <a:xfrm>
            <a:off x="611560" y="4077351"/>
            <a:ext cx="2342210" cy="2520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15616" y="3870000"/>
            <a:ext cx="149752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rgbClr val="0E1E20"/>
                </a:solidFill>
              </a:rPr>
              <a:t>Snapshots</a:t>
            </a:r>
            <a:endParaRPr kumimoji="1" lang="zh-CN" altLang="en-US" sz="2000" b="1" dirty="0">
              <a:solidFill>
                <a:srgbClr val="0E1E2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21513" y="5922000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chemeClr val="bg1"/>
                </a:solidFill>
              </a:rPr>
              <a:t>XSTPS-GAC</a:t>
            </a:r>
            <a:r>
              <a:rPr kumimoji="1" lang="zh-CN" altLang="en-US" sz="1200" dirty="0">
                <a:solidFill>
                  <a:schemeClr val="bg1"/>
                </a:solidFill>
              </a:rPr>
              <a:t> </a:t>
            </a:r>
            <a:r>
              <a:rPr kumimoji="1" lang="en-US" altLang="zh-CN" sz="1200" dirty="0">
                <a:solidFill>
                  <a:schemeClr val="bg1"/>
                </a:solidFill>
              </a:rPr>
              <a:t/>
            </a:r>
            <a:br>
              <a:rPr kumimoji="1" lang="en-US" altLang="zh-CN" sz="1200" dirty="0">
                <a:solidFill>
                  <a:schemeClr val="bg1"/>
                </a:solidFill>
              </a:rPr>
            </a:br>
            <a:r>
              <a:rPr kumimoji="1" lang="en-US" altLang="zh-CN" sz="1200" dirty="0">
                <a:solidFill>
                  <a:schemeClr val="bg1"/>
                </a:solidFill>
              </a:rPr>
              <a:t>1.04m, 3.8deg</a:t>
            </a:r>
            <a:r>
              <a:rPr kumimoji="1" lang="en-US" altLang="zh-CN" sz="1200" baseline="30000" dirty="0">
                <a:solidFill>
                  <a:schemeClr val="bg1"/>
                </a:solidFill>
              </a:rPr>
              <a:t>2</a:t>
            </a:r>
            <a:r>
              <a:rPr kumimoji="1" lang="en-US" altLang="zh-CN" sz="1200" dirty="0">
                <a:solidFill>
                  <a:schemeClr val="bg1"/>
                </a:solidFill>
              </a:rPr>
              <a:t>, </a:t>
            </a:r>
            <a:r>
              <a:rPr kumimoji="1" lang="en-US" altLang="zh-CN" sz="1200" dirty="0" err="1">
                <a:solidFill>
                  <a:schemeClr val="bg1"/>
                </a:solidFill>
              </a:rPr>
              <a:t>gri</a:t>
            </a:r>
            <a:endParaRPr kumimoji="1" lang="en-US" altLang="zh-CN" sz="1200" dirty="0">
              <a:solidFill>
                <a:schemeClr val="bg1"/>
              </a:solidFill>
            </a:endParaRPr>
          </a:p>
          <a:p>
            <a:r>
              <a:rPr kumimoji="1" lang="en-US" altLang="zh-CN" sz="1200" dirty="0">
                <a:solidFill>
                  <a:schemeClr val="bg1"/>
                </a:solidFill>
              </a:rPr>
              <a:t>r &lt; 19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11565" y="1530608"/>
            <a:ext cx="2348668" cy="5066744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3" name="直线箭头连接符 32"/>
          <p:cNvCxnSpPr>
            <a:cxnSpLocks/>
          </p:cNvCxnSpPr>
          <p:nvPr/>
        </p:nvCxnSpPr>
        <p:spPr>
          <a:xfrm>
            <a:off x="2987824" y="4050608"/>
            <a:ext cx="710070" cy="9415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8493DBFC-6E11-7042-99EB-463E6FDE4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6632"/>
            <a:ext cx="8568952" cy="131234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000" dirty="0">
                <a:solidFill>
                  <a:srgbClr val="0E1E20"/>
                </a:solidFill>
                <a:latin typeface="+mn-lt"/>
              </a:rPr>
              <a:t>(</a:t>
            </a:r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Digital</a:t>
            </a:r>
            <a:r>
              <a:rPr lang="en-US" altLang="zh-CN" sz="2000" dirty="0">
                <a:solidFill>
                  <a:srgbClr val="0E1E20"/>
                </a:solidFill>
                <a:latin typeface="+mn-lt"/>
              </a:rPr>
              <a:t>) Large-scale astronomical surveys with large format </a:t>
            </a:r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CCD mosaic </a:t>
            </a:r>
            <a:r>
              <a:rPr lang="en-US" altLang="zh-CN" sz="2000" dirty="0">
                <a:solidFill>
                  <a:srgbClr val="0E1E20"/>
                </a:solidFill>
                <a:latin typeface="+mn-lt"/>
              </a:rPr>
              <a:t>play a key role in modern astrophysics, leading to new discoveries and revolutionizing our understanding of the</a:t>
            </a:r>
            <a:r>
              <a:rPr lang="zh-CN" altLang="en-US" sz="2000" dirty="0">
                <a:solidFill>
                  <a:srgbClr val="0E1E20"/>
                </a:solidFill>
                <a:latin typeface="+mn-lt"/>
              </a:rPr>
              <a:t> </a:t>
            </a:r>
            <a:r>
              <a:rPr lang="en-US" altLang="zh-CN" sz="2000" dirty="0">
                <a:solidFill>
                  <a:srgbClr val="0E1E20"/>
                </a:solidFill>
                <a:latin typeface="+mn-lt"/>
              </a:rPr>
              <a:t>origin and evolution of the universe.</a:t>
            </a:r>
          </a:p>
          <a:p>
            <a:pPr marL="0" indent="0" algn="ctr">
              <a:buNone/>
            </a:pPr>
            <a:r>
              <a:rPr lang="fr-FR" altLang="zh-CN" sz="2000" dirty="0" err="1">
                <a:solidFill>
                  <a:srgbClr val="FF0000"/>
                </a:solidFill>
                <a:latin typeface="+mn-lt"/>
              </a:rPr>
              <a:t>Bigger</a:t>
            </a:r>
            <a:r>
              <a:rPr lang="fr-FR" altLang="zh-CN" sz="2000" dirty="0">
                <a:solidFill>
                  <a:srgbClr val="FF0000"/>
                </a:solidFill>
                <a:latin typeface="+mn-lt"/>
              </a:rPr>
              <a:t> Étendue = </a:t>
            </a:r>
            <a:r>
              <a:rPr lang="en-US" altLang="zh-CN" sz="2000" i="1" dirty="0">
                <a:solidFill>
                  <a:srgbClr val="FF0000"/>
                </a:solidFill>
                <a:latin typeface="+mn-lt"/>
              </a:rPr>
              <a:t>A</a:t>
            </a:r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⋅𝜴 (m</a:t>
            </a:r>
            <a:r>
              <a:rPr lang="en-US" altLang="zh-CN" sz="2000" baseline="30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deg</a:t>
            </a:r>
            <a:r>
              <a:rPr lang="en-US" altLang="zh-CN" sz="2000" baseline="30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) &amp; </a:t>
            </a:r>
            <a:r>
              <a:rPr lang="en-US" altLang="zh-CN" sz="20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 Faster, Wider &amp; Deeper</a:t>
            </a:r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marL="0" indent="0">
              <a:buNone/>
            </a:pPr>
            <a:endParaRPr lang="en-US" altLang="zh-CN" sz="2000" dirty="0">
              <a:solidFill>
                <a:srgbClr val="0E1E20"/>
              </a:solidFill>
              <a:latin typeface="+mn-lt"/>
            </a:endParaRPr>
          </a:p>
          <a:p>
            <a:pPr marL="457188" lvl="1" indent="0">
              <a:buNone/>
            </a:pPr>
            <a:endParaRPr kumimoji="1" lang="zh-CN" altLang="en-US" sz="2000" dirty="0">
              <a:solidFill>
                <a:srgbClr val="0E1E2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56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ADB0FDB-B652-264C-85EA-E5C76D3F5F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68" y="5102439"/>
            <a:ext cx="1277279" cy="11668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err="1">
                <a:solidFill>
                  <a:schemeClr val="accent5">
                    <a:lumMod val="10000"/>
                  </a:schemeClr>
                </a:solidFill>
              </a:rPr>
              <a:t>Mephisto</a:t>
            </a:r>
            <a:r>
              <a:rPr lang="en-US" altLang="zh-CN" sz="2800" dirty="0">
                <a:solidFill>
                  <a:schemeClr val="accent5">
                    <a:lumMod val="10000"/>
                  </a:schemeClr>
                </a:solidFill>
              </a:rPr>
              <a:t> in one sentence</a:t>
            </a:r>
            <a:endParaRPr lang="zh-CN" altLang="en-US" sz="28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1077"/>
            <a:ext cx="8163247" cy="2231899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err="1">
                <a:solidFill>
                  <a:schemeClr val="accent5">
                    <a:lumMod val="10000"/>
                  </a:schemeClr>
                </a:solidFill>
              </a:rPr>
              <a:t>Mephisto</a:t>
            </a:r>
            <a:r>
              <a:rPr lang="en-US" altLang="zh-CN" dirty="0">
                <a:solidFill>
                  <a:schemeClr val="accent5">
                    <a:lumMod val="10000"/>
                  </a:schemeClr>
                </a:solidFill>
              </a:rPr>
              <a:t>, a </a:t>
            </a:r>
            <a:r>
              <a:rPr lang="en-US" altLang="zh-CN" dirty="0">
                <a:solidFill>
                  <a:srgbClr val="002060"/>
                </a:solidFill>
              </a:rPr>
              <a:t>1.6m multi-channel photometric survey telescope</a:t>
            </a:r>
            <a:r>
              <a:rPr lang="en-US" altLang="zh-CN" dirty="0">
                <a:solidFill>
                  <a:srgbClr val="0E1E20"/>
                </a:solidFill>
              </a:rPr>
              <a:t>, will</a:t>
            </a:r>
          </a:p>
          <a:p>
            <a:r>
              <a:rPr lang="en-US" altLang="zh-CN" sz="1600" dirty="0">
                <a:solidFill>
                  <a:srgbClr val="0E1E20"/>
                </a:solidFill>
              </a:rPr>
              <a:t>Deliver </a:t>
            </a:r>
            <a:r>
              <a:rPr lang="en-US" altLang="zh-CN" sz="1600" dirty="0">
                <a:solidFill>
                  <a:srgbClr val="FF0000"/>
                </a:solidFill>
              </a:rPr>
              <a:t>real-time, high-quality </a:t>
            </a:r>
            <a:r>
              <a:rPr lang="en-US" altLang="zh-CN" sz="1600" dirty="0" err="1">
                <a:solidFill>
                  <a:srgbClr val="FF0000"/>
                </a:solidFill>
              </a:rPr>
              <a:t>colours</a:t>
            </a:r>
            <a:r>
              <a:rPr lang="en-US" altLang="zh-CN" sz="1600" dirty="0">
                <a:solidFill>
                  <a:srgbClr val="FF0000"/>
                </a:solidFill>
              </a:rPr>
              <a:t> of</a:t>
            </a:r>
            <a:r>
              <a:rPr lang="en-US" altLang="zh-CN" sz="1600" dirty="0"/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unprecedented accuracy</a:t>
            </a:r>
            <a:r>
              <a:rPr lang="en-US" altLang="zh-CN" sz="1600" dirty="0"/>
              <a:t> </a:t>
            </a:r>
            <a:r>
              <a:rPr lang="en-US" altLang="zh-CN" sz="1600" dirty="0">
                <a:solidFill>
                  <a:srgbClr val="0E1E20"/>
                </a:solidFill>
              </a:rPr>
              <a:t>for celestial objects, </a:t>
            </a:r>
          </a:p>
          <a:p>
            <a:r>
              <a:rPr lang="en-US" altLang="zh-CN" sz="1600" dirty="0">
                <a:solidFill>
                  <a:schemeClr val="accent5">
                    <a:lumMod val="10000"/>
                  </a:schemeClr>
                </a:solidFill>
              </a:rPr>
              <a:t>Enable</a:t>
            </a:r>
            <a:r>
              <a:rPr lang="en-US" altLang="zh-CN" sz="1600" dirty="0">
                <a:solidFill>
                  <a:srgbClr val="FF0000"/>
                </a:solidFill>
              </a:rPr>
              <a:t> fast and robust classification of variables and transients</a:t>
            </a:r>
            <a:r>
              <a:rPr lang="en-US" altLang="zh-CN" sz="1600" dirty="0">
                <a:solidFill>
                  <a:srgbClr val="0E1E20"/>
                </a:solidFill>
              </a:rPr>
              <a:t>, and for the first time, </a:t>
            </a:r>
          </a:p>
          <a:p>
            <a:r>
              <a:rPr lang="en-US" altLang="zh-CN" sz="1600" dirty="0">
                <a:solidFill>
                  <a:srgbClr val="0E1E20"/>
                </a:solidFill>
              </a:rPr>
              <a:t>Deliver a</a:t>
            </a:r>
            <a:r>
              <a:rPr lang="en-US" altLang="zh-CN" sz="1600" dirty="0"/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panchromatic documentary of our evolving universe</a:t>
            </a:r>
            <a:r>
              <a:rPr lang="en-US" altLang="zh-CN" sz="1600" dirty="0"/>
              <a:t>.</a:t>
            </a:r>
            <a:endParaRPr lang="zh-CN" altLang="en-US" sz="16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0809B5D-71B8-2643-B6CB-DF155B7C3D0D}"/>
              </a:ext>
            </a:extLst>
          </p:cNvPr>
          <p:cNvSpPr txBox="1"/>
          <p:nvPr/>
        </p:nvSpPr>
        <p:spPr>
          <a:xfrm>
            <a:off x="445289" y="3796299"/>
            <a:ext cx="304659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-US" altLang="zh-CN" sz="1500" b="1" dirty="0">
                <a:solidFill>
                  <a:srgbClr val="FF0000"/>
                </a:solidFill>
                <a:latin typeface="+mn-lt"/>
              </a:rPr>
              <a:t>3 CCD mosaic cameras</a:t>
            </a:r>
            <a:r>
              <a:rPr kumimoji="1" lang="zh-CN" altLang="en-US" sz="1500" b="1" dirty="0">
                <a:solidFill>
                  <a:srgbClr val="FF0000"/>
                </a:solidFill>
                <a:latin typeface="+mn-lt"/>
              </a:rPr>
              <a:t> </a:t>
            </a:r>
            <a:r>
              <a:rPr kumimoji="1" lang="en-US" altLang="zh-CN" sz="1500" b="1" dirty="0">
                <a:latin typeface="+mn-lt"/>
              </a:rPr>
              <a:t>(4×4 e2v CCD-290-99 mosaic) for the blue-, yellow- and red-channels </a:t>
            </a:r>
            <a:endParaRPr kumimoji="1" lang="zh-CN" altLang="en-US" sz="1500" b="1" dirty="0">
              <a:latin typeface="+mn-lt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7EADC006-BDA8-634A-A9E2-2ADEE9F56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60" y="4540783"/>
            <a:ext cx="2392125" cy="17685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8DC637-9F5A-CA45-97FE-BAC4863298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465" y="2564904"/>
            <a:ext cx="5334007" cy="4268218"/>
          </a:xfrm>
          <a:prstGeom prst="rect">
            <a:avLst/>
          </a:prstGeom>
        </p:spPr>
      </p:pic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A9B4DD89-3495-0F43-B42F-CF3987CF0A46}"/>
              </a:ext>
            </a:extLst>
          </p:cNvPr>
          <p:cNvCxnSpPr>
            <a:cxnSpLocks/>
          </p:cNvCxnSpPr>
          <p:nvPr/>
        </p:nvCxnSpPr>
        <p:spPr>
          <a:xfrm flipH="1">
            <a:off x="3203848" y="4221088"/>
            <a:ext cx="2376265" cy="100811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81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levated_challenge">
  <a:themeElements>
    <a:clrScheme name="elevated_challen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levated_challeng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levated_challen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evated_challen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evated_challen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evated_challen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evated_challen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evated_challen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evated_challen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evated_challen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evated_challen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evated_challen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evated_challen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evated_challen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68348</TotalTime>
  <Words>4262</Words>
  <Application>Microsoft Office PowerPoint</Application>
  <PresentationFormat>全屏显示(4:3)</PresentationFormat>
  <Paragraphs>791</Paragraphs>
  <Slides>66</Slides>
  <Notes>34</Notes>
  <HiddenSlides>4</HiddenSlides>
  <MMClips>0</MMClips>
  <ScaleCrop>false</ScaleCrop>
  <HeadingPairs>
    <vt:vector size="8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91" baseType="lpstr">
      <vt:lpstr>FZWeiBei-S03S</vt:lpstr>
      <vt:lpstr>ＭＳ ゴシック</vt:lpstr>
      <vt:lpstr>ＭＳ Ｐゴシック</vt:lpstr>
      <vt:lpstr>MSung Light SC</vt:lpstr>
      <vt:lpstr>Songti SC Regular</vt:lpstr>
      <vt:lpstr>黑体</vt:lpstr>
      <vt:lpstr>华文楷体</vt:lpstr>
      <vt:lpstr>华文细黑</vt:lpstr>
      <vt:lpstr>华文新魏</vt:lpstr>
      <vt:lpstr>华文中宋</vt:lpstr>
      <vt:lpstr>宋体</vt:lpstr>
      <vt:lpstr>宋体-简</vt:lpstr>
      <vt:lpstr>微软雅黑</vt:lpstr>
      <vt:lpstr>Arial</vt:lpstr>
      <vt:lpstr>Arial Black</vt:lpstr>
      <vt:lpstr>Calibri</vt:lpstr>
      <vt:lpstr>Cambria Math</vt:lpstr>
      <vt:lpstr>Helvetica</vt:lpstr>
      <vt:lpstr>Symbol</vt:lpstr>
      <vt:lpstr>Times</vt:lpstr>
      <vt:lpstr>Times New Roman</vt:lpstr>
      <vt:lpstr>Wingdings</vt:lpstr>
      <vt:lpstr>Wingdings 2</vt:lpstr>
      <vt:lpstr>elevated_challenge</vt:lpstr>
      <vt:lpstr>文档</vt:lpstr>
      <vt:lpstr>Multi-channel Photometric Survey Telescope  — Mephisto</vt:lpstr>
      <vt:lpstr>Outline</vt:lpstr>
      <vt:lpstr>Astronomical observations</vt:lpstr>
      <vt:lpstr>Imaging (astrometric &amp; photometric) observations</vt:lpstr>
      <vt:lpstr>Spectroscopic (spectrophotometric) observations</vt:lpstr>
      <vt:lpstr>Imaging versus spectroscopy</vt:lpstr>
      <vt:lpstr>Imaging versus spectroscopy</vt:lpstr>
      <vt:lpstr>PowerPoint 演示文稿</vt:lpstr>
      <vt:lpstr>Mephisto in one sentence</vt:lpstr>
      <vt:lpstr>Selected optical surveys</vt:lpstr>
      <vt:lpstr>Mephisto light path</vt:lpstr>
      <vt:lpstr>Focal plane assembly</vt:lpstr>
      <vt:lpstr>The power of colours</vt:lpstr>
      <vt:lpstr>Skymapper filters</vt:lpstr>
      <vt:lpstr>Mephisto filters</vt:lpstr>
      <vt:lpstr>Site</vt:lpstr>
      <vt:lpstr>Statistics (2019)</vt:lpstr>
      <vt:lpstr>Mephisto schedule</vt:lpstr>
      <vt:lpstr>Current status: CCD and camera</vt:lpstr>
      <vt:lpstr>Pilot cameras</vt:lpstr>
      <vt:lpstr>PowerPoint 演示文稿</vt:lpstr>
      <vt:lpstr>Current status: Mirrors</vt:lpstr>
      <vt:lpstr>PowerPoint 演示文稿</vt:lpstr>
      <vt:lpstr>Current status: Site and dome</vt:lpstr>
      <vt:lpstr>Working groups &amp; project meetings</vt:lpstr>
      <vt:lpstr>Mephisto survey </vt:lpstr>
      <vt:lpstr>Mephisto-W survey</vt:lpstr>
      <vt:lpstr>Limiting magnitudes &amp; observing conditions for the 1st year</vt:lpstr>
      <vt:lpstr>Mephisto-D, H &amp; M </vt:lpstr>
      <vt:lpstr>Example D, H &amp; M footprints</vt:lpstr>
      <vt:lpstr>Test of MIPP—point source </vt:lpstr>
      <vt:lpstr>Photometry of extended sources</vt:lpstr>
      <vt:lpstr>Transients and Variables</vt:lpstr>
      <vt:lpstr>Transients and Variables</vt:lpstr>
      <vt:lpstr>OCS Observatory Control System </vt:lpstr>
      <vt:lpstr>Data storage &amp; processing centre</vt:lpstr>
      <vt:lpstr>Mephisto key sciences</vt:lpstr>
      <vt:lpstr>Mapping the Milky Way</vt:lpstr>
      <vt:lpstr>PowerPoint 演示文稿</vt:lpstr>
      <vt:lpstr>EMP stars</vt:lpstr>
      <vt:lpstr>Example science: Cosmic transients </vt:lpstr>
      <vt:lpstr>SNIa: cosmological distance indicator</vt:lpstr>
      <vt:lpstr>SNIa intrinsic variation </vt:lpstr>
      <vt:lpstr>EM counterparts of GW events</vt:lpstr>
      <vt:lpstr>Big data challenge</vt:lpstr>
      <vt:lpstr>Mephisto in one sentence</vt:lpstr>
      <vt:lpstr>Mephisto features</vt:lpstr>
      <vt:lpstr>PowerPoint 演示文稿</vt:lpstr>
      <vt:lpstr>Selected optical surveys</vt:lpstr>
      <vt:lpstr>Data release: W-survey</vt:lpstr>
      <vt:lpstr>Photometry of extended sources</vt:lpstr>
      <vt:lpstr>Mephisto science themes </vt:lpstr>
      <vt:lpstr> Main specifications</vt:lpstr>
      <vt:lpstr>Telescope — structure</vt:lpstr>
      <vt:lpstr>M2 5D movement mechanism</vt:lpstr>
      <vt:lpstr>Limiting magnitudes (5σ) and astrometry</vt:lpstr>
      <vt:lpstr>SNe Cosmology: Mephsito solution</vt:lpstr>
      <vt:lpstr>Cubic prism dichroic</vt:lpstr>
      <vt:lpstr>Filter colour effects </vt:lpstr>
      <vt:lpstr>PowerPoint 演示文稿</vt:lpstr>
      <vt:lpstr>MSSS v2</vt:lpstr>
      <vt:lpstr>Tidal disruption events (TDEs)</vt:lpstr>
      <vt:lpstr>SNe Ia</vt:lpstr>
      <vt:lpstr>Dome, data storage &amp; processing centre</vt:lpstr>
      <vt:lpstr>Mephisto: “True colour” cosmic documentary</vt:lpstr>
      <vt:lpstr>Mephisto in one sentence</vt:lpstr>
    </vt:vector>
  </TitlesOfParts>
  <Company>WWW.YlmF.CoM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变星数据库的建立和使用 </dc:title>
  <dc:creator>雨林木风</dc:creator>
  <cp:lastModifiedBy>er phioen</cp:lastModifiedBy>
  <cp:revision>2399</cp:revision>
  <cp:lastPrinted>2018-08-12T01:52:49Z</cp:lastPrinted>
  <dcterms:created xsi:type="dcterms:W3CDTF">2010-01-11T06:05:50Z</dcterms:created>
  <dcterms:modified xsi:type="dcterms:W3CDTF">2020-11-25T23:38:01Z</dcterms:modified>
</cp:coreProperties>
</file>