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94" r:id="rId1"/>
    <p:sldMasterId id="2147483958" r:id="rId2"/>
    <p:sldMasterId id="2147483974" r:id="rId3"/>
  </p:sldMasterIdLst>
  <p:notesMasterIdLst>
    <p:notesMasterId r:id="rId30"/>
  </p:notesMasterIdLst>
  <p:handoutMasterIdLst>
    <p:handoutMasterId r:id="rId31"/>
  </p:handoutMasterIdLst>
  <p:sldIdLst>
    <p:sldId id="1211" r:id="rId4"/>
    <p:sldId id="1899" r:id="rId5"/>
    <p:sldId id="1900" r:id="rId6"/>
    <p:sldId id="1901" r:id="rId7"/>
    <p:sldId id="1902" r:id="rId8"/>
    <p:sldId id="1904" r:id="rId9"/>
    <p:sldId id="1905" r:id="rId10"/>
    <p:sldId id="1906" r:id="rId11"/>
    <p:sldId id="1907" r:id="rId12"/>
    <p:sldId id="1908" r:id="rId13"/>
    <p:sldId id="1909" r:id="rId14"/>
    <p:sldId id="1910" r:id="rId15"/>
    <p:sldId id="1911" r:id="rId16"/>
    <p:sldId id="1912" r:id="rId17"/>
    <p:sldId id="1913" r:id="rId18"/>
    <p:sldId id="1914" r:id="rId19"/>
    <p:sldId id="1915" r:id="rId20"/>
    <p:sldId id="1794" r:id="rId21"/>
    <p:sldId id="1772" r:id="rId22"/>
    <p:sldId id="1894" r:id="rId23"/>
    <p:sldId id="1891" r:id="rId24"/>
    <p:sldId id="1919" r:id="rId25"/>
    <p:sldId id="1920" r:id="rId26"/>
    <p:sldId id="1921" r:id="rId27"/>
    <p:sldId id="1916" r:id="rId28"/>
    <p:sldId id="1892" r:id="rId2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00"/>
    <a:srgbClr val="003366"/>
    <a:srgbClr val="FF0000"/>
    <a:srgbClr val="663300"/>
    <a:srgbClr val="006600"/>
    <a:srgbClr val="0033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0" autoAdjust="0"/>
    <p:restoredTop sz="70903" autoAdjust="0"/>
  </p:normalViewPr>
  <p:slideViewPr>
    <p:cSldViewPr>
      <p:cViewPr varScale="1">
        <p:scale>
          <a:sx n="82" d="100"/>
          <a:sy n="82" d="100"/>
        </p:scale>
        <p:origin x="1674"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1DF19-6E6D-4904-9326-4F62590BBA7F}" type="doc">
      <dgm:prSet loTypeId="urn:microsoft.com/office/officeart/2005/8/layout/hierarchy6" loCatId="hierarchy" qsTypeId="urn:microsoft.com/office/officeart/2005/8/quickstyle/simple1#1" qsCatId="simple" csTypeId="urn:microsoft.com/office/officeart/2005/8/colors/accent1_1#1" csCatId="accent1" phldr="1"/>
      <dgm:spPr/>
      <dgm:t>
        <a:bodyPr/>
        <a:lstStyle/>
        <a:p>
          <a:endParaRPr lang="zh-CN" altLang="en-US"/>
        </a:p>
      </dgm:t>
    </dgm:pt>
    <dgm:pt modelId="{1D5C9ECA-20DF-4515-846D-29597A4F96E5}">
      <dgm:prSet/>
      <dgm:spPr/>
      <dgm:t>
        <a:bodyPr/>
        <a:lstStyle/>
        <a:p>
          <a:r>
            <a:rPr lang="zh-CN" dirty="0"/>
            <a:t>国家科技创新基地</a:t>
          </a:r>
        </a:p>
      </dgm:t>
    </dgm:pt>
    <dgm:pt modelId="{CCFBB170-BA65-4CCC-BFA4-810491E6A2EC}" type="parTrans" cxnId="{542DDC9E-FA8F-4164-8EEC-A085F9110D39}">
      <dgm:prSet/>
      <dgm:spPr/>
      <dgm:t>
        <a:bodyPr/>
        <a:lstStyle/>
        <a:p>
          <a:endParaRPr lang="zh-CN" altLang="en-US"/>
        </a:p>
      </dgm:t>
    </dgm:pt>
    <dgm:pt modelId="{201BAA3B-595F-4ADD-9E47-CAB576D03139}" type="sibTrans" cxnId="{542DDC9E-FA8F-4164-8EEC-A085F9110D39}">
      <dgm:prSet/>
      <dgm:spPr/>
      <dgm:t>
        <a:bodyPr/>
        <a:lstStyle/>
        <a:p>
          <a:endParaRPr lang="zh-CN" altLang="en-US"/>
        </a:p>
      </dgm:t>
    </dgm:pt>
    <dgm:pt modelId="{242352C5-1B3E-4B0E-B45F-1827BC06F4D5}">
      <dgm:prSet/>
      <dgm:spPr/>
      <dgm:t>
        <a:bodyPr/>
        <a:lstStyle/>
        <a:p>
          <a:r>
            <a:rPr lang="zh-CN" dirty="0"/>
            <a:t>科学与工程研究</a:t>
          </a:r>
        </a:p>
      </dgm:t>
    </dgm:pt>
    <dgm:pt modelId="{419A602C-50E8-4E8F-B0C2-48B26F4DF6B5}" type="parTrans" cxnId="{85D1DF40-7F45-44EA-B1E4-DF9902554518}">
      <dgm:prSet/>
      <dgm:spPr/>
      <dgm:t>
        <a:bodyPr/>
        <a:lstStyle/>
        <a:p>
          <a:endParaRPr lang="zh-CN" altLang="en-US"/>
        </a:p>
      </dgm:t>
    </dgm:pt>
    <dgm:pt modelId="{D775F0FB-A49A-4521-B535-B5CC15164C16}" type="sibTrans" cxnId="{85D1DF40-7F45-44EA-B1E4-DF9902554518}">
      <dgm:prSet/>
      <dgm:spPr/>
      <dgm:t>
        <a:bodyPr/>
        <a:lstStyle/>
        <a:p>
          <a:endParaRPr lang="zh-CN" altLang="en-US"/>
        </a:p>
      </dgm:t>
    </dgm:pt>
    <dgm:pt modelId="{732EBE5F-ECBB-49B4-88EA-3D5C93F1BD6E}">
      <dgm:prSet/>
      <dgm:spPr/>
      <dgm:t>
        <a:bodyPr/>
        <a:lstStyle/>
        <a:p>
          <a:r>
            <a:rPr lang="zh-CN"/>
            <a:t>国家实验室</a:t>
          </a:r>
        </a:p>
      </dgm:t>
    </dgm:pt>
    <dgm:pt modelId="{FA4DA88B-F6D5-497E-B9BE-900B14977642}" type="parTrans" cxnId="{0C42AFBD-C26F-443D-825C-96C939BBA17C}">
      <dgm:prSet/>
      <dgm:spPr/>
      <dgm:t>
        <a:bodyPr/>
        <a:lstStyle/>
        <a:p>
          <a:endParaRPr lang="zh-CN" altLang="en-US"/>
        </a:p>
      </dgm:t>
    </dgm:pt>
    <dgm:pt modelId="{D6176124-21CE-48E1-8D5B-E8A058A38689}" type="sibTrans" cxnId="{0C42AFBD-C26F-443D-825C-96C939BBA17C}">
      <dgm:prSet/>
      <dgm:spPr/>
      <dgm:t>
        <a:bodyPr/>
        <a:lstStyle/>
        <a:p>
          <a:endParaRPr lang="zh-CN" altLang="en-US"/>
        </a:p>
      </dgm:t>
    </dgm:pt>
    <dgm:pt modelId="{690B99A0-BEC0-4C83-8630-30C3FDF2CA57}">
      <dgm:prSet/>
      <dgm:spPr/>
      <dgm:t>
        <a:bodyPr/>
        <a:lstStyle/>
        <a:p>
          <a:r>
            <a:rPr lang="zh-CN"/>
            <a:t>国家重点实验室</a:t>
          </a:r>
        </a:p>
      </dgm:t>
    </dgm:pt>
    <dgm:pt modelId="{26843CD0-F43B-4C21-925F-E9CFDE27642A}" type="parTrans" cxnId="{C2EEE988-725A-4B18-A637-435E1A2476AC}">
      <dgm:prSet/>
      <dgm:spPr/>
      <dgm:t>
        <a:bodyPr/>
        <a:lstStyle/>
        <a:p>
          <a:endParaRPr lang="zh-CN" altLang="en-US"/>
        </a:p>
      </dgm:t>
    </dgm:pt>
    <dgm:pt modelId="{A86C4A0A-4005-46F0-A1FB-76D038FBEB02}" type="sibTrans" cxnId="{C2EEE988-725A-4B18-A637-435E1A2476AC}">
      <dgm:prSet/>
      <dgm:spPr/>
      <dgm:t>
        <a:bodyPr/>
        <a:lstStyle/>
        <a:p>
          <a:endParaRPr lang="zh-CN" altLang="en-US"/>
        </a:p>
      </dgm:t>
    </dgm:pt>
    <dgm:pt modelId="{FDF94B94-228D-4A40-B942-1D1641D2855B}">
      <dgm:prSet/>
      <dgm:spPr/>
      <dgm:t>
        <a:bodyPr/>
        <a:lstStyle/>
        <a:p>
          <a:r>
            <a:rPr lang="zh-CN" dirty="0"/>
            <a:t>技术创新与成果转化</a:t>
          </a:r>
        </a:p>
      </dgm:t>
    </dgm:pt>
    <dgm:pt modelId="{4CF85B3A-FFBD-4FF6-A566-89AF3A539BAC}" type="parTrans" cxnId="{733B7385-3CDE-4E83-B709-41A81096E970}">
      <dgm:prSet/>
      <dgm:spPr/>
      <dgm:t>
        <a:bodyPr/>
        <a:lstStyle/>
        <a:p>
          <a:endParaRPr lang="zh-CN" altLang="en-US"/>
        </a:p>
      </dgm:t>
    </dgm:pt>
    <dgm:pt modelId="{D23E9B36-A7AF-4F96-A952-3456E0011AE4}" type="sibTrans" cxnId="{733B7385-3CDE-4E83-B709-41A81096E970}">
      <dgm:prSet/>
      <dgm:spPr/>
      <dgm:t>
        <a:bodyPr/>
        <a:lstStyle/>
        <a:p>
          <a:endParaRPr lang="zh-CN" altLang="en-US"/>
        </a:p>
      </dgm:t>
    </dgm:pt>
    <dgm:pt modelId="{B01ED076-0A89-4551-AD42-79F73AAA2F9A}">
      <dgm:prSet/>
      <dgm:spPr/>
      <dgm:t>
        <a:bodyPr/>
        <a:lstStyle/>
        <a:p>
          <a:r>
            <a:rPr lang="zh-CN"/>
            <a:t>国家工程研究中心</a:t>
          </a:r>
        </a:p>
      </dgm:t>
    </dgm:pt>
    <dgm:pt modelId="{CEF1B4F9-ECF4-4D58-BF3B-EF4B866A8CAA}" type="parTrans" cxnId="{3AA553F5-5024-49D0-952F-26D811C248A1}">
      <dgm:prSet/>
      <dgm:spPr/>
      <dgm:t>
        <a:bodyPr/>
        <a:lstStyle/>
        <a:p>
          <a:endParaRPr lang="zh-CN" altLang="en-US"/>
        </a:p>
      </dgm:t>
    </dgm:pt>
    <dgm:pt modelId="{1D229066-1C31-4BB9-9AEA-2C1ACD6EB88E}" type="sibTrans" cxnId="{3AA553F5-5024-49D0-952F-26D811C248A1}">
      <dgm:prSet/>
      <dgm:spPr/>
      <dgm:t>
        <a:bodyPr/>
        <a:lstStyle/>
        <a:p>
          <a:endParaRPr lang="zh-CN" altLang="en-US"/>
        </a:p>
      </dgm:t>
    </dgm:pt>
    <dgm:pt modelId="{0937FCCB-89D8-42EA-9C29-648ECB57A83B}">
      <dgm:prSet/>
      <dgm:spPr/>
      <dgm:t>
        <a:bodyPr/>
        <a:lstStyle/>
        <a:p>
          <a:r>
            <a:rPr lang="zh-CN" dirty="0"/>
            <a:t>国家技术创新中心</a:t>
          </a:r>
        </a:p>
      </dgm:t>
    </dgm:pt>
    <dgm:pt modelId="{2BADF007-4E22-4928-BEAB-F8C3372EEA74}" type="parTrans" cxnId="{152DD9E2-0F01-454A-91F1-CB3BEA761A94}">
      <dgm:prSet/>
      <dgm:spPr/>
      <dgm:t>
        <a:bodyPr/>
        <a:lstStyle/>
        <a:p>
          <a:endParaRPr lang="zh-CN" altLang="en-US"/>
        </a:p>
      </dgm:t>
    </dgm:pt>
    <dgm:pt modelId="{5CA30F53-79C4-4901-85E9-4CE4CD7B448D}" type="sibTrans" cxnId="{152DD9E2-0F01-454A-91F1-CB3BEA761A94}">
      <dgm:prSet/>
      <dgm:spPr/>
      <dgm:t>
        <a:bodyPr/>
        <a:lstStyle/>
        <a:p>
          <a:endParaRPr lang="zh-CN" altLang="en-US"/>
        </a:p>
      </dgm:t>
    </dgm:pt>
    <dgm:pt modelId="{C0329397-F792-49C6-B3C2-895D72BE130B}">
      <dgm:prSet/>
      <dgm:spPr/>
      <dgm:t>
        <a:bodyPr/>
        <a:lstStyle/>
        <a:p>
          <a:r>
            <a:rPr lang="zh-CN"/>
            <a:t>国家临床医学研究中心</a:t>
          </a:r>
        </a:p>
      </dgm:t>
    </dgm:pt>
    <dgm:pt modelId="{8E100313-DA77-433E-8B61-7A5735462C01}" type="parTrans" cxnId="{30BF4541-CEBF-4C71-8E83-A399E9871FE0}">
      <dgm:prSet/>
      <dgm:spPr/>
      <dgm:t>
        <a:bodyPr/>
        <a:lstStyle/>
        <a:p>
          <a:endParaRPr lang="zh-CN" altLang="en-US"/>
        </a:p>
      </dgm:t>
    </dgm:pt>
    <dgm:pt modelId="{67F61869-2A45-402B-85DE-8A5E81588BEF}" type="sibTrans" cxnId="{30BF4541-CEBF-4C71-8E83-A399E9871FE0}">
      <dgm:prSet/>
      <dgm:spPr/>
      <dgm:t>
        <a:bodyPr/>
        <a:lstStyle/>
        <a:p>
          <a:endParaRPr lang="zh-CN" altLang="en-US"/>
        </a:p>
      </dgm:t>
    </dgm:pt>
    <dgm:pt modelId="{97AB0E3F-2439-40ED-AB56-7A7FCEA25AFA}">
      <dgm:prSet/>
      <dgm:spPr>
        <a:solidFill>
          <a:schemeClr val="accent5">
            <a:lumMod val="60000"/>
            <a:lumOff val="40000"/>
          </a:schemeClr>
        </a:solidFill>
        <a:ln>
          <a:solidFill>
            <a:schemeClr val="accent5">
              <a:lumMod val="20000"/>
              <a:lumOff val="80000"/>
            </a:schemeClr>
          </a:solidFill>
        </a:ln>
      </dgm:spPr>
      <dgm:t>
        <a:bodyPr/>
        <a:lstStyle/>
        <a:p>
          <a:r>
            <a:rPr lang="zh-CN" b="1" dirty="0">
              <a:solidFill>
                <a:srgbClr val="FF0000"/>
              </a:solidFill>
            </a:rPr>
            <a:t>基础支撑与条件保障</a:t>
          </a:r>
          <a:endParaRPr lang="zh-CN" dirty="0">
            <a:solidFill>
              <a:srgbClr val="FF0000"/>
            </a:solidFill>
          </a:endParaRPr>
        </a:p>
      </dgm:t>
    </dgm:pt>
    <dgm:pt modelId="{0B2AE038-C870-468D-9234-85616FDC7123}" type="parTrans" cxnId="{8C1BA4F6-0404-4548-85DB-81F63AE6367A}">
      <dgm:prSet/>
      <dgm:spPr/>
      <dgm:t>
        <a:bodyPr/>
        <a:lstStyle/>
        <a:p>
          <a:endParaRPr lang="zh-CN" altLang="en-US"/>
        </a:p>
      </dgm:t>
    </dgm:pt>
    <dgm:pt modelId="{F7A96153-727E-4281-83EC-843C19524ED7}" type="sibTrans" cxnId="{8C1BA4F6-0404-4548-85DB-81F63AE6367A}">
      <dgm:prSet/>
      <dgm:spPr/>
      <dgm:t>
        <a:bodyPr/>
        <a:lstStyle/>
        <a:p>
          <a:endParaRPr lang="zh-CN" altLang="en-US"/>
        </a:p>
      </dgm:t>
    </dgm:pt>
    <dgm:pt modelId="{024BA10C-CB3A-4B37-BC75-2F546448D2B9}">
      <dgm:prSet/>
      <dgm:spPr>
        <a:solidFill>
          <a:schemeClr val="accent5">
            <a:lumMod val="60000"/>
            <a:lumOff val="40000"/>
          </a:schemeClr>
        </a:solidFill>
      </dgm:spPr>
      <dgm:t>
        <a:bodyPr/>
        <a:lstStyle/>
        <a:p>
          <a:r>
            <a:rPr lang="zh-CN" b="1" dirty="0">
              <a:solidFill>
                <a:srgbClr val="FF0000"/>
              </a:solidFill>
            </a:rPr>
            <a:t>国家科技资源共享服务平台</a:t>
          </a:r>
          <a:endParaRPr lang="zh-CN" dirty="0">
            <a:solidFill>
              <a:srgbClr val="FF0000"/>
            </a:solidFill>
          </a:endParaRPr>
        </a:p>
      </dgm:t>
    </dgm:pt>
    <dgm:pt modelId="{723FD1F9-84C0-4091-B9C9-486677C95FF6}" type="parTrans" cxnId="{71F137DB-54AC-45E7-9BE4-127CCE440391}">
      <dgm:prSet/>
      <dgm:spPr/>
      <dgm:t>
        <a:bodyPr/>
        <a:lstStyle/>
        <a:p>
          <a:endParaRPr lang="zh-CN" altLang="en-US"/>
        </a:p>
      </dgm:t>
    </dgm:pt>
    <dgm:pt modelId="{97DEAB43-FC9C-4786-AC70-3A4E4D4F08FC}" type="sibTrans" cxnId="{71F137DB-54AC-45E7-9BE4-127CCE440391}">
      <dgm:prSet/>
      <dgm:spPr/>
      <dgm:t>
        <a:bodyPr/>
        <a:lstStyle/>
        <a:p>
          <a:endParaRPr lang="zh-CN" altLang="en-US"/>
        </a:p>
      </dgm:t>
    </dgm:pt>
    <dgm:pt modelId="{77760D66-C4CA-4792-B6B0-22D074E4CBD2}">
      <dgm:prSet/>
      <dgm:spPr/>
      <dgm:t>
        <a:bodyPr/>
        <a:lstStyle/>
        <a:p>
          <a:r>
            <a:rPr lang="zh-CN"/>
            <a:t>国家野外科学观测研究站</a:t>
          </a:r>
        </a:p>
      </dgm:t>
    </dgm:pt>
    <dgm:pt modelId="{6B027B91-F6FE-4216-8C9E-3C1EB0614DD9}" type="parTrans" cxnId="{216B6E8D-28E6-4286-8AAE-E77518485031}">
      <dgm:prSet/>
      <dgm:spPr/>
      <dgm:t>
        <a:bodyPr/>
        <a:lstStyle/>
        <a:p>
          <a:endParaRPr lang="zh-CN" altLang="en-US"/>
        </a:p>
      </dgm:t>
    </dgm:pt>
    <dgm:pt modelId="{041E52B8-BC84-4D26-88F3-B0725E711EB0}" type="sibTrans" cxnId="{216B6E8D-28E6-4286-8AAE-E77518485031}">
      <dgm:prSet/>
      <dgm:spPr/>
      <dgm:t>
        <a:bodyPr/>
        <a:lstStyle/>
        <a:p>
          <a:endParaRPr lang="zh-CN" altLang="en-US"/>
        </a:p>
      </dgm:t>
    </dgm:pt>
    <dgm:pt modelId="{0FFFF719-3BBA-4D1E-B0C9-F8E9239C179B}" type="pres">
      <dgm:prSet presAssocID="{E8B1DF19-6E6D-4904-9326-4F62590BBA7F}" presName="mainComposite" presStyleCnt="0">
        <dgm:presLayoutVars>
          <dgm:chPref val="1"/>
          <dgm:dir/>
          <dgm:animOne val="branch"/>
          <dgm:animLvl val="lvl"/>
          <dgm:resizeHandles val="exact"/>
        </dgm:presLayoutVars>
      </dgm:prSet>
      <dgm:spPr/>
      <dgm:t>
        <a:bodyPr/>
        <a:lstStyle/>
        <a:p>
          <a:endParaRPr lang="zh-CN" altLang="en-US"/>
        </a:p>
      </dgm:t>
    </dgm:pt>
    <dgm:pt modelId="{FEBC3D63-DD16-424E-9DC1-0DAF0BAFCB30}" type="pres">
      <dgm:prSet presAssocID="{E8B1DF19-6E6D-4904-9326-4F62590BBA7F}" presName="hierFlow" presStyleCnt="0"/>
      <dgm:spPr/>
    </dgm:pt>
    <dgm:pt modelId="{CD28CAD6-3486-450C-A911-D0651042D728}" type="pres">
      <dgm:prSet presAssocID="{E8B1DF19-6E6D-4904-9326-4F62590BBA7F}" presName="hierChild1" presStyleCnt="0">
        <dgm:presLayoutVars>
          <dgm:chPref val="1"/>
          <dgm:animOne val="branch"/>
          <dgm:animLvl val="lvl"/>
        </dgm:presLayoutVars>
      </dgm:prSet>
      <dgm:spPr/>
    </dgm:pt>
    <dgm:pt modelId="{F6ABBD68-2590-4A89-999F-661428AF7BC6}" type="pres">
      <dgm:prSet presAssocID="{1D5C9ECA-20DF-4515-846D-29597A4F96E5}" presName="Name14" presStyleCnt="0"/>
      <dgm:spPr/>
    </dgm:pt>
    <dgm:pt modelId="{C58F291B-9E71-46E3-9369-53CF20B25C08}" type="pres">
      <dgm:prSet presAssocID="{1D5C9ECA-20DF-4515-846D-29597A4F96E5}" presName="level1Shape" presStyleLbl="node0" presStyleIdx="0" presStyleCnt="1">
        <dgm:presLayoutVars>
          <dgm:chPref val="3"/>
        </dgm:presLayoutVars>
      </dgm:prSet>
      <dgm:spPr/>
      <dgm:t>
        <a:bodyPr/>
        <a:lstStyle/>
        <a:p>
          <a:endParaRPr lang="zh-CN" altLang="en-US"/>
        </a:p>
      </dgm:t>
    </dgm:pt>
    <dgm:pt modelId="{2666FC18-7441-4602-9ED0-A908F1036B9E}" type="pres">
      <dgm:prSet presAssocID="{1D5C9ECA-20DF-4515-846D-29597A4F96E5}" presName="hierChild2" presStyleCnt="0"/>
      <dgm:spPr/>
    </dgm:pt>
    <dgm:pt modelId="{52AF4B99-8425-479A-9D12-E9D086B8C905}" type="pres">
      <dgm:prSet presAssocID="{419A602C-50E8-4E8F-B0C2-48B26F4DF6B5}" presName="Name19" presStyleLbl="parChTrans1D2" presStyleIdx="0" presStyleCnt="3"/>
      <dgm:spPr/>
      <dgm:t>
        <a:bodyPr/>
        <a:lstStyle/>
        <a:p>
          <a:endParaRPr lang="zh-CN" altLang="en-US"/>
        </a:p>
      </dgm:t>
    </dgm:pt>
    <dgm:pt modelId="{691326EC-5372-4D43-9A14-94467DE3386A}" type="pres">
      <dgm:prSet presAssocID="{242352C5-1B3E-4B0E-B45F-1827BC06F4D5}" presName="Name21" presStyleCnt="0"/>
      <dgm:spPr/>
    </dgm:pt>
    <dgm:pt modelId="{E1FA81C9-731D-41ED-93A4-14DA0A227788}" type="pres">
      <dgm:prSet presAssocID="{242352C5-1B3E-4B0E-B45F-1827BC06F4D5}" presName="level2Shape" presStyleLbl="node2" presStyleIdx="0" presStyleCnt="3"/>
      <dgm:spPr/>
      <dgm:t>
        <a:bodyPr/>
        <a:lstStyle/>
        <a:p>
          <a:endParaRPr lang="zh-CN" altLang="en-US"/>
        </a:p>
      </dgm:t>
    </dgm:pt>
    <dgm:pt modelId="{78051400-EDD1-4809-B969-7DF5AA11E036}" type="pres">
      <dgm:prSet presAssocID="{242352C5-1B3E-4B0E-B45F-1827BC06F4D5}" presName="hierChild3" presStyleCnt="0"/>
      <dgm:spPr/>
    </dgm:pt>
    <dgm:pt modelId="{F54702A8-9D7C-4459-AC87-908C1775A81B}" type="pres">
      <dgm:prSet presAssocID="{FA4DA88B-F6D5-497E-B9BE-900B14977642}" presName="Name19" presStyleLbl="parChTrans1D3" presStyleIdx="0" presStyleCnt="7"/>
      <dgm:spPr/>
      <dgm:t>
        <a:bodyPr/>
        <a:lstStyle/>
        <a:p>
          <a:endParaRPr lang="zh-CN" altLang="en-US"/>
        </a:p>
      </dgm:t>
    </dgm:pt>
    <dgm:pt modelId="{5AAF6E16-38E8-4BC7-A61A-28A412B79DD5}" type="pres">
      <dgm:prSet presAssocID="{732EBE5F-ECBB-49B4-88EA-3D5C93F1BD6E}" presName="Name21" presStyleCnt="0"/>
      <dgm:spPr/>
    </dgm:pt>
    <dgm:pt modelId="{51665546-F20C-4D9F-825F-A613B13000A1}" type="pres">
      <dgm:prSet presAssocID="{732EBE5F-ECBB-49B4-88EA-3D5C93F1BD6E}" presName="level2Shape" presStyleLbl="node3" presStyleIdx="0" presStyleCnt="7"/>
      <dgm:spPr/>
      <dgm:t>
        <a:bodyPr/>
        <a:lstStyle/>
        <a:p>
          <a:endParaRPr lang="zh-CN" altLang="en-US"/>
        </a:p>
      </dgm:t>
    </dgm:pt>
    <dgm:pt modelId="{85432480-2FE1-4E57-8CF6-1253B4DD02DB}" type="pres">
      <dgm:prSet presAssocID="{732EBE5F-ECBB-49B4-88EA-3D5C93F1BD6E}" presName="hierChild3" presStyleCnt="0"/>
      <dgm:spPr/>
    </dgm:pt>
    <dgm:pt modelId="{9FCE3D5B-68A1-48F5-837F-49074F274726}" type="pres">
      <dgm:prSet presAssocID="{26843CD0-F43B-4C21-925F-E9CFDE27642A}" presName="Name19" presStyleLbl="parChTrans1D3" presStyleIdx="1" presStyleCnt="7"/>
      <dgm:spPr/>
      <dgm:t>
        <a:bodyPr/>
        <a:lstStyle/>
        <a:p>
          <a:endParaRPr lang="zh-CN" altLang="en-US"/>
        </a:p>
      </dgm:t>
    </dgm:pt>
    <dgm:pt modelId="{DE399C06-81EB-4139-AD8E-F43ECD7DAB64}" type="pres">
      <dgm:prSet presAssocID="{690B99A0-BEC0-4C83-8630-30C3FDF2CA57}" presName="Name21" presStyleCnt="0"/>
      <dgm:spPr/>
    </dgm:pt>
    <dgm:pt modelId="{AB994723-23F4-4DA7-B4D9-298374B5E051}" type="pres">
      <dgm:prSet presAssocID="{690B99A0-BEC0-4C83-8630-30C3FDF2CA57}" presName="level2Shape" presStyleLbl="node3" presStyleIdx="1" presStyleCnt="7"/>
      <dgm:spPr/>
      <dgm:t>
        <a:bodyPr/>
        <a:lstStyle/>
        <a:p>
          <a:endParaRPr lang="zh-CN" altLang="en-US"/>
        </a:p>
      </dgm:t>
    </dgm:pt>
    <dgm:pt modelId="{31F208DB-94D8-4972-A238-608CEC189F2C}" type="pres">
      <dgm:prSet presAssocID="{690B99A0-BEC0-4C83-8630-30C3FDF2CA57}" presName="hierChild3" presStyleCnt="0"/>
      <dgm:spPr/>
    </dgm:pt>
    <dgm:pt modelId="{E62DC363-2942-41EA-81AC-4BE763AC266B}" type="pres">
      <dgm:prSet presAssocID="{4CF85B3A-FFBD-4FF6-A566-89AF3A539BAC}" presName="Name19" presStyleLbl="parChTrans1D2" presStyleIdx="1" presStyleCnt="3"/>
      <dgm:spPr/>
      <dgm:t>
        <a:bodyPr/>
        <a:lstStyle/>
        <a:p>
          <a:endParaRPr lang="zh-CN" altLang="en-US"/>
        </a:p>
      </dgm:t>
    </dgm:pt>
    <dgm:pt modelId="{B1220D44-345B-4410-9860-DAF27F76C1D3}" type="pres">
      <dgm:prSet presAssocID="{FDF94B94-228D-4A40-B942-1D1641D2855B}" presName="Name21" presStyleCnt="0"/>
      <dgm:spPr/>
    </dgm:pt>
    <dgm:pt modelId="{BC0581E1-7922-4C59-9A37-6F62DAF73020}" type="pres">
      <dgm:prSet presAssocID="{FDF94B94-228D-4A40-B942-1D1641D2855B}" presName="level2Shape" presStyleLbl="node2" presStyleIdx="1" presStyleCnt="3"/>
      <dgm:spPr/>
      <dgm:t>
        <a:bodyPr/>
        <a:lstStyle/>
        <a:p>
          <a:endParaRPr lang="zh-CN" altLang="en-US"/>
        </a:p>
      </dgm:t>
    </dgm:pt>
    <dgm:pt modelId="{7BF47882-4D33-4519-A0BB-A7FF7DEC631C}" type="pres">
      <dgm:prSet presAssocID="{FDF94B94-228D-4A40-B942-1D1641D2855B}" presName="hierChild3" presStyleCnt="0"/>
      <dgm:spPr/>
    </dgm:pt>
    <dgm:pt modelId="{D9C855EC-5E90-4F75-A3B6-86F52687B2AC}" type="pres">
      <dgm:prSet presAssocID="{CEF1B4F9-ECF4-4D58-BF3B-EF4B866A8CAA}" presName="Name19" presStyleLbl="parChTrans1D3" presStyleIdx="2" presStyleCnt="7"/>
      <dgm:spPr/>
      <dgm:t>
        <a:bodyPr/>
        <a:lstStyle/>
        <a:p>
          <a:endParaRPr lang="zh-CN" altLang="en-US"/>
        </a:p>
      </dgm:t>
    </dgm:pt>
    <dgm:pt modelId="{CA6A19C3-5826-4597-983F-3C94953A1A57}" type="pres">
      <dgm:prSet presAssocID="{B01ED076-0A89-4551-AD42-79F73AAA2F9A}" presName="Name21" presStyleCnt="0"/>
      <dgm:spPr/>
    </dgm:pt>
    <dgm:pt modelId="{03B77734-221C-45FD-8243-AB5F2AF383A8}" type="pres">
      <dgm:prSet presAssocID="{B01ED076-0A89-4551-AD42-79F73AAA2F9A}" presName="level2Shape" presStyleLbl="node3" presStyleIdx="2" presStyleCnt="7"/>
      <dgm:spPr/>
      <dgm:t>
        <a:bodyPr/>
        <a:lstStyle/>
        <a:p>
          <a:endParaRPr lang="zh-CN" altLang="en-US"/>
        </a:p>
      </dgm:t>
    </dgm:pt>
    <dgm:pt modelId="{761C3963-5B2F-4BF9-96EF-B28158DB5F44}" type="pres">
      <dgm:prSet presAssocID="{B01ED076-0A89-4551-AD42-79F73AAA2F9A}" presName="hierChild3" presStyleCnt="0"/>
      <dgm:spPr/>
    </dgm:pt>
    <dgm:pt modelId="{433BE652-5B9C-49F5-8E80-1B950AB27184}" type="pres">
      <dgm:prSet presAssocID="{2BADF007-4E22-4928-BEAB-F8C3372EEA74}" presName="Name19" presStyleLbl="parChTrans1D3" presStyleIdx="3" presStyleCnt="7"/>
      <dgm:spPr/>
      <dgm:t>
        <a:bodyPr/>
        <a:lstStyle/>
        <a:p>
          <a:endParaRPr lang="zh-CN" altLang="en-US"/>
        </a:p>
      </dgm:t>
    </dgm:pt>
    <dgm:pt modelId="{254D5CA5-6EA0-444E-9DE3-E0C3B8ED55A2}" type="pres">
      <dgm:prSet presAssocID="{0937FCCB-89D8-42EA-9C29-648ECB57A83B}" presName="Name21" presStyleCnt="0"/>
      <dgm:spPr/>
    </dgm:pt>
    <dgm:pt modelId="{DD172611-0C8D-48B4-8CB3-00AF2E5CDAF0}" type="pres">
      <dgm:prSet presAssocID="{0937FCCB-89D8-42EA-9C29-648ECB57A83B}" presName="level2Shape" presStyleLbl="node3" presStyleIdx="3" presStyleCnt="7"/>
      <dgm:spPr/>
      <dgm:t>
        <a:bodyPr/>
        <a:lstStyle/>
        <a:p>
          <a:endParaRPr lang="zh-CN" altLang="en-US"/>
        </a:p>
      </dgm:t>
    </dgm:pt>
    <dgm:pt modelId="{445B30C4-3748-4213-A37A-718E2B8DE0AB}" type="pres">
      <dgm:prSet presAssocID="{0937FCCB-89D8-42EA-9C29-648ECB57A83B}" presName="hierChild3" presStyleCnt="0"/>
      <dgm:spPr/>
    </dgm:pt>
    <dgm:pt modelId="{46967510-7F16-4E6E-A77B-9F8B6EEBDC6B}" type="pres">
      <dgm:prSet presAssocID="{8E100313-DA77-433E-8B61-7A5735462C01}" presName="Name19" presStyleLbl="parChTrans1D3" presStyleIdx="4" presStyleCnt="7"/>
      <dgm:spPr/>
      <dgm:t>
        <a:bodyPr/>
        <a:lstStyle/>
        <a:p>
          <a:endParaRPr lang="zh-CN" altLang="en-US"/>
        </a:p>
      </dgm:t>
    </dgm:pt>
    <dgm:pt modelId="{8ABB719D-E5EA-4745-B2CD-234F736F9CC0}" type="pres">
      <dgm:prSet presAssocID="{C0329397-F792-49C6-B3C2-895D72BE130B}" presName="Name21" presStyleCnt="0"/>
      <dgm:spPr/>
    </dgm:pt>
    <dgm:pt modelId="{F63464AE-46F0-4E1D-9D6E-EE6ADAE34EBD}" type="pres">
      <dgm:prSet presAssocID="{C0329397-F792-49C6-B3C2-895D72BE130B}" presName="level2Shape" presStyleLbl="node3" presStyleIdx="4" presStyleCnt="7"/>
      <dgm:spPr/>
      <dgm:t>
        <a:bodyPr/>
        <a:lstStyle/>
        <a:p>
          <a:endParaRPr lang="zh-CN" altLang="en-US"/>
        </a:p>
      </dgm:t>
    </dgm:pt>
    <dgm:pt modelId="{747DD2D9-BACF-44B1-9494-7234E416831F}" type="pres">
      <dgm:prSet presAssocID="{C0329397-F792-49C6-B3C2-895D72BE130B}" presName="hierChild3" presStyleCnt="0"/>
      <dgm:spPr/>
    </dgm:pt>
    <dgm:pt modelId="{11DEAEFB-B6DD-4AFF-879B-AC3BAEF9361F}" type="pres">
      <dgm:prSet presAssocID="{0B2AE038-C870-468D-9234-85616FDC7123}" presName="Name19" presStyleLbl="parChTrans1D2" presStyleIdx="2" presStyleCnt="3"/>
      <dgm:spPr/>
      <dgm:t>
        <a:bodyPr/>
        <a:lstStyle/>
        <a:p>
          <a:endParaRPr lang="zh-CN" altLang="en-US"/>
        </a:p>
      </dgm:t>
    </dgm:pt>
    <dgm:pt modelId="{97AA75FC-F8BE-4234-9659-076F6BA46E8D}" type="pres">
      <dgm:prSet presAssocID="{97AB0E3F-2439-40ED-AB56-7A7FCEA25AFA}" presName="Name21" presStyleCnt="0"/>
      <dgm:spPr/>
    </dgm:pt>
    <dgm:pt modelId="{5868455C-ADBE-420C-9D60-2A3C26D7891A}" type="pres">
      <dgm:prSet presAssocID="{97AB0E3F-2439-40ED-AB56-7A7FCEA25AFA}" presName="level2Shape" presStyleLbl="node2" presStyleIdx="2" presStyleCnt="3"/>
      <dgm:spPr/>
      <dgm:t>
        <a:bodyPr/>
        <a:lstStyle/>
        <a:p>
          <a:endParaRPr lang="zh-CN" altLang="en-US"/>
        </a:p>
      </dgm:t>
    </dgm:pt>
    <dgm:pt modelId="{4F8C4A74-E081-4AFE-AB7B-E9DBD24FA8E5}" type="pres">
      <dgm:prSet presAssocID="{97AB0E3F-2439-40ED-AB56-7A7FCEA25AFA}" presName="hierChild3" presStyleCnt="0"/>
      <dgm:spPr/>
    </dgm:pt>
    <dgm:pt modelId="{B31A9421-EC20-42DE-8FAE-C64E08FA46C3}" type="pres">
      <dgm:prSet presAssocID="{723FD1F9-84C0-4091-B9C9-486677C95FF6}" presName="Name19" presStyleLbl="parChTrans1D3" presStyleIdx="5" presStyleCnt="7"/>
      <dgm:spPr/>
      <dgm:t>
        <a:bodyPr/>
        <a:lstStyle/>
        <a:p>
          <a:endParaRPr lang="zh-CN" altLang="en-US"/>
        </a:p>
      </dgm:t>
    </dgm:pt>
    <dgm:pt modelId="{FCBFC1FE-334E-4650-A72C-5322254CB7BC}" type="pres">
      <dgm:prSet presAssocID="{024BA10C-CB3A-4B37-BC75-2F546448D2B9}" presName="Name21" presStyleCnt="0"/>
      <dgm:spPr/>
    </dgm:pt>
    <dgm:pt modelId="{9D204D35-E1C0-4AD4-8217-E872A28B6AA2}" type="pres">
      <dgm:prSet presAssocID="{024BA10C-CB3A-4B37-BC75-2F546448D2B9}" presName="level2Shape" presStyleLbl="node3" presStyleIdx="5" presStyleCnt="7"/>
      <dgm:spPr/>
      <dgm:t>
        <a:bodyPr/>
        <a:lstStyle/>
        <a:p>
          <a:endParaRPr lang="zh-CN" altLang="en-US"/>
        </a:p>
      </dgm:t>
    </dgm:pt>
    <dgm:pt modelId="{84D5143D-2707-4801-A4DF-2BE09D8D582F}" type="pres">
      <dgm:prSet presAssocID="{024BA10C-CB3A-4B37-BC75-2F546448D2B9}" presName="hierChild3" presStyleCnt="0"/>
      <dgm:spPr/>
    </dgm:pt>
    <dgm:pt modelId="{9AA3567A-F6E1-4951-999D-C073E6B5E4D8}" type="pres">
      <dgm:prSet presAssocID="{6B027B91-F6FE-4216-8C9E-3C1EB0614DD9}" presName="Name19" presStyleLbl="parChTrans1D3" presStyleIdx="6" presStyleCnt="7"/>
      <dgm:spPr/>
      <dgm:t>
        <a:bodyPr/>
        <a:lstStyle/>
        <a:p>
          <a:endParaRPr lang="zh-CN" altLang="en-US"/>
        </a:p>
      </dgm:t>
    </dgm:pt>
    <dgm:pt modelId="{CD03324A-9DDE-4A90-9B9D-825E157CACF8}" type="pres">
      <dgm:prSet presAssocID="{77760D66-C4CA-4792-B6B0-22D074E4CBD2}" presName="Name21" presStyleCnt="0"/>
      <dgm:spPr/>
    </dgm:pt>
    <dgm:pt modelId="{BB07BD36-A1F9-4B0C-AC3B-3F417277BB4B}" type="pres">
      <dgm:prSet presAssocID="{77760D66-C4CA-4792-B6B0-22D074E4CBD2}" presName="level2Shape" presStyleLbl="node3" presStyleIdx="6" presStyleCnt="7"/>
      <dgm:spPr/>
      <dgm:t>
        <a:bodyPr/>
        <a:lstStyle/>
        <a:p>
          <a:endParaRPr lang="zh-CN" altLang="en-US"/>
        </a:p>
      </dgm:t>
    </dgm:pt>
    <dgm:pt modelId="{65708030-C659-4A02-B566-01F7E17C3C69}" type="pres">
      <dgm:prSet presAssocID="{77760D66-C4CA-4792-B6B0-22D074E4CBD2}" presName="hierChild3" presStyleCnt="0"/>
      <dgm:spPr/>
    </dgm:pt>
    <dgm:pt modelId="{BD049C87-A2A3-430B-B797-380310B2947B}" type="pres">
      <dgm:prSet presAssocID="{E8B1DF19-6E6D-4904-9326-4F62590BBA7F}" presName="bgShapesFlow" presStyleCnt="0"/>
      <dgm:spPr/>
    </dgm:pt>
  </dgm:ptLst>
  <dgm:cxnLst>
    <dgm:cxn modelId="{216B6E8D-28E6-4286-8AAE-E77518485031}" srcId="{97AB0E3F-2439-40ED-AB56-7A7FCEA25AFA}" destId="{77760D66-C4CA-4792-B6B0-22D074E4CBD2}" srcOrd="1" destOrd="0" parTransId="{6B027B91-F6FE-4216-8C9E-3C1EB0614DD9}" sibTransId="{041E52B8-BC84-4D26-88F3-B0725E711EB0}"/>
    <dgm:cxn modelId="{2CCC8AB6-F97D-4137-8213-1C36E06690C8}" type="presOf" srcId="{26843CD0-F43B-4C21-925F-E9CFDE27642A}" destId="{9FCE3D5B-68A1-48F5-837F-49074F274726}" srcOrd="0" destOrd="0" presId="urn:microsoft.com/office/officeart/2005/8/layout/hierarchy6"/>
    <dgm:cxn modelId="{6166CD7F-1F93-47A6-9B19-9DF1F413907B}" type="presOf" srcId="{FA4DA88B-F6D5-497E-B9BE-900B14977642}" destId="{F54702A8-9D7C-4459-AC87-908C1775A81B}" srcOrd="0" destOrd="0" presId="urn:microsoft.com/office/officeart/2005/8/layout/hierarchy6"/>
    <dgm:cxn modelId="{C2EEE988-725A-4B18-A637-435E1A2476AC}" srcId="{242352C5-1B3E-4B0E-B45F-1827BC06F4D5}" destId="{690B99A0-BEC0-4C83-8630-30C3FDF2CA57}" srcOrd="1" destOrd="0" parTransId="{26843CD0-F43B-4C21-925F-E9CFDE27642A}" sibTransId="{A86C4A0A-4005-46F0-A1FB-76D038FBEB02}"/>
    <dgm:cxn modelId="{AC48060F-C695-4DA9-B215-3EF311CEE404}" type="presOf" srcId="{242352C5-1B3E-4B0E-B45F-1827BC06F4D5}" destId="{E1FA81C9-731D-41ED-93A4-14DA0A227788}" srcOrd="0" destOrd="0" presId="urn:microsoft.com/office/officeart/2005/8/layout/hierarchy6"/>
    <dgm:cxn modelId="{71F137DB-54AC-45E7-9BE4-127CCE440391}" srcId="{97AB0E3F-2439-40ED-AB56-7A7FCEA25AFA}" destId="{024BA10C-CB3A-4B37-BC75-2F546448D2B9}" srcOrd="0" destOrd="0" parTransId="{723FD1F9-84C0-4091-B9C9-486677C95FF6}" sibTransId="{97DEAB43-FC9C-4786-AC70-3A4E4D4F08FC}"/>
    <dgm:cxn modelId="{542DDC9E-FA8F-4164-8EEC-A085F9110D39}" srcId="{E8B1DF19-6E6D-4904-9326-4F62590BBA7F}" destId="{1D5C9ECA-20DF-4515-846D-29597A4F96E5}" srcOrd="0" destOrd="0" parTransId="{CCFBB170-BA65-4CCC-BFA4-810491E6A2EC}" sibTransId="{201BAA3B-595F-4ADD-9E47-CAB576D03139}"/>
    <dgm:cxn modelId="{78A200E9-FA2C-4F63-B229-C79D70453226}" type="presOf" srcId="{77760D66-C4CA-4792-B6B0-22D074E4CBD2}" destId="{BB07BD36-A1F9-4B0C-AC3B-3F417277BB4B}" srcOrd="0" destOrd="0" presId="urn:microsoft.com/office/officeart/2005/8/layout/hierarchy6"/>
    <dgm:cxn modelId="{30BF4541-CEBF-4C71-8E83-A399E9871FE0}" srcId="{FDF94B94-228D-4A40-B942-1D1641D2855B}" destId="{C0329397-F792-49C6-B3C2-895D72BE130B}" srcOrd="2" destOrd="0" parTransId="{8E100313-DA77-433E-8B61-7A5735462C01}" sibTransId="{67F61869-2A45-402B-85DE-8A5E81588BEF}"/>
    <dgm:cxn modelId="{733B7385-3CDE-4E83-B709-41A81096E970}" srcId="{1D5C9ECA-20DF-4515-846D-29597A4F96E5}" destId="{FDF94B94-228D-4A40-B942-1D1641D2855B}" srcOrd="1" destOrd="0" parTransId="{4CF85B3A-FFBD-4FF6-A566-89AF3A539BAC}" sibTransId="{D23E9B36-A7AF-4F96-A952-3456E0011AE4}"/>
    <dgm:cxn modelId="{8C1BA4F6-0404-4548-85DB-81F63AE6367A}" srcId="{1D5C9ECA-20DF-4515-846D-29597A4F96E5}" destId="{97AB0E3F-2439-40ED-AB56-7A7FCEA25AFA}" srcOrd="2" destOrd="0" parTransId="{0B2AE038-C870-468D-9234-85616FDC7123}" sibTransId="{F7A96153-727E-4281-83EC-843C19524ED7}"/>
    <dgm:cxn modelId="{85D1DF40-7F45-44EA-B1E4-DF9902554518}" srcId="{1D5C9ECA-20DF-4515-846D-29597A4F96E5}" destId="{242352C5-1B3E-4B0E-B45F-1827BC06F4D5}" srcOrd="0" destOrd="0" parTransId="{419A602C-50E8-4E8F-B0C2-48B26F4DF6B5}" sibTransId="{D775F0FB-A49A-4521-B535-B5CC15164C16}"/>
    <dgm:cxn modelId="{59B69204-C42D-485C-A2B4-848EE0930F5C}" type="presOf" srcId="{CEF1B4F9-ECF4-4D58-BF3B-EF4B866A8CAA}" destId="{D9C855EC-5E90-4F75-A3B6-86F52687B2AC}" srcOrd="0" destOrd="0" presId="urn:microsoft.com/office/officeart/2005/8/layout/hierarchy6"/>
    <dgm:cxn modelId="{0C42AFBD-C26F-443D-825C-96C939BBA17C}" srcId="{242352C5-1B3E-4B0E-B45F-1827BC06F4D5}" destId="{732EBE5F-ECBB-49B4-88EA-3D5C93F1BD6E}" srcOrd="0" destOrd="0" parTransId="{FA4DA88B-F6D5-497E-B9BE-900B14977642}" sibTransId="{D6176124-21CE-48E1-8D5B-E8A058A38689}"/>
    <dgm:cxn modelId="{FC1C28A5-EDD9-4E60-8157-A1938045596E}" type="presOf" srcId="{1D5C9ECA-20DF-4515-846D-29597A4F96E5}" destId="{C58F291B-9E71-46E3-9369-53CF20B25C08}" srcOrd="0" destOrd="0" presId="urn:microsoft.com/office/officeart/2005/8/layout/hierarchy6"/>
    <dgm:cxn modelId="{42549B49-0870-4F15-B5CC-4096B410127D}" type="presOf" srcId="{2BADF007-4E22-4928-BEAB-F8C3372EEA74}" destId="{433BE652-5B9C-49F5-8E80-1B950AB27184}" srcOrd="0" destOrd="0" presId="urn:microsoft.com/office/officeart/2005/8/layout/hierarchy6"/>
    <dgm:cxn modelId="{28433623-0D2E-4A1D-83D4-88E07BC81D29}" type="presOf" srcId="{8E100313-DA77-433E-8B61-7A5735462C01}" destId="{46967510-7F16-4E6E-A77B-9F8B6EEBDC6B}" srcOrd="0" destOrd="0" presId="urn:microsoft.com/office/officeart/2005/8/layout/hierarchy6"/>
    <dgm:cxn modelId="{489DF9CC-FD68-4121-9E6C-E48AABC9B1A7}" type="presOf" srcId="{B01ED076-0A89-4551-AD42-79F73AAA2F9A}" destId="{03B77734-221C-45FD-8243-AB5F2AF383A8}" srcOrd="0" destOrd="0" presId="urn:microsoft.com/office/officeart/2005/8/layout/hierarchy6"/>
    <dgm:cxn modelId="{D4995183-857B-4543-86DC-E1D0CE4DCAC9}" type="presOf" srcId="{419A602C-50E8-4E8F-B0C2-48B26F4DF6B5}" destId="{52AF4B99-8425-479A-9D12-E9D086B8C905}" srcOrd="0" destOrd="0" presId="urn:microsoft.com/office/officeart/2005/8/layout/hierarchy6"/>
    <dgm:cxn modelId="{CFAEEF79-E32C-4DEB-AD18-773B900780A9}" type="presOf" srcId="{E8B1DF19-6E6D-4904-9326-4F62590BBA7F}" destId="{0FFFF719-3BBA-4D1E-B0C9-F8E9239C179B}" srcOrd="0" destOrd="0" presId="urn:microsoft.com/office/officeart/2005/8/layout/hierarchy6"/>
    <dgm:cxn modelId="{9FC88F63-0575-498F-9FCE-20F5F8094198}" type="presOf" srcId="{C0329397-F792-49C6-B3C2-895D72BE130B}" destId="{F63464AE-46F0-4E1D-9D6E-EE6ADAE34EBD}" srcOrd="0" destOrd="0" presId="urn:microsoft.com/office/officeart/2005/8/layout/hierarchy6"/>
    <dgm:cxn modelId="{6C27DFBC-414C-4A1C-8F61-39475A82310A}" type="presOf" srcId="{6B027B91-F6FE-4216-8C9E-3C1EB0614DD9}" destId="{9AA3567A-F6E1-4951-999D-C073E6B5E4D8}" srcOrd="0" destOrd="0" presId="urn:microsoft.com/office/officeart/2005/8/layout/hierarchy6"/>
    <dgm:cxn modelId="{4F629002-3EE7-4FB7-B47C-AA8B0BA76C4E}" type="presOf" srcId="{690B99A0-BEC0-4C83-8630-30C3FDF2CA57}" destId="{AB994723-23F4-4DA7-B4D9-298374B5E051}" srcOrd="0" destOrd="0" presId="urn:microsoft.com/office/officeart/2005/8/layout/hierarchy6"/>
    <dgm:cxn modelId="{A1F4AF13-7BCC-4E90-9894-C42C8E5CA651}" type="presOf" srcId="{97AB0E3F-2439-40ED-AB56-7A7FCEA25AFA}" destId="{5868455C-ADBE-420C-9D60-2A3C26D7891A}" srcOrd="0" destOrd="0" presId="urn:microsoft.com/office/officeart/2005/8/layout/hierarchy6"/>
    <dgm:cxn modelId="{152DD9E2-0F01-454A-91F1-CB3BEA761A94}" srcId="{FDF94B94-228D-4A40-B942-1D1641D2855B}" destId="{0937FCCB-89D8-42EA-9C29-648ECB57A83B}" srcOrd="1" destOrd="0" parTransId="{2BADF007-4E22-4928-BEAB-F8C3372EEA74}" sibTransId="{5CA30F53-79C4-4901-85E9-4CE4CD7B448D}"/>
    <dgm:cxn modelId="{417A182E-6493-474F-B75E-A769EB85BBEE}" type="presOf" srcId="{4CF85B3A-FFBD-4FF6-A566-89AF3A539BAC}" destId="{E62DC363-2942-41EA-81AC-4BE763AC266B}" srcOrd="0" destOrd="0" presId="urn:microsoft.com/office/officeart/2005/8/layout/hierarchy6"/>
    <dgm:cxn modelId="{DF09908B-9934-4333-9045-7FE459F4609F}" type="presOf" srcId="{732EBE5F-ECBB-49B4-88EA-3D5C93F1BD6E}" destId="{51665546-F20C-4D9F-825F-A613B13000A1}" srcOrd="0" destOrd="0" presId="urn:microsoft.com/office/officeart/2005/8/layout/hierarchy6"/>
    <dgm:cxn modelId="{3AA553F5-5024-49D0-952F-26D811C248A1}" srcId="{FDF94B94-228D-4A40-B942-1D1641D2855B}" destId="{B01ED076-0A89-4551-AD42-79F73AAA2F9A}" srcOrd="0" destOrd="0" parTransId="{CEF1B4F9-ECF4-4D58-BF3B-EF4B866A8CAA}" sibTransId="{1D229066-1C31-4BB9-9AEA-2C1ACD6EB88E}"/>
    <dgm:cxn modelId="{E668EC10-E792-46F1-B171-03A2CD44482F}" type="presOf" srcId="{0B2AE038-C870-468D-9234-85616FDC7123}" destId="{11DEAEFB-B6DD-4AFF-879B-AC3BAEF9361F}" srcOrd="0" destOrd="0" presId="urn:microsoft.com/office/officeart/2005/8/layout/hierarchy6"/>
    <dgm:cxn modelId="{D5513651-0298-4F35-88E4-0E007D0137CC}" type="presOf" srcId="{0937FCCB-89D8-42EA-9C29-648ECB57A83B}" destId="{DD172611-0C8D-48B4-8CB3-00AF2E5CDAF0}" srcOrd="0" destOrd="0" presId="urn:microsoft.com/office/officeart/2005/8/layout/hierarchy6"/>
    <dgm:cxn modelId="{C97F2C88-AC3A-4EF3-82F6-D355C7613621}" type="presOf" srcId="{723FD1F9-84C0-4091-B9C9-486677C95FF6}" destId="{B31A9421-EC20-42DE-8FAE-C64E08FA46C3}" srcOrd="0" destOrd="0" presId="urn:microsoft.com/office/officeart/2005/8/layout/hierarchy6"/>
    <dgm:cxn modelId="{9AC8B23A-7C4D-4527-8537-2A9F29EA4760}" type="presOf" srcId="{024BA10C-CB3A-4B37-BC75-2F546448D2B9}" destId="{9D204D35-E1C0-4AD4-8217-E872A28B6AA2}" srcOrd="0" destOrd="0" presId="urn:microsoft.com/office/officeart/2005/8/layout/hierarchy6"/>
    <dgm:cxn modelId="{A031D264-2F94-45EB-B6C5-0392D104AE69}" type="presOf" srcId="{FDF94B94-228D-4A40-B942-1D1641D2855B}" destId="{BC0581E1-7922-4C59-9A37-6F62DAF73020}" srcOrd="0" destOrd="0" presId="urn:microsoft.com/office/officeart/2005/8/layout/hierarchy6"/>
    <dgm:cxn modelId="{03C24CBD-5876-44DB-815C-8760BE2E54A9}" type="presParOf" srcId="{0FFFF719-3BBA-4D1E-B0C9-F8E9239C179B}" destId="{FEBC3D63-DD16-424E-9DC1-0DAF0BAFCB30}" srcOrd="0" destOrd="0" presId="urn:microsoft.com/office/officeart/2005/8/layout/hierarchy6"/>
    <dgm:cxn modelId="{DF19A9E7-58F8-47D0-9FE8-C72D0ADF99A8}" type="presParOf" srcId="{FEBC3D63-DD16-424E-9DC1-0DAF0BAFCB30}" destId="{CD28CAD6-3486-450C-A911-D0651042D728}" srcOrd="0" destOrd="0" presId="urn:microsoft.com/office/officeart/2005/8/layout/hierarchy6"/>
    <dgm:cxn modelId="{10B43757-230C-4EDD-ACDA-8059E6BF07FF}" type="presParOf" srcId="{CD28CAD6-3486-450C-A911-D0651042D728}" destId="{F6ABBD68-2590-4A89-999F-661428AF7BC6}" srcOrd="0" destOrd="0" presId="urn:microsoft.com/office/officeart/2005/8/layout/hierarchy6"/>
    <dgm:cxn modelId="{A633DBBB-C9D5-4853-95C5-DBC19AB50594}" type="presParOf" srcId="{F6ABBD68-2590-4A89-999F-661428AF7BC6}" destId="{C58F291B-9E71-46E3-9369-53CF20B25C08}" srcOrd="0" destOrd="0" presId="urn:microsoft.com/office/officeart/2005/8/layout/hierarchy6"/>
    <dgm:cxn modelId="{E41C2D60-8C53-4B65-A743-C63CB7278859}" type="presParOf" srcId="{F6ABBD68-2590-4A89-999F-661428AF7BC6}" destId="{2666FC18-7441-4602-9ED0-A908F1036B9E}" srcOrd="1" destOrd="0" presId="urn:microsoft.com/office/officeart/2005/8/layout/hierarchy6"/>
    <dgm:cxn modelId="{03ECD9E6-C2AD-4826-98EA-FB39A9B0995F}" type="presParOf" srcId="{2666FC18-7441-4602-9ED0-A908F1036B9E}" destId="{52AF4B99-8425-479A-9D12-E9D086B8C905}" srcOrd="0" destOrd="0" presId="urn:microsoft.com/office/officeart/2005/8/layout/hierarchy6"/>
    <dgm:cxn modelId="{57D0DB13-9302-448E-B3CA-8EE8FC3890D7}" type="presParOf" srcId="{2666FC18-7441-4602-9ED0-A908F1036B9E}" destId="{691326EC-5372-4D43-9A14-94467DE3386A}" srcOrd="1" destOrd="0" presId="urn:microsoft.com/office/officeart/2005/8/layout/hierarchy6"/>
    <dgm:cxn modelId="{F4EC0294-62BF-4EAA-B17E-62DE1A2DC3E9}" type="presParOf" srcId="{691326EC-5372-4D43-9A14-94467DE3386A}" destId="{E1FA81C9-731D-41ED-93A4-14DA0A227788}" srcOrd="0" destOrd="0" presId="urn:microsoft.com/office/officeart/2005/8/layout/hierarchy6"/>
    <dgm:cxn modelId="{11532FFD-1591-45F7-9740-8C7F98F53866}" type="presParOf" srcId="{691326EC-5372-4D43-9A14-94467DE3386A}" destId="{78051400-EDD1-4809-B969-7DF5AA11E036}" srcOrd="1" destOrd="0" presId="urn:microsoft.com/office/officeart/2005/8/layout/hierarchy6"/>
    <dgm:cxn modelId="{546B55E6-120D-4C46-BD60-CD749989A399}" type="presParOf" srcId="{78051400-EDD1-4809-B969-7DF5AA11E036}" destId="{F54702A8-9D7C-4459-AC87-908C1775A81B}" srcOrd="0" destOrd="0" presId="urn:microsoft.com/office/officeart/2005/8/layout/hierarchy6"/>
    <dgm:cxn modelId="{EE2AC803-32EF-4279-A60C-B9FF9FA79C27}" type="presParOf" srcId="{78051400-EDD1-4809-B969-7DF5AA11E036}" destId="{5AAF6E16-38E8-4BC7-A61A-28A412B79DD5}" srcOrd="1" destOrd="0" presId="urn:microsoft.com/office/officeart/2005/8/layout/hierarchy6"/>
    <dgm:cxn modelId="{24765064-3C2D-4C64-8CF3-853C4C1BECBE}" type="presParOf" srcId="{5AAF6E16-38E8-4BC7-A61A-28A412B79DD5}" destId="{51665546-F20C-4D9F-825F-A613B13000A1}" srcOrd="0" destOrd="0" presId="urn:microsoft.com/office/officeart/2005/8/layout/hierarchy6"/>
    <dgm:cxn modelId="{2D80C814-879D-4E14-9EBE-8469722F85F1}" type="presParOf" srcId="{5AAF6E16-38E8-4BC7-A61A-28A412B79DD5}" destId="{85432480-2FE1-4E57-8CF6-1253B4DD02DB}" srcOrd="1" destOrd="0" presId="urn:microsoft.com/office/officeart/2005/8/layout/hierarchy6"/>
    <dgm:cxn modelId="{0C02FCC2-D0E4-4C02-AEA3-5152805CE3C4}" type="presParOf" srcId="{78051400-EDD1-4809-B969-7DF5AA11E036}" destId="{9FCE3D5B-68A1-48F5-837F-49074F274726}" srcOrd="2" destOrd="0" presId="urn:microsoft.com/office/officeart/2005/8/layout/hierarchy6"/>
    <dgm:cxn modelId="{A238541F-2F08-4203-AF2A-CB68889C90CD}" type="presParOf" srcId="{78051400-EDD1-4809-B969-7DF5AA11E036}" destId="{DE399C06-81EB-4139-AD8E-F43ECD7DAB64}" srcOrd="3" destOrd="0" presId="urn:microsoft.com/office/officeart/2005/8/layout/hierarchy6"/>
    <dgm:cxn modelId="{9938CF98-33EB-4E3B-BE01-BB439687206F}" type="presParOf" srcId="{DE399C06-81EB-4139-AD8E-F43ECD7DAB64}" destId="{AB994723-23F4-4DA7-B4D9-298374B5E051}" srcOrd="0" destOrd="0" presId="urn:microsoft.com/office/officeart/2005/8/layout/hierarchy6"/>
    <dgm:cxn modelId="{534B6F3E-F811-4D01-AB3F-3FC5146F1DC1}" type="presParOf" srcId="{DE399C06-81EB-4139-AD8E-F43ECD7DAB64}" destId="{31F208DB-94D8-4972-A238-608CEC189F2C}" srcOrd="1" destOrd="0" presId="urn:microsoft.com/office/officeart/2005/8/layout/hierarchy6"/>
    <dgm:cxn modelId="{BCAAAA68-BA15-4721-A4B1-6A0A653E4466}" type="presParOf" srcId="{2666FC18-7441-4602-9ED0-A908F1036B9E}" destId="{E62DC363-2942-41EA-81AC-4BE763AC266B}" srcOrd="2" destOrd="0" presId="urn:microsoft.com/office/officeart/2005/8/layout/hierarchy6"/>
    <dgm:cxn modelId="{47EB5893-FB4B-4C1C-AD2E-2A64EDAD8D47}" type="presParOf" srcId="{2666FC18-7441-4602-9ED0-A908F1036B9E}" destId="{B1220D44-345B-4410-9860-DAF27F76C1D3}" srcOrd="3" destOrd="0" presId="urn:microsoft.com/office/officeart/2005/8/layout/hierarchy6"/>
    <dgm:cxn modelId="{765422C3-7ED2-4AE0-8EA7-AA881780AA9F}" type="presParOf" srcId="{B1220D44-345B-4410-9860-DAF27F76C1D3}" destId="{BC0581E1-7922-4C59-9A37-6F62DAF73020}" srcOrd="0" destOrd="0" presId="urn:microsoft.com/office/officeart/2005/8/layout/hierarchy6"/>
    <dgm:cxn modelId="{707A9432-35E5-4FA1-8C7B-712500A31194}" type="presParOf" srcId="{B1220D44-345B-4410-9860-DAF27F76C1D3}" destId="{7BF47882-4D33-4519-A0BB-A7FF7DEC631C}" srcOrd="1" destOrd="0" presId="urn:microsoft.com/office/officeart/2005/8/layout/hierarchy6"/>
    <dgm:cxn modelId="{E68081C8-E1D3-40B7-AF5D-B3749FC4F6F1}" type="presParOf" srcId="{7BF47882-4D33-4519-A0BB-A7FF7DEC631C}" destId="{D9C855EC-5E90-4F75-A3B6-86F52687B2AC}" srcOrd="0" destOrd="0" presId="urn:microsoft.com/office/officeart/2005/8/layout/hierarchy6"/>
    <dgm:cxn modelId="{ED5823C3-76C1-469D-84AE-ABE3614765CF}" type="presParOf" srcId="{7BF47882-4D33-4519-A0BB-A7FF7DEC631C}" destId="{CA6A19C3-5826-4597-983F-3C94953A1A57}" srcOrd="1" destOrd="0" presId="urn:microsoft.com/office/officeart/2005/8/layout/hierarchy6"/>
    <dgm:cxn modelId="{30CB4B83-CC59-4428-B024-AD968BBB3225}" type="presParOf" srcId="{CA6A19C3-5826-4597-983F-3C94953A1A57}" destId="{03B77734-221C-45FD-8243-AB5F2AF383A8}" srcOrd="0" destOrd="0" presId="urn:microsoft.com/office/officeart/2005/8/layout/hierarchy6"/>
    <dgm:cxn modelId="{7F1C7DC9-E67B-42B9-B97C-F765B42229CF}" type="presParOf" srcId="{CA6A19C3-5826-4597-983F-3C94953A1A57}" destId="{761C3963-5B2F-4BF9-96EF-B28158DB5F44}" srcOrd="1" destOrd="0" presId="urn:microsoft.com/office/officeart/2005/8/layout/hierarchy6"/>
    <dgm:cxn modelId="{0B70778E-37E2-496C-8DD8-4365F10028F9}" type="presParOf" srcId="{7BF47882-4D33-4519-A0BB-A7FF7DEC631C}" destId="{433BE652-5B9C-49F5-8E80-1B950AB27184}" srcOrd="2" destOrd="0" presId="urn:microsoft.com/office/officeart/2005/8/layout/hierarchy6"/>
    <dgm:cxn modelId="{A67A19F6-E6D6-493C-A9FF-4D5BB1B8BAE0}" type="presParOf" srcId="{7BF47882-4D33-4519-A0BB-A7FF7DEC631C}" destId="{254D5CA5-6EA0-444E-9DE3-E0C3B8ED55A2}" srcOrd="3" destOrd="0" presId="urn:microsoft.com/office/officeart/2005/8/layout/hierarchy6"/>
    <dgm:cxn modelId="{2C1CDF71-3BEC-4B47-A6C5-52F3A8FF5355}" type="presParOf" srcId="{254D5CA5-6EA0-444E-9DE3-E0C3B8ED55A2}" destId="{DD172611-0C8D-48B4-8CB3-00AF2E5CDAF0}" srcOrd="0" destOrd="0" presId="urn:microsoft.com/office/officeart/2005/8/layout/hierarchy6"/>
    <dgm:cxn modelId="{05C58FDC-0A2B-44D4-A538-2F423F924FA9}" type="presParOf" srcId="{254D5CA5-6EA0-444E-9DE3-E0C3B8ED55A2}" destId="{445B30C4-3748-4213-A37A-718E2B8DE0AB}" srcOrd="1" destOrd="0" presId="urn:microsoft.com/office/officeart/2005/8/layout/hierarchy6"/>
    <dgm:cxn modelId="{540A4855-9DEC-4CA2-88AC-A1341A5D5CC4}" type="presParOf" srcId="{7BF47882-4D33-4519-A0BB-A7FF7DEC631C}" destId="{46967510-7F16-4E6E-A77B-9F8B6EEBDC6B}" srcOrd="4" destOrd="0" presId="urn:microsoft.com/office/officeart/2005/8/layout/hierarchy6"/>
    <dgm:cxn modelId="{656DBD67-2AFE-42C6-B3A2-30426B25C4B9}" type="presParOf" srcId="{7BF47882-4D33-4519-A0BB-A7FF7DEC631C}" destId="{8ABB719D-E5EA-4745-B2CD-234F736F9CC0}" srcOrd="5" destOrd="0" presId="urn:microsoft.com/office/officeart/2005/8/layout/hierarchy6"/>
    <dgm:cxn modelId="{AEA140D0-4B7F-40FB-B463-4433D3CB2784}" type="presParOf" srcId="{8ABB719D-E5EA-4745-B2CD-234F736F9CC0}" destId="{F63464AE-46F0-4E1D-9D6E-EE6ADAE34EBD}" srcOrd="0" destOrd="0" presId="urn:microsoft.com/office/officeart/2005/8/layout/hierarchy6"/>
    <dgm:cxn modelId="{31531984-48A1-48B2-854C-E5FCBE1F9EAB}" type="presParOf" srcId="{8ABB719D-E5EA-4745-B2CD-234F736F9CC0}" destId="{747DD2D9-BACF-44B1-9494-7234E416831F}" srcOrd="1" destOrd="0" presId="urn:microsoft.com/office/officeart/2005/8/layout/hierarchy6"/>
    <dgm:cxn modelId="{F59D6397-EC63-46C4-A875-B5A7978964A9}" type="presParOf" srcId="{2666FC18-7441-4602-9ED0-A908F1036B9E}" destId="{11DEAEFB-B6DD-4AFF-879B-AC3BAEF9361F}" srcOrd="4" destOrd="0" presId="urn:microsoft.com/office/officeart/2005/8/layout/hierarchy6"/>
    <dgm:cxn modelId="{9EF91E19-9386-4A36-9752-86891B7312ED}" type="presParOf" srcId="{2666FC18-7441-4602-9ED0-A908F1036B9E}" destId="{97AA75FC-F8BE-4234-9659-076F6BA46E8D}" srcOrd="5" destOrd="0" presId="urn:microsoft.com/office/officeart/2005/8/layout/hierarchy6"/>
    <dgm:cxn modelId="{A50AD03C-BA52-458A-87E3-ADBE2F528760}" type="presParOf" srcId="{97AA75FC-F8BE-4234-9659-076F6BA46E8D}" destId="{5868455C-ADBE-420C-9D60-2A3C26D7891A}" srcOrd="0" destOrd="0" presId="urn:microsoft.com/office/officeart/2005/8/layout/hierarchy6"/>
    <dgm:cxn modelId="{A799A6C3-9F9D-47D5-8207-30886166192A}" type="presParOf" srcId="{97AA75FC-F8BE-4234-9659-076F6BA46E8D}" destId="{4F8C4A74-E081-4AFE-AB7B-E9DBD24FA8E5}" srcOrd="1" destOrd="0" presId="urn:microsoft.com/office/officeart/2005/8/layout/hierarchy6"/>
    <dgm:cxn modelId="{6611CB4E-100C-441D-98A8-0F118F790ED6}" type="presParOf" srcId="{4F8C4A74-E081-4AFE-AB7B-E9DBD24FA8E5}" destId="{B31A9421-EC20-42DE-8FAE-C64E08FA46C3}" srcOrd="0" destOrd="0" presId="urn:microsoft.com/office/officeart/2005/8/layout/hierarchy6"/>
    <dgm:cxn modelId="{149F6DE3-B754-45BE-820F-BF4472333604}" type="presParOf" srcId="{4F8C4A74-E081-4AFE-AB7B-E9DBD24FA8E5}" destId="{FCBFC1FE-334E-4650-A72C-5322254CB7BC}" srcOrd="1" destOrd="0" presId="urn:microsoft.com/office/officeart/2005/8/layout/hierarchy6"/>
    <dgm:cxn modelId="{7AE0C978-F13A-4BE4-B381-AD49A50F54D5}" type="presParOf" srcId="{FCBFC1FE-334E-4650-A72C-5322254CB7BC}" destId="{9D204D35-E1C0-4AD4-8217-E872A28B6AA2}" srcOrd="0" destOrd="0" presId="urn:microsoft.com/office/officeart/2005/8/layout/hierarchy6"/>
    <dgm:cxn modelId="{FF56C15F-6212-4B0F-AA09-05E12EB36BAE}" type="presParOf" srcId="{FCBFC1FE-334E-4650-A72C-5322254CB7BC}" destId="{84D5143D-2707-4801-A4DF-2BE09D8D582F}" srcOrd="1" destOrd="0" presId="urn:microsoft.com/office/officeart/2005/8/layout/hierarchy6"/>
    <dgm:cxn modelId="{D4C4EF1F-B781-45D5-880B-0A5DABC6DBA8}" type="presParOf" srcId="{4F8C4A74-E081-4AFE-AB7B-E9DBD24FA8E5}" destId="{9AA3567A-F6E1-4951-999D-C073E6B5E4D8}" srcOrd="2" destOrd="0" presId="urn:microsoft.com/office/officeart/2005/8/layout/hierarchy6"/>
    <dgm:cxn modelId="{CCA47F8A-55E8-4B3C-9DC2-1635C60BEB02}" type="presParOf" srcId="{4F8C4A74-E081-4AFE-AB7B-E9DBD24FA8E5}" destId="{CD03324A-9DDE-4A90-9B9D-825E157CACF8}" srcOrd="3" destOrd="0" presId="urn:microsoft.com/office/officeart/2005/8/layout/hierarchy6"/>
    <dgm:cxn modelId="{04977574-A13D-4BAE-8FDE-872A2B350663}" type="presParOf" srcId="{CD03324A-9DDE-4A90-9B9D-825E157CACF8}" destId="{BB07BD36-A1F9-4B0C-AC3B-3F417277BB4B}" srcOrd="0" destOrd="0" presId="urn:microsoft.com/office/officeart/2005/8/layout/hierarchy6"/>
    <dgm:cxn modelId="{7EE66D8D-8936-4D47-BC26-810BC3457091}" type="presParOf" srcId="{CD03324A-9DDE-4A90-9B9D-825E157CACF8}" destId="{65708030-C659-4A02-B566-01F7E17C3C69}" srcOrd="1" destOrd="0" presId="urn:microsoft.com/office/officeart/2005/8/layout/hierarchy6"/>
    <dgm:cxn modelId="{DED23A77-3369-41E7-A442-A46DE0C4C65A}" type="presParOf" srcId="{0FFFF719-3BBA-4D1E-B0C9-F8E9239C179B}" destId="{BD049C87-A2A3-430B-B797-380310B2947B}" srcOrd="1" destOrd="0" presId="urn:microsoft.com/office/officeart/2005/8/layout/hierarchy6"/>
  </dgm:cxnLst>
  <dgm:bg/>
  <dgm:whole>
    <a:ln w="38100"/>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F3450B-A510-467A-8D47-809909B5A88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zh-CN" altLang="en-US"/>
        </a:p>
      </dgm:t>
    </dgm:pt>
    <dgm:pt modelId="{E5A03609-E752-416C-AAE3-2E783410F347}">
      <dgm:prSet custT="1"/>
      <dgm:spPr/>
      <dgm:t>
        <a:bodyPr/>
        <a:lstStyle/>
        <a:p>
          <a:pPr>
            <a:lnSpc>
              <a:spcPct val="100000"/>
            </a:lnSpc>
            <a:spcAft>
              <a:spcPts val="0"/>
            </a:spcAft>
          </a:pPr>
          <a:r>
            <a:rPr lang="en-US"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2019-2021</a:t>
          </a:r>
          <a:r>
            <a:rPr 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 </a:t>
          </a:r>
          <a:endParaRPr lang="en-US" alt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nSpc>
              <a:spcPct val="100000"/>
            </a:lnSpc>
            <a:spcAft>
              <a:spcPts val="0"/>
            </a:spcAft>
          </a:pPr>
          <a:r>
            <a:rPr 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初创梳理期</a:t>
          </a:r>
        </a:p>
      </dgm:t>
    </dgm:pt>
    <dgm:pt modelId="{7B47164C-E8EB-4C46-B9B7-750B1D26504A}" type="parTrans" cxnId="{3E527A9E-8DE6-4642-A5FD-DC1AFB609157}">
      <dgm:prSet/>
      <dgm:spPr/>
      <dgm:t>
        <a:bodyPr/>
        <a:lstStyle/>
        <a:p>
          <a:endParaRPr lang="zh-CN" altLang="en-US" sz="2000"/>
        </a:p>
      </dgm:t>
    </dgm:pt>
    <dgm:pt modelId="{2E0BBDC2-7FD9-4EAF-873C-6F274431DBC9}" type="sibTrans" cxnId="{3E527A9E-8DE6-4642-A5FD-DC1AFB609157}">
      <dgm:prSet/>
      <dgm:spPr/>
      <dgm:t>
        <a:bodyPr/>
        <a:lstStyle/>
        <a:p>
          <a:endParaRPr lang="zh-CN" altLang="en-US" sz="2000"/>
        </a:p>
      </dgm:t>
    </dgm:pt>
    <dgm:pt modelId="{B60035CC-5920-4ACA-81E9-755F72029D4C}">
      <dgm:prSet custT="1"/>
      <dgm:spPr/>
      <dgm:t>
        <a:bodyPr/>
        <a:lstStyle/>
        <a:p>
          <a:pPr>
            <a:lnSpc>
              <a:spcPct val="100000"/>
            </a:lnSpc>
            <a:spcAft>
              <a:spcPts val="0"/>
            </a:spcAft>
          </a:pPr>
          <a:r>
            <a:rPr lang="en-US"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2022-2024</a:t>
          </a:r>
          <a:r>
            <a:rPr 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a:t>
          </a:r>
          <a:endParaRPr lang="en-US" alt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nSpc>
              <a:spcPct val="100000"/>
            </a:lnSpc>
            <a:spcAft>
              <a:spcPts val="0"/>
            </a:spcAft>
          </a:pPr>
          <a:r>
            <a:rPr 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品质筑造期</a:t>
          </a:r>
        </a:p>
      </dgm:t>
    </dgm:pt>
    <dgm:pt modelId="{5227083E-8EB4-4A56-A80E-F4F4B91103D7}" type="parTrans" cxnId="{31D804C8-BF9F-423B-A9F0-4FD9E4A481C6}">
      <dgm:prSet/>
      <dgm:spPr/>
      <dgm:t>
        <a:bodyPr/>
        <a:lstStyle/>
        <a:p>
          <a:endParaRPr lang="zh-CN" altLang="en-US" sz="2000"/>
        </a:p>
      </dgm:t>
    </dgm:pt>
    <dgm:pt modelId="{21F7134C-15FE-4E4B-94C7-674A7BECC83F}" type="sibTrans" cxnId="{31D804C8-BF9F-423B-A9F0-4FD9E4A481C6}">
      <dgm:prSet/>
      <dgm:spPr/>
      <dgm:t>
        <a:bodyPr/>
        <a:lstStyle/>
        <a:p>
          <a:endParaRPr lang="zh-CN" altLang="en-US" sz="2000"/>
        </a:p>
      </dgm:t>
    </dgm:pt>
    <dgm:pt modelId="{2952536F-8BC3-467A-9DD8-3B918EC016FB}">
      <dgm:prSet custT="1"/>
      <dgm:spPr/>
      <dgm:t>
        <a:bodyPr/>
        <a:lstStyle/>
        <a:p>
          <a:pPr>
            <a:lnSpc>
              <a:spcPct val="100000"/>
            </a:lnSpc>
            <a:spcAft>
              <a:spcPts val="0"/>
            </a:spcAft>
          </a:pPr>
          <a:r>
            <a:rPr lang="en-US"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2025-2028</a:t>
          </a:r>
          <a:r>
            <a:rPr 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a:t>
          </a:r>
          <a:endParaRPr lang="en-US" alt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nSpc>
              <a:spcPct val="100000"/>
            </a:lnSpc>
            <a:spcAft>
              <a:spcPts val="0"/>
            </a:spcAft>
          </a:pPr>
          <a:r>
            <a:rPr lang="zh-CN"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品牌提升期</a:t>
          </a:r>
        </a:p>
      </dgm:t>
    </dgm:pt>
    <dgm:pt modelId="{EF81D5D4-9CB6-452E-8EA7-AEB4190BF83C}" type="parTrans" cxnId="{C8215C3E-6BF9-4CD3-A2DC-DC1F78D6C8B9}">
      <dgm:prSet/>
      <dgm:spPr/>
      <dgm:t>
        <a:bodyPr/>
        <a:lstStyle/>
        <a:p>
          <a:endParaRPr lang="zh-CN" altLang="en-US" sz="2000"/>
        </a:p>
      </dgm:t>
    </dgm:pt>
    <dgm:pt modelId="{7CA1DACC-591F-441D-9F1F-FFAE8981289D}" type="sibTrans" cxnId="{C8215C3E-6BF9-4CD3-A2DC-DC1F78D6C8B9}">
      <dgm:prSet/>
      <dgm:spPr/>
      <dgm:t>
        <a:bodyPr/>
        <a:lstStyle/>
        <a:p>
          <a:endParaRPr lang="zh-CN" altLang="en-US" sz="2000"/>
        </a:p>
      </dgm:t>
    </dgm:pt>
    <dgm:pt modelId="{BEA1F72E-AD46-48E2-81CC-61C6396110D8}">
      <dgm:prSet custT="1"/>
      <dgm:spPr/>
      <dgm:t>
        <a:bodyPr/>
        <a:lstStyle/>
        <a:p>
          <a:r>
            <a:rPr lang="zh-CN" altLang="en-US" sz="2000" dirty="0"/>
            <a:t>平台要求建立起较为完善的组织架构和人员队伍，理顺工作机制，</a:t>
          </a:r>
          <a:r>
            <a:rPr lang="zh-CN" altLang="en-US" sz="2000" b="1" dirty="0"/>
            <a:t>以</a:t>
          </a:r>
          <a:r>
            <a:rPr lang="zh-CN" altLang="en-US" sz="2000" b="1" dirty="0">
              <a:solidFill>
                <a:srgbClr val="FF0000"/>
              </a:solidFill>
            </a:rPr>
            <a:t>“主动邀请”</a:t>
          </a:r>
          <a:r>
            <a:rPr lang="zh-CN" altLang="en-US" sz="2000" b="1" dirty="0"/>
            <a:t>的方式为主</a:t>
          </a:r>
          <a:r>
            <a:rPr lang="zh-CN" altLang="en-US" sz="2000" dirty="0"/>
            <a:t>开展新数据资源的建设。</a:t>
          </a:r>
        </a:p>
      </dgm:t>
    </dgm:pt>
    <dgm:pt modelId="{1E6CEDE8-F179-4C1B-88E4-3393F47E372A}" type="parTrans" cxnId="{A7898C7C-EC96-4A59-A7FE-DAA084E48E8C}">
      <dgm:prSet/>
      <dgm:spPr/>
      <dgm:t>
        <a:bodyPr/>
        <a:lstStyle/>
        <a:p>
          <a:endParaRPr lang="zh-CN" altLang="en-US" sz="2000"/>
        </a:p>
      </dgm:t>
    </dgm:pt>
    <dgm:pt modelId="{03D8A18A-411F-40C2-9D77-9DF11C37CA6E}" type="sibTrans" cxnId="{A7898C7C-EC96-4A59-A7FE-DAA084E48E8C}">
      <dgm:prSet/>
      <dgm:spPr/>
      <dgm:t>
        <a:bodyPr/>
        <a:lstStyle/>
        <a:p>
          <a:endParaRPr lang="zh-CN" altLang="en-US" sz="2000"/>
        </a:p>
      </dgm:t>
    </dgm:pt>
    <dgm:pt modelId="{0FEC7962-D777-491A-A6DC-1C6CB2F132BE}">
      <dgm:prSet custT="1"/>
      <dgm:spPr/>
      <dgm:t>
        <a:bodyPr/>
        <a:lstStyle/>
        <a:p>
          <a:r>
            <a:rPr lang="zh-CN" altLang="en-US" sz="2000" dirty="0"/>
            <a:t>从资源、技术、服务等各方面夯实天文科学数据中心的内在品质，在业内外树立起良好的口碑，</a:t>
          </a:r>
          <a:r>
            <a:rPr lang="zh-CN" altLang="en-US" sz="2000" b="1" dirty="0"/>
            <a:t>以</a:t>
          </a:r>
          <a:r>
            <a:rPr lang="zh-CN" altLang="en-US" sz="2000" b="1" dirty="0">
              <a:solidFill>
                <a:srgbClr val="FF0000"/>
              </a:solidFill>
            </a:rPr>
            <a:t>“共建共享”</a:t>
          </a:r>
          <a:r>
            <a:rPr lang="zh-CN" altLang="en-US" sz="2000" b="1" dirty="0"/>
            <a:t>的方式为主</a:t>
          </a:r>
          <a:r>
            <a:rPr lang="zh-CN" altLang="en-US" sz="2000" dirty="0"/>
            <a:t>开展新数据资源建设。</a:t>
          </a:r>
        </a:p>
      </dgm:t>
    </dgm:pt>
    <dgm:pt modelId="{CD907B92-24E3-4725-9272-77307D6F53DB}" type="parTrans" cxnId="{7FCA5BA1-82DD-4B7C-9B1A-BD7AEA01F29C}">
      <dgm:prSet/>
      <dgm:spPr/>
      <dgm:t>
        <a:bodyPr/>
        <a:lstStyle/>
        <a:p>
          <a:endParaRPr lang="zh-CN" altLang="en-US" sz="2000"/>
        </a:p>
      </dgm:t>
    </dgm:pt>
    <dgm:pt modelId="{F0447BA6-9A39-4FD4-A805-693761AAD6A3}" type="sibTrans" cxnId="{7FCA5BA1-82DD-4B7C-9B1A-BD7AEA01F29C}">
      <dgm:prSet/>
      <dgm:spPr/>
      <dgm:t>
        <a:bodyPr/>
        <a:lstStyle/>
        <a:p>
          <a:endParaRPr lang="zh-CN" altLang="en-US" sz="2000"/>
        </a:p>
      </dgm:t>
    </dgm:pt>
    <dgm:pt modelId="{378C20FF-D394-44DD-BEC3-D442010A8CD6}">
      <dgm:prSet custT="1"/>
      <dgm:spPr/>
      <dgm:t>
        <a:bodyPr/>
        <a:lstStyle/>
        <a:p>
          <a:r>
            <a:rPr lang="zh-CN" sz="2000" dirty="0"/>
            <a:t>以天文数据中心为资源平台，以</a:t>
          </a:r>
          <a:r>
            <a:rPr lang="en-US" sz="2000" dirty="0"/>
            <a:t>China-VO</a:t>
          </a:r>
          <a:r>
            <a:rPr lang="zh-CN" sz="2000" dirty="0"/>
            <a:t>为品牌，不断提升中心和品牌的知名度与公信力，</a:t>
          </a:r>
          <a:r>
            <a:rPr lang="zh-CN" sz="2000" b="1" dirty="0"/>
            <a:t>以</a:t>
          </a:r>
          <a:r>
            <a:rPr lang="zh-CN" sz="2000" b="1" dirty="0">
              <a:solidFill>
                <a:srgbClr val="FF0000"/>
              </a:solidFill>
            </a:rPr>
            <a:t>“自愿加盟”</a:t>
          </a:r>
          <a:r>
            <a:rPr lang="zh-CN" sz="2000" b="1" dirty="0"/>
            <a:t>的方式为主开展</a:t>
          </a:r>
          <a:r>
            <a:rPr lang="zh-CN" sz="2000" dirty="0"/>
            <a:t>新数据资源建设，在资源规模和技术服务水平上达到国际先进水平。</a:t>
          </a:r>
        </a:p>
      </dgm:t>
    </dgm:pt>
    <dgm:pt modelId="{77487FC6-C464-4B77-9CE6-147BB3274C3C}" type="parTrans" cxnId="{97A4AB7E-E59E-44C7-94C5-9AA5BBD30A7A}">
      <dgm:prSet/>
      <dgm:spPr/>
      <dgm:t>
        <a:bodyPr/>
        <a:lstStyle/>
        <a:p>
          <a:endParaRPr lang="zh-CN" altLang="en-US" sz="2000"/>
        </a:p>
      </dgm:t>
    </dgm:pt>
    <dgm:pt modelId="{CCAE86FE-7E01-487B-AFF5-85C7FDCCAB0E}" type="sibTrans" cxnId="{97A4AB7E-E59E-44C7-94C5-9AA5BBD30A7A}">
      <dgm:prSet/>
      <dgm:spPr/>
      <dgm:t>
        <a:bodyPr/>
        <a:lstStyle/>
        <a:p>
          <a:endParaRPr lang="zh-CN" altLang="en-US" sz="2000"/>
        </a:p>
      </dgm:t>
    </dgm:pt>
    <dgm:pt modelId="{F6BB7181-E0BF-4DCD-89E7-ED132C09202B}" type="pres">
      <dgm:prSet presAssocID="{BCF3450B-A510-467A-8D47-809909B5A889}" presName="Name0" presStyleCnt="0">
        <dgm:presLayoutVars>
          <dgm:dir/>
          <dgm:animLvl val="lvl"/>
          <dgm:resizeHandles val="exact"/>
        </dgm:presLayoutVars>
      </dgm:prSet>
      <dgm:spPr/>
      <dgm:t>
        <a:bodyPr/>
        <a:lstStyle/>
        <a:p>
          <a:endParaRPr lang="zh-CN" altLang="en-US"/>
        </a:p>
      </dgm:t>
    </dgm:pt>
    <dgm:pt modelId="{8DAF014A-012B-4C91-AD24-E168AA85481E}" type="pres">
      <dgm:prSet presAssocID="{BCF3450B-A510-467A-8D47-809909B5A889}" presName="tSp" presStyleCnt="0"/>
      <dgm:spPr/>
    </dgm:pt>
    <dgm:pt modelId="{E7B957AA-9853-4DAA-AFF7-DDA279B413E1}" type="pres">
      <dgm:prSet presAssocID="{BCF3450B-A510-467A-8D47-809909B5A889}" presName="bSp" presStyleCnt="0"/>
      <dgm:spPr/>
    </dgm:pt>
    <dgm:pt modelId="{C4BAD31D-DFE3-4D31-B55E-7A530BA1513E}" type="pres">
      <dgm:prSet presAssocID="{BCF3450B-A510-467A-8D47-809909B5A889}" presName="process" presStyleCnt="0"/>
      <dgm:spPr/>
    </dgm:pt>
    <dgm:pt modelId="{8CC40171-0FAA-4E22-B037-CB18A020B6AE}" type="pres">
      <dgm:prSet presAssocID="{E5A03609-E752-416C-AAE3-2E783410F347}" presName="composite1" presStyleCnt="0"/>
      <dgm:spPr/>
    </dgm:pt>
    <dgm:pt modelId="{701D5BAD-56AC-4831-A993-12E6AAFF4B31}" type="pres">
      <dgm:prSet presAssocID="{E5A03609-E752-416C-AAE3-2E783410F347}" presName="dummyNode1" presStyleLbl="node1" presStyleIdx="0" presStyleCnt="3"/>
      <dgm:spPr/>
    </dgm:pt>
    <dgm:pt modelId="{5E2D9679-775F-403F-9752-9A072CB6AA37}" type="pres">
      <dgm:prSet presAssocID="{E5A03609-E752-416C-AAE3-2E783410F347}" presName="childNode1" presStyleLbl="bgAcc1" presStyleIdx="0" presStyleCnt="3" custScaleY="139080">
        <dgm:presLayoutVars>
          <dgm:bulletEnabled val="1"/>
        </dgm:presLayoutVars>
      </dgm:prSet>
      <dgm:spPr/>
      <dgm:t>
        <a:bodyPr/>
        <a:lstStyle/>
        <a:p>
          <a:endParaRPr lang="zh-CN" altLang="en-US"/>
        </a:p>
      </dgm:t>
    </dgm:pt>
    <dgm:pt modelId="{1F4020F1-62C0-4E59-93A9-723E1D697899}" type="pres">
      <dgm:prSet presAssocID="{E5A03609-E752-416C-AAE3-2E783410F347}" presName="childNode1tx" presStyleLbl="bgAcc1" presStyleIdx="0" presStyleCnt="3">
        <dgm:presLayoutVars>
          <dgm:bulletEnabled val="1"/>
        </dgm:presLayoutVars>
      </dgm:prSet>
      <dgm:spPr/>
      <dgm:t>
        <a:bodyPr/>
        <a:lstStyle/>
        <a:p>
          <a:endParaRPr lang="zh-CN" altLang="en-US"/>
        </a:p>
      </dgm:t>
    </dgm:pt>
    <dgm:pt modelId="{C9123182-A5EA-4898-B5C8-195AA352CBDA}" type="pres">
      <dgm:prSet presAssocID="{E5A03609-E752-416C-AAE3-2E783410F347}" presName="parentNode1" presStyleLbl="node1" presStyleIdx="0" presStyleCnt="3" custLinFactNeighborX="-5761" custLinFactNeighborY="12841">
        <dgm:presLayoutVars>
          <dgm:chMax val="1"/>
          <dgm:bulletEnabled val="1"/>
        </dgm:presLayoutVars>
      </dgm:prSet>
      <dgm:spPr/>
      <dgm:t>
        <a:bodyPr/>
        <a:lstStyle/>
        <a:p>
          <a:endParaRPr lang="zh-CN" altLang="en-US"/>
        </a:p>
      </dgm:t>
    </dgm:pt>
    <dgm:pt modelId="{3E8EA148-CABA-4F7B-9193-3A97B6CD2006}" type="pres">
      <dgm:prSet presAssocID="{E5A03609-E752-416C-AAE3-2E783410F347}" presName="connSite1" presStyleCnt="0"/>
      <dgm:spPr/>
    </dgm:pt>
    <dgm:pt modelId="{242A3A3A-7D15-472D-B514-72072B59AF8B}" type="pres">
      <dgm:prSet presAssocID="{2E0BBDC2-7FD9-4EAF-873C-6F274431DBC9}" presName="Name9" presStyleLbl="sibTrans2D1" presStyleIdx="0" presStyleCnt="2"/>
      <dgm:spPr/>
      <dgm:t>
        <a:bodyPr/>
        <a:lstStyle/>
        <a:p>
          <a:endParaRPr lang="zh-CN" altLang="en-US"/>
        </a:p>
      </dgm:t>
    </dgm:pt>
    <dgm:pt modelId="{44A0E2F3-19E6-4B87-B74E-2F733F8F1429}" type="pres">
      <dgm:prSet presAssocID="{B60035CC-5920-4ACA-81E9-755F72029D4C}" presName="composite2" presStyleCnt="0"/>
      <dgm:spPr/>
    </dgm:pt>
    <dgm:pt modelId="{49C9F634-4F18-4D51-87FC-E3B802C709C7}" type="pres">
      <dgm:prSet presAssocID="{B60035CC-5920-4ACA-81E9-755F72029D4C}" presName="dummyNode2" presStyleLbl="node1" presStyleIdx="0" presStyleCnt="3"/>
      <dgm:spPr/>
    </dgm:pt>
    <dgm:pt modelId="{22EAD708-3B4A-4BC7-9E88-F7233694F28E}" type="pres">
      <dgm:prSet presAssocID="{B60035CC-5920-4ACA-81E9-755F72029D4C}" presName="childNode2" presStyleLbl="bgAcc1" presStyleIdx="1" presStyleCnt="3" custScaleY="137909">
        <dgm:presLayoutVars>
          <dgm:bulletEnabled val="1"/>
        </dgm:presLayoutVars>
      </dgm:prSet>
      <dgm:spPr/>
      <dgm:t>
        <a:bodyPr/>
        <a:lstStyle/>
        <a:p>
          <a:endParaRPr lang="zh-CN" altLang="en-US"/>
        </a:p>
      </dgm:t>
    </dgm:pt>
    <dgm:pt modelId="{C8815207-B020-4302-A994-D7AB99C41035}" type="pres">
      <dgm:prSet presAssocID="{B60035CC-5920-4ACA-81E9-755F72029D4C}" presName="childNode2tx" presStyleLbl="bgAcc1" presStyleIdx="1" presStyleCnt="3">
        <dgm:presLayoutVars>
          <dgm:bulletEnabled val="1"/>
        </dgm:presLayoutVars>
      </dgm:prSet>
      <dgm:spPr/>
      <dgm:t>
        <a:bodyPr/>
        <a:lstStyle/>
        <a:p>
          <a:endParaRPr lang="zh-CN" altLang="en-US"/>
        </a:p>
      </dgm:t>
    </dgm:pt>
    <dgm:pt modelId="{66298FEF-C80B-42A7-BA01-716E7B0E1712}" type="pres">
      <dgm:prSet presAssocID="{B60035CC-5920-4ACA-81E9-755F72029D4C}" presName="parentNode2" presStyleLbl="node1" presStyleIdx="1" presStyleCnt="3" custLinFactNeighborX="-410" custLinFactNeighborY="-28574">
        <dgm:presLayoutVars>
          <dgm:chMax val="0"/>
          <dgm:bulletEnabled val="1"/>
        </dgm:presLayoutVars>
      </dgm:prSet>
      <dgm:spPr/>
      <dgm:t>
        <a:bodyPr/>
        <a:lstStyle/>
        <a:p>
          <a:endParaRPr lang="zh-CN" altLang="en-US"/>
        </a:p>
      </dgm:t>
    </dgm:pt>
    <dgm:pt modelId="{F6A28A3F-92C1-4042-8AD4-6F248473DDC9}" type="pres">
      <dgm:prSet presAssocID="{B60035CC-5920-4ACA-81E9-755F72029D4C}" presName="connSite2" presStyleCnt="0"/>
      <dgm:spPr/>
    </dgm:pt>
    <dgm:pt modelId="{9C4032D3-09B2-44CF-BEC5-00E06D9A3A26}" type="pres">
      <dgm:prSet presAssocID="{21F7134C-15FE-4E4B-94C7-674A7BECC83F}" presName="Name18" presStyleLbl="sibTrans2D1" presStyleIdx="1" presStyleCnt="2"/>
      <dgm:spPr/>
      <dgm:t>
        <a:bodyPr/>
        <a:lstStyle/>
        <a:p>
          <a:endParaRPr lang="zh-CN" altLang="en-US"/>
        </a:p>
      </dgm:t>
    </dgm:pt>
    <dgm:pt modelId="{4F195EE9-F70D-4D46-BEFA-A9DED069A3DC}" type="pres">
      <dgm:prSet presAssocID="{2952536F-8BC3-467A-9DD8-3B918EC016FB}" presName="composite1" presStyleCnt="0"/>
      <dgm:spPr/>
    </dgm:pt>
    <dgm:pt modelId="{DE82B23A-E260-40A1-9A85-4B3BF4AECB1E}" type="pres">
      <dgm:prSet presAssocID="{2952536F-8BC3-467A-9DD8-3B918EC016FB}" presName="dummyNode1" presStyleLbl="node1" presStyleIdx="1" presStyleCnt="3"/>
      <dgm:spPr/>
    </dgm:pt>
    <dgm:pt modelId="{A8C38FE9-B415-448A-984A-917C9D0D0703}" type="pres">
      <dgm:prSet presAssocID="{2952536F-8BC3-467A-9DD8-3B918EC016FB}" presName="childNode1" presStyleLbl="bgAcc1" presStyleIdx="2" presStyleCnt="3" custScaleX="118952" custScaleY="140215">
        <dgm:presLayoutVars>
          <dgm:bulletEnabled val="1"/>
        </dgm:presLayoutVars>
      </dgm:prSet>
      <dgm:spPr/>
      <dgm:t>
        <a:bodyPr/>
        <a:lstStyle/>
        <a:p>
          <a:endParaRPr lang="zh-CN" altLang="en-US"/>
        </a:p>
      </dgm:t>
    </dgm:pt>
    <dgm:pt modelId="{0C540B55-5499-4C61-8AC7-3E3BA3052F15}" type="pres">
      <dgm:prSet presAssocID="{2952536F-8BC3-467A-9DD8-3B918EC016FB}" presName="childNode1tx" presStyleLbl="bgAcc1" presStyleIdx="2" presStyleCnt="3">
        <dgm:presLayoutVars>
          <dgm:bulletEnabled val="1"/>
        </dgm:presLayoutVars>
      </dgm:prSet>
      <dgm:spPr/>
      <dgm:t>
        <a:bodyPr/>
        <a:lstStyle/>
        <a:p>
          <a:endParaRPr lang="zh-CN" altLang="en-US"/>
        </a:p>
      </dgm:t>
    </dgm:pt>
    <dgm:pt modelId="{880ED05D-45EF-4D2E-AE6A-27F367C109A7}" type="pres">
      <dgm:prSet presAssocID="{2952536F-8BC3-467A-9DD8-3B918EC016FB}" presName="parentNode1" presStyleLbl="node1" presStyleIdx="2" presStyleCnt="3" custLinFactNeighborX="13978" custLinFactNeighborY="19773">
        <dgm:presLayoutVars>
          <dgm:chMax val="1"/>
          <dgm:bulletEnabled val="1"/>
        </dgm:presLayoutVars>
      </dgm:prSet>
      <dgm:spPr/>
      <dgm:t>
        <a:bodyPr/>
        <a:lstStyle/>
        <a:p>
          <a:endParaRPr lang="zh-CN" altLang="en-US"/>
        </a:p>
      </dgm:t>
    </dgm:pt>
    <dgm:pt modelId="{3527E509-08C0-4933-AF59-E83947A45933}" type="pres">
      <dgm:prSet presAssocID="{2952536F-8BC3-467A-9DD8-3B918EC016FB}" presName="connSite1" presStyleCnt="0"/>
      <dgm:spPr/>
    </dgm:pt>
  </dgm:ptLst>
  <dgm:cxnLst>
    <dgm:cxn modelId="{C8215C3E-6BF9-4CD3-A2DC-DC1F78D6C8B9}" srcId="{BCF3450B-A510-467A-8D47-809909B5A889}" destId="{2952536F-8BC3-467A-9DD8-3B918EC016FB}" srcOrd="2" destOrd="0" parTransId="{EF81D5D4-9CB6-452E-8EA7-AEB4190BF83C}" sibTransId="{7CA1DACC-591F-441D-9F1F-FFAE8981289D}"/>
    <dgm:cxn modelId="{A7898C7C-EC96-4A59-A7FE-DAA084E48E8C}" srcId="{E5A03609-E752-416C-AAE3-2E783410F347}" destId="{BEA1F72E-AD46-48E2-81CC-61C6396110D8}" srcOrd="0" destOrd="0" parTransId="{1E6CEDE8-F179-4C1B-88E4-3393F47E372A}" sibTransId="{03D8A18A-411F-40C2-9D77-9DF11C37CA6E}"/>
    <dgm:cxn modelId="{3E527A9E-8DE6-4642-A5FD-DC1AFB609157}" srcId="{BCF3450B-A510-467A-8D47-809909B5A889}" destId="{E5A03609-E752-416C-AAE3-2E783410F347}" srcOrd="0" destOrd="0" parTransId="{7B47164C-E8EB-4C46-B9B7-750B1D26504A}" sibTransId="{2E0BBDC2-7FD9-4EAF-873C-6F274431DBC9}"/>
    <dgm:cxn modelId="{26ABAF67-6908-4184-A9A5-1C18D1DFB65E}" type="presOf" srcId="{BCF3450B-A510-467A-8D47-809909B5A889}" destId="{F6BB7181-E0BF-4DCD-89E7-ED132C09202B}" srcOrd="0" destOrd="0" presId="urn:microsoft.com/office/officeart/2005/8/layout/hProcess4"/>
    <dgm:cxn modelId="{919EC9A1-9278-4F13-A344-B7096941AD65}" type="presOf" srcId="{0FEC7962-D777-491A-A6DC-1C6CB2F132BE}" destId="{22EAD708-3B4A-4BC7-9E88-F7233694F28E}" srcOrd="0" destOrd="0" presId="urn:microsoft.com/office/officeart/2005/8/layout/hProcess4"/>
    <dgm:cxn modelId="{97A4AB7E-E59E-44C7-94C5-9AA5BBD30A7A}" srcId="{2952536F-8BC3-467A-9DD8-3B918EC016FB}" destId="{378C20FF-D394-44DD-BEC3-D442010A8CD6}" srcOrd="0" destOrd="0" parTransId="{77487FC6-C464-4B77-9CE6-147BB3274C3C}" sibTransId="{CCAE86FE-7E01-487B-AFF5-85C7FDCCAB0E}"/>
    <dgm:cxn modelId="{1466BE35-C0C5-4862-91C1-1333127B11FB}" type="presOf" srcId="{B60035CC-5920-4ACA-81E9-755F72029D4C}" destId="{66298FEF-C80B-42A7-BA01-716E7B0E1712}" srcOrd="0" destOrd="0" presId="urn:microsoft.com/office/officeart/2005/8/layout/hProcess4"/>
    <dgm:cxn modelId="{706E147C-DB77-4755-8B8C-F0150A2BC441}" type="presOf" srcId="{2952536F-8BC3-467A-9DD8-3B918EC016FB}" destId="{880ED05D-45EF-4D2E-AE6A-27F367C109A7}" srcOrd="0" destOrd="0" presId="urn:microsoft.com/office/officeart/2005/8/layout/hProcess4"/>
    <dgm:cxn modelId="{31D804C8-BF9F-423B-A9F0-4FD9E4A481C6}" srcId="{BCF3450B-A510-467A-8D47-809909B5A889}" destId="{B60035CC-5920-4ACA-81E9-755F72029D4C}" srcOrd="1" destOrd="0" parTransId="{5227083E-8EB4-4A56-A80E-F4F4B91103D7}" sibTransId="{21F7134C-15FE-4E4B-94C7-674A7BECC83F}"/>
    <dgm:cxn modelId="{8ECBA16C-EE58-4822-849A-9293BBA19C68}" type="presOf" srcId="{2E0BBDC2-7FD9-4EAF-873C-6F274431DBC9}" destId="{242A3A3A-7D15-472D-B514-72072B59AF8B}" srcOrd="0" destOrd="0" presId="urn:microsoft.com/office/officeart/2005/8/layout/hProcess4"/>
    <dgm:cxn modelId="{7FCA5BA1-82DD-4B7C-9B1A-BD7AEA01F29C}" srcId="{B60035CC-5920-4ACA-81E9-755F72029D4C}" destId="{0FEC7962-D777-491A-A6DC-1C6CB2F132BE}" srcOrd="0" destOrd="0" parTransId="{CD907B92-24E3-4725-9272-77307D6F53DB}" sibTransId="{F0447BA6-9A39-4FD4-A805-693761AAD6A3}"/>
    <dgm:cxn modelId="{66DF8860-888C-403E-8628-7340A10E464B}" type="presOf" srcId="{378C20FF-D394-44DD-BEC3-D442010A8CD6}" destId="{0C540B55-5499-4C61-8AC7-3E3BA3052F15}" srcOrd="1" destOrd="0" presId="urn:microsoft.com/office/officeart/2005/8/layout/hProcess4"/>
    <dgm:cxn modelId="{01D33199-82CD-431B-805F-7926DAC2BC55}" type="presOf" srcId="{378C20FF-D394-44DD-BEC3-D442010A8CD6}" destId="{A8C38FE9-B415-448A-984A-917C9D0D0703}" srcOrd="0" destOrd="0" presId="urn:microsoft.com/office/officeart/2005/8/layout/hProcess4"/>
    <dgm:cxn modelId="{3A19C28C-A7AA-4770-93F7-124C001E6A13}" type="presOf" srcId="{BEA1F72E-AD46-48E2-81CC-61C6396110D8}" destId="{5E2D9679-775F-403F-9752-9A072CB6AA37}" srcOrd="0" destOrd="0" presId="urn:microsoft.com/office/officeart/2005/8/layout/hProcess4"/>
    <dgm:cxn modelId="{D7A4CFB5-99D0-4DDF-9BCD-7339CC1BB023}" type="presOf" srcId="{0FEC7962-D777-491A-A6DC-1C6CB2F132BE}" destId="{C8815207-B020-4302-A994-D7AB99C41035}" srcOrd="1" destOrd="0" presId="urn:microsoft.com/office/officeart/2005/8/layout/hProcess4"/>
    <dgm:cxn modelId="{E3E36217-3CFA-4242-9FD9-C6264EBEE09D}" type="presOf" srcId="{E5A03609-E752-416C-AAE3-2E783410F347}" destId="{C9123182-A5EA-4898-B5C8-195AA352CBDA}" srcOrd="0" destOrd="0" presId="urn:microsoft.com/office/officeart/2005/8/layout/hProcess4"/>
    <dgm:cxn modelId="{F4F39215-CCFF-4110-BB8F-2122AC49F89C}" type="presOf" srcId="{21F7134C-15FE-4E4B-94C7-674A7BECC83F}" destId="{9C4032D3-09B2-44CF-BEC5-00E06D9A3A26}" srcOrd="0" destOrd="0" presId="urn:microsoft.com/office/officeart/2005/8/layout/hProcess4"/>
    <dgm:cxn modelId="{7033B6C3-60D7-4A21-B0B2-B5BAE1BA8DF3}" type="presOf" srcId="{BEA1F72E-AD46-48E2-81CC-61C6396110D8}" destId="{1F4020F1-62C0-4E59-93A9-723E1D697899}" srcOrd="1" destOrd="0" presId="urn:microsoft.com/office/officeart/2005/8/layout/hProcess4"/>
    <dgm:cxn modelId="{1FF2D214-7B63-4EAF-A0F7-0269987DCBA9}" type="presParOf" srcId="{F6BB7181-E0BF-4DCD-89E7-ED132C09202B}" destId="{8DAF014A-012B-4C91-AD24-E168AA85481E}" srcOrd="0" destOrd="0" presId="urn:microsoft.com/office/officeart/2005/8/layout/hProcess4"/>
    <dgm:cxn modelId="{A70EC250-8B47-41C5-95F2-1A1D02C782C0}" type="presParOf" srcId="{F6BB7181-E0BF-4DCD-89E7-ED132C09202B}" destId="{E7B957AA-9853-4DAA-AFF7-DDA279B413E1}" srcOrd="1" destOrd="0" presId="urn:microsoft.com/office/officeart/2005/8/layout/hProcess4"/>
    <dgm:cxn modelId="{431C519B-0D88-439F-9889-245691556F86}" type="presParOf" srcId="{F6BB7181-E0BF-4DCD-89E7-ED132C09202B}" destId="{C4BAD31D-DFE3-4D31-B55E-7A530BA1513E}" srcOrd="2" destOrd="0" presId="urn:microsoft.com/office/officeart/2005/8/layout/hProcess4"/>
    <dgm:cxn modelId="{8351C5BD-41EB-4BC2-B43B-29983DCBD173}" type="presParOf" srcId="{C4BAD31D-DFE3-4D31-B55E-7A530BA1513E}" destId="{8CC40171-0FAA-4E22-B037-CB18A020B6AE}" srcOrd="0" destOrd="0" presId="urn:microsoft.com/office/officeart/2005/8/layout/hProcess4"/>
    <dgm:cxn modelId="{38DAEAA5-E532-410D-AF9C-DC131B698129}" type="presParOf" srcId="{8CC40171-0FAA-4E22-B037-CB18A020B6AE}" destId="{701D5BAD-56AC-4831-A993-12E6AAFF4B31}" srcOrd="0" destOrd="0" presId="urn:microsoft.com/office/officeart/2005/8/layout/hProcess4"/>
    <dgm:cxn modelId="{8A82A34A-A183-44CF-BB4F-BC5071F9CA52}" type="presParOf" srcId="{8CC40171-0FAA-4E22-B037-CB18A020B6AE}" destId="{5E2D9679-775F-403F-9752-9A072CB6AA37}" srcOrd="1" destOrd="0" presId="urn:microsoft.com/office/officeart/2005/8/layout/hProcess4"/>
    <dgm:cxn modelId="{FA010FD8-CDA4-48F1-BC6F-0195E97CFF7C}" type="presParOf" srcId="{8CC40171-0FAA-4E22-B037-CB18A020B6AE}" destId="{1F4020F1-62C0-4E59-93A9-723E1D697899}" srcOrd="2" destOrd="0" presId="urn:microsoft.com/office/officeart/2005/8/layout/hProcess4"/>
    <dgm:cxn modelId="{D898E8DB-BFC0-4010-9EDF-69A4BA1CDD29}" type="presParOf" srcId="{8CC40171-0FAA-4E22-B037-CB18A020B6AE}" destId="{C9123182-A5EA-4898-B5C8-195AA352CBDA}" srcOrd="3" destOrd="0" presId="urn:microsoft.com/office/officeart/2005/8/layout/hProcess4"/>
    <dgm:cxn modelId="{6F1AC7F4-D421-48FD-AEDD-ACB7931E0950}" type="presParOf" srcId="{8CC40171-0FAA-4E22-B037-CB18A020B6AE}" destId="{3E8EA148-CABA-4F7B-9193-3A97B6CD2006}" srcOrd="4" destOrd="0" presId="urn:microsoft.com/office/officeart/2005/8/layout/hProcess4"/>
    <dgm:cxn modelId="{DC58118B-DB80-46ED-809C-412100C80A3A}" type="presParOf" srcId="{C4BAD31D-DFE3-4D31-B55E-7A530BA1513E}" destId="{242A3A3A-7D15-472D-B514-72072B59AF8B}" srcOrd="1" destOrd="0" presId="urn:microsoft.com/office/officeart/2005/8/layout/hProcess4"/>
    <dgm:cxn modelId="{5861D973-DDF7-4241-96A4-E62DB816814C}" type="presParOf" srcId="{C4BAD31D-DFE3-4D31-B55E-7A530BA1513E}" destId="{44A0E2F3-19E6-4B87-B74E-2F733F8F1429}" srcOrd="2" destOrd="0" presId="urn:microsoft.com/office/officeart/2005/8/layout/hProcess4"/>
    <dgm:cxn modelId="{D8838538-57EE-496C-97B7-5E693FD1910F}" type="presParOf" srcId="{44A0E2F3-19E6-4B87-B74E-2F733F8F1429}" destId="{49C9F634-4F18-4D51-87FC-E3B802C709C7}" srcOrd="0" destOrd="0" presId="urn:microsoft.com/office/officeart/2005/8/layout/hProcess4"/>
    <dgm:cxn modelId="{68ADA89C-75A2-4E26-AF7E-4796CD54E728}" type="presParOf" srcId="{44A0E2F3-19E6-4B87-B74E-2F733F8F1429}" destId="{22EAD708-3B4A-4BC7-9E88-F7233694F28E}" srcOrd="1" destOrd="0" presId="urn:microsoft.com/office/officeart/2005/8/layout/hProcess4"/>
    <dgm:cxn modelId="{7591F52E-48D9-4795-A056-8AFC33B9C433}" type="presParOf" srcId="{44A0E2F3-19E6-4B87-B74E-2F733F8F1429}" destId="{C8815207-B020-4302-A994-D7AB99C41035}" srcOrd="2" destOrd="0" presId="urn:microsoft.com/office/officeart/2005/8/layout/hProcess4"/>
    <dgm:cxn modelId="{BF6D8F9D-4823-407F-B5D3-46D5853CEE90}" type="presParOf" srcId="{44A0E2F3-19E6-4B87-B74E-2F733F8F1429}" destId="{66298FEF-C80B-42A7-BA01-716E7B0E1712}" srcOrd="3" destOrd="0" presId="urn:microsoft.com/office/officeart/2005/8/layout/hProcess4"/>
    <dgm:cxn modelId="{6AD673B3-DC1B-476D-B038-D2F06C23BA2C}" type="presParOf" srcId="{44A0E2F3-19E6-4B87-B74E-2F733F8F1429}" destId="{F6A28A3F-92C1-4042-8AD4-6F248473DDC9}" srcOrd="4" destOrd="0" presId="urn:microsoft.com/office/officeart/2005/8/layout/hProcess4"/>
    <dgm:cxn modelId="{DD981DA7-7C34-4A06-B674-17B2334C0095}" type="presParOf" srcId="{C4BAD31D-DFE3-4D31-B55E-7A530BA1513E}" destId="{9C4032D3-09B2-44CF-BEC5-00E06D9A3A26}" srcOrd="3" destOrd="0" presId="urn:microsoft.com/office/officeart/2005/8/layout/hProcess4"/>
    <dgm:cxn modelId="{B26A5A9A-809C-4015-BAE5-6BC275B0E437}" type="presParOf" srcId="{C4BAD31D-DFE3-4D31-B55E-7A530BA1513E}" destId="{4F195EE9-F70D-4D46-BEFA-A9DED069A3DC}" srcOrd="4" destOrd="0" presId="urn:microsoft.com/office/officeart/2005/8/layout/hProcess4"/>
    <dgm:cxn modelId="{918AD052-4C68-40F7-90E2-7E7E935CFF38}" type="presParOf" srcId="{4F195EE9-F70D-4D46-BEFA-A9DED069A3DC}" destId="{DE82B23A-E260-40A1-9A85-4B3BF4AECB1E}" srcOrd="0" destOrd="0" presId="urn:microsoft.com/office/officeart/2005/8/layout/hProcess4"/>
    <dgm:cxn modelId="{9CD64E4B-9BF7-4296-9F2B-2EFC01304E57}" type="presParOf" srcId="{4F195EE9-F70D-4D46-BEFA-A9DED069A3DC}" destId="{A8C38FE9-B415-448A-984A-917C9D0D0703}" srcOrd="1" destOrd="0" presId="urn:microsoft.com/office/officeart/2005/8/layout/hProcess4"/>
    <dgm:cxn modelId="{C92A3C61-79A8-4BCA-912A-FCF53CDBD509}" type="presParOf" srcId="{4F195EE9-F70D-4D46-BEFA-A9DED069A3DC}" destId="{0C540B55-5499-4C61-8AC7-3E3BA3052F15}" srcOrd="2" destOrd="0" presId="urn:microsoft.com/office/officeart/2005/8/layout/hProcess4"/>
    <dgm:cxn modelId="{9D93D0CF-47FD-4098-8A5A-8406BACE9A16}" type="presParOf" srcId="{4F195EE9-F70D-4D46-BEFA-A9DED069A3DC}" destId="{880ED05D-45EF-4D2E-AE6A-27F367C109A7}" srcOrd="3" destOrd="0" presId="urn:microsoft.com/office/officeart/2005/8/layout/hProcess4"/>
    <dgm:cxn modelId="{2BC92E70-C2FE-4F97-ACE6-35E4D2411ABC}" type="presParOf" srcId="{4F195EE9-F70D-4D46-BEFA-A9DED069A3DC}" destId="{3527E509-08C0-4933-AF59-E83947A45933}"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F291B-9E71-46E3-9369-53CF20B25C08}">
      <dsp:nvSpPr>
        <dsp:cNvPr id="0" name=""/>
        <dsp:cNvSpPr/>
      </dsp:nvSpPr>
      <dsp:spPr>
        <a:xfrm>
          <a:off x="3542746" y="110772"/>
          <a:ext cx="907395" cy="6049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kern="1200" dirty="0"/>
            <a:t>国家科技创新基地</a:t>
          </a:r>
        </a:p>
      </dsp:txBody>
      <dsp:txXfrm>
        <a:off x="3560464" y="128490"/>
        <a:ext cx="871959" cy="569494"/>
      </dsp:txXfrm>
    </dsp:sp>
    <dsp:sp modelId="{52AF4B99-8425-479A-9D12-E9D086B8C905}">
      <dsp:nvSpPr>
        <dsp:cNvPr id="0" name=""/>
        <dsp:cNvSpPr/>
      </dsp:nvSpPr>
      <dsp:spPr>
        <a:xfrm>
          <a:off x="1047407" y="715702"/>
          <a:ext cx="2949036" cy="241972"/>
        </a:xfrm>
        <a:custGeom>
          <a:avLst/>
          <a:gdLst/>
          <a:ahLst/>
          <a:cxnLst/>
          <a:rect l="0" t="0" r="0" b="0"/>
          <a:pathLst>
            <a:path>
              <a:moveTo>
                <a:pt x="2949036" y="0"/>
              </a:moveTo>
              <a:lnTo>
                <a:pt x="2949036" y="120986"/>
              </a:lnTo>
              <a:lnTo>
                <a:pt x="0" y="120986"/>
              </a:lnTo>
              <a:lnTo>
                <a:pt x="0" y="2419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FA81C9-731D-41ED-93A4-14DA0A227788}">
      <dsp:nvSpPr>
        <dsp:cNvPr id="0" name=""/>
        <dsp:cNvSpPr/>
      </dsp:nvSpPr>
      <dsp:spPr>
        <a:xfrm>
          <a:off x="593710" y="957674"/>
          <a:ext cx="907395" cy="6049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kern="1200" dirty="0"/>
            <a:t>科学与工程研究</a:t>
          </a:r>
        </a:p>
      </dsp:txBody>
      <dsp:txXfrm>
        <a:off x="611428" y="975392"/>
        <a:ext cx="871959" cy="569494"/>
      </dsp:txXfrm>
    </dsp:sp>
    <dsp:sp modelId="{F54702A8-9D7C-4459-AC87-908C1775A81B}">
      <dsp:nvSpPr>
        <dsp:cNvPr id="0" name=""/>
        <dsp:cNvSpPr/>
      </dsp:nvSpPr>
      <dsp:spPr>
        <a:xfrm>
          <a:off x="457600" y="1562605"/>
          <a:ext cx="589807" cy="241972"/>
        </a:xfrm>
        <a:custGeom>
          <a:avLst/>
          <a:gdLst/>
          <a:ahLst/>
          <a:cxnLst/>
          <a:rect l="0" t="0" r="0" b="0"/>
          <a:pathLst>
            <a:path>
              <a:moveTo>
                <a:pt x="589807" y="0"/>
              </a:moveTo>
              <a:lnTo>
                <a:pt x="589807" y="120986"/>
              </a:lnTo>
              <a:lnTo>
                <a:pt x="0" y="120986"/>
              </a:lnTo>
              <a:lnTo>
                <a:pt x="0" y="2419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65546-F20C-4D9F-825F-A613B13000A1}">
      <dsp:nvSpPr>
        <dsp:cNvPr id="0" name=""/>
        <dsp:cNvSpPr/>
      </dsp:nvSpPr>
      <dsp:spPr>
        <a:xfrm>
          <a:off x="3902" y="1804577"/>
          <a:ext cx="907395" cy="6049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kern="1200"/>
            <a:t>国家实验室</a:t>
          </a:r>
        </a:p>
      </dsp:txBody>
      <dsp:txXfrm>
        <a:off x="21620" y="1822295"/>
        <a:ext cx="871959" cy="569494"/>
      </dsp:txXfrm>
    </dsp:sp>
    <dsp:sp modelId="{9FCE3D5B-68A1-48F5-837F-49074F274726}">
      <dsp:nvSpPr>
        <dsp:cNvPr id="0" name=""/>
        <dsp:cNvSpPr/>
      </dsp:nvSpPr>
      <dsp:spPr>
        <a:xfrm>
          <a:off x="1047407" y="1562605"/>
          <a:ext cx="589807" cy="241972"/>
        </a:xfrm>
        <a:custGeom>
          <a:avLst/>
          <a:gdLst/>
          <a:ahLst/>
          <a:cxnLst/>
          <a:rect l="0" t="0" r="0" b="0"/>
          <a:pathLst>
            <a:path>
              <a:moveTo>
                <a:pt x="0" y="0"/>
              </a:moveTo>
              <a:lnTo>
                <a:pt x="0" y="120986"/>
              </a:lnTo>
              <a:lnTo>
                <a:pt x="589807" y="120986"/>
              </a:lnTo>
              <a:lnTo>
                <a:pt x="589807" y="2419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994723-23F4-4DA7-B4D9-298374B5E051}">
      <dsp:nvSpPr>
        <dsp:cNvPr id="0" name=""/>
        <dsp:cNvSpPr/>
      </dsp:nvSpPr>
      <dsp:spPr>
        <a:xfrm>
          <a:off x="1183517" y="1804577"/>
          <a:ext cx="907395" cy="6049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kern="1200"/>
            <a:t>国家重点实验室</a:t>
          </a:r>
        </a:p>
      </dsp:txBody>
      <dsp:txXfrm>
        <a:off x="1201235" y="1822295"/>
        <a:ext cx="871959" cy="569494"/>
      </dsp:txXfrm>
    </dsp:sp>
    <dsp:sp modelId="{E62DC363-2942-41EA-81AC-4BE763AC266B}">
      <dsp:nvSpPr>
        <dsp:cNvPr id="0" name=""/>
        <dsp:cNvSpPr/>
      </dsp:nvSpPr>
      <dsp:spPr>
        <a:xfrm>
          <a:off x="3950724" y="715702"/>
          <a:ext cx="91440" cy="241972"/>
        </a:xfrm>
        <a:custGeom>
          <a:avLst/>
          <a:gdLst/>
          <a:ahLst/>
          <a:cxnLst/>
          <a:rect l="0" t="0" r="0" b="0"/>
          <a:pathLst>
            <a:path>
              <a:moveTo>
                <a:pt x="45720" y="0"/>
              </a:moveTo>
              <a:lnTo>
                <a:pt x="45720" y="2419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0581E1-7922-4C59-9A37-6F62DAF73020}">
      <dsp:nvSpPr>
        <dsp:cNvPr id="0" name=""/>
        <dsp:cNvSpPr/>
      </dsp:nvSpPr>
      <dsp:spPr>
        <a:xfrm>
          <a:off x="3542746" y="957674"/>
          <a:ext cx="907395" cy="6049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kern="1200" dirty="0"/>
            <a:t>技术创新与成果转化</a:t>
          </a:r>
        </a:p>
      </dsp:txBody>
      <dsp:txXfrm>
        <a:off x="3560464" y="975392"/>
        <a:ext cx="871959" cy="569494"/>
      </dsp:txXfrm>
    </dsp:sp>
    <dsp:sp modelId="{D9C855EC-5E90-4F75-A3B6-86F52687B2AC}">
      <dsp:nvSpPr>
        <dsp:cNvPr id="0" name=""/>
        <dsp:cNvSpPr/>
      </dsp:nvSpPr>
      <dsp:spPr>
        <a:xfrm>
          <a:off x="2816829" y="1562605"/>
          <a:ext cx="1179614" cy="241972"/>
        </a:xfrm>
        <a:custGeom>
          <a:avLst/>
          <a:gdLst/>
          <a:ahLst/>
          <a:cxnLst/>
          <a:rect l="0" t="0" r="0" b="0"/>
          <a:pathLst>
            <a:path>
              <a:moveTo>
                <a:pt x="1179614" y="0"/>
              </a:moveTo>
              <a:lnTo>
                <a:pt x="1179614" y="120986"/>
              </a:lnTo>
              <a:lnTo>
                <a:pt x="0" y="120986"/>
              </a:lnTo>
              <a:lnTo>
                <a:pt x="0" y="2419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B77734-221C-45FD-8243-AB5F2AF383A8}">
      <dsp:nvSpPr>
        <dsp:cNvPr id="0" name=""/>
        <dsp:cNvSpPr/>
      </dsp:nvSpPr>
      <dsp:spPr>
        <a:xfrm>
          <a:off x="2363131" y="1804577"/>
          <a:ext cx="907395" cy="6049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kern="1200"/>
            <a:t>国家工程研究中心</a:t>
          </a:r>
        </a:p>
      </dsp:txBody>
      <dsp:txXfrm>
        <a:off x="2380849" y="1822295"/>
        <a:ext cx="871959" cy="569494"/>
      </dsp:txXfrm>
    </dsp:sp>
    <dsp:sp modelId="{433BE652-5B9C-49F5-8E80-1B950AB27184}">
      <dsp:nvSpPr>
        <dsp:cNvPr id="0" name=""/>
        <dsp:cNvSpPr/>
      </dsp:nvSpPr>
      <dsp:spPr>
        <a:xfrm>
          <a:off x="3950724" y="1562605"/>
          <a:ext cx="91440" cy="241972"/>
        </a:xfrm>
        <a:custGeom>
          <a:avLst/>
          <a:gdLst/>
          <a:ahLst/>
          <a:cxnLst/>
          <a:rect l="0" t="0" r="0" b="0"/>
          <a:pathLst>
            <a:path>
              <a:moveTo>
                <a:pt x="45720" y="0"/>
              </a:moveTo>
              <a:lnTo>
                <a:pt x="45720" y="2419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172611-0C8D-48B4-8CB3-00AF2E5CDAF0}">
      <dsp:nvSpPr>
        <dsp:cNvPr id="0" name=""/>
        <dsp:cNvSpPr/>
      </dsp:nvSpPr>
      <dsp:spPr>
        <a:xfrm>
          <a:off x="3542746" y="1804577"/>
          <a:ext cx="907395" cy="6049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kern="1200" dirty="0"/>
            <a:t>国家技术创新中心</a:t>
          </a:r>
        </a:p>
      </dsp:txBody>
      <dsp:txXfrm>
        <a:off x="3560464" y="1822295"/>
        <a:ext cx="871959" cy="569494"/>
      </dsp:txXfrm>
    </dsp:sp>
    <dsp:sp modelId="{46967510-7F16-4E6E-A77B-9F8B6EEBDC6B}">
      <dsp:nvSpPr>
        <dsp:cNvPr id="0" name=""/>
        <dsp:cNvSpPr/>
      </dsp:nvSpPr>
      <dsp:spPr>
        <a:xfrm>
          <a:off x="3996444" y="1562605"/>
          <a:ext cx="1179614" cy="241972"/>
        </a:xfrm>
        <a:custGeom>
          <a:avLst/>
          <a:gdLst/>
          <a:ahLst/>
          <a:cxnLst/>
          <a:rect l="0" t="0" r="0" b="0"/>
          <a:pathLst>
            <a:path>
              <a:moveTo>
                <a:pt x="0" y="0"/>
              </a:moveTo>
              <a:lnTo>
                <a:pt x="0" y="120986"/>
              </a:lnTo>
              <a:lnTo>
                <a:pt x="1179614" y="120986"/>
              </a:lnTo>
              <a:lnTo>
                <a:pt x="1179614" y="2419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3464AE-46F0-4E1D-9D6E-EE6ADAE34EBD}">
      <dsp:nvSpPr>
        <dsp:cNvPr id="0" name=""/>
        <dsp:cNvSpPr/>
      </dsp:nvSpPr>
      <dsp:spPr>
        <a:xfrm>
          <a:off x="4722360" y="1804577"/>
          <a:ext cx="907395" cy="6049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kern="1200"/>
            <a:t>国家临床医学研究中心</a:t>
          </a:r>
        </a:p>
      </dsp:txBody>
      <dsp:txXfrm>
        <a:off x="4740078" y="1822295"/>
        <a:ext cx="871959" cy="569494"/>
      </dsp:txXfrm>
    </dsp:sp>
    <dsp:sp modelId="{11DEAEFB-B6DD-4AFF-879B-AC3BAEF9361F}">
      <dsp:nvSpPr>
        <dsp:cNvPr id="0" name=""/>
        <dsp:cNvSpPr/>
      </dsp:nvSpPr>
      <dsp:spPr>
        <a:xfrm>
          <a:off x="3996444" y="715702"/>
          <a:ext cx="2949036" cy="241972"/>
        </a:xfrm>
        <a:custGeom>
          <a:avLst/>
          <a:gdLst/>
          <a:ahLst/>
          <a:cxnLst/>
          <a:rect l="0" t="0" r="0" b="0"/>
          <a:pathLst>
            <a:path>
              <a:moveTo>
                <a:pt x="0" y="0"/>
              </a:moveTo>
              <a:lnTo>
                <a:pt x="0" y="120986"/>
              </a:lnTo>
              <a:lnTo>
                <a:pt x="2949036" y="120986"/>
              </a:lnTo>
              <a:lnTo>
                <a:pt x="2949036" y="2419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68455C-ADBE-420C-9D60-2A3C26D7891A}">
      <dsp:nvSpPr>
        <dsp:cNvPr id="0" name=""/>
        <dsp:cNvSpPr/>
      </dsp:nvSpPr>
      <dsp:spPr>
        <a:xfrm>
          <a:off x="6491782" y="957674"/>
          <a:ext cx="907395" cy="604930"/>
        </a:xfrm>
        <a:prstGeom prst="roundRect">
          <a:avLst>
            <a:gd name="adj" fmla="val 10000"/>
          </a:avLst>
        </a:prstGeom>
        <a:solidFill>
          <a:schemeClr val="accent5">
            <a:lumMod val="60000"/>
            <a:lumOff val="40000"/>
          </a:schemeClr>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b="1" kern="1200" dirty="0">
              <a:solidFill>
                <a:srgbClr val="FF0000"/>
              </a:solidFill>
            </a:rPr>
            <a:t>基础支撑与条件保障</a:t>
          </a:r>
          <a:endParaRPr lang="zh-CN" sz="1000" kern="1200" dirty="0">
            <a:solidFill>
              <a:srgbClr val="FF0000"/>
            </a:solidFill>
          </a:endParaRPr>
        </a:p>
      </dsp:txBody>
      <dsp:txXfrm>
        <a:off x="6509500" y="975392"/>
        <a:ext cx="871959" cy="569494"/>
      </dsp:txXfrm>
    </dsp:sp>
    <dsp:sp modelId="{B31A9421-EC20-42DE-8FAE-C64E08FA46C3}">
      <dsp:nvSpPr>
        <dsp:cNvPr id="0" name=""/>
        <dsp:cNvSpPr/>
      </dsp:nvSpPr>
      <dsp:spPr>
        <a:xfrm>
          <a:off x="6355672" y="1562605"/>
          <a:ext cx="589807" cy="241972"/>
        </a:xfrm>
        <a:custGeom>
          <a:avLst/>
          <a:gdLst/>
          <a:ahLst/>
          <a:cxnLst/>
          <a:rect l="0" t="0" r="0" b="0"/>
          <a:pathLst>
            <a:path>
              <a:moveTo>
                <a:pt x="589807" y="0"/>
              </a:moveTo>
              <a:lnTo>
                <a:pt x="589807" y="120986"/>
              </a:lnTo>
              <a:lnTo>
                <a:pt x="0" y="120986"/>
              </a:lnTo>
              <a:lnTo>
                <a:pt x="0" y="2419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204D35-E1C0-4AD4-8217-E872A28B6AA2}">
      <dsp:nvSpPr>
        <dsp:cNvPr id="0" name=""/>
        <dsp:cNvSpPr/>
      </dsp:nvSpPr>
      <dsp:spPr>
        <a:xfrm>
          <a:off x="5901975" y="1804577"/>
          <a:ext cx="907395" cy="604930"/>
        </a:xfrm>
        <a:prstGeom prst="roundRect">
          <a:avLst>
            <a:gd name="adj" fmla="val 10000"/>
          </a:avLst>
        </a:prstGeom>
        <a:solidFill>
          <a:schemeClr val="accent5">
            <a:lumMod val="60000"/>
            <a:lumOff val="40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b="1" kern="1200" dirty="0">
              <a:solidFill>
                <a:srgbClr val="FF0000"/>
              </a:solidFill>
            </a:rPr>
            <a:t>国家科技资源共享服务平台</a:t>
          </a:r>
          <a:endParaRPr lang="zh-CN" sz="1000" kern="1200" dirty="0">
            <a:solidFill>
              <a:srgbClr val="FF0000"/>
            </a:solidFill>
          </a:endParaRPr>
        </a:p>
      </dsp:txBody>
      <dsp:txXfrm>
        <a:off x="5919693" y="1822295"/>
        <a:ext cx="871959" cy="569494"/>
      </dsp:txXfrm>
    </dsp:sp>
    <dsp:sp modelId="{9AA3567A-F6E1-4951-999D-C073E6B5E4D8}">
      <dsp:nvSpPr>
        <dsp:cNvPr id="0" name=""/>
        <dsp:cNvSpPr/>
      </dsp:nvSpPr>
      <dsp:spPr>
        <a:xfrm>
          <a:off x="6945480" y="1562605"/>
          <a:ext cx="589807" cy="241972"/>
        </a:xfrm>
        <a:custGeom>
          <a:avLst/>
          <a:gdLst/>
          <a:ahLst/>
          <a:cxnLst/>
          <a:rect l="0" t="0" r="0" b="0"/>
          <a:pathLst>
            <a:path>
              <a:moveTo>
                <a:pt x="0" y="0"/>
              </a:moveTo>
              <a:lnTo>
                <a:pt x="0" y="120986"/>
              </a:lnTo>
              <a:lnTo>
                <a:pt x="589807" y="120986"/>
              </a:lnTo>
              <a:lnTo>
                <a:pt x="589807" y="2419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07BD36-A1F9-4B0C-AC3B-3F417277BB4B}">
      <dsp:nvSpPr>
        <dsp:cNvPr id="0" name=""/>
        <dsp:cNvSpPr/>
      </dsp:nvSpPr>
      <dsp:spPr>
        <a:xfrm>
          <a:off x="7081589" y="1804577"/>
          <a:ext cx="907395" cy="6049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zh-CN" sz="1000" kern="1200"/>
            <a:t>国家野外科学观测研究站</a:t>
          </a:r>
        </a:p>
      </dsp:txBody>
      <dsp:txXfrm>
        <a:off x="7099307" y="1822295"/>
        <a:ext cx="871959" cy="5694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D9679-775F-403F-9752-9A072CB6AA37}">
      <dsp:nvSpPr>
        <dsp:cNvPr id="0" name=""/>
        <dsp:cNvSpPr/>
      </dsp:nvSpPr>
      <dsp:spPr>
        <a:xfrm>
          <a:off x="2217" y="804559"/>
          <a:ext cx="2934471" cy="33661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dirty="0"/>
            <a:t>平台要求建立起较为完善的组织架构和人员队伍，理顺工作机制，</a:t>
          </a:r>
          <a:r>
            <a:rPr lang="zh-CN" altLang="en-US" sz="2000" b="1" kern="1200" dirty="0"/>
            <a:t>以</a:t>
          </a:r>
          <a:r>
            <a:rPr lang="zh-CN" altLang="en-US" sz="2000" b="1" kern="1200" dirty="0">
              <a:solidFill>
                <a:srgbClr val="FF0000"/>
              </a:solidFill>
            </a:rPr>
            <a:t>“主动邀请”</a:t>
          </a:r>
          <a:r>
            <a:rPr lang="zh-CN" altLang="en-US" sz="2000" b="1" kern="1200" dirty="0"/>
            <a:t>的方式为主</a:t>
          </a:r>
          <a:r>
            <a:rPr lang="zh-CN" altLang="en-US" sz="2000" kern="1200" dirty="0"/>
            <a:t>开展新数据资源的建设。</a:t>
          </a:r>
        </a:p>
      </dsp:txBody>
      <dsp:txXfrm>
        <a:off x="79682" y="882024"/>
        <a:ext cx="2779541" cy="2489932"/>
      </dsp:txXfrm>
    </dsp:sp>
    <dsp:sp modelId="{242A3A3A-7D15-472D-B514-72072B59AF8B}">
      <dsp:nvSpPr>
        <dsp:cNvPr id="0" name=""/>
        <dsp:cNvSpPr/>
      </dsp:nvSpPr>
      <dsp:spPr>
        <a:xfrm>
          <a:off x="1429138" y="1714237"/>
          <a:ext cx="3523936" cy="3523936"/>
        </a:xfrm>
        <a:prstGeom prst="leftCircularArrow">
          <a:avLst>
            <a:gd name="adj1" fmla="val 3310"/>
            <a:gd name="adj2" fmla="val 408873"/>
            <a:gd name="adj3" fmla="val 2023226"/>
            <a:gd name="adj4" fmla="val 8863332"/>
            <a:gd name="adj5" fmla="val 386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123182-A5EA-4898-B5C8-195AA352CBDA}">
      <dsp:nvSpPr>
        <dsp:cNvPr id="0" name=""/>
        <dsp:cNvSpPr/>
      </dsp:nvSpPr>
      <dsp:spPr>
        <a:xfrm>
          <a:off x="504050" y="3312373"/>
          <a:ext cx="2608419" cy="10372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en-US"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2019-2021</a:t>
          </a:r>
          <a:r>
            <a:rPr lang="zh-CN"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 </a:t>
          </a:r>
          <a:endParaRPr lang="en-US" altLang="zh-CN"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lvl="0" algn="ctr" defTabSz="1066800">
            <a:lnSpc>
              <a:spcPct val="100000"/>
            </a:lnSpc>
            <a:spcBef>
              <a:spcPct val="0"/>
            </a:spcBef>
            <a:spcAft>
              <a:spcPts val="0"/>
            </a:spcAft>
          </a:pPr>
          <a:r>
            <a:rPr lang="zh-CN"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初创梳理期</a:t>
          </a:r>
        </a:p>
      </dsp:txBody>
      <dsp:txXfrm>
        <a:off x="534431" y="3342754"/>
        <a:ext cx="2547657" cy="976520"/>
      </dsp:txXfrm>
    </dsp:sp>
    <dsp:sp modelId="{22EAD708-3B4A-4BC7-9E88-F7233694F28E}">
      <dsp:nvSpPr>
        <dsp:cNvPr id="0" name=""/>
        <dsp:cNvSpPr/>
      </dsp:nvSpPr>
      <dsp:spPr>
        <a:xfrm>
          <a:off x="3818218" y="812075"/>
          <a:ext cx="2934471" cy="33378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zh-CN" altLang="en-US" sz="2000" kern="1200" dirty="0"/>
            <a:t>从资源、技术、服务等各方面夯实天文科学数据中心的内在品质，在业内外树立起良好的口碑，</a:t>
          </a:r>
          <a:r>
            <a:rPr lang="zh-CN" altLang="en-US" sz="2000" b="1" kern="1200" dirty="0"/>
            <a:t>以</a:t>
          </a:r>
          <a:r>
            <a:rPr lang="zh-CN" altLang="en-US" sz="2000" b="1" kern="1200" dirty="0">
              <a:solidFill>
                <a:srgbClr val="FF0000"/>
              </a:solidFill>
            </a:rPr>
            <a:t>“共建共享”</a:t>
          </a:r>
          <a:r>
            <a:rPr lang="zh-CN" altLang="en-US" sz="2000" b="1" kern="1200" dirty="0"/>
            <a:t>的方式为主</a:t>
          </a:r>
          <a:r>
            <a:rPr lang="zh-CN" altLang="en-US" sz="2000" kern="1200" dirty="0"/>
            <a:t>开展新数据资源建设。</a:t>
          </a:r>
        </a:p>
      </dsp:txBody>
      <dsp:txXfrm>
        <a:off x="3895031" y="1604141"/>
        <a:ext cx="2780845" cy="2468967"/>
      </dsp:txXfrm>
    </dsp:sp>
    <dsp:sp modelId="{9C4032D3-09B2-44CF-BEC5-00E06D9A3A26}">
      <dsp:nvSpPr>
        <dsp:cNvPr id="0" name=""/>
        <dsp:cNvSpPr/>
      </dsp:nvSpPr>
      <dsp:spPr>
        <a:xfrm>
          <a:off x="5297805" y="-492294"/>
          <a:ext cx="4069799" cy="4069799"/>
        </a:xfrm>
        <a:prstGeom prst="circularArrow">
          <a:avLst>
            <a:gd name="adj1" fmla="val 2866"/>
            <a:gd name="adj2" fmla="val 350346"/>
            <a:gd name="adj3" fmla="val 19781326"/>
            <a:gd name="adj4" fmla="val 12882694"/>
            <a:gd name="adj5" fmla="val 33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298FEF-C80B-42A7-BA01-716E7B0E1712}">
      <dsp:nvSpPr>
        <dsp:cNvPr id="0" name=""/>
        <dsp:cNvSpPr/>
      </dsp:nvSpPr>
      <dsp:spPr>
        <a:xfrm>
          <a:off x="4459629" y="455802"/>
          <a:ext cx="2608419" cy="10372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en-US"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2022-2024</a:t>
          </a:r>
          <a:r>
            <a:rPr lang="zh-CN"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a:t>
          </a:r>
          <a:endParaRPr lang="en-US" altLang="zh-CN"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lvl="0" algn="ctr" defTabSz="1066800">
            <a:lnSpc>
              <a:spcPct val="100000"/>
            </a:lnSpc>
            <a:spcBef>
              <a:spcPct val="0"/>
            </a:spcBef>
            <a:spcAft>
              <a:spcPts val="0"/>
            </a:spcAft>
          </a:pPr>
          <a:r>
            <a:rPr lang="zh-CN"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品质筑造期</a:t>
          </a:r>
        </a:p>
      </dsp:txBody>
      <dsp:txXfrm>
        <a:off x="4490010" y="486183"/>
        <a:ext cx="2547657" cy="976520"/>
      </dsp:txXfrm>
    </dsp:sp>
    <dsp:sp modelId="{A8C38FE9-B415-448A-984A-917C9D0D0703}">
      <dsp:nvSpPr>
        <dsp:cNvPr id="0" name=""/>
        <dsp:cNvSpPr/>
      </dsp:nvSpPr>
      <dsp:spPr>
        <a:xfrm>
          <a:off x="7634220" y="790922"/>
          <a:ext cx="3490612" cy="33936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zh-CN" sz="2000" kern="1200" dirty="0"/>
            <a:t>以天文数据中心为资源平台，以</a:t>
          </a:r>
          <a:r>
            <a:rPr lang="en-US" sz="2000" kern="1200" dirty="0"/>
            <a:t>China-VO</a:t>
          </a:r>
          <a:r>
            <a:rPr lang="zh-CN" sz="2000" kern="1200" dirty="0"/>
            <a:t>为品牌，不断提升中心和品牌的知名度与公信力，</a:t>
          </a:r>
          <a:r>
            <a:rPr lang="zh-CN" sz="2000" b="1" kern="1200" dirty="0"/>
            <a:t>以</a:t>
          </a:r>
          <a:r>
            <a:rPr lang="zh-CN" sz="2000" b="1" kern="1200" dirty="0">
              <a:solidFill>
                <a:srgbClr val="FF0000"/>
              </a:solidFill>
            </a:rPr>
            <a:t>“自愿加盟”</a:t>
          </a:r>
          <a:r>
            <a:rPr lang="zh-CN" sz="2000" b="1" kern="1200" dirty="0"/>
            <a:t>的方式为主开展</a:t>
          </a:r>
          <a:r>
            <a:rPr lang="zh-CN" sz="2000" kern="1200" dirty="0"/>
            <a:t>新数据资源建设，在资源规模和技术服务水平上达到国际先进水平。</a:t>
          </a:r>
        </a:p>
      </dsp:txBody>
      <dsp:txXfrm>
        <a:off x="7712318" y="869020"/>
        <a:ext cx="3334416" cy="2510250"/>
      </dsp:txXfrm>
    </dsp:sp>
    <dsp:sp modelId="{880ED05D-45EF-4D2E-AE6A-27F367C109A7}">
      <dsp:nvSpPr>
        <dsp:cNvPr id="0" name=""/>
        <dsp:cNvSpPr/>
      </dsp:nvSpPr>
      <dsp:spPr>
        <a:xfrm>
          <a:off x="8566612" y="3384375"/>
          <a:ext cx="2608419" cy="10372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en-US"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2025-2028</a:t>
          </a:r>
          <a:r>
            <a:rPr lang="zh-CN"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年</a:t>
          </a:r>
          <a:endParaRPr lang="en-US" altLang="zh-CN"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lvl="0" algn="ctr" defTabSz="1066800">
            <a:lnSpc>
              <a:spcPct val="100000"/>
            </a:lnSpc>
            <a:spcBef>
              <a:spcPct val="0"/>
            </a:spcBef>
            <a:spcAft>
              <a:spcPts val="0"/>
            </a:spcAft>
          </a:pPr>
          <a:r>
            <a:rPr lang="zh-CN" sz="2400" b="1" kern="1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品牌提升期</a:t>
          </a:r>
        </a:p>
      </dsp:txBody>
      <dsp:txXfrm>
        <a:off x="8596993" y="3414756"/>
        <a:ext cx="2547657" cy="97652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xmlns="" id="{124A88F4-BEA9-42E5-A601-D09DE7B43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xmlns="" id="{CFBFA4F2-FC37-4013-9C0D-DCE3229AB4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3F66D8-118C-46F7-B4AC-A65BC6032848}" type="datetimeFigureOut">
              <a:rPr lang="zh-CN" altLang="en-US" smtClean="0"/>
              <a:t>2020/11/26</a:t>
            </a:fld>
            <a:endParaRPr lang="zh-CN" altLang="en-US"/>
          </a:p>
        </p:txBody>
      </p:sp>
      <p:sp>
        <p:nvSpPr>
          <p:cNvPr id="4" name="页脚占位符 3">
            <a:extLst>
              <a:ext uri="{FF2B5EF4-FFF2-40B4-BE49-F238E27FC236}">
                <a16:creationId xmlns:a16="http://schemas.microsoft.com/office/drawing/2014/main" xmlns="" id="{2C0CC468-294B-4BCF-9F0B-149ADA0CBA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xmlns="" id="{F8425EEA-3821-4016-A6BE-E082FBA2EB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FAC214-EA22-4275-AAD5-188E92595910}" type="slidenum">
              <a:rPr lang="zh-CN" altLang="en-US" smtClean="0"/>
              <a:t>‹#›</a:t>
            </a:fld>
            <a:endParaRPr lang="zh-CN" altLang="en-US"/>
          </a:p>
        </p:txBody>
      </p:sp>
    </p:spTree>
    <p:extLst>
      <p:ext uri="{BB962C8B-B14F-4D97-AF65-F5344CB8AC3E}">
        <p14:creationId xmlns:p14="http://schemas.microsoft.com/office/powerpoint/2010/main" val="2432673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t>2</a:t>
            </a:fld>
            <a:endParaRPr lang="en-US" altLang="zh-CN"/>
          </a:p>
        </p:txBody>
      </p:sp>
    </p:spTree>
    <p:extLst>
      <p:ext uri="{BB962C8B-B14F-4D97-AF65-F5344CB8AC3E}">
        <p14:creationId xmlns:p14="http://schemas.microsoft.com/office/powerpoint/2010/main" val="1545612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t>25</a:t>
            </a:fld>
            <a:endParaRPr lang="en-US" altLang="zh-CN"/>
          </a:p>
        </p:txBody>
      </p:sp>
    </p:spTree>
    <p:extLst>
      <p:ext uri="{BB962C8B-B14F-4D97-AF65-F5344CB8AC3E}">
        <p14:creationId xmlns:p14="http://schemas.microsoft.com/office/powerpoint/2010/main" val="3114221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t>3</a:t>
            </a:fld>
            <a:endParaRPr lang="en-US" altLang="zh-CN"/>
          </a:p>
        </p:txBody>
      </p:sp>
    </p:spTree>
    <p:extLst>
      <p:ext uri="{BB962C8B-B14F-4D97-AF65-F5344CB8AC3E}">
        <p14:creationId xmlns:p14="http://schemas.microsoft.com/office/powerpoint/2010/main" val="1026321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t>4</a:t>
            </a:fld>
            <a:endParaRPr lang="en-US" altLang="zh-CN"/>
          </a:p>
        </p:txBody>
      </p:sp>
    </p:spTree>
    <p:extLst>
      <p:ext uri="{BB962C8B-B14F-4D97-AF65-F5344CB8AC3E}">
        <p14:creationId xmlns:p14="http://schemas.microsoft.com/office/powerpoint/2010/main" val="341286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t>5</a:t>
            </a:fld>
            <a:endParaRPr lang="en-US" altLang="zh-CN"/>
          </a:p>
        </p:txBody>
      </p:sp>
    </p:spTree>
    <p:extLst>
      <p:ext uri="{BB962C8B-B14F-4D97-AF65-F5344CB8AC3E}">
        <p14:creationId xmlns:p14="http://schemas.microsoft.com/office/powerpoint/2010/main" val="70958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t>6</a:t>
            </a:fld>
            <a:endParaRPr lang="en-US" altLang="zh-CN"/>
          </a:p>
        </p:txBody>
      </p:sp>
    </p:spTree>
    <p:extLst>
      <p:ext uri="{BB962C8B-B14F-4D97-AF65-F5344CB8AC3E}">
        <p14:creationId xmlns:p14="http://schemas.microsoft.com/office/powerpoint/2010/main" val="51770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t>11</a:t>
            </a:fld>
            <a:endParaRPr lang="en-US" altLang="zh-CN"/>
          </a:p>
        </p:txBody>
      </p:sp>
    </p:spTree>
    <p:extLst>
      <p:ext uri="{BB962C8B-B14F-4D97-AF65-F5344CB8AC3E}">
        <p14:creationId xmlns:p14="http://schemas.microsoft.com/office/powerpoint/2010/main" val="2405049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t>13</a:t>
            </a:fld>
            <a:endParaRPr lang="en-US" altLang="zh-CN"/>
          </a:p>
        </p:txBody>
      </p:sp>
    </p:spTree>
    <p:extLst>
      <p:ext uri="{BB962C8B-B14F-4D97-AF65-F5344CB8AC3E}">
        <p14:creationId xmlns:p14="http://schemas.microsoft.com/office/powerpoint/2010/main" val="3916352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zh-CN" sz="1200" kern="100" dirty="0">
                <a:effectLst/>
                <a:latin typeface="+mn-ea"/>
                <a:ea typeface="+mn-ea"/>
                <a:cs typeface="宋体" panose="02010600030101010101" pitchFamily="2" charset="-122"/>
              </a:rPr>
              <a:t>这是中国虚拟天文台的数据服务又一次得到国际学术共同体的高度认可，这种独特的合作模式也满足了国内科研人员在外刊发表高水平论文和维护科学数据主权安全的双方面需求。</a:t>
            </a:r>
            <a:endParaRPr lang="zh-CN" altLang="zh-CN" sz="1200" kern="100" dirty="0">
              <a:effectLst/>
              <a:latin typeface="+mn-ea"/>
              <a:ea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t>17</a:t>
            </a:fld>
            <a:endParaRPr lang="en-US" altLang="zh-CN"/>
          </a:p>
        </p:txBody>
      </p:sp>
    </p:spTree>
    <p:extLst>
      <p:ext uri="{BB962C8B-B14F-4D97-AF65-F5344CB8AC3E}">
        <p14:creationId xmlns:p14="http://schemas.microsoft.com/office/powerpoint/2010/main" val="345611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561E08A3-25AB-474F-AF96-BDC2D4D75712}" type="slidenum">
              <a:rPr lang="en-US" altLang="zh-CN">
                <a:solidFill>
                  <a:prstClr val="black"/>
                </a:solidFill>
              </a:rPr>
              <a:pPr>
                <a:defRPr/>
              </a:pPr>
              <a:t>18</a:t>
            </a:fld>
            <a:endParaRPr lang="en-US" altLang="zh-CN">
              <a:solidFill>
                <a:prstClr val="black"/>
              </a:solidFill>
            </a:endParaRPr>
          </a:p>
        </p:txBody>
      </p:sp>
      <p:sp>
        <p:nvSpPr>
          <p:cNvPr id="235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algn="r"/>
            <a:fld id="{310E56C6-2BEF-456B-A800-7411CBA0D5A9}" type="slidenum">
              <a:rPr lang="en-US" altLang="zh-CN" sz="1200">
                <a:solidFill>
                  <a:prstClr val="black"/>
                </a:solidFill>
              </a:rPr>
              <a:pPr algn="r"/>
              <a:t>18</a:t>
            </a:fld>
            <a:endParaRPr lang="en-US" altLang="zh-CN" sz="1200">
              <a:solidFill>
                <a:prstClr val="black"/>
              </a:solidFill>
            </a:endParaRPr>
          </a:p>
        </p:txBody>
      </p:sp>
      <p:sp>
        <p:nvSpPr>
          <p:cNvPr id="23556" name="Rectangle 2"/>
          <p:cNvSpPr>
            <a:spLocks noGrp="1" noRot="1" noChangeAspect="1" noChangeArrowheads="1" noTextEdit="1"/>
          </p:cNvSpPr>
          <p:nvPr>
            <p:ph type="sldImg"/>
          </p:nvPr>
        </p:nvSpPr>
        <p:spPr>
          <a:xfrm>
            <a:off x="379413" y="695325"/>
            <a:ext cx="6096000" cy="3429000"/>
          </a:xfrm>
          <a:ln/>
        </p:spPr>
      </p:sp>
      <p:sp>
        <p:nvSpPr>
          <p:cNvPr id="23557"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dirty="0"/>
              <a:t>我给虚拟天文台下了一个定义。“</a:t>
            </a:r>
            <a:r>
              <a:rPr lang="zh-CN" altLang="en-US" dirty="0">
                <a:solidFill>
                  <a:srgbClr val="FFFF00"/>
                </a:solidFill>
                <a:ea typeface="楷体_GB2312" pitchFamily="49" charset="-122"/>
              </a:rPr>
              <a:t>虚拟天文台是通过</a:t>
            </a:r>
            <a:r>
              <a:rPr lang="zh-CN" altLang="en-US" dirty="0">
                <a:solidFill>
                  <a:srgbClr val="CDE6FF"/>
                </a:solidFill>
                <a:ea typeface="楷体_GB2312" pitchFamily="49" charset="-122"/>
              </a:rPr>
              <a:t>先进的信息技术</a:t>
            </a:r>
            <a:r>
              <a:rPr lang="zh-CN" altLang="en-US" dirty="0">
                <a:solidFill>
                  <a:srgbClr val="FFFF00"/>
                </a:solidFill>
                <a:ea typeface="楷体_GB2312" pitchFamily="49" charset="-122"/>
              </a:rPr>
              <a:t>将</a:t>
            </a:r>
            <a:r>
              <a:rPr lang="zh-CN" altLang="en-US" dirty="0">
                <a:solidFill>
                  <a:srgbClr val="CDE6FF"/>
                </a:solidFill>
                <a:ea typeface="楷体_GB2312" pitchFamily="49" charset="-122"/>
              </a:rPr>
              <a:t>全球范围</a:t>
            </a:r>
            <a:r>
              <a:rPr lang="zh-CN" altLang="en-US" dirty="0">
                <a:solidFill>
                  <a:srgbClr val="FFFF00"/>
                </a:solidFill>
                <a:ea typeface="楷体_GB2312" pitchFamily="49" charset="-122"/>
              </a:rPr>
              <a:t>内的研究资源</a:t>
            </a:r>
            <a:r>
              <a:rPr lang="zh-CN" altLang="en-US" dirty="0">
                <a:solidFill>
                  <a:srgbClr val="CDE6FF"/>
                </a:solidFill>
                <a:ea typeface="楷体_GB2312" pitchFamily="49" charset="-122"/>
              </a:rPr>
              <a:t>无缝透明</a:t>
            </a:r>
            <a:r>
              <a:rPr lang="zh-CN" altLang="en-US" dirty="0">
                <a:solidFill>
                  <a:srgbClr val="FFFF00"/>
                </a:solidFill>
                <a:ea typeface="楷体_GB2312" pitchFamily="49" charset="-122"/>
              </a:rPr>
              <a:t>连接在一起形成的</a:t>
            </a:r>
            <a:r>
              <a:rPr lang="zh-CN" altLang="en-US" dirty="0">
                <a:solidFill>
                  <a:srgbClr val="CDE6FF"/>
                </a:solidFill>
                <a:ea typeface="楷体_GB2312" pitchFamily="49" charset="-122"/>
              </a:rPr>
              <a:t>数据密集型</a:t>
            </a:r>
            <a:r>
              <a:rPr lang="zh-CN" altLang="en-US" dirty="0">
                <a:solidFill>
                  <a:srgbClr val="FFFF00"/>
                </a:solidFill>
                <a:ea typeface="楷体_GB2312" pitchFamily="49" charset="-122"/>
              </a:rPr>
              <a:t>网络化天文研究与科普教育平台。</a:t>
            </a:r>
            <a:r>
              <a:rPr lang="zh-CN" altLang="en-US" dirty="0"/>
              <a:t>”这里有几点我想强调一下儿。虚拟天文台是技术使能的，是先进的</a:t>
            </a:r>
            <a:r>
              <a:rPr lang="en-US" altLang="zh-CN" dirty="0"/>
              <a:t>IT</a:t>
            </a:r>
            <a:r>
              <a:rPr lang="zh-CN" altLang="en-US" dirty="0"/>
              <a:t>技术让它的梦想有了实现的可能。虚拟天文台利用的是全球范围内的资源，不仅局限于一个大学、一个天文台或者一个局域网。虚拟天文台中的资源是无缝透明地融合在一起的，用户不会感觉到它们在物理位置上的差异。还有，虚拟天文台是数据密集型的，它的目的是要让所有能够接触到互联网的人都可以得到真实而丰富的天文数据，进而充分发挥这些数据的科学价值。万维网的威力在于它的透明性，仿佛所有的资料都存在于你自己的</a:t>
            </a:r>
            <a:r>
              <a:rPr lang="en-US" altLang="zh-CN" dirty="0"/>
              <a:t>PC</a:t>
            </a:r>
            <a:r>
              <a:rPr lang="zh-CN" altLang="en-US" dirty="0"/>
              <a:t>上。虚拟天文台的目标也是要达到这样的透明性，把天文数据和相关信息带到你的</a:t>
            </a:r>
            <a:r>
              <a:rPr lang="en-US" altLang="zh-CN" dirty="0"/>
              <a:t>PC</a:t>
            </a:r>
            <a:r>
              <a:rPr lang="zh-CN" altLang="en-US" dirty="0"/>
              <a:t>上。</a:t>
            </a:r>
          </a:p>
        </p:txBody>
      </p:sp>
    </p:spTree>
    <p:extLst>
      <p:ext uri="{BB962C8B-B14F-4D97-AF65-F5344CB8AC3E}">
        <p14:creationId xmlns:p14="http://schemas.microsoft.com/office/powerpoint/2010/main" val="3426557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0" y="2130426"/>
            <a:ext cx="12192000" cy="1470025"/>
          </a:xfrm>
          <a:solidFill>
            <a:schemeClr val="tx2"/>
          </a:solidFill>
        </p:spPr>
        <p:txBody>
          <a:bodyPr/>
          <a:lstStyle>
            <a:lvl1pPr>
              <a:defRPr baseline="0">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5" name="日期占位符 3"/>
          <p:cNvSpPr>
            <a:spLocks noGrp="1"/>
          </p:cNvSpPr>
          <p:nvPr>
            <p:ph type="dt" sz="half" idx="10"/>
          </p:nvPr>
        </p:nvSpPr>
        <p:spPr/>
        <p:txBody>
          <a:bodyPr/>
          <a:lstStyle>
            <a:lvl1pPr>
              <a:defRPr/>
            </a:lvl1pPr>
          </a:lstStyle>
          <a:p>
            <a:pPr>
              <a:defRPr/>
            </a:pPr>
            <a:fld id="{FB9A6B39-3551-41EA-ABBD-5E6368BB27BF}"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8737600" y="6308726"/>
            <a:ext cx="2844800" cy="365125"/>
          </a:xfrm>
        </p:spPr>
        <p:txBody>
          <a:bodyPr/>
          <a:lstStyle>
            <a:lvl1pPr>
              <a:defRPr/>
            </a:lvl1pPr>
          </a:lstStyle>
          <a:p>
            <a:pPr>
              <a:defRPr/>
            </a:pPr>
            <a:fld id="{DC0504A9-C520-434B-8006-07EDADC04CBF}" type="slidenum">
              <a:rPr lang="zh-CN" altLang="en-US">
                <a:solidFill>
                  <a:prstClr val="black">
                    <a:tint val="75000"/>
                  </a:prstClr>
                </a:solidFill>
              </a:rPr>
              <a:pPr>
                <a:defRPr/>
              </a:pPr>
              <a:t>‹#›</a:t>
            </a:fld>
            <a:endParaRPr lang="zh-CN" altLang="en-US" dirty="0">
              <a:solidFill>
                <a:prstClr val="black">
                  <a:tint val="75000"/>
                </a:prstClr>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476672"/>
            <a:ext cx="1614736" cy="42932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6280" y="249779"/>
            <a:ext cx="1512168" cy="883106"/>
          </a:xfrm>
          <a:prstGeom prst="rect">
            <a:avLst/>
          </a:prstGeom>
        </p:spPr>
      </p:pic>
    </p:spTree>
    <p:extLst>
      <p:ext uri="{BB962C8B-B14F-4D97-AF65-F5344CB8AC3E}">
        <p14:creationId xmlns:p14="http://schemas.microsoft.com/office/powerpoint/2010/main" val="226266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A76BCC71-C5FE-415B-9CFC-EADBEEA194F5}"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85A3350-8021-4DEF-B7D9-A3C94DB71ED1}"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51575"/>
            <a:ext cx="2844800" cy="476250"/>
          </a:xfrm>
        </p:spPr>
        <p:txBody>
          <a:bodyPr/>
          <a:lstStyle>
            <a:lvl1pPr>
              <a:defRPr/>
            </a:lvl1pPr>
          </a:lstStyle>
          <a:p>
            <a:fld id="{B24FAE7F-B617-4C9E-A6DC-FE6BE2FA7980}" type="datetime1">
              <a:rPr lang="zh-CN" altLang="en-US" smtClean="0"/>
              <a:t>2020/11/26</a:t>
            </a:fld>
            <a:endParaRPr lang="es-ES" altLang="zh-CN"/>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r>
              <a:rPr lang="es-ES" altLang="zh-CN" smtClean="0"/>
              <a:t>China-VO and Astroinformatics 2020, Nov. 2020, Xiamen</a:t>
            </a:r>
            <a:endParaRPr lang="es-ES" altLang="zh-CN"/>
          </a:p>
        </p:txBody>
      </p:sp>
    </p:spTree>
    <p:extLst>
      <p:ext uri="{BB962C8B-B14F-4D97-AF65-F5344CB8AC3E}">
        <p14:creationId xmlns:p14="http://schemas.microsoft.com/office/powerpoint/2010/main" val="29885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a:t>单击此处编辑母版标题样式</a:t>
            </a:r>
          </a:p>
        </p:txBody>
      </p:sp>
      <p:sp>
        <p:nvSpPr>
          <p:cNvPr id="3" name="文本占位符 2"/>
          <p:cNvSpPr>
            <a:spLocks noGrp="1"/>
          </p:cNvSpPr>
          <p:nvPr>
            <p:ph type="body" sz="half" idx="1"/>
          </p:nvPr>
        </p:nvSpPr>
        <p:spPr>
          <a:xfrm>
            <a:off x="914400" y="1524000"/>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97600" y="1524000"/>
            <a:ext cx="508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97600" y="3657600"/>
            <a:ext cx="508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3"/>
          <p:cNvSpPr>
            <a:spLocks noGrp="1" noChangeArrowheads="1"/>
          </p:cNvSpPr>
          <p:nvPr>
            <p:ph type="dt" sz="half" idx="10"/>
          </p:nvPr>
        </p:nvSpPr>
        <p:spPr>
          <a:ln/>
        </p:spPr>
        <p:txBody>
          <a:bodyPr/>
          <a:lstStyle>
            <a:lvl1pPr>
              <a:defRPr/>
            </a:lvl1pPr>
          </a:lstStyle>
          <a:p>
            <a:pPr>
              <a:defRPr/>
            </a:pPr>
            <a:fld id="{5ED429E1-15D4-4BEC-8CE3-E23F7634FEA2}" type="datetime1">
              <a:rPr lang="zh-CN" altLang="en-US" smtClean="0"/>
              <a:t>2020/11/26</a:t>
            </a:fld>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r>
              <a:rPr lang="en-US" altLang="zh-CN" smtClean="0"/>
              <a:t>China-VO and Astroinformatics 2020, Nov. 2020, Xiamen</a:t>
            </a:r>
            <a:endParaRPr lang="en-US" altLang="zh-CN"/>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accent1">
            <a:lumMod val="50000"/>
          </a:schemeClr>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08D3F59-53D8-46AB-B74B-3CC229F06A5D}"/>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xmlns="" id="{78B28AC1-E919-42EB-A6FF-F5CAA97C21D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550526" y="258383"/>
            <a:ext cx="1381935" cy="359999"/>
          </a:xfrm>
          <a:prstGeom prst="rect">
            <a:avLst/>
          </a:prstGeom>
        </p:spPr>
      </p:pic>
    </p:spTree>
    <p:extLst>
      <p:ext uri="{BB962C8B-B14F-4D97-AF65-F5344CB8AC3E}">
        <p14:creationId xmlns:p14="http://schemas.microsoft.com/office/powerpoint/2010/main" val="3763161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16D3096-9D95-4513-A651-63F041B87D90}" type="datetime1">
              <a:rPr lang="zh-CN" altLang="en-US" smtClean="0"/>
              <a:t>2020/11/26</a:t>
            </a:fld>
            <a:endParaRPr lang="zh-CN" altLang="en-US"/>
          </a:p>
        </p:txBody>
      </p:sp>
      <p:sp>
        <p:nvSpPr>
          <p:cNvPr id="5" name="Footer Placeholder 4"/>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55807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271451"/>
            <a:ext cx="8596668" cy="4769911"/>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10"/>
          </p:nvPr>
        </p:nvSpPr>
        <p:spPr/>
        <p:txBody>
          <a:bodyPr/>
          <a:lstStyle/>
          <a:p>
            <a:fld id="{CED19BA6-D6A4-4D20-B67C-D3C4FB841B53}" type="datetime1">
              <a:rPr lang="zh-CN" altLang="en-US" smtClean="0"/>
              <a:t>2020/11/26</a:t>
            </a:fld>
            <a:endParaRPr lang="zh-CN" altLang="en-US"/>
          </a:p>
        </p:txBody>
      </p:sp>
      <p:sp>
        <p:nvSpPr>
          <p:cNvPr id="5" name="Footer Placeholder 4"/>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10" name="Title Placeholder 1">
            <a:extLst>
              <a:ext uri="{FF2B5EF4-FFF2-40B4-BE49-F238E27FC236}">
                <a16:creationId xmlns:a16="http://schemas.microsoft.com/office/drawing/2014/main" xmlns="" id="{FAFE3415-D9B0-4081-86C0-FF9F55330D73}"/>
              </a:ext>
            </a:extLst>
          </p:cNvPr>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503541592"/>
      </p:ext>
    </p:extLst>
  </p:cSld>
  <p:clrMapOvr>
    <a:masterClrMapping/>
  </p:clrMapOvr>
  <p:extLst mod="1">
    <p:ext uri="{DCECCB84-F9BA-43D5-87BE-67443E8EF086}">
      <p15:sldGuideLst xmlns:p15="http://schemas.microsoft.com/office/powerpoint/2012/main">
        <p15:guide id="1" orient="horz" pos="187">
          <p15:clr>
            <a:srgbClr val="FBAE40"/>
          </p15:clr>
        </p15:guide>
        <p15:guide id="2" pos="3840">
          <p15:clr>
            <a:srgbClr val="FBAE40"/>
          </p15:clr>
        </p15:guide>
        <p15:guide id="3" orient="horz" pos="845">
          <p15:clr>
            <a:srgbClr val="FBAE40"/>
          </p15:clr>
        </p15:guide>
        <p15:guide id="4" orient="horz" pos="75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3CF59F8-5AD0-4178-9B5B-34BA9A3FDA9A}" type="datetime1">
              <a:rPr lang="zh-CN" altLang="en-US" smtClean="0"/>
              <a:t>2020/11/26</a:t>
            </a:fld>
            <a:endParaRPr lang="zh-CN" altLang="en-US"/>
          </a:p>
        </p:txBody>
      </p:sp>
      <p:sp>
        <p:nvSpPr>
          <p:cNvPr id="5" name="Footer Placeholder 4"/>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305954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1262743"/>
            <a:ext cx="4184035" cy="4778618"/>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Content Placeholder 3"/>
          <p:cNvSpPr>
            <a:spLocks noGrp="1"/>
          </p:cNvSpPr>
          <p:nvPr>
            <p:ph sz="half" idx="2"/>
          </p:nvPr>
        </p:nvSpPr>
        <p:spPr>
          <a:xfrm>
            <a:off x="5089970" y="1262743"/>
            <a:ext cx="4184034" cy="4778619"/>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5" name="Date Placeholder 4"/>
          <p:cNvSpPr>
            <a:spLocks noGrp="1"/>
          </p:cNvSpPr>
          <p:nvPr>
            <p:ph type="dt" sz="half" idx="10"/>
          </p:nvPr>
        </p:nvSpPr>
        <p:spPr/>
        <p:txBody>
          <a:bodyPr/>
          <a:lstStyle/>
          <a:p>
            <a:fld id="{27A29768-A180-4255-BF75-5940F5E12AD3}" type="datetime1">
              <a:rPr lang="zh-CN" altLang="en-US" smtClean="0"/>
              <a:t>2020/11/26</a:t>
            </a:fld>
            <a:endParaRPr lang="zh-CN" altLang="en-US"/>
          </a:p>
        </p:txBody>
      </p:sp>
      <p:sp>
        <p:nvSpPr>
          <p:cNvPr id="6" name="Footer Placeholder 5"/>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7" name="Slide Number Placeholder 6"/>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9" name="Title Placeholder 1">
            <a:extLst>
              <a:ext uri="{FF2B5EF4-FFF2-40B4-BE49-F238E27FC236}">
                <a16:creationId xmlns:a16="http://schemas.microsoft.com/office/drawing/2014/main" xmlns="" id="{E0C76298-3454-47BB-ACEF-DA739F90EA4F}"/>
              </a:ext>
            </a:extLst>
          </p:cNvPr>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1319503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5745" y="1264000"/>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Content Placeholder 3"/>
          <p:cNvSpPr>
            <a:spLocks noGrp="1"/>
          </p:cNvSpPr>
          <p:nvPr>
            <p:ph sz="half" idx="2"/>
          </p:nvPr>
        </p:nvSpPr>
        <p:spPr>
          <a:xfrm>
            <a:off x="675745" y="1998273"/>
            <a:ext cx="4185623" cy="4043090"/>
          </a:xfrm>
        </p:spPr>
        <p:txBody>
          <a:bodyPr>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5" name="Text Placeholder 4"/>
          <p:cNvSpPr>
            <a:spLocks noGrp="1"/>
          </p:cNvSpPr>
          <p:nvPr>
            <p:ph type="body" sz="quarter" idx="3"/>
          </p:nvPr>
        </p:nvSpPr>
        <p:spPr>
          <a:xfrm>
            <a:off x="5088383" y="1264000"/>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1998273"/>
            <a:ext cx="4185617" cy="4043090"/>
          </a:xfrm>
        </p:spPr>
        <p:txBody>
          <a:bodyPr>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7" name="Date Placeholder 6"/>
          <p:cNvSpPr>
            <a:spLocks noGrp="1"/>
          </p:cNvSpPr>
          <p:nvPr>
            <p:ph type="dt" sz="half" idx="10"/>
          </p:nvPr>
        </p:nvSpPr>
        <p:spPr/>
        <p:txBody>
          <a:bodyPr/>
          <a:lstStyle/>
          <a:p>
            <a:fld id="{D974C421-9CC3-4DB9-82D3-B52537F4DECF}" type="datetime1">
              <a:rPr lang="zh-CN" altLang="en-US" smtClean="0"/>
              <a:t>2020/11/26</a:t>
            </a:fld>
            <a:endParaRPr lang="zh-CN" altLang="en-US"/>
          </a:p>
        </p:txBody>
      </p:sp>
      <p:sp>
        <p:nvSpPr>
          <p:cNvPr id="8" name="Footer Placeholder 7"/>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9" name="Slide Number Placeholder 8"/>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10" name="Title Placeholder 1">
            <a:extLst>
              <a:ext uri="{FF2B5EF4-FFF2-40B4-BE49-F238E27FC236}">
                <a16:creationId xmlns:a16="http://schemas.microsoft.com/office/drawing/2014/main" xmlns="" id="{B004F047-FD61-4ECE-BA16-45074D5B6A05}"/>
              </a:ext>
            </a:extLst>
          </p:cNvPr>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3353910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p:nvPr>
        </p:nvSpPr>
        <p:spPr>
          <a:xfrm>
            <a:off x="623392" y="1628800"/>
            <a:ext cx="10369152" cy="4525963"/>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日期占位符 3"/>
          <p:cNvSpPr>
            <a:spLocks noGrp="1"/>
          </p:cNvSpPr>
          <p:nvPr>
            <p:ph type="dt" sz="half" idx="10"/>
          </p:nvPr>
        </p:nvSpPr>
        <p:spPr/>
        <p:txBody>
          <a:bodyPr/>
          <a:lstStyle>
            <a:lvl1pPr>
              <a:defRPr/>
            </a:lvl1pPr>
          </a:lstStyle>
          <a:p>
            <a:pPr>
              <a:defRPr/>
            </a:pPr>
            <a:fld id="{16F9660D-047E-4AEB-B367-C18552D68F4D}" type="datetime1">
              <a:rPr lang="zh-CN" altLang="en-US" smtClean="0">
                <a:solidFill>
                  <a:prstClr val="black">
                    <a:tint val="75000"/>
                  </a:prstClr>
                </a:solidFill>
              </a:rPr>
              <a:t>2020/11/26</a:t>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vl1pPr>
          </a:lstStyle>
          <a:p>
            <a:pPr>
              <a:defRPr/>
            </a:pPr>
            <a:fld id="{57CAB3AD-80B6-4776-8E50-4A9BCF9679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9F26F53-1797-4192-889C-EEF00B9FD420}" type="datetime1">
              <a:rPr lang="zh-CN" altLang="en-US" smtClean="0"/>
              <a:t>2020/11/26</a:t>
            </a:fld>
            <a:endParaRPr lang="zh-CN" altLang="en-US"/>
          </a:p>
        </p:txBody>
      </p:sp>
      <p:sp>
        <p:nvSpPr>
          <p:cNvPr id="4" name="Footer Placeholder 3"/>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5" name="Slide Number Placeholder 4"/>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6" name="Title Placeholder 1">
            <a:extLst>
              <a:ext uri="{FF2B5EF4-FFF2-40B4-BE49-F238E27FC236}">
                <a16:creationId xmlns:a16="http://schemas.microsoft.com/office/drawing/2014/main" xmlns="" id="{4F515F7D-9393-4C3D-9ACF-B33A6ACD3C70}"/>
              </a:ext>
            </a:extLst>
          </p:cNvPr>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Tree>
    <p:extLst>
      <p:ext uri="{BB962C8B-B14F-4D97-AF65-F5344CB8AC3E}">
        <p14:creationId xmlns:p14="http://schemas.microsoft.com/office/powerpoint/2010/main" val="1210001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1DACA-015B-44DC-BF33-B182F1EE8EB2}" type="datetime1">
              <a:rPr lang="zh-CN" altLang="en-US" smtClean="0"/>
              <a:t>2020/11/26</a:t>
            </a:fld>
            <a:endParaRPr lang="zh-CN" altLang="en-US"/>
          </a:p>
        </p:txBody>
      </p:sp>
      <p:sp>
        <p:nvSpPr>
          <p:cNvPr id="3" name="Footer Placeholder 2"/>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4" name="Slide Number Placeholder 3"/>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413963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975A92C-C06C-43C9-A3C5-B0F6EEF373AE}" type="datetime1">
              <a:rPr lang="zh-CN" altLang="en-US" smtClean="0"/>
              <a:t>2020/11/26</a:t>
            </a:fld>
            <a:endParaRPr lang="zh-CN" altLang="en-US"/>
          </a:p>
        </p:txBody>
      </p:sp>
      <p:sp>
        <p:nvSpPr>
          <p:cNvPr id="6" name="Footer Placeholder 5"/>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7" name="Slide Number Placeholder 6"/>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577538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9E6F1F1-CA6A-40AF-AB3E-0D03FD756222}" type="datetime1">
              <a:rPr lang="zh-CN" altLang="en-US" smtClean="0"/>
              <a:t>2020/11/26</a:t>
            </a:fld>
            <a:endParaRPr lang="zh-CN" altLang="en-US"/>
          </a:p>
        </p:txBody>
      </p:sp>
      <p:sp>
        <p:nvSpPr>
          <p:cNvPr id="6" name="Footer Placeholder 5"/>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7" name="Slide Number Placeholder 6"/>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555110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0C60D4D-682E-4BE1-9190-051847DA7540}" type="datetime1">
              <a:rPr lang="zh-CN" altLang="en-US" smtClean="0"/>
              <a:t>2020/11/26</a:t>
            </a:fld>
            <a:endParaRPr lang="zh-CN" altLang="en-US"/>
          </a:p>
        </p:txBody>
      </p:sp>
      <p:sp>
        <p:nvSpPr>
          <p:cNvPr id="5" name="Footer Placeholder 4"/>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4159202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419564A-E825-44BC-97EE-E6A531970535}" type="datetime1">
              <a:rPr lang="zh-CN" altLang="en-US" smtClean="0"/>
              <a:t>2020/11/26</a:t>
            </a:fld>
            <a:endParaRPr lang="zh-CN" altLang="en-US"/>
          </a:p>
        </p:txBody>
      </p:sp>
      <p:sp>
        <p:nvSpPr>
          <p:cNvPr id="5" name="Footer Placeholder 4"/>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46035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7B598C1-1795-4B4A-9D53-89553DE21CE3}" type="datetime1">
              <a:rPr lang="zh-CN" altLang="en-US" smtClean="0"/>
              <a:t>2020/11/26</a:t>
            </a:fld>
            <a:endParaRPr lang="zh-CN" altLang="en-US"/>
          </a:p>
        </p:txBody>
      </p:sp>
      <p:sp>
        <p:nvSpPr>
          <p:cNvPr id="5" name="Footer Placeholder 4"/>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3035182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8E85468B-0E94-4D83-A1FC-47210B819605}" type="datetime1">
              <a:rPr lang="zh-CN" altLang="en-US" smtClean="0"/>
              <a:t>2020/11/26</a:t>
            </a:fld>
            <a:endParaRPr lang="zh-CN" altLang="en-US"/>
          </a:p>
        </p:txBody>
      </p:sp>
      <p:sp>
        <p:nvSpPr>
          <p:cNvPr id="5" name="Footer Placeholder 4"/>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64158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dirty="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dirty="0"/>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Date Placeholder 3"/>
          <p:cNvSpPr>
            <a:spLocks noGrp="1"/>
          </p:cNvSpPr>
          <p:nvPr>
            <p:ph type="dt" sz="half" idx="10"/>
          </p:nvPr>
        </p:nvSpPr>
        <p:spPr/>
        <p:txBody>
          <a:bodyPr/>
          <a:lstStyle/>
          <a:p>
            <a:fld id="{B2B7C415-E3CF-4557-A82E-81B002BCB8D4}" type="datetime1">
              <a:rPr lang="zh-CN" altLang="en-US" smtClean="0"/>
              <a:t>2020/11/26</a:t>
            </a:fld>
            <a:endParaRPr lang="zh-CN" altLang="en-US"/>
          </a:p>
        </p:txBody>
      </p:sp>
      <p:sp>
        <p:nvSpPr>
          <p:cNvPr id="5" name="Footer Placeholder 4"/>
          <p:cNvSpPr>
            <a:spLocks noGrp="1"/>
          </p:cNvSpPr>
          <p:nvPr>
            <p:ph type="ftr" sz="quarter" idx="11"/>
          </p:nvPr>
        </p:nvSpPr>
        <p:spPr/>
        <p:txBody>
          <a:bodyPr/>
          <a:lstStyle/>
          <a:p>
            <a:r>
              <a:rPr lang="en-US" altLang="zh-CN" smtClean="0"/>
              <a:t>China-VO and Astroinformatics 2020, Nov. 2020, Xiamen</a:t>
            </a:r>
            <a:endParaRPr lang="zh-CN" altLang="en-US"/>
          </a:p>
        </p:txBody>
      </p:sp>
      <p:sp>
        <p:nvSpPr>
          <p:cNvPr id="6" name="Slide Number Placeholder 5"/>
          <p:cNvSpPr>
            <a:spLocks noGrp="1"/>
          </p:cNvSpPr>
          <p:nvPr>
            <p:ph type="sldNum" sz="quarter" idx="12"/>
          </p:nvPr>
        </p:nvSpPr>
        <p:spPr/>
        <p:txBody>
          <a:bodyPr/>
          <a:lstStyle/>
          <a:p>
            <a:fld id="{79F9E659-F6DC-4306-9D7D-AC7D86E1D4BE}" type="slidenum">
              <a:rPr lang="zh-CN" altLang="en-US" smtClean="0"/>
              <a:t>‹#›</a:t>
            </a:fld>
            <a:endParaRPr lang="zh-CN" altLang="en-US"/>
          </a:p>
        </p:txBody>
      </p:sp>
    </p:spTree>
    <p:extLst>
      <p:ext uri="{BB962C8B-B14F-4D97-AF65-F5344CB8AC3E}">
        <p14:creationId xmlns:p14="http://schemas.microsoft.com/office/powerpoint/2010/main" val="2397225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914400" y="2130426"/>
            <a:ext cx="10363200" cy="1470025"/>
          </a:xfrm>
          <a:solidFill>
            <a:schemeClr val="tx2"/>
          </a:solidFill>
        </p:spPr>
        <p:txBody>
          <a:bodyPr/>
          <a:lstStyle>
            <a:lvl1pPr>
              <a:defRPr sz="4800" baseline="0">
                <a:solidFill>
                  <a:schemeClr val="bg1"/>
                </a:solidFill>
                <a:latin typeface="+mj-lt"/>
                <a:ea typeface="微软雅黑" panose="020B0503020204020204" pitchFamily="34" charset="-122"/>
              </a:defRPr>
            </a:lvl1pPr>
          </a:lstStyle>
          <a:p>
            <a:r>
              <a:rPr lang="en-US" altLang="zh-CN" dirty="0" smtClean="0"/>
              <a:t>Slides title</a:t>
            </a:r>
            <a:endParaRPr lang="zh-CN" altLang="en-US" dirty="0"/>
          </a:p>
        </p:txBody>
      </p:sp>
      <p:sp>
        <p:nvSpPr>
          <p:cNvPr id="3" name="副标题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smtClean="0"/>
              <a:t>authors</a:t>
            </a:r>
            <a:endParaRPr lang="zh-CN" altLang="en-US" dirty="0"/>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392" y="260648"/>
            <a:ext cx="1755194" cy="936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92768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F818BE2-7A24-4B8D-BB22-8E9A431CEB70}"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latin typeface="+mj-lt"/>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3392" y="1628800"/>
            <a:ext cx="10369152" cy="4525963"/>
          </a:xfrm>
        </p:spPr>
        <p:txBody>
          <a:bodyPr/>
          <a:lstStyle>
            <a:lvl1pPr>
              <a:defRPr>
                <a:latin typeface="+mj-lt"/>
                <a:ea typeface="微软雅黑" panose="020B0503020204020204" pitchFamily="34" charset="-122"/>
              </a:defRPr>
            </a:lvl1pPr>
            <a:lvl2pPr>
              <a:defRPr>
                <a:latin typeface="+mj-lt"/>
                <a:ea typeface="微软雅黑" panose="020B0503020204020204" pitchFamily="34" charset="-122"/>
              </a:defRPr>
            </a:lvl2pPr>
            <a:lvl3pPr>
              <a:defRPr>
                <a:latin typeface="+mj-lt"/>
                <a:ea typeface="微软雅黑" panose="020B0503020204020204" pitchFamily="34" charset="-122"/>
              </a:defRPr>
            </a:lvl3pPr>
            <a:lvl4pPr>
              <a:defRPr>
                <a:latin typeface="+mj-lt"/>
                <a:ea typeface="微软雅黑" panose="020B0503020204020204" pitchFamily="34" charset="-122"/>
              </a:defRPr>
            </a:lvl4pPr>
            <a:lvl5pPr>
              <a:defRPr>
                <a:latin typeface="+mj-lt"/>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3"/>
          <p:cNvSpPr>
            <a:spLocks noGrp="1"/>
          </p:cNvSpPr>
          <p:nvPr>
            <p:ph type="dt" sz="half" idx="10"/>
          </p:nvPr>
        </p:nvSpPr>
        <p:spPr/>
        <p:txBody>
          <a:bodyPr/>
          <a:lstStyle>
            <a:lvl1pPr>
              <a:defRPr>
                <a:latin typeface="+mj-lt"/>
              </a:defRPr>
            </a:lvl1pPr>
          </a:lstStyle>
          <a:p>
            <a:pPr>
              <a:defRPr/>
            </a:pPr>
            <a:fld id="{841F4285-34D4-42DD-B9C6-65ADB51AC981}"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7" name="页脚占位符 4"/>
          <p:cNvSpPr>
            <a:spLocks noGrp="1"/>
          </p:cNvSpPr>
          <p:nvPr>
            <p:ph type="ftr" sz="quarter" idx="11"/>
          </p:nvPr>
        </p:nvSpPr>
        <p:spPr/>
        <p:txBody>
          <a:bodyPr/>
          <a:lstStyle>
            <a:lvl1pPr>
              <a:defRPr>
                <a:latin typeface="+mj-lt"/>
              </a:defRPr>
            </a:lvl1pPr>
          </a:lstStyle>
          <a:p>
            <a:pPr>
              <a:defRPr/>
            </a:pPr>
            <a:r>
              <a:rPr lang="en-US" altLang="zh-CN" smtClean="0">
                <a:solidFill>
                  <a:prstClr val="black">
                    <a:tint val="75000"/>
                  </a:prstClr>
                </a:solidFill>
              </a:rPr>
              <a:t>China-VO and Astroinformatics 2020, Nov. 2020, Xiamen</a:t>
            </a:r>
            <a:endParaRPr lang="zh-CN" altLang="en-US" dirty="0">
              <a:solidFill>
                <a:prstClr val="black">
                  <a:tint val="75000"/>
                </a:prstClr>
              </a:solidFill>
            </a:endParaRPr>
          </a:p>
        </p:txBody>
      </p:sp>
      <p:sp>
        <p:nvSpPr>
          <p:cNvPr id="8" name="灯片编号占位符 5"/>
          <p:cNvSpPr>
            <a:spLocks noGrp="1"/>
          </p:cNvSpPr>
          <p:nvPr>
            <p:ph type="sldNum" sz="quarter" idx="12"/>
          </p:nvPr>
        </p:nvSpPr>
        <p:spPr/>
        <p:txBody>
          <a:bodyPr/>
          <a:lstStyle>
            <a:lvl1pPr>
              <a:defRPr>
                <a:latin typeface="+mj-lt"/>
              </a:defRPr>
            </a:lvl1pPr>
          </a:lstStyle>
          <a:p>
            <a:pPr>
              <a:defRPr/>
            </a:pPr>
            <a:fld id="{57CAB3AD-80B6-4776-8E50-4A9BCF96797F}"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4779595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FDAF912B-8D26-441E-A6C4-4264779A03E3}"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1262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mj-lt"/>
                <a:ea typeface="微软雅黑" panose="020B0503020204020204" pitchFamily="34" charset="-122"/>
                <a:cs typeface="+mj-cs"/>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609600" y="1600201"/>
            <a:ext cx="5384800" cy="4525963"/>
          </a:xfrm>
        </p:spPr>
        <p:txBody>
          <a:bodyPr/>
          <a:lstStyle>
            <a:lvl1pPr>
              <a:defRPr sz="2800">
                <a:latin typeface="+mj-lt"/>
                <a:ea typeface="微软雅黑" panose="020B0503020204020204" pitchFamily="34" charset="-122"/>
              </a:defRPr>
            </a:lvl1pPr>
            <a:lvl2pPr>
              <a:defRPr sz="2400">
                <a:latin typeface="+mj-lt"/>
                <a:ea typeface="微软雅黑" panose="020B0503020204020204" pitchFamily="34" charset="-122"/>
              </a:defRPr>
            </a:lvl2pPr>
            <a:lvl3pPr>
              <a:defRPr sz="2000">
                <a:latin typeface="+mj-lt"/>
                <a:ea typeface="微软雅黑" panose="020B0503020204020204" pitchFamily="34" charset="-122"/>
              </a:defRPr>
            </a:lvl3pPr>
            <a:lvl4pPr>
              <a:defRPr sz="1800">
                <a:latin typeface="+mj-lt"/>
                <a:ea typeface="微软雅黑" panose="020B0503020204020204" pitchFamily="34" charset="-122"/>
              </a:defRPr>
            </a:lvl4pPr>
            <a:lvl5pPr>
              <a:defRPr sz="1800">
                <a:latin typeface="+mj-lt"/>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6197600" y="1600201"/>
            <a:ext cx="5384800" cy="4525963"/>
          </a:xfrm>
        </p:spPr>
        <p:txBody>
          <a:bodyPr/>
          <a:lstStyle>
            <a:lvl1pPr>
              <a:defRPr sz="2800">
                <a:latin typeface="+mj-lt"/>
                <a:ea typeface="微软雅黑" panose="020B0503020204020204" pitchFamily="34" charset="-122"/>
              </a:defRPr>
            </a:lvl1pPr>
            <a:lvl2pPr>
              <a:defRPr sz="2400">
                <a:latin typeface="+mj-lt"/>
                <a:ea typeface="微软雅黑" panose="020B0503020204020204" pitchFamily="34" charset="-122"/>
              </a:defRPr>
            </a:lvl2pPr>
            <a:lvl3pPr>
              <a:defRPr sz="2000">
                <a:latin typeface="+mj-lt"/>
                <a:ea typeface="微软雅黑" panose="020B0503020204020204" pitchFamily="34" charset="-122"/>
              </a:defRPr>
            </a:lvl3pPr>
            <a:lvl4pPr>
              <a:defRPr sz="1800">
                <a:latin typeface="+mj-lt"/>
                <a:ea typeface="微软雅黑" panose="020B0503020204020204" pitchFamily="34" charset="-122"/>
              </a:defRPr>
            </a:lvl4pPr>
            <a:lvl5pPr>
              <a:defRPr sz="1800">
                <a:latin typeface="+mj-lt"/>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3"/>
          <p:cNvSpPr>
            <a:spLocks noGrp="1"/>
          </p:cNvSpPr>
          <p:nvPr>
            <p:ph type="dt" sz="half" idx="10"/>
          </p:nvPr>
        </p:nvSpPr>
        <p:spPr/>
        <p:txBody>
          <a:bodyPr/>
          <a:lstStyle>
            <a:lvl1pPr>
              <a:defRPr>
                <a:latin typeface="+mj-lt"/>
              </a:defRPr>
            </a:lvl1pPr>
          </a:lstStyle>
          <a:p>
            <a:pPr>
              <a:defRPr/>
            </a:pPr>
            <a:fld id="{09B45A1F-304C-4210-8AAD-93B5A9918505}"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atin typeface="+mj-lt"/>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atin typeface="+mj-lt"/>
              </a:defRPr>
            </a:lvl1pPr>
          </a:lstStyle>
          <a:p>
            <a:pPr>
              <a:defRPr/>
            </a:pPr>
            <a:fld id="{CCFF8C2A-5131-4CD3-A23B-A2B536C93C1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4230335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60544BB2-C14F-4237-A04A-AEFA89A2D52A}"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8149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E25F8BA2-6901-4D99-8704-88DC469649D0}"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19954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E60B915-C39D-4A93-B6B8-E7E37140B856}"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54509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E435007-4BE2-493D-B76B-8695882A6223}"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314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773C874-65DA-4B51-9ED6-B8E737764C28}"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36412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2040638-CA61-4C0C-90F5-842642F3248E}"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0374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05D5A27-4467-41F2-802F-E56D4778E830}"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0419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a:defRPr/>
            </a:pPr>
            <a:fld id="{806127D1-E662-4CB7-A76E-614BE0C8539E}"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a:defRPr/>
            </a:pPr>
            <a:fld id="{CCFF8C2A-5131-4CD3-A23B-A2B536C93C1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251575"/>
            <a:ext cx="2844800" cy="476250"/>
          </a:xfrm>
        </p:spPr>
        <p:txBody>
          <a:bodyPr/>
          <a:lstStyle>
            <a:lvl1pPr>
              <a:defRPr/>
            </a:lvl1pPr>
          </a:lstStyle>
          <a:p>
            <a:fld id="{ABC030C7-9C5D-41BB-8247-4DFD75771108}" type="datetime1">
              <a:rPr lang="zh-CN" altLang="en-US" smtClean="0">
                <a:solidFill>
                  <a:prstClr val="black">
                    <a:tint val="75000"/>
                  </a:prstClr>
                </a:solidFill>
              </a:rPr>
              <a:t>2020/11/26</a:t>
            </a:fld>
            <a:endParaRPr lang="es-ES" altLang="zh-CN">
              <a:solidFill>
                <a:prstClr val="black">
                  <a:tint val="75000"/>
                </a:prstClr>
              </a:solidFill>
            </a:endParaRPr>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solidFill>
                  <a:prstClr val="black">
                    <a:tint val="75000"/>
                  </a:prstClr>
                </a:solidFill>
              </a:rPr>
              <a:pPr/>
              <a:t>‹#›</a:t>
            </a:fld>
            <a:endParaRPr lang="es-ES" altLang="zh-CN">
              <a:solidFill>
                <a:prstClr val="black">
                  <a:tint val="75000"/>
                </a:prstClr>
              </a:solidFill>
            </a:endParaRPr>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r>
              <a:rPr lang="en-US" altLang="zh-CN" smtClean="0">
                <a:solidFill>
                  <a:prstClr val="black">
                    <a:tint val="75000"/>
                  </a:prstClr>
                </a:solidFill>
              </a:rPr>
              <a:t>China-VO and Astroinformatics 2020, Nov. 2020, Xiamen</a:t>
            </a:r>
            <a:endParaRPr lang="es-ES" altLang="zh-CN">
              <a:solidFill>
                <a:prstClr val="black">
                  <a:tint val="75000"/>
                </a:prstClr>
              </a:solidFill>
            </a:endParaRPr>
          </a:p>
        </p:txBody>
      </p:sp>
    </p:spTree>
    <p:extLst>
      <p:ext uri="{BB962C8B-B14F-4D97-AF65-F5344CB8AC3E}">
        <p14:creationId xmlns:p14="http://schemas.microsoft.com/office/powerpoint/2010/main" val="3633094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914400" y="15240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5240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97600" y="36576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3"/>
          <p:cNvSpPr>
            <a:spLocks noGrp="1" noChangeArrowheads="1"/>
          </p:cNvSpPr>
          <p:nvPr>
            <p:ph type="dt" sz="half" idx="10"/>
          </p:nvPr>
        </p:nvSpPr>
        <p:spPr>
          <a:ln/>
        </p:spPr>
        <p:txBody>
          <a:bodyPr/>
          <a:lstStyle>
            <a:lvl1pPr>
              <a:defRPr/>
            </a:lvl1pPr>
          </a:lstStyle>
          <a:p>
            <a:pPr>
              <a:defRPr/>
            </a:pPr>
            <a:fld id="{FF89FAC4-FD99-4EA3-96AD-CD246CA6D455}" type="datetime1">
              <a:rPr lang="zh-CN" altLang="en-US" smtClean="0">
                <a:solidFill>
                  <a:prstClr val="black">
                    <a:tint val="75000"/>
                  </a:prstClr>
                </a:solidFill>
              </a:rPr>
              <a:t>2020/11/26</a:t>
            </a:fld>
            <a:endParaRPr lang="en-US" altLang="zh-CN">
              <a:solidFill>
                <a:prstClr val="black">
                  <a:tint val="75000"/>
                </a:prstClr>
              </a:solidFill>
            </a:endParaRPr>
          </a:p>
        </p:txBody>
      </p:sp>
      <p:sp>
        <p:nvSpPr>
          <p:cNvPr id="7" name="Rectangle 4"/>
          <p:cNvSpPr>
            <a:spLocks noGrp="1" noChangeArrowheads="1"/>
          </p:cNvSpPr>
          <p:nvPr>
            <p:ph type="ftr" sz="quarter" idx="11"/>
          </p:nvPr>
        </p:nvSpPr>
        <p:spPr>
          <a:ln/>
        </p:spPr>
        <p:txBody>
          <a:bodyPr/>
          <a:lstStyle>
            <a:lvl1pPr>
              <a:defRPr/>
            </a:lvl1pPr>
          </a:lstStyle>
          <a:p>
            <a:pPr>
              <a:defRPr/>
            </a:pPr>
            <a:r>
              <a:rPr lang="en-US" altLang="zh-CN" smtClean="0">
                <a:solidFill>
                  <a:prstClr val="black">
                    <a:tint val="75000"/>
                  </a:prstClr>
                </a:solidFill>
              </a:rPr>
              <a:t>China-VO and Astroinformatics 2020, Nov. 2020, Xiamen</a:t>
            </a:r>
            <a:endParaRPr lang="en-US" altLang="zh-CN">
              <a:solidFill>
                <a:prstClr val="black">
                  <a:tint val="75000"/>
                </a:prstClr>
              </a:solidFill>
            </a:endParaRPr>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3710008430"/>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CF700DD5-F4B9-4DDC-82F4-EBBB8EC7A888}"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446571CE-3B2C-4927-9484-CD34A2AD68C9}"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BBD0FA8C-4CB1-466B-9741-F4CC334ADE59}"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FD8122F-85EF-4CEE-A87D-B10A4E5FE541}"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59092C6-8892-4F24-9366-E80FDE82815B}"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4ADBBC74-0666-494B-A86B-9A2ABA749F36}"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 id="2147483973" r:id="rId14"/>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261566"/>
            <a:ext cx="8596668" cy="844424"/>
          </a:xfrm>
          <a:prstGeom prst="rect">
            <a:avLst/>
          </a:prstGeom>
        </p:spPr>
        <p:txBody>
          <a:bodyPr vert="horz" lIns="91440" tIns="45720" rIns="91440" bIns="45720" rtlCol="0" anchor="t">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77334" y="1280160"/>
            <a:ext cx="8596668" cy="476120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D22D79-B104-470D-8E6C-157ADC27EE44}" type="datetime1">
              <a:rPr lang="zh-CN" altLang="en-US" smtClean="0"/>
              <a:t>2020/11/26</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ltLang="zh-CN" smtClean="0"/>
              <a:t>China-VO and Astroinformatics 2020, Nov. 2020, Xiamen</a:t>
            </a:r>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9F9E659-F6DC-4306-9D7D-AC7D86E1D4BE}" type="slidenum">
              <a:rPr lang="zh-CN" altLang="en-US" smtClean="0"/>
              <a:t>‹#›</a:t>
            </a:fld>
            <a:endParaRPr lang="zh-CN" altLang="en-US"/>
          </a:p>
        </p:txBody>
      </p:sp>
      <p:pic>
        <p:nvPicPr>
          <p:cNvPr id="18" name="图片 17">
            <a:extLst>
              <a:ext uri="{FF2B5EF4-FFF2-40B4-BE49-F238E27FC236}">
                <a16:creationId xmlns:a16="http://schemas.microsoft.com/office/drawing/2014/main" xmlns="" id="{5951CE5B-3AF8-4C89-ABA5-1AF36DC11E6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160599" y="261565"/>
            <a:ext cx="1282770" cy="340558"/>
          </a:xfrm>
          <a:prstGeom prst="rect">
            <a:avLst/>
          </a:prstGeom>
        </p:spPr>
      </p:pic>
    </p:spTree>
    <p:extLst>
      <p:ext uri="{BB962C8B-B14F-4D97-AF65-F5344CB8AC3E}">
        <p14:creationId xmlns:p14="http://schemas.microsoft.com/office/powerpoint/2010/main" val="172061579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E1BD8ECD-68F6-457F-A782-D3AB4BC0214C}" type="datetime1">
              <a:rPr lang="zh-CN" altLang="en-US" smtClean="0">
                <a:solidFill>
                  <a:prstClr val="black">
                    <a:tint val="75000"/>
                  </a:prstClr>
                </a:solidFill>
              </a:rPr>
              <a:t>2020/11/26</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25692179"/>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43.wmf"/><Relationship Id="rId18" Type="http://schemas.openxmlformats.org/officeDocument/2006/relationships/image" Target="../media/image56.png"/><Relationship Id="rId26" Type="http://schemas.openxmlformats.org/officeDocument/2006/relationships/image" Target="../media/image64.jpeg"/><Relationship Id="rId3" Type="http://schemas.openxmlformats.org/officeDocument/2006/relationships/image" Target="../media/image44.jpg"/><Relationship Id="rId21" Type="http://schemas.openxmlformats.org/officeDocument/2006/relationships/image" Target="../media/image59.jpeg"/><Relationship Id="rId7" Type="http://schemas.openxmlformats.org/officeDocument/2006/relationships/image" Target="../media/image47.png"/><Relationship Id="rId12" Type="http://schemas.openxmlformats.org/officeDocument/2006/relationships/oleObject" Target="../embeddings/oleObject1.bin"/><Relationship Id="rId17" Type="http://schemas.openxmlformats.org/officeDocument/2006/relationships/image" Target="../media/image55.jpeg"/><Relationship Id="rId25" Type="http://schemas.openxmlformats.org/officeDocument/2006/relationships/image" Target="../media/image63.jpeg"/><Relationship Id="rId2" Type="http://schemas.openxmlformats.org/officeDocument/2006/relationships/slideLayout" Target="../slideLayouts/slideLayout2.xml"/><Relationship Id="rId16" Type="http://schemas.openxmlformats.org/officeDocument/2006/relationships/image" Target="../media/image54.jpeg"/><Relationship Id="rId20" Type="http://schemas.openxmlformats.org/officeDocument/2006/relationships/image" Target="../media/image58.jpeg"/><Relationship Id="rId1" Type="http://schemas.openxmlformats.org/officeDocument/2006/relationships/vmlDrawing" Target="../drawings/vmlDrawing1.vml"/><Relationship Id="rId6" Type="http://schemas.openxmlformats.org/officeDocument/2006/relationships/image" Target="../media/image46.jpeg"/><Relationship Id="rId11" Type="http://schemas.openxmlformats.org/officeDocument/2006/relationships/image" Target="../media/image51.png"/><Relationship Id="rId24" Type="http://schemas.openxmlformats.org/officeDocument/2006/relationships/image" Target="../media/image62.jpeg"/><Relationship Id="rId5" Type="http://schemas.openxmlformats.org/officeDocument/2006/relationships/image" Target="../media/image45.png"/><Relationship Id="rId15" Type="http://schemas.openxmlformats.org/officeDocument/2006/relationships/image" Target="../media/image53.jpeg"/><Relationship Id="rId23" Type="http://schemas.openxmlformats.org/officeDocument/2006/relationships/image" Target="../media/image61.jpeg"/><Relationship Id="rId28" Type="http://schemas.openxmlformats.org/officeDocument/2006/relationships/image" Target="../media/image41.jpeg"/><Relationship Id="rId10" Type="http://schemas.openxmlformats.org/officeDocument/2006/relationships/image" Target="../media/image50.jpeg"/><Relationship Id="rId19" Type="http://schemas.openxmlformats.org/officeDocument/2006/relationships/image" Target="../media/image57.png"/><Relationship Id="rId4" Type="http://schemas.openxmlformats.org/officeDocument/2006/relationships/image" Target="../media/image42.jpg"/><Relationship Id="rId9" Type="http://schemas.openxmlformats.org/officeDocument/2006/relationships/image" Target="../media/image49.jpeg"/><Relationship Id="rId14" Type="http://schemas.openxmlformats.org/officeDocument/2006/relationships/image" Target="../media/image52.jpeg"/><Relationship Id="rId22" Type="http://schemas.openxmlformats.org/officeDocument/2006/relationships/image" Target="../media/image60.png"/><Relationship Id="rId27" Type="http://schemas.openxmlformats.org/officeDocument/2006/relationships/image" Target="../media/image65.tif"/></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30.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www.dst.gov.za/" TargetMode="External"/><Relationship Id="rId7" Type="http://schemas.openxmlformats.org/officeDocument/2006/relationships/image" Target="../media/image76.png"/><Relationship Id="rId2" Type="http://schemas.openxmlformats.org/officeDocument/2006/relationships/hyperlink" Target="http://africanopenscience.org.za/" TargetMode="External"/><Relationship Id="rId1" Type="http://schemas.openxmlformats.org/officeDocument/2006/relationships/slideLayout" Target="../slideLayouts/slideLayout30.xml"/><Relationship Id="rId6" Type="http://schemas.openxmlformats.org/officeDocument/2006/relationships/hyperlink" Target="http://www.codata.org/" TargetMode="External"/><Relationship Id="rId5" Type="http://schemas.openxmlformats.org/officeDocument/2006/relationships/hyperlink" Target="https://www.assaf.org.za/" TargetMode="External"/><Relationship Id="rId10" Type="http://schemas.openxmlformats.org/officeDocument/2006/relationships/image" Target="../media/image79.png"/><Relationship Id="rId4" Type="http://schemas.openxmlformats.org/officeDocument/2006/relationships/hyperlink" Target="http://www.nrf.ac.za/" TargetMode="External"/><Relationship Id="rId9" Type="http://schemas.openxmlformats.org/officeDocument/2006/relationships/image" Target="../media/image7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0" y="2130426"/>
            <a:ext cx="12192000" cy="2234678"/>
          </a:xfrm>
        </p:spPr>
        <p:txBody>
          <a:bodyPr/>
          <a:lstStyle/>
          <a:p>
            <a:pPr>
              <a:lnSpc>
                <a:spcPct val="150000"/>
              </a:lnSpc>
            </a:pPr>
            <a:r>
              <a:rPr lang="zh-CN" altLang="en-US" sz="6000" b="1" dirty="0">
                <a:solidFill>
                  <a:srgbClr val="FFFF00"/>
                </a:solidFill>
                <a:latin typeface="微软雅黑" panose="020B0503020204020204" pitchFamily="34" charset="-122"/>
                <a:ea typeface="微软雅黑" panose="020B0503020204020204" pitchFamily="34" charset="-122"/>
              </a:rPr>
              <a:t>国家天文科学数据</a:t>
            </a:r>
            <a:r>
              <a:rPr lang="zh-CN" altLang="en-US" sz="6000" b="1" dirty="0" smtClean="0">
                <a:solidFill>
                  <a:srgbClr val="FFFF00"/>
                </a:solidFill>
                <a:latin typeface="微软雅黑" panose="020B0503020204020204" pitchFamily="34" charset="-122"/>
                <a:ea typeface="微软雅黑" panose="020B0503020204020204" pitchFamily="34" charset="-122"/>
              </a:rPr>
              <a:t>中心</a:t>
            </a:r>
            <a:r>
              <a:rPr lang="en-US" altLang="zh-CN" sz="4800" dirty="0" smtClean="0">
                <a:solidFill>
                  <a:srgbClr val="FFFF00"/>
                </a:solidFill>
                <a:latin typeface="微软雅黑" panose="020B0503020204020204" pitchFamily="34" charset="-122"/>
                <a:ea typeface="微软雅黑" panose="020B0503020204020204" pitchFamily="34" charset="-122"/>
              </a:rPr>
              <a:t/>
            </a:r>
            <a:br>
              <a:rPr lang="en-US" altLang="zh-CN" sz="4800" dirty="0" smtClean="0">
                <a:solidFill>
                  <a:srgbClr val="FFFF00"/>
                </a:solidFill>
                <a:latin typeface="微软雅黑" panose="020B0503020204020204" pitchFamily="34" charset="-122"/>
                <a:ea typeface="微软雅黑" panose="020B0503020204020204" pitchFamily="34" charset="-122"/>
              </a:rPr>
            </a:br>
            <a:r>
              <a:rPr lang="en-US" altLang="zh-CN" sz="4000" dirty="0" smtClean="0">
                <a:latin typeface="微软雅黑" panose="020B0503020204020204" pitchFamily="34" charset="-122"/>
                <a:ea typeface="微软雅黑" panose="020B0503020204020204" pitchFamily="34" charset="-122"/>
              </a:rPr>
              <a:t>2019-2020</a:t>
            </a:r>
            <a:r>
              <a:rPr lang="zh-CN" altLang="en-US" sz="4000" dirty="0" smtClean="0">
                <a:latin typeface="微软雅黑" panose="020B0503020204020204" pitchFamily="34" charset="-122"/>
                <a:ea typeface="微软雅黑" panose="020B0503020204020204" pitchFamily="34" charset="-122"/>
              </a:rPr>
              <a:t>工作总结与展望</a:t>
            </a:r>
            <a:endParaRPr lang="en-US" altLang="zh-CN" sz="4000" dirty="0">
              <a:latin typeface="微软雅黑" panose="020B0503020204020204" pitchFamily="34" charset="-122"/>
              <a:ea typeface="微软雅黑" panose="020B0503020204020204" pitchFamily="34" charset="-122"/>
            </a:endParaRPr>
          </a:p>
        </p:txBody>
      </p:sp>
      <p:sp>
        <p:nvSpPr>
          <p:cNvPr id="2" name="副标题 1"/>
          <p:cNvSpPr>
            <a:spLocks noGrp="1"/>
          </p:cNvSpPr>
          <p:nvPr>
            <p:ph type="subTitle" idx="1"/>
          </p:nvPr>
        </p:nvSpPr>
        <p:spPr>
          <a:xfrm>
            <a:off x="1828800" y="4365104"/>
            <a:ext cx="8534400" cy="1273696"/>
          </a:xfrm>
        </p:spPr>
        <p:txBody>
          <a:bodyPr/>
          <a:lstStyle/>
          <a:p>
            <a:r>
              <a:rPr lang="zh-CN" altLang="en-US" sz="2400" dirty="0" smtClean="0">
                <a:solidFill>
                  <a:schemeClr val="tx1"/>
                </a:solidFill>
              </a:rPr>
              <a:t>崔辰州</a:t>
            </a:r>
            <a:endParaRPr lang="en-US" altLang="zh-CN" sz="2400" dirty="0" smtClean="0">
              <a:solidFill>
                <a:schemeClr val="tx1"/>
              </a:solidFill>
            </a:endParaRPr>
          </a:p>
          <a:p>
            <a:r>
              <a:rPr lang="zh-CN" altLang="en-US" sz="2400" dirty="0" smtClean="0">
                <a:solidFill>
                  <a:schemeClr val="tx1"/>
                </a:solidFill>
              </a:rPr>
              <a:t>中国科学院国家天文台</a:t>
            </a:r>
            <a:endParaRPr lang="en-US" altLang="zh-CN" sz="2400" dirty="0" smtClean="0">
              <a:solidFill>
                <a:schemeClr val="tx1"/>
              </a:solidFill>
            </a:endParaRPr>
          </a:p>
          <a:p>
            <a:r>
              <a:rPr lang="zh-CN" altLang="en-US" sz="2400" dirty="0">
                <a:solidFill>
                  <a:schemeClr val="tx1"/>
                </a:solidFill>
              </a:rPr>
              <a:t>国家天文科学数据中心</a:t>
            </a:r>
          </a:p>
        </p:txBody>
      </p:sp>
    </p:spTree>
    <p:extLst>
      <p:ext uri="{BB962C8B-B14F-4D97-AF65-F5344CB8AC3E}">
        <p14:creationId xmlns:p14="http://schemas.microsoft.com/office/powerpoint/2010/main" val="4288499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EDBE93-F7B3-4464-B727-6E40B0D81973}"/>
              </a:ext>
            </a:extLst>
          </p:cNvPr>
          <p:cNvSpPr>
            <a:spLocks noGrp="1"/>
          </p:cNvSpPr>
          <p:nvPr>
            <p:ph type="title"/>
          </p:nvPr>
        </p:nvSpPr>
        <p:spPr/>
        <p:txBody>
          <a:bodyPr/>
          <a:lstStyle/>
          <a:p>
            <a:r>
              <a:rPr lang="zh-CN" altLang="en-US" dirty="0"/>
              <a:t>在线服务系统建设情况（互联与运行）</a:t>
            </a:r>
          </a:p>
        </p:txBody>
      </p:sp>
      <p:sp>
        <p:nvSpPr>
          <p:cNvPr id="3" name="内容占位符 2">
            <a:extLst>
              <a:ext uri="{FF2B5EF4-FFF2-40B4-BE49-F238E27FC236}">
                <a16:creationId xmlns:a16="http://schemas.microsoft.com/office/drawing/2014/main" xmlns="" id="{F3E9EB37-61A4-4EBF-89D9-DB959CD36686}"/>
              </a:ext>
            </a:extLst>
          </p:cNvPr>
          <p:cNvSpPr>
            <a:spLocks noGrp="1"/>
          </p:cNvSpPr>
          <p:nvPr>
            <p:ph idx="1"/>
          </p:nvPr>
        </p:nvSpPr>
        <p:spPr/>
        <p:txBody>
          <a:bodyPr/>
          <a:lstStyle/>
          <a:p>
            <a:r>
              <a:rPr lang="zh-CN" altLang="en-US" dirty="0">
                <a:latin typeface="黑体" panose="02010609060101010101" pitchFamily="49" charset="-122"/>
                <a:ea typeface="黑体" panose="02010609060101010101" pitchFamily="49" charset="-122"/>
              </a:rPr>
              <a:t>功能建设</a:t>
            </a:r>
            <a:endParaRPr lang="en-US" altLang="zh-CN" dirty="0">
              <a:latin typeface="黑体" panose="02010609060101010101" pitchFamily="49" charset="-122"/>
              <a:ea typeface="黑体" panose="02010609060101010101" pitchFamily="49" charset="-122"/>
            </a:endParaRPr>
          </a:p>
          <a:p>
            <a:pPr lvl="1"/>
            <a:r>
              <a:rPr lang="zh-CN"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用户系统互联互通</a:t>
            </a:r>
            <a:endParaRPr lang="en-US"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lvl="1"/>
            <a:r>
              <a:rPr lang="zh-CN" altLang="zh-CN" sz="1800" b="1" kern="0" dirty="0">
                <a:solidFill>
                  <a:srgbClr val="000000"/>
                </a:solidFill>
                <a:latin typeface="黑体" panose="02010609060101010101" pitchFamily="49" charset="-122"/>
                <a:ea typeface="黑体" panose="02010609060101010101" pitchFamily="49" charset="-122"/>
                <a:cs typeface="宋体" panose="02010600030101010101" pitchFamily="2" charset="-122"/>
              </a:rPr>
              <a:t>检索系统及在线交叉证认系统</a:t>
            </a:r>
            <a:r>
              <a:rPr lang="zh-CN" altLang="en-US" sz="1800" b="1" kern="0" dirty="0">
                <a:solidFill>
                  <a:srgbClr val="000000"/>
                </a:solidFill>
                <a:latin typeface="黑体" panose="02010609060101010101" pitchFamily="49" charset="-122"/>
                <a:ea typeface="黑体" panose="02010609060101010101" pitchFamily="49" charset="-122"/>
                <a:cs typeface="宋体" panose="02010600030101010101" pitchFamily="2" charset="-122"/>
              </a:rPr>
              <a:t>（数据融合）</a:t>
            </a:r>
            <a:endParaRPr lang="en-US" altLang="zh-CN" sz="1800" b="1" kern="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lvl="1"/>
            <a:r>
              <a:rPr lang="zh-CN"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平台</a:t>
            </a:r>
            <a:r>
              <a:rPr lang="zh-CN" altLang="en-US"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数据</a:t>
            </a:r>
            <a:r>
              <a:rPr lang="zh-CN"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统计</a:t>
            </a:r>
            <a:r>
              <a:rPr lang="zh-CN" altLang="en-US"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（探针、插件）</a:t>
            </a:r>
            <a:endParaRPr lang="en-US" altLang="zh-CN" sz="1800" b="1"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lvl="1"/>
            <a:r>
              <a:rPr lang="zh-CN"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面向</a:t>
            </a:r>
            <a:r>
              <a:rPr lang="en-US"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PB</a:t>
            </a:r>
            <a:r>
              <a:rPr lang="zh-CN"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数量级的数据存储方案</a:t>
            </a:r>
            <a:endParaRPr lang="en-US"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lvl="1"/>
            <a:r>
              <a:rPr lang="en-US"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Docker</a:t>
            </a:r>
            <a:r>
              <a:rPr lang="zh-CN"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容器镜像功能</a:t>
            </a:r>
            <a:r>
              <a:rPr lang="zh-CN" altLang="en-US" sz="1800" b="1" dirty="0">
                <a:solidFill>
                  <a:srgbClr val="000000"/>
                </a:solidFill>
                <a:latin typeface="黑体" panose="02010609060101010101" pitchFamily="49" charset="-122"/>
                <a:ea typeface="黑体" panose="02010609060101010101" pitchFamily="49" charset="-122"/>
                <a:cs typeface="宋体" panose="02010600030101010101" pitchFamily="2" charset="-122"/>
              </a:rPr>
              <a:t>（分析挖掘）</a:t>
            </a:r>
            <a:endParaRPr lang="en-US" altLang="zh-CN" sz="1800" b="1"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r>
              <a:rPr lang="zh-CN" altLang="en-US" sz="20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满足</a:t>
            </a:r>
            <a:r>
              <a:rPr lang="zh-CN" altLang="zh-CN" sz="20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《国家科技资源共享服务平台在线服务系统建设运行管理规范（试行</a:t>
            </a:r>
            <a:r>
              <a:rPr lang="en-US" altLang="zh-CN" sz="20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r>
              <a:rPr lang="zh-CN" altLang="zh-CN" sz="20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》的</a:t>
            </a:r>
            <a:r>
              <a:rPr lang="zh-CN" altLang="en-US" sz="20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各项</a:t>
            </a:r>
            <a:r>
              <a:rPr lang="zh-CN" altLang="zh-CN" sz="20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要求</a:t>
            </a:r>
            <a:endParaRPr lang="en-US" altLang="zh-CN" sz="20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endParaRPr lang="en-US" altLang="zh-CN" sz="1800" b="1" dirty="0">
              <a:solidFill>
                <a:srgbClr val="000000"/>
              </a:solidFill>
              <a:latin typeface="黑体" panose="02010609060101010101" pitchFamily="49" charset="-122"/>
              <a:ea typeface="黑体" panose="02010609060101010101" pitchFamily="49" charset="-122"/>
            </a:endParaRPr>
          </a:p>
          <a:p>
            <a:r>
              <a:rPr lang="zh-CN" altLang="en-US" sz="2200" b="1" dirty="0">
                <a:solidFill>
                  <a:srgbClr val="000000"/>
                </a:solidFill>
                <a:latin typeface="黑体" panose="02010609060101010101" pitchFamily="49" charset="-122"/>
                <a:ea typeface="黑体" panose="02010609060101010101" pitchFamily="49" charset="-122"/>
              </a:rPr>
              <a:t>运行情况</a:t>
            </a:r>
            <a:endParaRPr lang="en-US" altLang="zh-CN" sz="2200" b="1" dirty="0">
              <a:solidFill>
                <a:srgbClr val="000000"/>
              </a:solidFill>
              <a:latin typeface="黑体" panose="02010609060101010101" pitchFamily="49" charset="-122"/>
              <a:ea typeface="黑体" panose="02010609060101010101" pitchFamily="49" charset="-122"/>
            </a:endParaRPr>
          </a:p>
          <a:p>
            <a:pPr lvl="1"/>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总访问量超</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85</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万人次，独立</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IP</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数超</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25</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万个，来自世界近</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100</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个国家。</a:t>
            </a:r>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lvl="1"/>
            <a:r>
              <a:rPr lang="zh-CN" altLang="en-US" sz="1800" dirty="0">
                <a:solidFill>
                  <a:srgbClr val="000000"/>
                </a:solidFill>
                <a:latin typeface="黑体" panose="02010609060101010101" pitchFamily="49" charset="-122"/>
                <a:ea typeface="黑体" panose="02010609060101010101" pitchFamily="49" charset="-122"/>
                <a:cs typeface="宋体" panose="02010600030101010101" pitchFamily="2" charset="-122"/>
              </a:rPr>
              <a:t>中心</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注册用户数超</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23000</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人，数据查询次数为</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418</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万人次，数据下载次数为</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2100</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万次，总数据下载量为</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66TB</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endParaRPr lang="zh-CN" altLang="en-US" dirty="0">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xmlns="" id="{7E240BA2-31FC-4FB3-BA71-10B80106F8CD}"/>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6069240" y="1628800"/>
            <a:ext cx="5274310" cy="2238375"/>
          </a:xfrm>
          <a:prstGeom prst="rect">
            <a:avLst/>
          </a:prstGeom>
          <a:noFill/>
          <a:ln>
            <a:noFill/>
          </a:ln>
        </p:spPr>
      </p:pic>
      <p:sp>
        <p:nvSpPr>
          <p:cNvPr id="5" name="页脚占位符 4"/>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49070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黑体" panose="02010609060101010101" pitchFamily="49" charset="-122"/>
                <a:ea typeface="黑体" panose="02010609060101010101" pitchFamily="49" charset="-122"/>
              </a:rPr>
              <a:t>中心现有数据资源</a:t>
            </a:r>
          </a:p>
        </p:txBody>
      </p:sp>
      <p:sp>
        <p:nvSpPr>
          <p:cNvPr id="3" name="内容占位符 2"/>
          <p:cNvSpPr>
            <a:spLocks noGrp="1"/>
          </p:cNvSpPr>
          <p:nvPr>
            <p:ph idx="1"/>
          </p:nvPr>
        </p:nvSpPr>
        <p:spPr>
          <a:xfrm>
            <a:off x="407368" y="1628800"/>
            <a:ext cx="10972800" cy="936104"/>
          </a:xfrm>
        </p:spPr>
        <p:txBody>
          <a:bodyPr/>
          <a:lstStyle/>
          <a:p>
            <a:pPr marL="0" indent="0">
              <a:buNone/>
            </a:pPr>
            <a:r>
              <a:rPr lang="zh-CN" altLang="en-US" sz="2400" dirty="0">
                <a:solidFill>
                  <a:srgbClr val="C00000"/>
                </a:solidFill>
                <a:latin typeface="黑体" panose="02010609060101010101" pitchFamily="49" charset="-122"/>
                <a:ea typeface="黑体" panose="02010609060101010101" pitchFamily="49" charset="-122"/>
              </a:rPr>
              <a:t>数据总量：</a:t>
            </a:r>
            <a:r>
              <a:rPr lang="zh-CN" altLang="zh-CN" sz="2000" kern="100" dirty="0">
                <a:effectLst/>
                <a:latin typeface="黑体" panose="02010609060101010101" pitchFamily="49" charset="-122"/>
                <a:ea typeface="黑体" panose="02010609060101010101" pitchFamily="49" charset="-122"/>
                <a:cs typeface="仿宋_GB2312" panose="02010609030101010101" pitchFamily="49" charset="-122"/>
              </a:rPr>
              <a:t>现有数据量超过</a:t>
            </a:r>
            <a:r>
              <a:rPr lang="en-US" altLang="zh-CN" sz="2000" kern="100" dirty="0">
                <a:effectLst/>
                <a:latin typeface="黑体" panose="02010609060101010101" pitchFamily="49" charset="-122"/>
                <a:ea typeface="黑体" panose="02010609060101010101" pitchFamily="49" charset="-122"/>
                <a:cs typeface="仿宋_GB2312" panose="02010609030101010101" pitchFamily="49" charset="-122"/>
              </a:rPr>
              <a:t>17PB</a:t>
            </a:r>
            <a:r>
              <a:rPr lang="zh-CN" altLang="zh-CN" sz="2000" kern="100" dirty="0">
                <a:effectLst/>
                <a:latin typeface="黑体" panose="02010609060101010101" pitchFamily="49" charset="-122"/>
                <a:ea typeface="黑体" panose="02010609060101010101" pitchFamily="49" charset="-122"/>
                <a:cs typeface="仿宋_GB2312" panose="02010609030101010101" pitchFamily="49" charset="-122"/>
              </a:rPr>
              <a:t>，其中国内自产数据量占</a:t>
            </a:r>
            <a:r>
              <a:rPr lang="en-US" altLang="zh-CN" sz="2000" kern="100" dirty="0">
                <a:effectLst/>
                <a:latin typeface="黑体" panose="02010609060101010101" pitchFamily="49" charset="-122"/>
                <a:ea typeface="黑体" panose="02010609060101010101" pitchFamily="49" charset="-122"/>
                <a:cs typeface="仿宋_GB2312" panose="02010609030101010101" pitchFamily="49" charset="-122"/>
              </a:rPr>
              <a:t>98.5%</a:t>
            </a:r>
            <a:r>
              <a:rPr lang="zh-CN" altLang="zh-CN" sz="2000" kern="100" dirty="0">
                <a:effectLst/>
                <a:latin typeface="黑体" panose="02010609060101010101" pitchFamily="49" charset="-122"/>
                <a:ea typeface="黑体" panose="02010609060101010101" pitchFamily="49" charset="-122"/>
                <a:cs typeface="仿宋_GB2312" panose="02010609030101010101" pitchFamily="49" charset="-122"/>
              </a:rPr>
              <a:t>，引进和镜像数据量占</a:t>
            </a:r>
            <a:r>
              <a:rPr lang="en-US" altLang="zh-CN" sz="2000" kern="100" dirty="0">
                <a:effectLst/>
                <a:latin typeface="黑体" panose="02010609060101010101" pitchFamily="49" charset="-122"/>
                <a:ea typeface="黑体" panose="02010609060101010101" pitchFamily="49" charset="-122"/>
                <a:cs typeface="仿宋_GB2312" panose="02010609030101010101" pitchFamily="49" charset="-122"/>
              </a:rPr>
              <a:t>1.5%</a:t>
            </a:r>
            <a:r>
              <a:rPr lang="zh-CN" altLang="zh-CN" sz="2000" kern="100" dirty="0">
                <a:effectLst/>
                <a:latin typeface="黑体" panose="02010609060101010101" pitchFamily="49" charset="-122"/>
                <a:ea typeface="黑体" panose="02010609060101010101" pitchFamily="49" charset="-122"/>
                <a:cs typeface="仿宋_GB2312" panose="02010609030101010101" pitchFamily="49" charset="-122"/>
              </a:rPr>
              <a:t>。</a:t>
            </a:r>
            <a:endParaRPr lang="en-US" altLang="zh-CN" sz="2000" kern="100" dirty="0">
              <a:effectLst/>
              <a:latin typeface="黑体" panose="02010609060101010101" pitchFamily="49" charset="-122"/>
              <a:ea typeface="黑体" panose="02010609060101010101" pitchFamily="49" charset="-122"/>
              <a:cs typeface="仿宋_GB2312" panose="02010609030101010101" pitchFamily="49" charset="-122"/>
            </a:endParaRPr>
          </a:p>
          <a:p>
            <a:pPr marL="0" indent="0">
              <a:buNone/>
            </a:pPr>
            <a:r>
              <a:rPr lang="zh-CN" altLang="en-US" sz="2400" dirty="0">
                <a:solidFill>
                  <a:srgbClr val="C00000"/>
                </a:solidFill>
                <a:latin typeface="黑体" panose="02010609060101010101" pitchFamily="49" charset="-122"/>
                <a:ea typeface="黑体" panose="02010609060101010101" pitchFamily="49" charset="-122"/>
              </a:rPr>
              <a:t>数据汇交：</a:t>
            </a:r>
            <a:r>
              <a:rPr lang="zh-CN" altLang="zh-CN" sz="1800" kern="100" dirty="0">
                <a:effectLst/>
                <a:latin typeface="黑体" panose="02010609060101010101" pitchFamily="49" charset="-122"/>
                <a:ea typeface="黑体" panose="02010609060101010101" pitchFamily="49" charset="-122"/>
                <a:cs typeface="Times New Roman" panose="02020603050405020304" pitchFamily="18" charset="0"/>
              </a:rPr>
              <a:t>承担</a:t>
            </a:r>
            <a:r>
              <a:rPr lang="en-US" altLang="zh-CN" sz="1800" kern="100" dirty="0">
                <a:effectLst/>
                <a:latin typeface="黑体" panose="02010609060101010101" pitchFamily="49" charset="-122"/>
                <a:ea typeface="黑体" panose="02010609060101010101" pitchFamily="49" charset="-122"/>
                <a:cs typeface="Times New Roman" panose="02020603050405020304" pitchFamily="18" charset="0"/>
              </a:rPr>
              <a:t>2014FY120300</a:t>
            </a:r>
            <a:r>
              <a:rPr lang="zh-CN" altLang="zh-CN" sz="1800" kern="100" dirty="0">
                <a:effectLst/>
                <a:latin typeface="黑体" panose="02010609060101010101" pitchFamily="49" charset="-122"/>
                <a:ea typeface="黑体" panose="02010609060101010101" pitchFamily="49" charset="-122"/>
                <a:cs typeface="Times New Roman" panose="02020603050405020304" pitchFamily="18" charset="0"/>
              </a:rPr>
              <a:t>《我国太阳物理历史观测资料整编》的数据汇交</a:t>
            </a:r>
            <a:endParaRPr lang="en-US" altLang="zh-CN" sz="1800" kern="100" dirty="0">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xmlns="" id="{3AF5F4E3-2CB9-40D6-A1CC-D016969584C4}"/>
              </a:ext>
            </a:extLst>
          </p:cNvPr>
          <p:cNvSpPr txBox="1"/>
          <p:nvPr/>
        </p:nvSpPr>
        <p:spPr>
          <a:xfrm>
            <a:off x="301676" y="2688009"/>
            <a:ext cx="4248472" cy="3693319"/>
          </a:xfrm>
          <a:prstGeom prst="rect">
            <a:avLst/>
          </a:prstGeom>
          <a:noFill/>
        </p:spPr>
        <p:txBody>
          <a:bodyPr wrap="square">
            <a:spAutoFit/>
          </a:bodyPr>
          <a:lstStyle/>
          <a:p>
            <a:pPr marL="342900" lvl="0" indent="-342900" algn="just">
              <a:spcAft>
                <a:spcPts val="0"/>
              </a:spcAft>
              <a:buFont typeface="Wingdings" panose="05000000000000000000" pitchFamily="2" charset="2"/>
              <a:buChar char=""/>
            </a:pPr>
            <a:r>
              <a:rPr lang="en-US" altLang="zh-CN" sz="1800" dirty="0">
                <a:solidFill>
                  <a:srgbClr val="0000FF"/>
                </a:solidFill>
                <a:effectLst/>
                <a:latin typeface="黑体" panose="02010609060101010101" pitchFamily="49" charset="-122"/>
                <a:ea typeface="黑体" panose="02010609060101010101" pitchFamily="49" charset="-122"/>
                <a:cs typeface="宋体" panose="02010600030101010101" pitchFamily="2" charset="-122"/>
              </a:rPr>
              <a:t>LAMOST</a:t>
            </a:r>
            <a:r>
              <a:rPr lang="zh-CN" altLang="zh-CN" sz="1800" dirty="0">
                <a:solidFill>
                  <a:srgbClr val="0000FF"/>
                </a:solidFill>
                <a:effectLst/>
                <a:latin typeface="黑体" panose="02010609060101010101" pitchFamily="49" charset="-122"/>
                <a:ea typeface="黑体" panose="02010609060101010101" pitchFamily="49" charset="-122"/>
                <a:cs typeface="宋体" panose="02010600030101010101" pitchFamily="2" charset="-122"/>
              </a:rPr>
              <a:t>光谱巡天数据集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北京</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亚利桑那巡天数据集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南银冠</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U</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波段巡天星表数据</a:t>
            </a:r>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342900" indent="-342900" algn="just">
              <a:spcAft>
                <a:spcPts val="0"/>
              </a:spcAft>
              <a:buFont typeface="Wingdings" panose="05000000000000000000" pitchFamily="2" charset="2"/>
              <a:buChar char=""/>
            </a:pP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BATC</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巡天数据集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南极</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AST3</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望远镜第一次数据发布</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南极之星小望远镜阵</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2008</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年数据发布</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怀柔太阳射电宽带动态频谱仪观测数据</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怀柔太阳磁场望远镜观测数据</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太阳活动预报</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重要太阳爆发事件集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抚仙湖</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1</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米新真空望远镜</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1.5</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级数据</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丽江</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2.4</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米望远镜观测数据</a:t>
            </a:r>
          </a:p>
          <a:p>
            <a:pPr marL="342900" lvl="0" indent="-342900" algn="just">
              <a:spcAft>
                <a:spcPts val="0"/>
              </a:spcAft>
              <a:buFont typeface="Wingdings" panose="05000000000000000000" pitchFamily="2" charset="2"/>
              <a:buChar char=""/>
            </a:pPr>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12" name="文本框 11">
            <a:extLst>
              <a:ext uri="{FF2B5EF4-FFF2-40B4-BE49-F238E27FC236}">
                <a16:creationId xmlns:a16="http://schemas.microsoft.com/office/drawing/2014/main" xmlns="" id="{10FDEF3C-0810-426B-B0B4-228B92C69D0B}"/>
              </a:ext>
            </a:extLst>
          </p:cNvPr>
          <p:cNvSpPr txBox="1"/>
          <p:nvPr/>
        </p:nvSpPr>
        <p:spPr>
          <a:xfrm>
            <a:off x="4439816" y="2699042"/>
            <a:ext cx="6150278" cy="3970318"/>
          </a:xfrm>
          <a:prstGeom prst="rect">
            <a:avLst/>
          </a:prstGeom>
          <a:noFill/>
        </p:spPr>
        <p:txBody>
          <a:bodyPr wrap="square">
            <a:spAutoFit/>
          </a:bodyPr>
          <a:lstStyle/>
          <a:p>
            <a:pPr marL="342900" lvl="0" indent="-342900" algn="just">
              <a:spcAft>
                <a:spcPts val="0"/>
              </a:spcAft>
              <a:buFont typeface="Wingdings" panose="05000000000000000000" pitchFamily="2" charset="2"/>
              <a:buChar char=""/>
            </a:pP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SONG 1</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米望远镜数据集</a:t>
            </a:r>
          </a:p>
          <a:p>
            <a:pPr marL="342900" lvl="0" indent="-342900" algn="just">
              <a:spcAft>
                <a:spcPts val="0"/>
              </a:spcAft>
              <a:buFont typeface="Wingdings" panose="05000000000000000000" pitchFamily="2" charset="2"/>
              <a:buChar char=""/>
            </a:pP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SONG 50Bin </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望远镜数据集</a:t>
            </a:r>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中国天文底片数据库</a:t>
            </a:r>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342900" lvl="0" indent="-342900" algn="just">
              <a:spcAft>
                <a:spcPts val="0"/>
              </a:spcAft>
              <a:buFont typeface="Wingdings" panose="05000000000000000000" pitchFamily="2" charset="2"/>
              <a:buChar char=""/>
            </a:pP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MUSER</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望远镜数据集</a:t>
            </a:r>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342900" indent="-342900" algn="just">
              <a:spcAft>
                <a:spcPts val="0"/>
              </a:spcAft>
              <a:buFont typeface="Wingdings" panose="05000000000000000000" pitchFamily="2" charset="2"/>
              <a:buChar char=""/>
            </a:pP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GWAC</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巡天数据集</a:t>
            </a:r>
          </a:p>
          <a:p>
            <a:pPr marL="342900" lvl="0" indent="-342900" algn="just">
              <a:spcAft>
                <a:spcPts val="0"/>
              </a:spcAft>
              <a:buFont typeface="Wingdings" panose="05000000000000000000" pitchFamily="2" charset="2"/>
              <a:buChar char=""/>
            </a:pP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SAGE</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银河系巡天数据集</a:t>
            </a:r>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兴隆基地</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60</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厘米望远镜数据集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兴隆基地</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80</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厘米望远镜数据集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兴隆基地</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85</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厘米望远镜数据集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兴隆基地</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2.16</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米望远镜数据集</a:t>
            </a:r>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342900" indent="-342900" algn="just">
              <a:spcAft>
                <a:spcPts val="0"/>
              </a:spcAft>
              <a:buFont typeface="Wingdings" panose="05000000000000000000" pitchFamily="2" charset="2"/>
              <a:buChar char=""/>
            </a:pPr>
            <a:r>
              <a:rPr lang="en-US" altLang="zh-CN" sz="1800" dirty="0">
                <a:solidFill>
                  <a:srgbClr val="0000FF"/>
                </a:solidFill>
                <a:effectLst/>
                <a:latin typeface="黑体" panose="02010609060101010101" pitchFamily="49" charset="-122"/>
                <a:ea typeface="黑体" panose="02010609060101010101" pitchFamily="49" charset="-122"/>
                <a:cs typeface="宋体" panose="02010600030101010101" pitchFamily="2" charset="-122"/>
              </a:rPr>
              <a:t>FAST</a:t>
            </a:r>
            <a:r>
              <a:rPr lang="zh-CN" altLang="zh-CN" sz="1800" dirty="0">
                <a:solidFill>
                  <a:srgbClr val="0000FF"/>
                </a:solidFill>
                <a:effectLst/>
                <a:latin typeface="黑体" panose="02010609060101010101" pitchFamily="49" charset="-122"/>
                <a:ea typeface="黑体" panose="02010609060101010101" pitchFamily="49" charset="-122"/>
                <a:cs typeface="宋体" panose="02010600030101010101" pitchFamily="2" charset="-122"/>
              </a:rPr>
              <a:t>望远镜数据集</a:t>
            </a:r>
          </a:p>
          <a:p>
            <a:pPr marL="342900" lvl="0" indent="-342900" algn="just">
              <a:spcAft>
                <a:spcPts val="0"/>
              </a:spcAft>
              <a:buFont typeface="Wingdings" panose="05000000000000000000" pitchFamily="2" charset="2"/>
              <a:buChar char=""/>
            </a:pPr>
            <a:endPar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342900" lvl="0" indent="-342900" algn="just">
              <a:spcAft>
                <a:spcPts val="0"/>
              </a:spcAft>
              <a:buFont typeface="Wingdings" panose="05000000000000000000" pitchFamily="2" charset="2"/>
              <a:buChar char=""/>
            </a:pPr>
            <a:endPar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342900" lvl="0" indent="-342900" algn="just">
              <a:spcAft>
                <a:spcPts val="0"/>
              </a:spcAft>
              <a:buFont typeface="Wingdings" panose="05000000000000000000" pitchFamily="2" charset="2"/>
              <a:buChar char=""/>
            </a:pPr>
            <a:endPar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14" name="文本框 13">
            <a:extLst>
              <a:ext uri="{FF2B5EF4-FFF2-40B4-BE49-F238E27FC236}">
                <a16:creationId xmlns:a16="http://schemas.microsoft.com/office/drawing/2014/main" xmlns="" id="{6093CF4E-0CD3-4CA6-94B9-B5DEFA07FE19}"/>
              </a:ext>
            </a:extLst>
          </p:cNvPr>
          <p:cNvSpPr txBox="1"/>
          <p:nvPr/>
        </p:nvSpPr>
        <p:spPr>
          <a:xfrm>
            <a:off x="8166056" y="2737951"/>
            <a:ext cx="4018656" cy="3139321"/>
          </a:xfrm>
          <a:prstGeom prst="rect">
            <a:avLst/>
          </a:prstGeom>
          <a:noFill/>
        </p:spPr>
        <p:txBody>
          <a:bodyPr wrap="square">
            <a:spAutoFit/>
          </a:bodyPr>
          <a:lstStyle/>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新疆南山</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1</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米望远镜数据集</a:t>
            </a:r>
          </a:p>
          <a:p>
            <a:pPr marL="342900" lvl="0" indent="-342900" algn="just">
              <a:spcAft>
                <a:spcPts val="0"/>
              </a:spcAft>
              <a:buFont typeface="Wingdings" panose="05000000000000000000" pitchFamily="2" charset="2"/>
              <a:buChar char=""/>
            </a:pP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13.7</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米毫米波射电望远镜数据集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多通道近红外太阳光谱仪数据集</a:t>
            </a:r>
          </a:p>
          <a:p>
            <a:pPr marL="342900" lvl="0" indent="-342900" algn="just">
              <a:spcAft>
                <a:spcPts val="0"/>
              </a:spcAft>
              <a:buFont typeface="Wingdings" panose="05000000000000000000" pitchFamily="2" charset="2"/>
              <a:buChar char=""/>
            </a:pP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1.56</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米光学望远镜数据集</a:t>
            </a:r>
          </a:p>
          <a:p>
            <a:pPr marL="342900" lvl="0" indent="-342900" algn="just">
              <a:spcAft>
                <a:spcPts val="0"/>
              </a:spcAft>
              <a:buFont typeface="Wingdings" panose="05000000000000000000" pitchFamily="2" charset="2"/>
              <a:buChar char=""/>
            </a:pP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BOOTES-4</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望远镜数据集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天马望远镜数据集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数值模拟平台数据</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南山</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26</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米射电望远镜数据集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南山</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1</a:t>
            </a: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米大视场光学望远镜数据集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时频数据集</a:t>
            </a:r>
          </a:p>
          <a:p>
            <a:pPr marL="342900" lvl="0" indent="-342900" algn="just">
              <a:spcAft>
                <a:spcPts val="0"/>
              </a:spcAft>
              <a:buFont typeface="Wingdings" panose="05000000000000000000" pitchFamily="2" charset="2"/>
              <a:buChar char=""/>
            </a:pPr>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激光数据</a:t>
            </a:r>
            <a:endParaRPr lang="zh-CN" altLang="en-US" sz="1800" dirty="0">
              <a:latin typeface="黑体" panose="02010609060101010101" pitchFamily="49" charset="-122"/>
              <a:ea typeface="黑体" panose="02010609060101010101" pitchFamily="49" charset="-122"/>
            </a:endParaRPr>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338981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用户服务情况</a:t>
            </a:r>
          </a:p>
        </p:txBody>
      </p:sp>
      <p:sp>
        <p:nvSpPr>
          <p:cNvPr id="3" name="内容占位符 2"/>
          <p:cNvSpPr>
            <a:spLocks noGrp="1"/>
          </p:cNvSpPr>
          <p:nvPr>
            <p:ph sz="half" idx="1"/>
          </p:nvPr>
        </p:nvSpPr>
        <p:spPr/>
        <p:txBody>
          <a:bodyPr/>
          <a:lstStyle/>
          <a:p>
            <a:r>
              <a:rPr lang="zh-CN"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中心注册用户中专业用户为</a:t>
            </a:r>
            <a:r>
              <a:rPr lang="en-US" altLang="zh-CN" sz="18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3155</a:t>
            </a:r>
            <a:r>
              <a:rPr lang="zh-CN"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人，来自依托单位、共建单位，国内高校、科研机构以及国外科研机构。同时，中心面向社会、中小学和其他领域用户提供数据、课程和技术支持服务。</a:t>
            </a:r>
            <a:endParaRPr lang="en-US"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endParaRPr lang="en-US"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r>
              <a:rPr lang="zh-CN"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中心为</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LAMOST</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FAST</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等国家大科学工程，</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TAP</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国际合作项目，爱因斯坦探针项目及国内观测设备如兴隆</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2.16</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米望远镜、丽江</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2.4</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米望远镜、兴隆</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85</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厘米望远镜、兴隆</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80</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厘米望远镜、兴隆</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60</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厘米望远镜、</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BATC</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大视场巡天、南极巡天望远镜（</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AST3</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）、南极中国之星小望远镜阵（</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CSTAR</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）、中国恒星观测网络（</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SONG</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）、上海天马射电望远镜、上海佘山</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1.56</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米光学望远镜、怀柔太阳射电望远镜、怀柔太阳磁场望远镜、抚仙湖</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1</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米新真空太阳望远镜（</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NVST</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）、新疆南山</a:t>
            </a:r>
            <a:r>
              <a:rPr lang="en-US"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1</a:t>
            </a:r>
            <a:r>
              <a:rPr lang="zh-CN" altLang="zh-CN" sz="1050" dirty="0">
                <a:solidFill>
                  <a:srgbClr val="000000"/>
                </a:solidFill>
                <a:latin typeface="黑体" panose="02010609060101010101" pitchFamily="49" charset="-122"/>
                <a:ea typeface="黑体" panose="02010609060101010101" pitchFamily="49" charset="-122"/>
                <a:cs typeface="宋体" panose="02010600030101010101" pitchFamily="2" charset="-122"/>
              </a:rPr>
              <a:t>米望远镜</a:t>
            </a:r>
            <a:r>
              <a:rPr lang="zh-CN"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等提供观测时间申请审批、数据归档、发布共享、数据分析计算及可视化等服务；为国科大、南大等高校教学提供定制的“互联网</a:t>
            </a:r>
            <a:r>
              <a:rPr lang="en-US"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a:t>
            </a:r>
            <a:r>
              <a:rPr lang="zh-CN"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大数据”课程环境</a:t>
            </a:r>
            <a:r>
              <a:rPr lang="en-US"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a:t>
            </a:r>
          </a:p>
          <a:p>
            <a:endParaRPr lang="en-US"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r>
              <a:rPr lang="zh-CN"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支撑的观测</a:t>
            </a:r>
            <a:r>
              <a:rPr lang="zh-CN" altLang="en-US" sz="1800" dirty="0">
                <a:solidFill>
                  <a:srgbClr val="000000"/>
                </a:solidFill>
                <a:latin typeface="黑体" panose="02010609060101010101" pitchFamily="49" charset="-122"/>
                <a:ea typeface="黑体" panose="02010609060101010101" pitchFamily="49" charset="-122"/>
                <a:cs typeface="宋体" panose="02010600030101010101" pitchFamily="2" charset="-122"/>
              </a:rPr>
              <a:t>设备</a:t>
            </a:r>
            <a:r>
              <a:rPr lang="zh-CN"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和科研项目</a:t>
            </a:r>
            <a:r>
              <a:rPr lang="zh-CN" altLang="en-US" sz="1800" dirty="0">
                <a:solidFill>
                  <a:srgbClr val="000000"/>
                </a:solidFill>
                <a:latin typeface="黑体" panose="02010609060101010101" pitchFamily="49" charset="-122"/>
                <a:ea typeface="黑体" panose="02010609060101010101" pitchFamily="49" charset="-122"/>
                <a:cs typeface="宋体" panose="02010600030101010101" pitchFamily="2" charset="-122"/>
              </a:rPr>
              <a:t>成果</a:t>
            </a:r>
            <a:r>
              <a:rPr lang="zh-CN"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多次入选天文学十大进展</a:t>
            </a:r>
            <a:r>
              <a:rPr lang="zh-CN" altLang="en-US" sz="1800" dirty="0">
                <a:solidFill>
                  <a:srgbClr val="000000"/>
                </a:solidFill>
                <a:latin typeface="黑体" panose="02010609060101010101" pitchFamily="49" charset="-122"/>
                <a:ea typeface="黑体" panose="02010609060101010101" pitchFamily="49" charset="-122"/>
                <a:cs typeface="宋体" panose="02010600030101010101" pitchFamily="2" charset="-122"/>
              </a:rPr>
              <a:t>，在</a:t>
            </a:r>
            <a:r>
              <a:rPr lang="en-US" altLang="zh-CN" sz="1800" dirty="0">
                <a:solidFill>
                  <a:srgbClr val="000000"/>
                </a:solidFill>
                <a:latin typeface="黑体" panose="02010609060101010101" pitchFamily="49" charset="-122"/>
                <a:ea typeface="黑体" panose="02010609060101010101" pitchFamily="49" charset="-122"/>
                <a:cs typeface="宋体" panose="02010600030101010101" pitchFamily="2" charset="-122"/>
              </a:rPr>
              <a:t>CCTV</a:t>
            </a:r>
            <a:r>
              <a:rPr lang="zh-CN" altLang="en-US" sz="1800" dirty="0">
                <a:solidFill>
                  <a:srgbClr val="000000"/>
                </a:solidFill>
                <a:latin typeface="黑体" panose="02010609060101010101" pitchFamily="49" charset="-122"/>
                <a:ea typeface="黑体" panose="02010609060101010101" pitchFamily="49" charset="-122"/>
                <a:cs typeface="宋体" panose="02010600030101010101" pitchFamily="2" charset="-122"/>
              </a:rPr>
              <a:t>等中央媒体多次报道。</a:t>
            </a:r>
            <a:endParaRPr lang="zh-CN" altLang="en-US" dirty="0">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040" y="3991764"/>
            <a:ext cx="4320480" cy="2430270"/>
          </a:xfrm>
          <a:prstGeom prst="rect">
            <a:avLst/>
          </a:prstGeom>
          <a:ln>
            <a:noFill/>
          </a:ln>
          <a:effectLst>
            <a:softEdge rad="112500"/>
          </a:effectLst>
        </p:spPr>
      </p:pic>
      <p:pic>
        <p:nvPicPr>
          <p:cNvPr id="8" name="图片 7"/>
          <p:cNvPicPr>
            <a:picLocks noChangeAspect="1"/>
          </p:cNvPicPr>
          <p:nvPr/>
        </p:nvPicPr>
        <p:blipFill>
          <a:blip r:embed="rId3"/>
          <a:stretch>
            <a:fillRect/>
          </a:stretch>
        </p:blipFill>
        <p:spPr>
          <a:xfrm>
            <a:off x="6528048" y="1565629"/>
            <a:ext cx="3960440" cy="2331781"/>
          </a:xfrm>
          <a:prstGeom prst="rect">
            <a:avLst/>
          </a:prstGeom>
        </p:spPr>
      </p:pic>
      <p:sp>
        <p:nvSpPr>
          <p:cNvPr id="5" name="页脚占位符 4"/>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33004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t>亮点工作（一）：</a:t>
            </a:r>
            <a:r>
              <a:rPr lang="en-US" altLang="zh-CN" sz="4000" dirty="0"/>
              <a:t>LAMOST</a:t>
            </a:r>
            <a:r>
              <a:rPr lang="zh-CN" altLang="en-US" sz="4000" dirty="0"/>
              <a:t>打造全球最大光谱库</a:t>
            </a:r>
          </a:p>
        </p:txBody>
      </p:sp>
      <p:sp>
        <p:nvSpPr>
          <p:cNvPr id="3" name="内容占位符 2"/>
          <p:cNvSpPr>
            <a:spLocks noGrp="1"/>
          </p:cNvSpPr>
          <p:nvPr>
            <p:ph idx="1"/>
          </p:nvPr>
        </p:nvSpPr>
        <p:spPr>
          <a:xfrm>
            <a:off x="407367" y="1628800"/>
            <a:ext cx="5890865" cy="4525963"/>
          </a:xfrm>
        </p:spPr>
        <p:txBody>
          <a:bodyPr/>
          <a:lstStyle/>
          <a:p>
            <a:pPr marL="0" indent="0">
              <a:buNone/>
            </a:pPr>
            <a:r>
              <a:rPr lang="zh-CN" altLang="en-US" sz="2400" b="1" dirty="0">
                <a:solidFill>
                  <a:srgbClr val="FF0000"/>
                </a:solidFill>
                <a:latin typeface="黑体" panose="02010609060101010101" pitchFamily="49" charset="-122"/>
                <a:ea typeface="黑体" panose="02010609060101010101" pitchFamily="49" charset="-122"/>
                <a:cs typeface="Segoe UI" panose="020B0502040204020203" pitchFamily="34" charset="0"/>
              </a:rPr>
              <a:t>中心为</a:t>
            </a:r>
            <a:r>
              <a:rPr lang="zh-CN" altLang="zh-CN" sz="2400" b="1" dirty="0">
                <a:solidFill>
                  <a:srgbClr val="FF0000"/>
                </a:solidFill>
                <a:latin typeface="黑体" panose="02010609060101010101" pitchFamily="49" charset="-122"/>
                <a:ea typeface="黑体" panose="02010609060101010101" pitchFamily="49" charset="-122"/>
                <a:cs typeface="Segoe UI" panose="020B0502040204020203" pitchFamily="34" charset="0"/>
              </a:rPr>
              <a:t>郭守敬望远镜</a:t>
            </a:r>
            <a:r>
              <a:rPr lang="zh-CN" altLang="en-US" sz="2400" b="1" dirty="0">
                <a:solidFill>
                  <a:srgbClr val="FF0000"/>
                </a:solidFill>
                <a:latin typeface="黑体" panose="02010609060101010101" pitchFamily="49" charset="-122"/>
                <a:ea typeface="黑体" panose="02010609060101010101" pitchFamily="49" charset="-122"/>
                <a:cs typeface="Segoe UI" panose="020B0502040204020203" pitchFamily="34" charset="0"/>
              </a:rPr>
              <a:t>（</a:t>
            </a:r>
            <a:r>
              <a:rPr lang="en-US" altLang="zh-CN" sz="2400" b="1" dirty="0">
                <a:solidFill>
                  <a:srgbClr val="FF0000"/>
                </a:solidFill>
                <a:latin typeface="黑体" panose="02010609060101010101" pitchFamily="49" charset="-122"/>
                <a:ea typeface="黑体" panose="02010609060101010101" pitchFamily="49" charset="-122"/>
                <a:cs typeface="Segoe UI" panose="020B0502040204020203" pitchFamily="34" charset="0"/>
              </a:rPr>
              <a:t>LAMOST</a:t>
            </a:r>
            <a:r>
              <a:rPr lang="zh-CN" altLang="en-US" sz="2400" b="1" dirty="0">
                <a:solidFill>
                  <a:srgbClr val="FF0000"/>
                </a:solidFill>
                <a:latin typeface="黑体" panose="02010609060101010101" pitchFamily="49" charset="-122"/>
                <a:ea typeface="黑体" panose="02010609060101010101" pitchFamily="49" charset="-122"/>
                <a:cs typeface="Segoe UI" panose="020B0502040204020203" pitchFamily="34" charset="0"/>
              </a:rPr>
              <a:t>）提供</a:t>
            </a:r>
            <a:r>
              <a:rPr lang="zh-CN" altLang="en-US" sz="2400" kern="100" dirty="0">
                <a:solidFill>
                  <a:srgbClr val="FF0000"/>
                </a:solidFill>
                <a:effectLst/>
                <a:latin typeface="黑体" panose="02010609060101010101" pitchFamily="49" charset="-122"/>
                <a:ea typeface="黑体" panose="02010609060101010101" pitchFamily="49" charset="-122"/>
                <a:cs typeface="宋体" panose="02010600030101010101" pitchFamily="2" charset="-122"/>
              </a:rPr>
              <a:t>数据存储、归档、发布和在线分析处理服务</a:t>
            </a:r>
            <a:endParaRPr lang="en-US" altLang="zh-CN" sz="2400" kern="100" dirty="0">
              <a:solidFill>
                <a:srgbClr val="FF0000"/>
              </a:solidFill>
              <a:effectLst/>
              <a:latin typeface="黑体" panose="02010609060101010101" pitchFamily="49" charset="-122"/>
              <a:ea typeface="黑体" panose="02010609060101010101" pitchFamily="49" charset="-122"/>
              <a:cs typeface="宋体" panose="02010600030101010101" pitchFamily="2" charset="-122"/>
            </a:endParaRPr>
          </a:p>
          <a:p>
            <a:pPr>
              <a:buFont typeface="Wingdings" panose="05000000000000000000" pitchFamily="2" charset="2"/>
              <a:buChar char="Ø"/>
            </a:pPr>
            <a:r>
              <a:rPr lang="zh-CN" altLang="en-US" sz="1800" kern="100" dirty="0">
                <a:solidFill>
                  <a:srgbClr val="0000FF"/>
                </a:solidFill>
                <a:effectLst/>
                <a:latin typeface="黑体" panose="02010609060101010101" pitchFamily="49" charset="-122"/>
                <a:ea typeface="黑体" panose="02010609060101010101" pitchFamily="49" charset="-122"/>
                <a:cs typeface="宋体" panose="02010600030101010101" pitchFamily="2" charset="-122"/>
              </a:rPr>
              <a:t>管理的数据库记录数为</a:t>
            </a:r>
            <a:r>
              <a:rPr lang="en-US" altLang="zh-CN" sz="1800" kern="100" dirty="0">
                <a:solidFill>
                  <a:srgbClr val="0000FF"/>
                </a:solidFill>
                <a:effectLst/>
                <a:latin typeface="黑体" panose="02010609060101010101" pitchFamily="49" charset="-122"/>
                <a:ea typeface="黑体" panose="02010609060101010101" pitchFamily="49" charset="-122"/>
                <a:cs typeface="宋体" panose="02010600030101010101" pitchFamily="2" charset="-122"/>
              </a:rPr>
              <a:t>2.27</a:t>
            </a:r>
            <a:r>
              <a:rPr lang="zh-CN" altLang="en-US" sz="1800" kern="100" dirty="0">
                <a:solidFill>
                  <a:srgbClr val="0000FF"/>
                </a:solidFill>
                <a:effectLst/>
                <a:latin typeface="黑体" panose="02010609060101010101" pitchFamily="49" charset="-122"/>
                <a:ea typeface="黑体" panose="02010609060101010101" pitchFamily="49" charset="-122"/>
                <a:cs typeface="宋体" panose="02010600030101010101" pitchFamily="2" charset="-122"/>
              </a:rPr>
              <a:t>亿。</a:t>
            </a:r>
            <a:r>
              <a:rPr lang="zh-CN" altLang="en-US" sz="1800" kern="100" dirty="0">
                <a:effectLst/>
                <a:latin typeface="黑体" panose="02010609060101010101" pitchFamily="49" charset="-122"/>
                <a:ea typeface="黑体" panose="02010609060101010101" pitchFamily="49" charset="-122"/>
                <a:cs typeface="宋体" panose="02010600030101010101" pitchFamily="2" charset="-122"/>
              </a:rPr>
              <a:t>目前原始数据总量达</a:t>
            </a:r>
            <a:r>
              <a:rPr lang="en-US" altLang="zh-CN" sz="1800" kern="100" dirty="0">
                <a:effectLst/>
                <a:latin typeface="黑体" panose="02010609060101010101" pitchFamily="49" charset="-122"/>
                <a:ea typeface="黑体" panose="02010609060101010101" pitchFamily="49" charset="-122"/>
                <a:cs typeface="宋体" panose="02010600030101010101" pitchFamily="2" charset="-122"/>
              </a:rPr>
              <a:t>26.32TB</a:t>
            </a:r>
            <a:r>
              <a:rPr lang="zh-CN" altLang="en-US" sz="1800" kern="100" dirty="0">
                <a:effectLst/>
                <a:latin typeface="黑体" panose="02010609060101010101" pitchFamily="49" charset="-122"/>
                <a:ea typeface="黑体" panose="02010609060101010101" pitchFamily="49" charset="-122"/>
                <a:cs typeface="宋体" panose="02010600030101010101" pitchFamily="2" charset="-122"/>
              </a:rPr>
              <a:t>，产品数据总量</a:t>
            </a:r>
            <a:r>
              <a:rPr lang="en-US" altLang="zh-CN" sz="1800" kern="100" dirty="0">
                <a:effectLst/>
                <a:latin typeface="黑体" panose="02010609060101010101" pitchFamily="49" charset="-122"/>
                <a:ea typeface="黑体" panose="02010609060101010101" pitchFamily="49" charset="-122"/>
                <a:cs typeface="宋体" panose="02010600030101010101" pitchFamily="2" charset="-122"/>
              </a:rPr>
              <a:t>13.29TB</a:t>
            </a:r>
            <a:r>
              <a:rPr lang="zh-CN" altLang="en-US" sz="1800" kern="100" dirty="0">
                <a:effectLst/>
                <a:latin typeface="黑体" panose="02010609060101010101" pitchFamily="49" charset="-122"/>
                <a:ea typeface="黑体" panose="02010609060101010101" pitchFamily="49" charset="-122"/>
                <a:cs typeface="宋体" panose="02010600030101010101" pitchFamily="2" charset="-122"/>
              </a:rPr>
              <a:t>，为原始数据及产品数据提供至少</a:t>
            </a:r>
            <a:r>
              <a:rPr lang="en-US" altLang="zh-CN" sz="1800" kern="100" dirty="0">
                <a:effectLst/>
                <a:latin typeface="黑体" panose="02010609060101010101" pitchFamily="49" charset="-122"/>
                <a:ea typeface="黑体" panose="02010609060101010101" pitchFamily="49" charset="-122"/>
                <a:cs typeface="宋体" panose="02010600030101010101" pitchFamily="2" charset="-122"/>
              </a:rPr>
              <a:t>2</a:t>
            </a:r>
            <a:r>
              <a:rPr lang="zh-CN" altLang="en-US" sz="1800" kern="100" dirty="0">
                <a:effectLst/>
                <a:latin typeface="黑体" panose="02010609060101010101" pitchFamily="49" charset="-122"/>
                <a:ea typeface="黑体" panose="02010609060101010101" pitchFamily="49" charset="-122"/>
                <a:cs typeface="宋体" panose="02010600030101010101" pitchFamily="2" charset="-122"/>
              </a:rPr>
              <a:t>个副本的备份（含异地备份），备份方式包含冷备和热备。</a:t>
            </a:r>
            <a:endParaRPr lang="en-US" altLang="zh-CN" sz="1800" kern="100" dirty="0">
              <a:latin typeface="黑体" panose="02010609060101010101" pitchFamily="49" charset="-122"/>
              <a:ea typeface="黑体" panose="02010609060101010101" pitchFamily="49" charset="-122"/>
            </a:endParaRPr>
          </a:p>
          <a:p>
            <a:pPr>
              <a:buFont typeface="Wingdings" panose="05000000000000000000" pitchFamily="2" charset="2"/>
              <a:buChar char="Ø"/>
            </a:pPr>
            <a:r>
              <a:rPr lang="zh-CN" altLang="en-US" sz="1800" kern="100" dirty="0">
                <a:latin typeface="黑体" panose="02010609060101010101" pitchFamily="49" charset="-122"/>
                <a:ea typeface="黑体" panose="02010609060101010101" pitchFamily="49" charset="-122"/>
              </a:rPr>
              <a:t>星表和光谱数据均可</a:t>
            </a:r>
            <a:r>
              <a:rPr lang="zh-CN" altLang="en-US" sz="1800" kern="100" dirty="0">
                <a:solidFill>
                  <a:srgbClr val="0000FF"/>
                </a:solidFill>
                <a:latin typeface="黑体" panose="02010609060101010101" pitchFamily="49" charset="-122"/>
                <a:ea typeface="黑体" panose="02010609060101010101" pitchFamily="49" charset="-122"/>
              </a:rPr>
              <a:t>按照国际虚拟天文台的标准接口和检索方式访问</a:t>
            </a:r>
            <a:r>
              <a:rPr lang="zh-CN" altLang="en-US" sz="1800" kern="100" dirty="0">
                <a:latin typeface="黑体" panose="02010609060101010101" pitchFamily="49" charset="-122"/>
                <a:ea typeface="黑体" panose="02010609060101010101" pitchFamily="49" charset="-122"/>
              </a:rPr>
              <a:t>，提供光谱可视化服务，为每个数据集提供</a:t>
            </a:r>
            <a:r>
              <a:rPr lang="en-US" altLang="zh-CN" sz="1800" kern="100" dirty="0">
                <a:latin typeface="黑体" panose="02010609060101010101" pitchFamily="49" charset="-122"/>
                <a:ea typeface="黑体" panose="02010609060101010101" pitchFamily="49" charset="-122"/>
              </a:rPr>
              <a:t>VO</a:t>
            </a:r>
            <a:r>
              <a:rPr lang="zh-CN" altLang="en-US" sz="1800" kern="100" dirty="0">
                <a:latin typeface="黑体" panose="02010609060101010101" pitchFamily="49" charset="-122"/>
                <a:ea typeface="黑体" panose="02010609060101010101" pitchFamily="49" charset="-122"/>
              </a:rPr>
              <a:t>标识符、</a:t>
            </a:r>
            <a:r>
              <a:rPr lang="en-US" altLang="zh-CN" sz="1800" kern="100" dirty="0">
                <a:latin typeface="黑体" panose="02010609060101010101" pitchFamily="49" charset="-122"/>
                <a:ea typeface="黑体" panose="02010609060101010101" pitchFamily="49" charset="-122"/>
              </a:rPr>
              <a:t>DOI</a:t>
            </a:r>
            <a:r>
              <a:rPr lang="zh-CN" altLang="en-US" sz="1800" kern="100" dirty="0">
                <a:latin typeface="黑体" panose="02010609060101010101" pitchFamily="49" charset="-122"/>
                <a:ea typeface="黑体" panose="02010609060101010101" pitchFamily="49" charset="-122"/>
              </a:rPr>
              <a:t>及</a:t>
            </a:r>
            <a:r>
              <a:rPr lang="en-US" altLang="zh-CN" sz="1800" kern="100" dirty="0">
                <a:latin typeface="黑体" panose="02010609060101010101" pitchFamily="49" charset="-122"/>
                <a:ea typeface="黑体" panose="02010609060101010101" pitchFamily="49" charset="-122"/>
              </a:rPr>
              <a:t>CSTR</a:t>
            </a:r>
            <a:r>
              <a:rPr lang="zh-CN" altLang="en-US" sz="1800" kern="100" dirty="0">
                <a:latin typeface="黑体" panose="02010609060101010101" pitchFamily="49" charset="-122"/>
                <a:ea typeface="黑体" panose="02010609060101010101" pitchFamily="49" charset="-122"/>
              </a:rPr>
              <a:t>编号，保护数据的知识产权。</a:t>
            </a:r>
            <a:endParaRPr lang="en-US" altLang="zh-CN" sz="1800" kern="100" dirty="0">
              <a:latin typeface="黑体" panose="02010609060101010101" pitchFamily="49" charset="-122"/>
              <a:ea typeface="黑体" panose="02010609060101010101" pitchFamily="49" charset="-122"/>
            </a:endParaRPr>
          </a:p>
          <a:p>
            <a:pPr>
              <a:buFont typeface="Wingdings" panose="05000000000000000000" pitchFamily="2" charset="2"/>
              <a:buChar char="Ø"/>
            </a:pPr>
            <a:r>
              <a:rPr lang="zh-CN" altLang="en-US" sz="1800" kern="100" dirty="0">
                <a:latin typeface="黑体" panose="02010609060101010101" pitchFamily="49" charset="-122"/>
                <a:ea typeface="黑体" panose="02010609060101010101" pitchFamily="49" charset="-122"/>
                <a:cs typeface="宋体" panose="02010600030101010101" pitchFamily="2" charset="-122"/>
              </a:rPr>
              <a:t>提供搭建</a:t>
            </a:r>
            <a:r>
              <a:rPr lang="en-US" altLang="zh-CN" sz="1800" kern="100" dirty="0" err="1">
                <a:latin typeface="黑体" panose="02010609060101010101" pitchFamily="49" charset="-122"/>
                <a:ea typeface="黑体" panose="02010609060101010101" pitchFamily="49" charset="-122"/>
                <a:cs typeface="宋体" panose="02010600030101010101" pitchFamily="2" charset="-122"/>
              </a:rPr>
              <a:t>CasJobs</a:t>
            </a:r>
            <a:r>
              <a:rPr lang="zh-CN" altLang="en-US" sz="1800" kern="100" dirty="0">
                <a:latin typeface="黑体" panose="02010609060101010101" pitchFamily="49" charset="-122"/>
                <a:ea typeface="黑体" panose="02010609060101010101" pitchFamily="49" charset="-122"/>
                <a:cs typeface="宋体" panose="02010600030101010101" pitchFamily="2" charset="-122"/>
              </a:rPr>
              <a:t>国内平台并实现</a:t>
            </a:r>
            <a:r>
              <a:rPr lang="en-US" altLang="zh-CN" sz="1800" kern="100" dirty="0">
                <a:latin typeface="黑体" panose="02010609060101010101" pitchFamily="49" charset="-122"/>
                <a:ea typeface="黑体" panose="02010609060101010101" pitchFamily="49" charset="-122"/>
                <a:cs typeface="宋体" panose="02010600030101010101" pitchFamily="2" charset="-122"/>
              </a:rPr>
              <a:t>LAMOST</a:t>
            </a:r>
            <a:r>
              <a:rPr lang="zh-CN" altLang="en-US" sz="1800" kern="100" dirty="0">
                <a:latin typeface="黑体" panose="02010609060101010101" pitchFamily="49" charset="-122"/>
                <a:ea typeface="黑体" panose="02010609060101010101" pitchFamily="49" charset="-122"/>
                <a:cs typeface="宋体" panose="02010600030101010101" pitchFamily="2" charset="-122"/>
              </a:rPr>
              <a:t>数据集成</a:t>
            </a:r>
            <a:endParaRPr lang="en-US" altLang="zh-CN" sz="1800" kern="100" dirty="0">
              <a:latin typeface="黑体" panose="02010609060101010101" pitchFamily="49" charset="-122"/>
              <a:ea typeface="黑体" panose="02010609060101010101" pitchFamily="49" charset="-122"/>
              <a:cs typeface="宋体" panose="02010600030101010101" pitchFamily="2" charset="-122"/>
            </a:endParaRPr>
          </a:p>
          <a:p>
            <a:pPr>
              <a:buFont typeface="Wingdings" panose="05000000000000000000" pitchFamily="2" charset="2"/>
              <a:buChar char="Ø"/>
            </a:pPr>
            <a:r>
              <a:rPr lang="zh-CN" altLang="en-US" sz="1800" kern="100" dirty="0">
                <a:solidFill>
                  <a:srgbClr val="0000FF"/>
                </a:solidFill>
                <a:latin typeface="黑体" panose="02010609060101010101" pitchFamily="49" charset="-122"/>
                <a:ea typeface="黑体" panose="02010609060101010101" pitchFamily="49" charset="-122"/>
                <a:cs typeface="宋体" panose="02010600030101010101" pitchFamily="2" charset="-122"/>
              </a:rPr>
              <a:t>在</a:t>
            </a:r>
            <a:r>
              <a:rPr lang="en-US" altLang="zh-CN" sz="1800" kern="100" dirty="0">
                <a:solidFill>
                  <a:srgbClr val="0000FF"/>
                </a:solidFill>
                <a:latin typeface="黑体" panose="02010609060101010101" pitchFamily="49" charset="-122"/>
                <a:ea typeface="黑体" panose="02010609060101010101" pitchFamily="49" charset="-122"/>
                <a:cs typeface="宋体" panose="02010600030101010101" pitchFamily="2" charset="-122"/>
              </a:rPr>
              <a:t>CDS </a:t>
            </a:r>
            <a:r>
              <a:rPr lang="en-US" altLang="zh-CN" sz="1800" kern="100" dirty="0" err="1">
                <a:solidFill>
                  <a:srgbClr val="0000FF"/>
                </a:solidFill>
                <a:latin typeface="黑体" panose="02010609060101010101" pitchFamily="49" charset="-122"/>
                <a:ea typeface="黑体" panose="02010609060101010101" pitchFamily="49" charset="-122"/>
                <a:cs typeface="宋体" panose="02010600030101010101" pitchFamily="2" charset="-122"/>
              </a:rPr>
              <a:t>VizieR</a:t>
            </a:r>
            <a:r>
              <a:rPr lang="zh-CN" altLang="en-US" sz="1800" kern="100" dirty="0">
                <a:solidFill>
                  <a:srgbClr val="0000FF"/>
                </a:solidFill>
                <a:latin typeface="黑体" panose="02010609060101010101" pitchFamily="49" charset="-122"/>
                <a:ea typeface="黑体" panose="02010609060101010101" pitchFamily="49" charset="-122"/>
                <a:cs typeface="宋体" panose="02010600030101010101" pitchFamily="2" charset="-122"/>
              </a:rPr>
              <a:t>中收录</a:t>
            </a:r>
            <a:r>
              <a:rPr lang="en-US" altLang="zh-CN" sz="1800" kern="100" dirty="0">
                <a:solidFill>
                  <a:srgbClr val="0000FF"/>
                </a:solidFill>
                <a:latin typeface="黑体" panose="02010609060101010101" pitchFamily="49" charset="-122"/>
                <a:ea typeface="黑体" panose="02010609060101010101" pitchFamily="49" charset="-122"/>
                <a:cs typeface="宋体" panose="02010600030101010101" pitchFamily="2" charset="-122"/>
              </a:rPr>
              <a:t>LAMOST</a:t>
            </a:r>
            <a:r>
              <a:rPr lang="zh-CN" altLang="en-US" sz="1800" kern="100" dirty="0">
                <a:solidFill>
                  <a:srgbClr val="0000FF"/>
                </a:solidFill>
                <a:latin typeface="黑体" panose="02010609060101010101" pitchFamily="49" charset="-122"/>
                <a:ea typeface="黑体" panose="02010609060101010101" pitchFamily="49" charset="-122"/>
                <a:cs typeface="宋体" panose="02010600030101010101" pitchFamily="2" charset="-122"/>
              </a:rPr>
              <a:t>数据，在</a:t>
            </a:r>
            <a:r>
              <a:rPr lang="en-US" altLang="zh-CN" sz="1800" kern="100" dirty="0" err="1">
                <a:solidFill>
                  <a:srgbClr val="0000FF"/>
                </a:solidFill>
                <a:latin typeface="黑体" panose="02010609060101010101" pitchFamily="49" charset="-122"/>
                <a:ea typeface="黑体" panose="02010609060101010101" pitchFamily="49" charset="-122"/>
                <a:cs typeface="宋体" panose="02010600030101010101" pitchFamily="2" charset="-122"/>
              </a:rPr>
              <a:t>ESASky</a:t>
            </a:r>
            <a:r>
              <a:rPr lang="zh-CN" altLang="en-US" sz="1800" kern="100" dirty="0">
                <a:solidFill>
                  <a:srgbClr val="0000FF"/>
                </a:solidFill>
                <a:latin typeface="黑体" panose="02010609060101010101" pitchFamily="49" charset="-122"/>
                <a:ea typeface="黑体" panose="02010609060101010101" pitchFamily="49" charset="-122"/>
                <a:cs typeface="宋体" panose="02010600030101010101" pitchFamily="2" charset="-122"/>
              </a:rPr>
              <a:t>中集成</a:t>
            </a:r>
            <a:r>
              <a:rPr lang="en-US" altLang="zh-CN" sz="1800" kern="100" dirty="0">
                <a:solidFill>
                  <a:srgbClr val="0000FF"/>
                </a:solidFill>
                <a:latin typeface="黑体" panose="02010609060101010101" pitchFamily="49" charset="-122"/>
                <a:ea typeface="黑体" panose="02010609060101010101" pitchFamily="49" charset="-122"/>
                <a:cs typeface="宋体" panose="02010600030101010101" pitchFamily="2" charset="-122"/>
              </a:rPr>
              <a:t>LAMOST</a:t>
            </a:r>
            <a:r>
              <a:rPr lang="zh-CN" altLang="en-US" sz="1800" kern="100" dirty="0">
                <a:solidFill>
                  <a:srgbClr val="0000FF"/>
                </a:solidFill>
                <a:latin typeface="黑体" panose="02010609060101010101" pitchFamily="49" charset="-122"/>
                <a:ea typeface="黑体" panose="02010609060101010101" pitchFamily="49" charset="-122"/>
                <a:cs typeface="宋体" panose="02010600030101010101" pitchFamily="2" charset="-122"/>
              </a:rPr>
              <a:t>数据</a:t>
            </a:r>
            <a:endParaRPr lang="en-US" altLang="zh-CN" sz="1800" kern="100" dirty="0">
              <a:solidFill>
                <a:srgbClr val="0000FF"/>
              </a:solidFill>
              <a:latin typeface="黑体" panose="02010609060101010101" pitchFamily="49" charset="-122"/>
              <a:ea typeface="黑体" panose="02010609060101010101" pitchFamily="49" charset="-122"/>
              <a:cs typeface="宋体" panose="02010600030101010101" pitchFamily="2" charset="-122"/>
            </a:endParaRPr>
          </a:p>
          <a:p>
            <a:pPr>
              <a:buFont typeface="Wingdings" panose="05000000000000000000" pitchFamily="2" charset="2"/>
              <a:buChar char="Ø"/>
            </a:pPr>
            <a:r>
              <a:rPr lang="zh-CN" altLang="zh-CN" sz="1800" kern="100" dirty="0">
                <a:effectLst/>
                <a:latin typeface="黑体" panose="02010609060101010101" pitchFamily="49" charset="-122"/>
                <a:ea typeface="黑体" panose="02010609060101010101" pitchFamily="49" charset="-122"/>
                <a:cs typeface="宋体" panose="02010600030101010101" pitchFamily="2" charset="-122"/>
              </a:rPr>
              <a:t>设计开发的郭守敬望远镜数据发布系统于</a:t>
            </a:r>
            <a:r>
              <a:rPr lang="en-US" altLang="zh-CN" sz="1800" kern="100" dirty="0">
                <a:effectLst/>
                <a:latin typeface="黑体" panose="02010609060101010101" pitchFamily="49" charset="-122"/>
                <a:ea typeface="黑体" panose="02010609060101010101" pitchFamily="49" charset="-122"/>
                <a:cs typeface="宋体" panose="02010600030101010101" pitchFamily="2" charset="-122"/>
              </a:rPr>
              <a:t>2019</a:t>
            </a:r>
            <a:r>
              <a:rPr lang="zh-CN" altLang="zh-CN" sz="1800" kern="100" dirty="0">
                <a:effectLst/>
                <a:latin typeface="黑体" panose="02010609060101010101" pitchFamily="49" charset="-122"/>
                <a:ea typeface="黑体" panose="02010609060101010101" pitchFamily="49" charset="-122"/>
                <a:cs typeface="宋体" panose="02010600030101010101" pitchFamily="2" charset="-122"/>
              </a:rPr>
              <a:t>年</a:t>
            </a:r>
            <a:r>
              <a:rPr lang="en-US" altLang="zh-CN" sz="1800" kern="100" dirty="0">
                <a:effectLst/>
                <a:latin typeface="黑体" panose="02010609060101010101" pitchFamily="49" charset="-122"/>
                <a:ea typeface="黑体" panose="02010609060101010101" pitchFamily="49" charset="-122"/>
                <a:cs typeface="宋体" panose="02010600030101010101" pitchFamily="2" charset="-122"/>
              </a:rPr>
              <a:t>5</a:t>
            </a:r>
            <a:r>
              <a:rPr lang="zh-CN" altLang="zh-CN" sz="1800" kern="100" dirty="0">
                <a:effectLst/>
                <a:latin typeface="黑体" panose="02010609060101010101" pitchFamily="49" charset="-122"/>
                <a:ea typeface="黑体" panose="02010609060101010101" pitchFamily="49" charset="-122"/>
                <a:cs typeface="宋体" panose="02010600030101010101" pitchFamily="2" charset="-122"/>
              </a:rPr>
              <a:t>月入选“</a:t>
            </a:r>
            <a:r>
              <a:rPr lang="en-US" altLang="zh-CN" sz="1800" kern="100" dirty="0">
                <a:effectLst/>
                <a:latin typeface="黑体" panose="02010609060101010101" pitchFamily="49" charset="-122"/>
                <a:ea typeface="黑体" panose="02010609060101010101" pitchFamily="49" charset="-122"/>
                <a:cs typeface="宋体" panose="02010600030101010101" pitchFamily="2" charset="-122"/>
              </a:rPr>
              <a:t>20</a:t>
            </a:r>
            <a:r>
              <a:rPr lang="en-US" altLang="zh-CN" sz="1800" kern="100" dirty="0">
                <a:solidFill>
                  <a:srgbClr val="FF0000"/>
                </a:solidFill>
                <a:effectLst/>
                <a:latin typeface="黑体" panose="02010609060101010101" pitchFamily="49" charset="-122"/>
                <a:ea typeface="黑体" panose="02010609060101010101" pitchFamily="49" charset="-122"/>
                <a:cs typeface="宋体" panose="02010600030101010101" pitchFamily="2" charset="-122"/>
              </a:rPr>
              <a:t>18</a:t>
            </a:r>
            <a:r>
              <a:rPr lang="zh-CN" altLang="zh-CN" sz="1800" kern="100" dirty="0">
                <a:solidFill>
                  <a:srgbClr val="FF0000"/>
                </a:solidFill>
                <a:effectLst/>
                <a:latin typeface="黑体" panose="02010609060101010101" pitchFamily="49" charset="-122"/>
                <a:ea typeface="黑体" panose="02010609060101010101" pitchFamily="49" charset="-122"/>
                <a:cs typeface="宋体" panose="02010600030101010101" pitchFamily="2" charset="-122"/>
              </a:rPr>
              <a:t>年度中国科学院信息化优秀案例</a:t>
            </a:r>
            <a:r>
              <a:rPr lang="zh-CN" altLang="zh-CN" sz="1800" kern="100" dirty="0">
                <a:effectLst/>
                <a:latin typeface="黑体" panose="02010609060101010101" pitchFamily="49" charset="-122"/>
                <a:ea typeface="黑体" panose="02010609060101010101" pitchFamily="49" charset="-122"/>
                <a:cs typeface="宋体" panose="02010600030101010101" pitchFamily="2" charset="-122"/>
              </a:rPr>
              <a:t>”。</a:t>
            </a:r>
            <a:endParaRPr lang="zh-CN" altLang="zh-CN" sz="1800" b="1" dirty="0">
              <a:solidFill>
                <a:srgbClr val="212529"/>
              </a:solidFill>
              <a:latin typeface="黑体" panose="02010609060101010101" pitchFamily="49" charset="-122"/>
              <a:ea typeface="黑体" panose="02010609060101010101" pitchFamily="49" charset="-122"/>
              <a:cs typeface="Segoe UI" panose="020B0502040204020203" pitchFamily="34" charset="0"/>
            </a:endParaRPr>
          </a:p>
        </p:txBody>
      </p:sp>
      <p:graphicFrame>
        <p:nvGraphicFramePr>
          <p:cNvPr id="7" name="表格 6">
            <a:extLst>
              <a:ext uri="{FF2B5EF4-FFF2-40B4-BE49-F238E27FC236}">
                <a16:creationId xmlns:a16="http://schemas.microsoft.com/office/drawing/2014/main" xmlns="" id="{5D060612-4CD5-4B26-BF2F-BB3FC6AB59D1}"/>
              </a:ext>
            </a:extLst>
          </p:cNvPr>
          <p:cNvGraphicFramePr>
            <a:graphicFrameLocks noGrp="1"/>
          </p:cNvGraphicFramePr>
          <p:nvPr>
            <p:extLst/>
          </p:nvPr>
        </p:nvGraphicFramePr>
        <p:xfrm>
          <a:off x="6298232" y="1685761"/>
          <a:ext cx="5702424" cy="5181600"/>
        </p:xfrm>
        <a:graphic>
          <a:graphicData uri="http://schemas.openxmlformats.org/drawingml/2006/table">
            <a:tbl>
              <a:tblPr firstRow="1" firstCol="1" bandRow="1">
                <a:tableStyleId>{69012ECD-51FC-41F1-AA8D-1B2483CD663E}</a:tableStyleId>
              </a:tblPr>
              <a:tblGrid>
                <a:gridCol w="1800200">
                  <a:extLst>
                    <a:ext uri="{9D8B030D-6E8A-4147-A177-3AD203B41FA5}">
                      <a16:colId xmlns:a16="http://schemas.microsoft.com/office/drawing/2014/main" xmlns="" val="1186770278"/>
                    </a:ext>
                  </a:extLst>
                </a:gridCol>
                <a:gridCol w="2448272">
                  <a:extLst>
                    <a:ext uri="{9D8B030D-6E8A-4147-A177-3AD203B41FA5}">
                      <a16:colId xmlns:a16="http://schemas.microsoft.com/office/drawing/2014/main" xmlns="" val="2358802422"/>
                    </a:ext>
                  </a:extLst>
                </a:gridCol>
                <a:gridCol w="1453952">
                  <a:extLst>
                    <a:ext uri="{9D8B030D-6E8A-4147-A177-3AD203B41FA5}">
                      <a16:colId xmlns:a16="http://schemas.microsoft.com/office/drawing/2014/main" xmlns="" val="3657277884"/>
                    </a:ext>
                  </a:extLst>
                </a:gridCol>
              </a:tblGrid>
              <a:tr h="272098">
                <a:tc>
                  <a:txBody>
                    <a:bodyPr/>
                    <a:lstStyle/>
                    <a:p>
                      <a:pPr indent="0" algn="l">
                        <a:lnSpc>
                          <a:spcPts val="2400"/>
                        </a:lnSpc>
                        <a:spcAft>
                          <a:spcPts val="0"/>
                        </a:spcAft>
                      </a:pP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数据集</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网址</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zh-CN" sz="1600" b="0" kern="100" spc="-50">
                          <a:effectLst/>
                          <a:latin typeface="Times New Roman" panose="02020603050405020304" pitchFamily="18" charset="0"/>
                          <a:ea typeface="黑体" panose="02010609060101010101" pitchFamily="49" charset="-122"/>
                          <a:cs typeface="Times New Roman" panose="02020603050405020304" pitchFamily="18" charset="0"/>
                        </a:rPr>
                        <a:t>数据库记录数</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793389079"/>
                  </a:ext>
                </a:extLst>
              </a:tr>
              <a:tr h="272098">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LAMOST DR1</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http://dr1.lamost.org/</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3,489,417</a:t>
                      </a:r>
                      <a:r>
                        <a:rPr lang="zh-CN" sz="1600" b="0" kern="100" spc="-5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406491369"/>
                  </a:ext>
                </a:extLst>
              </a:tr>
              <a:tr h="272098">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LAMOST DR2</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http://dr2.lamost.org/</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6,744,540</a:t>
                      </a:r>
                      <a:r>
                        <a:rPr lang="zh-CN" sz="1600" b="0" kern="100" spc="-5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227784398"/>
                  </a:ext>
                </a:extLst>
              </a:tr>
              <a:tr h="272098">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LAMOST DR3</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http://dr3.lamost.org/</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9,510,387</a:t>
                      </a:r>
                      <a:r>
                        <a:rPr lang="zh-CN" sz="1600" b="0" kern="100" spc="-5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3564060773"/>
                  </a:ext>
                </a:extLst>
              </a:tr>
              <a:tr h="272098">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LAMOST DR4 V1</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http://dr4.lamost.org/v1</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12,959,361</a:t>
                      </a:r>
                      <a:r>
                        <a:rPr lang="zh-CN" sz="1600" b="0" kern="100" spc="-5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2961832123"/>
                  </a:ext>
                </a:extLst>
              </a:tr>
              <a:tr h="272098">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LAMOST DR4 V2</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u="none" strike="noStrike" kern="100" spc="-50" dirty="0">
                          <a:effectLst/>
                          <a:latin typeface="Times New Roman" panose="02020603050405020304" pitchFamily="18" charset="0"/>
                          <a:ea typeface="黑体" panose="02010609060101010101" pitchFamily="49" charset="-122"/>
                          <a:cs typeface="Times New Roman" panose="02020603050405020304" pitchFamily="18" charset="0"/>
                        </a:rPr>
                        <a:t>http://dr4.lamost.org/</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12,959,778</a:t>
                      </a:r>
                      <a:r>
                        <a:rPr lang="zh-CN" sz="1600" b="0" kern="100" spc="-5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1299589675"/>
                  </a:ext>
                </a:extLst>
              </a:tr>
              <a:tr h="272098">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LAMOST DR5 V1</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u="none" strike="noStrike" kern="100" spc="-50" dirty="0">
                          <a:effectLst/>
                          <a:latin typeface="Times New Roman" panose="02020603050405020304" pitchFamily="18" charset="0"/>
                          <a:ea typeface="黑体" panose="02010609060101010101" pitchFamily="49" charset="-122"/>
                          <a:cs typeface="Times New Roman" panose="02020603050405020304" pitchFamily="18" charset="0"/>
                        </a:rPr>
                        <a:t>http://dr5.lamost.org/v1/</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15,335,600</a:t>
                      </a:r>
                      <a:r>
                        <a:rPr lang="zh-CN" sz="1600" b="0" kern="100" spc="-5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3192198704"/>
                  </a:ext>
                </a:extLst>
              </a:tr>
              <a:tr h="272098">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LAMOST DR5 V2</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u="none" strike="noStrike" kern="100" spc="-50" dirty="0">
                          <a:effectLst/>
                          <a:latin typeface="Times New Roman" panose="02020603050405020304" pitchFamily="18" charset="0"/>
                          <a:ea typeface="黑体" panose="02010609060101010101" pitchFamily="49" charset="-122"/>
                          <a:cs typeface="Times New Roman" panose="02020603050405020304" pitchFamily="18" charset="0"/>
                        </a:rPr>
                        <a:t>http://dr5.lamost.org/v2/</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15,354,833</a:t>
                      </a:r>
                      <a:r>
                        <a:rPr lang="zh-CN" sz="1600" b="0" kern="100" spc="-5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345569973"/>
                  </a:ext>
                </a:extLst>
              </a:tr>
              <a:tr h="272098">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LAMOST DR5 V3</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http://dr5.lamost.org/v3/</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15,353,537</a:t>
                      </a:r>
                      <a:r>
                        <a:rPr lang="zh-CN" sz="1600" b="0" kern="100" spc="-5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3269983617"/>
                  </a:ext>
                </a:extLst>
              </a:tr>
              <a:tr h="272098">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LAMOST DR6 V0</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u="none" strike="noStrike" kern="100" spc="-50" dirty="0">
                          <a:effectLst/>
                          <a:latin typeface="Times New Roman" panose="02020603050405020304" pitchFamily="18" charset="0"/>
                          <a:ea typeface="黑体" panose="02010609060101010101" pitchFamily="49" charset="-122"/>
                          <a:cs typeface="Times New Roman" panose="02020603050405020304" pitchFamily="18" charset="0"/>
                        </a:rPr>
                        <a:t>http://dr6.lamost.org/v0/</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1,952,832</a:t>
                      </a: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1599108190"/>
                  </a:ext>
                </a:extLst>
              </a:tr>
              <a:tr h="272098">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LAMOST DR6 V1</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u="none" strike="noStrike" kern="100" spc="-50" dirty="0">
                          <a:effectLst/>
                          <a:latin typeface="Times New Roman" panose="02020603050405020304" pitchFamily="18" charset="0"/>
                          <a:ea typeface="黑体" panose="02010609060101010101" pitchFamily="49" charset="-122"/>
                          <a:cs typeface="Times New Roman" panose="02020603050405020304" pitchFamily="18" charset="0"/>
                        </a:rPr>
                        <a:t>http://dr6.lamost.org/v1/</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23,928,184</a:t>
                      </a: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3239884747"/>
                  </a:ext>
                </a:extLst>
              </a:tr>
              <a:tr h="272098">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LAMOST DR6 V1.1</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u="none" strike="noStrike" kern="100" spc="-50" dirty="0">
                          <a:effectLst/>
                          <a:latin typeface="Times New Roman" panose="02020603050405020304" pitchFamily="18" charset="0"/>
                          <a:ea typeface="黑体" panose="02010609060101010101" pitchFamily="49" charset="-122"/>
                          <a:cs typeface="Times New Roman" panose="02020603050405020304" pitchFamily="18" charset="0"/>
                        </a:rPr>
                        <a:t>http://dr6.lamost.org/v1.1/</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23,719,993</a:t>
                      </a: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1007976353"/>
                  </a:ext>
                </a:extLst>
              </a:tr>
              <a:tr h="272098">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LAMOST DR7 V0</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u="none" strike="noStrike" kern="100" spc="-50" dirty="0">
                          <a:effectLst/>
                          <a:latin typeface="Times New Roman" panose="02020603050405020304" pitchFamily="18" charset="0"/>
                          <a:ea typeface="黑体" panose="02010609060101010101" pitchFamily="49" charset="-122"/>
                          <a:cs typeface="Times New Roman" panose="02020603050405020304" pitchFamily="18" charset="0"/>
                        </a:rPr>
                        <a:t>http://dr7.lamost.org/v0/</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111,447,37</a:t>
                      </a: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1881769975"/>
                  </a:ext>
                </a:extLst>
              </a:tr>
              <a:tr h="272098">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LAMOST DR7 V1</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http://dr7.lamost.org/v1/</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33,200,870</a:t>
                      </a: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646225978"/>
                  </a:ext>
                </a:extLst>
              </a:tr>
              <a:tr h="272098">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LAMOST DR7 V1.1</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http://dr7.lamost.org/v1.1</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33,018,797</a:t>
                      </a: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2223274377"/>
                  </a:ext>
                </a:extLst>
              </a:tr>
              <a:tr h="272098">
                <a:tc>
                  <a:txBody>
                    <a:bodyPr/>
                    <a:lstStyle/>
                    <a:p>
                      <a:pPr indent="0" algn="l">
                        <a:lnSpc>
                          <a:spcPts val="2400"/>
                        </a:lnSpc>
                        <a:spcAft>
                          <a:spcPts val="0"/>
                        </a:spcAft>
                      </a:pPr>
                      <a:r>
                        <a:rPr lang="en-US" sz="1600" b="0" kern="100" spc="-50">
                          <a:effectLst/>
                          <a:latin typeface="Times New Roman" panose="02020603050405020304" pitchFamily="18" charset="0"/>
                          <a:ea typeface="黑体" panose="02010609060101010101" pitchFamily="49" charset="-122"/>
                          <a:cs typeface="Times New Roman" panose="02020603050405020304" pitchFamily="18" charset="0"/>
                        </a:rPr>
                        <a:t>LAMOST DR8 V0</a:t>
                      </a:r>
                      <a:endParaRPr lang="zh-CN" sz="1600" b="0" kern="10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u="none" strike="noStrike" kern="100" spc="-50" dirty="0">
                          <a:effectLst/>
                          <a:latin typeface="Times New Roman" panose="02020603050405020304" pitchFamily="18" charset="0"/>
                          <a:ea typeface="黑体" panose="02010609060101010101" pitchFamily="49" charset="-122"/>
                          <a:cs typeface="Times New Roman" panose="02020603050405020304" pitchFamily="18" charset="0"/>
                        </a:rPr>
                        <a:t>http://www.lamost.org/dr8</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8,563,092</a:t>
                      </a: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3829223851"/>
                  </a:ext>
                </a:extLst>
              </a:tr>
              <a:tr h="272098">
                <a:tc gridSpan="2">
                  <a:txBody>
                    <a:bodyPr/>
                    <a:lstStyle/>
                    <a:p>
                      <a:pPr indent="0" algn="l">
                        <a:lnSpc>
                          <a:spcPts val="2400"/>
                        </a:lnSpc>
                        <a:spcAft>
                          <a:spcPts val="0"/>
                        </a:spcAft>
                      </a:pP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数据库记录总数</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tc hMerge="1">
                  <a:txBody>
                    <a:bodyPr/>
                    <a:lstStyle/>
                    <a:p>
                      <a:endParaRPr lang="zh-CN" altLang="en-US"/>
                    </a:p>
                  </a:txBody>
                  <a:tcPr/>
                </a:tc>
                <a:tc>
                  <a:txBody>
                    <a:bodyPr/>
                    <a:lstStyle/>
                    <a:p>
                      <a:pPr indent="0" algn="l">
                        <a:lnSpc>
                          <a:spcPts val="2400"/>
                        </a:lnSpc>
                        <a:spcAft>
                          <a:spcPts val="0"/>
                        </a:spcAft>
                      </a:pPr>
                      <a:r>
                        <a:rPr lang="en-US"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227,235,958</a:t>
                      </a:r>
                      <a:r>
                        <a:rPr lang="zh-CN" sz="1600" b="0" kern="100" spc="-50" dirty="0">
                          <a:effectLst/>
                          <a:latin typeface="Times New Roman" panose="02020603050405020304" pitchFamily="18" charset="0"/>
                          <a:ea typeface="黑体" panose="02010609060101010101" pitchFamily="49" charset="-122"/>
                          <a:cs typeface="Times New Roman" panose="02020603050405020304" pitchFamily="18" charset="0"/>
                        </a:rPr>
                        <a:t>条</a:t>
                      </a:r>
                      <a:endParaRPr lang="zh-CN" sz="16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55078" marR="55078" marT="0" marB="0"/>
                </a:tc>
                <a:extLst>
                  <a:ext uri="{0D108BD9-81ED-4DB2-BD59-A6C34878D82A}">
                    <a16:rowId xmlns:a16="http://schemas.microsoft.com/office/drawing/2014/main" xmlns="" val="2160677063"/>
                  </a:ext>
                </a:extLst>
              </a:tr>
            </a:tbl>
          </a:graphicData>
        </a:graphic>
      </p:graphicFrame>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21464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BC01F6C9-779F-447A-8DE1-2ACB0E5EA849}"/>
              </a:ext>
            </a:extLst>
          </p:cNvPr>
          <p:cNvSpPr/>
          <p:nvPr/>
        </p:nvSpPr>
        <p:spPr>
          <a:xfrm>
            <a:off x="664088" y="235604"/>
            <a:ext cx="6016630" cy="523220"/>
          </a:xfrm>
          <a:prstGeom prst="rect">
            <a:avLst/>
          </a:prstGeom>
        </p:spPr>
        <p:txBody>
          <a:bodyPr wrap="square">
            <a:spAutoFit/>
          </a:bodyPr>
          <a:lstStyle/>
          <a:p>
            <a:pPr algn="dist"/>
            <a:r>
              <a:rPr lang="zh-CN" altLang="en-US" sz="2800" b="1" dirty="0">
                <a:solidFill>
                  <a:schemeClr val="bg1"/>
                </a:solidFill>
                <a:latin typeface="黑体" panose="02010609060101010101" pitchFamily="49" charset="-122"/>
                <a:ea typeface="黑体" panose="02010609060101010101" pitchFamily="49" charset="-122"/>
              </a:rPr>
              <a:t>郭守敬望远镜的典型科学发现</a:t>
            </a:r>
          </a:p>
        </p:txBody>
      </p:sp>
      <p:sp>
        <p:nvSpPr>
          <p:cNvPr id="4" name="矩形 3"/>
          <p:cNvSpPr/>
          <p:nvPr/>
        </p:nvSpPr>
        <p:spPr>
          <a:xfrm>
            <a:off x="7254820" y="5718509"/>
            <a:ext cx="4185761" cy="461665"/>
          </a:xfrm>
          <a:prstGeom prst="rect">
            <a:avLst/>
          </a:prstGeom>
        </p:spPr>
        <p:txBody>
          <a:bodyPr wrap="none">
            <a:spAutoFit/>
          </a:bodyPr>
          <a:lstStyle/>
          <a:p>
            <a:r>
              <a:rPr lang="zh-CN" altLang="en-US" dirty="0">
                <a:solidFill>
                  <a:schemeClr val="bg1"/>
                </a:solidFill>
                <a:latin typeface="黑体" panose="02010609060101010101" pitchFamily="49" charset="-122"/>
                <a:ea typeface="黑体" panose="02010609060101010101" pitchFamily="49" charset="-122"/>
              </a:rPr>
              <a:t>借助“心电图”揭秘富锂巨星</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165" y="4129809"/>
            <a:ext cx="2391508" cy="155448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8954" y="4129809"/>
            <a:ext cx="2078182" cy="1554480"/>
          </a:xfrm>
          <a:prstGeom prst="rect">
            <a:avLst/>
          </a:prstGeom>
        </p:spPr>
      </p:pic>
      <p:sp>
        <p:nvSpPr>
          <p:cNvPr id="7" name="矩形 6"/>
          <p:cNvSpPr/>
          <p:nvPr/>
        </p:nvSpPr>
        <p:spPr>
          <a:xfrm>
            <a:off x="7254820" y="3502405"/>
            <a:ext cx="4801314" cy="461665"/>
          </a:xfrm>
          <a:prstGeom prst="rect">
            <a:avLst/>
          </a:prstGeom>
        </p:spPr>
        <p:txBody>
          <a:bodyPr wrap="none">
            <a:spAutoFit/>
          </a:bodyPr>
          <a:lstStyle/>
          <a:p>
            <a:r>
              <a:rPr lang="zh-CN" altLang="en-US" dirty="0">
                <a:solidFill>
                  <a:schemeClr val="bg1"/>
                </a:solidFill>
                <a:latin typeface="黑体" panose="02010609060101010101" pitchFamily="49" charset="-122"/>
                <a:ea typeface="黑体" panose="02010609060101010101" pitchFamily="49" charset="-122"/>
              </a:rPr>
              <a:t>揭示银河系外盘的翘曲起源与演化</a:t>
            </a: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165" y="921822"/>
            <a:ext cx="3936462" cy="2322512"/>
          </a:xfrm>
          <a:prstGeom prst="rect">
            <a:avLst/>
          </a:prstGeom>
        </p:spPr>
      </p:pic>
      <p:sp>
        <p:nvSpPr>
          <p:cNvPr id="9" name="矩形 8"/>
          <p:cNvSpPr/>
          <p:nvPr/>
        </p:nvSpPr>
        <p:spPr>
          <a:xfrm>
            <a:off x="1620208" y="6351350"/>
            <a:ext cx="4493538" cy="461665"/>
          </a:xfrm>
          <a:prstGeom prst="rect">
            <a:avLst/>
          </a:prstGeom>
        </p:spPr>
        <p:txBody>
          <a:bodyPr wrap="none">
            <a:spAutoFit/>
          </a:bodyPr>
          <a:lstStyle/>
          <a:p>
            <a:r>
              <a:rPr lang="zh-CN" altLang="en-US" dirty="0">
                <a:solidFill>
                  <a:schemeClr val="bg1"/>
                </a:solidFill>
                <a:latin typeface="黑体" panose="02010609060101010101" pitchFamily="49" charset="-122"/>
                <a:ea typeface="黑体" panose="02010609060101010101" pitchFamily="49" charset="-122"/>
              </a:rPr>
              <a:t>发现迄今银河系中自转最快恒星</a:t>
            </a:r>
          </a:p>
        </p:txBody>
      </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088" y="3687071"/>
            <a:ext cx="2664280" cy="2664280"/>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8924" y="3687071"/>
            <a:ext cx="2664279" cy="2664279"/>
          </a:xfrm>
          <a:prstGeom prst="rect">
            <a:avLst/>
          </a:prstGeom>
        </p:spPr>
      </p:pic>
      <p:sp>
        <p:nvSpPr>
          <p:cNvPr id="12" name="矩形 11"/>
          <p:cNvSpPr/>
          <p:nvPr/>
        </p:nvSpPr>
        <p:spPr>
          <a:xfrm>
            <a:off x="4814615" y="2197872"/>
            <a:ext cx="1678588" cy="1200329"/>
          </a:xfrm>
          <a:prstGeom prst="rect">
            <a:avLst/>
          </a:prstGeom>
        </p:spPr>
        <p:txBody>
          <a:bodyPr wrap="square">
            <a:spAutoFit/>
          </a:bodyPr>
          <a:lstStyle/>
          <a:p>
            <a:r>
              <a:rPr lang="zh-CN" altLang="en-US" dirty="0">
                <a:solidFill>
                  <a:schemeClr val="bg1"/>
                </a:solidFill>
                <a:latin typeface="黑体" panose="02010609060101010101" pitchFamily="49" charset="-122"/>
                <a:ea typeface="黑体" panose="02010609060101010101" pitchFamily="49" charset="-122"/>
              </a:rPr>
              <a:t>发现迄今最大的恒星级黑洞</a:t>
            </a:r>
          </a:p>
        </p:txBody>
      </p:sp>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1609" y="1189193"/>
            <a:ext cx="3154525" cy="2365894"/>
          </a:xfrm>
          <a:prstGeom prst="rect">
            <a:avLst/>
          </a:prstGeom>
        </p:spPr>
      </p:pic>
    </p:spTree>
    <p:extLst>
      <p:ext uri="{BB962C8B-B14F-4D97-AF65-F5344CB8AC3E}">
        <p14:creationId xmlns:p14="http://schemas.microsoft.com/office/powerpoint/2010/main" val="14472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344" y="274638"/>
            <a:ext cx="11391056" cy="1143000"/>
          </a:xfrm>
        </p:spPr>
        <p:txBody>
          <a:bodyPr/>
          <a:lstStyle/>
          <a:p>
            <a:pPr algn="l"/>
            <a:r>
              <a:rPr lang="zh-CN" altLang="en-US" sz="4000" dirty="0"/>
              <a:t>亮点工作（二）：中国天眼信息门户</a:t>
            </a:r>
          </a:p>
        </p:txBody>
      </p:sp>
      <p:sp>
        <p:nvSpPr>
          <p:cNvPr id="3" name="内容占位符 2"/>
          <p:cNvSpPr>
            <a:spLocks noGrp="1"/>
          </p:cNvSpPr>
          <p:nvPr>
            <p:ph idx="1"/>
          </p:nvPr>
        </p:nvSpPr>
        <p:spPr>
          <a:xfrm>
            <a:off x="623391" y="1628800"/>
            <a:ext cx="7560841" cy="4954562"/>
          </a:xfrm>
        </p:spPr>
        <p:txBody>
          <a:bodyPr/>
          <a:lstStyle/>
          <a:p>
            <a:pPr marL="0" indent="0">
              <a:buNone/>
            </a:pPr>
            <a:r>
              <a:rPr lang="en-US" altLang="zh-CN" sz="1800" b="1" dirty="0">
                <a:solidFill>
                  <a:srgbClr val="212529"/>
                </a:solidFill>
                <a:latin typeface="黑体" panose="02010609060101010101" pitchFamily="49" charset="-122"/>
                <a:ea typeface="黑体" panose="02010609060101010101" pitchFamily="49" charset="-122"/>
                <a:cs typeface="Segoe UI" panose="020B0502040204020203" pitchFamily="34" charset="0"/>
              </a:rPr>
              <a:t>FAST</a:t>
            </a:r>
            <a:r>
              <a:rPr lang="zh-CN" altLang="zh-CN" sz="1800" b="1" dirty="0">
                <a:solidFill>
                  <a:srgbClr val="212529"/>
                </a:solidFill>
                <a:latin typeface="黑体" panose="02010609060101010101" pitchFamily="49" charset="-122"/>
                <a:ea typeface="黑体" panose="02010609060101010101" pitchFamily="49" charset="-122"/>
                <a:cs typeface="Segoe UI" panose="020B0502040204020203" pitchFamily="34" charset="0"/>
              </a:rPr>
              <a:t>在线信息门户系统</a:t>
            </a:r>
            <a:endParaRPr lang="en-US" altLang="zh-CN" sz="1800" b="1" dirty="0">
              <a:solidFill>
                <a:srgbClr val="212529"/>
              </a:solidFill>
              <a:latin typeface="黑体" panose="02010609060101010101" pitchFamily="49" charset="-122"/>
              <a:ea typeface="黑体" panose="02010609060101010101" pitchFamily="49" charset="-122"/>
              <a:cs typeface="Segoe UI" panose="020B0502040204020203" pitchFamily="34" charset="0"/>
            </a:endParaRPr>
          </a:p>
          <a:p>
            <a:pPr>
              <a:buFont typeface="Wingdings" panose="05000000000000000000" pitchFamily="2" charset="2"/>
              <a:buChar char="Ø"/>
            </a:pPr>
            <a:r>
              <a:rPr lang="zh-CN" altLang="zh-CN" sz="1800" kern="100" spc="20" dirty="0">
                <a:solidFill>
                  <a:srgbClr val="424242"/>
                </a:solidFill>
                <a:effectLst/>
                <a:latin typeface="黑体" panose="02010609060101010101" pitchFamily="49" charset="-122"/>
                <a:ea typeface="黑体" panose="02010609060101010101" pitchFamily="49" charset="-122"/>
                <a:cs typeface="黑体" panose="02010609060101010101" pitchFamily="49" charset="-122"/>
              </a:rPr>
              <a:t>项目发布、</a:t>
            </a:r>
            <a:r>
              <a:rPr lang="zh-CN" altLang="en-US" sz="1800" kern="100" spc="20" dirty="0">
                <a:solidFill>
                  <a:srgbClr val="424242"/>
                </a:solidFill>
                <a:latin typeface="黑体" panose="02010609060101010101" pitchFamily="49" charset="-122"/>
                <a:ea typeface="黑体" panose="02010609060101010101" pitchFamily="49" charset="-122"/>
                <a:cs typeface="黑体" panose="02010609060101010101" pitchFamily="49" charset="-122"/>
              </a:rPr>
              <a:t>提案</a:t>
            </a:r>
            <a:r>
              <a:rPr lang="zh-CN" altLang="zh-CN" sz="1800" kern="100" spc="20" dirty="0">
                <a:solidFill>
                  <a:srgbClr val="424242"/>
                </a:solidFill>
                <a:effectLst/>
                <a:latin typeface="黑体" panose="02010609060101010101" pitchFamily="49" charset="-122"/>
                <a:ea typeface="黑体" panose="02010609060101010101" pitchFamily="49" charset="-122"/>
                <a:cs typeface="黑体" panose="02010609060101010101" pitchFamily="49" charset="-122"/>
              </a:rPr>
              <a:t>提交、审核分配、观测计划、观测日志、数据中心、新闻发布等方面进行了全面的信息整合与创新，通过信息化手段推进</a:t>
            </a:r>
            <a:r>
              <a:rPr lang="zh-CN" altLang="zh-CN" sz="1800" kern="100" spc="20" dirty="0">
                <a:solidFill>
                  <a:srgbClr val="424242"/>
                </a:solidFill>
                <a:latin typeface="黑体" panose="02010609060101010101" pitchFamily="49" charset="-122"/>
                <a:ea typeface="黑体" panose="02010609060101010101" pitchFamily="49" charset="-122"/>
              </a:rPr>
              <a:t>了</a:t>
            </a:r>
            <a:r>
              <a:rPr lang="en-US" altLang="zh-CN" sz="1800" kern="100" spc="20" dirty="0">
                <a:solidFill>
                  <a:srgbClr val="424242"/>
                </a:solidFill>
                <a:latin typeface="黑体" panose="02010609060101010101" pitchFamily="49" charset="-122"/>
                <a:ea typeface="黑体" panose="02010609060101010101" pitchFamily="49" charset="-122"/>
              </a:rPr>
              <a:t>FAST</a:t>
            </a:r>
            <a:r>
              <a:rPr lang="zh-CN" altLang="zh-CN" sz="1800" kern="100" spc="20" dirty="0">
                <a:solidFill>
                  <a:srgbClr val="424242"/>
                </a:solidFill>
                <a:latin typeface="黑体" panose="02010609060101010101" pitchFamily="49" charset="-122"/>
                <a:ea typeface="黑体" panose="02010609060101010101" pitchFamily="49" charset="-122"/>
              </a:rPr>
              <a:t>观测项目的在线管理与</a:t>
            </a:r>
            <a:r>
              <a:rPr lang="zh-CN" altLang="en-US" sz="1800" kern="100" spc="20" dirty="0">
                <a:solidFill>
                  <a:srgbClr val="424242"/>
                </a:solidFill>
                <a:latin typeface="黑体" panose="02010609060101010101" pitchFamily="49" charset="-122"/>
                <a:ea typeface="黑体" panose="02010609060101010101" pitchFamily="49" charset="-122"/>
              </a:rPr>
              <a:t>数据规范化管理</a:t>
            </a:r>
            <a:r>
              <a:rPr lang="zh-CN" altLang="zh-CN" sz="1800" kern="100" spc="20" dirty="0">
                <a:solidFill>
                  <a:srgbClr val="424242"/>
                </a:solidFill>
                <a:latin typeface="黑体" panose="02010609060101010101" pitchFamily="49" charset="-122"/>
                <a:ea typeface="黑体" panose="02010609060101010101" pitchFamily="49" charset="-122"/>
              </a:rPr>
              <a:t>。</a:t>
            </a:r>
            <a:endParaRPr lang="en-US" altLang="zh-CN" sz="1800" kern="100" spc="20" dirty="0">
              <a:solidFill>
                <a:srgbClr val="424242"/>
              </a:solidFill>
              <a:latin typeface="黑体" panose="02010609060101010101" pitchFamily="49" charset="-122"/>
              <a:ea typeface="黑体" panose="02010609060101010101" pitchFamily="49" charset="-122"/>
            </a:endParaRPr>
          </a:p>
          <a:p>
            <a:pPr>
              <a:buFont typeface="Wingdings" panose="05000000000000000000" pitchFamily="2" charset="2"/>
              <a:buChar char="Ø"/>
            </a:pPr>
            <a:r>
              <a:rPr lang="en-US" altLang="zh-CN" sz="1800" kern="100" spc="20" dirty="0">
                <a:solidFill>
                  <a:srgbClr val="424242"/>
                </a:solidFill>
                <a:latin typeface="黑体" panose="02010609060101010101" pitchFamily="49" charset="-122"/>
                <a:ea typeface="黑体" panose="02010609060101010101" pitchFamily="49" charset="-122"/>
              </a:rPr>
              <a:t>2019</a:t>
            </a:r>
            <a:r>
              <a:rPr lang="zh-CN" altLang="en-US" sz="1800" kern="100" spc="20" dirty="0">
                <a:solidFill>
                  <a:srgbClr val="424242"/>
                </a:solidFill>
                <a:latin typeface="黑体" panose="02010609060101010101" pitchFamily="49" charset="-122"/>
                <a:ea typeface="黑体" panose="02010609060101010101" pitchFamily="49" charset="-122"/>
              </a:rPr>
              <a:t>年开始设计研发，</a:t>
            </a:r>
            <a:r>
              <a:rPr lang="en-US" altLang="zh-CN" sz="1800" kern="100" spc="20" dirty="0">
                <a:solidFill>
                  <a:srgbClr val="424242"/>
                </a:solidFill>
                <a:latin typeface="黑体" panose="02010609060101010101" pitchFamily="49" charset="-122"/>
                <a:ea typeface="黑体" panose="02010609060101010101" pitchFamily="49" charset="-122"/>
              </a:rPr>
              <a:t>2020</a:t>
            </a:r>
            <a:r>
              <a:rPr lang="zh-CN" altLang="en-US" sz="1800" kern="100" spc="20" dirty="0">
                <a:solidFill>
                  <a:srgbClr val="424242"/>
                </a:solidFill>
                <a:latin typeface="黑体" panose="02010609060101010101" pitchFamily="49" charset="-122"/>
                <a:ea typeface="黑体" panose="02010609060101010101" pitchFamily="49" charset="-122"/>
              </a:rPr>
              <a:t>年</a:t>
            </a:r>
            <a:r>
              <a:rPr lang="en-US" altLang="zh-CN" sz="1800" kern="100" spc="20" dirty="0">
                <a:solidFill>
                  <a:srgbClr val="424242"/>
                </a:solidFill>
                <a:latin typeface="黑体" panose="02010609060101010101" pitchFamily="49" charset="-122"/>
                <a:ea typeface="黑体" panose="02010609060101010101" pitchFamily="49" charset="-122"/>
              </a:rPr>
              <a:t>6</a:t>
            </a:r>
            <a:r>
              <a:rPr lang="zh-CN" altLang="en-US" sz="1800" kern="100" spc="20" dirty="0">
                <a:solidFill>
                  <a:srgbClr val="424242"/>
                </a:solidFill>
                <a:latin typeface="黑体" panose="02010609060101010101" pitchFamily="49" charset="-122"/>
                <a:ea typeface="黑体" panose="02010609060101010101" pitchFamily="49" charset="-122"/>
              </a:rPr>
              <a:t>月正式上线运行。目前已上线</a:t>
            </a:r>
            <a:r>
              <a:rPr lang="en-US" altLang="zh-CN" sz="1800" kern="100" spc="20" dirty="0">
                <a:solidFill>
                  <a:srgbClr val="424242"/>
                </a:solidFill>
                <a:latin typeface="黑体" panose="02010609060101010101" pitchFamily="49" charset="-122"/>
                <a:ea typeface="黑体" panose="02010609060101010101" pitchFamily="49" charset="-122"/>
              </a:rPr>
              <a:t>300</a:t>
            </a:r>
            <a:r>
              <a:rPr lang="zh-CN" altLang="en-US" sz="1800" kern="100" spc="20" dirty="0">
                <a:solidFill>
                  <a:srgbClr val="424242"/>
                </a:solidFill>
                <a:latin typeface="黑体" panose="02010609060101010101" pitchFamily="49" charset="-122"/>
                <a:ea typeface="黑体" panose="02010609060101010101" pitchFamily="49" charset="-122"/>
              </a:rPr>
              <a:t>余个项目，服务科研用户</a:t>
            </a:r>
            <a:r>
              <a:rPr lang="en-US" altLang="zh-CN" sz="1800" kern="100" spc="20" dirty="0">
                <a:solidFill>
                  <a:srgbClr val="424242"/>
                </a:solidFill>
                <a:latin typeface="黑体" panose="02010609060101010101" pitchFamily="49" charset="-122"/>
                <a:ea typeface="黑体" panose="02010609060101010101" pitchFamily="49" charset="-122"/>
              </a:rPr>
              <a:t>340</a:t>
            </a:r>
            <a:r>
              <a:rPr lang="zh-CN" altLang="en-US" sz="1800" kern="100" spc="20" dirty="0">
                <a:solidFill>
                  <a:srgbClr val="424242"/>
                </a:solidFill>
                <a:latin typeface="黑体" panose="02010609060101010101" pitchFamily="49" charset="-122"/>
                <a:ea typeface="黑体" panose="02010609060101010101" pitchFamily="49" charset="-122"/>
              </a:rPr>
              <a:t>余人，囊括了中国所有的天文研究、教学单位与部分国际合作者。</a:t>
            </a:r>
            <a:endParaRPr lang="en-US" altLang="zh-CN" sz="1800" kern="100" spc="20" dirty="0">
              <a:solidFill>
                <a:srgbClr val="424242"/>
              </a:solidFill>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xmlns="" id="{76D42B5A-54FA-42F6-B8B8-7677B100287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6037" y="3485393"/>
            <a:ext cx="4907915" cy="1023620"/>
          </a:xfrm>
          <a:prstGeom prst="rect">
            <a:avLst/>
          </a:prstGeom>
          <a:noFill/>
          <a:ln>
            <a:noFill/>
          </a:ln>
        </p:spPr>
      </p:pic>
      <p:pic>
        <p:nvPicPr>
          <p:cNvPr id="6" name="图片 5">
            <a:extLst>
              <a:ext uri="{FF2B5EF4-FFF2-40B4-BE49-F238E27FC236}">
                <a16:creationId xmlns:a16="http://schemas.microsoft.com/office/drawing/2014/main" xmlns="" id="{7B9FCEDE-AEF7-4597-9144-66FB9F368E6A}"/>
              </a:ext>
            </a:extLst>
          </p:cNvPr>
          <p:cNvPicPr/>
          <p:nvPr/>
        </p:nvPicPr>
        <p:blipFill rotWithShape="1">
          <a:blip r:embed="rId3" cstate="print">
            <a:extLst>
              <a:ext uri="{28A0092B-C50C-407E-A947-70E740481C1C}">
                <a14:useLocalDpi xmlns:a14="http://schemas.microsoft.com/office/drawing/2010/main" val="0"/>
              </a:ext>
            </a:extLst>
          </a:blip>
          <a:srcRect l="11135" r="10044"/>
          <a:stretch/>
        </p:blipFill>
        <p:spPr bwMode="auto">
          <a:xfrm>
            <a:off x="623391" y="3978608"/>
            <a:ext cx="2952329" cy="2690752"/>
          </a:xfrm>
          <a:prstGeom prst="rect">
            <a:avLst/>
          </a:prstGeom>
          <a:noFill/>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xmlns="" id="{68F923E3-58EE-45F5-A552-5E4E8FE912FA}"/>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079776" y="4614161"/>
            <a:ext cx="3239770" cy="2159635"/>
          </a:xfrm>
          <a:prstGeom prst="rect">
            <a:avLst/>
          </a:prstGeom>
          <a:noFill/>
          <a:ln>
            <a:noFill/>
          </a:ln>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3673" y="-15391"/>
            <a:ext cx="3600999" cy="6858000"/>
          </a:xfrm>
          <a:prstGeom prst="rect">
            <a:avLst/>
          </a:prstGeom>
        </p:spPr>
      </p:pic>
      <p:sp>
        <p:nvSpPr>
          <p:cNvPr id="8" name="页脚占位符 7"/>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2153166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BC01F6C9-779F-447A-8DE1-2ACB0E5EA849}"/>
              </a:ext>
            </a:extLst>
          </p:cNvPr>
          <p:cNvSpPr/>
          <p:nvPr/>
        </p:nvSpPr>
        <p:spPr>
          <a:xfrm>
            <a:off x="664088" y="235604"/>
            <a:ext cx="9176328" cy="523220"/>
          </a:xfrm>
          <a:prstGeom prst="rect">
            <a:avLst/>
          </a:prstGeom>
        </p:spPr>
        <p:txBody>
          <a:bodyPr wrap="square">
            <a:spAutoFit/>
          </a:bodyPr>
          <a:lstStyle/>
          <a:p>
            <a:pPr algn="dist"/>
            <a:r>
              <a:rPr lang="zh-CN" altLang="en-US" sz="2800" b="1" dirty="0">
                <a:solidFill>
                  <a:schemeClr val="bg1"/>
                </a:solidFill>
                <a:latin typeface="黑体" panose="02010609060101010101" pitchFamily="49" charset="-122"/>
                <a:ea typeface="黑体" panose="02010609060101010101" pitchFamily="49" charset="-122"/>
              </a:rPr>
              <a:t>中国天眼</a:t>
            </a:r>
            <a:r>
              <a:rPr lang="en-US" altLang="zh-CN" sz="2800" b="1" dirty="0">
                <a:solidFill>
                  <a:schemeClr val="bg1"/>
                </a:solidFill>
                <a:latin typeface="黑体" panose="02010609060101010101" pitchFamily="49" charset="-122"/>
                <a:ea typeface="黑体" panose="02010609060101010101" pitchFamily="49" charset="-122"/>
              </a:rPr>
              <a:t>FAST</a:t>
            </a:r>
            <a:r>
              <a:rPr lang="zh-CN" altLang="en-US" sz="2800" b="1" dirty="0">
                <a:solidFill>
                  <a:schemeClr val="bg1"/>
                </a:solidFill>
                <a:latin typeface="黑体" panose="02010609060101010101" pitchFamily="49" charset="-122"/>
                <a:ea typeface="黑体" panose="02010609060101010101" pitchFamily="49" charset="-122"/>
              </a:rPr>
              <a:t>运行稳定可靠取得一系列重大科学成果</a:t>
            </a:r>
          </a:p>
        </p:txBody>
      </p:sp>
      <p:sp>
        <p:nvSpPr>
          <p:cNvPr id="4" name="矩形 3"/>
          <p:cNvSpPr/>
          <p:nvPr/>
        </p:nvSpPr>
        <p:spPr>
          <a:xfrm>
            <a:off x="8363088" y="5687367"/>
            <a:ext cx="2954655" cy="461665"/>
          </a:xfrm>
          <a:prstGeom prst="rect">
            <a:avLst/>
          </a:prstGeom>
        </p:spPr>
        <p:txBody>
          <a:bodyPr wrap="none">
            <a:spAutoFit/>
          </a:bodyPr>
          <a:lstStyle/>
          <a:p>
            <a:r>
              <a:rPr lang="zh-CN" altLang="en-US" dirty="0">
                <a:solidFill>
                  <a:schemeClr val="bg1"/>
                </a:solidFill>
                <a:latin typeface="黑体" panose="02010609060101010101" pitchFamily="49" charset="-122"/>
                <a:ea typeface="黑体" panose="02010609060101010101" pitchFamily="49" charset="-122"/>
              </a:rPr>
              <a:t>首次发现毫秒脉冲星</a:t>
            </a:r>
          </a:p>
        </p:txBody>
      </p:sp>
      <p:sp>
        <p:nvSpPr>
          <p:cNvPr id="7" name="矩形 6"/>
          <p:cNvSpPr/>
          <p:nvPr/>
        </p:nvSpPr>
        <p:spPr>
          <a:xfrm>
            <a:off x="4483198" y="4918116"/>
            <a:ext cx="2646878" cy="461665"/>
          </a:xfrm>
          <a:prstGeom prst="rect">
            <a:avLst/>
          </a:prstGeom>
        </p:spPr>
        <p:txBody>
          <a:bodyPr wrap="none">
            <a:spAutoFit/>
          </a:bodyPr>
          <a:lstStyle/>
          <a:p>
            <a:r>
              <a:rPr lang="zh-CN" altLang="en-US" dirty="0">
                <a:solidFill>
                  <a:schemeClr val="bg1"/>
                </a:solidFill>
                <a:latin typeface="黑体" panose="02010609060101010101" pitchFamily="49" charset="-122"/>
                <a:ea typeface="黑体" panose="02010609060101010101" pitchFamily="49" charset="-122"/>
              </a:rPr>
              <a:t>发现的首颗脉冲星</a:t>
            </a:r>
          </a:p>
        </p:txBody>
      </p:sp>
      <p:sp>
        <p:nvSpPr>
          <p:cNvPr id="9" name="矩形 8"/>
          <p:cNvSpPr/>
          <p:nvPr/>
        </p:nvSpPr>
        <p:spPr>
          <a:xfrm>
            <a:off x="362510" y="6180174"/>
            <a:ext cx="5109091" cy="461665"/>
          </a:xfrm>
          <a:prstGeom prst="rect">
            <a:avLst/>
          </a:prstGeom>
        </p:spPr>
        <p:txBody>
          <a:bodyPr wrap="none">
            <a:spAutoFit/>
          </a:bodyPr>
          <a:lstStyle/>
          <a:p>
            <a:r>
              <a:rPr lang="zh-CN" altLang="en-US" dirty="0">
                <a:solidFill>
                  <a:schemeClr val="bg1"/>
                </a:solidFill>
                <a:latin typeface="黑体" panose="02010609060101010101" pitchFamily="49" charset="-122"/>
                <a:ea typeface="黑体" panose="02010609060101010101" pitchFamily="49" charset="-122"/>
              </a:rPr>
              <a:t>来源于磁层的快速射电暴偏振多样性</a:t>
            </a:r>
          </a:p>
        </p:txBody>
      </p:sp>
      <p:sp>
        <p:nvSpPr>
          <p:cNvPr id="2" name="矩形 1"/>
          <p:cNvSpPr/>
          <p:nvPr/>
        </p:nvSpPr>
        <p:spPr>
          <a:xfrm>
            <a:off x="587053" y="1376444"/>
            <a:ext cx="10766359" cy="830997"/>
          </a:xfrm>
          <a:prstGeom prst="rect">
            <a:avLst/>
          </a:prstGeom>
        </p:spPr>
        <p:txBody>
          <a:bodyPr wrap="square">
            <a:spAutoFit/>
          </a:bodyPr>
          <a:lstStyle/>
          <a:p>
            <a:r>
              <a:rPr lang="zh-CN" altLang="en-US" dirty="0">
                <a:solidFill>
                  <a:schemeClr val="bg1"/>
                </a:solidFill>
                <a:latin typeface="黑体" panose="02010609060101010101" pitchFamily="49" charset="-122"/>
                <a:ea typeface="黑体" panose="02010609060101010101" pitchFamily="49" charset="-122"/>
              </a:rPr>
              <a:t>发现脉冲星数量超过</a:t>
            </a:r>
            <a:r>
              <a:rPr lang="en-US" altLang="zh-CN" dirty="0">
                <a:solidFill>
                  <a:schemeClr val="bg1"/>
                </a:solidFill>
                <a:latin typeface="黑体" panose="02010609060101010101" pitchFamily="49" charset="-122"/>
                <a:ea typeface="黑体" panose="02010609060101010101" pitchFamily="49" charset="-122"/>
              </a:rPr>
              <a:t>240</a:t>
            </a:r>
            <a:r>
              <a:rPr lang="zh-CN" altLang="en-US" dirty="0">
                <a:solidFill>
                  <a:schemeClr val="bg1"/>
                </a:solidFill>
                <a:latin typeface="黑体" panose="02010609060101010101" pitchFamily="49" charset="-122"/>
                <a:ea typeface="黑体" panose="02010609060101010101" pitchFamily="49" charset="-122"/>
              </a:rPr>
              <a:t>颗，基于</a:t>
            </a:r>
            <a:r>
              <a:rPr lang="en-US" altLang="zh-CN" dirty="0">
                <a:solidFill>
                  <a:schemeClr val="bg1"/>
                </a:solidFill>
                <a:latin typeface="黑体" panose="02010609060101010101" pitchFamily="49" charset="-122"/>
                <a:ea typeface="黑体" panose="02010609060101010101" pitchFamily="49" charset="-122"/>
              </a:rPr>
              <a:t>FAST</a:t>
            </a:r>
            <a:r>
              <a:rPr lang="zh-CN" altLang="en-US" dirty="0">
                <a:solidFill>
                  <a:schemeClr val="bg1"/>
                </a:solidFill>
                <a:latin typeface="黑体" panose="02010609060101010101" pitchFamily="49" charset="-122"/>
                <a:ea typeface="黑体" panose="02010609060101010101" pitchFamily="49" charset="-122"/>
              </a:rPr>
              <a:t>数据发表的高水平论文达到</a:t>
            </a:r>
            <a:r>
              <a:rPr lang="en-US" altLang="zh-CN" dirty="0">
                <a:solidFill>
                  <a:schemeClr val="bg1"/>
                </a:solidFill>
                <a:latin typeface="黑体" panose="02010609060101010101" pitchFamily="49" charset="-122"/>
                <a:ea typeface="黑体" panose="02010609060101010101" pitchFamily="49" charset="-122"/>
              </a:rPr>
              <a:t>40</a:t>
            </a:r>
            <a:r>
              <a:rPr lang="zh-CN" altLang="en-US" dirty="0">
                <a:solidFill>
                  <a:schemeClr val="bg1"/>
                </a:solidFill>
                <a:latin typeface="黑体" panose="02010609060101010101" pitchFamily="49" charset="-122"/>
                <a:ea typeface="黑体" panose="02010609060101010101" pitchFamily="49" charset="-122"/>
              </a:rPr>
              <a:t>余篇。</a:t>
            </a:r>
            <a:r>
              <a:rPr lang="en-US" altLang="zh-CN" dirty="0">
                <a:solidFill>
                  <a:schemeClr val="bg1"/>
                </a:solidFill>
                <a:latin typeface="黑体" panose="02010609060101010101" pitchFamily="49" charset="-122"/>
                <a:ea typeface="黑体" panose="02010609060101010101" pitchFamily="49" charset="-122"/>
              </a:rPr>
              <a:t>FAST</a:t>
            </a:r>
            <a:r>
              <a:rPr lang="zh-CN" altLang="en-US" dirty="0">
                <a:solidFill>
                  <a:schemeClr val="bg1"/>
                </a:solidFill>
                <a:latin typeface="黑体" panose="02010609060101010101" pitchFamily="49" charset="-122"/>
                <a:ea typeface="黑体" panose="02010609060101010101" pitchFamily="49" charset="-122"/>
              </a:rPr>
              <a:t>在快速射电暴</a:t>
            </a:r>
            <a:r>
              <a:rPr lang="en-US" altLang="zh-CN" dirty="0">
                <a:solidFill>
                  <a:schemeClr val="bg1"/>
                </a:solidFill>
                <a:latin typeface="黑体" panose="02010609060101010101" pitchFamily="49" charset="-122"/>
                <a:ea typeface="黑体" panose="02010609060101010101" pitchFamily="49" charset="-122"/>
              </a:rPr>
              <a:t>FRB</a:t>
            </a:r>
            <a:r>
              <a:rPr lang="zh-CN" altLang="en-US" dirty="0">
                <a:solidFill>
                  <a:schemeClr val="bg1"/>
                </a:solidFill>
                <a:latin typeface="黑体" panose="02010609060101010101" pitchFamily="49" charset="-122"/>
                <a:ea typeface="黑体" panose="02010609060101010101" pitchFamily="49" charset="-122"/>
              </a:rPr>
              <a:t>方面的研究成果陆续发表在</a:t>
            </a:r>
            <a:r>
              <a:rPr lang="en-US" altLang="zh-CN" dirty="0">
                <a:solidFill>
                  <a:schemeClr val="bg1"/>
                </a:solidFill>
                <a:latin typeface="黑体" panose="02010609060101010101" pitchFamily="49" charset="-122"/>
                <a:ea typeface="黑体" panose="02010609060101010101" pitchFamily="49" charset="-122"/>
              </a:rPr>
              <a:t>《</a:t>
            </a:r>
            <a:r>
              <a:rPr lang="zh-CN" altLang="en-US" dirty="0">
                <a:solidFill>
                  <a:schemeClr val="bg1"/>
                </a:solidFill>
                <a:latin typeface="黑体" panose="02010609060101010101" pitchFamily="49" charset="-122"/>
                <a:ea typeface="黑体" panose="02010609060101010101" pitchFamily="49" charset="-122"/>
              </a:rPr>
              <a:t>自然（</a:t>
            </a:r>
            <a:r>
              <a:rPr lang="en-US" altLang="zh-CN" dirty="0">
                <a:solidFill>
                  <a:schemeClr val="bg1"/>
                </a:solidFill>
                <a:latin typeface="黑体" panose="02010609060101010101" pitchFamily="49" charset="-122"/>
                <a:ea typeface="黑体" panose="02010609060101010101" pitchFamily="49" charset="-122"/>
              </a:rPr>
              <a:t>Nature</a:t>
            </a:r>
            <a:r>
              <a:rPr lang="zh-CN" altLang="en-US" dirty="0">
                <a:solidFill>
                  <a:schemeClr val="bg1"/>
                </a:solidFill>
                <a:latin typeface="黑体" panose="02010609060101010101" pitchFamily="49" charset="-122"/>
                <a:ea typeface="黑体" panose="02010609060101010101" pitchFamily="49" charset="-122"/>
              </a:rPr>
              <a:t>）</a:t>
            </a:r>
            <a:r>
              <a:rPr lang="en-US" altLang="zh-CN" dirty="0">
                <a:solidFill>
                  <a:schemeClr val="bg1"/>
                </a:solidFill>
                <a:latin typeface="黑体" panose="02010609060101010101" pitchFamily="49" charset="-122"/>
                <a:ea typeface="黑体" panose="02010609060101010101" pitchFamily="49" charset="-122"/>
              </a:rPr>
              <a:t>》</a:t>
            </a:r>
            <a:r>
              <a:rPr lang="zh-CN" altLang="en-US" dirty="0">
                <a:solidFill>
                  <a:schemeClr val="bg1"/>
                </a:solidFill>
                <a:latin typeface="黑体" panose="02010609060101010101" pitchFamily="49" charset="-122"/>
                <a:ea typeface="黑体" panose="02010609060101010101" pitchFamily="49" charset="-122"/>
              </a:rPr>
              <a:t>杂志上。</a:t>
            </a: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053" y="2816870"/>
            <a:ext cx="3101330" cy="3101330"/>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908" y="3058937"/>
            <a:ext cx="3323446" cy="1728192"/>
          </a:xfrm>
          <a:prstGeom prst="rect">
            <a:avLst/>
          </a:prstGeom>
        </p:spPr>
      </p:pic>
      <p:pic>
        <p:nvPicPr>
          <p:cNvPr id="16" name="图片 15"/>
          <p:cNvPicPr>
            <a:picLocks noChangeAspect="1"/>
          </p:cNvPicPr>
          <p:nvPr/>
        </p:nvPicPr>
        <p:blipFill>
          <a:blip r:embed="rId4"/>
          <a:stretch>
            <a:fillRect/>
          </a:stretch>
        </p:blipFill>
        <p:spPr>
          <a:xfrm>
            <a:off x="7874880" y="2816870"/>
            <a:ext cx="3690724" cy="2786873"/>
          </a:xfrm>
          <a:prstGeom prst="rect">
            <a:avLst/>
          </a:prstGeom>
        </p:spPr>
      </p:pic>
    </p:spTree>
    <p:extLst>
      <p:ext uri="{BB962C8B-B14F-4D97-AF65-F5344CB8AC3E}">
        <p14:creationId xmlns:p14="http://schemas.microsoft.com/office/powerpoint/2010/main" val="645384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pitchFamily="18" charset="0"/>
                <a:ea typeface="黑体" panose="02010609060101010101" pitchFamily="49" charset="-122"/>
                <a:cs typeface="Times New Roman" panose="02020603050405020304" pitchFamily="18" charset="0"/>
              </a:rPr>
              <a:t>亮点工作（三）：论文贮藏库</a:t>
            </a:r>
          </a:p>
        </p:txBody>
      </p:sp>
      <p:sp>
        <p:nvSpPr>
          <p:cNvPr id="3" name="内容占位符 2"/>
          <p:cNvSpPr>
            <a:spLocks noGrp="1"/>
          </p:cNvSpPr>
          <p:nvPr>
            <p:ph idx="1"/>
          </p:nvPr>
        </p:nvSpPr>
        <p:spPr>
          <a:xfrm>
            <a:off x="407368" y="1556792"/>
            <a:ext cx="5904656" cy="4525963"/>
          </a:xfrm>
        </p:spPr>
        <p:txBody>
          <a:bodyPr/>
          <a:lstStyle/>
          <a:p>
            <a:pPr marL="0" indent="0">
              <a:buNone/>
            </a:pPr>
            <a:r>
              <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China-VO </a:t>
            </a:r>
            <a:r>
              <a:rPr lang="en-US" altLang="zh-CN" sz="2400" b="1" dirty="0" err="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Paperdata</a:t>
            </a:r>
            <a:r>
              <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论文储藏库</a:t>
            </a: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a:p>
            <a:r>
              <a:rPr lang="zh-CN"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已获得</a:t>
            </a:r>
            <a:r>
              <a:rPr lang="en-US"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AAS Journals</a:t>
            </a:r>
            <a:r>
              <a:rPr lang="zh-CN"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和</a:t>
            </a:r>
            <a:r>
              <a:rPr lang="en-US"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RAA</a:t>
            </a:r>
            <a:r>
              <a:rPr lang="zh-CN"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的认可，国内的科研人员如需在</a:t>
            </a:r>
            <a:r>
              <a:rPr lang="en-US"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AJ</a:t>
            </a:r>
            <a:r>
              <a:rPr lang="zh-CN"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800" kern="100" dirty="0" err="1">
                <a:effectLst/>
                <a:latin typeface="Times New Roman" panose="02020603050405020304" pitchFamily="18" charset="0"/>
                <a:ea typeface="黑体" panose="02010609060101010101" pitchFamily="49" charset="-122"/>
                <a:cs typeface="Times New Roman" panose="02020603050405020304" pitchFamily="18" charset="0"/>
              </a:rPr>
              <a:t>ApJ</a:t>
            </a:r>
            <a:r>
              <a:rPr lang="zh-CN"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800" kern="100" dirty="0" err="1">
                <a:effectLst/>
                <a:latin typeface="Times New Roman" panose="02020603050405020304" pitchFamily="18" charset="0"/>
                <a:ea typeface="黑体" panose="02010609060101010101" pitchFamily="49" charset="-122"/>
                <a:cs typeface="Times New Roman" panose="02020603050405020304" pitchFamily="18" charset="0"/>
              </a:rPr>
              <a:t>ApJL</a:t>
            </a:r>
            <a:r>
              <a:rPr lang="zh-CN"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800" kern="100" dirty="0" err="1">
                <a:effectLst/>
                <a:latin typeface="Times New Roman" panose="02020603050405020304" pitchFamily="18" charset="0"/>
                <a:ea typeface="黑体" panose="02010609060101010101" pitchFamily="49" charset="-122"/>
                <a:cs typeface="Times New Roman" panose="02020603050405020304" pitchFamily="18" charset="0"/>
              </a:rPr>
              <a:t>ApJS</a:t>
            </a:r>
            <a:r>
              <a:rPr lang="zh-CN"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RNAAS</a:t>
            </a:r>
            <a:r>
              <a:rPr lang="zh-CN"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等期刊发表论文，只要将论文及相关科学数据上传至</a:t>
            </a:r>
            <a:r>
              <a:rPr lang="en-US" altLang="zh-CN" sz="1800" kern="100" dirty="0" err="1">
                <a:effectLst/>
                <a:latin typeface="Times New Roman" panose="02020603050405020304" pitchFamily="18" charset="0"/>
                <a:ea typeface="黑体" panose="02010609060101010101" pitchFamily="49" charset="-122"/>
                <a:cs typeface="Times New Roman" panose="02020603050405020304" pitchFamily="18" charset="0"/>
              </a:rPr>
              <a:t>PaperData</a:t>
            </a:r>
            <a:r>
              <a:rPr lang="zh-CN" altLang="zh-CN" sz="1800" kern="100" dirty="0">
                <a:effectLst/>
                <a:latin typeface="Times New Roman" panose="02020603050405020304" pitchFamily="18" charset="0"/>
                <a:ea typeface="黑体" panose="02010609060101010101" pitchFamily="49" charset="-122"/>
                <a:cs typeface="Times New Roman" panose="02020603050405020304" pitchFamily="18" charset="0"/>
              </a:rPr>
              <a:t>即可被直接引用。</a:t>
            </a:r>
            <a:endParaRPr lang="en-US" altLang="zh-CN" sz="1800" b="1" dirty="0">
              <a:solidFill>
                <a:srgbClr val="212529"/>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descr="微信截图_20200918163310">
            <a:extLst>
              <a:ext uri="{FF2B5EF4-FFF2-40B4-BE49-F238E27FC236}">
                <a16:creationId xmlns:a16="http://schemas.microsoft.com/office/drawing/2014/main" xmlns="" id="{ADEA4D4D-C835-4399-A9C4-DD70D0002C86}"/>
              </a:ext>
            </a:extLst>
          </p:cNvPr>
          <p:cNvPicPr>
            <a:picLocks noChangeAspect="1"/>
          </p:cNvPicPr>
          <p:nvPr/>
        </p:nvPicPr>
        <p:blipFill>
          <a:blip r:embed="rId3"/>
          <a:stretch>
            <a:fillRect/>
          </a:stretch>
        </p:blipFill>
        <p:spPr>
          <a:xfrm>
            <a:off x="3513533" y="2996952"/>
            <a:ext cx="3750262" cy="3664896"/>
          </a:xfrm>
          <a:prstGeom prst="rect">
            <a:avLst/>
          </a:prstGeom>
        </p:spPr>
      </p:pic>
      <p:pic>
        <p:nvPicPr>
          <p:cNvPr id="5" name="图片 4" descr="IMG_256">
            <a:extLst>
              <a:ext uri="{FF2B5EF4-FFF2-40B4-BE49-F238E27FC236}">
                <a16:creationId xmlns:a16="http://schemas.microsoft.com/office/drawing/2014/main" xmlns="" id="{36273E39-B241-4D26-85A5-B12F5CC2909F}"/>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609600" y="3525689"/>
            <a:ext cx="2903933" cy="2193728"/>
          </a:xfrm>
          <a:prstGeom prst="rect">
            <a:avLst/>
          </a:prstGeom>
          <a:noFill/>
          <a:ln>
            <a:noFill/>
          </a:ln>
        </p:spPr>
      </p:pic>
      <p:sp>
        <p:nvSpPr>
          <p:cNvPr id="7" name="文本框 6">
            <a:extLst>
              <a:ext uri="{FF2B5EF4-FFF2-40B4-BE49-F238E27FC236}">
                <a16:creationId xmlns:a16="http://schemas.microsoft.com/office/drawing/2014/main" xmlns="" id="{65799A8B-ADAA-406E-8F6C-01EFD3E61E2F}"/>
              </a:ext>
            </a:extLst>
          </p:cNvPr>
          <p:cNvSpPr txBox="1"/>
          <p:nvPr/>
        </p:nvSpPr>
        <p:spPr>
          <a:xfrm>
            <a:off x="983432" y="5852577"/>
            <a:ext cx="3071191" cy="369332"/>
          </a:xfrm>
          <a:prstGeom prst="rect">
            <a:avLst/>
          </a:prstGeom>
          <a:noFill/>
        </p:spPr>
        <p:txBody>
          <a:bodyPr wrap="square">
            <a:spAutoFit/>
          </a:bodyPr>
          <a:lstStyle/>
          <a:p>
            <a:r>
              <a:rPr lang="en-US" altLang="zh-CN" sz="1800" b="1" kern="100" dirty="0">
                <a:effectLst/>
                <a:latin typeface="Times New Roman" panose="02020603050405020304" pitchFamily="18" charset="0"/>
                <a:ea typeface="黑体" panose="02010609060101010101" pitchFamily="49" charset="-122"/>
                <a:cs typeface="Times New Roman" panose="02020603050405020304" pitchFamily="18" charset="0"/>
              </a:rPr>
              <a:t>DOI</a:t>
            </a:r>
            <a:r>
              <a:rPr lang="zh-CN" altLang="zh-CN" sz="1800" b="1" kern="100" dirty="0">
                <a:effectLst/>
                <a:latin typeface="Times New Roman" panose="02020603050405020304" pitchFamily="18" charset="0"/>
                <a:ea typeface="黑体" panose="02010609060101010101" pitchFamily="49" charset="-122"/>
                <a:cs typeface="Times New Roman" panose="02020603050405020304" pitchFamily="18" charset="0"/>
              </a:rPr>
              <a:t>标识申请流程</a:t>
            </a:r>
            <a:endParaRPr lang="zh-CN" altLang="en-US" sz="1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p:cNvSpPr txBox="1"/>
          <p:nvPr/>
        </p:nvSpPr>
        <p:spPr>
          <a:xfrm>
            <a:off x="6528048" y="1628800"/>
            <a:ext cx="4622304" cy="1015663"/>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已有</a:t>
            </a:r>
            <a:r>
              <a:rPr lang="en-US" altLang="zh-CN" sz="2000" dirty="0">
                <a:latin typeface="黑体" panose="02010609060101010101" pitchFamily="49" charset="-122"/>
                <a:ea typeface="黑体" panose="02010609060101010101" pitchFamily="49" charset="-122"/>
              </a:rPr>
              <a:t>16</a:t>
            </a:r>
            <a:r>
              <a:rPr lang="zh-CN" altLang="en-US" sz="2000" dirty="0">
                <a:latin typeface="黑体" panose="02010609060101010101" pitchFamily="49" charset="-122"/>
                <a:ea typeface="黑体" panose="02010609060101010101" pitchFamily="49" charset="-122"/>
              </a:rPr>
              <a:t>篇学术论文使用该服务，涵盖期刊有：</a:t>
            </a:r>
            <a:r>
              <a:rPr lang="en-US" altLang="zh-CN" sz="2000" dirty="0">
                <a:latin typeface="黑体" panose="02010609060101010101" pitchFamily="49" charset="-122"/>
                <a:ea typeface="黑体" panose="02010609060101010101" pitchFamily="49" charset="-122"/>
              </a:rPr>
              <a:t>Nature</a:t>
            </a:r>
            <a:r>
              <a:rPr lang="zh-CN" altLang="en-US"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ApJ</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AJ</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MNRAS</a:t>
            </a:r>
            <a:r>
              <a:rPr lang="zh-CN" altLang="en-US"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ApJS</a:t>
            </a:r>
            <a:r>
              <a:rPr lang="zh-CN" altLang="en-US" sz="2000" dirty="0">
                <a:latin typeface="黑体" panose="02010609060101010101" pitchFamily="49" charset="-122"/>
                <a:ea typeface="黑体" panose="02010609060101010101" pitchFamily="49" charset="-122"/>
              </a:rPr>
              <a:t>、</a:t>
            </a:r>
            <a:r>
              <a:rPr lang="en-US" altLang="zh-CN" sz="2000" dirty="0" err="1">
                <a:latin typeface="黑体" panose="02010609060101010101" pitchFamily="49" charset="-122"/>
                <a:ea typeface="黑体" panose="02010609060101010101" pitchFamily="49" charset="-122"/>
              </a:rPr>
              <a:t>ApJL</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RAA</a:t>
            </a:r>
            <a:r>
              <a:rPr lang="zh-CN" altLang="en-US" sz="2000" dirty="0">
                <a:latin typeface="黑体" panose="02010609060101010101" pitchFamily="49" charset="-122"/>
                <a:ea typeface="黑体" panose="02010609060101010101" pitchFamily="49" charset="-122"/>
              </a:rPr>
              <a:t>等。</a:t>
            </a:r>
          </a:p>
        </p:txBody>
      </p:sp>
      <p:pic>
        <p:nvPicPr>
          <p:cNvPr id="8" name="图片 7"/>
          <p:cNvPicPr>
            <a:picLocks noChangeAspect="1"/>
          </p:cNvPicPr>
          <p:nvPr/>
        </p:nvPicPr>
        <p:blipFill>
          <a:blip r:embed="rId5"/>
          <a:stretch>
            <a:fillRect/>
          </a:stretch>
        </p:blipFill>
        <p:spPr>
          <a:xfrm>
            <a:off x="7445537" y="2696103"/>
            <a:ext cx="4196209" cy="2055611"/>
          </a:xfrm>
          <a:prstGeom prst="rect">
            <a:avLst/>
          </a:prstGeom>
        </p:spPr>
      </p:pic>
      <p:grpSp>
        <p:nvGrpSpPr>
          <p:cNvPr id="9" name="组合 8"/>
          <p:cNvGrpSpPr/>
          <p:nvPr/>
        </p:nvGrpSpPr>
        <p:grpSpPr>
          <a:xfrm>
            <a:off x="6921212" y="4852809"/>
            <a:ext cx="4608512" cy="1718133"/>
            <a:chOff x="119336" y="3140968"/>
            <a:chExt cx="8544272" cy="3264241"/>
          </a:xfrm>
        </p:grpSpPr>
        <p:pic>
          <p:nvPicPr>
            <p:cNvPr id="10" name="图片 9"/>
            <p:cNvPicPr>
              <a:picLocks noChangeAspect="1"/>
            </p:cNvPicPr>
            <p:nvPr/>
          </p:nvPicPr>
          <p:blipFill>
            <a:blip r:embed="rId6"/>
            <a:stretch>
              <a:fillRect/>
            </a:stretch>
          </p:blipFill>
          <p:spPr>
            <a:xfrm>
              <a:off x="119336" y="3140968"/>
              <a:ext cx="8544272" cy="3264241"/>
            </a:xfrm>
            <a:prstGeom prst="rect">
              <a:avLst/>
            </a:prstGeom>
            <a:ln>
              <a:noFill/>
            </a:ln>
            <a:effectLst>
              <a:outerShdw blurRad="292100" dist="139700" dir="2700000" algn="tl" rotWithShape="0">
                <a:srgbClr val="333333">
                  <a:alpha val="65000"/>
                </a:srgbClr>
              </a:outerShdw>
            </a:effectLst>
          </p:spPr>
        </p:pic>
        <p:cxnSp>
          <p:nvCxnSpPr>
            <p:cNvPr id="11" name="直接连接符 10"/>
            <p:cNvCxnSpPr/>
            <p:nvPr/>
          </p:nvCxnSpPr>
          <p:spPr>
            <a:xfrm>
              <a:off x="335360" y="4797152"/>
              <a:ext cx="5328592" cy="33814"/>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直接连接符 11"/>
            <p:cNvCxnSpPr/>
            <p:nvPr/>
          </p:nvCxnSpPr>
          <p:spPr>
            <a:xfrm>
              <a:off x="335360" y="5013176"/>
              <a:ext cx="1512168" cy="0"/>
            </a:xfrm>
            <a:prstGeom prst="line">
              <a:avLst/>
            </a:prstGeom>
          </p:spPr>
          <p:style>
            <a:lnRef idx="2">
              <a:schemeClr val="accent2"/>
            </a:lnRef>
            <a:fillRef idx="0">
              <a:schemeClr val="accent2"/>
            </a:fillRef>
            <a:effectRef idx="1">
              <a:schemeClr val="accent2"/>
            </a:effectRef>
            <a:fontRef idx="minor">
              <a:schemeClr val="tx1"/>
            </a:fontRef>
          </p:style>
        </p:cxnSp>
      </p:grpSp>
      <p:sp>
        <p:nvSpPr>
          <p:cNvPr id="13" name="页脚占位符 12"/>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2804585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176120" y="1417637"/>
            <a:ext cx="5015880" cy="5440363"/>
          </a:xfrm>
          <a:prstGeom prst="rect">
            <a:avLst/>
          </a:prstGeom>
          <a:solidFill>
            <a:srgbClr val="0033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3" name="矩形 2"/>
          <p:cNvSpPr/>
          <p:nvPr/>
        </p:nvSpPr>
        <p:spPr>
          <a:xfrm>
            <a:off x="-96688" y="5412045"/>
            <a:ext cx="7272808" cy="1445955"/>
          </a:xfrm>
          <a:prstGeom prst="rect">
            <a:avLst/>
          </a:prstGeom>
          <a:solidFill>
            <a:srgbClr val="0033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pPr algn="l"/>
            <a:r>
              <a:rPr lang="zh-CN" altLang="en-US" sz="4000" b="1" dirty="0" smtClean="0">
                <a:latin typeface="微软雅黑" panose="020B0503020204020204" pitchFamily="34" charset="-122"/>
                <a:ea typeface="微软雅黑" panose="020B0503020204020204" pitchFamily="34" charset="-122"/>
              </a:rPr>
              <a:t>虚拟</a:t>
            </a:r>
            <a:r>
              <a:rPr lang="zh-CN" altLang="en-US" sz="4000" b="1" dirty="0">
                <a:latin typeface="微软雅黑" panose="020B0503020204020204" pitchFamily="34" charset="-122"/>
                <a:ea typeface="微软雅黑" panose="020B0503020204020204" pitchFamily="34" charset="-122"/>
              </a:rPr>
              <a:t>天文台</a:t>
            </a:r>
            <a:r>
              <a:rPr lang="zh-CN" altLang="en-US" sz="4000" b="1" dirty="0" smtClean="0">
                <a:latin typeface="微软雅黑" panose="020B0503020204020204" pitchFamily="34" charset="-122"/>
                <a:ea typeface="微软雅黑" panose="020B0503020204020204" pitchFamily="34" charset="-122"/>
              </a:rPr>
              <a:t>（</a:t>
            </a:r>
            <a:r>
              <a:rPr lang="en-US" altLang="zh-CN" sz="4000" b="1" dirty="0" smtClean="0">
                <a:solidFill>
                  <a:srgbClr val="FFFF00"/>
                </a:solidFill>
                <a:latin typeface="微软雅黑" panose="020B0503020204020204" pitchFamily="34" charset="-122"/>
                <a:ea typeface="微软雅黑" panose="020B0503020204020204" pitchFamily="34" charset="-122"/>
              </a:rPr>
              <a:t>Virtual Observatory, VO</a:t>
            </a:r>
            <a:r>
              <a:rPr lang="en-US" altLang="zh-CN" sz="4000" b="1" dirty="0" smtClean="0">
                <a:latin typeface="微软雅黑" panose="020B0503020204020204" pitchFamily="34" charset="-122"/>
                <a:ea typeface="微软雅黑" panose="020B0503020204020204" pitchFamily="34" charset="-122"/>
              </a:rPr>
              <a:t>)</a:t>
            </a:r>
            <a:endParaRPr lang="zh-CN" altLang="en-US" sz="4000" b="1" dirty="0">
              <a:latin typeface="微软雅黑" panose="020B0503020204020204" pitchFamily="34" charset="-122"/>
              <a:ea typeface="微软雅黑" panose="020B0503020204020204" pitchFamily="34" charset="-122"/>
            </a:endParaRPr>
          </a:p>
        </p:txBody>
      </p:sp>
      <p:sp>
        <p:nvSpPr>
          <p:cNvPr id="6146" name="Rectangle 3"/>
          <p:cNvSpPr>
            <a:spLocks noGrp="1" noChangeArrowheads="1"/>
          </p:cNvSpPr>
          <p:nvPr>
            <p:ph idx="1"/>
          </p:nvPr>
        </p:nvSpPr>
        <p:spPr>
          <a:xfrm>
            <a:off x="263352" y="1628800"/>
            <a:ext cx="6912768" cy="5007525"/>
          </a:xfrm>
        </p:spPr>
        <p:txBody>
          <a:bodyPr vert="horz" wrap="square" lIns="0" tIns="0" rIns="0" bIns="0" numCol="1" anchor="t" anchorCtr="0" compatLnSpc="1">
            <a:prstTxWarp prst="textNoShape">
              <a:avLst/>
            </a:prstTxWarp>
            <a:spAutoFit/>
          </a:bodyPr>
          <a:lstStyle/>
          <a:p>
            <a:pPr marL="431755" indent="-323817" defTabSz="449217">
              <a:lnSpc>
                <a:spcPct val="150000"/>
              </a:lnSpc>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zh-CN" altLang="en-US" sz="2400" dirty="0">
                <a:latin typeface="微软雅黑" panose="020B0503020204020204" pitchFamily="34" charset="-122"/>
                <a:ea typeface="微软雅黑" panose="020B0503020204020204" pitchFamily="34" charset="-122"/>
              </a:rPr>
              <a:t>虚拟</a:t>
            </a:r>
            <a:r>
              <a:rPr lang="zh-CN" altLang="en-US" sz="2400" dirty="0" smtClean="0">
                <a:latin typeface="微软雅黑" panose="020B0503020204020204" pitchFamily="34" charset="-122"/>
                <a:ea typeface="微软雅黑" panose="020B0503020204020204" pitchFamily="34" charset="-122"/>
              </a:rPr>
              <a:t>天文台，是</a:t>
            </a:r>
            <a:r>
              <a:rPr lang="zh-CN" altLang="en-US" sz="2400" dirty="0">
                <a:latin typeface="微软雅黑" panose="020B0503020204020204" pitchFamily="34" charset="-122"/>
                <a:ea typeface="微软雅黑" panose="020B0503020204020204" pitchFamily="34" charset="-122"/>
              </a:rPr>
              <a:t>通过先进的信息技术将</a:t>
            </a:r>
            <a:r>
              <a:rPr lang="zh-CN" altLang="en-US" sz="2400" dirty="0">
                <a:solidFill>
                  <a:srgbClr val="0000FF"/>
                </a:solidFill>
                <a:latin typeface="微软雅黑" panose="020B0503020204020204" pitchFamily="34" charset="-122"/>
                <a:ea typeface="微软雅黑" panose="020B0503020204020204" pitchFamily="34" charset="-122"/>
              </a:rPr>
              <a:t>全球范围内的研究资源无缝透明连接在一起</a:t>
            </a:r>
            <a:r>
              <a:rPr lang="zh-CN" altLang="en-US" sz="2400" dirty="0">
                <a:latin typeface="微软雅黑" panose="020B0503020204020204" pitchFamily="34" charset="-122"/>
                <a:ea typeface="微软雅黑" panose="020B0503020204020204" pitchFamily="34" charset="-122"/>
              </a:rPr>
              <a:t>形成的</a:t>
            </a:r>
            <a:r>
              <a:rPr lang="zh-CN" altLang="en-US" sz="2400" b="1" dirty="0">
                <a:latin typeface="微软雅黑" panose="020B0503020204020204" pitchFamily="34" charset="-122"/>
                <a:ea typeface="微软雅黑" panose="020B0503020204020204" pitchFamily="34" charset="-122"/>
              </a:rPr>
              <a:t>数据密集型网络化</a:t>
            </a:r>
            <a:r>
              <a:rPr lang="zh-CN" altLang="en-US" sz="2400" dirty="0">
                <a:solidFill>
                  <a:srgbClr val="0000FF"/>
                </a:solidFill>
                <a:latin typeface="微软雅黑" panose="020B0503020204020204" pitchFamily="34" charset="-122"/>
                <a:ea typeface="微软雅黑" panose="020B0503020204020204" pitchFamily="34" charset="-122"/>
              </a:rPr>
              <a:t>天文研究与科普教育平台</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marL="431755" indent="-323817" defTabSz="449217">
              <a:lnSpc>
                <a:spcPct val="150000"/>
              </a:lnSpc>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US" altLang="zh-CN" sz="1800" dirty="0" smtClean="0">
                <a:latin typeface="微软雅黑" panose="020B0503020204020204" pitchFamily="34" charset="-122"/>
                <a:ea typeface="微软雅黑" panose="020B0503020204020204" pitchFamily="34" charset="-122"/>
              </a:rPr>
              <a:t>The </a:t>
            </a:r>
            <a:r>
              <a:rPr lang="en-US" altLang="zh-CN" sz="1800" dirty="0">
                <a:latin typeface="微软雅黑" panose="020B0503020204020204" pitchFamily="34" charset="-122"/>
                <a:ea typeface="微软雅黑" panose="020B0503020204020204" pitchFamily="34" charset="-122"/>
              </a:rPr>
              <a:t>Virtual Observatory (VO) </a:t>
            </a:r>
            <a:r>
              <a:rPr lang="en-US" altLang="zh-CN" sz="1800" b="1" dirty="0" smtClean="0">
                <a:solidFill>
                  <a:srgbClr val="C00000"/>
                </a:solidFill>
                <a:latin typeface="微软雅黑" panose="020B0503020204020204" pitchFamily="34" charset="-122"/>
                <a:ea typeface="微软雅黑" panose="020B0503020204020204" pitchFamily="34" charset="-122"/>
              </a:rPr>
              <a:t>aims</a:t>
            </a:r>
            <a:r>
              <a:rPr lang="en-US" altLang="zh-CN" sz="1800" dirty="0" smtClean="0">
                <a:latin typeface="微软雅黑" panose="020B0503020204020204" pitchFamily="34" charset="-122"/>
                <a:ea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rPr>
              <a:t>to provide a research environment that will open up </a:t>
            </a:r>
            <a:r>
              <a:rPr lang="en-US" altLang="zh-CN" sz="1800" b="1" dirty="0">
                <a:latin typeface="微软雅黑" panose="020B0503020204020204" pitchFamily="34" charset="-122"/>
                <a:ea typeface="微软雅黑" panose="020B0503020204020204" pitchFamily="34" charset="-122"/>
              </a:rPr>
              <a:t>new possibilities for scientific research based on data discovery, efficient data access, and interoperability. </a:t>
            </a:r>
            <a:endParaRPr lang="en-US" altLang="zh-CN" sz="1800" b="1" dirty="0" smtClean="0">
              <a:latin typeface="微软雅黑" panose="020B0503020204020204" pitchFamily="34" charset="-122"/>
              <a:ea typeface="微软雅黑" panose="020B0503020204020204" pitchFamily="34" charset="-122"/>
            </a:endParaRPr>
          </a:p>
          <a:p>
            <a:pPr marL="431755" indent="-323817" defTabSz="449217">
              <a:lnSpc>
                <a:spcPct val="150000"/>
              </a:lnSpc>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endParaRPr lang="en-US" altLang="zh-CN" sz="1800" b="1" dirty="0">
              <a:latin typeface="微软雅黑" panose="020B0503020204020204" pitchFamily="34" charset="-122"/>
              <a:ea typeface="微软雅黑" panose="020B0503020204020204" pitchFamily="34" charset="-122"/>
            </a:endParaRPr>
          </a:p>
          <a:p>
            <a:pPr marL="431755" indent="-323817" defTabSz="449217">
              <a:lnSpc>
                <a:spcPct val="150000"/>
              </a:lnSpc>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US" altLang="zh-CN" sz="1600" dirty="0">
                <a:solidFill>
                  <a:schemeClr val="bg1"/>
                </a:solidFill>
                <a:latin typeface="微软雅黑" panose="020B0503020204020204" pitchFamily="34" charset="-122"/>
                <a:ea typeface="微软雅黑" panose="020B0503020204020204" pitchFamily="34" charset="-122"/>
              </a:rPr>
              <a:t>A multi-wavelength digital sky that can be searched, visualized, and analyzed in new and innovative ways </a:t>
            </a:r>
            <a:r>
              <a:rPr lang="en-US" altLang="zh-CN" sz="1600" b="1" dirty="0">
                <a:solidFill>
                  <a:schemeClr val="bg1"/>
                </a:solidFill>
                <a:latin typeface="微软雅黑" panose="020B0503020204020204" pitchFamily="34" charset="-122"/>
                <a:ea typeface="微软雅黑" panose="020B0503020204020204" pitchFamily="34" charset="-122"/>
              </a:rPr>
              <a:t>Space</a:t>
            </a:r>
            <a:r>
              <a:rPr lang="en-US" altLang="zh-CN" sz="1600" dirty="0">
                <a:solidFill>
                  <a:schemeClr val="bg1"/>
                </a:solidFill>
                <a:latin typeface="微软雅黑" panose="020B0503020204020204" pitchFamily="34" charset="-122"/>
                <a:ea typeface="微软雅黑" panose="020B0503020204020204" pitchFamily="34" charset="-122"/>
              </a:rPr>
              <a:t>, </a:t>
            </a:r>
            <a:r>
              <a:rPr lang="en-US" altLang="zh-CN" sz="1600" b="1" dirty="0">
                <a:solidFill>
                  <a:schemeClr val="bg1"/>
                </a:solidFill>
                <a:latin typeface="微软雅黑" panose="020B0503020204020204" pitchFamily="34" charset="-122"/>
                <a:ea typeface="微软雅黑" panose="020B0503020204020204" pitchFamily="34" charset="-122"/>
              </a:rPr>
              <a:t>Ground, </a:t>
            </a:r>
            <a:r>
              <a:rPr lang="en-US" altLang="zh-CN" sz="1600" dirty="0">
                <a:solidFill>
                  <a:schemeClr val="bg1"/>
                </a:solidFill>
                <a:latin typeface="微软雅黑" panose="020B0503020204020204" pitchFamily="34" charset="-122"/>
                <a:ea typeface="微软雅黑" panose="020B0503020204020204" pitchFamily="34" charset="-122"/>
              </a:rPr>
              <a:t>and</a:t>
            </a:r>
            <a:r>
              <a:rPr lang="en-US" altLang="zh-CN" sz="1600" b="1" dirty="0">
                <a:solidFill>
                  <a:schemeClr val="bg1"/>
                </a:solidFill>
                <a:latin typeface="微软雅黑" panose="020B0503020204020204" pitchFamily="34" charset="-122"/>
                <a:ea typeface="微软雅黑" panose="020B0503020204020204" pitchFamily="34" charset="-122"/>
              </a:rPr>
              <a:t> Theory</a:t>
            </a:r>
            <a:r>
              <a:rPr lang="en-US" altLang="zh-CN" sz="1600" dirty="0">
                <a:solidFill>
                  <a:schemeClr val="bg1"/>
                </a:solidFill>
                <a:latin typeface="微软雅黑" panose="020B0503020204020204" pitchFamily="34" charset="-122"/>
                <a:ea typeface="微软雅黑" panose="020B0503020204020204" pitchFamily="34" charset="-122"/>
              </a:rPr>
              <a:t> data </a:t>
            </a:r>
            <a:endParaRPr lang="en-US" altLang="zh-CN" sz="1800" dirty="0">
              <a:solidFill>
                <a:schemeClr val="bg1"/>
              </a:solidFill>
              <a:latin typeface="微软雅黑" panose="020B0503020204020204" pitchFamily="34" charset="-122"/>
              <a:ea typeface="微软雅黑" panose="020B0503020204020204" pitchFamily="34" charset="-122"/>
            </a:endParaRPr>
          </a:p>
        </p:txBody>
      </p:sp>
      <p:pic>
        <p:nvPicPr>
          <p:cNvPr id="7" name="Picture 6"/>
          <p:cNvPicPr>
            <a:picLocks noChangeAspect="1"/>
          </p:cNvPicPr>
          <p:nvPr/>
        </p:nvPicPr>
        <p:blipFill>
          <a:blip r:embed="rId3"/>
          <a:stretch>
            <a:fillRect/>
          </a:stretch>
        </p:blipFill>
        <p:spPr>
          <a:xfrm>
            <a:off x="7562808" y="1537671"/>
            <a:ext cx="1929152" cy="2567769"/>
          </a:xfrm>
          <a:prstGeom prst="rect">
            <a:avLst/>
          </a:prstGeom>
        </p:spPr>
      </p:pic>
      <p:pic>
        <p:nvPicPr>
          <p:cNvPr id="8" name="Picture 7"/>
          <p:cNvPicPr>
            <a:picLocks noChangeAspect="1"/>
          </p:cNvPicPr>
          <p:nvPr/>
        </p:nvPicPr>
        <p:blipFill>
          <a:blip r:embed="rId4"/>
          <a:stretch>
            <a:fillRect/>
          </a:stretch>
        </p:blipFill>
        <p:spPr>
          <a:xfrm>
            <a:off x="9557785" y="1537672"/>
            <a:ext cx="1919842" cy="2561972"/>
          </a:xfrm>
          <a:prstGeom prst="rect">
            <a:avLst/>
          </a:prstGeom>
        </p:spPr>
      </p:pic>
      <p:pic>
        <p:nvPicPr>
          <p:cNvPr id="9" name="Picture 8"/>
          <p:cNvPicPr>
            <a:picLocks noChangeAspect="1"/>
          </p:cNvPicPr>
          <p:nvPr/>
        </p:nvPicPr>
        <p:blipFill>
          <a:blip r:embed="rId5"/>
          <a:stretch>
            <a:fillRect/>
          </a:stretch>
        </p:blipFill>
        <p:spPr>
          <a:xfrm>
            <a:off x="7578757" y="4149080"/>
            <a:ext cx="1913204" cy="2561971"/>
          </a:xfrm>
          <a:prstGeom prst="rect">
            <a:avLst/>
          </a:prstGeom>
        </p:spPr>
      </p:pic>
      <p:pic>
        <p:nvPicPr>
          <p:cNvPr id="10" name="Picture 9"/>
          <p:cNvPicPr>
            <a:picLocks noChangeAspect="1"/>
          </p:cNvPicPr>
          <p:nvPr/>
        </p:nvPicPr>
        <p:blipFill>
          <a:blip r:embed="rId6"/>
          <a:stretch>
            <a:fillRect/>
          </a:stretch>
        </p:blipFill>
        <p:spPr>
          <a:xfrm>
            <a:off x="9578273" y="4149081"/>
            <a:ext cx="1899354" cy="2567768"/>
          </a:xfrm>
          <a:prstGeom prst="rect">
            <a:avLst/>
          </a:prstGeom>
        </p:spPr>
      </p:pic>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381699579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609600" y="274638"/>
            <a:ext cx="11751096" cy="1143000"/>
          </a:xfrm>
        </p:spPr>
        <p:txBody>
          <a:bodyPr/>
          <a:lstStyle/>
          <a:p>
            <a:pPr algn="l"/>
            <a:r>
              <a:rPr lang="zh-CN" altLang="en-US" sz="4000" b="1" dirty="0" smtClean="0">
                <a:latin typeface="微软雅黑" panose="020B0503020204020204" pitchFamily="34" charset="-122"/>
                <a:ea typeface="微软雅黑" panose="020B0503020204020204" pitchFamily="34" charset="-122"/>
              </a:rPr>
              <a:t>中国虚拟天文台（</a:t>
            </a:r>
            <a:r>
              <a:rPr lang="en-US" altLang="zh-CN" sz="4000" b="1" dirty="0" smtClean="0">
                <a:solidFill>
                  <a:srgbClr val="FFC000"/>
                </a:solidFill>
                <a:latin typeface="微软雅黑" panose="020B0503020204020204" pitchFamily="34" charset="-122"/>
                <a:ea typeface="微软雅黑" panose="020B0503020204020204" pitchFamily="34" charset="-122"/>
              </a:rPr>
              <a:t>China-VO</a:t>
            </a:r>
            <a:r>
              <a:rPr lang="zh-CN" altLang="en-US" sz="4000" b="1" dirty="0" smtClean="0">
                <a:latin typeface="微软雅黑" panose="020B0503020204020204" pitchFamily="34" charset="-122"/>
                <a:ea typeface="微软雅黑" panose="020B0503020204020204" pitchFamily="34" charset="-122"/>
              </a:rPr>
              <a:t>）</a:t>
            </a:r>
            <a:endParaRPr lang="en-US" altLang="zh-CN" sz="4000" b="1" dirty="0">
              <a:latin typeface="微软雅黑" panose="020B0503020204020204" pitchFamily="34" charset="-122"/>
              <a:ea typeface="微软雅黑" panose="020B0503020204020204" pitchFamily="34" charset="-122"/>
            </a:endParaRPr>
          </a:p>
        </p:txBody>
      </p:sp>
      <p:sp>
        <p:nvSpPr>
          <p:cNvPr id="44035" name="Rectangle 3"/>
          <p:cNvSpPr>
            <a:spLocks noGrp="1"/>
          </p:cNvSpPr>
          <p:nvPr>
            <p:ph type="body" idx="1"/>
          </p:nvPr>
        </p:nvSpPr>
        <p:spPr>
          <a:xfrm>
            <a:off x="609600" y="1648470"/>
            <a:ext cx="10382944" cy="4506269"/>
          </a:xfrm>
        </p:spPr>
        <p:txBody>
          <a:bodyPr/>
          <a:lstStyle/>
          <a:p>
            <a:pPr marL="0" indent="0">
              <a:lnSpc>
                <a:spcPct val="150000"/>
              </a:lnSpc>
              <a:buNone/>
            </a:pPr>
            <a:r>
              <a:rPr lang="zh-CN" altLang="en-US" sz="2000" dirty="0">
                <a:latin typeface="微软雅黑" panose="020B0503020204020204" pitchFamily="34" charset="-122"/>
                <a:ea typeface="微软雅黑" panose="020B0503020204020204" pitchFamily="34" charset="-122"/>
              </a:rPr>
              <a:t>以国家天文台为首的</a:t>
            </a:r>
            <a:r>
              <a:rPr lang="zh-CN" altLang="en-US" sz="2000" dirty="0">
                <a:solidFill>
                  <a:srgbClr val="FF0000"/>
                </a:solidFill>
                <a:latin typeface="微软雅黑" panose="020B0503020204020204" pitchFamily="34" charset="-122"/>
                <a:ea typeface="微软雅黑" panose="020B0503020204020204" pitchFamily="34" charset="-122"/>
              </a:rPr>
              <a:t>中国天文学界</a:t>
            </a:r>
            <a:r>
              <a:rPr lang="zh-CN" altLang="en-US" sz="2000" dirty="0">
                <a:latin typeface="微软雅黑" panose="020B0503020204020204" pitchFamily="34" charset="-122"/>
                <a:ea typeface="微软雅黑" panose="020B0503020204020204" pitchFamily="34" charset="-122"/>
              </a:rPr>
              <a:t>在</a:t>
            </a:r>
            <a:r>
              <a:rPr lang="en-US" altLang="zh-CN" sz="2000" dirty="0">
                <a:latin typeface="微软雅黑" panose="020B0503020204020204" pitchFamily="34" charset="-122"/>
                <a:ea typeface="微软雅黑" panose="020B0503020204020204" pitchFamily="34" charset="-122"/>
              </a:rPr>
              <a:t>2002</a:t>
            </a:r>
            <a:r>
              <a:rPr lang="zh-CN" altLang="en-US" sz="2000" dirty="0">
                <a:latin typeface="微软雅黑" panose="020B0503020204020204" pitchFamily="34" charset="-122"/>
                <a:ea typeface="微软雅黑" panose="020B0503020204020204" pitchFamily="34" charset="-122"/>
              </a:rPr>
              <a:t>年提出了</a:t>
            </a:r>
            <a:r>
              <a:rPr lang="zh-CN" altLang="en-US" sz="2000" dirty="0">
                <a:solidFill>
                  <a:srgbClr val="FF0000"/>
                </a:solidFill>
                <a:latin typeface="微软雅黑" panose="020B0503020204020204" pitchFamily="34" charset="-122"/>
                <a:ea typeface="微软雅黑" panose="020B0503020204020204" pitchFamily="34" charset="-122"/>
              </a:rPr>
              <a:t>中国虚拟天文台</a:t>
            </a:r>
            <a:r>
              <a:rPr lang="zh-CN" altLang="en-US" sz="2000" dirty="0">
                <a:latin typeface="微软雅黑" panose="020B0503020204020204" pitchFamily="34" charset="-122"/>
                <a:ea typeface="微软雅黑" panose="020B0503020204020204" pitchFamily="34" charset="-122"/>
              </a:rPr>
              <a:t>的设想，同年成为国际虚拟天文台联盟最早一批成员</a:t>
            </a:r>
            <a:r>
              <a:rPr lang="zh-CN" altLang="en-US" sz="2000" dirty="0" smtClean="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p>
            <a:pPr marL="0" indent="0">
              <a:lnSpc>
                <a:spcPct val="150000"/>
              </a:lnSpc>
              <a:buNone/>
            </a:pPr>
            <a:r>
              <a:rPr lang="en-US" altLang="zh-CN" sz="2000" b="1" dirty="0">
                <a:latin typeface="微软雅黑" panose="020B0503020204020204" pitchFamily="34" charset="-122"/>
                <a:ea typeface="微软雅黑" panose="020B0503020204020204" pitchFamily="34" charset="-122"/>
              </a:rPr>
              <a:t>China-VO</a:t>
            </a:r>
            <a:r>
              <a:rPr lang="zh-CN" altLang="en-US" sz="2000" b="1" dirty="0">
                <a:latin typeface="微软雅黑" panose="020B0503020204020204" pitchFamily="34" charset="-122"/>
                <a:ea typeface="微软雅黑" panose="020B0503020204020204" pitchFamily="34" charset="-122"/>
              </a:rPr>
              <a:t>的重点研发领域包括以下几个方面：</a:t>
            </a:r>
            <a:endParaRPr lang="en-US" altLang="zh-CN" sz="2000" b="1" dirty="0">
              <a:latin typeface="微软雅黑" panose="020B0503020204020204" pitchFamily="34" charset="-122"/>
              <a:ea typeface="微软雅黑" panose="020B0503020204020204" pitchFamily="34" charset="-122"/>
            </a:endParaRPr>
          </a:p>
        </p:txBody>
      </p:sp>
      <p:sp>
        <p:nvSpPr>
          <p:cNvPr id="4" name="Rectangle 3"/>
          <p:cNvSpPr txBox="1">
            <a:spLocks noChangeArrowheads="1"/>
          </p:cNvSpPr>
          <p:nvPr/>
        </p:nvSpPr>
        <p:spPr bwMode="auto">
          <a:xfrm>
            <a:off x="609600" y="3634458"/>
            <a:ext cx="5328592" cy="281887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82800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endParaRPr lang="zh-CN" altLang="en-US" sz="1800" b="1" dirty="0">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中国虚拟天文台系统平台的开发</a:t>
            </a: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国内外天文研究资源的统一访问</a:t>
            </a: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支持</a:t>
            </a:r>
            <a:r>
              <a:rPr lang="en-US" altLang="zh-CN" sz="1800" b="1" dirty="0">
                <a:latin typeface="微软雅黑" panose="020B0503020204020204" pitchFamily="34" charset="-122"/>
                <a:ea typeface="微软雅黑" panose="020B0503020204020204" pitchFamily="34" charset="-122"/>
                <a:cs typeface="Arial" panose="020B0604020202020204" pitchFamily="34" charset="0"/>
              </a:rPr>
              <a:t>VO</a:t>
            </a: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的项目与观测设施</a:t>
            </a: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基于</a:t>
            </a:r>
            <a:r>
              <a:rPr lang="en-US" altLang="zh-CN" sz="1800" b="1" dirty="0">
                <a:latin typeface="微软雅黑" panose="020B0503020204020204" pitchFamily="34" charset="-122"/>
                <a:ea typeface="微软雅黑" panose="020B0503020204020204" pitchFamily="34" charset="-122"/>
                <a:cs typeface="Arial" panose="020B0604020202020204" pitchFamily="34" charset="0"/>
              </a:rPr>
              <a:t>VO</a:t>
            </a: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的天文研究示范</a:t>
            </a:r>
          </a:p>
          <a:p>
            <a:pPr>
              <a:lnSpc>
                <a:spcPct val="150000"/>
              </a:lnSpc>
              <a:buFont typeface="Wingdings" panose="05000000000000000000" pitchFamily="2" charset="2"/>
              <a:buChar char="Ø"/>
            </a:pP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基于</a:t>
            </a:r>
            <a:r>
              <a:rPr lang="en-US" altLang="zh-CN" sz="1800" b="1" dirty="0">
                <a:latin typeface="微软雅黑" panose="020B0503020204020204" pitchFamily="34" charset="-122"/>
                <a:ea typeface="微软雅黑" panose="020B0503020204020204" pitchFamily="34" charset="-122"/>
                <a:cs typeface="Arial" panose="020B0604020202020204" pitchFamily="34" charset="0"/>
              </a:rPr>
              <a:t>VO</a:t>
            </a:r>
            <a:r>
              <a:rPr lang="zh-CN" altLang="en-US" sz="1800" b="1" dirty="0">
                <a:latin typeface="微软雅黑" panose="020B0503020204020204" pitchFamily="34" charset="-122"/>
                <a:ea typeface="微软雅黑" panose="020B0503020204020204" pitchFamily="34" charset="-122"/>
                <a:cs typeface="Arial" panose="020B0604020202020204" pitchFamily="34" charset="0"/>
              </a:rPr>
              <a:t>的天文科普教育</a:t>
            </a:r>
          </a:p>
        </p:txBody>
      </p:sp>
      <p:sp>
        <p:nvSpPr>
          <p:cNvPr id="2" name="矩形 1"/>
          <p:cNvSpPr/>
          <p:nvPr/>
        </p:nvSpPr>
        <p:spPr>
          <a:xfrm>
            <a:off x="2275065" y="3403627"/>
            <a:ext cx="2169184" cy="461665"/>
          </a:xfrm>
          <a:prstGeom prst="rect">
            <a:avLst/>
          </a:prstGeom>
          <a:solidFill>
            <a:srgbClr val="003366"/>
          </a:solidFill>
        </p:spPr>
        <p:txBody>
          <a:bodyPr wrap="none">
            <a:spAutoFit/>
          </a:bodyPr>
          <a:lstStyle/>
          <a:p>
            <a:r>
              <a:rPr lang="en-US" altLang="zh-CN"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R&amp;D Focuses </a:t>
            </a:r>
            <a:endParaRPr lang="zh-CN" altLang="en-US"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 name="图片 2"/>
          <p:cNvPicPr>
            <a:picLocks noChangeAspect="1"/>
          </p:cNvPicPr>
          <p:nvPr/>
        </p:nvPicPr>
        <p:blipFill>
          <a:blip r:embed="rId2"/>
          <a:stretch>
            <a:fillRect/>
          </a:stretch>
        </p:blipFill>
        <p:spPr>
          <a:xfrm>
            <a:off x="6168008" y="2276871"/>
            <a:ext cx="5535861" cy="4176464"/>
          </a:xfrm>
          <a:prstGeom prst="rect">
            <a:avLst/>
          </a:prstGeom>
        </p:spPr>
      </p:pic>
      <p:sp>
        <p:nvSpPr>
          <p:cNvPr id="5" name="页脚占位符 4"/>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2742877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BB0B422-E87D-453B-B977-766DD24B35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7084" y="1473657"/>
            <a:ext cx="3864916" cy="5374649"/>
          </a:xfrm>
          <a:prstGeom prst="rect">
            <a:avLst/>
          </a:prstGeom>
        </p:spPr>
      </p:pic>
      <p:sp>
        <p:nvSpPr>
          <p:cNvPr id="2" name="标题 1"/>
          <p:cNvSpPr>
            <a:spLocks noGrp="1"/>
          </p:cNvSpPr>
          <p:nvPr>
            <p:ph type="title"/>
          </p:nvPr>
        </p:nvSpPr>
        <p:spPr/>
        <p:txBody>
          <a:bodyPr/>
          <a:lstStyle/>
          <a:p>
            <a:r>
              <a:rPr lang="zh-CN" altLang="en-US" dirty="0"/>
              <a:t>中心基本情况（一）</a:t>
            </a:r>
          </a:p>
        </p:txBody>
      </p:sp>
      <p:sp>
        <p:nvSpPr>
          <p:cNvPr id="3" name="内容占位符 2"/>
          <p:cNvSpPr>
            <a:spLocks noGrp="1"/>
          </p:cNvSpPr>
          <p:nvPr>
            <p:ph idx="1"/>
          </p:nvPr>
        </p:nvSpPr>
        <p:spPr>
          <a:xfrm>
            <a:off x="407368" y="1484784"/>
            <a:ext cx="7992888" cy="4525963"/>
          </a:xfrm>
        </p:spPr>
        <p:txBody>
          <a:bodyPr/>
          <a:lstStyle/>
          <a:p>
            <a:pPr>
              <a:lnSpc>
                <a:spcPct val="150000"/>
              </a:lnSpc>
            </a:pPr>
            <a:r>
              <a:rPr lang="en-US" altLang="zh-CN" sz="2000" b="1" dirty="0">
                <a:latin typeface="微软雅黑" panose="020B0503020204020204" pitchFamily="34" charset="-122"/>
                <a:ea typeface="微软雅黑" panose="020B0503020204020204" pitchFamily="34" charset="-122"/>
              </a:rPr>
              <a:t>1989</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4</a:t>
            </a:r>
            <a:r>
              <a:rPr lang="zh-CN" altLang="en-US" sz="2000" b="1" dirty="0">
                <a:latin typeface="微软雅黑" panose="020B0503020204020204" pitchFamily="34" charset="-122"/>
                <a:ea typeface="微软雅黑" panose="020B0503020204020204" pitchFamily="34" charset="-122"/>
              </a:rPr>
              <a:t>月成立，前身是“</a:t>
            </a:r>
            <a:r>
              <a:rPr lang="zh-CN" altLang="en-US" sz="2000" b="1" dirty="0">
                <a:solidFill>
                  <a:srgbClr val="FF0000"/>
                </a:solidFill>
                <a:latin typeface="微软雅黑" panose="020B0503020204020204" pitchFamily="34" charset="-122"/>
                <a:ea typeface="微软雅黑" panose="020B0503020204020204" pitchFamily="34" charset="-122"/>
              </a:rPr>
              <a:t>世界数据中心中国中心天文学科中心</a:t>
            </a:r>
            <a:r>
              <a:rPr lang="zh-CN" altLang="en-US" sz="2000" b="1" dirty="0">
                <a:latin typeface="微软雅黑" panose="020B0503020204020204" pitchFamily="34" charset="-122"/>
                <a:ea typeface="微软雅黑" panose="020B0503020204020204" pitchFamily="34" charset="-122"/>
              </a:rPr>
              <a:t>”总部挂靠北京天文台（现国家天文台）。</a:t>
            </a:r>
            <a:endParaRPr lang="en-US" altLang="zh-CN" sz="2000" b="1" dirty="0">
              <a:latin typeface="微软雅黑" panose="020B0503020204020204" pitchFamily="34" charset="-122"/>
              <a:ea typeface="微软雅黑" panose="020B0503020204020204" pitchFamily="34" charset="-122"/>
            </a:endParaRPr>
          </a:p>
          <a:p>
            <a:pPr>
              <a:lnSpc>
                <a:spcPct val="150000"/>
              </a:lnSpc>
            </a:pPr>
            <a:r>
              <a:rPr lang="en-US" altLang="zh-CN" sz="2000" b="1" dirty="0">
                <a:latin typeface="微软雅黑" panose="020B0503020204020204" pitchFamily="34" charset="-122"/>
                <a:ea typeface="微软雅黑" panose="020B0503020204020204" pitchFamily="34" charset="-122"/>
              </a:rPr>
              <a:t>2011</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12</a:t>
            </a:r>
            <a:r>
              <a:rPr lang="zh-CN" altLang="en-US" sz="2000" b="1" dirty="0">
                <a:latin typeface="微软雅黑" panose="020B0503020204020204" pitchFamily="34" charset="-122"/>
                <a:ea typeface="微软雅黑" panose="020B0503020204020204" pitchFamily="34" charset="-122"/>
              </a:rPr>
              <a:t>月，中国天文数据中心成为新成立的国际科联下属的世界数据系统</a:t>
            </a:r>
            <a:r>
              <a:rPr lang="zh-CN" altLang="en-US" sz="2000" b="1" dirty="0">
                <a:solidFill>
                  <a:srgbClr val="FF0000"/>
                </a:solidFill>
                <a:latin typeface="微软雅黑" panose="020B0503020204020204" pitchFamily="34" charset="-122"/>
                <a:ea typeface="微软雅黑" panose="020B0503020204020204" pitchFamily="34" charset="-122"/>
              </a:rPr>
              <a:t>（</a:t>
            </a:r>
            <a:r>
              <a:rPr lang="en-US" altLang="zh-CN" sz="2000" b="1" dirty="0">
                <a:solidFill>
                  <a:srgbClr val="FF0000"/>
                </a:solidFill>
                <a:latin typeface="微软雅黑" panose="020B0503020204020204" pitchFamily="34" charset="-122"/>
                <a:ea typeface="微软雅黑" panose="020B0503020204020204" pitchFamily="34" charset="-122"/>
              </a:rPr>
              <a:t>WDS</a:t>
            </a:r>
            <a:r>
              <a:rPr lang="zh-CN" altLang="en-US" sz="2000" b="1" dirty="0">
                <a:solidFill>
                  <a:srgbClr val="FF0000"/>
                </a:solidFill>
                <a:latin typeface="微软雅黑" panose="020B0503020204020204" pitchFamily="34" charset="-122"/>
                <a:ea typeface="微软雅黑" panose="020B0503020204020204" pitchFamily="34" charset="-122"/>
              </a:rPr>
              <a:t>）首批正式成员</a:t>
            </a:r>
            <a:r>
              <a:rPr lang="zh-CN" altLang="en-US" sz="2000" b="1" dirty="0">
                <a:latin typeface="微软雅黑" panose="020B0503020204020204" pitchFamily="34" charset="-122"/>
                <a:ea typeface="微软雅黑" panose="020B0503020204020204" pitchFamily="34" charset="-122"/>
              </a:rPr>
              <a:t>。</a:t>
            </a:r>
            <a:endParaRPr lang="zh-CN" altLang="en-US" sz="2000" b="1" dirty="0">
              <a:solidFill>
                <a:srgbClr val="1D4999"/>
              </a:solidFill>
              <a:latin typeface="微软雅黑" panose="020B0503020204020204" pitchFamily="34" charset="-122"/>
              <a:ea typeface="微软雅黑" panose="020B0503020204020204" pitchFamily="34" charset="-122"/>
            </a:endParaRPr>
          </a:p>
          <a:p>
            <a:pPr>
              <a:lnSpc>
                <a:spcPct val="150000"/>
              </a:lnSpc>
            </a:pPr>
            <a:r>
              <a:rPr lang="en-US" altLang="zh-CN" sz="2000" b="1" dirty="0">
                <a:latin typeface="微软雅黑" panose="020B0503020204020204" pitchFamily="34" charset="-122"/>
                <a:ea typeface="微软雅黑" panose="020B0503020204020204" pitchFamily="34" charset="-122"/>
              </a:rPr>
              <a:t>2018</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10</a:t>
            </a:r>
            <a:r>
              <a:rPr lang="zh-CN" altLang="en-US" sz="2000" b="1" dirty="0">
                <a:latin typeface="微软雅黑" panose="020B0503020204020204" pitchFamily="34" charset="-122"/>
                <a:ea typeface="微软雅黑" panose="020B0503020204020204" pitchFamily="34" charset="-122"/>
              </a:rPr>
              <a:t>月，</a:t>
            </a:r>
            <a:r>
              <a:rPr lang="zh-CN" altLang="en-US" sz="2000" b="1" dirty="0">
                <a:solidFill>
                  <a:srgbClr val="0000FF"/>
                </a:solidFill>
                <a:latin typeface="微软雅黑" panose="020B0503020204020204" pitchFamily="34" charset="-122"/>
                <a:ea typeface="微软雅黑" panose="020B0503020204020204" pitchFamily="34" charset="-122"/>
              </a:rPr>
              <a:t>亚洲首个</a:t>
            </a:r>
            <a:r>
              <a:rPr lang="zh-CN" altLang="en-US" sz="2000" b="1" dirty="0">
                <a:latin typeface="微软雅黑" panose="020B0503020204020204" pitchFamily="34" charset="-122"/>
                <a:ea typeface="微软雅黑" panose="020B0503020204020204" pitchFamily="34" charset="-122"/>
              </a:rPr>
              <a:t>通过</a:t>
            </a:r>
            <a:r>
              <a:rPr lang="en-US" altLang="zh-CN" sz="2000" b="1" dirty="0">
                <a:solidFill>
                  <a:srgbClr val="0000FF"/>
                </a:solidFill>
                <a:latin typeface="微软雅黑" panose="020B0503020204020204" pitchFamily="34" charset="-122"/>
                <a:ea typeface="微软雅黑" panose="020B0503020204020204" pitchFamily="34" charset="-122"/>
              </a:rPr>
              <a:t>CoreTrustSeal</a:t>
            </a:r>
            <a:r>
              <a:rPr lang="zh-CN" altLang="en-US" sz="2000" b="1" dirty="0">
                <a:latin typeface="微软雅黑" panose="020B0503020204020204" pitchFamily="34" charset="-122"/>
                <a:ea typeface="微软雅黑" panose="020B0503020204020204" pitchFamily="34" charset="-122"/>
              </a:rPr>
              <a:t>认证。</a:t>
            </a:r>
            <a:endParaRPr lang="en-US" altLang="zh-CN" sz="2000" b="1" dirty="0">
              <a:latin typeface="微软雅黑" panose="020B0503020204020204" pitchFamily="34" charset="-122"/>
              <a:ea typeface="微软雅黑" panose="020B0503020204020204" pitchFamily="34" charset="-122"/>
            </a:endParaRPr>
          </a:p>
          <a:p>
            <a:pPr>
              <a:lnSpc>
                <a:spcPct val="150000"/>
              </a:lnSpc>
            </a:pPr>
            <a:r>
              <a:rPr lang="en-US" altLang="zh-CN" sz="2000" b="1" dirty="0">
                <a:latin typeface="微软雅黑" panose="020B0503020204020204" pitchFamily="34" charset="-122"/>
                <a:ea typeface="微软雅黑" panose="020B0503020204020204" pitchFamily="34" charset="-122"/>
              </a:rPr>
              <a:t>2019</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6</a:t>
            </a:r>
            <a:r>
              <a:rPr lang="zh-CN" altLang="en-US" sz="2000" b="1" dirty="0">
                <a:latin typeface="微软雅黑" panose="020B0503020204020204" pitchFamily="34" charset="-122"/>
                <a:ea typeface="微软雅黑" panose="020B0503020204020204" pitchFamily="34" charset="-122"/>
              </a:rPr>
              <a:t>月成为我国</a:t>
            </a:r>
            <a:r>
              <a:rPr lang="zh-CN" altLang="en-US" sz="2000" b="1" dirty="0">
                <a:solidFill>
                  <a:srgbClr val="FF0000"/>
                </a:solidFill>
                <a:latin typeface="微软雅黑" panose="020B0503020204020204" pitchFamily="34" charset="-122"/>
                <a:ea typeface="微软雅黑" panose="020B0503020204020204" pitchFamily="34" charset="-122"/>
              </a:rPr>
              <a:t>首批“国家科学数据中心”</a:t>
            </a:r>
            <a:r>
              <a:rPr lang="zh-CN" altLang="en-US" sz="2000" b="1" dirty="0">
                <a:latin typeface="微软雅黑" panose="020B0503020204020204" pitchFamily="34" charset="-122"/>
                <a:ea typeface="微软雅黑" panose="020B0503020204020204" pitchFamily="34" charset="-122"/>
              </a:rPr>
              <a:t>。</a:t>
            </a:r>
          </a:p>
          <a:p>
            <a:endParaRPr lang="zh-CN" altLang="en-US" sz="2000" dirty="0"/>
          </a:p>
        </p:txBody>
      </p:sp>
      <p:graphicFrame>
        <p:nvGraphicFramePr>
          <p:cNvPr id="5" name="内容占位符 3">
            <a:extLst>
              <a:ext uri="{FF2B5EF4-FFF2-40B4-BE49-F238E27FC236}">
                <a16:creationId xmlns:a16="http://schemas.microsoft.com/office/drawing/2014/main" xmlns="" id="{4FEC41B3-A2AA-4F22-B986-0E788F44405A}"/>
              </a:ext>
            </a:extLst>
          </p:cNvPr>
          <p:cNvGraphicFramePr>
            <a:graphicFrameLocks noGrp="1"/>
          </p:cNvGraphicFramePr>
          <p:nvPr>
            <p:extLst/>
          </p:nvPr>
        </p:nvGraphicFramePr>
        <p:xfrm>
          <a:off x="263352" y="4365104"/>
          <a:ext cx="7992888" cy="2520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页脚占位符 5"/>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3543606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4000" b="1" dirty="0">
                <a:latin typeface="微软雅黑" panose="020B0503020204020204" pitchFamily="34" charset="-122"/>
                <a:ea typeface="微软雅黑" panose="020B0503020204020204" pitchFamily="34" charset="-122"/>
              </a:rPr>
              <a:t>数据中台 </a:t>
            </a:r>
            <a:r>
              <a:rPr lang="en-US" altLang="zh-CN" sz="4000" b="1" dirty="0">
                <a:solidFill>
                  <a:srgbClr val="FFFF00"/>
                </a:solidFill>
                <a:latin typeface="微软雅黑" panose="020B0503020204020204" pitchFamily="34" charset="-122"/>
                <a:ea typeface="微软雅黑" panose="020B0503020204020204" pitchFamily="34" charset="-122"/>
              </a:rPr>
              <a:t>vs.</a:t>
            </a:r>
            <a:r>
              <a:rPr lang="en-US" altLang="zh-CN" sz="4000"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业务中台</a:t>
            </a:r>
          </a:p>
        </p:txBody>
      </p:sp>
      <p:grpSp>
        <p:nvGrpSpPr>
          <p:cNvPr id="8" name="组合 7"/>
          <p:cNvGrpSpPr/>
          <p:nvPr/>
        </p:nvGrpSpPr>
        <p:grpSpPr>
          <a:xfrm>
            <a:off x="6096000" y="2629843"/>
            <a:ext cx="2520950" cy="2242177"/>
            <a:chOff x="6096000" y="2629843"/>
            <a:chExt cx="2520950" cy="2242177"/>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2515" y="3551355"/>
              <a:ext cx="2146664" cy="1320665"/>
            </a:xfrm>
            <a:prstGeom prst="rect">
              <a:avLst/>
            </a:prstGeom>
            <a:ln>
              <a:noFill/>
            </a:ln>
            <a:effectLst>
              <a:softEdge rad="112500"/>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29843"/>
              <a:ext cx="2520950" cy="669279"/>
            </a:xfrm>
            <a:prstGeom prst="rect">
              <a:avLst/>
            </a:prstGeom>
          </p:spPr>
        </p:pic>
      </p:grpSp>
      <p:sp>
        <p:nvSpPr>
          <p:cNvPr id="6" name="矩形 5"/>
          <p:cNvSpPr/>
          <p:nvPr/>
        </p:nvSpPr>
        <p:spPr>
          <a:xfrm>
            <a:off x="2829318" y="3926554"/>
            <a:ext cx="1826141"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zh-CN" altLang="en-US" sz="3200" b="1" dirty="0">
                <a:latin typeface="微软雅黑" panose="020B0503020204020204" pitchFamily="34" charset="-122"/>
                <a:ea typeface="微软雅黑" panose="020B0503020204020204" pitchFamily="34" charset="-122"/>
              </a:rPr>
              <a:t>数据中</a:t>
            </a:r>
            <a:r>
              <a:rPr lang="zh-CN" altLang="en-US" sz="3200" b="1" dirty="0" smtClean="0">
                <a:latin typeface="微软雅黑" panose="020B0503020204020204" pitchFamily="34" charset="-122"/>
                <a:ea typeface="微软雅黑" panose="020B0503020204020204" pitchFamily="34" charset="-122"/>
              </a:rPr>
              <a:t>台</a:t>
            </a:r>
            <a:endParaRPr lang="zh-CN" altLang="en-US" sz="3200" dirty="0"/>
          </a:p>
        </p:txBody>
      </p:sp>
      <p:sp>
        <p:nvSpPr>
          <p:cNvPr id="7" name="矩形 6"/>
          <p:cNvSpPr/>
          <p:nvPr/>
        </p:nvSpPr>
        <p:spPr>
          <a:xfrm>
            <a:off x="2829318" y="2672096"/>
            <a:ext cx="1826141" cy="58477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CN" altLang="en-US" sz="3200" b="1" dirty="0">
                <a:latin typeface="微软雅黑" panose="020B0503020204020204" pitchFamily="34" charset="-122"/>
                <a:ea typeface="微软雅黑" panose="020B0503020204020204" pitchFamily="34" charset="-122"/>
              </a:rPr>
              <a:t>业务中台</a:t>
            </a:r>
            <a:endParaRPr lang="zh-CN" altLang="en-US" sz="3200" dirty="0"/>
          </a:p>
        </p:txBody>
      </p:sp>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36441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sz="4000" dirty="0" smtClean="0">
                <a:latin typeface="微软雅黑" panose="020B0503020204020204" pitchFamily="34" charset="-122"/>
                <a:ea typeface="微软雅黑" panose="020B0503020204020204" pitchFamily="34" charset="-122"/>
              </a:rPr>
              <a:t>良好的生态形式</a:t>
            </a:r>
            <a:endParaRPr lang="zh-CN" altLang="en-US" sz="4000" dirty="0">
              <a:latin typeface="微软雅黑" panose="020B0503020204020204" pitchFamily="34" charset="-122"/>
              <a:ea typeface="微软雅黑" panose="020B0503020204020204" pitchFamily="34" charset="-122"/>
            </a:endParaRPr>
          </a:p>
        </p:txBody>
      </p:sp>
      <p:grpSp>
        <p:nvGrpSpPr>
          <p:cNvPr id="42" name="组合 41"/>
          <p:cNvGrpSpPr/>
          <p:nvPr/>
        </p:nvGrpSpPr>
        <p:grpSpPr>
          <a:xfrm>
            <a:off x="2468259" y="1628800"/>
            <a:ext cx="7255482" cy="4956508"/>
            <a:chOff x="2432165" y="1298247"/>
            <a:chExt cx="7255482" cy="4956508"/>
          </a:xfrm>
        </p:grpSpPr>
        <p:grpSp>
          <p:nvGrpSpPr>
            <p:cNvPr id="4" name="组合 3"/>
            <p:cNvGrpSpPr/>
            <p:nvPr/>
          </p:nvGrpSpPr>
          <p:grpSpPr>
            <a:xfrm>
              <a:off x="4763330" y="5174429"/>
              <a:ext cx="2560320" cy="1080326"/>
              <a:chOff x="5218176" y="5113469"/>
              <a:chExt cx="2560320" cy="1080326"/>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173" y="5113469"/>
                <a:ext cx="1080326" cy="1080326"/>
              </a:xfrm>
              <a:prstGeom prst="rect">
                <a:avLst/>
              </a:prstGeom>
              <a:noFill/>
            </p:spPr>
          </p:pic>
          <p:sp>
            <p:nvSpPr>
              <p:cNvPr id="6" name="圆角矩形 5"/>
              <p:cNvSpPr/>
              <p:nvPr/>
            </p:nvSpPr>
            <p:spPr>
              <a:xfrm>
                <a:off x="5218176" y="5231675"/>
                <a:ext cx="2560320" cy="843915"/>
              </a:xfrm>
              <a:prstGeom prst="round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015" y="2545610"/>
              <a:ext cx="2520950" cy="669279"/>
            </a:xfrm>
            <a:prstGeom prst="rect">
              <a:avLst/>
            </a:prstGeom>
          </p:spPr>
        </p:pic>
        <p:grpSp>
          <p:nvGrpSpPr>
            <p:cNvPr id="8" name="组合 7"/>
            <p:cNvGrpSpPr/>
            <p:nvPr/>
          </p:nvGrpSpPr>
          <p:grpSpPr>
            <a:xfrm>
              <a:off x="2543961" y="3117072"/>
              <a:ext cx="1052139" cy="794793"/>
              <a:chOff x="9512006" y="2418108"/>
              <a:chExt cx="1052139" cy="794793"/>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5327" y="2921780"/>
                <a:ext cx="318818" cy="2304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9028" y="2418108"/>
                <a:ext cx="774570" cy="416699"/>
              </a:xfrm>
              <a:prstGeom prst="rect">
                <a:avLst/>
              </a:prstGeom>
            </p:spPr>
          </p:pic>
          <p:pic>
            <p:nvPicPr>
              <p:cNvPr id="11" name="图片 10"/>
              <p:cNvPicPr>
                <a:picLocks noChangeAspect="1"/>
              </p:cNvPicPr>
              <p:nvPr/>
            </p:nvPicPr>
            <p:blipFill>
              <a:blip r:embed="rId7"/>
              <a:stretch>
                <a:fillRect/>
              </a:stretch>
            </p:blipFill>
            <p:spPr>
              <a:xfrm>
                <a:off x="9512006" y="2883038"/>
                <a:ext cx="693272" cy="329863"/>
              </a:xfrm>
              <a:prstGeom prst="rect">
                <a:avLst/>
              </a:prstGeom>
            </p:spPr>
          </p:pic>
        </p:grpSp>
        <p:grpSp>
          <p:nvGrpSpPr>
            <p:cNvPr id="12" name="组合 11"/>
            <p:cNvGrpSpPr/>
            <p:nvPr/>
          </p:nvGrpSpPr>
          <p:grpSpPr>
            <a:xfrm>
              <a:off x="8475255" y="4155900"/>
              <a:ext cx="965963" cy="1049097"/>
              <a:chOff x="563986" y="722003"/>
              <a:chExt cx="965963" cy="1049097"/>
            </a:xfrm>
          </p:grpSpPr>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986" y="1392159"/>
                <a:ext cx="378941" cy="378941"/>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2770" y="722003"/>
                <a:ext cx="384504" cy="384504"/>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5022" y="1517769"/>
                <a:ext cx="474927" cy="144414"/>
              </a:xfrm>
              <a:prstGeom prst="rect">
                <a:avLst/>
              </a:prstGeom>
            </p:spPr>
          </p:pic>
          <p:pic>
            <p:nvPicPr>
              <p:cNvPr id="16" name="图片 15"/>
              <p:cNvPicPr>
                <a:picLocks noChangeAspect="1"/>
              </p:cNvPicPr>
              <p:nvPr/>
            </p:nvPicPr>
            <p:blipFill>
              <a:blip r:embed="rId11"/>
              <a:stretch>
                <a:fillRect/>
              </a:stretch>
            </p:blipFill>
            <p:spPr>
              <a:xfrm>
                <a:off x="612432" y="1084823"/>
                <a:ext cx="340362" cy="317519"/>
              </a:xfrm>
              <a:prstGeom prst="rect">
                <a:avLst/>
              </a:prstGeom>
            </p:spPr>
          </p:pic>
          <p:graphicFrame>
            <p:nvGraphicFramePr>
              <p:cNvPr id="17" name="对象 16"/>
              <p:cNvGraphicFramePr>
                <a:graphicFrameLocks noChangeAspect="1"/>
              </p:cNvGraphicFramePr>
              <p:nvPr>
                <p:extLst/>
              </p:nvPr>
            </p:nvGraphicFramePr>
            <p:xfrm>
              <a:off x="1055022" y="1176101"/>
              <a:ext cx="474927" cy="154868"/>
            </p:xfrm>
            <a:graphic>
              <a:graphicData uri="http://schemas.openxmlformats.org/presentationml/2006/ole">
                <mc:AlternateContent xmlns:mc="http://schemas.openxmlformats.org/markup-compatibility/2006">
                  <mc:Choice xmlns:v="urn:schemas-microsoft-com:vml" Requires="v">
                    <p:oleObj spid="_x0000_s6172" name="Image" r:id="rId12" imgW="1168200" imgH="380880" progId="Photoshop.Image.12">
                      <p:embed/>
                    </p:oleObj>
                  </mc:Choice>
                  <mc:Fallback>
                    <p:oleObj name="Image" r:id="rId12" imgW="1168200" imgH="380880" progId="Photoshop.Image.12">
                      <p:embed/>
                      <p:pic>
                        <p:nvPicPr>
                          <p:cNvPr id="0" name=""/>
                          <p:cNvPicPr/>
                          <p:nvPr/>
                        </p:nvPicPr>
                        <p:blipFill>
                          <a:blip r:embed="rId13"/>
                          <a:stretch>
                            <a:fillRect/>
                          </a:stretch>
                        </p:blipFill>
                        <p:spPr>
                          <a:xfrm>
                            <a:off x="1055022" y="1176101"/>
                            <a:ext cx="474927" cy="154868"/>
                          </a:xfrm>
                          <a:prstGeom prst="rect">
                            <a:avLst/>
                          </a:prstGeom>
                        </p:spPr>
                      </p:pic>
                    </p:oleObj>
                  </mc:Fallback>
                </mc:AlternateContent>
              </a:graphicData>
            </a:graphic>
          </p:graphicFrame>
        </p:grpSp>
        <p:grpSp>
          <p:nvGrpSpPr>
            <p:cNvPr id="18" name="组合 17"/>
            <p:cNvGrpSpPr/>
            <p:nvPr/>
          </p:nvGrpSpPr>
          <p:grpSpPr>
            <a:xfrm>
              <a:off x="8475255" y="2592879"/>
              <a:ext cx="1212392" cy="1063222"/>
              <a:chOff x="8475255" y="2592879"/>
              <a:chExt cx="1212392" cy="1063222"/>
            </a:xfrm>
          </p:grpSpPr>
          <p:pic>
            <p:nvPicPr>
              <p:cNvPr id="19" name="图片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64063" y="2896793"/>
                <a:ext cx="440825" cy="408171"/>
              </a:xfrm>
              <a:prstGeom prst="rect">
                <a:avLst/>
              </a:prstGeom>
            </p:spPr>
          </p:pic>
          <p:pic>
            <p:nvPicPr>
              <p:cNvPr id="20" name="图片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75255" y="2598741"/>
                <a:ext cx="560120" cy="347012"/>
              </a:xfrm>
              <a:prstGeom prst="rect">
                <a:avLst/>
              </a:prstGeom>
            </p:spPr>
          </p:pic>
          <p:pic>
            <p:nvPicPr>
              <p:cNvPr id="21" name="图片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14180" y="2592879"/>
                <a:ext cx="573467" cy="352873"/>
              </a:xfrm>
              <a:prstGeom prst="rect">
                <a:avLst/>
              </a:prstGeom>
            </p:spPr>
          </p:pic>
          <p:pic>
            <p:nvPicPr>
              <p:cNvPr id="22" name="图片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2868" y="3358863"/>
                <a:ext cx="376090" cy="291718"/>
              </a:xfrm>
              <a:prstGeom prst="rect">
                <a:avLst/>
              </a:prstGeom>
            </p:spPr>
          </p:pic>
          <p:pic>
            <p:nvPicPr>
              <p:cNvPr id="23" name="图片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75256" y="3340070"/>
                <a:ext cx="560120" cy="316031"/>
              </a:xfrm>
              <a:prstGeom prst="rect">
                <a:avLst/>
              </a:prstGeom>
            </p:spPr>
          </p:pic>
        </p:grpSp>
        <p:grpSp>
          <p:nvGrpSpPr>
            <p:cNvPr id="24" name="组合 23"/>
            <p:cNvGrpSpPr/>
            <p:nvPr/>
          </p:nvGrpSpPr>
          <p:grpSpPr>
            <a:xfrm>
              <a:off x="4572133" y="1298247"/>
              <a:ext cx="2942714" cy="902208"/>
              <a:chOff x="3568254" y="1298247"/>
              <a:chExt cx="2942714" cy="902208"/>
            </a:xfrm>
          </p:grpSpPr>
          <p:pic>
            <p:nvPicPr>
              <p:cNvPr id="25" name="图片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68254" y="1402535"/>
                <a:ext cx="1387262" cy="693631"/>
              </a:xfrm>
              <a:prstGeom prst="rect">
                <a:avLst/>
              </a:prstGeom>
            </p:spPr>
          </p:pic>
          <p:pic>
            <p:nvPicPr>
              <p:cNvPr id="26" name="图片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24929" y="1298247"/>
                <a:ext cx="1486039" cy="902208"/>
              </a:xfrm>
              <a:prstGeom prst="rect">
                <a:avLst/>
              </a:prstGeom>
            </p:spPr>
          </p:pic>
        </p:grpSp>
        <p:grpSp>
          <p:nvGrpSpPr>
            <p:cNvPr id="27" name="组合 26"/>
            <p:cNvGrpSpPr/>
            <p:nvPr/>
          </p:nvGrpSpPr>
          <p:grpSpPr>
            <a:xfrm>
              <a:off x="2432165" y="1878717"/>
              <a:ext cx="1275732" cy="728321"/>
              <a:chOff x="2133619" y="1835374"/>
              <a:chExt cx="1275732" cy="728321"/>
            </a:xfrm>
          </p:grpSpPr>
          <p:pic>
            <p:nvPicPr>
              <p:cNvPr id="28" name="图片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82947" y="2100558"/>
                <a:ext cx="777076" cy="463137"/>
              </a:xfrm>
              <a:prstGeom prst="rect">
                <a:avLst/>
              </a:prstGeom>
            </p:spPr>
          </p:pic>
          <p:pic>
            <p:nvPicPr>
              <p:cNvPr id="29" name="图片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33619" y="1835374"/>
                <a:ext cx="1275732" cy="207774"/>
              </a:xfrm>
              <a:prstGeom prst="rect">
                <a:avLst/>
              </a:prstGeom>
            </p:spPr>
          </p:pic>
        </p:grpSp>
        <p:sp>
          <p:nvSpPr>
            <p:cNvPr id="30" name="文本框 29"/>
            <p:cNvSpPr txBox="1"/>
            <p:nvPr/>
          </p:nvSpPr>
          <p:spPr>
            <a:xfrm>
              <a:off x="2565049" y="1532251"/>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上级主管部门</a:t>
              </a:r>
              <a:endParaRPr lang="zh-CN" altLang="en-US" sz="1200"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2539682" y="2824442"/>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平台合作伙伴</a:t>
              </a:r>
              <a:endParaRPr lang="zh-CN" altLang="en-US" sz="1200"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8450765" y="2173760"/>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国际合作机构</a:t>
              </a:r>
              <a:endParaRPr lang="zh-CN" altLang="en-US" sz="1200" dirty="0">
                <a:latin typeface="微软雅黑" panose="020B0503020204020204" pitchFamily="34" charset="-122"/>
                <a:ea typeface="微软雅黑" panose="020B0503020204020204" pitchFamily="34" charset="-122"/>
              </a:endParaRPr>
            </a:p>
          </p:txBody>
        </p:sp>
        <p:sp>
          <p:nvSpPr>
            <p:cNvPr id="33" name="文本框 32"/>
            <p:cNvSpPr txBox="1"/>
            <p:nvPr/>
          </p:nvSpPr>
          <p:spPr>
            <a:xfrm>
              <a:off x="8450764" y="3876083"/>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国内合作伙伴</a:t>
              </a:r>
              <a:endParaRPr lang="zh-CN" altLang="en-US" sz="1200" dirty="0">
                <a:latin typeface="微软雅黑" panose="020B0503020204020204" pitchFamily="34" charset="-122"/>
                <a:ea typeface="微软雅黑" panose="020B0503020204020204" pitchFamily="34" charset="-122"/>
              </a:endParaRPr>
            </a:p>
          </p:txBody>
        </p:sp>
        <p:grpSp>
          <p:nvGrpSpPr>
            <p:cNvPr id="34" name="组合 33"/>
            <p:cNvGrpSpPr/>
            <p:nvPr/>
          </p:nvGrpSpPr>
          <p:grpSpPr>
            <a:xfrm>
              <a:off x="2444205" y="4175176"/>
              <a:ext cx="1263692" cy="1894635"/>
              <a:chOff x="2444205" y="4306984"/>
              <a:chExt cx="1263692" cy="1894635"/>
            </a:xfrm>
          </p:grpSpPr>
          <p:pic>
            <p:nvPicPr>
              <p:cNvPr id="35" name="图片 3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57065" y="5191762"/>
                <a:ext cx="559725" cy="559725"/>
              </a:xfrm>
              <a:prstGeom prst="rect">
                <a:avLst/>
              </a:prstGeom>
            </p:spPr>
          </p:pic>
          <p:pic>
            <p:nvPicPr>
              <p:cNvPr id="36" name="图片 3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12419" y="5166222"/>
                <a:ext cx="595478" cy="595478"/>
              </a:xfrm>
              <a:prstGeom prst="rect">
                <a:avLst/>
              </a:prstGeom>
            </p:spPr>
          </p:pic>
          <p:pic>
            <p:nvPicPr>
              <p:cNvPr id="37" name="图片 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444205" y="4419552"/>
                <a:ext cx="785445" cy="785445"/>
              </a:xfrm>
              <a:prstGeom prst="rect">
                <a:avLst/>
              </a:prstGeom>
            </p:spPr>
          </p:pic>
          <p:pic>
            <p:nvPicPr>
              <p:cNvPr id="38" name="图片 3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115376" y="4516013"/>
                <a:ext cx="592521" cy="592521"/>
              </a:xfrm>
              <a:prstGeom prst="rect">
                <a:avLst/>
              </a:prstGeom>
            </p:spPr>
          </p:pic>
          <p:sp>
            <p:nvSpPr>
              <p:cNvPr id="39" name="文本框 38"/>
              <p:cNvSpPr txBox="1"/>
              <p:nvPr/>
            </p:nvSpPr>
            <p:spPr>
              <a:xfrm>
                <a:off x="2565049" y="4306984"/>
                <a:ext cx="1107996"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兄弟台站院所</a:t>
                </a:r>
                <a:endParaRPr lang="zh-CN" altLang="en-US" sz="1200" dirty="0">
                  <a:latin typeface="微软雅黑" panose="020B0503020204020204" pitchFamily="34" charset="-122"/>
                  <a:ea typeface="微软雅黑" panose="020B0503020204020204" pitchFamily="34" charset="-122"/>
                </a:endParaRPr>
              </a:p>
            </p:txBody>
          </p:sp>
          <p:pic>
            <p:nvPicPr>
              <p:cNvPr id="40" name="图片 3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89763" y="5904818"/>
                <a:ext cx="1011859" cy="296801"/>
              </a:xfrm>
              <a:prstGeom prst="rect">
                <a:avLst/>
              </a:prstGeom>
            </p:spPr>
          </p:pic>
        </p:grpSp>
        <p:pic>
          <p:nvPicPr>
            <p:cNvPr id="41" name="图片 4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969530" y="3467122"/>
              <a:ext cx="2146664" cy="1320665"/>
            </a:xfrm>
            <a:prstGeom prst="rect">
              <a:avLst/>
            </a:prstGeom>
            <a:ln>
              <a:noFill/>
            </a:ln>
            <a:effectLst>
              <a:softEdge rad="112500"/>
            </a:effectLst>
          </p:spPr>
        </p:pic>
      </p:grpSp>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1376295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VO-Driven Science Platforms</a:t>
            </a:r>
            <a:endParaRPr lang="zh-CN" altLang="en-US" dirty="0"/>
          </a:p>
        </p:txBody>
      </p:sp>
      <p:sp>
        <p:nvSpPr>
          <p:cNvPr id="3" name="内容占位符 2"/>
          <p:cNvSpPr>
            <a:spLocks noGrp="1"/>
          </p:cNvSpPr>
          <p:nvPr>
            <p:ph idx="1"/>
          </p:nvPr>
        </p:nvSpPr>
        <p:spPr/>
        <p:txBody>
          <a:bodyPr/>
          <a:lstStyle/>
          <a:p>
            <a:r>
              <a:rPr lang="en-US" altLang="zh-CN" sz="2000" dirty="0"/>
              <a:t>The amount of astronomy data will increase greatly in the near future. Science platforms are being developed to allow researchers to </a:t>
            </a:r>
            <a:r>
              <a:rPr lang="en-US" altLang="zh-CN" sz="2000" dirty="0" smtClean="0"/>
              <a:t>efficiently </a:t>
            </a:r>
            <a:r>
              <a:rPr lang="en-US" altLang="zh-CN" sz="2000" dirty="0"/>
              <a:t>analyze big data sets. These science platforms enable analysis close to the data, support online data mining and machine learning</a:t>
            </a:r>
            <a:r>
              <a:rPr lang="en-US" altLang="zh-CN" sz="2000" dirty="0" smtClean="0"/>
              <a:t>.</a:t>
            </a:r>
          </a:p>
          <a:p>
            <a:r>
              <a:rPr lang="en-US" altLang="zh-CN" sz="2000" dirty="0" smtClean="0"/>
              <a:t>Most </a:t>
            </a:r>
            <a:r>
              <a:rPr lang="en-US" altLang="zh-CN" sz="2000" dirty="0"/>
              <a:t>science platforms in astronomy employ a similar architecture and technologies to provide an interactive data analysis environment. </a:t>
            </a:r>
            <a:r>
              <a:rPr lang="en-US" altLang="zh-CN" sz="2000" dirty="0" smtClean="0"/>
              <a:t>Basing on a </a:t>
            </a:r>
            <a:r>
              <a:rPr lang="en-US" altLang="zh-CN" sz="2000" dirty="0" smtClean="0">
                <a:solidFill>
                  <a:srgbClr val="0000FF"/>
                </a:solidFill>
              </a:rPr>
              <a:t>Cloud computing </a:t>
            </a:r>
            <a:r>
              <a:rPr lang="en-US" altLang="zh-CN" sz="2000" dirty="0" smtClean="0"/>
              <a:t>platform, </a:t>
            </a:r>
            <a:r>
              <a:rPr lang="en-US" altLang="zh-CN" sz="2000" dirty="0" err="1" smtClean="0">
                <a:solidFill>
                  <a:srgbClr val="0000FF"/>
                </a:solidFill>
              </a:rPr>
              <a:t>JupyterHub</a:t>
            </a:r>
            <a:r>
              <a:rPr lang="en-US" altLang="zh-CN" sz="2000" dirty="0" smtClean="0">
                <a:solidFill>
                  <a:srgbClr val="0000FF"/>
                </a:solidFill>
              </a:rPr>
              <a:t> </a:t>
            </a:r>
            <a:r>
              <a:rPr lang="en-US" altLang="zh-CN" sz="2000" dirty="0">
                <a:solidFill>
                  <a:srgbClr val="0000FF"/>
                </a:solidFill>
              </a:rPr>
              <a:t>with </a:t>
            </a:r>
            <a:r>
              <a:rPr lang="en-US" altLang="zh-CN" sz="2000" dirty="0" err="1">
                <a:solidFill>
                  <a:srgbClr val="0000FF"/>
                </a:solidFill>
              </a:rPr>
              <a:t>JupyterLab</a:t>
            </a:r>
            <a:r>
              <a:rPr lang="en-US" altLang="zh-CN" sz="2000" dirty="0">
                <a:solidFill>
                  <a:srgbClr val="0000FF"/>
                </a:solidFill>
              </a:rPr>
              <a:t> </a:t>
            </a:r>
            <a:r>
              <a:rPr lang="en-US" altLang="zh-CN" sz="2000" dirty="0"/>
              <a:t>are used as an interface for exploratory data mining and </a:t>
            </a:r>
            <a:r>
              <a:rPr lang="en-US" altLang="zh-CN" sz="2000" dirty="0" smtClean="0"/>
              <a:t>analysis. </a:t>
            </a:r>
            <a:r>
              <a:rPr lang="en-US" altLang="zh-CN" sz="2000" dirty="0"/>
              <a:t>The interactive environment is generally deployed using </a:t>
            </a:r>
            <a:r>
              <a:rPr lang="en-US" altLang="zh-CN" sz="2000" dirty="0">
                <a:solidFill>
                  <a:srgbClr val="0000FF"/>
                </a:solidFill>
              </a:rPr>
              <a:t>container</a:t>
            </a:r>
            <a:r>
              <a:rPr lang="en-US" altLang="zh-CN" sz="2000" dirty="0"/>
              <a:t> techniques (e.g., </a:t>
            </a:r>
            <a:r>
              <a:rPr lang="en-US" altLang="zh-CN" sz="2000" dirty="0" err="1"/>
              <a:t>docker</a:t>
            </a:r>
            <a:r>
              <a:rPr lang="en-US" altLang="zh-CN" sz="2000" dirty="0"/>
              <a:t>). </a:t>
            </a:r>
            <a:endParaRPr lang="zh-CN" altLang="en-US" sz="2000" dirty="0"/>
          </a:p>
        </p:txBody>
      </p:sp>
      <p:sp>
        <p:nvSpPr>
          <p:cNvPr id="15" name="页脚占位符 3"/>
          <p:cNvSpPr>
            <a:spLocks noGrp="1"/>
          </p:cNvSpPr>
          <p:nvPr>
            <p:ph type="ftr" sz="quarter" idx="11"/>
          </p:nvPr>
        </p:nvSpPr>
        <p:spPr>
          <a:xfrm>
            <a:off x="4165600" y="6356351"/>
            <a:ext cx="3860800" cy="365125"/>
          </a:xfrm>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grpSp>
        <p:nvGrpSpPr>
          <p:cNvPr id="16" name="组合 15"/>
          <p:cNvGrpSpPr/>
          <p:nvPr/>
        </p:nvGrpSpPr>
        <p:grpSpPr>
          <a:xfrm>
            <a:off x="7099737" y="4328111"/>
            <a:ext cx="3388751" cy="1927446"/>
            <a:chOff x="7032104" y="4421644"/>
            <a:chExt cx="3388751" cy="1927446"/>
          </a:xfrm>
        </p:grpSpPr>
        <p:pic>
          <p:nvPicPr>
            <p:cNvPr id="17" name="logo.png" descr="logo.png"/>
            <p:cNvPicPr>
              <a:picLocks noChangeAspect="1"/>
            </p:cNvPicPr>
            <p:nvPr/>
          </p:nvPicPr>
          <p:blipFill>
            <a:blip r:embed="rId2">
              <a:extLst/>
            </a:blip>
            <a:stretch>
              <a:fillRect/>
            </a:stretch>
          </p:blipFill>
          <p:spPr>
            <a:xfrm>
              <a:off x="7032104" y="4421644"/>
              <a:ext cx="1453950" cy="1293615"/>
            </a:xfrm>
            <a:prstGeom prst="rect">
              <a:avLst/>
            </a:prstGeom>
            <a:ln w="12700">
              <a:miter lim="400000"/>
            </a:ln>
          </p:spPr>
        </p:pic>
        <p:pic>
          <p:nvPicPr>
            <p:cNvPr id="18" name="aws-large-2.png" descr="aws-large-2.png"/>
            <p:cNvPicPr>
              <a:picLocks noChangeAspect="1"/>
            </p:cNvPicPr>
            <p:nvPr/>
          </p:nvPicPr>
          <p:blipFill>
            <a:blip r:embed="rId3">
              <a:extLst/>
            </a:blip>
            <a:stretch>
              <a:fillRect/>
            </a:stretch>
          </p:blipFill>
          <p:spPr>
            <a:xfrm>
              <a:off x="7399619" y="5451594"/>
              <a:ext cx="1346245" cy="897496"/>
            </a:xfrm>
            <a:prstGeom prst="rect">
              <a:avLst/>
            </a:prstGeom>
            <a:ln w="12700">
              <a:miter lim="400000"/>
            </a:ln>
          </p:spPr>
        </p:pic>
        <p:pic>
          <p:nvPicPr>
            <p:cNvPr id="19" name="mono_vertical_large.png" descr="mono_vertical_large.png"/>
            <p:cNvPicPr>
              <a:picLocks noChangeAspect="1"/>
            </p:cNvPicPr>
            <p:nvPr/>
          </p:nvPicPr>
          <p:blipFill>
            <a:blip r:embed="rId4">
              <a:extLst/>
            </a:blip>
            <a:stretch>
              <a:fillRect/>
            </a:stretch>
          </p:blipFill>
          <p:spPr>
            <a:xfrm>
              <a:off x="8721357" y="4687201"/>
              <a:ext cx="958836" cy="796571"/>
            </a:xfrm>
            <a:prstGeom prst="rect">
              <a:avLst/>
            </a:prstGeom>
            <a:ln w="12700">
              <a:miter lim="400000"/>
            </a:ln>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9530" y="5732293"/>
              <a:ext cx="1481325" cy="336099"/>
            </a:xfrm>
            <a:prstGeom prst="rect">
              <a:avLst/>
            </a:prstGeom>
          </p:spPr>
        </p:pic>
      </p:grpSp>
      <p:pic>
        <p:nvPicPr>
          <p:cNvPr id="21"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09907" y="4358230"/>
            <a:ext cx="1536100" cy="115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2896" y="4526601"/>
            <a:ext cx="1523809" cy="825397"/>
          </a:xfrm>
          <a:prstGeom prst="rect">
            <a:avLst/>
          </a:prstGeom>
        </p:spPr>
      </p:pic>
      <p:pic>
        <p:nvPicPr>
          <p:cNvPr id="23" name="图片 22"/>
          <p:cNvPicPr>
            <a:picLocks noChangeAspect="1"/>
          </p:cNvPicPr>
          <p:nvPr/>
        </p:nvPicPr>
        <p:blipFill>
          <a:blip r:embed="rId8"/>
          <a:stretch>
            <a:fillRect/>
          </a:stretch>
        </p:blipFill>
        <p:spPr>
          <a:xfrm>
            <a:off x="631201" y="5611979"/>
            <a:ext cx="2299409" cy="593181"/>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9211" y="4591496"/>
            <a:ext cx="1859558" cy="493688"/>
          </a:xfrm>
          <a:prstGeom prst="rect">
            <a:avLst/>
          </a:prstGeom>
        </p:spPr>
      </p:pic>
      <p:pic>
        <p:nvPicPr>
          <p:cNvPr id="25" name="图片 24"/>
          <p:cNvPicPr>
            <a:picLocks noChangeAspect="1"/>
          </p:cNvPicPr>
          <p:nvPr/>
        </p:nvPicPr>
        <p:blipFill>
          <a:blip r:embed="rId10"/>
          <a:stretch>
            <a:fillRect/>
          </a:stretch>
        </p:blipFill>
        <p:spPr>
          <a:xfrm>
            <a:off x="3009907" y="5478308"/>
            <a:ext cx="1480013" cy="1153540"/>
          </a:xfrm>
          <a:prstGeom prst="rect">
            <a:avLst/>
          </a:prstGeom>
        </p:spPr>
      </p:pic>
      <p:pic>
        <p:nvPicPr>
          <p:cNvPr id="26" name="图片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24714" y="5145652"/>
            <a:ext cx="1951345" cy="1379692"/>
          </a:xfrm>
          <a:prstGeom prst="rect">
            <a:avLst/>
          </a:prstGeom>
        </p:spPr>
      </p:pic>
    </p:spTree>
    <p:extLst>
      <p:ext uri="{BB962C8B-B14F-4D97-AF65-F5344CB8AC3E}">
        <p14:creationId xmlns:p14="http://schemas.microsoft.com/office/powerpoint/2010/main" val="1408613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Open Science Cloud Platforms</a:t>
            </a:r>
            <a:endParaRPr lang="zh-CN" altLang="en-US" dirty="0"/>
          </a:p>
        </p:txBody>
      </p:sp>
      <p:sp>
        <p:nvSpPr>
          <p:cNvPr id="3" name="内容占位符 2"/>
          <p:cNvSpPr>
            <a:spLocks noGrp="1"/>
          </p:cNvSpPr>
          <p:nvPr>
            <p:ph idx="1"/>
          </p:nvPr>
        </p:nvSpPr>
        <p:spPr>
          <a:xfrm>
            <a:off x="623392" y="1628800"/>
            <a:ext cx="9361040" cy="4525963"/>
          </a:xfrm>
        </p:spPr>
        <p:txBody>
          <a:bodyPr/>
          <a:lstStyle/>
          <a:p>
            <a:r>
              <a:rPr lang="en-US" altLang="zh-CN" sz="2000" dirty="0" smtClean="0"/>
              <a:t>European Open Science Cloud</a:t>
            </a:r>
          </a:p>
          <a:p>
            <a:pPr lvl="1"/>
            <a:r>
              <a:rPr lang="en-US" altLang="zh-CN" sz="1400" dirty="0"/>
              <a:t>It is a trusted system providing seamless access to data and interoperable services. It supports the whole research data cycle, from discovery and mining to storage, management, analysis and re-use across borders and disciplines.</a:t>
            </a:r>
            <a:endParaRPr lang="en-US" altLang="zh-CN" sz="1400" dirty="0" smtClean="0"/>
          </a:p>
          <a:p>
            <a:r>
              <a:rPr lang="en-US" altLang="zh-CN" sz="2000" b="1" dirty="0">
                <a:hlinkClick r:id="rId2"/>
              </a:rPr>
              <a:t>African Open Science Platform</a:t>
            </a:r>
            <a:endParaRPr lang="en-US" altLang="zh-CN" sz="2000" b="1" dirty="0"/>
          </a:p>
          <a:p>
            <a:pPr lvl="1"/>
            <a:r>
              <a:rPr lang="en-US" altLang="zh-CN" sz="1400" dirty="0"/>
              <a:t>The </a:t>
            </a:r>
            <a:r>
              <a:rPr lang="en-US" altLang="zh-CN" sz="1400" i="1" dirty="0"/>
              <a:t>African Open Science Platform</a:t>
            </a:r>
            <a:r>
              <a:rPr lang="en-US" altLang="zh-CN" sz="1400" dirty="0"/>
              <a:t> initiative (AOSP), funded by the </a:t>
            </a:r>
            <a:r>
              <a:rPr lang="en-US" altLang="zh-CN" sz="1400" dirty="0">
                <a:hlinkClick r:id="rId3"/>
              </a:rPr>
              <a:t>South African Department of Science and Technology (DST)</a:t>
            </a:r>
            <a:r>
              <a:rPr lang="en-US" altLang="zh-CN" sz="1400" dirty="0"/>
              <a:t> through the </a:t>
            </a:r>
            <a:r>
              <a:rPr lang="en-US" altLang="zh-CN" sz="1400" dirty="0">
                <a:hlinkClick r:id="rId4"/>
              </a:rPr>
              <a:t>National Research Foundation (NRF)</a:t>
            </a:r>
            <a:r>
              <a:rPr lang="en-US" altLang="zh-CN" sz="1400" dirty="0"/>
              <a:t>, and implemented and managed by the </a:t>
            </a:r>
            <a:r>
              <a:rPr lang="en-US" altLang="zh-CN" sz="1400" dirty="0">
                <a:hlinkClick r:id="rId5"/>
              </a:rPr>
              <a:t>Academy of Science of South Africa (</a:t>
            </a:r>
            <a:r>
              <a:rPr lang="en-US" altLang="zh-CN" sz="1400" dirty="0" err="1">
                <a:hlinkClick r:id="rId5"/>
              </a:rPr>
              <a:t>ASSAf</a:t>
            </a:r>
            <a:r>
              <a:rPr lang="en-US" altLang="zh-CN" sz="1400" dirty="0">
                <a:hlinkClick r:id="rId5"/>
              </a:rPr>
              <a:t>)</a:t>
            </a:r>
            <a:r>
              <a:rPr lang="en-US" altLang="zh-CN" sz="1400" dirty="0"/>
              <a:t>, is a pan-African project for Africa by Africa. Direction is provided by </a:t>
            </a:r>
            <a:r>
              <a:rPr lang="en-US" altLang="zh-CN" sz="1400" dirty="0">
                <a:hlinkClick r:id="rId6"/>
              </a:rPr>
              <a:t>CODATA (ISC</a:t>
            </a:r>
            <a:r>
              <a:rPr lang="en-US" altLang="zh-CN" sz="1400" dirty="0" smtClean="0">
                <a:hlinkClick r:id="rId6"/>
              </a:rPr>
              <a:t>).</a:t>
            </a:r>
            <a:endParaRPr lang="en-US" altLang="zh-CN" sz="1800" dirty="0" smtClean="0"/>
          </a:p>
          <a:p>
            <a:r>
              <a:rPr lang="en-US" altLang="zh-CN" sz="2000" dirty="0"/>
              <a:t>GÉANT</a:t>
            </a:r>
          </a:p>
          <a:p>
            <a:pPr lvl="1"/>
            <a:r>
              <a:rPr lang="en-US" altLang="zh-CN" sz="1400" dirty="0" smtClean="0"/>
              <a:t>GÉANT </a:t>
            </a:r>
            <a:r>
              <a:rPr lang="en-US" altLang="zh-CN" sz="1400" dirty="0"/>
              <a:t>is a fundamental element of Europe’s e-infrastructure, delivering the pan-European GÉANT network for scientific excellence, research, education and innovation. </a:t>
            </a:r>
            <a:endParaRPr lang="en-US" altLang="zh-CN" sz="1400" dirty="0" smtClean="0"/>
          </a:p>
          <a:p>
            <a:r>
              <a:rPr lang="en-US" altLang="zh-CN" sz="2000" dirty="0"/>
              <a:t>Australian Research Data Commons (ARDC)</a:t>
            </a:r>
          </a:p>
          <a:p>
            <a:pPr lvl="1"/>
            <a:r>
              <a:rPr lang="en-US" altLang="zh-CN" sz="1400" dirty="0"/>
              <a:t>The </a:t>
            </a:r>
            <a:r>
              <a:rPr lang="en-US" altLang="zh-CN" sz="1400" b="1" dirty="0"/>
              <a:t>ARDC</a:t>
            </a:r>
            <a:r>
              <a:rPr lang="en-US" altLang="zh-CN" sz="1400" dirty="0"/>
              <a:t> is a transformational, sector-wide initiative, working with sector, government, and industry partners to build a coherent national and collaborative research data commons. This will deliver a world-leading data advantage, facilitate innovation, foster collaboration and enhance research translation.</a:t>
            </a:r>
            <a:endParaRPr lang="en-US" altLang="zh-CN" sz="1400" dirty="0" smtClean="0"/>
          </a:p>
          <a:p>
            <a:r>
              <a:rPr lang="en-US" altLang="zh-CN" sz="2000" dirty="0"/>
              <a:t>Global Open Science Cloud</a:t>
            </a:r>
          </a:p>
          <a:p>
            <a:pPr lvl="1"/>
            <a:r>
              <a:rPr lang="en-US" altLang="zh-CN" sz="1400" dirty="0"/>
              <a:t>The mission of GOSC is to connect different international, national and regional open science clouds and platforms to create a global digital environment for borderless research and innovation</a:t>
            </a:r>
            <a:r>
              <a:rPr lang="en-US" altLang="zh-CN" sz="1400" dirty="0" smtClean="0"/>
              <a:t>.</a:t>
            </a:r>
          </a:p>
          <a:p>
            <a:r>
              <a:rPr lang="en-US" altLang="zh-CN" sz="1800" dirty="0" err="1" smtClean="0"/>
              <a:t>Pangeo</a:t>
            </a:r>
            <a:r>
              <a:rPr lang="en-US" altLang="zh-CN" sz="1800" dirty="0" smtClean="0"/>
              <a:t>, …</a:t>
            </a:r>
            <a:endParaRPr lang="zh-CN" altLang="en-US" sz="1800" dirty="0"/>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dirty="0">
              <a:solidFill>
                <a:prstClr val="black">
                  <a:tint val="75000"/>
                </a:prstClr>
              </a:solidFill>
            </a:endParaRPr>
          </a:p>
        </p:txBody>
      </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3064" y="2140354"/>
            <a:ext cx="2559182" cy="965250"/>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0416" y="3316766"/>
            <a:ext cx="1752600" cy="762000"/>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6300" y="5179647"/>
            <a:ext cx="1805946" cy="588729"/>
          </a:xfrm>
          <a:prstGeom prst="rect">
            <a:avLst/>
          </a:prstGeom>
        </p:spPr>
      </p:pic>
      <p:pic>
        <p:nvPicPr>
          <p:cNvPr id="9" name="图片 8"/>
          <p:cNvPicPr>
            <a:picLocks noChangeAspect="1"/>
          </p:cNvPicPr>
          <p:nvPr/>
        </p:nvPicPr>
        <p:blipFill>
          <a:blip r:embed="rId10"/>
          <a:stretch>
            <a:fillRect/>
          </a:stretch>
        </p:blipFill>
        <p:spPr>
          <a:xfrm>
            <a:off x="9792906" y="6212435"/>
            <a:ext cx="1847619" cy="485714"/>
          </a:xfrm>
          <a:prstGeom prst="rect">
            <a:avLst/>
          </a:prstGeom>
        </p:spPr>
      </p:pic>
    </p:spTree>
    <p:extLst>
      <p:ext uri="{BB962C8B-B14F-4D97-AF65-F5344CB8AC3E}">
        <p14:creationId xmlns:p14="http://schemas.microsoft.com/office/powerpoint/2010/main" val="3575546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Challenges and Future Trends</a:t>
            </a:r>
            <a:endParaRPr lang="zh-CN" altLang="en-US" dirty="0"/>
          </a:p>
        </p:txBody>
      </p:sp>
      <p:sp>
        <p:nvSpPr>
          <p:cNvPr id="3" name="内容占位符 2"/>
          <p:cNvSpPr>
            <a:spLocks noGrp="1"/>
          </p:cNvSpPr>
          <p:nvPr>
            <p:ph idx="1"/>
          </p:nvPr>
        </p:nvSpPr>
        <p:spPr/>
        <p:txBody>
          <a:bodyPr/>
          <a:lstStyle/>
          <a:p>
            <a:r>
              <a:rPr lang="en-US" altLang="zh-CN" dirty="0" smtClean="0">
                <a:solidFill>
                  <a:srgbClr val="FF0000"/>
                </a:solidFill>
              </a:rPr>
              <a:t>Challenges</a:t>
            </a:r>
          </a:p>
          <a:p>
            <a:pPr lvl="1"/>
            <a:r>
              <a:rPr lang="en-US" altLang="zh-CN" dirty="0" smtClean="0"/>
              <a:t>Single </a:t>
            </a:r>
            <a:r>
              <a:rPr lang="en-US" altLang="zh-CN" dirty="0"/>
              <a:t>Sign-On (SSO) and interconnection among different </a:t>
            </a:r>
            <a:r>
              <a:rPr lang="en-US" altLang="zh-CN" dirty="0" smtClean="0"/>
              <a:t>science platforms: </a:t>
            </a:r>
            <a:r>
              <a:rPr lang="en-US" altLang="zh-CN" dirty="0">
                <a:solidFill>
                  <a:srgbClr val="0000FF"/>
                </a:solidFill>
              </a:rPr>
              <a:t>authentication </a:t>
            </a:r>
            <a:r>
              <a:rPr lang="en-US" altLang="zh-CN" dirty="0" smtClean="0">
                <a:solidFill>
                  <a:srgbClr val="0000FF"/>
                </a:solidFill>
              </a:rPr>
              <a:t>and authorization</a:t>
            </a:r>
          </a:p>
          <a:p>
            <a:r>
              <a:rPr lang="en-US" altLang="zh-CN" dirty="0" smtClean="0">
                <a:solidFill>
                  <a:srgbClr val="FF0000"/>
                </a:solidFill>
              </a:rPr>
              <a:t>Trends</a:t>
            </a:r>
          </a:p>
          <a:p>
            <a:pPr lvl="1"/>
            <a:r>
              <a:rPr lang="en-US" altLang="zh-CN" dirty="0" smtClean="0">
                <a:solidFill>
                  <a:srgbClr val="0000FF"/>
                </a:solidFill>
              </a:rPr>
              <a:t>Hybrid networks</a:t>
            </a:r>
            <a:r>
              <a:rPr lang="en-US" altLang="zh-CN" dirty="0" smtClean="0"/>
              <a:t>: Internet, mobile Internet, Satellite Internet, 5G, etc.</a:t>
            </a:r>
          </a:p>
          <a:p>
            <a:pPr lvl="1"/>
            <a:r>
              <a:rPr lang="en-US" altLang="zh-CN" dirty="0">
                <a:solidFill>
                  <a:srgbClr val="0000FF"/>
                </a:solidFill>
              </a:rPr>
              <a:t>Really big </a:t>
            </a:r>
            <a:r>
              <a:rPr lang="en-US" altLang="zh-CN" dirty="0" smtClean="0">
                <a:solidFill>
                  <a:srgbClr val="0000FF"/>
                </a:solidFill>
              </a:rPr>
              <a:t>data</a:t>
            </a:r>
            <a:r>
              <a:rPr lang="en-US" altLang="zh-CN" dirty="0" smtClean="0"/>
              <a:t>: time-domain, multi-messenger astronomy</a:t>
            </a:r>
          </a:p>
          <a:p>
            <a:pPr lvl="1"/>
            <a:r>
              <a:rPr lang="en-US" altLang="zh-CN" dirty="0">
                <a:solidFill>
                  <a:srgbClr val="0000FF"/>
                </a:solidFill>
              </a:rPr>
              <a:t>AI</a:t>
            </a:r>
            <a:r>
              <a:rPr lang="en-US" altLang="zh-CN" dirty="0"/>
              <a:t>: Data mining and machine </a:t>
            </a:r>
            <a:r>
              <a:rPr lang="en-US" altLang="zh-CN" dirty="0" smtClean="0"/>
              <a:t>learning</a:t>
            </a:r>
          </a:p>
          <a:p>
            <a:pPr lvl="1"/>
            <a:r>
              <a:rPr lang="en-US" altLang="zh-CN" dirty="0" smtClean="0">
                <a:solidFill>
                  <a:srgbClr val="0000FF"/>
                </a:solidFill>
              </a:rPr>
              <a:t>Citizen science</a:t>
            </a:r>
            <a:r>
              <a:rPr lang="en-US" altLang="zh-CN" dirty="0" smtClean="0"/>
              <a:t>: Inclusion, Diversity and Equity</a:t>
            </a:r>
            <a:endParaRPr lang="en-US" altLang="zh-CN" dirty="0"/>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2365664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2021</a:t>
            </a:r>
            <a:r>
              <a:rPr lang="zh-CN" altLang="en-US" dirty="0"/>
              <a:t>年度工作计划</a:t>
            </a:r>
          </a:p>
        </p:txBody>
      </p:sp>
      <p:sp>
        <p:nvSpPr>
          <p:cNvPr id="3" name="内容占位符 2"/>
          <p:cNvSpPr>
            <a:spLocks noGrp="1"/>
          </p:cNvSpPr>
          <p:nvPr>
            <p:ph sz="half" idx="1"/>
          </p:nvPr>
        </p:nvSpPr>
        <p:spPr>
          <a:xfrm>
            <a:off x="5591944" y="1556792"/>
            <a:ext cx="6104880" cy="5112568"/>
          </a:xfrm>
        </p:spPr>
        <p:txBody>
          <a:bodyPr/>
          <a:lstStyle/>
          <a:p>
            <a:pPr algn="just">
              <a:lnSpc>
                <a:spcPts val="2400"/>
              </a:lnSpc>
              <a:spcAft>
                <a:spcPts val="0"/>
              </a:spcAft>
              <a:buFont typeface="Wingdings" panose="05000000000000000000" pitchFamily="2" charset="2"/>
              <a:buChar char=""/>
            </a:pPr>
            <a:r>
              <a:rPr lang="zh-CN" altLang="zh-CN" sz="1200" kern="100" dirty="0">
                <a:solidFill>
                  <a:srgbClr val="0000FF"/>
                </a:solidFill>
                <a:latin typeface="Calibri" panose="020F0502020204030204" pitchFamily="34" charset="0"/>
                <a:ea typeface="宋体" panose="02010600030101010101" pitchFamily="2" charset="-122"/>
                <a:cs typeface="Times New Roman" panose="02020603050405020304" pitchFamily="18" charset="0"/>
              </a:rPr>
              <a:t>加强对科技计划项目科学数据的汇交整合与管理分析能力建设</a:t>
            </a:r>
            <a:endParaRPr lang="en-US" altLang="zh-CN" sz="1200" kern="100" dirty="0">
              <a:solidFill>
                <a:srgbClr val="0000FF"/>
              </a:solidFill>
              <a:latin typeface="Calibri" panose="020F0502020204030204" pitchFamily="34" charset="0"/>
              <a:ea typeface="宋体" panose="02010600030101010101" pitchFamily="2" charset="-122"/>
              <a:cs typeface="Times New Roman" panose="02020603050405020304" pitchFamily="18" charset="0"/>
            </a:endParaRPr>
          </a:p>
          <a:p>
            <a:pPr algn="just">
              <a:lnSpc>
                <a:spcPts val="2400"/>
              </a:lnSpc>
              <a:spcAft>
                <a:spcPts val="0"/>
              </a:spcAft>
              <a:buFont typeface="Wingdings" panose="05000000000000000000" pitchFamily="2" charset="2"/>
              <a:buChar char=""/>
            </a:pP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优化完善国家天文科学数据中心运行管理制度和人员考核、绩效激励制度；</a:t>
            </a:r>
            <a:endPar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ts val="2400"/>
              </a:lnSpc>
              <a:spcAft>
                <a:spcPts val="0"/>
              </a:spcAft>
              <a:buFont typeface="Wingdings" panose="05000000000000000000" pitchFamily="2" charset="2"/>
              <a:buChar char=""/>
            </a:pPr>
            <a:r>
              <a:rPr lang="zh-CN" altLang="zh-CN" sz="1200" kern="100" dirty="0">
                <a:latin typeface="Calibri" panose="020F0502020204030204" pitchFamily="34" charset="0"/>
                <a:ea typeface="宋体" panose="02010600030101010101" pitchFamily="2" charset="-122"/>
                <a:cs typeface="Times New Roman" panose="02020603050405020304" pitchFamily="18" charset="0"/>
              </a:rPr>
              <a:t>完善科学数据标识工作与标识服务；</a:t>
            </a:r>
          </a:p>
          <a:p>
            <a:pPr marL="342900" lvl="0" indent="-342900" algn="just">
              <a:lnSpc>
                <a:spcPts val="2400"/>
              </a:lnSpc>
              <a:spcAft>
                <a:spcPts val="0"/>
              </a:spcAft>
              <a:buFont typeface="Wingdings" panose="05000000000000000000" pitchFamily="2" charset="2"/>
              <a:buChar char=""/>
            </a:pP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成一套较完整的天文数据汇交和管理技术规范；</a:t>
            </a:r>
          </a:p>
          <a:p>
            <a:pPr marL="342900" lvl="0" indent="-342900" algn="just">
              <a:lnSpc>
                <a:spcPts val="2400"/>
              </a:lnSpc>
              <a:spcAft>
                <a:spcPts val="0"/>
              </a:spcAft>
              <a:buFont typeface="Wingdings" panose="05000000000000000000" pitchFamily="2" charset="2"/>
              <a:buChar char=""/>
            </a:pP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增选完善分中心，对已有分中心进行考核；</a:t>
            </a:r>
          </a:p>
          <a:p>
            <a:pPr marL="342900" lvl="0" indent="-342900" algn="just">
              <a:lnSpc>
                <a:spcPts val="2400"/>
              </a:lnSpc>
              <a:spcAft>
                <a:spcPts val="0"/>
              </a:spcAft>
              <a:buFont typeface="Wingdings" panose="05000000000000000000" pitchFamily="2" charset="2"/>
              <a:buChar char=""/>
            </a:pP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完善数据分类分级制度，完成天文数据建设中长期规划；</a:t>
            </a:r>
          </a:p>
          <a:p>
            <a:pPr marL="342900" lvl="0" indent="-342900" algn="just">
              <a:lnSpc>
                <a:spcPts val="2400"/>
              </a:lnSpc>
              <a:spcAft>
                <a:spcPts val="0"/>
              </a:spcAft>
              <a:buFont typeface="Wingdings" panose="05000000000000000000" pitchFamily="2" charset="2"/>
              <a:buChar char=""/>
            </a:pP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深化</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SKA</a:t>
            </a: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相关工作，深入推进</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SKA</a:t>
            </a: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项目科学数据领域国际合作；</a:t>
            </a:r>
          </a:p>
          <a:p>
            <a:pPr marL="342900" lvl="0" indent="-342900" algn="just">
              <a:lnSpc>
                <a:spcPts val="2400"/>
              </a:lnSpc>
              <a:spcAft>
                <a:spcPts val="0"/>
              </a:spcAft>
              <a:buFont typeface="Wingdings" panose="05000000000000000000" pitchFamily="2" charset="2"/>
              <a:buChar char=""/>
            </a:pPr>
            <a:r>
              <a:rPr lang="zh-CN" altLang="zh-CN" sz="1200" kern="100" dirty="0">
                <a:solidFill>
                  <a:srgbClr val="0000FF"/>
                </a:solidFill>
                <a:effectLst/>
                <a:latin typeface="Calibri" panose="020F0502020204030204" pitchFamily="34" charset="0"/>
                <a:ea typeface="宋体" panose="02010600030101010101" pitchFamily="2" charset="-122"/>
                <a:cs typeface="Times New Roman" panose="02020603050405020304" pitchFamily="18" charset="0"/>
              </a:rPr>
              <a:t>时域天文学数据融合技术研发和服务能力建设</a:t>
            </a: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取得阶段性成果，满足</a:t>
            </a:r>
            <a:r>
              <a:rPr lang="en-US" altLang="zh-CN" sz="1200" kern="100" dirty="0">
                <a:solidFill>
                  <a:srgbClr val="0000FF"/>
                </a:solidFill>
                <a:effectLst/>
                <a:latin typeface="Calibri" panose="020F0502020204030204" pitchFamily="34" charset="0"/>
                <a:ea typeface="宋体" panose="02010600030101010101" pitchFamily="2" charset="-122"/>
                <a:cs typeface="Times New Roman" panose="02020603050405020304" pitchFamily="18" charset="0"/>
              </a:rPr>
              <a:t>EP</a:t>
            </a:r>
            <a:r>
              <a:rPr lang="zh-CN" altLang="zh-CN" sz="1200" kern="100" dirty="0">
                <a:solidFill>
                  <a:srgbClr val="0000FF"/>
                </a:solidFill>
                <a:effectLst/>
                <a:latin typeface="Calibri" panose="020F0502020204030204" pitchFamily="34" charset="0"/>
                <a:ea typeface="宋体" panose="02010600030101010101" pitchFamily="2" charset="-122"/>
                <a:cs typeface="Times New Roman" panose="02020603050405020304" pitchFamily="18" charset="0"/>
              </a:rPr>
              <a:t>项目</a:t>
            </a: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科学应用需求，具备为</a:t>
            </a:r>
            <a:r>
              <a:rPr lang="en-US" altLang="zh-CN" sz="1200" kern="100" dirty="0">
                <a:solidFill>
                  <a:srgbClr val="0000FF"/>
                </a:solidFill>
                <a:effectLst/>
                <a:latin typeface="Calibri" panose="020F0502020204030204" pitchFamily="34" charset="0"/>
                <a:ea typeface="宋体" panose="02010600030101010101" pitchFamily="2" charset="-122"/>
                <a:cs typeface="Times New Roman" panose="02020603050405020304" pitchFamily="18" charset="0"/>
              </a:rPr>
              <a:t>SVOM</a:t>
            </a: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等更多国内时域天文项目服务的能力；</a:t>
            </a:r>
          </a:p>
          <a:p>
            <a:pPr marL="342900" lvl="0" indent="-342900" algn="just">
              <a:lnSpc>
                <a:spcPts val="2400"/>
              </a:lnSpc>
              <a:spcAft>
                <a:spcPts val="0"/>
              </a:spcAft>
              <a:buFont typeface="Wingdings" panose="05000000000000000000" pitchFamily="2" charset="2"/>
              <a:buChar char=""/>
            </a:pP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在数据管理和开放共享服务以及科研信息化方面实现对</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FAST</a:t>
            </a: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项目的全面支撑，</a:t>
            </a:r>
            <a:r>
              <a:rPr lang="en-US" altLang="zh-CN" sz="1200" kern="100" dirty="0">
                <a:solidFill>
                  <a:srgbClr val="0000FF"/>
                </a:solidFill>
                <a:effectLst/>
                <a:latin typeface="Calibri" panose="020F0502020204030204" pitchFamily="34" charset="0"/>
                <a:ea typeface="宋体" panose="02010600030101010101" pitchFamily="2" charset="-122"/>
                <a:cs typeface="Times New Roman" panose="02020603050405020304" pitchFamily="18" charset="0"/>
              </a:rPr>
              <a:t>FAST</a:t>
            </a: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科学数据纳入</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NADC</a:t>
            </a: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资源体系；</a:t>
            </a:r>
          </a:p>
          <a:p>
            <a:pPr marL="342900" lvl="0" indent="-342900" algn="just">
              <a:lnSpc>
                <a:spcPts val="2400"/>
              </a:lnSpc>
              <a:spcAft>
                <a:spcPts val="0"/>
              </a:spcAft>
              <a:buFont typeface="Wingdings" panose="05000000000000000000" pitchFamily="2" charset="2"/>
              <a:buChar char=""/>
            </a:pP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全面实现中心平台与中国科技资源共享网的各模块互联互通。</a:t>
            </a:r>
          </a:p>
          <a:p>
            <a:pPr marL="342900" lvl="0" indent="-342900" algn="just">
              <a:lnSpc>
                <a:spcPts val="2400"/>
              </a:lnSpc>
              <a:spcAft>
                <a:spcPts val="0"/>
              </a:spcAft>
              <a:buFont typeface="Wingdings" panose="05000000000000000000" pitchFamily="2" charset="2"/>
              <a:buChar char=""/>
            </a:pP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更新</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NADC</a:t>
            </a: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科学数据开放目录，完成科技部、财政部和中科院办公厅的考核评估；</a:t>
            </a:r>
          </a:p>
          <a:p>
            <a:pPr marL="342900" lvl="0" indent="-342900" algn="just">
              <a:lnSpc>
                <a:spcPts val="2400"/>
              </a:lnSpc>
              <a:spcAft>
                <a:spcPts val="0"/>
              </a:spcAft>
              <a:buFont typeface="Wingdings" panose="05000000000000000000" pitchFamily="2" charset="2"/>
              <a:buChar char=""/>
            </a:pPr>
            <a:r>
              <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rPr>
              <a:t>保持常规数据资源建设和已有数据服务和研发业务的日常运行。</a:t>
            </a:r>
            <a:endParaRPr lang="zh-CN" altLang="en-US" sz="1200" kern="0" dirty="0">
              <a:solidFill>
                <a:srgbClr val="000000"/>
              </a:solidFill>
              <a:latin typeface="Calibri" panose="020F0502020204030204" pitchFamily="34" charset="0"/>
              <a:ea typeface="宋体" panose="02010600030101010101" pitchFamily="2" charset="-122"/>
            </a:endParaRPr>
          </a:p>
        </p:txBody>
      </p:sp>
      <p:sp>
        <p:nvSpPr>
          <p:cNvPr id="4" name="内容占位符 3"/>
          <p:cNvSpPr>
            <a:spLocks noGrp="1"/>
          </p:cNvSpPr>
          <p:nvPr>
            <p:ph sz="half" idx="2"/>
          </p:nvPr>
        </p:nvSpPr>
        <p:spPr>
          <a:xfrm>
            <a:off x="551384" y="1700808"/>
            <a:ext cx="4752528" cy="4525963"/>
          </a:xfrm>
        </p:spPr>
        <p:txBody>
          <a:bodyPr/>
          <a:lstStyle/>
          <a:p>
            <a:pPr marL="0" indent="0">
              <a:buNone/>
            </a:pPr>
            <a:r>
              <a:rPr lang="zh-CN" altLang="en-US" sz="2400" dirty="0">
                <a:solidFill>
                  <a:srgbClr val="FF0000"/>
                </a:solidFill>
              </a:rPr>
              <a:t>中心工作重点面向：</a:t>
            </a:r>
            <a:endParaRPr lang="en-US" altLang="zh-CN" sz="2400" dirty="0">
              <a:solidFill>
                <a:srgbClr val="FF0000"/>
              </a:solidFill>
            </a:endParaRPr>
          </a:p>
          <a:p>
            <a:endParaRPr lang="en-US" altLang="zh-CN" sz="2400" dirty="0"/>
          </a:p>
          <a:p>
            <a:r>
              <a:rPr lang="zh-CN" altLang="en-US" sz="2400" dirty="0"/>
              <a:t>学科用户的科学需求</a:t>
            </a:r>
            <a:endParaRPr lang="en-US" altLang="zh-CN" sz="2400" dirty="0"/>
          </a:p>
          <a:p>
            <a:r>
              <a:rPr lang="zh-CN" altLang="en-US" sz="2400" dirty="0"/>
              <a:t>平台中心、中科院对国家科学数据中心的任务要求</a:t>
            </a:r>
            <a:endParaRPr lang="en-US" altLang="zh-CN" sz="2400" dirty="0"/>
          </a:p>
          <a:p>
            <a:r>
              <a:rPr lang="zh-CN" altLang="en-US" sz="2400" dirty="0"/>
              <a:t>国内外科技发展趋势</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4509120"/>
            <a:ext cx="3429000" cy="1833563"/>
          </a:xfrm>
          <a:prstGeom prst="rect">
            <a:avLst/>
          </a:prstGeom>
          <a:ln>
            <a:noFill/>
          </a:ln>
          <a:effectLst>
            <a:softEdge rad="112500"/>
          </a:effectLst>
        </p:spPr>
      </p:pic>
      <p:sp>
        <p:nvSpPr>
          <p:cNvPr id="6" name="页脚占位符 5"/>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2516927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FFFF00"/>
                </a:solidFill>
                <a:latin typeface="微软雅黑" panose="020B0503020204020204" pitchFamily="34" charset="-122"/>
                <a:ea typeface="微软雅黑" panose="020B0503020204020204" pitchFamily="34" charset="-122"/>
              </a:rPr>
              <a:t>合作互赢 共同发展</a:t>
            </a:r>
            <a:endParaRPr lang="zh-CN" altLang="en-US" dirty="0">
              <a:solidFill>
                <a:srgbClr val="FFFF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2264" y="3905672"/>
            <a:ext cx="2664296" cy="2664296"/>
          </a:xfrm>
          <a:prstGeom prst="rect">
            <a:avLst/>
          </a:prstGeom>
        </p:spPr>
      </p:pic>
      <p:sp>
        <p:nvSpPr>
          <p:cNvPr id="5" name="文本框 4"/>
          <p:cNvSpPr txBox="1"/>
          <p:nvPr/>
        </p:nvSpPr>
        <p:spPr>
          <a:xfrm>
            <a:off x="4902056" y="5877272"/>
            <a:ext cx="3570208" cy="461665"/>
          </a:xfrm>
          <a:prstGeom prst="rect">
            <a:avLst/>
          </a:prstGeom>
          <a:noFill/>
        </p:spPr>
        <p:txBody>
          <a:bodyPr wrap="none" rtlCol="0">
            <a:spAutoFit/>
          </a:bodyPr>
          <a:lstStyle/>
          <a:p>
            <a:r>
              <a:rPr lang="zh-CN" altLang="en-US" dirty="0">
                <a:solidFill>
                  <a:prstClr val="black"/>
                </a:solidFill>
                <a:latin typeface="华文新魏" panose="02010800040101010101" pitchFamily="2" charset="-122"/>
                <a:ea typeface="华文新魏" panose="02010800040101010101" pitchFamily="2" charset="-122"/>
              </a:rPr>
              <a:t>微信</a:t>
            </a:r>
            <a:r>
              <a:rPr lang="zh-CN" altLang="en-US" dirty="0" smtClean="0">
                <a:solidFill>
                  <a:prstClr val="black"/>
                </a:solidFill>
                <a:latin typeface="华文新魏" panose="02010800040101010101" pitchFamily="2" charset="-122"/>
                <a:ea typeface="华文新魏" panose="02010800040101010101" pitchFamily="2" charset="-122"/>
              </a:rPr>
              <a:t>公众号</a:t>
            </a:r>
            <a:r>
              <a:rPr lang="zh-CN" altLang="en-US" dirty="0">
                <a:solidFill>
                  <a:prstClr val="black"/>
                </a:solidFill>
                <a:latin typeface="华文新魏" panose="02010800040101010101" pitchFamily="2" charset="-122"/>
                <a:ea typeface="华文新魏" panose="02010800040101010101" pitchFamily="2" charset="-122"/>
              </a:rPr>
              <a:t>：虚拟天文台</a:t>
            </a:r>
          </a:p>
        </p:txBody>
      </p:sp>
      <p:pic>
        <p:nvPicPr>
          <p:cNvPr id="6" name="Picture 2" descr="Image result for shake hand log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78209">
            <a:off x="6648213" y="4802463"/>
            <a:ext cx="1286879" cy="108249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3651" y="1966280"/>
            <a:ext cx="4863509" cy="2992115"/>
          </a:xfrm>
          <a:prstGeom prst="rect">
            <a:avLst/>
          </a:prstGeom>
          <a:ln>
            <a:noFill/>
          </a:ln>
          <a:effectLst>
            <a:outerShdw blurRad="292100" dist="139700" dir="2700000" algn="tl" rotWithShape="0">
              <a:srgbClr val="333333">
                <a:alpha val="65000"/>
              </a:srgbClr>
            </a:outerShdw>
          </a:effectLst>
        </p:spPr>
      </p:pic>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2200887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中心基本情况（二）</a:t>
            </a:r>
          </a:p>
        </p:txBody>
      </p:sp>
      <p:sp>
        <p:nvSpPr>
          <p:cNvPr id="3" name="内容占位符 2"/>
          <p:cNvSpPr>
            <a:spLocks noGrp="1"/>
          </p:cNvSpPr>
          <p:nvPr>
            <p:ph idx="1"/>
          </p:nvPr>
        </p:nvSpPr>
        <p:spPr>
          <a:xfrm>
            <a:off x="623392" y="1628800"/>
            <a:ext cx="10729192" cy="4525963"/>
          </a:xfrm>
        </p:spPr>
        <p:txBody>
          <a:bodyPr/>
          <a:lstStyle/>
          <a:p>
            <a:pPr marL="0" indent="0">
              <a:buNone/>
            </a:pPr>
            <a:r>
              <a:rPr lang="zh-CN" altLang="en-US" sz="2400" b="1" dirty="0">
                <a:solidFill>
                  <a:srgbClr val="0000FF"/>
                </a:solidFill>
                <a:latin typeface="微软雅黑" panose="020B0503020204020204" pitchFamily="34" charset="-122"/>
                <a:ea typeface="微软雅黑" panose="020B0503020204020204" pitchFamily="34" charset="-122"/>
              </a:rPr>
              <a:t>总体发展目标</a:t>
            </a:r>
            <a:endParaRPr lang="en-US" altLang="zh-CN" sz="2400" b="1" dirty="0">
              <a:solidFill>
                <a:srgbClr val="0000FF"/>
              </a:solidFill>
              <a:latin typeface="微软雅黑" panose="020B0503020204020204" pitchFamily="34" charset="-122"/>
              <a:ea typeface="微软雅黑" panose="020B0503020204020204" pitchFamily="34" charset="-122"/>
            </a:endParaRPr>
          </a:p>
          <a:p>
            <a:pPr marL="457200" lvl="1" indent="0">
              <a:buNone/>
            </a:pPr>
            <a:r>
              <a:rPr lang="zh-CN" altLang="zh-CN" sz="2400" dirty="0">
                <a:latin typeface="微软雅黑" panose="020B0503020204020204" pitchFamily="34" charset="-122"/>
                <a:ea typeface="微软雅黑" panose="020B0503020204020204" pitchFamily="34" charset="-122"/>
              </a:rPr>
              <a:t>在三十多年良好工作基础上，以建设运行</a:t>
            </a:r>
            <a:r>
              <a:rPr lang="en-US"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国家天文科学数据中心</a:t>
            </a:r>
            <a:r>
              <a:rPr lang="en-US"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为契机，</a:t>
            </a:r>
            <a:r>
              <a:rPr lang="zh-CN" altLang="zh-CN" sz="2400" b="1" dirty="0">
                <a:latin typeface="微软雅黑" panose="020B0503020204020204" pitchFamily="34" charset="-122"/>
                <a:ea typeface="微软雅黑" panose="020B0503020204020204" pitchFamily="34" charset="-122"/>
              </a:rPr>
              <a:t>经过五到十年的努力</a:t>
            </a:r>
            <a:r>
              <a:rPr lang="zh-CN" altLang="zh-CN" sz="2400" dirty="0">
                <a:latin typeface="微软雅黑" panose="020B0503020204020204" pitchFamily="34" charset="-122"/>
                <a:ea typeface="微软雅黑" panose="020B0503020204020204" pitchFamily="34" charset="-122"/>
              </a:rPr>
              <a:t>，把中心打造成为</a:t>
            </a:r>
            <a:r>
              <a:rPr lang="zh-CN" altLang="zh-CN" sz="2400" b="1" dirty="0">
                <a:solidFill>
                  <a:srgbClr val="FFC000"/>
                </a:solidFill>
                <a:latin typeface="微软雅黑" panose="020B0503020204020204" pitchFamily="34" charset="-122"/>
                <a:ea typeface="微软雅黑" panose="020B0503020204020204" pitchFamily="34" charset="-122"/>
              </a:rPr>
              <a:t>优秀的国家科学数据中心和国际知名的天文科学数据中心</a:t>
            </a:r>
            <a:r>
              <a:rPr lang="zh-CN" altLang="en-US" sz="2400" dirty="0">
                <a:latin typeface="微软雅黑" panose="020B0503020204020204" pitchFamily="34" charset="-122"/>
                <a:ea typeface="微软雅黑" panose="020B0503020204020204" pitchFamily="34" charset="-122"/>
              </a:rPr>
              <a:t>，</a:t>
            </a:r>
            <a:r>
              <a:rPr lang="zh-CN" altLang="zh-CN" sz="2400" b="1" dirty="0">
                <a:latin typeface="微软雅黑" panose="020B0503020204020204" pitchFamily="34" charset="-122"/>
                <a:ea typeface="微软雅黑" panose="020B0503020204020204" pitchFamily="34" charset="-122"/>
              </a:rPr>
              <a:t>在促进天文科学数据的深度应用和天文学研究创新方面发挥重要的积极作用</a:t>
            </a:r>
            <a:r>
              <a:rPr lang="zh-CN" altLang="zh-CN" sz="2400" dirty="0">
                <a:latin typeface="微软雅黑" panose="020B0503020204020204" pitchFamily="34" charset="-122"/>
                <a:ea typeface="微软雅黑" panose="020B0503020204020204" pitchFamily="34" charset="-122"/>
              </a:rPr>
              <a:t>。</a:t>
            </a:r>
            <a:endParaRPr lang="en-US" altLang="zh-CN" sz="2400" dirty="0">
              <a:solidFill>
                <a:schemeClr val="bg1"/>
              </a:solidFill>
              <a:latin typeface="微软雅黑" panose="020B0503020204020204" pitchFamily="34" charset="-122"/>
              <a:ea typeface="微软雅黑" panose="020B0503020204020204" pitchFamily="34" charset="-122"/>
            </a:endParaRPr>
          </a:p>
          <a:p>
            <a:pPr marL="0" indent="0">
              <a:buNone/>
            </a:pPr>
            <a:r>
              <a:rPr lang="zh-CN" altLang="en-US" sz="2400" b="1" dirty="0">
                <a:solidFill>
                  <a:srgbClr val="0000FF"/>
                </a:solidFill>
                <a:latin typeface="微软雅黑" panose="020B0503020204020204" pitchFamily="34" charset="-122"/>
                <a:ea typeface="微软雅黑" panose="020B0503020204020204" pitchFamily="34" charset="-122"/>
              </a:rPr>
              <a:t>发 展 愿 景</a:t>
            </a:r>
            <a:endParaRPr lang="en-US" altLang="zh-CN" sz="2400" b="1" dirty="0">
              <a:solidFill>
                <a:srgbClr val="0000FF"/>
              </a:solidFill>
              <a:latin typeface="微软雅黑" panose="020B0503020204020204" pitchFamily="34" charset="-122"/>
              <a:ea typeface="微软雅黑" panose="020B0503020204020204" pitchFamily="34" charset="-122"/>
            </a:endParaRPr>
          </a:p>
          <a:p>
            <a:pPr marL="457200" lvl="1" indent="0">
              <a:buNone/>
            </a:pPr>
            <a:r>
              <a:rPr lang="zh-CN" altLang="zh-CN" sz="2400" dirty="0">
                <a:latin typeface="微软雅黑" panose="020B0503020204020204" pitchFamily="34" charset="-122"/>
                <a:ea typeface="微软雅黑" panose="020B0503020204020204" pitchFamily="34" charset="-122"/>
              </a:rPr>
              <a:t>以法国斯特拉斯堡天文数据中心（</a:t>
            </a:r>
            <a:r>
              <a:rPr lang="en-US" altLang="zh-CN" sz="2400" dirty="0">
                <a:latin typeface="微软雅黑" panose="020B0503020204020204" pitchFamily="34" charset="-122"/>
                <a:ea typeface="微软雅黑" panose="020B0503020204020204" pitchFamily="34" charset="-122"/>
              </a:rPr>
              <a:t>CDS</a:t>
            </a:r>
            <a:r>
              <a:rPr lang="zh-CN" altLang="zh-CN" sz="2400" dirty="0">
                <a:latin typeface="微软雅黑" panose="020B0503020204020204" pitchFamily="34" charset="-122"/>
                <a:ea typeface="微软雅黑" panose="020B0503020204020204" pitchFamily="34" charset="-122"/>
              </a:rPr>
              <a:t>）和</a:t>
            </a:r>
            <a:r>
              <a:rPr lang="en-US" altLang="zh-CN" sz="2400" dirty="0">
                <a:latin typeface="微软雅黑" panose="020B0503020204020204" pitchFamily="34" charset="-122"/>
                <a:ea typeface="微软雅黑" panose="020B0503020204020204" pitchFamily="34" charset="-122"/>
              </a:rPr>
              <a:t>NASA</a:t>
            </a:r>
            <a:r>
              <a:rPr lang="zh-CN" altLang="zh-CN" sz="2400" dirty="0">
                <a:latin typeface="微软雅黑" panose="020B0503020204020204" pitchFamily="34" charset="-122"/>
                <a:ea typeface="微软雅黑" panose="020B0503020204020204" pitchFamily="34" charset="-122"/>
              </a:rPr>
              <a:t>河外数据库（</a:t>
            </a:r>
            <a:r>
              <a:rPr lang="en-US" altLang="zh-CN" sz="2400" dirty="0">
                <a:latin typeface="微软雅黑" panose="020B0503020204020204" pitchFamily="34" charset="-122"/>
                <a:ea typeface="微软雅黑" panose="020B0503020204020204" pitchFamily="34" charset="-122"/>
              </a:rPr>
              <a:t>NED</a:t>
            </a:r>
            <a:r>
              <a:rPr lang="zh-CN" altLang="zh-CN" sz="2400" dirty="0">
                <a:latin typeface="微软雅黑" panose="020B0503020204020204" pitchFamily="34" charset="-122"/>
                <a:ea typeface="微软雅黑" panose="020B0503020204020204" pitchFamily="34" charset="-122"/>
              </a:rPr>
              <a:t>）为榜样，</a:t>
            </a:r>
            <a:r>
              <a:rPr lang="zh-CN" altLang="zh-CN" sz="2400" b="1" dirty="0">
                <a:latin typeface="微软雅黑" panose="020B0503020204020204" pitchFamily="34" charset="-122"/>
                <a:ea typeface="微软雅黑" panose="020B0503020204020204" pitchFamily="34" charset="-122"/>
              </a:rPr>
              <a:t>把本中心打造成为优秀的国家科学数据中心和国际知名的天文科学数据中心</a:t>
            </a:r>
            <a:r>
              <a:rPr lang="zh-CN" altLang="zh-CN" sz="2400" dirty="0">
                <a:latin typeface="微软雅黑" panose="020B0503020204020204" pitchFamily="34" charset="-122"/>
                <a:ea typeface="微软雅黑" panose="020B0503020204020204" pitchFamily="34" charset="-122"/>
              </a:rPr>
              <a:t>，</a:t>
            </a:r>
            <a:r>
              <a:rPr lang="zh-CN" altLang="zh-CN" sz="2400" b="1" dirty="0">
                <a:solidFill>
                  <a:srgbClr val="FF0000"/>
                </a:solidFill>
                <a:latin typeface="微软雅黑" panose="020B0503020204020204" pitchFamily="34" charset="-122"/>
                <a:ea typeface="微软雅黑" panose="020B0503020204020204" pitchFamily="34" charset="-122"/>
              </a:rPr>
              <a:t>成为引领天文学进入第四范式（数据密集型的科学发现）新时代的重要资源平台和技术力量</a:t>
            </a:r>
            <a:r>
              <a:rPr lang="zh-CN" altLang="zh-CN" sz="2400" dirty="0">
                <a:latin typeface="微软雅黑" panose="020B0503020204020204" pitchFamily="34" charset="-122"/>
                <a:ea typeface="微软雅黑" panose="020B0503020204020204" pitchFamily="34" charset="-122"/>
              </a:rPr>
              <a:t>。</a:t>
            </a:r>
            <a:endParaRPr lang="zh-CN" altLang="en-US" sz="2400" dirty="0"/>
          </a:p>
        </p:txBody>
      </p:sp>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135048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D41E627-2A84-482F-8C7C-DA1D94DEECA5}"/>
              </a:ext>
            </a:extLst>
          </p:cNvPr>
          <p:cNvSpPr>
            <a:spLocks noGrp="1"/>
          </p:cNvSpPr>
          <p:nvPr>
            <p:ph type="title"/>
          </p:nvPr>
        </p:nvSpPr>
        <p:spPr/>
        <p:txBody>
          <a:bodyPr/>
          <a:lstStyle/>
          <a:p>
            <a:r>
              <a:rPr lang="zh-CN" altLang="en-US" dirty="0"/>
              <a:t>中心基本情况（三）</a:t>
            </a:r>
          </a:p>
        </p:txBody>
      </p:sp>
      <p:sp>
        <p:nvSpPr>
          <p:cNvPr id="3" name="内容占位符 2">
            <a:extLst>
              <a:ext uri="{FF2B5EF4-FFF2-40B4-BE49-F238E27FC236}">
                <a16:creationId xmlns:a16="http://schemas.microsoft.com/office/drawing/2014/main" xmlns="" id="{06B63130-B436-4FFA-B44A-0823EDC39431}"/>
              </a:ext>
            </a:extLst>
          </p:cNvPr>
          <p:cNvSpPr>
            <a:spLocks noGrp="1"/>
          </p:cNvSpPr>
          <p:nvPr>
            <p:ph idx="1"/>
          </p:nvPr>
        </p:nvSpPr>
        <p:spPr>
          <a:xfrm>
            <a:off x="407368" y="1628800"/>
            <a:ext cx="6624736" cy="4525963"/>
          </a:xfrm>
        </p:spPr>
        <p:txBody>
          <a:bodyPr/>
          <a:lstStyle/>
          <a:p>
            <a:pPr marL="0" indent="0">
              <a:buNone/>
            </a:pPr>
            <a:r>
              <a:rPr lang="zh-CN" altLang="zh-CN" sz="2000" b="1" dirty="0">
                <a:latin typeface="微软雅黑" panose="020B0503020204020204" pitchFamily="34" charset="-122"/>
                <a:ea typeface="微软雅黑" panose="020B0503020204020204" pitchFamily="34" charset="-122"/>
              </a:rPr>
              <a:t>中心组织架构</a:t>
            </a:r>
            <a:r>
              <a:rPr lang="zh-CN" altLang="zh-CN" sz="2000" dirty="0">
                <a:latin typeface="微软雅黑" panose="020B0503020204020204" pitchFamily="34" charset="-122"/>
                <a:ea typeface="微软雅黑" panose="020B0503020204020204" pitchFamily="34" charset="-122"/>
              </a:rPr>
              <a:t>（国天发字〔</a:t>
            </a:r>
            <a:r>
              <a:rPr lang="en-US" altLang="zh-CN" sz="2000" dirty="0">
                <a:latin typeface="微软雅黑" panose="020B0503020204020204" pitchFamily="34" charset="-122"/>
                <a:ea typeface="微软雅黑" panose="020B0503020204020204" pitchFamily="34" charset="-122"/>
              </a:rPr>
              <a:t>2019</a:t>
            </a:r>
            <a:r>
              <a:rPr lang="zh-CN" altLang="zh-CN"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96</a:t>
            </a:r>
            <a:r>
              <a:rPr lang="zh-CN" altLang="zh-CN" sz="2000" dirty="0">
                <a:latin typeface="微软雅黑" panose="020B0503020204020204" pitchFamily="34" charset="-122"/>
                <a:ea typeface="微软雅黑" panose="020B0503020204020204" pitchFamily="34" charset="-122"/>
              </a:rPr>
              <a:t>号）</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0" indent="0">
              <a:buNone/>
            </a:pPr>
            <a:endParaRPr lang="en-US" altLang="zh-CN" sz="2000" b="1" dirty="0">
              <a:solidFill>
                <a:srgbClr val="C00000"/>
              </a:solidFill>
            </a:endParaRPr>
          </a:p>
          <a:p>
            <a:pPr marL="0" indent="0">
              <a:buNone/>
            </a:pPr>
            <a:r>
              <a:rPr lang="zh-CN" altLang="zh-CN" sz="2000" b="1" dirty="0">
                <a:solidFill>
                  <a:srgbClr val="C00000"/>
                </a:solidFill>
                <a:latin typeface="微软雅黑" panose="020B0503020204020204" pitchFamily="34" charset="-122"/>
                <a:ea typeface="微软雅黑" panose="020B0503020204020204" pitchFamily="34" charset="-122"/>
              </a:rPr>
              <a:t>理事会、专家委员会、中心办公室、技术研发部、数据资源部，聘任中心主任、副主任</a:t>
            </a:r>
            <a:r>
              <a:rPr lang="zh-CN"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0" indent="0">
              <a:buNone/>
            </a:pPr>
            <a:endParaRPr lang="en-US" altLang="zh-CN" sz="2000" dirty="0">
              <a:latin typeface="微软雅黑" panose="020B0503020204020204" pitchFamily="34" charset="-122"/>
              <a:ea typeface="微软雅黑" panose="020B0503020204020204" pitchFamily="34" charset="-122"/>
            </a:endParaRPr>
          </a:p>
          <a:p>
            <a:pPr marL="400050" lvl="1" indent="0">
              <a:buNone/>
            </a:pPr>
            <a:r>
              <a:rPr lang="zh-CN" altLang="en-US" sz="1600" dirty="0">
                <a:latin typeface="微软雅黑" panose="020B0503020204020204" pitchFamily="34" charset="-122"/>
                <a:ea typeface="微软雅黑" panose="020B0503020204020204" pitchFamily="34" charset="-122"/>
              </a:rPr>
              <a:t>依托单位</a:t>
            </a:r>
            <a:r>
              <a:rPr lang="zh-CN" altLang="zh-CN" sz="1600" b="1" dirty="0">
                <a:latin typeface="微软雅黑" panose="020B0503020204020204" pitchFamily="34" charset="-122"/>
                <a:ea typeface="微软雅黑" panose="020B0503020204020204" pitchFamily="34" charset="-122"/>
              </a:rPr>
              <a:t>国家天文台设立“天文信息技术科研团组”（</a:t>
            </a:r>
            <a:r>
              <a:rPr lang="zh-CN" altLang="en-US" sz="1600" b="1" dirty="0">
                <a:latin typeface="微软雅黑" panose="020B0503020204020204" pitchFamily="34" charset="-122"/>
                <a:ea typeface="微软雅黑" panose="020B0503020204020204" pitchFamily="34" charset="-122"/>
              </a:rPr>
              <a:t>又</a:t>
            </a:r>
            <a:r>
              <a:rPr lang="zh-CN" altLang="zh-CN" sz="1600" b="1" dirty="0">
                <a:latin typeface="微软雅黑" panose="020B0503020204020204" pitchFamily="34" charset="-122"/>
                <a:ea typeface="微软雅黑" panose="020B0503020204020204" pitchFamily="34" charset="-122"/>
              </a:rPr>
              <a:t>称“虚拟天文台”）科研单元</a:t>
            </a:r>
            <a:r>
              <a:rPr lang="zh-CN" altLang="zh-CN" sz="1600" dirty="0">
                <a:latin typeface="微软雅黑" panose="020B0503020204020204" pitchFamily="34" charset="-122"/>
                <a:ea typeface="微软雅黑" panose="020B0503020204020204" pitchFamily="34" charset="-122"/>
              </a:rPr>
              <a:t>，作为国家天文科学数据中心的专职运行服务和研发团队。</a:t>
            </a:r>
            <a:endParaRPr lang="zh-CN" altLang="en-US" sz="2000" dirty="0">
              <a:latin typeface="微软雅黑" panose="020B0503020204020204" pitchFamily="34" charset="-122"/>
              <a:ea typeface="微软雅黑" panose="020B0503020204020204" pitchFamily="34" charset="-122"/>
            </a:endParaRPr>
          </a:p>
          <a:p>
            <a:pPr marL="0" indent="0">
              <a:buNone/>
            </a:pPr>
            <a:endParaRPr lang="en-US" altLang="zh-CN" sz="2000" b="1" dirty="0"/>
          </a:p>
          <a:p>
            <a:pPr marL="0" indent="0">
              <a:buNone/>
            </a:pPr>
            <a:r>
              <a:rPr lang="zh-CN" altLang="en-US" sz="2000" b="1" dirty="0"/>
              <a:t>中心职责</a:t>
            </a:r>
            <a:endParaRPr lang="en-US" altLang="zh-CN" sz="2000" b="1" dirty="0"/>
          </a:p>
          <a:p>
            <a:pPr lvl="1"/>
            <a:r>
              <a:rPr lang="zh-CN" altLang="zh-CN" sz="1600" dirty="0"/>
              <a:t>国家科学数据中心</a:t>
            </a:r>
            <a:endParaRPr lang="en-US" altLang="zh-CN" sz="1600" dirty="0"/>
          </a:p>
          <a:p>
            <a:pPr lvl="1"/>
            <a:r>
              <a:rPr lang="zh-CN" altLang="zh-CN" sz="1600" dirty="0"/>
              <a:t>中国科学院</a:t>
            </a:r>
            <a:r>
              <a:rPr lang="zh-CN" altLang="en-US" sz="1600" dirty="0"/>
              <a:t>学科</a:t>
            </a:r>
            <a:r>
              <a:rPr lang="zh-CN" altLang="zh-CN" sz="1600" dirty="0"/>
              <a:t>数据中心</a:t>
            </a:r>
            <a:endParaRPr lang="zh-CN" altLang="en-US" sz="1600" b="1" dirty="0"/>
          </a:p>
        </p:txBody>
      </p:sp>
      <p:pic>
        <p:nvPicPr>
          <p:cNvPr id="5" name="Picture 2" descr="WeChat Image_20190725093745">
            <a:extLst>
              <a:ext uri="{FF2B5EF4-FFF2-40B4-BE49-F238E27FC236}">
                <a16:creationId xmlns:a16="http://schemas.microsoft.com/office/drawing/2014/main" xmlns="" id="{8403FE45-72CD-4F1D-9925-6001E3FE0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2" y="1759997"/>
            <a:ext cx="4921076" cy="482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339300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发展蓝图</a:t>
            </a:r>
          </a:p>
        </p:txBody>
      </p:sp>
      <p:graphicFrame>
        <p:nvGraphicFramePr>
          <p:cNvPr id="3" name="图示 2">
            <a:extLst>
              <a:ext uri="{FF2B5EF4-FFF2-40B4-BE49-F238E27FC236}">
                <a16:creationId xmlns:a16="http://schemas.microsoft.com/office/drawing/2014/main" xmlns="" id="{E9017FCD-6736-4445-A12C-B6B05DF299D6}"/>
              </a:ext>
            </a:extLst>
          </p:cNvPr>
          <p:cNvGraphicFramePr/>
          <p:nvPr>
            <p:extLst/>
          </p:nvPr>
        </p:nvGraphicFramePr>
        <p:xfrm>
          <a:off x="407368" y="1772816"/>
          <a:ext cx="11175032"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页脚占位符 3"/>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3087860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CD48D2-D22F-4125-AEDB-1F8F5116286A}"/>
              </a:ext>
            </a:extLst>
          </p:cNvPr>
          <p:cNvSpPr>
            <a:spLocks noGrp="1"/>
          </p:cNvSpPr>
          <p:nvPr>
            <p:ph type="title"/>
          </p:nvPr>
        </p:nvSpPr>
        <p:spPr/>
        <p:txBody>
          <a:bodyPr/>
          <a:lstStyle/>
          <a:p>
            <a:r>
              <a:rPr lang="en-US" altLang="zh-CN" dirty="0"/>
              <a:t>2019-2020</a:t>
            </a:r>
            <a:r>
              <a:rPr lang="zh-CN" altLang="en-US" dirty="0"/>
              <a:t>年任务完成情况</a:t>
            </a:r>
          </a:p>
        </p:txBody>
      </p:sp>
      <p:sp>
        <p:nvSpPr>
          <p:cNvPr id="3" name="内容占位符 2">
            <a:extLst>
              <a:ext uri="{FF2B5EF4-FFF2-40B4-BE49-F238E27FC236}">
                <a16:creationId xmlns:a16="http://schemas.microsoft.com/office/drawing/2014/main" xmlns="" id="{C98959AA-7B4E-49A0-883E-AD3E5261628F}"/>
              </a:ext>
            </a:extLst>
          </p:cNvPr>
          <p:cNvSpPr>
            <a:spLocks noGrp="1"/>
          </p:cNvSpPr>
          <p:nvPr>
            <p:ph idx="1"/>
          </p:nvPr>
        </p:nvSpPr>
        <p:spPr>
          <a:xfrm>
            <a:off x="551384" y="1482280"/>
            <a:ext cx="8136904" cy="3242864"/>
          </a:xfrm>
        </p:spPr>
        <p:txBody>
          <a:bodyPr/>
          <a:lstStyle/>
          <a:p>
            <a:pPr marL="0" indent="0" algn="just">
              <a:spcBef>
                <a:spcPts val="0"/>
              </a:spcBef>
              <a:spcAft>
                <a:spcPts val="0"/>
              </a:spcAft>
              <a:buNone/>
            </a:pPr>
            <a:r>
              <a:rPr lang="zh-CN" altLang="en-US" sz="2000" b="1" kern="0" dirty="0">
                <a:solidFill>
                  <a:srgbClr val="FF0000"/>
                </a:solidFill>
                <a:effectLst/>
                <a:latin typeface="黑体" panose="02010609060101010101" pitchFamily="49" charset="-122"/>
                <a:ea typeface="黑体" panose="02010609060101010101" pitchFamily="49" charset="-122"/>
                <a:cs typeface="宋体" panose="02010600030101010101" pitchFamily="2" charset="-122"/>
              </a:rPr>
              <a:t>大事记</a:t>
            </a:r>
            <a:endParaRPr lang="en-US" altLang="zh-CN" sz="2000" b="1" kern="0" dirty="0">
              <a:solidFill>
                <a:srgbClr val="FF0000"/>
              </a:solidFill>
              <a:effectLst/>
              <a:latin typeface="黑体" panose="02010609060101010101" pitchFamily="49" charset="-122"/>
              <a:ea typeface="黑体" panose="02010609060101010101" pitchFamily="49" charset="-122"/>
              <a:cs typeface="宋体" panose="02010600030101010101" pitchFamily="2" charset="-122"/>
            </a:endParaRPr>
          </a:p>
          <a:p>
            <a:pPr algn="just">
              <a:lnSpc>
                <a:spcPct val="150000"/>
              </a:lnSpc>
              <a:spcBef>
                <a:spcPts val="0"/>
              </a:spcBef>
              <a:spcAft>
                <a:spcPts val="0"/>
              </a:spcAft>
            </a:pP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2019</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年</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06</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月</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05</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日</a:t>
            </a:r>
            <a:r>
              <a:rPr lang="zh-CN" altLang="en-US"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国家天文科学数据中心正式被列入国家科技资源共享服务平台名单</a:t>
            </a:r>
            <a:endParaRPr lang="zh-CN" alt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Bef>
                <a:spcPts val="0"/>
              </a:spcBef>
              <a:spcAft>
                <a:spcPts val="0"/>
              </a:spcAft>
            </a:pP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2019</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年</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08</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月</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23</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日</a:t>
            </a:r>
            <a:r>
              <a:rPr lang="zh-CN" altLang="en-US"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国家天文科学数据中心建设运行实施方案通过专家组论证</a:t>
            </a:r>
            <a:endParaRPr lang="zh-CN" alt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Bef>
                <a:spcPts val="0"/>
              </a:spcBef>
              <a:spcAft>
                <a:spcPts val="0"/>
              </a:spcAft>
            </a:pP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2019</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年</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10</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月</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22</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日</a:t>
            </a:r>
            <a:r>
              <a:rPr lang="zh-CN" altLang="en-US"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签署国家天文科学数据中心丽江分中心协议</a:t>
            </a:r>
            <a:endParaRPr lang="zh-CN" alt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Bef>
                <a:spcPts val="0"/>
              </a:spcBef>
              <a:spcAft>
                <a:spcPts val="0"/>
              </a:spcAft>
            </a:pP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2019</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年</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11</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月</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28</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日</a:t>
            </a:r>
            <a:r>
              <a:rPr lang="zh-CN" altLang="en-US"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，正式发布</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国家天文科学数据中心标识</a:t>
            </a:r>
            <a:endPar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algn="just">
              <a:lnSpc>
                <a:spcPct val="150000"/>
              </a:lnSpc>
              <a:spcBef>
                <a:spcPts val="0"/>
              </a:spcBef>
              <a:spcAft>
                <a:spcPts val="0"/>
              </a:spcAft>
            </a:pPr>
            <a:r>
              <a:rPr lang="en-US" altLang="zh-CN" sz="1600" kern="100" dirty="0">
                <a:effectLst/>
                <a:latin typeface="黑体" panose="02010609060101010101" pitchFamily="49" charset="-122"/>
                <a:ea typeface="黑体" panose="02010609060101010101" pitchFamily="49" charset="-122"/>
                <a:cs typeface="Times New Roman" panose="02020603050405020304" pitchFamily="18" charset="0"/>
              </a:rPr>
              <a:t>2020</a:t>
            </a:r>
            <a:r>
              <a:rPr lang="zh-CN" altLang="en-US" sz="1600" kern="100" dirty="0">
                <a:effectLst/>
                <a:latin typeface="黑体" panose="02010609060101010101" pitchFamily="49" charset="-122"/>
                <a:ea typeface="黑体" panose="02010609060101010101" pitchFamily="49" charset="-122"/>
                <a:cs typeface="Times New Roman" panose="02020603050405020304" pitchFamily="18" charset="0"/>
              </a:rPr>
              <a:t>年</a:t>
            </a:r>
            <a:r>
              <a:rPr lang="en-US" altLang="zh-CN" sz="1600" kern="100" dirty="0">
                <a:effectLst/>
                <a:latin typeface="黑体" panose="02010609060101010101" pitchFamily="49" charset="-122"/>
                <a:ea typeface="黑体" panose="02010609060101010101" pitchFamily="49" charset="-122"/>
                <a:cs typeface="Times New Roman" panose="02020603050405020304" pitchFamily="18" charset="0"/>
              </a:rPr>
              <a:t>03</a:t>
            </a:r>
            <a:r>
              <a:rPr lang="zh-CN" altLang="en-US" sz="1600" kern="100" dirty="0">
                <a:effectLst/>
                <a:latin typeface="黑体" panose="02010609060101010101" pitchFamily="49" charset="-122"/>
                <a:ea typeface="黑体" panose="02010609060101010101" pitchFamily="49" charset="-122"/>
                <a:cs typeface="Times New Roman" panose="02020603050405020304" pitchFamily="18" charset="0"/>
              </a:rPr>
              <a:t>月</a:t>
            </a:r>
            <a:r>
              <a:rPr lang="en-US" altLang="zh-CN" sz="1600" kern="100" dirty="0">
                <a:effectLst/>
                <a:latin typeface="黑体" panose="02010609060101010101" pitchFamily="49" charset="-122"/>
                <a:ea typeface="黑体" panose="02010609060101010101" pitchFamily="49" charset="-122"/>
                <a:cs typeface="Times New Roman" panose="02020603050405020304" pitchFamily="18" charset="0"/>
              </a:rPr>
              <a:t>10</a:t>
            </a:r>
            <a:r>
              <a:rPr lang="zh-CN" altLang="en-US" sz="1600" kern="100" dirty="0">
                <a:effectLst/>
                <a:latin typeface="黑体" panose="02010609060101010101" pitchFamily="49" charset="-122"/>
                <a:ea typeface="黑体" panose="02010609060101010101" pitchFamily="49" charset="-122"/>
                <a:cs typeface="Times New Roman" panose="02020603050405020304" pitchFamily="18" charset="0"/>
              </a:rPr>
              <a:t>日，召开国家天文科学数据中心主任办公会</a:t>
            </a:r>
            <a:endParaRPr lang="en-US" alt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Bef>
                <a:spcPts val="0"/>
              </a:spcBef>
              <a:spcAft>
                <a:spcPts val="0"/>
              </a:spcAft>
            </a:pP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2020</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06</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05</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日，发布新版</a:t>
            </a:r>
            <a:r>
              <a:rPr lang="zh-CN" altLang="en-US" sz="1600" kern="100" dirty="0">
                <a:effectLst/>
                <a:latin typeface="黑体" panose="02010609060101010101" pitchFamily="49" charset="-122"/>
                <a:ea typeface="黑体" panose="02010609060101010101" pitchFamily="49" charset="-122"/>
                <a:cs typeface="Times New Roman" panose="02020603050405020304" pitchFamily="18" charset="0"/>
              </a:rPr>
              <a:t>国家天文科学数据中心在线服务平台</a:t>
            </a:r>
            <a:endParaRPr lang="en-US" alt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Bef>
                <a:spcPts val="0"/>
              </a:spcBef>
              <a:spcAft>
                <a:spcPts val="0"/>
              </a:spcAft>
            </a:pP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2020</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08</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26</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日，召开</a:t>
            </a:r>
            <a:r>
              <a:rPr lang="zh-CN" altLang="en-US" sz="1600" kern="100" dirty="0">
                <a:effectLst/>
                <a:latin typeface="黑体" panose="02010609060101010101" pitchFamily="49" charset="-122"/>
                <a:ea typeface="黑体" panose="02010609060101010101" pitchFamily="49" charset="-122"/>
                <a:cs typeface="Times New Roman" panose="02020603050405020304" pitchFamily="18" charset="0"/>
              </a:rPr>
              <a:t>国家天文科学数据中心第一届理事会第一次会议</a:t>
            </a:r>
            <a:endParaRPr lang="en-US" alt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Bef>
                <a:spcPts val="0"/>
              </a:spcBef>
              <a:spcAft>
                <a:spcPts val="0"/>
              </a:spcAft>
            </a:pP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2020</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11</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25</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日，召开</a:t>
            </a:r>
            <a:r>
              <a:rPr lang="zh-CN" altLang="en-US" sz="1600" kern="100" dirty="0">
                <a:effectLst/>
                <a:latin typeface="黑体" panose="02010609060101010101" pitchFamily="49" charset="-122"/>
                <a:ea typeface="黑体" panose="02010609060101010101" pitchFamily="49" charset="-122"/>
                <a:cs typeface="Times New Roman" panose="02020603050405020304" pitchFamily="18" charset="0"/>
              </a:rPr>
              <a:t>国家天文科学数据中心</a:t>
            </a:r>
            <a:r>
              <a:rPr lang="en-US" altLang="zh-CN" sz="1600" kern="100" dirty="0">
                <a:effectLst/>
                <a:latin typeface="黑体" panose="02010609060101010101" pitchFamily="49" charset="-122"/>
                <a:ea typeface="黑体" panose="02010609060101010101" pitchFamily="49" charset="-122"/>
                <a:cs typeface="Times New Roman" panose="02020603050405020304" pitchFamily="18" charset="0"/>
              </a:rPr>
              <a:t>2020</a:t>
            </a:r>
            <a:r>
              <a:rPr lang="zh-CN" altLang="en-US" sz="1600" kern="100" dirty="0">
                <a:effectLst/>
                <a:latin typeface="黑体" panose="02010609060101010101" pitchFamily="49" charset="-122"/>
                <a:ea typeface="黑体" panose="02010609060101010101" pitchFamily="49" charset="-122"/>
                <a:cs typeface="Times New Roman" panose="02020603050405020304" pitchFamily="18" charset="0"/>
              </a:rPr>
              <a:t>年度工作会议</a:t>
            </a:r>
            <a:endParaRPr lang="zh-CN" altLang="en-US" sz="2800" dirty="0">
              <a:latin typeface="黑体" panose="02010609060101010101" pitchFamily="49" charset="-122"/>
              <a:ea typeface="黑体" panose="02010609060101010101" pitchFamily="49" charset="-122"/>
            </a:endParaRPr>
          </a:p>
        </p:txBody>
      </p:sp>
      <p:sp>
        <p:nvSpPr>
          <p:cNvPr id="7" name="内容占位符 2">
            <a:extLst>
              <a:ext uri="{FF2B5EF4-FFF2-40B4-BE49-F238E27FC236}">
                <a16:creationId xmlns:a16="http://schemas.microsoft.com/office/drawing/2014/main" xmlns="" id="{78BFB38D-56F9-4D7F-B68E-5B81FDEF8164}"/>
              </a:ext>
            </a:extLst>
          </p:cNvPr>
          <p:cNvSpPr txBox="1">
            <a:spLocks/>
          </p:cNvSpPr>
          <p:nvPr/>
        </p:nvSpPr>
        <p:spPr bwMode="auto">
          <a:xfrm>
            <a:off x="623392" y="4885654"/>
            <a:ext cx="5976664" cy="192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Bef>
                <a:spcPts val="0"/>
              </a:spcBef>
              <a:spcAft>
                <a:spcPts val="0"/>
              </a:spcAft>
              <a:buFont typeface="Wingdings" panose="05000000000000000000" pitchFamily="2" charset="2"/>
              <a:buChar char="Ø"/>
            </a:pPr>
            <a:r>
              <a:rPr lang="zh-CN" altLang="zh-CN" sz="1600" dirty="0">
                <a:solidFill>
                  <a:srgbClr val="000000"/>
                </a:solidFill>
                <a:latin typeface="黑体" panose="02010609060101010101" pitchFamily="49" charset="-122"/>
                <a:ea typeface="黑体" panose="02010609060101010101" pitchFamily="49" charset="-122"/>
              </a:rPr>
              <a:t>与各共建单位签订开发服务运行工作任务书</a:t>
            </a:r>
            <a:endParaRPr lang="en-US" altLang="zh-CN" sz="1600" dirty="0">
              <a:solidFill>
                <a:srgbClr val="000000"/>
              </a:solidFill>
              <a:latin typeface="黑体" panose="02010609060101010101" pitchFamily="49" charset="-122"/>
              <a:ea typeface="黑体" panose="02010609060101010101" pitchFamily="49" charset="-122"/>
            </a:endParaRPr>
          </a:p>
          <a:p>
            <a:pPr algn="just">
              <a:spcBef>
                <a:spcPts val="0"/>
              </a:spcBef>
              <a:spcAft>
                <a:spcPts val="0"/>
              </a:spcAft>
              <a:buFont typeface="Wingdings" panose="05000000000000000000" pitchFamily="2" charset="2"/>
              <a:buChar char="Ø"/>
            </a:pPr>
            <a:r>
              <a:rPr lang="zh-CN" altLang="en-US" sz="1600" dirty="0">
                <a:solidFill>
                  <a:srgbClr val="000000"/>
                </a:solidFill>
                <a:latin typeface="黑体" panose="02010609060101010101" pitchFamily="49" charset="-122"/>
                <a:ea typeface="黑体" panose="02010609060101010101" pitchFamily="49" charset="-122"/>
              </a:rPr>
              <a:t>定期召开技术研发部工作例会</a:t>
            </a:r>
            <a:endParaRPr lang="en-US" altLang="zh-CN" sz="1600" dirty="0">
              <a:solidFill>
                <a:srgbClr val="000000"/>
              </a:solidFill>
              <a:latin typeface="黑体" panose="02010609060101010101" pitchFamily="49" charset="-122"/>
              <a:ea typeface="黑体" panose="02010609060101010101" pitchFamily="49" charset="-122"/>
            </a:endParaRPr>
          </a:p>
          <a:p>
            <a:pPr algn="just">
              <a:spcBef>
                <a:spcPts val="0"/>
              </a:spcBef>
              <a:spcAft>
                <a:spcPts val="0"/>
              </a:spcAft>
              <a:buFont typeface="Wingdings" panose="05000000000000000000" pitchFamily="2" charset="2"/>
              <a:buChar char="Ø"/>
            </a:pPr>
            <a:r>
              <a:rPr lang="zh-CN" altLang="zh-CN" sz="1600" dirty="0">
                <a:solidFill>
                  <a:srgbClr val="000000"/>
                </a:solidFill>
                <a:latin typeface="黑体" panose="02010609060101010101" pitchFamily="49" charset="-122"/>
                <a:ea typeface="黑体" panose="02010609060101010101" pitchFamily="49" charset="-122"/>
              </a:rPr>
              <a:t>开展数据标准体系调研</a:t>
            </a:r>
            <a:endParaRPr lang="en-US" altLang="zh-CN" sz="1600" dirty="0">
              <a:solidFill>
                <a:srgbClr val="000000"/>
              </a:solidFill>
              <a:latin typeface="黑体" panose="02010609060101010101" pitchFamily="49" charset="-122"/>
              <a:ea typeface="黑体" panose="02010609060101010101" pitchFamily="49" charset="-122"/>
            </a:endParaRPr>
          </a:p>
          <a:p>
            <a:pPr algn="just">
              <a:spcBef>
                <a:spcPts val="0"/>
              </a:spcBef>
              <a:spcAft>
                <a:spcPts val="0"/>
              </a:spcAft>
              <a:buFont typeface="Wingdings" panose="05000000000000000000" pitchFamily="2" charset="2"/>
              <a:buChar char="Ø"/>
            </a:pPr>
            <a:r>
              <a:rPr lang="zh-CN" altLang="en-US" sz="1600" dirty="0">
                <a:solidFill>
                  <a:srgbClr val="000000"/>
                </a:solidFill>
                <a:latin typeface="黑体" panose="02010609060101010101" pitchFamily="49" charset="-122"/>
                <a:ea typeface="黑体" panose="02010609060101010101" pitchFamily="49" charset="-122"/>
              </a:rPr>
              <a:t>开展中心人员专业素质和共享服务能力水平培训</a:t>
            </a:r>
            <a:endParaRPr lang="en-US" altLang="zh-CN" sz="1600" dirty="0">
              <a:solidFill>
                <a:srgbClr val="000000"/>
              </a:solidFill>
              <a:latin typeface="黑体" panose="02010609060101010101" pitchFamily="49" charset="-122"/>
              <a:ea typeface="黑体" panose="02010609060101010101" pitchFamily="49" charset="-122"/>
            </a:endParaRPr>
          </a:p>
          <a:p>
            <a:pPr algn="just">
              <a:spcBef>
                <a:spcPts val="0"/>
              </a:spcBef>
              <a:spcAft>
                <a:spcPts val="0"/>
              </a:spcAft>
              <a:buFont typeface="Wingdings" panose="05000000000000000000" pitchFamily="2" charset="2"/>
              <a:buChar char="Ø"/>
            </a:pP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实现</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FAST</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信息门户的对外开放</a:t>
            </a:r>
            <a:endParaRPr lang="zh-CN" alt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p>
            <a:pPr algn="just">
              <a:spcBef>
                <a:spcPts val="0"/>
              </a:spcBef>
              <a:spcAft>
                <a:spcPts val="0"/>
              </a:spcAft>
              <a:buFont typeface="Wingdings" panose="05000000000000000000" pitchFamily="2" charset="2"/>
              <a:buChar char="Ø"/>
            </a:pP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实现</a:t>
            </a:r>
            <a:r>
              <a:rPr lang="en-US"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EP</a:t>
            </a: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科学用户支持系统第一版</a:t>
            </a:r>
            <a:endParaRPr lang="zh-CN" alt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11" name="内容占位符 2">
            <a:extLst>
              <a:ext uri="{FF2B5EF4-FFF2-40B4-BE49-F238E27FC236}">
                <a16:creationId xmlns:a16="http://schemas.microsoft.com/office/drawing/2014/main" xmlns="" id="{BCAB6AD3-B0D0-4972-8DC0-BAA2B528B7AE}"/>
              </a:ext>
            </a:extLst>
          </p:cNvPr>
          <p:cNvSpPr txBox="1">
            <a:spLocks/>
          </p:cNvSpPr>
          <p:nvPr/>
        </p:nvSpPr>
        <p:spPr bwMode="auto">
          <a:xfrm>
            <a:off x="5879976" y="4885654"/>
            <a:ext cx="5976664" cy="192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Bef>
                <a:spcPts val="0"/>
              </a:spcBef>
              <a:spcAft>
                <a:spcPts val="0"/>
              </a:spcAft>
              <a:buFont typeface="Wingdings" panose="05000000000000000000" pitchFamily="2" charset="2"/>
              <a:buChar char="Ø"/>
            </a:pP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开展元数据系统建设</a:t>
            </a:r>
            <a:endParaRPr lang="zh-CN" alt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p>
            <a:pPr algn="just">
              <a:spcBef>
                <a:spcPts val="0"/>
              </a:spcBef>
              <a:spcAft>
                <a:spcPts val="0"/>
              </a:spcAft>
              <a:buFont typeface="Wingdings" panose="05000000000000000000" pitchFamily="2" charset="2"/>
              <a:buChar char="Ø"/>
            </a:pPr>
            <a:r>
              <a:rPr lang="zh-CN" altLang="zh-CN" sz="1600" kern="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组织天文数据算法挑战赛</a:t>
            </a:r>
            <a:endParaRPr lang="zh-CN" altLang="en-US" sz="1600" dirty="0">
              <a:latin typeface="黑体" panose="02010609060101010101" pitchFamily="49" charset="-122"/>
              <a:ea typeface="黑体" panose="02010609060101010101" pitchFamily="49" charset="-122"/>
            </a:endParaRPr>
          </a:p>
          <a:p>
            <a:pPr algn="just">
              <a:spcBef>
                <a:spcPts val="0"/>
              </a:spcBef>
              <a:spcAft>
                <a:spcPts val="0"/>
              </a:spcAft>
              <a:buFont typeface="Wingdings" panose="05000000000000000000" pitchFamily="2" charset="2"/>
              <a:buChar char="Ø"/>
            </a:pPr>
            <a:r>
              <a:rPr lang="zh-CN" altLang="en-US" sz="16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发布</a:t>
            </a:r>
            <a:r>
              <a:rPr lang="en-US" altLang="zh-CN" sz="16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NADC</a:t>
            </a:r>
            <a:r>
              <a:rPr lang="zh-CN" altLang="zh-CN" sz="16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日食计算器</a:t>
            </a:r>
            <a:endParaRPr lang="en-US" altLang="zh-CN" sz="16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algn="just">
              <a:spcBef>
                <a:spcPts val="0"/>
              </a:spcBef>
              <a:spcAft>
                <a:spcPts val="0"/>
              </a:spcAft>
              <a:buFont typeface="Wingdings" panose="05000000000000000000" pitchFamily="2" charset="2"/>
              <a:buChar char="Ø"/>
            </a:pPr>
            <a:r>
              <a:rPr lang="zh-CN" altLang="en-US" sz="1600" dirty="0">
                <a:solidFill>
                  <a:srgbClr val="000000"/>
                </a:solidFill>
                <a:latin typeface="黑体" panose="02010609060101010101" pitchFamily="49" charset="-122"/>
                <a:ea typeface="黑体" panose="02010609060101010101" pitchFamily="49" charset="-122"/>
              </a:rPr>
              <a:t>举办宇宙漫游大赛</a:t>
            </a:r>
            <a:endParaRPr lang="en-US" altLang="zh-CN" sz="1600" dirty="0">
              <a:solidFill>
                <a:srgbClr val="000000"/>
              </a:solidFill>
              <a:latin typeface="黑体" panose="02010609060101010101" pitchFamily="49" charset="-122"/>
              <a:ea typeface="黑体" panose="02010609060101010101" pitchFamily="49" charset="-122"/>
            </a:endParaRPr>
          </a:p>
          <a:p>
            <a:pPr algn="just">
              <a:spcBef>
                <a:spcPts val="0"/>
              </a:spcBef>
              <a:spcAft>
                <a:spcPts val="0"/>
              </a:spcAft>
              <a:buFont typeface="Wingdings" panose="05000000000000000000" pitchFamily="2" charset="2"/>
              <a:buChar char="Ø"/>
            </a:pPr>
            <a:r>
              <a:rPr lang="zh-CN" altLang="zh-CN" sz="16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开展天文领域科学数据汇交调研工作</a:t>
            </a:r>
            <a:endParaRPr lang="en-US" altLang="zh-CN" sz="1600" dirty="0">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algn="just">
              <a:spcBef>
                <a:spcPts val="0"/>
              </a:spcBef>
              <a:spcAft>
                <a:spcPts val="0"/>
              </a:spcAft>
              <a:buFont typeface="Wingdings" panose="05000000000000000000" pitchFamily="2" charset="2"/>
              <a:buChar char="Ø"/>
            </a:pPr>
            <a:r>
              <a:rPr lang="zh-CN" altLang="zh-CN" sz="16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更新</a:t>
            </a:r>
            <a:r>
              <a:rPr lang="en-US" altLang="zh-CN" sz="16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NADC</a:t>
            </a:r>
            <a:r>
              <a:rPr lang="zh-CN" altLang="zh-CN" sz="1600" dirty="0">
                <a:solidFill>
                  <a:srgbClr val="000000"/>
                </a:solidFill>
                <a:effectLst/>
                <a:latin typeface="黑体" panose="02010609060101010101" pitchFamily="49" charset="-122"/>
                <a:ea typeface="黑体" panose="02010609060101010101" pitchFamily="49" charset="-122"/>
                <a:cs typeface="宋体" panose="02010600030101010101" pitchFamily="2" charset="-122"/>
              </a:rPr>
              <a:t>科学数据开放目录</a:t>
            </a:r>
            <a:endParaRPr lang="zh-CN" altLang="en-US" sz="1600" dirty="0">
              <a:solidFill>
                <a:srgbClr val="000000"/>
              </a:solidFill>
              <a:latin typeface="黑体" panose="02010609060101010101" pitchFamily="49" charset="-122"/>
              <a:ea typeface="黑体" panose="02010609060101010101" pitchFamily="49" charset="-122"/>
            </a:endParaRPr>
          </a:p>
        </p:txBody>
      </p:sp>
      <p:sp>
        <p:nvSpPr>
          <p:cNvPr id="4" name="文本框 3"/>
          <p:cNvSpPr txBox="1"/>
          <p:nvPr/>
        </p:nvSpPr>
        <p:spPr>
          <a:xfrm>
            <a:off x="8112224" y="2492896"/>
            <a:ext cx="2749471" cy="163121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sz="2000" dirty="0">
                <a:solidFill>
                  <a:srgbClr val="FF0000"/>
                </a:solidFill>
                <a:latin typeface="黑体" panose="02010609060101010101" pitchFamily="49" charset="-122"/>
                <a:ea typeface="黑体" panose="02010609060101010101" pitchFamily="49" charset="-122"/>
              </a:rPr>
              <a:t>定期组织召开工作会议</a:t>
            </a:r>
            <a:endParaRPr lang="en-US" altLang="zh-CN" sz="2000" dirty="0">
              <a:solidFill>
                <a:srgbClr val="FF0000"/>
              </a:solidFill>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中心理事会：</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次</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中心主任会：</a:t>
            </a:r>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次</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技术研发部例会：</a:t>
            </a:r>
            <a:r>
              <a:rPr lang="en-US" altLang="zh-CN" sz="2000" dirty="0">
                <a:latin typeface="黑体" panose="02010609060101010101" pitchFamily="49" charset="-122"/>
                <a:ea typeface="黑体" panose="02010609060101010101" pitchFamily="49" charset="-122"/>
              </a:rPr>
              <a:t>6</a:t>
            </a:r>
            <a:r>
              <a:rPr lang="zh-CN" altLang="en-US" sz="2000" dirty="0">
                <a:latin typeface="黑体" panose="02010609060101010101" pitchFamily="49" charset="-122"/>
                <a:ea typeface="黑体" panose="02010609060101010101" pitchFamily="49" charset="-122"/>
              </a:rPr>
              <a:t>次</a:t>
            </a:r>
          </a:p>
        </p:txBody>
      </p:sp>
      <p:sp>
        <p:nvSpPr>
          <p:cNvPr id="5" name="页脚占位符 4"/>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2977466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6873A4-B479-49E3-8FF7-DFF9A15286AE}"/>
              </a:ext>
            </a:extLst>
          </p:cNvPr>
          <p:cNvSpPr>
            <a:spLocks noGrp="1"/>
          </p:cNvSpPr>
          <p:nvPr>
            <p:ph type="title"/>
          </p:nvPr>
        </p:nvSpPr>
        <p:spPr/>
        <p:txBody>
          <a:bodyPr/>
          <a:lstStyle/>
          <a:p>
            <a:r>
              <a:rPr lang="zh-CN" altLang="en-US" dirty="0"/>
              <a:t>在线服务系统建设情况（架构）</a:t>
            </a:r>
          </a:p>
        </p:txBody>
      </p:sp>
      <p:pic>
        <p:nvPicPr>
          <p:cNvPr id="6" name="Picture 2" descr="23ba267ea521b2764be6828d739d68d">
            <a:extLst>
              <a:ext uri="{FF2B5EF4-FFF2-40B4-BE49-F238E27FC236}">
                <a16:creationId xmlns:a16="http://schemas.microsoft.com/office/drawing/2014/main" xmlns="" id="{281270A1-015C-4054-A849-D0B9820C9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808" y="1729279"/>
            <a:ext cx="7583593"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天文科学数据生命周期">
            <a:extLst>
              <a:ext uri="{FF2B5EF4-FFF2-40B4-BE49-F238E27FC236}">
                <a16:creationId xmlns:a16="http://schemas.microsoft.com/office/drawing/2014/main" xmlns="" id="{302E83A7-1DDA-43A7-B83F-AE99A3D348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68" y="1758761"/>
            <a:ext cx="3620860" cy="4227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页脚占位符 2"/>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778937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6873A4-B479-49E3-8FF7-DFF9A15286AE}"/>
              </a:ext>
            </a:extLst>
          </p:cNvPr>
          <p:cNvSpPr>
            <a:spLocks noGrp="1"/>
          </p:cNvSpPr>
          <p:nvPr>
            <p:ph type="title"/>
          </p:nvPr>
        </p:nvSpPr>
        <p:spPr/>
        <p:txBody>
          <a:bodyPr/>
          <a:lstStyle/>
          <a:p>
            <a:r>
              <a:rPr lang="zh-CN" altLang="en-US" dirty="0"/>
              <a:t>在线服务系统建设情况（布局）</a:t>
            </a:r>
          </a:p>
        </p:txBody>
      </p:sp>
      <p:sp>
        <p:nvSpPr>
          <p:cNvPr id="3" name="内容占位符 2">
            <a:extLst>
              <a:ext uri="{FF2B5EF4-FFF2-40B4-BE49-F238E27FC236}">
                <a16:creationId xmlns:a16="http://schemas.microsoft.com/office/drawing/2014/main" xmlns="" id="{A2314DB7-A39D-4F5F-B07E-49C4EEF8EEBC}"/>
              </a:ext>
            </a:extLst>
          </p:cNvPr>
          <p:cNvSpPr>
            <a:spLocks noGrp="1"/>
          </p:cNvSpPr>
          <p:nvPr>
            <p:ph idx="1"/>
          </p:nvPr>
        </p:nvSpPr>
        <p:spPr/>
        <p:txBody>
          <a:bodyPr/>
          <a:lstStyle/>
          <a:p>
            <a:endParaRPr lang="zh-CN" altLang="en-US" dirty="0"/>
          </a:p>
        </p:txBody>
      </p:sp>
      <p:pic>
        <p:nvPicPr>
          <p:cNvPr id="4" name="图片 3">
            <a:extLst>
              <a:ext uri="{FF2B5EF4-FFF2-40B4-BE49-F238E27FC236}">
                <a16:creationId xmlns:a16="http://schemas.microsoft.com/office/drawing/2014/main" xmlns="" id="{493F340D-CEE7-4CC1-AED8-265BB3F63092}"/>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767408" y="1417638"/>
            <a:ext cx="4500215" cy="5405849"/>
          </a:xfrm>
          <a:prstGeom prst="rect">
            <a:avLst/>
          </a:prstGeom>
          <a:noFill/>
          <a:ln>
            <a:noFill/>
          </a:ln>
        </p:spPr>
      </p:pic>
      <p:pic>
        <p:nvPicPr>
          <p:cNvPr id="7" name="图片 6">
            <a:extLst>
              <a:ext uri="{FF2B5EF4-FFF2-40B4-BE49-F238E27FC236}">
                <a16:creationId xmlns:a16="http://schemas.microsoft.com/office/drawing/2014/main" xmlns="" id="{596A579D-6852-4363-BFED-4A784A31223B}"/>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880278" y="1417638"/>
            <a:ext cx="4499610" cy="6817995"/>
          </a:xfrm>
          <a:prstGeom prst="rect">
            <a:avLst/>
          </a:prstGeom>
          <a:noFill/>
          <a:ln>
            <a:noFill/>
          </a:ln>
        </p:spPr>
      </p:pic>
      <p:sp>
        <p:nvSpPr>
          <p:cNvPr id="5" name="页脚占位符 4"/>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2005841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F2FB05-AFAF-49D0-AE93-26488F890DC7}"/>
              </a:ext>
            </a:extLst>
          </p:cNvPr>
          <p:cNvSpPr>
            <a:spLocks noGrp="1"/>
          </p:cNvSpPr>
          <p:nvPr>
            <p:ph type="title"/>
          </p:nvPr>
        </p:nvSpPr>
        <p:spPr/>
        <p:txBody>
          <a:bodyPr/>
          <a:lstStyle/>
          <a:p>
            <a:r>
              <a:rPr lang="zh-CN" altLang="en-US" dirty="0"/>
              <a:t>在线服务系统建设情况（数据资源）</a:t>
            </a:r>
          </a:p>
        </p:txBody>
      </p:sp>
      <p:sp>
        <p:nvSpPr>
          <p:cNvPr id="3" name="内容占位符 2">
            <a:extLst>
              <a:ext uri="{FF2B5EF4-FFF2-40B4-BE49-F238E27FC236}">
                <a16:creationId xmlns:a16="http://schemas.microsoft.com/office/drawing/2014/main" xmlns="" id="{F7C26765-1B4C-418A-BA47-2F4019464F91}"/>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xmlns="" id="{08869859-8349-4F52-8D08-E7AE9718A9A0}"/>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99461" y="1582763"/>
            <a:ext cx="5075555" cy="4572000"/>
          </a:xfrm>
          <a:prstGeom prst="rect">
            <a:avLst/>
          </a:prstGeom>
          <a:noFill/>
          <a:ln>
            <a:noFill/>
          </a:ln>
        </p:spPr>
      </p:pic>
      <p:pic>
        <p:nvPicPr>
          <p:cNvPr id="5" name="图片 4">
            <a:extLst>
              <a:ext uri="{FF2B5EF4-FFF2-40B4-BE49-F238E27FC236}">
                <a16:creationId xmlns:a16="http://schemas.microsoft.com/office/drawing/2014/main" xmlns="" id="{A5906E29-9FF8-4AD3-AEAA-A7E5E5A57E82}"/>
              </a:ext>
            </a:extLst>
          </p:cNvPr>
          <p:cNvPicPr/>
          <p:nvPr/>
        </p:nvPicPr>
        <p:blipFill rotWithShape="1">
          <a:blip r:embed="rId3" cstate="print">
            <a:extLst>
              <a:ext uri="{28A0092B-C50C-407E-A947-70E740481C1C}">
                <a14:useLocalDpi xmlns:a14="http://schemas.microsoft.com/office/drawing/2010/main" val="0"/>
              </a:ext>
            </a:extLst>
          </a:blip>
          <a:srcRect l="14989" r="14941"/>
          <a:stretch/>
        </p:blipFill>
        <p:spPr bwMode="auto">
          <a:xfrm>
            <a:off x="5903952" y="1582763"/>
            <a:ext cx="4859655" cy="8250555"/>
          </a:xfrm>
          <a:prstGeom prst="rect">
            <a:avLst/>
          </a:prstGeom>
          <a:noFill/>
          <a:ln>
            <a:noFill/>
          </a:ln>
          <a:extLst>
            <a:ext uri="{53640926-AAD7-44D8-BBD7-CCE9431645EC}">
              <a14:shadowObscured xmlns:a14="http://schemas.microsoft.com/office/drawing/2010/main"/>
            </a:ext>
          </a:extLst>
        </p:spPr>
      </p:pic>
      <p:sp>
        <p:nvSpPr>
          <p:cNvPr id="6" name="页脚占位符 5"/>
          <p:cNvSpPr>
            <a:spLocks noGrp="1"/>
          </p:cNvSpPr>
          <p:nvPr>
            <p:ph type="ftr" sz="quarter" idx="11"/>
          </p:nvPr>
        </p:nvSpPr>
        <p:spPr/>
        <p:txBody>
          <a:bodyPr/>
          <a:lstStyle/>
          <a:p>
            <a:pPr>
              <a:defRPr/>
            </a:pPr>
            <a:r>
              <a:rPr lang="en-US" altLang="zh-CN" smtClean="0">
                <a:solidFill>
                  <a:prstClr val="black">
                    <a:tint val="75000"/>
                  </a:prstClr>
                </a:solidFill>
              </a:rPr>
              <a:t>China-VO and Astroinformatics 2020, Nov. 2020, Xiamen</a:t>
            </a:r>
            <a:endParaRPr lang="zh-CN" altLang="en-US">
              <a:solidFill>
                <a:prstClr val="black">
                  <a:tint val="75000"/>
                </a:prstClr>
              </a:solidFill>
            </a:endParaRPr>
          </a:p>
        </p:txBody>
      </p:sp>
    </p:spTree>
    <p:extLst>
      <p:ext uri="{BB962C8B-B14F-4D97-AF65-F5344CB8AC3E}">
        <p14:creationId xmlns:p14="http://schemas.microsoft.com/office/powerpoint/2010/main" val="4808152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20707</TotalTime>
  <Words>3317</Words>
  <Application>Microsoft Office PowerPoint</Application>
  <PresentationFormat>宽屏</PresentationFormat>
  <Paragraphs>310</Paragraphs>
  <Slides>26</Slides>
  <Notes>10</Notes>
  <HiddenSlides>0</HiddenSlides>
  <MMClips>0</MMClips>
  <ScaleCrop>false</ScaleCrop>
  <HeadingPairs>
    <vt:vector size="8" baseType="variant">
      <vt:variant>
        <vt:lpstr>已用的字体</vt:lpstr>
      </vt:variant>
      <vt:variant>
        <vt:i4>16</vt:i4>
      </vt:variant>
      <vt:variant>
        <vt:lpstr>主题</vt:lpstr>
      </vt:variant>
      <vt:variant>
        <vt:i4>3</vt:i4>
      </vt:variant>
      <vt:variant>
        <vt:lpstr>嵌入 OLE 服务器</vt:lpstr>
      </vt:variant>
      <vt:variant>
        <vt:i4>1</vt:i4>
      </vt:variant>
      <vt:variant>
        <vt:lpstr>幻灯片标题</vt:lpstr>
      </vt:variant>
      <vt:variant>
        <vt:i4>26</vt:i4>
      </vt:variant>
    </vt:vector>
  </HeadingPairs>
  <TitlesOfParts>
    <vt:vector size="46" baseType="lpstr">
      <vt:lpstr>Arial Unicode MS</vt:lpstr>
      <vt:lpstr>方正姚体</vt:lpstr>
      <vt:lpstr>仿宋_GB2312</vt:lpstr>
      <vt:lpstr>黑体</vt:lpstr>
      <vt:lpstr>华文新魏</vt:lpstr>
      <vt:lpstr>楷体_GB2312</vt:lpstr>
      <vt:lpstr>宋体</vt:lpstr>
      <vt:lpstr>微软雅黑</vt:lpstr>
      <vt:lpstr>Arial</vt:lpstr>
      <vt:lpstr>Calibri</vt:lpstr>
      <vt:lpstr>Segoe UI</vt:lpstr>
      <vt:lpstr>Times</vt:lpstr>
      <vt:lpstr>Times New Roman</vt:lpstr>
      <vt:lpstr>Trebuchet MS</vt:lpstr>
      <vt:lpstr>Wingdings</vt:lpstr>
      <vt:lpstr>Wingdings 3</vt:lpstr>
      <vt:lpstr>Office 主题</vt:lpstr>
      <vt:lpstr>平面</vt:lpstr>
      <vt:lpstr>1_Office 主题</vt:lpstr>
      <vt:lpstr>Image</vt:lpstr>
      <vt:lpstr>国家天文科学数据中心 2019-2020工作总结与展望</vt:lpstr>
      <vt:lpstr>中心基本情况（一）</vt:lpstr>
      <vt:lpstr>中心基本情况（二）</vt:lpstr>
      <vt:lpstr>中心基本情况（三）</vt:lpstr>
      <vt:lpstr>发展蓝图</vt:lpstr>
      <vt:lpstr>2019-2020年任务完成情况</vt:lpstr>
      <vt:lpstr>在线服务系统建设情况（架构）</vt:lpstr>
      <vt:lpstr>在线服务系统建设情况（布局）</vt:lpstr>
      <vt:lpstr>在线服务系统建设情况（数据资源）</vt:lpstr>
      <vt:lpstr>在线服务系统建设情况（互联与运行）</vt:lpstr>
      <vt:lpstr>中心现有数据资源</vt:lpstr>
      <vt:lpstr>用户服务情况</vt:lpstr>
      <vt:lpstr>亮点工作（一）：LAMOST打造全球最大光谱库</vt:lpstr>
      <vt:lpstr>PowerPoint 演示文稿</vt:lpstr>
      <vt:lpstr>亮点工作（二）：中国天眼信息门户</vt:lpstr>
      <vt:lpstr>PowerPoint 演示文稿</vt:lpstr>
      <vt:lpstr>亮点工作（三）：论文贮藏库</vt:lpstr>
      <vt:lpstr>虚拟天文台（Virtual Observatory, VO)</vt:lpstr>
      <vt:lpstr>中国虚拟天文台（China-VO）</vt:lpstr>
      <vt:lpstr>数据中台 vs. 业务中台</vt:lpstr>
      <vt:lpstr>良好的生态形式</vt:lpstr>
      <vt:lpstr>VO-Driven Science Platforms</vt:lpstr>
      <vt:lpstr>Open Science Cloud Platforms</vt:lpstr>
      <vt:lpstr>Challenges and Future Trends</vt:lpstr>
      <vt:lpstr>2021年度工作计划</vt:lpstr>
      <vt:lpstr>合作互赢 共同发展</vt:lpstr>
    </vt:vector>
  </TitlesOfParts>
  <Company>STScI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Chenzhou Cui</cp:lastModifiedBy>
  <cp:revision>1587</cp:revision>
  <dcterms:created xsi:type="dcterms:W3CDTF">2003-08-08T17:14:50Z</dcterms:created>
  <dcterms:modified xsi:type="dcterms:W3CDTF">2020-11-25T21:47:35Z</dcterms:modified>
</cp:coreProperties>
</file>