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mp" ContentType="image/p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0"/>
  </p:notesMasterIdLst>
  <p:sldIdLst>
    <p:sldId id="264" r:id="rId3"/>
    <p:sldId id="270" r:id="rId4"/>
    <p:sldId id="265" r:id="rId5"/>
    <p:sldId id="257" r:id="rId6"/>
    <p:sldId id="271" r:id="rId7"/>
    <p:sldId id="273" r:id="rId8"/>
    <p:sldId id="281" r:id="rId9"/>
    <p:sldId id="272" r:id="rId10"/>
    <p:sldId id="260" r:id="rId11"/>
    <p:sldId id="275" r:id="rId12"/>
    <p:sldId id="277" r:id="rId13"/>
    <p:sldId id="276" r:id="rId14"/>
    <p:sldId id="279" r:id="rId15"/>
    <p:sldId id="274" r:id="rId16"/>
    <p:sldId id="263" r:id="rId17"/>
    <p:sldId id="278" r:id="rId18"/>
    <p:sldId id="266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840" y="-6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A02D1-2002-A744-9737-151D457D90B0}" type="datetimeFigureOut">
              <a:rPr kumimoji="1" lang="zh-CN" altLang="en-US" smtClean="0"/>
              <a:t>20/11/27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E08B0-22D8-CE43-A3D7-BEF7D9FF5F6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914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China Hands-On Universe Asteroid Search Campaign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08B0-22D8-CE43-A3D7-BEF7D9FF5F6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0562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Association of Variable Star Observers (AAVSO)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>
                <a:solidFill>
                  <a:schemeClr val="tx1"/>
                </a:solidFill>
              </a:rPr>
              <a:t>宋楠等，天文爱好者杂志，</a:t>
            </a:r>
            <a:r>
              <a:rPr lang="en-US" altLang="zh-CN" dirty="0" smtClean="0">
                <a:solidFill>
                  <a:schemeClr val="tx1"/>
                </a:solidFill>
              </a:rPr>
              <a:t>2011</a:t>
            </a:r>
            <a:r>
              <a:rPr lang="zh-CN" altLang="en-US" dirty="0" smtClean="0">
                <a:solidFill>
                  <a:schemeClr val="tx1"/>
                </a:solidFill>
              </a:rPr>
              <a:t>年第</a:t>
            </a:r>
            <a:r>
              <a:rPr lang="en-US" altLang="zh-CN" dirty="0" smtClean="0">
                <a:solidFill>
                  <a:schemeClr val="tx1"/>
                </a:solidFill>
              </a:rPr>
              <a:t>6</a:t>
            </a:r>
            <a:r>
              <a:rPr lang="zh-CN" altLang="en-US" dirty="0" smtClean="0">
                <a:solidFill>
                  <a:schemeClr val="tx1"/>
                </a:solidFill>
              </a:rPr>
              <a:t>期及之后连载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08B0-22D8-CE43-A3D7-BEF7D9FF5F6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286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08B0-22D8-CE43-A3D7-BEF7D9FF5F6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286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08B0-22D8-CE43-A3D7-BEF7D9FF5F6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286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 smtClean="0">
              <a:solidFill>
                <a:schemeClr val="tx1"/>
              </a:solidFill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AE08B0-22D8-CE43-A3D7-BEF7D9FF5F6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28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971557"/>
            <a:ext cx="6487668" cy="236466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143001"/>
            <a:ext cx="6498158" cy="1293650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33" y="2474261"/>
            <a:ext cx="6498159" cy="68748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11" y="458905"/>
            <a:ext cx="4079545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11" y="1340892"/>
            <a:ext cx="4079545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269544"/>
            <a:ext cx="3657600" cy="3988558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276227"/>
            <a:ext cx="1524000" cy="41814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276227"/>
            <a:ext cx="6689726" cy="4181475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2" y="1"/>
            <a:ext cx="9148763" cy="5138738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5 w 717"/>
                <a:gd name="T1" fmla="*/ 845 h 845"/>
                <a:gd name="T2" fmla="*/ 745 w 717"/>
                <a:gd name="T3" fmla="*/ 821 h 845"/>
                <a:gd name="T4" fmla="*/ 602 w 717"/>
                <a:gd name="T5" fmla="*/ 605 h 845"/>
                <a:gd name="T6" fmla="*/ 420 w 717"/>
                <a:gd name="T7" fmla="*/ 396 h 845"/>
                <a:gd name="T8" fmla="*/ 23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3 w 717"/>
                <a:gd name="T15" fmla="*/ 198 h 845"/>
                <a:gd name="T16" fmla="*/ 414 w 717"/>
                <a:gd name="T17" fmla="*/ 408 h 845"/>
                <a:gd name="T18" fmla="*/ 596 w 717"/>
                <a:gd name="T19" fmla="*/ 623 h 845"/>
                <a:gd name="T20" fmla="*/ 745 w 717"/>
                <a:gd name="T21" fmla="*/ 845 h 845"/>
                <a:gd name="T22" fmla="*/ 74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1 w 407"/>
                <a:gd name="T1" fmla="*/ 414 h 414"/>
                <a:gd name="T2" fmla="*/ 421 w 407"/>
                <a:gd name="T3" fmla="*/ 396 h 414"/>
                <a:gd name="T4" fmla="*/ 23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0 w 407"/>
                <a:gd name="T13" fmla="*/ 204 h 414"/>
                <a:gd name="T14" fmla="*/ 421 w 407"/>
                <a:gd name="T15" fmla="*/ 414 h 414"/>
                <a:gd name="T16" fmla="*/ 42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4 w 586"/>
                <a:gd name="T1" fmla="*/ 0 h 599"/>
                <a:gd name="T2" fmla="*/ 596 w 586"/>
                <a:gd name="T3" fmla="*/ 0 h 599"/>
                <a:gd name="T4" fmla="*/ 421 w 586"/>
                <a:gd name="T5" fmla="*/ 132 h 599"/>
                <a:gd name="T6" fmla="*/ 27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1 w 586"/>
                <a:gd name="T17" fmla="*/ 282 h 599"/>
                <a:gd name="T18" fmla="*/ 427 w 586"/>
                <a:gd name="T19" fmla="*/ 138 h 599"/>
                <a:gd name="T20" fmla="*/ 614 w 586"/>
                <a:gd name="T21" fmla="*/ 0 h 599"/>
                <a:gd name="T22" fmla="*/ 61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3 w 269"/>
                <a:gd name="T1" fmla="*/ 0 h 252"/>
                <a:gd name="T2" fmla="*/ 26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3 w 269"/>
                <a:gd name="T15" fmla="*/ 0 h 252"/>
                <a:gd name="T16" fmla="*/ 28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08583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269207"/>
            <a:ext cx="7772400" cy="1302544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zh-CN" altLang="en-US" noProof="0" smtClean="0"/>
              <a:t>单击此处编辑母版标题样式</a:t>
            </a:r>
          </a:p>
        </p:txBody>
      </p:sp>
      <p:sp>
        <p:nvSpPr>
          <p:cNvPr id="108584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zh-CN" altLang="en-US" noProof="0" smtClean="0"/>
              <a:t>单击此处编辑母版副标题样式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F0DF59CA-38A2-5A4F-9534-5FD541CAD37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012801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31AE3E90-3DE9-D64A-896D-16E094692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968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C3292121-AD9D-E74A-AD0E-78104DD9838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124069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9C4BE7D5-D2AF-B04D-930C-8B7B17B970C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47372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0ED1756F-100E-1641-8879-A6F2E772977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118867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5B1F8AE9-DBC9-0142-9BBC-18000809482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6833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C6E37B9E-BC67-5945-81FA-619BE546F70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977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1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1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EA493A29-FAEF-FD45-A3E6-354EB1A561F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99610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E0122D23-1D64-6C43-8E79-DF177C6EBDE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95155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393D360E-B809-B24A-80CE-656B438891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484659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96F87278-7AA6-1147-A018-2CD4882DE24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296836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标题、文本和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8366"/>
            <a:ext cx="8229600" cy="85486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32ED88EC-9CD7-B148-A6A9-0B0503EAB43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8509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457200" y="208366"/>
            <a:ext cx="8229600" cy="85486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2956324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6C2DF67B-0065-0B44-9497-DCD5025E5C2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4100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、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8366"/>
            <a:ext cx="8229600" cy="85486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2956324"/>
            <a:ext cx="4038600" cy="16418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CB162AF4-15F2-BF4D-83FA-1415B2E19EF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189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、文本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8366"/>
            <a:ext cx="8229600" cy="85486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A11D0525-CA04-F847-9722-A763D427CD1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95869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08360"/>
            <a:ext cx="8229600" cy="438983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>
                <a:latin typeface="Times New Roman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>
                <a:latin typeface="Times New Roman" charset="0"/>
              </a:defRPr>
            </a:lvl1pPr>
          </a:lstStyle>
          <a:p>
            <a:pPr>
              <a:defRPr/>
            </a:pPr>
            <a:fld id="{BF10C9A0-7A4B-8B41-9E02-E058BFECC67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2288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(带图片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50" y="2514607"/>
            <a:ext cx="8416925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50" y="3578278"/>
            <a:ext cx="8416925" cy="729503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272658"/>
            <a:ext cx="8402040" cy="212764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88" y="1802359"/>
            <a:ext cx="8056563" cy="1021556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88" y="2802004"/>
            <a:ext cx="8056563" cy="1125140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100271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200151"/>
            <a:ext cx="3840480" cy="32575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80684"/>
            <a:ext cx="8042276" cy="1002717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089925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1760568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089925"/>
            <a:ext cx="3840480" cy="563165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1760568"/>
            <a:ext cx="3840480" cy="2697139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458905"/>
            <a:ext cx="3840480" cy="871538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276227"/>
            <a:ext cx="3840480" cy="4181475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340892"/>
            <a:ext cx="3840480" cy="2790114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100271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zh-CN" altLang="en-US" smtClean="0"/>
              <a:t>单击此处编辑母版标题样式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00151"/>
            <a:ext cx="8042276" cy="325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470675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20/11/27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71" y="4706751"/>
            <a:ext cx="484094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4706751"/>
            <a:ext cx="990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1588" y="1"/>
            <a:ext cx="9148762" cy="5138738"/>
            <a:chOff x="1" y="0"/>
            <a:chExt cx="5763" cy="4316"/>
          </a:xfrm>
        </p:grpSpPr>
        <p:sp>
          <p:nvSpPr>
            <p:cNvPr id="1075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>
                <a:gd name="T0" fmla="*/ 717 w 717"/>
                <a:gd name="T1" fmla="*/ 72 h 1690"/>
                <a:gd name="T2" fmla="*/ 717 w 717"/>
                <a:gd name="T3" fmla="*/ 0 h 1690"/>
                <a:gd name="T4" fmla="*/ 699 w 717"/>
                <a:gd name="T5" fmla="*/ 101 h 1690"/>
                <a:gd name="T6" fmla="*/ 675 w 717"/>
                <a:gd name="T7" fmla="*/ 209 h 1690"/>
                <a:gd name="T8" fmla="*/ 627 w 717"/>
                <a:gd name="T9" fmla="*/ 389 h 1690"/>
                <a:gd name="T10" fmla="*/ 574 w 717"/>
                <a:gd name="T11" fmla="*/ 569 h 1690"/>
                <a:gd name="T12" fmla="*/ 502 w 717"/>
                <a:gd name="T13" fmla="*/ 749 h 1690"/>
                <a:gd name="T14" fmla="*/ 424 w 717"/>
                <a:gd name="T15" fmla="*/ 935 h 1690"/>
                <a:gd name="T16" fmla="*/ 334 w 717"/>
                <a:gd name="T17" fmla="*/ 1121 h 1690"/>
                <a:gd name="T18" fmla="*/ 233 w 717"/>
                <a:gd name="T19" fmla="*/ 1312 h 1690"/>
                <a:gd name="T20" fmla="*/ 125 w 717"/>
                <a:gd name="T21" fmla="*/ 1498 h 1690"/>
                <a:gd name="T22" fmla="*/ 0 w 717"/>
                <a:gd name="T23" fmla="*/ 1690 h 1690"/>
                <a:gd name="T24" fmla="*/ 11 w 717"/>
                <a:gd name="T25" fmla="*/ 1690 h 1690"/>
                <a:gd name="T26" fmla="*/ 137 w 717"/>
                <a:gd name="T27" fmla="*/ 1498 h 1690"/>
                <a:gd name="T28" fmla="*/ 245 w 717"/>
                <a:gd name="T29" fmla="*/ 1312 h 1690"/>
                <a:gd name="T30" fmla="*/ 346 w 717"/>
                <a:gd name="T31" fmla="*/ 1121 h 1690"/>
                <a:gd name="T32" fmla="*/ 436 w 717"/>
                <a:gd name="T33" fmla="*/ 935 h 1690"/>
                <a:gd name="T34" fmla="*/ 514 w 717"/>
                <a:gd name="T35" fmla="*/ 749 h 1690"/>
                <a:gd name="T36" fmla="*/ 585 w 717"/>
                <a:gd name="T37" fmla="*/ 569 h 1690"/>
                <a:gd name="T38" fmla="*/ 639 w 717"/>
                <a:gd name="T39" fmla="*/ 389 h 1690"/>
                <a:gd name="T40" fmla="*/ 687 w 717"/>
                <a:gd name="T41" fmla="*/ 209 h 1690"/>
                <a:gd name="T42" fmla="*/ 705 w 717"/>
                <a:gd name="T43" fmla="*/ 143 h 1690"/>
                <a:gd name="T44" fmla="*/ 717 w 717"/>
                <a:gd name="T45" fmla="*/ 72 h 1690"/>
                <a:gd name="T46" fmla="*/ 717 w 717"/>
                <a:gd name="T47" fmla="*/ 72 h 1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>
                <a:gd name="T0" fmla="*/ 377 w 377"/>
                <a:gd name="T1" fmla="*/ 0 h 522"/>
                <a:gd name="T2" fmla="*/ 293 w 377"/>
                <a:gd name="T3" fmla="*/ 132 h 522"/>
                <a:gd name="T4" fmla="*/ 204 w 377"/>
                <a:gd name="T5" fmla="*/ 264 h 522"/>
                <a:gd name="T6" fmla="*/ 102 w 377"/>
                <a:gd name="T7" fmla="*/ 396 h 522"/>
                <a:gd name="T8" fmla="*/ 0 w 377"/>
                <a:gd name="T9" fmla="*/ 522 h 522"/>
                <a:gd name="T10" fmla="*/ 12 w 377"/>
                <a:gd name="T11" fmla="*/ 522 h 522"/>
                <a:gd name="T12" fmla="*/ 114 w 377"/>
                <a:gd name="T13" fmla="*/ 402 h 522"/>
                <a:gd name="T14" fmla="*/ 204 w 377"/>
                <a:gd name="T15" fmla="*/ 282 h 522"/>
                <a:gd name="T16" fmla="*/ 377 w 377"/>
                <a:gd name="T17" fmla="*/ 24 h 522"/>
                <a:gd name="T18" fmla="*/ 377 w 377"/>
                <a:gd name="T19" fmla="*/ 0 h 522"/>
                <a:gd name="T20" fmla="*/ 377 w 377"/>
                <a:gd name="T21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>
                <a:gd name="T0" fmla="*/ 0 w 84"/>
                <a:gd name="T1" fmla="*/ 102 h 102"/>
                <a:gd name="T2" fmla="*/ 18 w 84"/>
                <a:gd name="T3" fmla="*/ 102 h 102"/>
                <a:gd name="T4" fmla="*/ 48 w 84"/>
                <a:gd name="T5" fmla="*/ 60 h 102"/>
                <a:gd name="T6" fmla="*/ 84 w 84"/>
                <a:gd name="T7" fmla="*/ 24 h 102"/>
                <a:gd name="T8" fmla="*/ 84 w 84"/>
                <a:gd name="T9" fmla="*/ 0 h 102"/>
                <a:gd name="T10" fmla="*/ 42 w 84"/>
                <a:gd name="T11" fmla="*/ 54 h 102"/>
                <a:gd name="T12" fmla="*/ 0 w 84"/>
                <a:gd name="T13" fmla="*/ 102 h 102"/>
                <a:gd name="T14" fmla="*/ 0 w 84"/>
                <a:gd name="T1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grpSp>
          <p:nvGrpSpPr>
            <p:cNvPr id="77835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1075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>
                  <a:gd name="T0" fmla="*/ 0 w 72"/>
                  <a:gd name="T1" fmla="*/ 0 h 4316"/>
                  <a:gd name="T2" fmla="*/ 60 w 72"/>
                  <a:gd name="T3" fmla="*/ 4316 h 4316"/>
                  <a:gd name="T4" fmla="*/ 72 w 72"/>
                  <a:gd name="T5" fmla="*/ 4316 h 4316"/>
                  <a:gd name="T6" fmla="*/ 12 w 72"/>
                  <a:gd name="T7" fmla="*/ 0 h 4316"/>
                  <a:gd name="T8" fmla="*/ 0 w 72"/>
                  <a:gd name="T9" fmla="*/ 0 h 4316"/>
                  <a:gd name="T10" fmla="*/ 0 w 72"/>
                  <a:gd name="T1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>
                  <a:gd name="T0" fmla="*/ 24 w 174"/>
                  <a:gd name="T1" fmla="*/ 0 h 4316"/>
                  <a:gd name="T2" fmla="*/ 12 w 174"/>
                  <a:gd name="T3" fmla="*/ 0 h 4316"/>
                  <a:gd name="T4" fmla="*/ 42 w 174"/>
                  <a:gd name="T5" fmla="*/ 216 h 4316"/>
                  <a:gd name="T6" fmla="*/ 72 w 174"/>
                  <a:gd name="T7" fmla="*/ 444 h 4316"/>
                  <a:gd name="T8" fmla="*/ 96 w 174"/>
                  <a:gd name="T9" fmla="*/ 689 h 4316"/>
                  <a:gd name="T10" fmla="*/ 120 w 174"/>
                  <a:gd name="T11" fmla="*/ 947 h 4316"/>
                  <a:gd name="T12" fmla="*/ 132 w 174"/>
                  <a:gd name="T13" fmla="*/ 1211 h 4316"/>
                  <a:gd name="T14" fmla="*/ 150 w 174"/>
                  <a:gd name="T15" fmla="*/ 1487 h 4316"/>
                  <a:gd name="T16" fmla="*/ 156 w 174"/>
                  <a:gd name="T17" fmla="*/ 1768 h 4316"/>
                  <a:gd name="T18" fmla="*/ 162 w 174"/>
                  <a:gd name="T19" fmla="*/ 2062 h 4316"/>
                  <a:gd name="T20" fmla="*/ 156 w 174"/>
                  <a:gd name="T21" fmla="*/ 2644 h 4316"/>
                  <a:gd name="T22" fmla="*/ 126 w 174"/>
                  <a:gd name="T23" fmla="*/ 3225 h 4316"/>
                  <a:gd name="T24" fmla="*/ 108 w 174"/>
                  <a:gd name="T25" fmla="*/ 3507 h 4316"/>
                  <a:gd name="T26" fmla="*/ 78 w 174"/>
                  <a:gd name="T27" fmla="*/ 3788 h 4316"/>
                  <a:gd name="T28" fmla="*/ 42 w 174"/>
                  <a:gd name="T29" fmla="*/ 4058 h 4316"/>
                  <a:gd name="T30" fmla="*/ 0 w 174"/>
                  <a:gd name="T31" fmla="*/ 4316 h 4316"/>
                  <a:gd name="T32" fmla="*/ 12 w 174"/>
                  <a:gd name="T33" fmla="*/ 4316 h 4316"/>
                  <a:gd name="T34" fmla="*/ 54 w 174"/>
                  <a:gd name="T35" fmla="*/ 4058 h 4316"/>
                  <a:gd name="T36" fmla="*/ 90 w 174"/>
                  <a:gd name="T37" fmla="*/ 3782 h 4316"/>
                  <a:gd name="T38" fmla="*/ 120 w 174"/>
                  <a:gd name="T39" fmla="*/ 3507 h 4316"/>
                  <a:gd name="T40" fmla="*/ 138 w 174"/>
                  <a:gd name="T41" fmla="*/ 3219 h 4316"/>
                  <a:gd name="T42" fmla="*/ 168 w 174"/>
                  <a:gd name="T43" fmla="*/ 2638 h 4316"/>
                  <a:gd name="T44" fmla="*/ 174 w 174"/>
                  <a:gd name="T45" fmla="*/ 2056 h 4316"/>
                  <a:gd name="T46" fmla="*/ 168 w 174"/>
                  <a:gd name="T47" fmla="*/ 1768 h 4316"/>
                  <a:gd name="T48" fmla="*/ 162 w 174"/>
                  <a:gd name="T49" fmla="*/ 1487 h 4316"/>
                  <a:gd name="T50" fmla="*/ 144 w 174"/>
                  <a:gd name="T51" fmla="*/ 1211 h 4316"/>
                  <a:gd name="T52" fmla="*/ 132 w 174"/>
                  <a:gd name="T53" fmla="*/ 941 h 4316"/>
                  <a:gd name="T54" fmla="*/ 108 w 174"/>
                  <a:gd name="T55" fmla="*/ 689 h 4316"/>
                  <a:gd name="T56" fmla="*/ 84 w 174"/>
                  <a:gd name="T57" fmla="*/ 444 h 4316"/>
                  <a:gd name="T58" fmla="*/ 54 w 174"/>
                  <a:gd name="T59" fmla="*/ 216 h 4316"/>
                  <a:gd name="T60" fmla="*/ 24 w 174"/>
                  <a:gd name="T61" fmla="*/ 0 h 4316"/>
                  <a:gd name="T62" fmla="*/ 24 w 174"/>
                  <a:gd name="T63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>
                  <a:gd name="T0" fmla="*/ 329 w 335"/>
                  <a:gd name="T1" fmla="*/ 2014 h 4316"/>
                  <a:gd name="T2" fmla="*/ 317 w 335"/>
                  <a:gd name="T3" fmla="*/ 1726 h 4316"/>
                  <a:gd name="T4" fmla="*/ 293 w 335"/>
                  <a:gd name="T5" fmla="*/ 1445 h 4316"/>
                  <a:gd name="T6" fmla="*/ 263 w 335"/>
                  <a:gd name="T7" fmla="*/ 1175 h 4316"/>
                  <a:gd name="T8" fmla="*/ 228 w 335"/>
                  <a:gd name="T9" fmla="*/ 917 h 4316"/>
                  <a:gd name="T10" fmla="*/ 186 w 335"/>
                  <a:gd name="T11" fmla="*/ 665 h 4316"/>
                  <a:gd name="T12" fmla="*/ 132 w 335"/>
                  <a:gd name="T13" fmla="*/ 432 h 4316"/>
                  <a:gd name="T14" fmla="*/ 78 w 335"/>
                  <a:gd name="T15" fmla="*/ 204 h 4316"/>
                  <a:gd name="T16" fmla="*/ 12 w 335"/>
                  <a:gd name="T17" fmla="*/ 0 h 4316"/>
                  <a:gd name="T18" fmla="*/ 0 w 335"/>
                  <a:gd name="T19" fmla="*/ 0 h 4316"/>
                  <a:gd name="T20" fmla="*/ 66 w 335"/>
                  <a:gd name="T21" fmla="*/ 204 h 4316"/>
                  <a:gd name="T22" fmla="*/ 120 w 335"/>
                  <a:gd name="T23" fmla="*/ 432 h 4316"/>
                  <a:gd name="T24" fmla="*/ 174 w 335"/>
                  <a:gd name="T25" fmla="*/ 665 h 4316"/>
                  <a:gd name="T26" fmla="*/ 216 w 335"/>
                  <a:gd name="T27" fmla="*/ 917 h 4316"/>
                  <a:gd name="T28" fmla="*/ 251 w 335"/>
                  <a:gd name="T29" fmla="*/ 1175 h 4316"/>
                  <a:gd name="T30" fmla="*/ 281 w 335"/>
                  <a:gd name="T31" fmla="*/ 1445 h 4316"/>
                  <a:gd name="T32" fmla="*/ 305 w 335"/>
                  <a:gd name="T33" fmla="*/ 1726 h 4316"/>
                  <a:gd name="T34" fmla="*/ 317 w 335"/>
                  <a:gd name="T35" fmla="*/ 2014 h 4316"/>
                  <a:gd name="T36" fmla="*/ 323 w 335"/>
                  <a:gd name="T37" fmla="*/ 2314 h 4316"/>
                  <a:gd name="T38" fmla="*/ 317 w 335"/>
                  <a:gd name="T39" fmla="*/ 2608 h 4316"/>
                  <a:gd name="T40" fmla="*/ 305 w 335"/>
                  <a:gd name="T41" fmla="*/ 2907 h 4316"/>
                  <a:gd name="T42" fmla="*/ 281 w 335"/>
                  <a:gd name="T43" fmla="*/ 3201 h 4316"/>
                  <a:gd name="T44" fmla="*/ 257 w 335"/>
                  <a:gd name="T45" fmla="*/ 3489 h 4316"/>
                  <a:gd name="T46" fmla="*/ 216 w 335"/>
                  <a:gd name="T47" fmla="*/ 3777 h 4316"/>
                  <a:gd name="T48" fmla="*/ 174 w 335"/>
                  <a:gd name="T49" fmla="*/ 4052 h 4316"/>
                  <a:gd name="T50" fmla="*/ 120 w 335"/>
                  <a:gd name="T51" fmla="*/ 4316 h 4316"/>
                  <a:gd name="T52" fmla="*/ 132 w 335"/>
                  <a:gd name="T53" fmla="*/ 4316 h 4316"/>
                  <a:gd name="T54" fmla="*/ 186 w 335"/>
                  <a:gd name="T55" fmla="*/ 4052 h 4316"/>
                  <a:gd name="T56" fmla="*/ 228 w 335"/>
                  <a:gd name="T57" fmla="*/ 3777 h 4316"/>
                  <a:gd name="T58" fmla="*/ 269 w 335"/>
                  <a:gd name="T59" fmla="*/ 3489 h 4316"/>
                  <a:gd name="T60" fmla="*/ 293 w 335"/>
                  <a:gd name="T61" fmla="*/ 3201 h 4316"/>
                  <a:gd name="T62" fmla="*/ 317 w 335"/>
                  <a:gd name="T63" fmla="*/ 2907 h 4316"/>
                  <a:gd name="T64" fmla="*/ 329 w 335"/>
                  <a:gd name="T65" fmla="*/ 2608 h 4316"/>
                  <a:gd name="T66" fmla="*/ 335 w 335"/>
                  <a:gd name="T67" fmla="*/ 2314 h 4316"/>
                  <a:gd name="T68" fmla="*/ 329 w 335"/>
                  <a:gd name="T69" fmla="*/ 2014 h 4316"/>
                  <a:gd name="T70" fmla="*/ 329 w 335"/>
                  <a:gd name="T71" fmla="*/ 201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>
                  <a:gd name="T0" fmla="*/ 413 w 425"/>
                  <a:gd name="T1" fmla="*/ 1924 h 4316"/>
                  <a:gd name="T2" fmla="*/ 395 w 425"/>
                  <a:gd name="T3" fmla="*/ 1690 h 4316"/>
                  <a:gd name="T4" fmla="*/ 365 w 425"/>
                  <a:gd name="T5" fmla="*/ 1457 h 4316"/>
                  <a:gd name="T6" fmla="*/ 329 w 425"/>
                  <a:gd name="T7" fmla="*/ 1229 h 4316"/>
                  <a:gd name="T8" fmla="*/ 281 w 425"/>
                  <a:gd name="T9" fmla="*/ 1001 h 4316"/>
                  <a:gd name="T10" fmla="*/ 227 w 425"/>
                  <a:gd name="T11" fmla="*/ 761 h 4316"/>
                  <a:gd name="T12" fmla="*/ 162 w 425"/>
                  <a:gd name="T13" fmla="*/ 522 h 4316"/>
                  <a:gd name="T14" fmla="*/ 90 w 425"/>
                  <a:gd name="T15" fmla="*/ 270 h 4316"/>
                  <a:gd name="T16" fmla="*/ 12 w 425"/>
                  <a:gd name="T17" fmla="*/ 0 h 4316"/>
                  <a:gd name="T18" fmla="*/ 0 w 425"/>
                  <a:gd name="T19" fmla="*/ 0 h 4316"/>
                  <a:gd name="T20" fmla="*/ 84 w 425"/>
                  <a:gd name="T21" fmla="*/ 270 h 4316"/>
                  <a:gd name="T22" fmla="*/ 156 w 425"/>
                  <a:gd name="T23" fmla="*/ 522 h 4316"/>
                  <a:gd name="T24" fmla="*/ 216 w 425"/>
                  <a:gd name="T25" fmla="*/ 767 h 4316"/>
                  <a:gd name="T26" fmla="*/ 275 w 425"/>
                  <a:gd name="T27" fmla="*/ 1001 h 4316"/>
                  <a:gd name="T28" fmla="*/ 317 w 425"/>
                  <a:gd name="T29" fmla="*/ 1235 h 4316"/>
                  <a:gd name="T30" fmla="*/ 353 w 425"/>
                  <a:gd name="T31" fmla="*/ 1463 h 4316"/>
                  <a:gd name="T32" fmla="*/ 383 w 425"/>
                  <a:gd name="T33" fmla="*/ 1690 h 4316"/>
                  <a:gd name="T34" fmla="*/ 401 w 425"/>
                  <a:gd name="T35" fmla="*/ 1924 h 4316"/>
                  <a:gd name="T36" fmla="*/ 413 w 425"/>
                  <a:gd name="T37" fmla="*/ 2188 h 4316"/>
                  <a:gd name="T38" fmla="*/ 407 w 425"/>
                  <a:gd name="T39" fmla="*/ 2458 h 4316"/>
                  <a:gd name="T40" fmla="*/ 395 w 425"/>
                  <a:gd name="T41" fmla="*/ 2733 h 4316"/>
                  <a:gd name="T42" fmla="*/ 365 w 425"/>
                  <a:gd name="T43" fmla="*/ 3021 h 4316"/>
                  <a:gd name="T44" fmla="*/ 329 w 425"/>
                  <a:gd name="T45" fmla="*/ 3321 h 4316"/>
                  <a:gd name="T46" fmla="*/ 275 w 425"/>
                  <a:gd name="T47" fmla="*/ 3639 h 4316"/>
                  <a:gd name="T48" fmla="*/ 204 w 425"/>
                  <a:gd name="T49" fmla="*/ 3968 h 4316"/>
                  <a:gd name="T50" fmla="*/ 126 w 425"/>
                  <a:gd name="T51" fmla="*/ 4316 h 4316"/>
                  <a:gd name="T52" fmla="*/ 138 w 425"/>
                  <a:gd name="T53" fmla="*/ 4316 h 4316"/>
                  <a:gd name="T54" fmla="*/ 216 w 425"/>
                  <a:gd name="T55" fmla="*/ 3968 h 4316"/>
                  <a:gd name="T56" fmla="*/ 287 w 425"/>
                  <a:gd name="T57" fmla="*/ 3639 h 4316"/>
                  <a:gd name="T58" fmla="*/ 341 w 425"/>
                  <a:gd name="T59" fmla="*/ 3321 h 4316"/>
                  <a:gd name="T60" fmla="*/ 377 w 425"/>
                  <a:gd name="T61" fmla="*/ 3021 h 4316"/>
                  <a:gd name="T62" fmla="*/ 407 w 425"/>
                  <a:gd name="T63" fmla="*/ 2733 h 4316"/>
                  <a:gd name="T64" fmla="*/ 419 w 425"/>
                  <a:gd name="T65" fmla="*/ 2458 h 4316"/>
                  <a:gd name="T66" fmla="*/ 425 w 425"/>
                  <a:gd name="T67" fmla="*/ 2188 h 4316"/>
                  <a:gd name="T68" fmla="*/ 413 w 425"/>
                  <a:gd name="T69" fmla="*/ 1924 h 4316"/>
                  <a:gd name="T70" fmla="*/ 413 w 425"/>
                  <a:gd name="T71" fmla="*/ 1924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>
                  <a:gd name="T0" fmla="*/ 556 w 556"/>
                  <a:gd name="T1" fmla="*/ 2020 h 4316"/>
                  <a:gd name="T2" fmla="*/ 538 w 556"/>
                  <a:gd name="T3" fmla="*/ 1732 h 4316"/>
                  <a:gd name="T4" fmla="*/ 503 w 556"/>
                  <a:gd name="T5" fmla="*/ 1445 h 4316"/>
                  <a:gd name="T6" fmla="*/ 455 w 556"/>
                  <a:gd name="T7" fmla="*/ 1175 h 4316"/>
                  <a:gd name="T8" fmla="*/ 395 w 556"/>
                  <a:gd name="T9" fmla="*/ 911 h 4316"/>
                  <a:gd name="T10" fmla="*/ 317 w 556"/>
                  <a:gd name="T11" fmla="*/ 659 h 4316"/>
                  <a:gd name="T12" fmla="*/ 228 w 556"/>
                  <a:gd name="T13" fmla="*/ 426 h 4316"/>
                  <a:gd name="T14" fmla="*/ 126 w 556"/>
                  <a:gd name="T15" fmla="*/ 204 h 4316"/>
                  <a:gd name="T16" fmla="*/ 12 w 556"/>
                  <a:gd name="T17" fmla="*/ 0 h 4316"/>
                  <a:gd name="T18" fmla="*/ 0 w 556"/>
                  <a:gd name="T19" fmla="*/ 0 h 4316"/>
                  <a:gd name="T20" fmla="*/ 114 w 556"/>
                  <a:gd name="T21" fmla="*/ 204 h 4316"/>
                  <a:gd name="T22" fmla="*/ 216 w 556"/>
                  <a:gd name="T23" fmla="*/ 426 h 4316"/>
                  <a:gd name="T24" fmla="*/ 305 w 556"/>
                  <a:gd name="T25" fmla="*/ 659 h 4316"/>
                  <a:gd name="T26" fmla="*/ 383 w 556"/>
                  <a:gd name="T27" fmla="*/ 911 h 4316"/>
                  <a:gd name="T28" fmla="*/ 443 w 556"/>
                  <a:gd name="T29" fmla="*/ 1175 h 4316"/>
                  <a:gd name="T30" fmla="*/ 491 w 556"/>
                  <a:gd name="T31" fmla="*/ 1445 h 4316"/>
                  <a:gd name="T32" fmla="*/ 526 w 556"/>
                  <a:gd name="T33" fmla="*/ 1732 h 4316"/>
                  <a:gd name="T34" fmla="*/ 544 w 556"/>
                  <a:gd name="T35" fmla="*/ 2020 h 4316"/>
                  <a:gd name="T36" fmla="*/ 544 w 556"/>
                  <a:gd name="T37" fmla="*/ 2326 h 4316"/>
                  <a:gd name="T38" fmla="*/ 532 w 556"/>
                  <a:gd name="T39" fmla="*/ 2632 h 4316"/>
                  <a:gd name="T40" fmla="*/ 503 w 556"/>
                  <a:gd name="T41" fmla="*/ 2931 h 4316"/>
                  <a:gd name="T42" fmla="*/ 455 w 556"/>
                  <a:gd name="T43" fmla="*/ 3225 h 4316"/>
                  <a:gd name="T44" fmla="*/ 389 w 556"/>
                  <a:gd name="T45" fmla="*/ 3513 h 4316"/>
                  <a:gd name="T46" fmla="*/ 311 w 556"/>
                  <a:gd name="T47" fmla="*/ 3788 h 4316"/>
                  <a:gd name="T48" fmla="*/ 216 w 556"/>
                  <a:gd name="T49" fmla="*/ 4058 h 4316"/>
                  <a:gd name="T50" fmla="*/ 102 w 556"/>
                  <a:gd name="T51" fmla="*/ 4316 h 4316"/>
                  <a:gd name="T52" fmla="*/ 114 w 556"/>
                  <a:gd name="T53" fmla="*/ 4316 h 4316"/>
                  <a:gd name="T54" fmla="*/ 228 w 556"/>
                  <a:gd name="T55" fmla="*/ 4058 h 4316"/>
                  <a:gd name="T56" fmla="*/ 323 w 556"/>
                  <a:gd name="T57" fmla="*/ 3788 h 4316"/>
                  <a:gd name="T58" fmla="*/ 401 w 556"/>
                  <a:gd name="T59" fmla="*/ 3513 h 4316"/>
                  <a:gd name="T60" fmla="*/ 467 w 556"/>
                  <a:gd name="T61" fmla="*/ 3225 h 4316"/>
                  <a:gd name="T62" fmla="*/ 515 w 556"/>
                  <a:gd name="T63" fmla="*/ 2931 h 4316"/>
                  <a:gd name="T64" fmla="*/ 544 w 556"/>
                  <a:gd name="T65" fmla="*/ 2632 h 4316"/>
                  <a:gd name="T66" fmla="*/ 556 w 556"/>
                  <a:gd name="T67" fmla="*/ 2326 h 4316"/>
                  <a:gd name="T68" fmla="*/ 556 w 556"/>
                  <a:gd name="T69" fmla="*/ 2020 h 4316"/>
                  <a:gd name="T70" fmla="*/ 556 w 556"/>
                  <a:gd name="T71" fmla="*/ 202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>
                  <a:gd name="T0" fmla="*/ 688 w 688"/>
                  <a:gd name="T1" fmla="*/ 2086 h 4316"/>
                  <a:gd name="T2" fmla="*/ 670 w 688"/>
                  <a:gd name="T3" fmla="*/ 1810 h 4316"/>
                  <a:gd name="T4" fmla="*/ 634 w 688"/>
                  <a:gd name="T5" fmla="*/ 1541 h 4316"/>
                  <a:gd name="T6" fmla="*/ 574 w 688"/>
                  <a:gd name="T7" fmla="*/ 1271 h 4316"/>
                  <a:gd name="T8" fmla="*/ 497 w 688"/>
                  <a:gd name="T9" fmla="*/ 1007 h 4316"/>
                  <a:gd name="T10" fmla="*/ 401 w 688"/>
                  <a:gd name="T11" fmla="*/ 749 h 4316"/>
                  <a:gd name="T12" fmla="*/ 293 w 688"/>
                  <a:gd name="T13" fmla="*/ 492 h 4316"/>
                  <a:gd name="T14" fmla="*/ 162 w 688"/>
                  <a:gd name="T15" fmla="*/ 240 h 4316"/>
                  <a:gd name="T16" fmla="*/ 12 w 688"/>
                  <a:gd name="T17" fmla="*/ 0 h 4316"/>
                  <a:gd name="T18" fmla="*/ 0 w 688"/>
                  <a:gd name="T19" fmla="*/ 0 h 4316"/>
                  <a:gd name="T20" fmla="*/ 150 w 688"/>
                  <a:gd name="T21" fmla="*/ 240 h 4316"/>
                  <a:gd name="T22" fmla="*/ 281 w 688"/>
                  <a:gd name="T23" fmla="*/ 492 h 4316"/>
                  <a:gd name="T24" fmla="*/ 389 w 688"/>
                  <a:gd name="T25" fmla="*/ 749 h 4316"/>
                  <a:gd name="T26" fmla="*/ 485 w 688"/>
                  <a:gd name="T27" fmla="*/ 1007 h 4316"/>
                  <a:gd name="T28" fmla="*/ 562 w 688"/>
                  <a:gd name="T29" fmla="*/ 1271 h 4316"/>
                  <a:gd name="T30" fmla="*/ 622 w 688"/>
                  <a:gd name="T31" fmla="*/ 1541 h 4316"/>
                  <a:gd name="T32" fmla="*/ 658 w 688"/>
                  <a:gd name="T33" fmla="*/ 1810 h 4316"/>
                  <a:gd name="T34" fmla="*/ 676 w 688"/>
                  <a:gd name="T35" fmla="*/ 2086 h 4316"/>
                  <a:gd name="T36" fmla="*/ 676 w 688"/>
                  <a:gd name="T37" fmla="*/ 2368 h 4316"/>
                  <a:gd name="T38" fmla="*/ 658 w 688"/>
                  <a:gd name="T39" fmla="*/ 2650 h 4316"/>
                  <a:gd name="T40" fmla="*/ 616 w 688"/>
                  <a:gd name="T41" fmla="*/ 2931 h 4316"/>
                  <a:gd name="T42" fmla="*/ 556 w 688"/>
                  <a:gd name="T43" fmla="*/ 3213 h 4316"/>
                  <a:gd name="T44" fmla="*/ 473 w 688"/>
                  <a:gd name="T45" fmla="*/ 3495 h 4316"/>
                  <a:gd name="T46" fmla="*/ 371 w 688"/>
                  <a:gd name="T47" fmla="*/ 3777 h 4316"/>
                  <a:gd name="T48" fmla="*/ 251 w 688"/>
                  <a:gd name="T49" fmla="*/ 4046 h 4316"/>
                  <a:gd name="T50" fmla="*/ 114 w 688"/>
                  <a:gd name="T51" fmla="*/ 4316 h 4316"/>
                  <a:gd name="T52" fmla="*/ 126 w 688"/>
                  <a:gd name="T53" fmla="*/ 4316 h 4316"/>
                  <a:gd name="T54" fmla="*/ 263 w 688"/>
                  <a:gd name="T55" fmla="*/ 4046 h 4316"/>
                  <a:gd name="T56" fmla="*/ 383 w 688"/>
                  <a:gd name="T57" fmla="*/ 3777 h 4316"/>
                  <a:gd name="T58" fmla="*/ 485 w 688"/>
                  <a:gd name="T59" fmla="*/ 3495 h 4316"/>
                  <a:gd name="T60" fmla="*/ 568 w 688"/>
                  <a:gd name="T61" fmla="*/ 3219 h 4316"/>
                  <a:gd name="T62" fmla="*/ 628 w 688"/>
                  <a:gd name="T63" fmla="*/ 2937 h 4316"/>
                  <a:gd name="T64" fmla="*/ 670 w 688"/>
                  <a:gd name="T65" fmla="*/ 2656 h 4316"/>
                  <a:gd name="T66" fmla="*/ 688 w 688"/>
                  <a:gd name="T67" fmla="*/ 2368 h 4316"/>
                  <a:gd name="T68" fmla="*/ 688 w 688"/>
                  <a:gd name="T69" fmla="*/ 2086 h 4316"/>
                  <a:gd name="T70" fmla="*/ 688 w 688"/>
                  <a:gd name="T71" fmla="*/ 208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>
                  <a:gd name="T0" fmla="*/ 855 w 861"/>
                  <a:gd name="T1" fmla="*/ 2128 h 4316"/>
                  <a:gd name="T2" fmla="*/ 831 w 861"/>
                  <a:gd name="T3" fmla="*/ 1834 h 4316"/>
                  <a:gd name="T4" fmla="*/ 808 w 861"/>
                  <a:gd name="T5" fmla="*/ 1684 h 4316"/>
                  <a:gd name="T6" fmla="*/ 784 w 861"/>
                  <a:gd name="T7" fmla="*/ 1541 h 4316"/>
                  <a:gd name="T8" fmla="*/ 748 w 861"/>
                  <a:gd name="T9" fmla="*/ 1397 h 4316"/>
                  <a:gd name="T10" fmla="*/ 712 w 861"/>
                  <a:gd name="T11" fmla="*/ 1253 h 4316"/>
                  <a:gd name="T12" fmla="*/ 664 w 861"/>
                  <a:gd name="T13" fmla="*/ 1115 h 4316"/>
                  <a:gd name="T14" fmla="*/ 610 w 861"/>
                  <a:gd name="T15" fmla="*/ 977 h 4316"/>
                  <a:gd name="T16" fmla="*/ 491 w 861"/>
                  <a:gd name="T17" fmla="*/ 719 h 4316"/>
                  <a:gd name="T18" fmla="*/ 353 w 861"/>
                  <a:gd name="T19" fmla="*/ 468 h 4316"/>
                  <a:gd name="T20" fmla="*/ 192 w 861"/>
                  <a:gd name="T21" fmla="*/ 228 h 4316"/>
                  <a:gd name="T22" fmla="*/ 12 w 861"/>
                  <a:gd name="T23" fmla="*/ 0 h 4316"/>
                  <a:gd name="T24" fmla="*/ 0 w 861"/>
                  <a:gd name="T25" fmla="*/ 0 h 4316"/>
                  <a:gd name="T26" fmla="*/ 180 w 861"/>
                  <a:gd name="T27" fmla="*/ 228 h 4316"/>
                  <a:gd name="T28" fmla="*/ 341 w 861"/>
                  <a:gd name="T29" fmla="*/ 468 h 4316"/>
                  <a:gd name="T30" fmla="*/ 479 w 861"/>
                  <a:gd name="T31" fmla="*/ 719 h 4316"/>
                  <a:gd name="T32" fmla="*/ 598 w 861"/>
                  <a:gd name="T33" fmla="*/ 983 h 4316"/>
                  <a:gd name="T34" fmla="*/ 652 w 861"/>
                  <a:gd name="T35" fmla="*/ 1121 h 4316"/>
                  <a:gd name="T36" fmla="*/ 700 w 861"/>
                  <a:gd name="T37" fmla="*/ 1259 h 4316"/>
                  <a:gd name="T38" fmla="*/ 736 w 861"/>
                  <a:gd name="T39" fmla="*/ 1403 h 4316"/>
                  <a:gd name="T40" fmla="*/ 772 w 861"/>
                  <a:gd name="T41" fmla="*/ 1547 h 4316"/>
                  <a:gd name="T42" fmla="*/ 802 w 861"/>
                  <a:gd name="T43" fmla="*/ 1690 h 4316"/>
                  <a:gd name="T44" fmla="*/ 819 w 861"/>
                  <a:gd name="T45" fmla="*/ 1834 h 4316"/>
                  <a:gd name="T46" fmla="*/ 837 w 861"/>
                  <a:gd name="T47" fmla="*/ 1984 h 4316"/>
                  <a:gd name="T48" fmla="*/ 843 w 861"/>
                  <a:gd name="T49" fmla="*/ 2128 h 4316"/>
                  <a:gd name="T50" fmla="*/ 849 w 861"/>
                  <a:gd name="T51" fmla="*/ 2278 h 4316"/>
                  <a:gd name="T52" fmla="*/ 843 w 861"/>
                  <a:gd name="T53" fmla="*/ 2428 h 4316"/>
                  <a:gd name="T54" fmla="*/ 831 w 861"/>
                  <a:gd name="T55" fmla="*/ 2572 h 4316"/>
                  <a:gd name="T56" fmla="*/ 819 w 861"/>
                  <a:gd name="T57" fmla="*/ 2721 h 4316"/>
                  <a:gd name="T58" fmla="*/ 796 w 861"/>
                  <a:gd name="T59" fmla="*/ 2865 h 4316"/>
                  <a:gd name="T60" fmla="*/ 766 w 861"/>
                  <a:gd name="T61" fmla="*/ 3015 h 4316"/>
                  <a:gd name="T62" fmla="*/ 724 w 861"/>
                  <a:gd name="T63" fmla="*/ 3159 h 4316"/>
                  <a:gd name="T64" fmla="*/ 682 w 861"/>
                  <a:gd name="T65" fmla="*/ 3303 h 4316"/>
                  <a:gd name="T66" fmla="*/ 586 w 861"/>
                  <a:gd name="T67" fmla="*/ 3567 h 4316"/>
                  <a:gd name="T68" fmla="*/ 473 w 861"/>
                  <a:gd name="T69" fmla="*/ 3824 h 4316"/>
                  <a:gd name="T70" fmla="*/ 335 w 861"/>
                  <a:gd name="T71" fmla="*/ 4076 h 4316"/>
                  <a:gd name="T72" fmla="*/ 180 w 861"/>
                  <a:gd name="T73" fmla="*/ 4316 h 4316"/>
                  <a:gd name="T74" fmla="*/ 192 w 861"/>
                  <a:gd name="T75" fmla="*/ 4316 h 4316"/>
                  <a:gd name="T76" fmla="*/ 347 w 861"/>
                  <a:gd name="T77" fmla="*/ 4076 h 4316"/>
                  <a:gd name="T78" fmla="*/ 485 w 861"/>
                  <a:gd name="T79" fmla="*/ 3824 h 4316"/>
                  <a:gd name="T80" fmla="*/ 598 w 861"/>
                  <a:gd name="T81" fmla="*/ 3573 h 4316"/>
                  <a:gd name="T82" fmla="*/ 694 w 861"/>
                  <a:gd name="T83" fmla="*/ 3309 h 4316"/>
                  <a:gd name="T84" fmla="*/ 736 w 861"/>
                  <a:gd name="T85" fmla="*/ 3165 h 4316"/>
                  <a:gd name="T86" fmla="*/ 778 w 861"/>
                  <a:gd name="T87" fmla="*/ 3021 h 4316"/>
                  <a:gd name="T88" fmla="*/ 808 w 861"/>
                  <a:gd name="T89" fmla="*/ 2871 h 4316"/>
                  <a:gd name="T90" fmla="*/ 831 w 861"/>
                  <a:gd name="T91" fmla="*/ 2727 h 4316"/>
                  <a:gd name="T92" fmla="*/ 843 w 861"/>
                  <a:gd name="T93" fmla="*/ 2578 h 4316"/>
                  <a:gd name="T94" fmla="*/ 855 w 861"/>
                  <a:gd name="T95" fmla="*/ 2428 h 4316"/>
                  <a:gd name="T96" fmla="*/ 861 w 861"/>
                  <a:gd name="T97" fmla="*/ 2278 h 4316"/>
                  <a:gd name="T98" fmla="*/ 855 w 861"/>
                  <a:gd name="T99" fmla="*/ 2128 h 4316"/>
                  <a:gd name="T100" fmla="*/ 855 w 861"/>
                  <a:gd name="T101" fmla="*/ 212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>
                  <a:gd name="T0" fmla="*/ 18 w 149"/>
                  <a:gd name="T1" fmla="*/ 1942 h 4316"/>
                  <a:gd name="T2" fmla="*/ 30 w 149"/>
                  <a:gd name="T3" fmla="*/ 1630 h 4316"/>
                  <a:gd name="T4" fmla="*/ 42 w 149"/>
                  <a:gd name="T5" fmla="*/ 1331 h 4316"/>
                  <a:gd name="T6" fmla="*/ 59 w 149"/>
                  <a:gd name="T7" fmla="*/ 1055 h 4316"/>
                  <a:gd name="T8" fmla="*/ 77 w 149"/>
                  <a:gd name="T9" fmla="*/ 791 h 4316"/>
                  <a:gd name="T10" fmla="*/ 83 w 149"/>
                  <a:gd name="T11" fmla="*/ 671 h 4316"/>
                  <a:gd name="T12" fmla="*/ 95 w 149"/>
                  <a:gd name="T13" fmla="*/ 557 h 4316"/>
                  <a:gd name="T14" fmla="*/ 107 w 149"/>
                  <a:gd name="T15" fmla="*/ 444 h 4316"/>
                  <a:gd name="T16" fmla="*/ 113 w 149"/>
                  <a:gd name="T17" fmla="*/ 342 h 4316"/>
                  <a:gd name="T18" fmla="*/ 125 w 149"/>
                  <a:gd name="T19" fmla="*/ 246 h 4316"/>
                  <a:gd name="T20" fmla="*/ 131 w 149"/>
                  <a:gd name="T21" fmla="*/ 156 h 4316"/>
                  <a:gd name="T22" fmla="*/ 143 w 149"/>
                  <a:gd name="T23" fmla="*/ 72 h 4316"/>
                  <a:gd name="T24" fmla="*/ 149 w 149"/>
                  <a:gd name="T25" fmla="*/ 0 h 4316"/>
                  <a:gd name="T26" fmla="*/ 137 w 149"/>
                  <a:gd name="T27" fmla="*/ 0 h 4316"/>
                  <a:gd name="T28" fmla="*/ 131 w 149"/>
                  <a:gd name="T29" fmla="*/ 72 h 4316"/>
                  <a:gd name="T30" fmla="*/ 119 w 149"/>
                  <a:gd name="T31" fmla="*/ 156 h 4316"/>
                  <a:gd name="T32" fmla="*/ 113 w 149"/>
                  <a:gd name="T33" fmla="*/ 246 h 4316"/>
                  <a:gd name="T34" fmla="*/ 101 w 149"/>
                  <a:gd name="T35" fmla="*/ 342 h 4316"/>
                  <a:gd name="T36" fmla="*/ 95 w 149"/>
                  <a:gd name="T37" fmla="*/ 444 h 4316"/>
                  <a:gd name="T38" fmla="*/ 83 w 149"/>
                  <a:gd name="T39" fmla="*/ 557 h 4316"/>
                  <a:gd name="T40" fmla="*/ 71 w 149"/>
                  <a:gd name="T41" fmla="*/ 671 h 4316"/>
                  <a:gd name="T42" fmla="*/ 65 w 149"/>
                  <a:gd name="T43" fmla="*/ 791 h 4316"/>
                  <a:gd name="T44" fmla="*/ 48 w 149"/>
                  <a:gd name="T45" fmla="*/ 1055 h 4316"/>
                  <a:gd name="T46" fmla="*/ 30 w 149"/>
                  <a:gd name="T47" fmla="*/ 1331 h 4316"/>
                  <a:gd name="T48" fmla="*/ 18 w 149"/>
                  <a:gd name="T49" fmla="*/ 1630 h 4316"/>
                  <a:gd name="T50" fmla="*/ 6 w 149"/>
                  <a:gd name="T51" fmla="*/ 1942 h 4316"/>
                  <a:gd name="T52" fmla="*/ 0 w 149"/>
                  <a:gd name="T53" fmla="*/ 2278 h 4316"/>
                  <a:gd name="T54" fmla="*/ 6 w 149"/>
                  <a:gd name="T55" fmla="*/ 2602 h 4316"/>
                  <a:gd name="T56" fmla="*/ 12 w 149"/>
                  <a:gd name="T57" fmla="*/ 2919 h 4316"/>
                  <a:gd name="T58" fmla="*/ 24 w 149"/>
                  <a:gd name="T59" fmla="*/ 3219 h 4316"/>
                  <a:gd name="T60" fmla="*/ 36 w 149"/>
                  <a:gd name="T61" fmla="*/ 3513 h 4316"/>
                  <a:gd name="T62" fmla="*/ 59 w 149"/>
                  <a:gd name="T63" fmla="*/ 3794 h 4316"/>
                  <a:gd name="T64" fmla="*/ 89 w 149"/>
                  <a:gd name="T65" fmla="*/ 4058 h 4316"/>
                  <a:gd name="T66" fmla="*/ 125 w 149"/>
                  <a:gd name="T67" fmla="*/ 4316 h 4316"/>
                  <a:gd name="T68" fmla="*/ 137 w 149"/>
                  <a:gd name="T69" fmla="*/ 4316 h 4316"/>
                  <a:gd name="T70" fmla="*/ 101 w 149"/>
                  <a:gd name="T71" fmla="*/ 4058 h 4316"/>
                  <a:gd name="T72" fmla="*/ 71 w 149"/>
                  <a:gd name="T73" fmla="*/ 3794 h 4316"/>
                  <a:gd name="T74" fmla="*/ 48 w 149"/>
                  <a:gd name="T75" fmla="*/ 3513 h 4316"/>
                  <a:gd name="T76" fmla="*/ 36 w 149"/>
                  <a:gd name="T77" fmla="*/ 3225 h 4316"/>
                  <a:gd name="T78" fmla="*/ 24 w 149"/>
                  <a:gd name="T79" fmla="*/ 2919 h 4316"/>
                  <a:gd name="T80" fmla="*/ 18 w 149"/>
                  <a:gd name="T81" fmla="*/ 2608 h 4316"/>
                  <a:gd name="T82" fmla="*/ 12 w 149"/>
                  <a:gd name="T83" fmla="*/ 2278 h 4316"/>
                  <a:gd name="T84" fmla="*/ 18 w 149"/>
                  <a:gd name="T85" fmla="*/ 1942 h 4316"/>
                  <a:gd name="T86" fmla="*/ 18 w 149"/>
                  <a:gd name="T87" fmla="*/ 194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>
                  <a:gd name="T0" fmla="*/ 18 w 299"/>
                  <a:gd name="T1" fmla="*/ 2062 h 4316"/>
                  <a:gd name="T2" fmla="*/ 30 w 299"/>
                  <a:gd name="T3" fmla="*/ 1750 h 4316"/>
                  <a:gd name="T4" fmla="*/ 54 w 299"/>
                  <a:gd name="T5" fmla="*/ 1451 h 4316"/>
                  <a:gd name="T6" fmla="*/ 84 w 299"/>
                  <a:gd name="T7" fmla="*/ 1169 h 4316"/>
                  <a:gd name="T8" fmla="*/ 126 w 299"/>
                  <a:gd name="T9" fmla="*/ 899 h 4316"/>
                  <a:gd name="T10" fmla="*/ 162 w 299"/>
                  <a:gd name="T11" fmla="*/ 641 h 4316"/>
                  <a:gd name="T12" fmla="*/ 209 w 299"/>
                  <a:gd name="T13" fmla="*/ 408 h 4316"/>
                  <a:gd name="T14" fmla="*/ 251 w 299"/>
                  <a:gd name="T15" fmla="*/ 192 h 4316"/>
                  <a:gd name="T16" fmla="*/ 299 w 299"/>
                  <a:gd name="T17" fmla="*/ 0 h 4316"/>
                  <a:gd name="T18" fmla="*/ 287 w 299"/>
                  <a:gd name="T19" fmla="*/ 0 h 4316"/>
                  <a:gd name="T20" fmla="*/ 239 w 299"/>
                  <a:gd name="T21" fmla="*/ 192 h 4316"/>
                  <a:gd name="T22" fmla="*/ 198 w 299"/>
                  <a:gd name="T23" fmla="*/ 408 h 4316"/>
                  <a:gd name="T24" fmla="*/ 156 w 299"/>
                  <a:gd name="T25" fmla="*/ 641 h 4316"/>
                  <a:gd name="T26" fmla="*/ 114 w 299"/>
                  <a:gd name="T27" fmla="*/ 899 h 4316"/>
                  <a:gd name="T28" fmla="*/ 78 w 299"/>
                  <a:gd name="T29" fmla="*/ 1169 h 4316"/>
                  <a:gd name="T30" fmla="*/ 48 w 299"/>
                  <a:gd name="T31" fmla="*/ 1451 h 4316"/>
                  <a:gd name="T32" fmla="*/ 24 w 299"/>
                  <a:gd name="T33" fmla="*/ 1750 h 4316"/>
                  <a:gd name="T34" fmla="*/ 6 w 299"/>
                  <a:gd name="T35" fmla="*/ 2062 h 4316"/>
                  <a:gd name="T36" fmla="*/ 0 w 299"/>
                  <a:gd name="T37" fmla="*/ 2374 h 4316"/>
                  <a:gd name="T38" fmla="*/ 12 w 299"/>
                  <a:gd name="T39" fmla="*/ 2674 h 4316"/>
                  <a:gd name="T40" fmla="*/ 30 w 299"/>
                  <a:gd name="T41" fmla="*/ 2973 h 4316"/>
                  <a:gd name="T42" fmla="*/ 54 w 299"/>
                  <a:gd name="T43" fmla="*/ 3255 h 4316"/>
                  <a:gd name="T44" fmla="*/ 96 w 299"/>
                  <a:gd name="T45" fmla="*/ 3537 h 4316"/>
                  <a:gd name="T46" fmla="*/ 144 w 299"/>
                  <a:gd name="T47" fmla="*/ 3806 h 4316"/>
                  <a:gd name="T48" fmla="*/ 203 w 299"/>
                  <a:gd name="T49" fmla="*/ 4064 h 4316"/>
                  <a:gd name="T50" fmla="*/ 275 w 299"/>
                  <a:gd name="T51" fmla="*/ 4316 h 4316"/>
                  <a:gd name="T52" fmla="*/ 287 w 299"/>
                  <a:gd name="T53" fmla="*/ 4316 h 4316"/>
                  <a:gd name="T54" fmla="*/ 215 w 299"/>
                  <a:gd name="T55" fmla="*/ 4064 h 4316"/>
                  <a:gd name="T56" fmla="*/ 156 w 299"/>
                  <a:gd name="T57" fmla="*/ 3806 h 4316"/>
                  <a:gd name="T58" fmla="*/ 108 w 299"/>
                  <a:gd name="T59" fmla="*/ 3537 h 4316"/>
                  <a:gd name="T60" fmla="*/ 66 w 299"/>
                  <a:gd name="T61" fmla="*/ 3261 h 4316"/>
                  <a:gd name="T62" fmla="*/ 42 w 299"/>
                  <a:gd name="T63" fmla="*/ 2973 h 4316"/>
                  <a:gd name="T64" fmla="*/ 24 w 299"/>
                  <a:gd name="T65" fmla="*/ 2680 h 4316"/>
                  <a:gd name="T66" fmla="*/ 12 w 299"/>
                  <a:gd name="T67" fmla="*/ 2374 h 4316"/>
                  <a:gd name="T68" fmla="*/ 18 w 299"/>
                  <a:gd name="T69" fmla="*/ 2062 h 4316"/>
                  <a:gd name="T70" fmla="*/ 18 w 299"/>
                  <a:gd name="T71" fmla="*/ 2062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>
                  <a:gd name="T0" fmla="*/ 424 w 424"/>
                  <a:gd name="T1" fmla="*/ 0 h 4316"/>
                  <a:gd name="T2" fmla="*/ 412 w 424"/>
                  <a:gd name="T3" fmla="*/ 0 h 4316"/>
                  <a:gd name="T4" fmla="*/ 316 w 424"/>
                  <a:gd name="T5" fmla="*/ 222 h 4316"/>
                  <a:gd name="T6" fmla="*/ 239 w 424"/>
                  <a:gd name="T7" fmla="*/ 462 h 4316"/>
                  <a:gd name="T8" fmla="*/ 167 w 424"/>
                  <a:gd name="T9" fmla="*/ 707 h 4316"/>
                  <a:gd name="T10" fmla="*/ 107 w 424"/>
                  <a:gd name="T11" fmla="*/ 971 h 4316"/>
                  <a:gd name="T12" fmla="*/ 65 w 424"/>
                  <a:gd name="T13" fmla="*/ 1247 h 4316"/>
                  <a:gd name="T14" fmla="*/ 29 w 424"/>
                  <a:gd name="T15" fmla="*/ 1529 h 4316"/>
                  <a:gd name="T16" fmla="*/ 6 w 424"/>
                  <a:gd name="T17" fmla="*/ 1822 h 4316"/>
                  <a:gd name="T18" fmla="*/ 0 w 424"/>
                  <a:gd name="T19" fmla="*/ 2122 h 4316"/>
                  <a:gd name="T20" fmla="*/ 6 w 424"/>
                  <a:gd name="T21" fmla="*/ 2404 h 4316"/>
                  <a:gd name="T22" fmla="*/ 24 w 424"/>
                  <a:gd name="T23" fmla="*/ 2686 h 4316"/>
                  <a:gd name="T24" fmla="*/ 47 w 424"/>
                  <a:gd name="T25" fmla="*/ 2961 h 4316"/>
                  <a:gd name="T26" fmla="*/ 89 w 424"/>
                  <a:gd name="T27" fmla="*/ 3243 h 4316"/>
                  <a:gd name="T28" fmla="*/ 137 w 424"/>
                  <a:gd name="T29" fmla="*/ 3519 h 4316"/>
                  <a:gd name="T30" fmla="*/ 197 w 424"/>
                  <a:gd name="T31" fmla="*/ 3788 h 4316"/>
                  <a:gd name="T32" fmla="*/ 269 w 424"/>
                  <a:gd name="T33" fmla="*/ 4058 h 4316"/>
                  <a:gd name="T34" fmla="*/ 346 w 424"/>
                  <a:gd name="T35" fmla="*/ 4316 h 4316"/>
                  <a:gd name="T36" fmla="*/ 358 w 424"/>
                  <a:gd name="T37" fmla="*/ 4316 h 4316"/>
                  <a:gd name="T38" fmla="*/ 281 w 424"/>
                  <a:gd name="T39" fmla="*/ 4058 h 4316"/>
                  <a:gd name="T40" fmla="*/ 209 w 424"/>
                  <a:gd name="T41" fmla="*/ 3788 h 4316"/>
                  <a:gd name="T42" fmla="*/ 149 w 424"/>
                  <a:gd name="T43" fmla="*/ 3519 h 4316"/>
                  <a:gd name="T44" fmla="*/ 101 w 424"/>
                  <a:gd name="T45" fmla="*/ 3243 h 4316"/>
                  <a:gd name="T46" fmla="*/ 59 w 424"/>
                  <a:gd name="T47" fmla="*/ 2961 h 4316"/>
                  <a:gd name="T48" fmla="*/ 35 w 424"/>
                  <a:gd name="T49" fmla="*/ 2686 h 4316"/>
                  <a:gd name="T50" fmla="*/ 18 w 424"/>
                  <a:gd name="T51" fmla="*/ 2404 h 4316"/>
                  <a:gd name="T52" fmla="*/ 12 w 424"/>
                  <a:gd name="T53" fmla="*/ 2122 h 4316"/>
                  <a:gd name="T54" fmla="*/ 18 w 424"/>
                  <a:gd name="T55" fmla="*/ 1822 h 4316"/>
                  <a:gd name="T56" fmla="*/ 41 w 424"/>
                  <a:gd name="T57" fmla="*/ 1529 h 4316"/>
                  <a:gd name="T58" fmla="*/ 71 w 424"/>
                  <a:gd name="T59" fmla="*/ 1247 h 4316"/>
                  <a:gd name="T60" fmla="*/ 119 w 424"/>
                  <a:gd name="T61" fmla="*/ 971 h 4316"/>
                  <a:gd name="T62" fmla="*/ 179 w 424"/>
                  <a:gd name="T63" fmla="*/ 707 h 4316"/>
                  <a:gd name="T64" fmla="*/ 245 w 424"/>
                  <a:gd name="T65" fmla="*/ 462 h 4316"/>
                  <a:gd name="T66" fmla="*/ 328 w 424"/>
                  <a:gd name="T67" fmla="*/ 222 h 4316"/>
                  <a:gd name="T68" fmla="*/ 424 w 424"/>
                  <a:gd name="T69" fmla="*/ 0 h 4316"/>
                  <a:gd name="T70" fmla="*/ 424 w 424"/>
                  <a:gd name="T71" fmla="*/ 0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>
                  <a:gd name="T0" fmla="*/ 12 w 574"/>
                  <a:gd name="T1" fmla="*/ 2146 h 4316"/>
                  <a:gd name="T2" fmla="*/ 24 w 574"/>
                  <a:gd name="T3" fmla="*/ 1846 h 4316"/>
                  <a:gd name="T4" fmla="*/ 54 w 574"/>
                  <a:gd name="T5" fmla="*/ 1559 h 4316"/>
                  <a:gd name="T6" fmla="*/ 96 w 574"/>
                  <a:gd name="T7" fmla="*/ 1277 h 4316"/>
                  <a:gd name="T8" fmla="*/ 162 w 574"/>
                  <a:gd name="T9" fmla="*/ 1001 h 4316"/>
                  <a:gd name="T10" fmla="*/ 239 w 574"/>
                  <a:gd name="T11" fmla="*/ 731 h 4316"/>
                  <a:gd name="T12" fmla="*/ 335 w 574"/>
                  <a:gd name="T13" fmla="*/ 480 h 4316"/>
                  <a:gd name="T14" fmla="*/ 449 w 574"/>
                  <a:gd name="T15" fmla="*/ 234 h 4316"/>
                  <a:gd name="T16" fmla="*/ 574 w 574"/>
                  <a:gd name="T17" fmla="*/ 0 h 4316"/>
                  <a:gd name="T18" fmla="*/ 562 w 574"/>
                  <a:gd name="T19" fmla="*/ 0 h 4316"/>
                  <a:gd name="T20" fmla="*/ 437 w 574"/>
                  <a:gd name="T21" fmla="*/ 234 h 4316"/>
                  <a:gd name="T22" fmla="*/ 323 w 574"/>
                  <a:gd name="T23" fmla="*/ 480 h 4316"/>
                  <a:gd name="T24" fmla="*/ 227 w 574"/>
                  <a:gd name="T25" fmla="*/ 737 h 4316"/>
                  <a:gd name="T26" fmla="*/ 150 w 574"/>
                  <a:gd name="T27" fmla="*/ 1001 h 4316"/>
                  <a:gd name="T28" fmla="*/ 84 w 574"/>
                  <a:gd name="T29" fmla="*/ 1277 h 4316"/>
                  <a:gd name="T30" fmla="*/ 42 w 574"/>
                  <a:gd name="T31" fmla="*/ 1559 h 4316"/>
                  <a:gd name="T32" fmla="*/ 12 w 574"/>
                  <a:gd name="T33" fmla="*/ 1852 h 4316"/>
                  <a:gd name="T34" fmla="*/ 0 w 574"/>
                  <a:gd name="T35" fmla="*/ 2146 h 4316"/>
                  <a:gd name="T36" fmla="*/ 6 w 574"/>
                  <a:gd name="T37" fmla="*/ 2434 h 4316"/>
                  <a:gd name="T38" fmla="*/ 30 w 574"/>
                  <a:gd name="T39" fmla="*/ 2715 h 4316"/>
                  <a:gd name="T40" fmla="*/ 66 w 574"/>
                  <a:gd name="T41" fmla="*/ 2997 h 4316"/>
                  <a:gd name="T42" fmla="*/ 120 w 574"/>
                  <a:gd name="T43" fmla="*/ 3273 h 4316"/>
                  <a:gd name="T44" fmla="*/ 191 w 574"/>
                  <a:gd name="T45" fmla="*/ 3549 h 4316"/>
                  <a:gd name="T46" fmla="*/ 275 w 574"/>
                  <a:gd name="T47" fmla="*/ 3812 h 4316"/>
                  <a:gd name="T48" fmla="*/ 371 w 574"/>
                  <a:gd name="T49" fmla="*/ 4070 h 4316"/>
                  <a:gd name="T50" fmla="*/ 484 w 574"/>
                  <a:gd name="T51" fmla="*/ 4316 h 4316"/>
                  <a:gd name="T52" fmla="*/ 496 w 574"/>
                  <a:gd name="T53" fmla="*/ 4316 h 4316"/>
                  <a:gd name="T54" fmla="*/ 383 w 574"/>
                  <a:gd name="T55" fmla="*/ 4070 h 4316"/>
                  <a:gd name="T56" fmla="*/ 287 w 574"/>
                  <a:gd name="T57" fmla="*/ 3812 h 4316"/>
                  <a:gd name="T58" fmla="*/ 203 w 574"/>
                  <a:gd name="T59" fmla="*/ 3549 h 4316"/>
                  <a:gd name="T60" fmla="*/ 132 w 574"/>
                  <a:gd name="T61" fmla="*/ 3273 h 4316"/>
                  <a:gd name="T62" fmla="*/ 78 w 574"/>
                  <a:gd name="T63" fmla="*/ 2997 h 4316"/>
                  <a:gd name="T64" fmla="*/ 42 w 574"/>
                  <a:gd name="T65" fmla="*/ 2715 h 4316"/>
                  <a:gd name="T66" fmla="*/ 18 w 574"/>
                  <a:gd name="T67" fmla="*/ 2434 h 4316"/>
                  <a:gd name="T68" fmla="*/ 12 w 574"/>
                  <a:gd name="T69" fmla="*/ 2146 h 4316"/>
                  <a:gd name="T70" fmla="*/ 12 w 574"/>
                  <a:gd name="T71" fmla="*/ 2146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>
                  <a:gd name="T0" fmla="*/ 12 w 735"/>
                  <a:gd name="T1" fmla="*/ 2098 h 4316"/>
                  <a:gd name="T2" fmla="*/ 29 w 735"/>
                  <a:gd name="T3" fmla="*/ 1798 h 4316"/>
                  <a:gd name="T4" fmla="*/ 71 w 735"/>
                  <a:gd name="T5" fmla="*/ 1505 h 4316"/>
                  <a:gd name="T6" fmla="*/ 131 w 735"/>
                  <a:gd name="T7" fmla="*/ 1223 h 4316"/>
                  <a:gd name="T8" fmla="*/ 215 w 735"/>
                  <a:gd name="T9" fmla="*/ 941 h 4316"/>
                  <a:gd name="T10" fmla="*/ 316 w 735"/>
                  <a:gd name="T11" fmla="*/ 689 h 4316"/>
                  <a:gd name="T12" fmla="*/ 442 w 735"/>
                  <a:gd name="T13" fmla="*/ 444 h 4316"/>
                  <a:gd name="T14" fmla="*/ 580 w 735"/>
                  <a:gd name="T15" fmla="*/ 216 h 4316"/>
                  <a:gd name="T16" fmla="*/ 735 w 735"/>
                  <a:gd name="T17" fmla="*/ 0 h 4316"/>
                  <a:gd name="T18" fmla="*/ 723 w 735"/>
                  <a:gd name="T19" fmla="*/ 0 h 4316"/>
                  <a:gd name="T20" fmla="*/ 568 w 735"/>
                  <a:gd name="T21" fmla="*/ 210 h 4316"/>
                  <a:gd name="T22" fmla="*/ 430 w 735"/>
                  <a:gd name="T23" fmla="*/ 438 h 4316"/>
                  <a:gd name="T24" fmla="*/ 311 w 735"/>
                  <a:gd name="T25" fmla="*/ 683 h 4316"/>
                  <a:gd name="T26" fmla="*/ 209 w 735"/>
                  <a:gd name="T27" fmla="*/ 941 h 4316"/>
                  <a:gd name="T28" fmla="*/ 125 w 735"/>
                  <a:gd name="T29" fmla="*/ 1217 h 4316"/>
                  <a:gd name="T30" fmla="*/ 59 w 735"/>
                  <a:gd name="T31" fmla="*/ 1505 h 4316"/>
                  <a:gd name="T32" fmla="*/ 18 w 735"/>
                  <a:gd name="T33" fmla="*/ 1798 h 4316"/>
                  <a:gd name="T34" fmla="*/ 0 w 735"/>
                  <a:gd name="T35" fmla="*/ 2098 h 4316"/>
                  <a:gd name="T36" fmla="*/ 6 w 735"/>
                  <a:gd name="T37" fmla="*/ 2404 h 4316"/>
                  <a:gd name="T38" fmla="*/ 29 w 735"/>
                  <a:gd name="T39" fmla="*/ 2709 h 4316"/>
                  <a:gd name="T40" fmla="*/ 77 w 735"/>
                  <a:gd name="T41" fmla="*/ 3015 h 4316"/>
                  <a:gd name="T42" fmla="*/ 149 w 735"/>
                  <a:gd name="T43" fmla="*/ 3315 h 4316"/>
                  <a:gd name="T44" fmla="*/ 227 w 735"/>
                  <a:gd name="T45" fmla="*/ 3573 h 4316"/>
                  <a:gd name="T46" fmla="*/ 316 w 735"/>
                  <a:gd name="T47" fmla="*/ 3824 h 4316"/>
                  <a:gd name="T48" fmla="*/ 424 w 735"/>
                  <a:gd name="T49" fmla="*/ 4076 h 4316"/>
                  <a:gd name="T50" fmla="*/ 544 w 735"/>
                  <a:gd name="T51" fmla="*/ 4316 h 4316"/>
                  <a:gd name="T52" fmla="*/ 556 w 735"/>
                  <a:gd name="T53" fmla="*/ 4316 h 4316"/>
                  <a:gd name="T54" fmla="*/ 436 w 735"/>
                  <a:gd name="T55" fmla="*/ 4076 h 4316"/>
                  <a:gd name="T56" fmla="*/ 328 w 735"/>
                  <a:gd name="T57" fmla="*/ 3824 h 4316"/>
                  <a:gd name="T58" fmla="*/ 239 w 735"/>
                  <a:gd name="T59" fmla="*/ 3573 h 4316"/>
                  <a:gd name="T60" fmla="*/ 161 w 735"/>
                  <a:gd name="T61" fmla="*/ 3315 h 4316"/>
                  <a:gd name="T62" fmla="*/ 89 w 735"/>
                  <a:gd name="T63" fmla="*/ 3015 h 4316"/>
                  <a:gd name="T64" fmla="*/ 41 w 735"/>
                  <a:gd name="T65" fmla="*/ 2709 h 4316"/>
                  <a:gd name="T66" fmla="*/ 18 w 735"/>
                  <a:gd name="T67" fmla="*/ 2404 h 4316"/>
                  <a:gd name="T68" fmla="*/ 12 w 735"/>
                  <a:gd name="T69" fmla="*/ 2098 h 4316"/>
                  <a:gd name="T70" fmla="*/ 12 w 735"/>
                  <a:gd name="T71" fmla="*/ 209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>
                  <a:gd name="T0" fmla="*/ 18 w 837"/>
                  <a:gd name="T1" fmla="*/ 1948 h 4316"/>
                  <a:gd name="T2" fmla="*/ 48 w 837"/>
                  <a:gd name="T3" fmla="*/ 1708 h 4316"/>
                  <a:gd name="T4" fmla="*/ 96 w 837"/>
                  <a:gd name="T5" fmla="*/ 1475 h 4316"/>
                  <a:gd name="T6" fmla="*/ 161 w 837"/>
                  <a:gd name="T7" fmla="*/ 1235 h 4316"/>
                  <a:gd name="T8" fmla="*/ 251 w 837"/>
                  <a:gd name="T9" fmla="*/ 995 h 4316"/>
                  <a:gd name="T10" fmla="*/ 365 w 837"/>
                  <a:gd name="T11" fmla="*/ 755 h 4316"/>
                  <a:gd name="T12" fmla="*/ 496 w 837"/>
                  <a:gd name="T13" fmla="*/ 510 h 4316"/>
                  <a:gd name="T14" fmla="*/ 658 w 837"/>
                  <a:gd name="T15" fmla="*/ 258 h 4316"/>
                  <a:gd name="T16" fmla="*/ 741 w 837"/>
                  <a:gd name="T17" fmla="*/ 132 h 4316"/>
                  <a:gd name="T18" fmla="*/ 837 w 837"/>
                  <a:gd name="T19" fmla="*/ 0 h 4316"/>
                  <a:gd name="T20" fmla="*/ 825 w 837"/>
                  <a:gd name="T21" fmla="*/ 0 h 4316"/>
                  <a:gd name="T22" fmla="*/ 729 w 837"/>
                  <a:gd name="T23" fmla="*/ 132 h 4316"/>
                  <a:gd name="T24" fmla="*/ 640 w 837"/>
                  <a:gd name="T25" fmla="*/ 258 h 4316"/>
                  <a:gd name="T26" fmla="*/ 562 w 837"/>
                  <a:gd name="T27" fmla="*/ 384 h 4316"/>
                  <a:gd name="T28" fmla="*/ 484 w 837"/>
                  <a:gd name="T29" fmla="*/ 510 h 4316"/>
                  <a:gd name="T30" fmla="*/ 353 w 837"/>
                  <a:gd name="T31" fmla="*/ 755 h 4316"/>
                  <a:gd name="T32" fmla="*/ 239 w 837"/>
                  <a:gd name="T33" fmla="*/ 995 h 4316"/>
                  <a:gd name="T34" fmla="*/ 150 w 837"/>
                  <a:gd name="T35" fmla="*/ 1235 h 4316"/>
                  <a:gd name="T36" fmla="*/ 84 w 837"/>
                  <a:gd name="T37" fmla="*/ 1469 h 4316"/>
                  <a:gd name="T38" fmla="*/ 36 w 837"/>
                  <a:gd name="T39" fmla="*/ 1702 h 4316"/>
                  <a:gd name="T40" fmla="*/ 6 w 837"/>
                  <a:gd name="T41" fmla="*/ 1942 h 4316"/>
                  <a:gd name="T42" fmla="*/ 0 w 837"/>
                  <a:gd name="T43" fmla="*/ 2200 h 4316"/>
                  <a:gd name="T44" fmla="*/ 12 w 837"/>
                  <a:gd name="T45" fmla="*/ 2470 h 4316"/>
                  <a:gd name="T46" fmla="*/ 48 w 837"/>
                  <a:gd name="T47" fmla="*/ 2739 h 4316"/>
                  <a:gd name="T48" fmla="*/ 114 w 837"/>
                  <a:gd name="T49" fmla="*/ 3027 h 4316"/>
                  <a:gd name="T50" fmla="*/ 150 w 837"/>
                  <a:gd name="T51" fmla="*/ 3171 h 4316"/>
                  <a:gd name="T52" fmla="*/ 197 w 837"/>
                  <a:gd name="T53" fmla="*/ 3321 h 4316"/>
                  <a:gd name="T54" fmla="*/ 245 w 837"/>
                  <a:gd name="T55" fmla="*/ 3477 h 4316"/>
                  <a:gd name="T56" fmla="*/ 305 w 837"/>
                  <a:gd name="T57" fmla="*/ 3639 h 4316"/>
                  <a:gd name="T58" fmla="*/ 365 w 837"/>
                  <a:gd name="T59" fmla="*/ 3800 h 4316"/>
                  <a:gd name="T60" fmla="*/ 437 w 837"/>
                  <a:gd name="T61" fmla="*/ 3968 h 4316"/>
                  <a:gd name="T62" fmla="*/ 508 w 837"/>
                  <a:gd name="T63" fmla="*/ 4136 h 4316"/>
                  <a:gd name="T64" fmla="*/ 592 w 837"/>
                  <a:gd name="T65" fmla="*/ 4316 h 4316"/>
                  <a:gd name="T66" fmla="*/ 604 w 837"/>
                  <a:gd name="T67" fmla="*/ 4316 h 4316"/>
                  <a:gd name="T68" fmla="*/ 520 w 837"/>
                  <a:gd name="T69" fmla="*/ 4136 h 4316"/>
                  <a:gd name="T70" fmla="*/ 448 w 837"/>
                  <a:gd name="T71" fmla="*/ 3968 h 4316"/>
                  <a:gd name="T72" fmla="*/ 377 w 837"/>
                  <a:gd name="T73" fmla="*/ 3800 h 4316"/>
                  <a:gd name="T74" fmla="*/ 317 w 837"/>
                  <a:gd name="T75" fmla="*/ 3639 h 4316"/>
                  <a:gd name="T76" fmla="*/ 257 w 837"/>
                  <a:gd name="T77" fmla="*/ 3477 h 4316"/>
                  <a:gd name="T78" fmla="*/ 209 w 837"/>
                  <a:gd name="T79" fmla="*/ 3327 h 4316"/>
                  <a:gd name="T80" fmla="*/ 161 w 837"/>
                  <a:gd name="T81" fmla="*/ 3171 h 4316"/>
                  <a:gd name="T82" fmla="*/ 126 w 837"/>
                  <a:gd name="T83" fmla="*/ 3027 h 4316"/>
                  <a:gd name="T84" fmla="*/ 60 w 837"/>
                  <a:gd name="T85" fmla="*/ 2739 h 4316"/>
                  <a:gd name="T86" fmla="*/ 24 w 837"/>
                  <a:gd name="T87" fmla="*/ 2470 h 4316"/>
                  <a:gd name="T88" fmla="*/ 12 w 837"/>
                  <a:gd name="T89" fmla="*/ 2206 h 4316"/>
                  <a:gd name="T90" fmla="*/ 18 w 837"/>
                  <a:gd name="T91" fmla="*/ 1948 h 4316"/>
                  <a:gd name="T92" fmla="*/ 18 w 837"/>
                  <a:gd name="T93" fmla="*/ 1948 h 4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1075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>
                <a:gd name="T0" fmla="*/ 0 w 604"/>
                <a:gd name="T1" fmla="*/ 54 h 1415"/>
                <a:gd name="T2" fmla="*/ 42 w 604"/>
                <a:gd name="T3" fmla="*/ 228 h 1415"/>
                <a:gd name="T4" fmla="*/ 96 w 604"/>
                <a:gd name="T5" fmla="*/ 402 h 1415"/>
                <a:gd name="T6" fmla="*/ 161 w 604"/>
                <a:gd name="T7" fmla="*/ 576 h 1415"/>
                <a:gd name="T8" fmla="*/ 227 w 604"/>
                <a:gd name="T9" fmla="*/ 744 h 1415"/>
                <a:gd name="T10" fmla="*/ 305 w 604"/>
                <a:gd name="T11" fmla="*/ 917 h 1415"/>
                <a:gd name="T12" fmla="*/ 389 w 604"/>
                <a:gd name="T13" fmla="*/ 1085 h 1415"/>
                <a:gd name="T14" fmla="*/ 484 w 604"/>
                <a:gd name="T15" fmla="*/ 1253 h 1415"/>
                <a:gd name="T16" fmla="*/ 586 w 604"/>
                <a:gd name="T17" fmla="*/ 1415 h 1415"/>
                <a:gd name="T18" fmla="*/ 604 w 604"/>
                <a:gd name="T19" fmla="*/ 1415 h 1415"/>
                <a:gd name="T20" fmla="*/ 496 w 604"/>
                <a:gd name="T21" fmla="*/ 1247 h 1415"/>
                <a:gd name="T22" fmla="*/ 401 w 604"/>
                <a:gd name="T23" fmla="*/ 1073 h 1415"/>
                <a:gd name="T24" fmla="*/ 311 w 604"/>
                <a:gd name="T25" fmla="*/ 899 h 1415"/>
                <a:gd name="T26" fmla="*/ 233 w 604"/>
                <a:gd name="T27" fmla="*/ 720 h 1415"/>
                <a:gd name="T28" fmla="*/ 161 w 604"/>
                <a:gd name="T29" fmla="*/ 546 h 1415"/>
                <a:gd name="T30" fmla="*/ 102 w 604"/>
                <a:gd name="T31" fmla="*/ 366 h 1415"/>
                <a:gd name="T32" fmla="*/ 48 w 604"/>
                <a:gd name="T33" fmla="*/ 180 h 1415"/>
                <a:gd name="T34" fmla="*/ 0 w 604"/>
                <a:gd name="T35" fmla="*/ 0 h 1415"/>
                <a:gd name="T36" fmla="*/ 0 w 604"/>
                <a:gd name="T37" fmla="*/ 54 h 1415"/>
                <a:gd name="T38" fmla="*/ 0 w 604"/>
                <a:gd name="T39" fmla="*/ 5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>
                <a:gd name="T0" fmla="*/ 0 w 227"/>
                <a:gd name="T1" fmla="*/ 30 h 426"/>
                <a:gd name="T2" fmla="*/ 108 w 227"/>
                <a:gd name="T3" fmla="*/ 240 h 426"/>
                <a:gd name="T4" fmla="*/ 215 w 227"/>
                <a:gd name="T5" fmla="*/ 426 h 426"/>
                <a:gd name="T6" fmla="*/ 227 w 227"/>
                <a:gd name="T7" fmla="*/ 426 h 426"/>
                <a:gd name="T8" fmla="*/ 167 w 227"/>
                <a:gd name="T9" fmla="*/ 330 h 426"/>
                <a:gd name="T10" fmla="*/ 114 w 227"/>
                <a:gd name="T11" fmla="*/ 222 h 426"/>
                <a:gd name="T12" fmla="*/ 0 w 227"/>
                <a:gd name="T13" fmla="*/ 0 h 426"/>
                <a:gd name="T14" fmla="*/ 0 w 227"/>
                <a:gd name="T15" fmla="*/ 30 h 426"/>
                <a:gd name="T16" fmla="*/ 0 w 227"/>
                <a:gd name="T17" fmla="*/ 3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>
                <a:gd name="T0" fmla="*/ 981 w 981"/>
                <a:gd name="T1" fmla="*/ 1786 h 1786"/>
                <a:gd name="T2" fmla="*/ 981 w 981"/>
                <a:gd name="T3" fmla="*/ 1720 h 1786"/>
                <a:gd name="T4" fmla="*/ 969 w 981"/>
                <a:gd name="T5" fmla="*/ 1666 h 1786"/>
                <a:gd name="T6" fmla="*/ 957 w 981"/>
                <a:gd name="T7" fmla="*/ 1613 h 1786"/>
                <a:gd name="T8" fmla="*/ 921 w 981"/>
                <a:gd name="T9" fmla="*/ 1487 h 1786"/>
                <a:gd name="T10" fmla="*/ 885 w 981"/>
                <a:gd name="T11" fmla="*/ 1361 h 1786"/>
                <a:gd name="T12" fmla="*/ 796 w 981"/>
                <a:gd name="T13" fmla="*/ 1121 h 1786"/>
                <a:gd name="T14" fmla="*/ 682 w 981"/>
                <a:gd name="T15" fmla="*/ 899 h 1786"/>
                <a:gd name="T16" fmla="*/ 562 w 981"/>
                <a:gd name="T17" fmla="*/ 689 h 1786"/>
                <a:gd name="T18" fmla="*/ 431 w 981"/>
                <a:gd name="T19" fmla="*/ 498 h 1786"/>
                <a:gd name="T20" fmla="*/ 293 w 981"/>
                <a:gd name="T21" fmla="*/ 318 h 1786"/>
                <a:gd name="T22" fmla="*/ 150 w 981"/>
                <a:gd name="T23" fmla="*/ 150 h 1786"/>
                <a:gd name="T24" fmla="*/ 12 w 981"/>
                <a:gd name="T25" fmla="*/ 0 h 1786"/>
                <a:gd name="T26" fmla="*/ 0 w 981"/>
                <a:gd name="T27" fmla="*/ 0 h 1786"/>
                <a:gd name="T28" fmla="*/ 138 w 981"/>
                <a:gd name="T29" fmla="*/ 150 h 1786"/>
                <a:gd name="T30" fmla="*/ 275 w 981"/>
                <a:gd name="T31" fmla="*/ 318 h 1786"/>
                <a:gd name="T32" fmla="*/ 413 w 981"/>
                <a:gd name="T33" fmla="*/ 498 h 1786"/>
                <a:gd name="T34" fmla="*/ 545 w 981"/>
                <a:gd name="T35" fmla="*/ 689 h 1786"/>
                <a:gd name="T36" fmla="*/ 670 w 981"/>
                <a:gd name="T37" fmla="*/ 899 h 1786"/>
                <a:gd name="T38" fmla="*/ 778 w 981"/>
                <a:gd name="T39" fmla="*/ 1121 h 1786"/>
                <a:gd name="T40" fmla="*/ 873 w 981"/>
                <a:gd name="T41" fmla="*/ 1361 h 1786"/>
                <a:gd name="T42" fmla="*/ 909 w 981"/>
                <a:gd name="T43" fmla="*/ 1487 h 1786"/>
                <a:gd name="T44" fmla="*/ 945 w 981"/>
                <a:gd name="T45" fmla="*/ 1619 h 1786"/>
                <a:gd name="T46" fmla="*/ 963 w 981"/>
                <a:gd name="T47" fmla="*/ 1702 h 1786"/>
                <a:gd name="T48" fmla="*/ 981 w 981"/>
                <a:gd name="T49" fmla="*/ 1786 h 1786"/>
                <a:gd name="T50" fmla="*/ 981 w 981"/>
                <a:gd name="T51" fmla="*/ 1786 h 1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7783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5 w 717"/>
                <a:gd name="T1" fmla="*/ 845 h 845"/>
                <a:gd name="T2" fmla="*/ 745 w 717"/>
                <a:gd name="T3" fmla="*/ 821 h 845"/>
                <a:gd name="T4" fmla="*/ 602 w 717"/>
                <a:gd name="T5" fmla="*/ 605 h 845"/>
                <a:gd name="T6" fmla="*/ 420 w 717"/>
                <a:gd name="T7" fmla="*/ 396 h 845"/>
                <a:gd name="T8" fmla="*/ 235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3 w 717"/>
                <a:gd name="T15" fmla="*/ 198 h 845"/>
                <a:gd name="T16" fmla="*/ 414 w 717"/>
                <a:gd name="T17" fmla="*/ 408 h 845"/>
                <a:gd name="T18" fmla="*/ 596 w 717"/>
                <a:gd name="T19" fmla="*/ 623 h 845"/>
                <a:gd name="T20" fmla="*/ 745 w 717"/>
                <a:gd name="T21" fmla="*/ 845 h 845"/>
                <a:gd name="T22" fmla="*/ 745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7784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21 w 407"/>
                <a:gd name="T1" fmla="*/ 414 h 414"/>
                <a:gd name="T2" fmla="*/ 421 w 407"/>
                <a:gd name="T3" fmla="*/ 396 h 414"/>
                <a:gd name="T4" fmla="*/ 236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30 w 407"/>
                <a:gd name="T13" fmla="*/ 204 h 414"/>
                <a:gd name="T14" fmla="*/ 421 w 407"/>
                <a:gd name="T15" fmla="*/ 414 h 414"/>
                <a:gd name="T16" fmla="*/ 421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1075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>
                <a:gd name="T0" fmla="*/ 0 w 855"/>
                <a:gd name="T1" fmla="*/ 1361 h 1409"/>
                <a:gd name="T2" fmla="*/ 0 w 855"/>
                <a:gd name="T3" fmla="*/ 1409 h 1409"/>
                <a:gd name="T4" fmla="*/ 54 w 855"/>
                <a:gd name="T5" fmla="*/ 1211 h 1409"/>
                <a:gd name="T6" fmla="*/ 126 w 855"/>
                <a:gd name="T7" fmla="*/ 1013 h 1409"/>
                <a:gd name="T8" fmla="*/ 215 w 855"/>
                <a:gd name="T9" fmla="*/ 827 h 1409"/>
                <a:gd name="T10" fmla="*/ 311 w 855"/>
                <a:gd name="T11" fmla="*/ 647 h 1409"/>
                <a:gd name="T12" fmla="*/ 431 w 855"/>
                <a:gd name="T13" fmla="*/ 474 h 1409"/>
                <a:gd name="T14" fmla="*/ 556 w 855"/>
                <a:gd name="T15" fmla="*/ 312 h 1409"/>
                <a:gd name="T16" fmla="*/ 700 w 855"/>
                <a:gd name="T17" fmla="*/ 150 h 1409"/>
                <a:gd name="T18" fmla="*/ 855 w 855"/>
                <a:gd name="T19" fmla="*/ 0 h 1409"/>
                <a:gd name="T20" fmla="*/ 837 w 855"/>
                <a:gd name="T21" fmla="*/ 0 h 1409"/>
                <a:gd name="T22" fmla="*/ 688 w 855"/>
                <a:gd name="T23" fmla="*/ 144 h 1409"/>
                <a:gd name="T24" fmla="*/ 550 w 855"/>
                <a:gd name="T25" fmla="*/ 300 h 1409"/>
                <a:gd name="T26" fmla="*/ 425 w 855"/>
                <a:gd name="T27" fmla="*/ 462 h 1409"/>
                <a:gd name="T28" fmla="*/ 311 w 855"/>
                <a:gd name="T29" fmla="*/ 629 h 1409"/>
                <a:gd name="T30" fmla="*/ 215 w 855"/>
                <a:gd name="T31" fmla="*/ 803 h 1409"/>
                <a:gd name="T32" fmla="*/ 132 w 855"/>
                <a:gd name="T33" fmla="*/ 983 h 1409"/>
                <a:gd name="T34" fmla="*/ 60 w 855"/>
                <a:gd name="T35" fmla="*/ 1169 h 1409"/>
                <a:gd name="T36" fmla="*/ 0 w 855"/>
                <a:gd name="T37" fmla="*/ 1361 h 1409"/>
                <a:gd name="T38" fmla="*/ 0 w 855"/>
                <a:gd name="T39" fmla="*/ 1361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7784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4 w 586"/>
                <a:gd name="T1" fmla="*/ 0 h 599"/>
                <a:gd name="T2" fmla="*/ 596 w 586"/>
                <a:gd name="T3" fmla="*/ 0 h 599"/>
                <a:gd name="T4" fmla="*/ 421 w 586"/>
                <a:gd name="T5" fmla="*/ 132 h 599"/>
                <a:gd name="T6" fmla="*/ 271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71 w 586"/>
                <a:gd name="T17" fmla="*/ 282 h 599"/>
                <a:gd name="T18" fmla="*/ 427 w 586"/>
                <a:gd name="T19" fmla="*/ 138 h 599"/>
                <a:gd name="T20" fmla="*/ 614 w 586"/>
                <a:gd name="T21" fmla="*/ 0 h 599"/>
                <a:gd name="T22" fmla="*/ 614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7784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3 w 269"/>
                <a:gd name="T1" fmla="*/ 0 h 252"/>
                <a:gd name="T2" fmla="*/ 265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3 w 269"/>
                <a:gd name="T15" fmla="*/ 0 h 252"/>
                <a:gd name="T16" fmla="*/ 283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zh-CN" altLang="en-US" sz="2400" smtClean="0">
                <a:solidFill>
                  <a:srgbClr val="FFFFFF"/>
                </a:solidFill>
                <a:latin typeface="Times New Roman" charset="0"/>
                <a:ea typeface="黑体" charset="0"/>
                <a:cs typeface="黑体" charset="0"/>
              </a:endParaRPr>
            </a:p>
          </p:txBody>
        </p:sp>
        <p:sp>
          <p:nvSpPr>
            <p:cNvPr id="1075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grpSp>
          <p:nvGrpSpPr>
            <p:cNvPr id="7784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1075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  <p:sp>
            <p:nvSpPr>
              <p:cNvPr id="1075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>
                  <a:solidFill>
                    <a:srgbClr val="FFFFFF"/>
                  </a:solidFill>
                  <a:latin typeface="Verdana" charset="0"/>
                  <a:ea typeface="宋体" charset="0"/>
                  <a:cs typeface="宋体" charset="0"/>
                </a:endParaRPr>
              </a:p>
            </p:txBody>
          </p:sp>
        </p:grpSp>
        <p:sp>
          <p:nvSpPr>
            <p:cNvPr id="1075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10755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6"/>
            <a:ext cx="8229600" cy="85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7560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kumimoji="0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宋体" charset="0"/>
                <a:cs typeface="宋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7561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宋体" charset="0"/>
                <a:cs typeface="宋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/>
          </a:p>
        </p:txBody>
      </p:sp>
      <p:sp>
        <p:nvSpPr>
          <p:cNvPr id="107562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宋体" charset="0"/>
                <a:cs typeface="宋体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77C725-0D76-DD48-8255-8DD93189765F}" type="slidenum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/>
          </a:p>
        </p:txBody>
      </p:sp>
      <p:sp>
        <p:nvSpPr>
          <p:cNvPr id="10756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endParaRPr lang="en-US" altLang="zh-CN"/>
          </a:p>
          <a:p>
            <a:pPr lvl="1"/>
            <a:r>
              <a:rPr lang="zh-CN" altLang="en-US"/>
              <a:t>第二级</a:t>
            </a:r>
            <a:endParaRPr lang="en-US" altLang="zh-CN"/>
          </a:p>
          <a:p>
            <a:pPr lvl="2"/>
            <a:r>
              <a:rPr lang="zh-CN" altLang="en-US"/>
              <a:t>第三级</a:t>
            </a:r>
            <a:endParaRPr lang="en-US" altLang="zh-CN"/>
          </a:p>
          <a:p>
            <a:pPr lvl="3"/>
            <a:r>
              <a:rPr lang="zh-CN" altLang="en-US"/>
              <a:t>第四级</a:t>
            </a:r>
            <a:endParaRPr lang="en-US" altLang="zh-CN"/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429201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宋体" charset="0"/>
          <a:cs typeface="宋体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kumimoji="1"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n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26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jpg"/><Relationship Id="rId5" Type="http://schemas.openxmlformats.org/officeDocument/2006/relationships/image" Target="../media/image23.pn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tartrails2fube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9" r="-1026"/>
          <a:stretch/>
        </p:blipFill>
        <p:spPr bwMode="auto">
          <a:xfrm>
            <a:off x="0" y="0"/>
            <a:ext cx="9282494" cy="530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1374414" y="513556"/>
            <a:ext cx="6498158" cy="12936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dirty="0" smtClean="0">
                <a:solidFill>
                  <a:srgbClr val="CCFFCC"/>
                </a:solidFill>
                <a:latin typeface="黑体"/>
                <a:ea typeface="黑体"/>
                <a:cs typeface="黑体"/>
              </a:rPr>
              <a:t>远程望远镜</a:t>
            </a:r>
            <a:r>
              <a:rPr kumimoji="1" lang="zh-CN" altLang="en-US" sz="4400" dirty="0" smtClean="0">
                <a:solidFill>
                  <a:srgbClr val="CCFFCC"/>
                </a:solidFill>
                <a:latin typeface="黑体"/>
                <a:ea typeface="黑体"/>
                <a:cs typeface="黑体"/>
              </a:rPr>
              <a:t>与</a:t>
            </a:r>
            <a:r>
              <a:rPr kumimoji="1" lang="zh-CN" altLang="en-US" dirty="0" smtClean="0">
                <a:solidFill>
                  <a:srgbClr val="CCFFCC"/>
                </a:solidFill>
                <a:latin typeface="黑体"/>
                <a:ea typeface="黑体"/>
                <a:cs typeface="黑体"/>
              </a:rPr>
              <a:t>公众科学项</a:t>
            </a:r>
            <a:r>
              <a:rPr kumimoji="1" lang="zh-CN" altLang="en-US" dirty="0">
                <a:solidFill>
                  <a:srgbClr val="CCFFCC"/>
                </a:solidFill>
                <a:latin typeface="黑体"/>
                <a:ea typeface="黑体"/>
                <a:cs typeface="黑体"/>
              </a:rPr>
              <a:t>目天文科普教育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71563" y="2971855"/>
            <a:ext cx="7129463" cy="173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rgbClr val="FFFFCC"/>
              </a:buClr>
              <a:buSzPct val="60000"/>
              <a:buFont typeface="Wingdings" charset="0"/>
              <a:buNone/>
              <a:defRPr/>
            </a:pPr>
            <a:r>
              <a:rPr lang="en-US" altLang="zh-CN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  <a:ea typeface="黑体" charset="0"/>
                <a:cs typeface="黑体" charset="0"/>
              </a:rPr>
              <a:t> </a:t>
            </a:r>
            <a:r>
              <a:rPr lang="en-US" altLang="zh-CN" sz="3600" dirty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  </a:t>
            </a:r>
            <a:r>
              <a:rPr lang="zh-CN" altLang="en-US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曹</a:t>
            </a:r>
            <a:r>
              <a:rPr lang="en-US" altLang="zh-CN" sz="36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 </a:t>
            </a:r>
            <a:r>
              <a:rPr lang="zh-CN" altLang="en-US" sz="3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晨</a:t>
            </a:r>
            <a:endParaRPr lang="en-US" altLang="zh-CN" sz="2400" dirty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/>
              <a:ea typeface="华文中宋"/>
              <a:cs typeface="华文中宋"/>
            </a:endParaRPr>
          </a:p>
          <a:p>
            <a:pPr marL="342900" indent="-342900" algn="ctr">
              <a:spcBef>
                <a:spcPts val="400"/>
              </a:spcBef>
              <a:buClr>
                <a:srgbClr val="FFFFCC"/>
              </a:buClr>
              <a:buSzPct val="60000"/>
              <a:buFont typeface="Wingdings" charset="0"/>
              <a:buNone/>
              <a:defRPr/>
            </a:pPr>
            <a:r>
              <a:rPr lang="zh-CN" altLang="en-US" sz="2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山东</a:t>
            </a:r>
            <a:r>
              <a:rPr lang="zh-CN" altLang="en-US" sz="26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大学</a:t>
            </a:r>
            <a:r>
              <a:rPr lang="zh-CN" altLang="en-US" sz="24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（威海）</a:t>
            </a:r>
            <a:r>
              <a:rPr lang="zh-CN" altLang="en-US" sz="26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空间科学与物理</a:t>
            </a:r>
            <a:r>
              <a:rPr lang="zh-CN" altLang="en-US" sz="2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学院</a:t>
            </a:r>
            <a:endParaRPr lang="en-US" altLang="zh-CN" sz="2600" dirty="0" smtClean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/>
              <a:ea typeface="华文中宋"/>
              <a:cs typeface="华文中宋"/>
            </a:endParaRPr>
          </a:p>
          <a:p>
            <a:pPr marL="342900" indent="-342900" algn="ctr">
              <a:spcBef>
                <a:spcPts val="400"/>
              </a:spcBef>
              <a:buClr>
                <a:srgbClr val="FFFFCC"/>
              </a:buClr>
              <a:buSzPct val="60000"/>
              <a:defRPr/>
            </a:pPr>
            <a:r>
              <a:rPr lang="zh-CN" altLang="en-US" sz="260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山东大学空间科学</a:t>
            </a:r>
            <a:r>
              <a:rPr lang="zh-CN" altLang="en-US" sz="2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研究院</a:t>
            </a:r>
            <a:endParaRPr lang="en-US" altLang="zh-CN" sz="2600" dirty="0" smtClean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/>
              <a:ea typeface="华文中宋"/>
              <a:cs typeface="华文中宋"/>
            </a:endParaRPr>
          </a:p>
          <a:p>
            <a:pPr marL="342900" indent="-342900" algn="ctr">
              <a:spcBef>
                <a:spcPts val="400"/>
              </a:spcBef>
              <a:buClr>
                <a:srgbClr val="FFFFCC"/>
              </a:buClr>
              <a:buSzPct val="60000"/>
              <a:buFont typeface="Wingdings" charset="0"/>
              <a:buNone/>
              <a:defRPr/>
            </a:pPr>
            <a:r>
              <a:rPr lang="zh-CN" altLang="en-US" sz="26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山东</a:t>
            </a:r>
            <a:r>
              <a:rPr lang="zh-CN" altLang="en-US" sz="2600" b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大学威</a:t>
            </a:r>
            <a:r>
              <a:rPr lang="zh-CN" altLang="en-US" sz="2600" b="0" dirty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海天</a:t>
            </a:r>
            <a:r>
              <a:rPr lang="zh-CN" altLang="en-US" sz="2600" b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文台</a:t>
            </a:r>
            <a:r>
              <a:rPr lang="en-US" altLang="zh-CN" sz="2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（</a:t>
            </a:r>
            <a:r>
              <a:rPr lang="zh-CN" altLang="en-US" sz="240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暨</a:t>
            </a:r>
            <a:r>
              <a:rPr lang="zh-CN" altLang="en-US" sz="2400" b="0" dirty="0" smtClean="0">
                <a:solidFill>
                  <a:srgbClr val="CC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华文中宋"/>
                <a:ea typeface="华文中宋"/>
                <a:cs typeface="华文中宋"/>
              </a:rPr>
              <a:t>威海市天文台）</a:t>
            </a:r>
            <a:endParaRPr lang="zh-CN" altLang="en-US" sz="2400" b="0" dirty="0">
              <a:solidFill>
                <a:srgbClr val="CC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华文中宋"/>
              <a:ea typeface="华文中宋"/>
              <a:cs typeface="华文中宋"/>
            </a:endParaRPr>
          </a:p>
        </p:txBody>
      </p:sp>
      <p:sp>
        <p:nvSpPr>
          <p:cNvPr id="9" name="副标题 2"/>
          <p:cNvSpPr txBox="1">
            <a:spLocks/>
          </p:cNvSpPr>
          <p:nvPr/>
        </p:nvSpPr>
        <p:spPr>
          <a:xfrm>
            <a:off x="1322922" y="1966351"/>
            <a:ext cx="4107396" cy="7035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kumimoji="1" lang="en-US" altLang="zh-CN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—</a:t>
            </a:r>
            <a:r>
              <a:rPr kumimoji="1" lang="zh-CN" altLang="en-US" dirty="0" smtClean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 虚拟天</a:t>
            </a:r>
            <a:r>
              <a:rPr kumimoji="1" lang="zh-CN" altLang="en-US" dirty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文台与天文信息学</a:t>
            </a:r>
            <a:r>
              <a:rPr kumimoji="1" lang="en-US" altLang="zh-CN" dirty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2020</a:t>
            </a:r>
            <a:r>
              <a:rPr kumimoji="1" lang="zh-CN" altLang="en-US" dirty="0">
                <a:solidFill>
                  <a:schemeClr val="bg1"/>
                </a:solidFill>
                <a:latin typeface="华文中宋"/>
                <a:ea typeface="华文中宋"/>
                <a:cs typeface="华文中宋"/>
              </a:rPr>
              <a:t>年学术年会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577804" y="4492421"/>
            <a:ext cx="15424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dirty="0" smtClean="0">
                <a:solidFill>
                  <a:schemeClr val="bg2"/>
                </a:solidFill>
              </a:rPr>
              <a:t>2020/11/27</a:t>
            </a:r>
            <a:endParaRPr kumimoji="1" lang="en-US" altLang="zh-CN" sz="1600" dirty="0">
              <a:solidFill>
                <a:schemeClr val="bg2"/>
              </a:solidFill>
            </a:endParaRPr>
          </a:p>
          <a:p>
            <a:pPr algn="ctr"/>
            <a:r>
              <a:rPr kumimoji="1" lang="zh-CN" altLang="en-US" dirty="0" smtClean="0">
                <a:solidFill>
                  <a:schemeClr val="bg2"/>
                </a:solidFill>
              </a:rPr>
              <a:t>厦门</a:t>
            </a:r>
            <a:endParaRPr kumimoji="1" lang="zh-CN" altLang="en-US" dirty="0">
              <a:solidFill>
                <a:schemeClr val="bg2"/>
              </a:solidFill>
            </a:endParaRPr>
          </a:p>
        </p:txBody>
      </p:sp>
      <p:pic>
        <p:nvPicPr>
          <p:cNvPr id="12" name="Picture 2" descr="sd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22922" cy="1322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" name="Picture 8" descr="WHO2边缘镂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66" y="45091"/>
            <a:ext cx="1111727" cy="11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/>
          <a:srcRect r="80165"/>
          <a:stretch/>
        </p:blipFill>
        <p:spPr>
          <a:xfrm>
            <a:off x="8007466" y="1292983"/>
            <a:ext cx="1018167" cy="1131408"/>
          </a:xfrm>
          <a:prstGeom prst="rect">
            <a:avLst/>
          </a:prstGeom>
        </p:spPr>
      </p:pic>
      <p:pic>
        <p:nvPicPr>
          <p:cNvPr id="15" name="图片 14" descr="cc-new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6" y="1858687"/>
            <a:ext cx="1326375" cy="1770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8205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9275" y="942325"/>
            <a:ext cx="8042276" cy="4201181"/>
          </a:xfrm>
        </p:spPr>
        <p:txBody>
          <a:bodyPr>
            <a:normAutofit lnSpcReduction="10000"/>
          </a:bodyPr>
          <a:lstStyle/>
          <a:p>
            <a:r>
              <a:rPr kumimoji="1" lang="en-US" altLang="zh-CN" sz="28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团体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搜索发现类</a:t>
            </a:r>
            <a:r>
              <a:rPr kumimoji="1" lang="zh-CN" altLang="en-US" sz="2800" b="1" dirty="0" smtClean="0">
                <a:latin typeface="+mn-ea"/>
              </a:rPr>
              <a:t>：利用专业或业余望远镜设备观测巡天数据，分配任务发现新天体</a:t>
            </a:r>
            <a:r>
              <a:rPr kumimoji="1" lang="en-US" altLang="zh-CN" sz="2800" b="1" dirty="0" smtClean="0">
                <a:latin typeface="+mn-ea"/>
              </a:rPr>
              <a:t>（</a:t>
            </a:r>
            <a:r>
              <a:rPr kumimoji="1" lang="en-US" altLang="en-US" sz="2800" b="1" dirty="0" smtClean="0">
                <a:latin typeface="+mn-ea"/>
              </a:rPr>
              <a:t>小行星、彗星、【超】新星、脉冲星 ...）</a:t>
            </a:r>
          </a:p>
          <a:p>
            <a:pPr marL="0" indent="0">
              <a:spcBef>
                <a:spcPts val="1400"/>
              </a:spcBef>
              <a:buNone/>
            </a:pPr>
            <a:r>
              <a:rPr kumimoji="1" lang="en-US" altLang="en-US" sz="2800" b="1" dirty="0" smtClean="0">
                <a:latin typeface="+mn-ea"/>
              </a:rPr>
              <a:t>--e.g., 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+mn-ea"/>
              </a:rPr>
              <a:t>公众超新星搜索项目</a:t>
            </a:r>
            <a:r>
              <a:rPr kumimoji="1" lang="en-US" altLang="zh-CN" sz="2800" b="1" dirty="0" smtClean="0">
                <a:latin typeface="+mn-ea"/>
              </a:rPr>
              <a:t>(PSP)</a:t>
            </a:r>
          </a:p>
          <a:p>
            <a:pPr marL="0" indent="0">
              <a:spcBef>
                <a:spcPts val="800"/>
              </a:spcBef>
              <a:buNone/>
            </a:pPr>
            <a:r>
              <a:rPr kumimoji="1" lang="en-US" altLang="zh-CN" sz="2600" dirty="0" smtClean="0">
                <a:latin typeface="+mn-ea"/>
              </a:rPr>
              <a:t> - </a:t>
            </a:r>
            <a:r>
              <a:rPr lang="en-US" altLang="zh-CN" sz="2600" dirty="0" smtClean="0"/>
              <a:t>Supernova </a:t>
            </a:r>
            <a:r>
              <a:rPr lang="en-US" altLang="zh-CN" sz="2600" dirty="0"/>
              <a:t>Zoo </a:t>
            </a:r>
            <a:r>
              <a:rPr lang="en-US" altLang="zh-CN" sz="2600" dirty="0" smtClean="0"/>
              <a:t>, </a:t>
            </a:r>
            <a:r>
              <a:rPr lang="en-US" altLang="zh-CN" sz="2600" b="1" dirty="0"/>
              <a:t>Planet Hunters </a:t>
            </a:r>
            <a:endParaRPr kumimoji="1" lang="en-US" altLang="zh-CN" sz="2600" b="1" dirty="0" smtClean="0">
              <a:latin typeface="+mn-ea"/>
            </a:endParaRPr>
          </a:p>
          <a:p>
            <a:pPr marL="0" indent="0">
              <a:spcBef>
                <a:spcPts val="1400"/>
              </a:spcBef>
              <a:buNone/>
            </a:pPr>
            <a:r>
              <a:rPr kumimoji="1" lang="zh-CN" altLang="en-US" sz="2800" i="1" dirty="0" smtClean="0">
                <a:sym typeface="Wingdings"/>
              </a:rPr>
              <a:t></a:t>
            </a:r>
            <a:r>
              <a:rPr kumimoji="1" lang="en-US" altLang="zh-CN" sz="2800" i="1" dirty="0" smtClean="0">
                <a:sym typeface="Wingdings"/>
              </a:rPr>
              <a:t> </a:t>
            </a: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除搜索发现外</a:t>
            </a:r>
            <a: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  <a:t>，</a:t>
            </a: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可增加面向</a:t>
            </a:r>
            <a: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  <a:t/>
            </a:r>
            <a:b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</a:b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大中小学生和公众（联合）针对</a:t>
            </a:r>
            <a: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  <a:t/>
            </a:r>
            <a:b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</a:b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此类天体开展系列小课题项目</a:t>
            </a:r>
            <a: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  <a:t/>
            </a:r>
            <a:b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</a:br>
            <a: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  <a:t>（</a:t>
            </a: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如后随观测、光变研究</a:t>
            </a:r>
            <a:r>
              <a:rPr kumimoji="1" lang="en-US" altLang="zh-CN" sz="2800" i="1" dirty="0" smtClean="0">
                <a:latin typeface="华文新魏"/>
                <a:ea typeface="华文新魏"/>
                <a:cs typeface="华文新魏"/>
                <a:sym typeface="Wingdings"/>
              </a:rPr>
              <a:t>...</a:t>
            </a: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）</a:t>
            </a:r>
            <a:endParaRPr kumimoji="1" lang="en-US" altLang="zh-CN" sz="2800" i="1" dirty="0" smtClean="0">
              <a:latin typeface="华文新魏"/>
              <a:ea typeface="华文新魏"/>
              <a:cs typeface="华文新魏"/>
            </a:endParaRPr>
          </a:p>
        </p:txBody>
      </p:sp>
      <p:pic>
        <p:nvPicPr>
          <p:cNvPr id="12" name="图片 11" descr="屏幕快照 2020-10-13 下午8.3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98" y="3356631"/>
            <a:ext cx="2507935" cy="17661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217693" y="3307307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FAST-pulsar</a:t>
            </a:r>
            <a:endParaRPr kumimoji="1"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310" y="1673551"/>
            <a:ext cx="1735531" cy="8316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b="79957"/>
          <a:stretch/>
        </p:blipFill>
        <p:spPr>
          <a:xfrm>
            <a:off x="6414887" y="2505158"/>
            <a:ext cx="2286607" cy="71598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327870" cy="699519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可开展的天文类公众科学项目</a:t>
            </a:r>
            <a:r>
              <a:rPr kumimoji="1" lang="en-US" altLang="zh-CN" sz="4000" dirty="0">
                <a:latin typeface="华文中宋"/>
                <a:ea typeface="华文中宋"/>
                <a:cs typeface="华文中宋"/>
              </a:rPr>
              <a:t>-</a:t>
            </a:r>
            <a:r>
              <a:rPr kumimoji="1" lang="en-US" altLang="zh-CN" sz="4000" dirty="0" smtClean="0">
                <a:latin typeface="华文中宋"/>
                <a:ea typeface="华文中宋"/>
                <a:cs typeface="华文中宋"/>
              </a:rPr>
              <a:t>II.</a:t>
            </a:r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00059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屏幕快照 2020-11-03 下午2.02.5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9" t="11317" r="21569" b="32721"/>
          <a:stretch/>
        </p:blipFill>
        <p:spPr>
          <a:xfrm>
            <a:off x="0" y="715188"/>
            <a:ext cx="9144000" cy="44283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796130" y="840447"/>
            <a:ext cx="400423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kumimoji="1" lang="en-US" altLang="zh-CN" sz="2400" dirty="0"/>
              <a:t> </a:t>
            </a:r>
            <a:r>
              <a:rPr kumimoji="1" lang="zh-CN" altLang="en-US" sz="2400" dirty="0" smtClean="0"/>
              <a:t>也许，仅凭爱好者为主的设备</a:t>
            </a:r>
            <a:r>
              <a:rPr kumimoji="1" lang="zh-CN" altLang="en-US" sz="2400" dirty="0" smtClean="0">
                <a:solidFill>
                  <a:srgbClr val="FF6600"/>
                </a:solidFill>
              </a:rPr>
              <a:t>发现</a:t>
            </a:r>
            <a:r>
              <a:rPr kumimoji="1" lang="zh-CN" altLang="en-US" sz="2400" dirty="0" smtClean="0"/>
              <a:t>新天体将越来越难</a:t>
            </a:r>
            <a:r>
              <a:rPr kumimoji="1" lang="en-US" altLang="zh-CN" sz="2400" dirty="0" smtClean="0"/>
              <a:t>！</a:t>
            </a:r>
          </a:p>
          <a:p>
            <a:pPr algn="ctr">
              <a:spcBef>
                <a:spcPts val="600"/>
              </a:spcBef>
            </a:pPr>
            <a:r>
              <a:rPr kumimoji="1" lang="en-US" altLang="zh-CN" sz="2400" dirty="0" smtClean="0">
                <a:sym typeface="Wingdings"/>
              </a:rPr>
              <a:t></a:t>
            </a:r>
            <a:r>
              <a:rPr kumimoji="1" lang="en-US" altLang="zh-CN" sz="2400" dirty="0" smtClean="0">
                <a:latin typeface="华文新魏"/>
                <a:ea typeface="华文新魏"/>
                <a:cs typeface="华文新魏"/>
                <a:sym typeface="Wingdings"/>
              </a:rPr>
              <a:t> </a:t>
            </a:r>
            <a:r>
              <a:rPr kumimoji="1" lang="zh-CN" altLang="en-US" sz="2400" dirty="0" smtClean="0">
                <a:latin typeface="华文新魏"/>
                <a:ea typeface="华文新魏"/>
                <a:cs typeface="华文新魏"/>
                <a:sym typeface="Wingdings"/>
              </a:rPr>
              <a:t>挖掘其科普教育价值，延伸项目内涵</a:t>
            </a:r>
            <a:endParaRPr kumimoji="1" lang="zh-CN" altLang="en-US" sz="2400" dirty="0">
              <a:latin typeface="华文新魏"/>
              <a:ea typeface="华文新魏"/>
              <a:cs typeface="华文新魏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24587" y="158462"/>
            <a:ext cx="5764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Supernova statistics </a:t>
            </a:r>
            <a:r>
              <a:rPr lang="en-US" altLang="zh-CN" sz="2400" dirty="0"/>
              <a:t>for the year 2019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6142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hannysvoorwerp_wht_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561" y="2242438"/>
            <a:ext cx="2001322" cy="2201957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7625" y="880671"/>
            <a:ext cx="8042276" cy="2669707"/>
          </a:xfrm>
        </p:spPr>
        <p:txBody>
          <a:bodyPr>
            <a:norm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天体的目视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+mn-ea"/>
              </a:rPr>
              <a:t>(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人工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+mn-ea"/>
              </a:rPr>
              <a:t>)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分类</a:t>
            </a:r>
            <a:r>
              <a:rPr kumimoji="1" lang="zh-CN" altLang="en-US" sz="2800" b="1" dirty="0" smtClean="0">
                <a:latin typeface="+mn-ea"/>
              </a:rPr>
              <a:t>：</a:t>
            </a:r>
            <a:endParaRPr kumimoji="1" lang="en-US" altLang="zh-CN" sz="2800" i="1" dirty="0" smtClean="0"/>
          </a:p>
        </p:txBody>
      </p:sp>
      <p:sp>
        <p:nvSpPr>
          <p:cNvPr id="4" name="矩形 3"/>
          <p:cNvSpPr/>
          <p:nvPr/>
        </p:nvSpPr>
        <p:spPr>
          <a:xfrm>
            <a:off x="295913" y="1421557"/>
            <a:ext cx="8706970" cy="381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dirty="0" smtClean="0"/>
              <a:t>大样本目标源的分类（</a:t>
            </a:r>
            <a:r>
              <a:rPr lang="en-US" altLang="zh-CN" sz="2400" dirty="0" smtClean="0"/>
              <a:t>Crowd</a:t>
            </a:r>
            <a:r>
              <a:rPr lang="en-US" altLang="zh-CN" sz="2400" dirty="0"/>
              <a:t>-Sourced </a:t>
            </a:r>
            <a:r>
              <a:rPr lang="en-US" altLang="zh-CN" sz="2400" dirty="0" smtClean="0"/>
              <a:t>Classification</a:t>
            </a:r>
            <a:r>
              <a:rPr lang="zh-CN" altLang="en-US" sz="2400" dirty="0" smtClean="0"/>
              <a:t>）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en-US" altLang="zh-CN" sz="2400" dirty="0" smtClean="0"/>
              <a:t>e.g.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Galaxy Zoo </a:t>
            </a:r>
            <a:r>
              <a:rPr lang="zh-CN" altLang="en-US" sz="2400" b="1" dirty="0" smtClean="0">
                <a:solidFill>
                  <a:srgbClr val="0000FF"/>
                </a:solidFill>
              </a:rPr>
              <a:t>，</a:t>
            </a:r>
            <a:r>
              <a:rPr lang="en-US" altLang="zh-CN" sz="2400" dirty="0" smtClean="0"/>
              <a:t>Radio Galaxy Zoo (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RGZ</a:t>
            </a:r>
            <a:r>
              <a:rPr lang="en-US" altLang="zh-CN" sz="2400" dirty="0" smtClean="0"/>
              <a:t>) ... </a:t>
            </a:r>
          </a:p>
          <a:p>
            <a:pPr>
              <a:spcBef>
                <a:spcPts val="1200"/>
              </a:spcBef>
            </a:pPr>
            <a:r>
              <a:rPr lang="en-US" altLang="zh-CN" sz="2400" dirty="0" smtClean="0"/>
              <a:t>--</a:t>
            </a:r>
            <a:r>
              <a:rPr lang="zh-CN" altLang="en-US" sz="2400" dirty="0" smtClean="0"/>
              <a:t> 充分利用人强大的目视图案识别能力，与机器</a:t>
            </a:r>
            <a:r>
              <a:rPr lang="en-US" altLang="zh-CN" sz="2400" dirty="0" smtClean="0"/>
              <a:t/>
            </a:r>
            <a:br>
              <a:rPr lang="en-US" altLang="zh-CN" sz="2400" dirty="0" smtClean="0"/>
            </a:br>
            <a:r>
              <a:rPr lang="zh-CN" altLang="en-US" sz="2400" dirty="0" smtClean="0"/>
              <a:t>学习等</a:t>
            </a:r>
            <a:r>
              <a:rPr lang="en-US" altLang="zh-CN" sz="2400" dirty="0" smtClean="0"/>
              <a:t>AI</a:t>
            </a:r>
            <a:r>
              <a:rPr lang="zh-CN" altLang="en-US" sz="2400" dirty="0" smtClean="0"/>
              <a:t>方法互补</a:t>
            </a:r>
            <a:r>
              <a:rPr lang="zh-CN" altLang="en-US" sz="2200" dirty="0" smtClean="0"/>
              <a:t>（人工分类</a:t>
            </a:r>
            <a:r>
              <a:rPr lang="en-US" altLang="zh-CN" sz="2200" dirty="0" smtClean="0"/>
              <a:t/>
            </a:r>
            <a:br>
              <a:rPr lang="en-US" altLang="zh-CN" sz="2200" dirty="0" smtClean="0"/>
            </a:br>
            <a:r>
              <a:rPr lang="zh-CN" altLang="en-US" sz="2200" dirty="0" smtClean="0"/>
              <a:t>可作为训练集</a:t>
            </a:r>
            <a:r>
              <a:rPr lang="en-US" altLang="zh-CN" sz="2200" dirty="0" smtClean="0"/>
              <a:t> </a:t>
            </a:r>
            <a:r>
              <a:rPr lang="zh-CN" altLang="en-US" sz="2200" dirty="0" smtClean="0">
                <a:sym typeface="Wingdings"/>
              </a:rPr>
              <a:t></a:t>
            </a:r>
            <a:r>
              <a:rPr lang="en-US" altLang="zh-CN" sz="2200" dirty="0" smtClean="0">
                <a:sym typeface="Wingdings"/>
              </a:rPr>
              <a:t> </a:t>
            </a:r>
            <a:r>
              <a:rPr lang="zh-CN" altLang="en-US" sz="2200" b="1" dirty="0" smtClean="0">
                <a:solidFill>
                  <a:srgbClr val="FF0000"/>
                </a:solidFill>
              </a:rPr>
              <a:t>人机合作</a:t>
            </a:r>
            <a:r>
              <a:rPr lang="zh-CN" altLang="en-US" sz="2200" dirty="0" smtClean="0"/>
              <a:t>）</a:t>
            </a:r>
            <a:r>
              <a:rPr lang="zh-CN" altLang="en-US" sz="2400" dirty="0" smtClean="0"/>
              <a:t>；</a:t>
            </a:r>
            <a:endParaRPr lang="en-US" altLang="zh-CN" sz="2400" dirty="0" smtClean="0"/>
          </a:p>
          <a:p>
            <a:pPr>
              <a:spcBef>
                <a:spcPts val="1200"/>
              </a:spcBef>
            </a:pPr>
            <a:r>
              <a:rPr lang="en-US" altLang="zh-CN" sz="2400" dirty="0" smtClean="0"/>
              <a:t>--</a:t>
            </a:r>
            <a:r>
              <a:rPr lang="zh-CN" altLang="en-US" sz="2400" dirty="0" smtClean="0"/>
              <a:t> 公众不仅是</a:t>
            </a:r>
            <a:r>
              <a:rPr lang="en-US" altLang="zh-CN" sz="2400" dirty="0" smtClean="0"/>
              <a:t>“</a:t>
            </a:r>
            <a:r>
              <a:rPr lang="zh-CN" altLang="en-US" sz="2400" dirty="0" smtClean="0"/>
              <a:t>工具人</a:t>
            </a:r>
            <a:r>
              <a:rPr lang="en-US" altLang="zh-CN" sz="2400" dirty="0" smtClean="0"/>
              <a:t>”, </a:t>
            </a:r>
            <a:r>
              <a:rPr lang="zh-CN" altLang="en-US" sz="2400" dirty="0" smtClean="0"/>
              <a:t>更应成为</a:t>
            </a:r>
            <a:r>
              <a:rPr lang="en-US" altLang="zh-CN" sz="2400" dirty="0" smtClean="0"/>
              <a:t>“</a:t>
            </a:r>
            <a:r>
              <a:rPr lang="zh-CN" altLang="en-US" sz="2400" dirty="0" smtClean="0"/>
              <a:t>发现者</a:t>
            </a:r>
            <a:r>
              <a:rPr lang="en-US" altLang="zh-CN" sz="2400" dirty="0" smtClean="0"/>
              <a:t>”</a:t>
            </a:r>
            <a:r>
              <a:rPr lang="zh-CN" altLang="en-US" sz="2400" dirty="0" smtClean="0"/>
              <a:t>！</a:t>
            </a:r>
            <a:r>
              <a:rPr lang="en-US" altLang="zh-CN" sz="2400" dirty="0" smtClean="0"/>
              <a:t> </a:t>
            </a:r>
            <a:endParaRPr lang="en-US" altLang="zh-CN" sz="2400" dirty="0"/>
          </a:p>
          <a:p>
            <a:pPr>
              <a:spcBef>
                <a:spcPts val="1200"/>
              </a:spcBef>
            </a:pPr>
            <a:r>
              <a:rPr lang="zh-CN" altLang="en-US" sz="2400" dirty="0" smtClean="0">
                <a:sym typeface="Wingdings"/>
              </a:rPr>
              <a:t></a:t>
            </a:r>
            <a:r>
              <a:rPr lang="en-US" altLang="zh-CN" sz="2400" dirty="0" smtClean="0">
                <a:sym typeface="Wingdings"/>
              </a:rPr>
              <a:t> </a:t>
            </a:r>
            <a:r>
              <a:rPr lang="zh-CN" altLang="en-US" sz="2400" dirty="0" smtClean="0">
                <a:latin typeface="楷体"/>
                <a:ea typeface="楷体"/>
                <a:cs typeface="楷体"/>
                <a:sym typeface="Wingdings"/>
              </a:rPr>
              <a:t>充分挖掘其</a:t>
            </a:r>
            <a:r>
              <a:rPr lang="en-US" altLang="zh-CN" sz="2400" dirty="0" smtClean="0">
                <a:sym typeface="Wingdings"/>
              </a:rPr>
              <a:t/>
            </a:r>
            <a:br>
              <a:rPr lang="en-US" altLang="zh-CN" sz="2400" dirty="0" smtClean="0">
                <a:sym typeface="Wingdings"/>
              </a:rPr>
            </a:br>
            <a:r>
              <a:rPr lang="en-US" altLang="zh-CN" sz="2400" dirty="0" smtClean="0">
                <a:sym typeface="Wingdings"/>
              </a:rPr>
              <a:t>    </a:t>
            </a:r>
            <a:r>
              <a:rPr lang="zh-CN" altLang="en-US" sz="2600" i="1" dirty="0" smtClean="0">
                <a:solidFill>
                  <a:srgbClr val="0000FF"/>
                </a:solidFill>
                <a:latin typeface="华文新魏"/>
                <a:ea typeface="华文新魏"/>
                <a:cs typeface="华文新魏"/>
                <a:sym typeface="Wingdings"/>
              </a:rPr>
              <a:t>科普教育潜力</a:t>
            </a:r>
            <a:r>
              <a:rPr lang="en-US" altLang="zh-CN" sz="2600" i="1" dirty="0" smtClean="0">
                <a:solidFill>
                  <a:srgbClr val="0000FF"/>
                </a:solidFill>
                <a:latin typeface="华文新魏"/>
                <a:ea typeface="华文新魏"/>
                <a:cs typeface="华文新魏"/>
                <a:sym typeface="Wingdings"/>
              </a:rPr>
              <a:t>! </a:t>
            </a:r>
            <a:endParaRPr lang="en-US" altLang="zh-CN" sz="2600" i="1" dirty="0">
              <a:solidFill>
                <a:srgbClr val="0000FF"/>
              </a:solidFill>
              <a:latin typeface="华文新魏"/>
              <a:ea typeface="华文新魏"/>
              <a:cs typeface="华文新魏"/>
            </a:endParaRPr>
          </a:p>
          <a:p>
            <a:endParaRPr lang="zh-CN" altLang="en-US" dirty="0"/>
          </a:p>
        </p:txBody>
      </p:sp>
      <p:sp>
        <p:nvSpPr>
          <p:cNvPr id="8" name="右箭头 7"/>
          <p:cNvSpPr/>
          <p:nvPr/>
        </p:nvSpPr>
        <p:spPr>
          <a:xfrm>
            <a:off x="6432714" y="3790131"/>
            <a:ext cx="781679" cy="2427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458769" y="4129991"/>
            <a:ext cx="307007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CITIZEN-LED ENQUIRY </a:t>
            </a:r>
          </a:p>
          <a:p>
            <a:endParaRPr lang="zh-CN" altLang="en-US" dirty="0"/>
          </a:p>
        </p:txBody>
      </p:sp>
      <p:pic>
        <p:nvPicPr>
          <p:cNvPr id="11" name="图片 10" descr="Galaxyzo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845" y="880667"/>
            <a:ext cx="1198131" cy="119813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5913" y="80684"/>
            <a:ext cx="8706970" cy="699519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可开展的天文类公众科学项目</a:t>
            </a:r>
            <a:r>
              <a:rPr kumimoji="1" lang="en-US" altLang="zh-CN" sz="4000" dirty="0">
                <a:latin typeface="华文中宋"/>
                <a:ea typeface="华文中宋"/>
                <a:cs typeface="华文中宋"/>
              </a:rPr>
              <a:t>-</a:t>
            </a:r>
            <a:r>
              <a:rPr kumimoji="1" lang="en-US" altLang="zh-CN" sz="4000" dirty="0" smtClean="0">
                <a:latin typeface="华文中宋"/>
                <a:ea typeface="华文中宋"/>
                <a:cs typeface="华文中宋"/>
              </a:rPr>
              <a:t>III.</a:t>
            </a:r>
            <a:endParaRPr kumimoji="1" lang="zh-CN" altLang="en-US" sz="4000" dirty="0"/>
          </a:p>
        </p:txBody>
      </p:sp>
      <p:sp>
        <p:nvSpPr>
          <p:cNvPr id="7" name="矩形 6"/>
          <p:cNvSpPr/>
          <p:nvPr/>
        </p:nvSpPr>
        <p:spPr>
          <a:xfrm>
            <a:off x="6895425" y="4468545"/>
            <a:ext cx="2134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 smtClean="0"/>
              <a:t>Hanny’s</a:t>
            </a:r>
            <a:r>
              <a:rPr lang="en-US" altLang="zh-CN" dirty="0" smtClean="0"/>
              <a:t> </a:t>
            </a:r>
            <a:r>
              <a:rPr lang="en-US" altLang="zh-CN" dirty="0" err="1"/>
              <a:t>V</a:t>
            </a:r>
            <a:r>
              <a:rPr lang="en-US" altLang="zh-CN" dirty="0" err="1" smtClean="0"/>
              <a:t>oorwerp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t="11556" b="9390"/>
          <a:stretch/>
        </p:blipFill>
        <p:spPr>
          <a:xfrm>
            <a:off x="4445327" y="2739922"/>
            <a:ext cx="1636083" cy="837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946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8862" y="80684"/>
            <a:ext cx="8485306" cy="699519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可开展的天文类公众科学项目</a:t>
            </a:r>
            <a:r>
              <a:rPr kumimoji="1" lang="en-US" altLang="zh-CN" sz="4000" dirty="0">
                <a:latin typeface="华文中宋"/>
                <a:ea typeface="华文中宋"/>
                <a:cs typeface="华文中宋"/>
              </a:rPr>
              <a:t>-</a:t>
            </a:r>
            <a:r>
              <a:rPr kumimoji="1" lang="en-US" altLang="zh-CN" sz="4000" dirty="0" smtClean="0">
                <a:latin typeface="华文中宋"/>
                <a:ea typeface="华文中宋"/>
                <a:cs typeface="华文中宋"/>
              </a:rPr>
              <a:t>IV.</a:t>
            </a:r>
            <a:endParaRPr kumimoji="1" lang="zh-CN" alt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9275" y="942326"/>
            <a:ext cx="8042276" cy="1522975"/>
          </a:xfrm>
        </p:spPr>
        <p:txBody>
          <a:bodyPr>
            <a:norm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数据模型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Arial"/>
                <a:cs typeface="Arial"/>
              </a:rPr>
              <a:t>(Data Modeling)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类</a:t>
            </a:r>
            <a:r>
              <a:rPr kumimoji="1" lang="zh-CN" altLang="en-US" sz="2800" b="1" dirty="0" smtClean="0">
                <a:latin typeface="+mn-ea"/>
              </a:rPr>
              <a:t>：</a:t>
            </a:r>
            <a:endParaRPr kumimoji="1" lang="en-US" altLang="zh-CN" sz="2800" i="1" dirty="0" smtClean="0"/>
          </a:p>
        </p:txBody>
      </p:sp>
      <p:sp>
        <p:nvSpPr>
          <p:cNvPr id="4" name="矩形 3"/>
          <p:cNvSpPr/>
          <p:nvPr/>
        </p:nvSpPr>
        <p:spPr>
          <a:xfrm>
            <a:off x="571788" y="1421557"/>
            <a:ext cx="767611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dirty="0" smtClean="0"/>
              <a:t>计算机数值模拟与观测比较，快速确定模型参数</a:t>
            </a:r>
            <a:endParaRPr lang="en-US" altLang="zh-CN" sz="2400" dirty="0" smtClean="0"/>
          </a:p>
          <a:p>
            <a:pPr>
              <a:spcBef>
                <a:spcPts val="1200"/>
              </a:spcBef>
            </a:pPr>
            <a:r>
              <a:rPr lang="en-US" altLang="zh-CN" sz="2400" dirty="0" smtClean="0"/>
              <a:t>e.g.</a:t>
            </a:r>
            <a:r>
              <a:rPr lang="en-US" altLang="zh-CN" sz="2400" b="1" dirty="0" smtClean="0"/>
              <a:t>,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Galaxy Zoo</a:t>
            </a:r>
            <a:r>
              <a:rPr lang="en-US" altLang="zh-CN" sz="2400" b="1" dirty="0">
                <a:solidFill>
                  <a:srgbClr val="0000FF"/>
                </a:solidFill>
              </a:rPr>
              <a:t>: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 Mergers</a:t>
            </a:r>
          </a:p>
          <a:p>
            <a:endParaRPr lang="zh-CN" altLang="en-US" dirty="0"/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571788" y="2457354"/>
            <a:ext cx="8042276" cy="1890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2800" b="1" dirty="0" smtClean="0">
                <a:solidFill>
                  <a:srgbClr val="FF0000"/>
                </a:solidFill>
                <a:latin typeface="+mn-ea"/>
              </a:rPr>
              <a:t>数据分析竞赛</a:t>
            </a:r>
            <a:r>
              <a:rPr kumimoji="1" lang="zh-CN" altLang="en-US" sz="2800" b="1" dirty="0" smtClean="0">
                <a:latin typeface="+mn-ea"/>
              </a:rPr>
              <a:t>：</a:t>
            </a:r>
            <a:endParaRPr kumimoji="1" lang="en-US" altLang="zh-CN" sz="2800" b="1" dirty="0" smtClean="0">
              <a:latin typeface="+mn-ea"/>
            </a:endParaRPr>
          </a:p>
          <a:p>
            <a:pPr marL="0" indent="0">
              <a:spcBef>
                <a:spcPts val="1400"/>
              </a:spcBef>
              <a:buNone/>
            </a:pPr>
            <a:r>
              <a:rPr kumimoji="1" lang="zh-CN" altLang="en-US" sz="2600" b="1" dirty="0" smtClean="0">
                <a:latin typeface="+mn-ea"/>
              </a:rPr>
              <a:t>来自天文与非天文团队对</a:t>
            </a:r>
            <a:r>
              <a:rPr kumimoji="1" lang="en-US" altLang="zh-CN" sz="2600" b="1" dirty="0" smtClean="0">
                <a:latin typeface="+mn-ea"/>
              </a:rPr>
              <a:t/>
            </a:r>
            <a:br>
              <a:rPr kumimoji="1" lang="en-US" altLang="zh-CN" sz="2600" b="1" dirty="0" smtClean="0">
                <a:latin typeface="+mn-ea"/>
              </a:rPr>
            </a:br>
            <a:r>
              <a:rPr kumimoji="1" lang="zh-CN" altLang="en-US" sz="2600" b="1" dirty="0" smtClean="0">
                <a:latin typeface="+mn-ea"/>
              </a:rPr>
              <a:t>某天文学问题的数据分析竞赛（利用机器学习、神经网络等）</a:t>
            </a:r>
            <a:endParaRPr kumimoji="1" lang="en-US" altLang="zh-CN" sz="2600" dirty="0" smtClean="0"/>
          </a:p>
        </p:txBody>
      </p:sp>
      <p:pic>
        <p:nvPicPr>
          <p:cNvPr id="8" name="图片 7" descr="屏幕快照 2020-11-03 下午3.18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36" y="1908097"/>
            <a:ext cx="3222131" cy="1353137"/>
          </a:xfrm>
          <a:prstGeom prst="rect">
            <a:avLst/>
          </a:prstGeom>
        </p:spPr>
      </p:pic>
      <p:pic>
        <p:nvPicPr>
          <p:cNvPr id="9" name="图片 8" descr="屏幕快照 2020-11-03 下午4.05.3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74" y="3950316"/>
            <a:ext cx="5811365" cy="119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664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67725" y="94193"/>
            <a:ext cx="8464632" cy="699519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各层次和有特色的公众科学项目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49275" y="942326"/>
            <a:ext cx="8042276" cy="3965857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buFont typeface="Wingdings" charset="2"/>
              <a:buChar char="²"/>
            </a:pPr>
            <a:r>
              <a:rPr kumimoji="1" lang="zh-CN" altLang="en-US" dirty="0" smtClean="0"/>
              <a:t>更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普适</a:t>
            </a:r>
            <a:r>
              <a:rPr kumimoji="1" lang="zh-CN" altLang="en-US" dirty="0" smtClean="0"/>
              <a:t>（门槛更低、更吸引普通公众）的公众科学项目？</a:t>
            </a:r>
            <a:endParaRPr kumimoji="1" lang="en-US" altLang="zh-CN" dirty="0" smtClean="0"/>
          </a:p>
          <a:p>
            <a:pPr>
              <a:spcBef>
                <a:spcPts val="1200"/>
              </a:spcBef>
              <a:buFont typeface="Wingdings" charset="2"/>
              <a:buChar char="²"/>
            </a:pPr>
            <a:r>
              <a:rPr kumimoji="1" lang="zh-CN" altLang="en-US" dirty="0" smtClean="0"/>
              <a:t>更多的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交流互动</a:t>
            </a:r>
            <a:r>
              <a:rPr kumimoji="1" lang="zh-CN" altLang="en-US" dirty="0" smtClean="0"/>
              <a:t>（讨论组、群）</a:t>
            </a:r>
            <a:endParaRPr kumimoji="1" lang="en-US" altLang="zh-CN" dirty="0" smtClean="0"/>
          </a:p>
          <a:p>
            <a:pPr>
              <a:spcBef>
                <a:spcPts val="1200"/>
              </a:spcBef>
              <a:buFont typeface="Wingdings" charset="2"/>
              <a:buChar char="²"/>
            </a:pPr>
            <a:r>
              <a:rPr kumimoji="1" lang="zh-CN" altLang="en-US" dirty="0" smtClean="0"/>
              <a:t>更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吸引人</a:t>
            </a:r>
            <a:r>
              <a:rPr kumimoji="1" lang="en-US" altLang="zh-CN" dirty="0" smtClean="0"/>
              <a:t>/</a:t>
            </a:r>
            <a:r>
              <a:rPr kumimoji="1" lang="zh-CN" altLang="en-US" dirty="0" smtClean="0"/>
              <a:t>提升成就感的项目设计</a:t>
            </a:r>
            <a:endParaRPr kumimoji="1" lang="en-US" altLang="zh-CN" dirty="0" smtClean="0"/>
          </a:p>
          <a:p>
            <a:pPr>
              <a:spcBef>
                <a:spcPts val="1200"/>
              </a:spcBef>
              <a:buFont typeface="Wingdings" charset="2"/>
              <a:buChar char="²"/>
            </a:pPr>
            <a:r>
              <a:rPr kumimoji="1" lang="zh-CN" altLang="en-US" sz="2600" dirty="0" smtClean="0"/>
              <a:t>在公众科学项目中增加更多可用于一般</a:t>
            </a:r>
            <a:r>
              <a:rPr kumimoji="1" lang="zh-CN" altLang="en-US" sz="2600" b="1" dirty="0" smtClean="0">
                <a:solidFill>
                  <a:srgbClr val="FF6600"/>
                </a:solidFill>
              </a:rPr>
              <a:t>公众科普与学生教育</a:t>
            </a:r>
            <a:r>
              <a:rPr kumimoji="1" lang="zh-CN" altLang="en-US" sz="2600" dirty="0" smtClean="0"/>
              <a:t>的内容</a:t>
            </a:r>
            <a:endParaRPr kumimoji="1" lang="en-US" altLang="zh-CN" sz="2600" dirty="0" smtClean="0"/>
          </a:p>
          <a:p>
            <a:pPr>
              <a:spcBef>
                <a:spcPts val="1200"/>
              </a:spcBef>
              <a:buFont typeface="Wingdings" charset="2"/>
              <a:buChar char="²"/>
            </a:pPr>
            <a:r>
              <a:rPr kumimoji="1" lang="zh-CN" altLang="en-US" sz="2600" dirty="0" smtClean="0"/>
              <a:t>更</a:t>
            </a:r>
            <a:r>
              <a:rPr kumimoji="1" lang="zh-CN" altLang="en-US" sz="2600" b="1" dirty="0" smtClean="0">
                <a:solidFill>
                  <a:srgbClr val="FF0000"/>
                </a:solidFill>
              </a:rPr>
              <a:t>深入</a:t>
            </a:r>
            <a:r>
              <a:rPr kumimoji="1" lang="zh-CN" altLang="en-US" sz="2600" dirty="0" smtClean="0"/>
              <a:t>的公众科学项目内容</a:t>
            </a:r>
            <a:r>
              <a:rPr kumimoji="1" lang="en-US" altLang="zh-CN" sz="2600" dirty="0" smtClean="0"/>
              <a:t>，</a:t>
            </a:r>
            <a:br>
              <a:rPr kumimoji="1" lang="en-US" altLang="zh-CN" sz="2600" dirty="0" smtClean="0"/>
            </a:br>
            <a:r>
              <a:rPr kumimoji="1" lang="zh-CN" altLang="en-US" sz="2600" dirty="0" smtClean="0"/>
              <a:t>公众自主研究分析</a:t>
            </a:r>
            <a:endParaRPr kumimoji="1" lang="zh-CN" altLang="en-US" sz="2600" dirty="0"/>
          </a:p>
        </p:txBody>
      </p:sp>
      <p:pic>
        <p:nvPicPr>
          <p:cNvPr id="7" name="图片 6" descr="屏幕快照 2020-09-02 上午8.02.3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4" b="10886"/>
          <a:stretch/>
        </p:blipFill>
        <p:spPr>
          <a:xfrm>
            <a:off x="6201828" y="1493148"/>
            <a:ext cx="2848158" cy="1153158"/>
          </a:xfrm>
          <a:prstGeom prst="rect">
            <a:avLst/>
          </a:prstGeom>
        </p:spPr>
      </p:pic>
      <p:pic>
        <p:nvPicPr>
          <p:cNvPr id="8" name="图片 7" descr="屏幕快照 2020-11-03 下午2.22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16" y="3250356"/>
            <a:ext cx="3901484" cy="858252"/>
          </a:xfrm>
          <a:prstGeom prst="rect">
            <a:avLst/>
          </a:prstGeom>
        </p:spPr>
      </p:pic>
      <p:pic>
        <p:nvPicPr>
          <p:cNvPr id="9" name="图片 8" descr="屏幕快照 2020-11-03 下午4.27.5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72" y="4220521"/>
            <a:ext cx="3528065" cy="814907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>
            <a:off x="5755957" y="2188436"/>
            <a:ext cx="445871" cy="35123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35456" t="8142" r="30750" b="15843"/>
          <a:stretch/>
        </p:blipFill>
        <p:spPr>
          <a:xfrm>
            <a:off x="0" y="1"/>
            <a:ext cx="662070" cy="1120358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4229142" y="3255636"/>
            <a:ext cx="878257" cy="31070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右弧形箭头 9"/>
          <p:cNvSpPr/>
          <p:nvPr/>
        </p:nvSpPr>
        <p:spPr>
          <a:xfrm>
            <a:off x="3215769" y="4525470"/>
            <a:ext cx="310768" cy="418774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4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75" y="2684712"/>
            <a:ext cx="2835458" cy="2393128"/>
          </a:xfrm>
          <a:prstGeom prst="rect">
            <a:avLst/>
          </a:prstGeom>
        </p:spPr>
      </p:pic>
      <p:sp>
        <p:nvSpPr>
          <p:cNvPr id="10" name="内容占位符 2"/>
          <p:cNvSpPr>
            <a:spLocks noGrp="1"/>
          </p:cNvSpPr>
          <p:nvPr>
            <p:ph idx="1"/>
          </p:nvPr>
        </p:nvSpPr>
        <p:spPr>
          <a:xfrm>
            <a:off x="549275" y="828894"/>
            <a:ext cx="8042276" cy="3203290"/>
          </a:xfrm>
        </p:spPr>
        <p:txBody>
          <a:bodyPr>
            <a:normAutofit fontScale="92500"/>
          </a:bodyPr>
          <a:lstStyle/>
          <a:p>
            <a:pPr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dirty="0" smtClean="0"/>
              <a:t>更多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科学家主导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的项目：如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与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2600" b="1" dirty="0" smtClean="0">
                <a:solidFill>
                  <a:srgbClr val="000000"/>
                </a:solidFill>
              </a:rPr>
              <a:t>FAST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、</a:t>
            </a:r>
            <a:r>
              <a:rPr kumimoji="1" lang="en-US" altLang="zh-CN" sz="2600" b="1" dirty="0" smtClean="0">
                <a:solidFill>
                  <a:srgbClr val="000000"/>
                </a:solidFill>
              </a:rPr>
              <a:t>LAMOST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 </a:t>
            </a:r>
            <a:br>
              <a:rPr kumimoji="1" lang="en-US" altLang="zh-CN" sz="2600" dirty="0" smtClean="0">
                <a:solidFill>
                  <a:srgbClr val="000000"/>
                </a:solidFill>
              </a:rPr>
            </a:br>
            <a:r>
              <a:rPr kumimoji="1" lang="zh-CN" altLang="en-US" sz="2600" dirty="0" smtClean="0">
                <a:solidFill>
                  <a:srgbClr val="000000"/>
                </a:solidFill>
              </a:rPr>
              <a:t>的大数据相关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的问题，及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未来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 </a:t>
            </a:r>
            <a:r>
              <a:rPr kumimoji="1" lang="en-US" altLang="zh-CN" sz="2600" b="1" i="1" dirty="0" smtClean="0">
                <a:solidFill>
                  <a:srgbClr val="000000"/>
                </a:solidFill>
              </a:rPr>
              <a:t>CSST 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等巡天数据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/>
            </a:r>
            <a:br>
              <a:rPr kumimoji="1" lang="en-US" altLang="zh-CN" sz="2600" dirty="0" smtClean="0">
                <a:solidFill>
                  <a:srgbClr val="000000"/>
                </a:solidFill>
              </a:rPr>
            </a:br>
            <a:r>
              <a:rPr kumimoji="1" lang="zh-CN" altLang="en-US" sz="2600" dirty="0" smtClean="0">
                <a:solidFill>
                  <a:srgbClr val="000000"/>
                </a:solidFill>
              </a:rPr>
              <a:t>引导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的公众科学项目</a:t>
            </a:r>
            <a:r>
              <a:rPr kumimoji="1" lang="zh-CN" altLang="en-US" dirty="0" smtClean="0">
                <a:solidFill>
                  <a:srgbClr val="000000"/>
                </a:solidFill>
              </a:rPr>
              <a:t>（</a:t>
            </a:r>
            <a:r>
              <a:rPr kumimoji="1" lang="en-US" altLang="zh-CN" dirty="0" smtClean="0">
                <a:solidFill>
                  <a:srgbClr val="000000"/>
                </a:solidFill>
              </a:rPr>
              <a:t>e.g., </a:t>
            </a:r>
            <a:r>
              <a:rPr kumimoji="1" lang="zh-CN" altLang="en-US" b="1" dirty="0" smtClean="0">
                <a:solidFill>
                  <a:srgbClr val="0000FF"/>
                </a:solidFill>
              </a:rPr>
              <a:t>引力透镜</a:t>
            </a:r>
            <a:r>
              <a:rPr kumimoji="1" lang="zh-CN" altLang="en-US" dirty="0" smtClean="0">
                <a:solidFill>
                  <a:srgbClr val="000000"/>
                </a:solidFill>
              </a:rPr>
              <a:t>搜索</a:t>
            </a:r>
            <a:r>
              <a:rPr kumimoji="1" lang="en-US" altLang="zh-CN" dirty="0" smtClean="0">
                <a:solidFill>
                  <a:srgbClr val="000000"/>
                </a:solidFill>
              </a:rPr>
              <a:t>...</a:t>
            </a:r>
            <a:r>
              <a:rPr kumimoji="1" lang="zh-CN" altLang="en-US" dirty="0" smtClean="0">
                <a:solidFill>
                  <a:srgbClr val="000000"/>
                </a:solidFill>
              </a:rPr>
              <a:t>）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；</a:t>
            </a:r>
            <a:endParaRPr kumimoji="1" lang="en-US" altLang="zh-CN" sz="2600" dirty="0" smtClean="0">
              <a:solidFill>
                <a:srgbClr val="000000"/>
              </a:solidFill>
            </a:endParaRPr>
          </a:p>
          <a:p>
            <a:pPr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sz="2600" dirty="0" smtClean="0">
                <a:solidFill>
                  <a:srgbClr val="000000"/>
                </a:solidFill>
              </a:rPr>
              <a:t>重视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科普教育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内容在公众科学中的体现：结合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STEAM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、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HOU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、探究式学习、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5E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学习、多学科交叉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 ...</a:t>
            </a:r>
          </a:p>
          <a:p>
            <a:pPr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sz="2600" dirty="0" smtClean="0">
                <a:solidFill>
                  <a:srgbClr val="000000"/>
                </a:solidFill>
              </a:rPr>
              <a:t>与前述远程望远镜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>-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天文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科普</a:t>
            </a:r>
            <a:r>
              <a:rPr kumimoji="1" lang="zh-CN" altLang="en-US" sz="2600" dirty="0" smtClean="0">
                <a:solidFill>
                  <a:srgbClr val="000000"/>
                </a:solidFill>
              </a:rPr>
              <a:t>教育</a:t>
            </a:r>
            <a:r>
              <a:rPr kumimoji="1" lang="en-US" altLang="zh-CN" sz="2600" dirty="0" smtClean="0">
                <a:solidFill>
                  <a:srgbClr val="000000"/>
                </a:solidFill>
              </a:rPr>
              <a:t/>
            </a:r>
            <a:br>
              <a:rPr kumimoji="1" lang="en-US" altLang="zh-CN" sz="2600" dirty="0" smtClean="0">
                <a:solidFill>
                  <a:srgbClr val="000000"/>
                </a:solidFill>
              </a:rPr>
            </a:br>
            <a:r>
              <a:rPr kumimoji="1" lang="zh-CN" altLang="en-US" sz="2600" dirty="0" smtClean="0">
                <a:solidFill>
                  <a:srgbClr val="000000"/>
                </a:solidFill>
              </a:rPr>
              <a:t>有机结合。</a:t>
            </a:r>
            <a:endParaRPr kumimoji="1" lang="zh-CN" altLang="en-US" sz="2600" dirty="0">
              <a:solidFill>
                <a:srgbClr val="000000"/>
              </a:solidFill>
            </a:endParaRPr>
          </a:p>
        </p:txBody>
      </p:sp>
      <p:pic>
        <p:nvPicPr>
          <p:cNvPr id="8" name="图片 7" descr="1_B00GrKi8owSfOyEi3-oNNQ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4"/>
          <a:stretch/>
        </p:blipFill>
        <p:spPr>
          <a:xfrm>
            <a:off x="236061" y="4032188"/>
            <a:ext cx="1535596" cy="10456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98" y="4032188"/>
            <a:ext cx="1831542" cy="892291"/>
          </a:xfrm>
          <a:prstGeom prst="rect">
            <a:avLst/>
          </a:prstGeom>
        </p:spPr>
      </p:pic>
      <p:pic>
        <p:nvPicPr>
          <p:cNvPr id="11" name="图片 10" descr="屏幕快照 2020-11-05 下午12.02.4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785" y="3781559"/>
            <a:ext cx="1885096" cy="1296279"/>
          </a:xfrm>
          <a:prstGeom prst="rect">
            <a:avLst/>
          </a:prstGeom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16835" y="107701"/>
            <a:ext cx="8042276" cy="646836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关于在我国开展公众科学项目</a:t>
            </a:r>
            <a:endParaRPr kumimoji="1" lang="zh-CN" altLang="en-US" sz="4400" dirty="0">
              <a:latin typeface="华文中宋"/>
              <a:ea typeface="华文中宋"/>
              <a:cs typeface="华文中宋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/>
          <a:srcRect l="35456" t="8142" r="30750" b="15843"/>
          <a:stretch/>
        </p:blipFill>
        <p:spPr>
          <a:xfrm>
            <a:off x="0" y="1"/>
            <a:ext cx="662070" cy="11203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7"/>
          <a:srcRect l="17950" t="25762" r="19989" b="14985"/>
          <a:stretch/>
        </p:blipFill>
        <p:spPr>
          <a:xfrm>
            <a:off x="7671539" y="870127"/>
            <a:ext cx="1361493" cy="129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五角星 13"/>
          <p:cNvSpPr/>
          <p:nvPr/>
        </p:nvSpPr>
        <p:spPr>
          <a:xfrm>
            <a:off x="522253" y="2066775"/>
            <a:ext cx="454694" cy="495521"/>
          </a:xfrm>
          <a:prstGeom prst="star5">
            <a:avLst/>
          </a:prstGeom>
          <a:solidFill>
            <a:schemeClr val="accent6">
              <a:alpha val="4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7372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69543"/>
            <a:ext cx="9144000" cy="1321870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应加强对公众科学项目参与者</a:t>
            </a:r>
            <a:r>
              <a:rPr kumimoji="1" lang="en-US" altLang="zh-CN" sz="4400" dirty="0" smtClean="0">
                <a:latin typeface="华文中宋"/>
                <a:ea typeface="华文中宋"/>
                <a:cs typeface="华文中宋"/>
              </a:rPr>
              <a:t/>
            </a:r>
            <a:br>
              <a:rPr kumimoji="1" lang="en-US" altLang="zh-CN" sz="4400" dirty="0" smtClean="0">
                <a:latin typeface="华文中宋"/>
                <a:ea typeface="华文中宋"/>
                <a:cs typeface="华文中宋"/>
              </a:rPr>
            </a:b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及其成效分析研究</a:t>
            </a:r>
            <a:endParaRPr kumimoji="1" lang="zh-CN" altLang="en-US" sz="4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4687" y="1479170"/>
            <a:ext cx="8042276" cy="344083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sz="2600" dirty="0" smtClean="0">
                <a:solidFill>
                  <a:schemeClr val="tx1"/>
                </a:solidFill>
              </a:rPr>
              <a:t>项目参与者的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组成</a:t>
            </a:r>
            <a:r>
              <a:rPr kumimoji="1" lang="zh-CN" altLang="en-US" sz="2600" dirty="0" smtClean="0">
                <a:solidFill>
                  <a:schemeClr val="tx1"/>
                </a:solidFill>
              </a:rPr>
              <a:t>及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动机</a:t>
            </a:r>
            <a:r>
              <a:rPr kumimoji="1" lang="zh-CN" altLang="en-US" sz="2600" dirty="0" smtClean="0">
                <a:solidFill>
                  <a:schemeClr val="tx1"/>
                </a:solidFill>
              </a:rPr>
              <a:t>统计分析？（细节分析受制于参与者资料采集</a:t>
            </a:r>
            <a:r>
              <a:rPr kumimoji="1" lang="en-US" altLang="zh-CN" sz="2600" dirty="0" smtClean="0">
                <a:solidFill>
                  <a:schemeClr val="tx1"/>
                </a:solidFill>
              </a:rPr>
              <a:t>!</a:t>
            </a:r>
            <a:r>
              <a:rPr kumimoji="1" lang="zh-CN" altLang="en-US" sz="2600" dirty="0" smtClean="0">
                <a:solidFill>
                  <a:schemeClr val="tx1"/>
                </a:solidFill>
              </a:rPr>
              <a:t>）</a:t>
            </a:r>
            <a:endParaRPr kumimoji="1" lang="en-US" altLang="zh-CN" sz="2600" dirty="0" smtClean="0">
              <a:solidFill>
                <a:schemeClr val="tx1"/>
              </a:solidFill>
            </a:endParaRPr>
          </a:p>
          <a:p>
            <a:pPr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sz="2600" dirty="0" smtClean="0"/>
              <a:t>参与者</a:t>
            </a:r>
            <a:r>
              <a:rPr kumimoji="1" lang="zh-CN" altLang="en-US" sz="2800" dirty="0" smtClean="0">
                <a:solidFill>
                  <a:srgbClr val="FF0000"/>
                </a:solidFill>
              </a:rPr>
              <a:t>参与度</a:t>
            </a:r>
            <a:r>
              <a:rPr kumimoji="1" lang="zh-CN" altLang="en-US" sz="2600" dirty="0" smtClean="0"/>
              <a:t>及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成效</a:t>
            </a:r>
            <a:r>
              <a:rPr kumimoji="1" lang="zh-CN" altLang="en-US" sz="2600" dirty="0" smtClean="0"/>
              <a:t>分析</a:t>
            </a:r>
            <a:endParaRPr kumimoji="1" lang="en-US" altLang="zh-CN" sz="2600" dirty="0" smtClean="0"/>
          </a:p>
          <a:p>
            <a:pPr marL="0" indent="0">
              <a:spcBef>
                <a:spcPts val="1400"/>
              </a:spcBef>
              <a:buNone/>
            </a:pPr>
            <a:r>
              <a:rPr kumimoji="1" lang="en-US" altLang="zh-CN" sz="2600" dirty="0" smtClean="0">
                <a:sym typeface="Wingdings"/>
              </a:rPr>
              <a:t> 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华文新魏"/>
                <a:ea typeface="华文新魏"/>
                <a:cs typeface="华文新魏"/>
                <a:sym typeface="Wingdings"/>
              </a:rPr>
              <a:t>移动</a:t>
            </a:r>
            <a:r>
              <a:rPr kumimoji="1" lang="zh-CN" altLang="en-US" sz="2800" b="1" dirty="0">
                <a:solidFill>
                  <a:srgbClr val="0000FF"/>
                </a:solidFill>
                <a:latin typeface="华文新魏"/>
                <a:ea typeface="华文新魏"/>
                <a:cs typeface="华文新魏"/>
                <a:sym typeface="Wingdings"/>
              </a:rPr>
              <a:t>端的重要性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华文新魏"/>
                <a:ea typeface="华文新魏"/>
                <a:cs typeface="华文新魏"/>
                <a:sym typeface="Wingdings"/>
              </a:rPr>
              <a:t>!</a:t>
            </a:r>
            <a:endParaRPr kumimoji="1" lang="en-US" altLang="zh-CN" sz="2600" dirty="0" smtClean="0">
              <a:latin typeface="华文新魏"/>
              <a:ea typeface="华文新魏"/>
              <a:cs typeface="华文新魏"/>
            </a:endParaRPr>
          </a:p>
          <a:p>
            <a:pPr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sz="2600" dirty="0" smtClean="0"/>
              <a:t>公众分类结果的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可靠性</a:t>
            </a:r>
            <a:r>
              <a:rPr kumimoji="1" lang="en-US" altLang="zh-CN" sz="2600" dirty="0" smtClean="0"/>
              <a:t>?</a:t>
            </a:r>
          </a:p>
          <a:p>
            <a:pPr marL="0" indent="0">
              <a:spcBef>
                <a:spcPts val="1400"/>
              </a:spcBef>
              <a:buNone/>
            </a:pPr>
            <a:r>
              <a:rPr kumimoji="1" lang="en-US" altLang="zh-CN" sz="2600" dirty="0" smtClean="0"/>
              <a:t>-- vote fraction; </a:t>
            </a:r>
            <a:r>
              <a:rPr kumimoji="1" lang="zh-CN" altLang="en-US" sz="2600" dirty="0" smtClean="0"/>
              <a:t>与专家结果</a:t>
            </a:r>
            <a:r>
              <a:rPr kumimoji="1" lang="en-US" altLang="zh-CN" sz="2600" dirty="0"/>
              <a:t/>
            </a:r>
            <a:br>
              <a:rPr kumimoji="1" lang="en-US" altLang="zh-CN" sz="2600" dirty="0"/>
            </a:br>
            <a:r>
              <a:rPr kumimoji="1" lang="zh-CN" altLang="en-US" sz="2600" dirty="0" smtClean="0"/>
              <a:t>比较</a:t>
            </a:r>
            <a:r>
              <a:rPr kumimoji="1" lang="en-US" altLang="zh-CN" sz="2600" dirty="0" smtClean="0"/>
              <a:t>; </a:t>
            </a:r>
            <a:r>
              <a:rPr kumimoji="1" lang="zh-CN" altLang="en-US" sz="2600" dirty="0" smtClean="0"/>
              <a:t>高级用户评审</a:t>
            </a:r>
            <a:r>
              <a:rPr kumimoji="1" lang="en-US" altLang="zh-CN" sz="2600" dirty="0" smtClean="0"/>
              <a:t> ...</a:t>
            </a:r>
          </a:p>
        </p:txBody>
      </p:sp>
      <p:pic>
        <p:nvPicPr>
          <p:cNvPr id="6" name="图片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38" y="1903679"/>
            <a:ext cx="3063316" cy="152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337" y="3427684"/>
            <a:ext cx="3063316" cy="1715821"/>
          </a:xfrm>
          <a:prstGeom prst="rect">
            <a:avLst/>
          </a:prstGeom>
        </p:spPr>
      </p:pic>
      <p:sp>
        <p:nvSpPr>
          <p:cNvPr id="8" name="上下箭头 7"/>
          <p:cNvSpPr/>
          <p:nvPr/>
        </p:nvSpPr>
        <p:spPr>
          <a:xfrm>
            <a:off x="5348266" y="2907619"/>
            <a:ext cx="239059" cy="82923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上下箭头 8"/>
          <p:cNvSpPr/>
          <p:nvPr/>
        </p:nvSpPr>
        <p:spPr>
          <a:xfrm>
            <a:off x="6263350" y="2907615"/>
            <a:ext cx="239059" cy="963706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27523" y="4694467"/>
            <a:ext cx="3464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i="1" dirty="0">
                <a:solidFill>
                  <a:srgbClr val="FF6600"/>
                </a:solidFill>
              </a:rPr>
              <a:t>real-time </a:t>
            </a:r>
            <a:r>
              <a:rPr lang="en-US" altLang="zh-CN" i="1" dirty="0"/>
              <a:t>classification analysis </a:t>
            </a:r>
          </a:p>
          <a:p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/>
          <a:srcRect l="35456" t="8142" r="30750" b="15843"/>
          <a:stretch/>
        </p:blipFill>
        <p:spPr>
          <a:xfrm>
            <a:off x="0" y="1"/>
            <a:ext cx="662070" cy="11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1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0150512闻天楼星迹_done_copy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t="15805" r="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7371" y="1241940"/>
            <a:ext cx="7679312" cy="923242"/>
          </a:xfrm>
        </p:spPr>
        <p:txBody>
          <a:bodyPr/>
          <a:lstStyle/>
          <a:p>
            <a:r>
              <a:rPr kumimoji="1" lang="zh-CN" altLang="en-US" sz="7200" dirty="0" smtClean="0">
                <a:solidFill>
                  <a:srgbClr val="FFFF00"/>
                </a:solidFill>
                <a:latin typeface="华文中宋"/>
                <a:ea typeface="华文中宋"/>
                <a:cs typeface="华文中宋"/>
              </a:rPr>
              <a:t>谢 谢 ！</a:t>
            </a:r>
            <a:endParaRPr kumimoji="1" lang="zh-CN" altLang="en-US" sz="7200" dirty="0">
              <a:solidFill>
                <a:srgbClr val="FFFF00"/>
              </a:solidFill>
              <a:latin typeface="华文中宋"/>
              <a:ea typeface="华文中宋"/>
              <a:cs typeface="华文中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57371" y="2232232"/>
            <a:ext cx="8042276" cy="60254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charset="2"/>
              <a:buChar char="Ø"/>
            </a:pPr>
            <a:r>
              <a:rPr kumimoji="1" lang="en-US" altLang="en-US" sz="2000" dirty="0" smtClean="0">
                <a:solidFill>
                  <a:schemeClr val="bg2"/>
                </a:solidFill>
                <a:latin typeface="华文中宋"/>
                <a:ea typeface="华文中宋"/>
                <a:cs typeface="华文中宋"/>
              </a:rPr>
              <a:t>曹晨</a:t>
            </a:r>
            <a:r>
              <a:rPr kumimoji="1" lang="zh-CN" altLang="en-US" sz="2000" dirty="0" smtClean="0">
                <a:solidFill>
                  <a:schemeClr val="bg2"/>
                </a:solidFill>
                <a:latin typeface="华文中宋"/>
                <a:ea typeface="华文中宋"/>
                <a:cs typeface="华文中宋"/>
              </a:rPr>
              <a:t>邮箱：</a:t>
            </a:r>
            <a:r>
              <a:rPr kumimoji="1" lang="en-US" altLang="zh-CN" sz="2000" dirty="0" smtClean="0">
                <a:solidFill>
                  <a:schemeClr val="bg2"/>
                </a:solidFill>
                <a:latin typeface="华文中宋"/>
                <a:ea typeface="华文中宋"/>
                <a:cs typeface="华文中宋"/>
              </a:rPr>
              <a:t/>
            </a:r>
            <a:br>
              <a:rPr kumimoji="1" lang="en-US" altLang="zh-CN" sz="2000" dirty="0" smtClean="0">
                <a:solidFill>
                  <a:schemeClr val="bg2"/>
                </a:solidFill>
                <a:latin typeface="华文中宋"/>
                <a:ea typeface="华文中宋"/>
                <a:cs typeface="华文中宋"/>
              </a:rPr>
            </a:br>
            <a:r>
              <a:rPr kumimoji="1" lang="en-US" altLang="zh-CN" dirty="0" err="1" smtClean="0">
                <a:solidFill>
                  <a:schemeClr val="bg2"/>
                </a:solidFill>
                <a:latin typeface="华文中宋"/>
                <a:ea typeface="华文中宋"/>
                <a:cs typeface="华文中宋"/>
              </a:rPr>
              <a:t>caochen@sdu.edu.cn</a:t>
            </a:r>
            <a:endParaRPr kumimoji="1" lang="zh-CN" altLang="en-US" dirty="0">
              <a:solidFill>
                <a:schemeClr val="bg2"/>
              </a:solidFill>
              <a:latin typeface="华文中宋"/>
              <a:ea typeface="华文中宋"/>
              <a:cs typeface="华文中宋"/>
            </a:endParaRPr>
          </a:p>
        </p:txBody>
      </p:sp>
      <p:pic>
        <p:nvPicPr>
          <p:cNvPr id="6" name="图片 5" descr="logo_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234" y="2424391"/>
            <a:ext cx="2009856" cy="200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sd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322922" cy="13229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8" descr="WHO2边缘镂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66" y="45091"/>
            <a:ext cx="1111727" cy="111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/>
          <a:srcRect r="80165"/>
          <a:stretch/>
        </p:blipFill>
        <p:spPr>
          <a:xfrm>
            <a:off x="8007466" y="1292983"/>
            <a:ext cx="1018167" cy="11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BAFDEA-3C0E-2F4F-A5BD-B80BCC5ACF4F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  <p:sp>
        <p:nvSpPr>
          <p:cNvPr id="3" name="文本框 2"/>
          <p:cNvSpPr txBox="1"/>
          <p:nvPr/>
        </p:nvSpPr>
        <p:spPr>
          <a:xfrm>
            <a:off x="4306887" y="3581406"/>
            <a:ext cx="347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400" dirty="0" smtClean="0">
                <a:solidFill>
                  <a:srgbClr val="CCFFCC"/>
                </a:solidFill>
                <a:latin typeface="华文新魏"/>
                <a:ea typeface="华文新魏"/>
                <a:cs typeface="华文新魏"/>
              </a:rPr>
              <a:t>   山东大学威海天文台</a:t>
            </a:r>
            <a:endParaRPr kumimoji="1" lang="en-US" altLang="zh-CN" sz="2400" dirty="0" smtClean="0">
              <a:solidFill>
                <a:srgbClr val="CCFFCC"/>
              </a:solidFill>
              <a:latin typeface="华文新魏"/>
              <a:ea typeface="华文新魏"/>
              <a:cs typeface="华文新魏"/>
            </a:endParaRPr>
          </a:p>
          <a:p>
            <a:pPr algn="ctr"/>
            <a:r>
              <a:rPr kumimoji="1" lang="en-US" altLang="zh-CN" sz="2400" dirty="0" smtClean="0">
                <a:solidFill>
                  <a:srgbClr val="CCFFCC"/>
                </a:solidFill>
                <a:latin typeface="华文新魏"/>
                <a:ea typeface="华文新魏"/>
                <a:cs typeface="华文新魏"/>
              </a:rPr>
              <a:t>（</a:t>
            </a:r>
            <a:r>
              <a:rPr kumimoji="1" lang="zh-CN" altLang="en-US" sz="2400" dirty="0" smtClean="0">
                <a:solidFill>
                  <a:srgbClr val="CCFFCC"/>
                </a:solidFill>
                <a:latin typeface="华文新魏"/>
                <a:ea typeface="华文新魏"/>
                <a:cs typeface="华文新魏"/>
              </a:rPr>
              <a:t>暨威海市天文台）</a:t>
            </a:r>
            <a:endParaRPr kumimoji="1" lang="zh-CN" altLang="en-US" sz="2400" dirty="0">
              <a:solidFill>
                <a:srgbClr val="CCFFCC"/>
              </a:solidFill>
              <a:latin typeface="华文新魏"/>
              <a:ea typeface="华文新魏"/>
              <a:cs typeface="华文新魏"/>
            </a:endParaRPr>
          </a:p>
        </p:txBody>
      </p:sp>
      <p:pic>
        <p:nvPicPr>
          <p:cNvPr id="10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b="4447"/>
          <a:stretch/>
        </p:blipFill>
        <p:spPr bwMode="auto">
          <a:xfrm>
            <a:off x="0" y="5"/>
            <a:ext cx="9144000" cy="250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37122"/>
            <a:ext cx="3784600" cy="900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4" descr="wentianlou-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2506668"/>
            <a:ext cx="9155113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5" r="13222" b="46841"/>
          <a:stretch>
            <a:fillRect/>
          </a:stretch>
        </p:blipFill>
        <p:spPr bwMode="auto">
          <a:xfrm>
            <a:off x="0" y="2626520"/>
            <a:ext cx="4318000" cy="1214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" y="-41966"/>
            <a:ext cx="3398171" cy="2548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2213" y="2489387"/>
            <a:ext cx="3682910" cy="276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37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0639" y="166410"/>
            <a:ext cx="7223972" cy="671140"/>
          </a:xfrm>
        </p:spPr>
        <p:txBody>
          <a:bodyPr/>
          <a:lstStyle/>
          <a:p>
            <a:r>
              <a:rPr kumimoji="1" lang="zh-CN" altLang="en-US" sz="4400" b="1" dirty="0" smtClean="0">
                <a:latin typeface="华文中宋"/>
                <a:ea typeface="华文中宋"/>
                <a:cs typeface="华文中宋"/>
              </a:rPr>
              <a:t>报</a:t>
            </a:r>
            <a:r>
              <a:rPr kumimoji="1" lang="en-US" altLang="zh-CN" sz="4400" b="1" dirty="0" smtClean="0">
                <a:latin typeface="华文中宋"/>
                <a:ea typeface="华文中宋"/>
                <a:cs typeface="华文中宋"/>
              </a:rPr>
              <a:t> </a:t>
            </a:r>
            <a:r>
              <a:rPr kumimoji="1" lang="zh-CN" altLang="en-US" sz="4400" b="1" dirty="0" smtClean="0">
                <a:latin typeface="华文中宋"/>
                <a:ea typeface="华文中宋"/>
                <a:cs typeface="华文中宋"/>
              </a:rPr>
              <a:t>告</a:t>
            </a:r>
            <a:r>
              <a:rPr kumimoji="1" lang="en-US" altLang="zh-CN" sz="4400" b="1" dirty="0" smtClean="0">
                <a:latin typeface="华文中宋"/>
                <a:ea typeface="华文中宋"/>
                <a:cs typeface="华文中宋"/>
              </a:rPr>
              <a:t> </a:t>
            </a:r>
            <a:r>
              <a:rPr kumimoji="1" lang="zh-CN" altLang="en-US" sz="4400" b="1" dirty="0" smtClean="0">
                <a:latin typeface="华文中宋"/>
                <a:ea typeface="华文中宋"/>
                <a:cs typeface="华文中宋"/>
              </a:rPr>
              <a:t>目的 </a:t>
            </a:r>
            <a:r>
              <a:rPr kumimoji="1" lang="zh-CN" altLang="en-US" sz="4000" b="1" dirty="0" smtClean="0">
                <a:latin typeface="华文中宋"/>
                <a:ea typeface="华文中宋"/>
                <a:cs typeface="华文中宋"/>
              </a:rPr>
              <a:t>与</a:t>
            </a:r>
            <a:r>
              <a:rPr kumimoji="1" lang="zh-CN" altLang="en-US" sz="4400" b="1" dirty="0" smtClean="0">
                <a:latin typeface="华文中宋"/>
                <a:ea typeface="华文中宋"/>
                <a:cs typeface="华文中宋"/>
              </a:rPr>
              <a:t> 提纲</a:t>
            </a:r>
            <a:endParaRPr kumimoji="1" lang="zh-CN" altLang="en-US" sz="4400" b="1" dirty="0">
              <a:latin typeface="华文中宋"/>
              <a:ea typeface="华文中宋"/>
              <a:cs typeface="华文中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4811" y="2621608"/>
            <a:ext cx="8341559" cy="2521892"/>
          </a:xfrm>
        </p:spPr>
        <p:txBody>
          <a:bodyPr>
            <a:normAutofit/>
          </a:bodyPr>
          <a:lstStyle/>
          <a:p>
            <a:pPr>
              <a:spcBef>
                <a:spcPts val="1400"/>
              </a:spcBef>
            </a:pPr>
            <a:r>
              <a:rPr kumimoji="1" lang="zh-CN" altLang="en-US" sz="3000" b="1" dirty="0" smtClean="0">
                <a:solidFill>
                  <a:srgbClr val="FF0000"/>
                </a:solidFill>
                <a:latin typeface="仿宋"/>
                <a:ea typeface="仿宋"/>
                <a:cs typeface="仿宋"/>
              </a:rPr>
              <a:t>远程天文台与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仿宋"/>
                <a:ea typeface="仿宋"/>
                <a:cs typeface="仿宋"/>
              </a:rPr>
              <a:t>(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仿宋"/>
                <a:ea typeface="仿宋"/>
                <a:cs typeface="仿宋"/>
              </a:rPr>
              <a:t>自动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仿宋"/>
                <a:ea typeface="仿宋"/>
                <a:cs typeface="仿宋"/>
              </a:rPr>
              <a:t>)</a:t>
            </a:r>
            <a:r>
              <a:rPr kumimoji="1" lang="zh-CN" altLang="en-US" sz="3000" b="1" dirty="0" smtClean="0">
                <a:solidFill>
                  <a:srgbClr val="FF0000"/>
                </a:solidFill>
                <a:latin typeface="仿宋"/>
                <a:ea typeface="仿宋"/>
                <a:cs typeface="仿宋"/>
              </a:rPr>
              <a:t>望远镜</a:t>
            </a:r>
            <a:r>
              <a:rPr kumimoji="1" lang="zh-CN" altLang="en-US" sz="3000" b="1" dirty="0" smtClean="0">
                <a:solidFill>
                  <a:schemeClr val="tx1"/>
                </a:solidFill>
                <a:latin typeface="仿宋"/>
                <a:ea typeface="仿宋"/>
                <a:cs typeface="仿宋"/>
              </a:rPr>
              <a:t>，</a:t>
            </a:r>
            <a:r>
              <a:rPr kumimoji="1" lang="zh-CN" altLang="en-US" sz="3000" dirty="0" smtClean="0">
                <a:solidFill>
                  <a:schemeClr val="tx1"/>
                </a:solidFill>
                <a:latin typeface="仿宋"/>
                <a:ea typeface="仿宋"/>
                <a:cs typeface="仿宋"/>
              </a:rPr>
              <a:t>及其在</a:t>
            </a:r>
            <a:r>
              <a:rPr kumimoji="1" lang="en-US" altLang="zh-CN" sz="3000" dirty="0" smtClean="0">
                <a:solidFill>
                  <a:schemeClr val="tx1"/>
                </a:solidFill>
                <a:latin typeface="仿宋"/>
                <a:ea typeface="仿宋"/>
                <a:cs typeface="仿宋"/>
              </a:rPr>
              <a:t/>
            </a:r>
            <a:br>
              <a:rPr kumimoji="1" lang="en-US" altLang="zh-CN" sz="3000" dirty="0" smtClean="0">
                <a:solidFill>
                  <a:schemeClr val="tx1"/>
                </a:solidFill>
                <a:latin typeface="仿宋"/>
                <a:ea typeface="仿宋"/>
                <a:cs typeface="仿宋"/>
              </a:rPr>
            </a:br>
            <a:r>
              <a:rPr kumimoji="1" lang="zh-CN" altLang="en-US" sz="3000" b="1" dirty="0" smtClean="0">
                <a:solidFill>
                  <a:srgbClr val="0000FF"/>
                </a:solidFill>
                <a:latin typeface="仿宋"/>
                <a:ea typeface="仿宋"/>
                <a:cs typeface="仿宋"/>
              </a:rPr>
              <a:t>天文科普教育</a:t>
            </a:r>
            <a:r>
              <a:rPr kumimoji="1" lang="zh-CN" altLang="en-US" sz="3000" dirty="0" smtClean="0">
                <a:solidFill>
                  <a:schemeClr val="tx1"/>
                </a:solidFill>
                <a:latin typeface="仿宋"/>
                <a:ea typeface="仿宋"/>
                <a:cs typeface="仿宋"/>
              </a:rPr>
              <a:t>中的应用及国内展望</a:t>
            </a:r>
            <a:endParaRPr kumimoji="1" lang="en-US" altLang="zh-CN" sz="3000" dirty="0">
              <a:solidFill>
                <a:schemeClr val="tx1"/>
              </a:solidFill>
              <a:latin typeface="仿宋"/>
              <a:ea typeface="仿宋"/>
              <a:cs typeface="仿宋"/>
            </a:endParaRPr>
          </a:p>
          <a:p>
            <a:pPr>
              <a:spcBef>
                <a:spcPts val="1400"/>
              </a:spcBef>
            </a:pPr>
            <a:r>
              <a:rPr kumimoji="1" lang="zh-CN" altLang="en-US" sz="3000" dirty="0" smtClean="0">
                <a:latin typeface="仿宋"/>
                <a:ea typeface="仿宋"/>
                <a:cs typeface="仿宋"/>
              </a:rPr>
              <a:t>天文类</a:t>
            </a:r>
            <a:r>
              <a:rPr kumimoji="1" lang="zh-CN" altLang="en-US" sz="3000" b="1" dirty="0" smtClean="0">
                <a:solidFill>
                  <a:srgbClr val="FF0000"/>
                </a:solidFill>
                <a:latin typeface="仿宋"/>
                <a:ea typeface="仿宋"/>
                <a:cs typeface="仿宋"/>
              </a:rPr>
              <a:t>公众科学项目</a:t>
            </a:r>
            <a:r>
              <a:rPr kumimoji="1" lang="zh-CN" altLang="en-US" sz="3000" dirty="0">
                <a:latin typeface="仿宋"/>
                <a:ea typeface="仿宋"/>
                <a:cs typeface="仿宋"/>
              </a:rPr>
              <a:t>、</a:t>
            </a:r>
            <a:r>
              <a:rPr kumimoji="1" lang="zh-CN" altLang="en-US" sz="3000" dirty="0" smtClean="0">
                <a:latin typeface="仿宋"/>
                <a:ea typeface="仿宋"/>
                <a:cs typeface="仿宋"/>
              </a:rPr>
              <a:t>可开展的类型，</a:t>
            </a:r>
            <a:r>
              <a:rPr kumimoji="1" lang="en-US" altLang="zh-CN" sz="3000" dirty="0" smtClean="0">
                <a:latin typeface="仿宋"/>
                <a:ea typeface="仿宋"/>
                <a:cs typeface="仿宋"/>
              </a:rPr>
              <a:t/>
            </a:r>
            <a:br>
              <a:rPr kumimoji="1" lang="en-US" altLang="zh-CN" sz="3000" dirty="0" smtClean="0">
                <a:latin typeface="仿宋"/>
                <a:ea typeface="仿宋"/>
                <a:cs typeface="仿宋"/>
              </a:rPr>
            </a:br>
            <a:r>
              <a:rPr kumimoji="1" lang="zh-CN" altLang="en-US" sz="3000" dirty="0" smtClean="0">
                <a:latin typeface="仿宋"/>
                <a:ea typeface="仿宋"/>
                <a:cs typeface="仿宋"/>
              </a:rPr>
              <a:t>及其在</a:t>
            </a:r>
            <a:r>
              <a:rPr kumimoji="1" lang="zh-CN" altLang="en-US" sz="3000" b="1" dirty="0" smtClean="0">
                <a:solidFill>
                  <a:srgbClr val="0000FF"/>
                </a:solidFill>
                <a:latin typeface="仿宋"/>
                <a:ea typeface="仿宋"/>
                <a:cs typeface="仿宋"/>
              </a:rPr>
              <a:t>天文科普教育</a:t>
            </a:r>
            <a:r>
              <a:rPr kumimoji="1" lang="zh-CN" altLang="en-US" sz="3000" dirty="0" smtClean="0">
                <a:latin typeface="仿宋"/>
                <a:ea typeface="仿宋"/>
                <a:cs typeface="仿宋"/>
              </a:rPr>
              <a:t>中的应用与思考</a:t>
            </a:r>
            <a:endParaRPr kumimoji="1" lang="en-US" altLang="zh-CN" sz="3000" dirty="0" smtClean="0">
              <a:latin typeface="仿宋"/>
              <a:ea typeface="仿宋"/>
              <a:cs typeface="仿宋"/>
            </a:endParaRPr>
          </a:p>
        </p:txBody>
      </p:sp>
      <p:pic>
        <p:nvPicPr>
          <p:cNvPr id="6" name="图片 5" descr="CAO_9380_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654" y="2107383"/>
            <a:ext cx="2262346" cy="1510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724" y="3663477"/>
            <a:ext cx="1240179" cy="1393584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>
          <a:xfrm>
            <a:off x="366416" y="972637"/>
            <a:ext cx="8341559" cy="2012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800"/>
              </a:spcBef>
              <a:buFont typeface="Wingdings" charset="2"/>
              <a:buChar char="ü"/>
            </a:pPr>
            <a:r>
              <a:rPr kumimoji="1" lang="zh-CN" altLang="en-US" sz="3000" dirty="0" smtClean="0">
                <a:solidFill>
                  <a:srgbClr val="0000FF"/>
                </a:solidFill>
                <a:latin typeface="华文琥珀"/>
                <a:ea typeface="华文琥珀"/>
                <a:cs typeface="华文琥珀"/>
              </a:rPr>
              <a:t>在线</a:t>
            </a:r>
            <a:r>
              <a:rPr kumimoji="1" lang="zh-CN" altLang="en-US" sz="3000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天文科普教育</a:t>
            </a:r>
            <a:r>
              <a:rPr kumimoji="1" lang="zh-CN" altLang="en-US" sz="3000" dirty="0" smtClean="0">
                <a:latin typeface="华文楷体"/>
                <a:ea typeface="华文楷体"/>
                <a:cs typeface="华文楷体"/>
              </a:rPr>
              <a:t>的必要性与重要意义</a:t>
            </a:r>
            <a:r>
              <a:rPr kumimoji="1" lang="en-US" altLang="zh-CN" sz="3000" dirty="0" smtClean="0">
                <a:latin typeface="华文楷体"/>
                <a:ea typeface="华文楷体"/>
                <a:cs typeface="华文楷体"/>
              </a:rPr>
              <a:t>!</a:t>
            </a:r>
          </a:p>
          <a:p>
            <a:pPr>
              <a:spcBef>
                <a:spcPts val="800"/>
              </a:spcBef>
              <a:buFont typeface="Wingdings" charset="2"/>
              <a:buChar char="ü"/>
            </a:pPr>
            <a:r>
              <a:rPr kumimoji="1" lang="zh-CN" altLang="en-US" sz="3000" dirty="0" smtClean="0">
                <a:latin typeface="华文楷体"/>
                <a:ea typeface="华文楷体"/>
                <a:cs typeface="华文楷体"/>
              </a:rPr>
              <a:t>利用虚拟天文台和互联网平台可开展哪些</a:t>
            </a:r>
            <a:r>
              <a:rPr kumimoji="1" lang="zh-CN" altLang="en-US" sz="3000" dirty="0" smtClean="0">
                <a:solidFill>
                  <a:srgbClr val="0000FF"/>
                </a:solidFill>
                <a:latin typeface="华文琥珀"/>
                <a:ea typeface="华文琥珀"/>
                <a:cs typeface="华文琥珀"/>
              </a:rPr>
              <a:t>特色</a:t>
            </a:r>
            <a:r>
              <a:rPr kumimoji="1" lang="zh-CN" altLang="en-US" sz="3000" dirty="0" smtClean="0">
                <a:solidFill>
                  <a:srgbClr val="0000FF"/>
                </a:solidFill>
                <a:latin typeface="华文楷体"/>
                <a:ea typeface="华文楷体"/>
                <a:cs typeface="华文楷体"/>
              </a:rPr>
              <a:t>天文科普教育</a:t>
            </a:r>
            <a:r>
              <a:rPr kumimoji="1" lang="zh-CN" altLang="en-US" sz="3000" dirty="0" smtClean="0">
                <a:latin typeface="华文楷体"/>
                <a:ea typeface="华文楷体"/>
                <a:cs typeface="华文楷体"/>
              </a:rPr>
              <a:t>？</a:t>
            </a:r>
            <a:endParaRPr kumimoji="1" lang="en-US" altLang="zh-CN" sz="3000" dirty="0" smtClean="0">
              <a:latin typeface="华文楷体"/>
              <a:ea typeface="华文楷体"/>
              <a:cs typeface="华文楷体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3404932" y="2179396"/>
            <a:ext cx="297256" cy="44221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 descr="IMG_20201126_2139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51" y="0"/>
            <a:ext cx="1620749" cy="13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43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1702" y="80683"/>
            <a:ext cx="6736664" cy="1460672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一、</a:t>
            </a:r>
            <a:r>
              <a:rPr kumimoji="1" lang="zh-CN" altLang="en-US" sz="4400" dirty="0" smtClean="0">
                <a:solidFill>
                  <a:srgbClr val="FF0000"/>
                </a:solidFill>
                <a:latin typeface="华文中宋"/>
                <a:ea typeface="华文中宋"/>
                <a:cs typeface="华文中宋"/>
              </a:rPr>
              <a:t>远程</a:t>
            </a: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天文台与</a:t>
            </a:r>
            <a: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  <a:t>(</a:t>
            </a:r>
            <a:r>
              <a:rPr kumimoji="1" lang="zh-CN" altLang="en-US" sz="4200" dirty="0" smtClean="0">
                <a:latin typeface="华文中宋"/>
                <a:ea typeface="华文中宋"/>
                <a:cs typeface="华文中宋"/>
              </a:rPr>
              <a:t>自动</a:t>
            </a:r>
            <a: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  <a:t>)</a:t>
            </a:r>
            <a:b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</a:br>
            <a:r>
              <a:rPr kumimoji="1" lang="zh-CN" altLang="en-US" sz="4400" dirty="0" smtClean="0">
                <a:solidFill>
                  <a:srgbClr val="FF0000"/>
                </a:solidFill>
                <a:latin typeface="华文中宋"/>
                <a:ea typeface="华文中宋"/>
                <a:cs typeface="华文中宋"/>
              </a:rPr>
              <a:t>望远镜</a:t>
            </a: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天文科普教育</a:t>
            </a:r>
            <a:endParaRPr kumimoji="1" lang="zh-CN" altLang="en-US" sz="4400" dirty="0">
              <a:latin typeface="华文中宋"/>
              <a:ea typeface="华文中宋"/>
              <a:cs typeface="华文中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974" y="2434134"/>
            <a:ext cx="8806519" cy="266884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800"/>
              </a:spcBef>
              <a:buFont typeface="Wingdings" charset="2"/>
              <a:buChar char="Ø"/>
            </a:pPr>
            <a:r>
              <a:rPr kumimoji="1" lang="zh-CN" altLang="en-US" sz="2600" dirty="0" smtClean="0"/>
              <a:t>国外已将远程天文台与自动望远镜广泛应用于科普教育，尤其是</a:t>
            </a:r>
            <a:r>
              <a:rPr kumimoji="1" lang="en-US" altLang="zh-CN" sz="2600" dirty="0" smtClean="0"/>
              <a:t>HOU</a:t>
            </a:r>
            <a:r>
              <a:rPr kumimoji="1" lang="zh-CN" altLang="en-US" sz="2600" dirty="0" smtClean="0"/>
              <a:t>，取得很好效果和成绩</a:t>
            </a:r>
            <a:r>
              <a:rPr kumimoji="1" lang="zh-CN" altLang="zh-CN" sz="2600" dirty="0" smtClean="0"/>
              <a:t>：</a:t>
            </a:r>
            <a:r>
              <a:rPr kumimoji="1" lang="en-US" altLang="zh-CN" sz="2600" dirty="0" smtClean="0"/>
              <a:t>e.g., </a:t>
            </a:r>
            <a:r>
              <a:rPr kumimoji="1" lang="en-US" altLang="zh-CN" sz="2600" b="1" dirty="0" smtClean="0"/>
              <a:t>IASC</a:t>
            </a:r>
            <a:r>
              <a:rPr kumimoji="1" lang="en-US" altLang="zh-CN" sz="2600" dirty="0" smtClean="0"/>
              <a:t>, National Schools’ Observatory, </a:t>
            </a:r>
            <a:r>
              <a:rPr kumimoji="1" lang="en-US" altLang="zh-CN" sz="2600" dirty="0" err="1" smtClean="0"/>
              <a:t>Faulkes</a:t>
            </a:r>
            <a:r>
              <a:rPr kumimoji="1" lang="en-US" altLang="zh-CN" sz="2600" dirty="0" smtClean="0"/>
              <a:t> Telescope (LCO) ... </a:t>
            </a:r>
            <a:r>
              <a:rPr kumimoji="1" lang="zh-CN" altLang="en-US" sz="2600" b="1" dirty="0" smtClean="0">
                <a:solidFill>
                  <a:srgbClr val="FF0000"/>
                </a:solidFill>
              </a:rPr>
              <a:t>望远镜口径从几十厘米</a:t>
            </a:r>
            <a:r>
              <a:rPr kumimoji="1" lang="en-US" altLang="zh-CN" sz="2600" b="1" dirty="0" smtClean="0">
                <a:solidFill>
                  <a:srgbClr val="FF0000"/>
                </a:solidFill>
              </a:rPr>
              <a:t>~2</a:t>
            </a:r>
            <a:r>
              <a:rPr kumimoji="1" lang="zh-CN" altLang="en-US" sz="2600" b="1" dirty="0" smtClean="0">
                <a:solidFill>
                  <a:srgbClr val="FF0000"/>
                </a:solidFill>
              </a:rPr>
              <a:t>米</a:t>
            </a:r>
            <a:r>
              <a:rPr kumimoji="1" lang="en-US" altLang="zh-CN" sz="2600" b="1" dirty="0" smtClean="0">
                <a:solidFill>
                  <a:srgbClr val="FF0000"/>
                </a:solidFill>
              </a:rPr>
              <a:t>！</a:t>
            </a:r>
          </a:p>
          <a:p>
            <a:pPr marL="0" indent="0">
              <a:spcBef>
                <a:spcPts val="800"/>
              </a:spcBef>
              <a:buNone/>
            </a:pPr>
            <a:r>
              <a:rPr kumimoji="1" lang="en-US" altLang="zh-CN" sz="2800" dirty="0" smtClean="0">
                <a:latin typeface="华文新魏"/>
                <a:ea typeface="华文新魏"/>
                <a:cs typeface="华文新魏"/>
              </a:rPr>
              <a:t>--</a:t>
            </a:r>
            <a:r>
              <a:rPr kumimoji="1" lang="zh-CN" altLang="en-US" sz="2800" dirty="0" smtClean="0">
                <a:latin typeface="华文新魏"/>
                <a:ea typeface="华文新魏"/>
                <a:cs typeface="华文新魏"/>
              </a:rPr>
              <a:t> 完备的观测申请系统、观测研究教育项</a:t>
            </a:r>
            <a:r>
              <a:rPr kumimoji="1" lang="en-US" altLang="zh-CN" sz="2800" dirty="0" smtClean="0">
                <a:latin typeface="华文新魏"/>
                <a:ea typeface="华文新魏"/>
                <a:cs typeface="华文新魏"/>
              </a:rPr>
              <a:t/>
            </a:r>
            <a:br>
              <a:rPr kumimoji="1" lang="en-US" altLang="zh-CN" sz="2800" dirty="0" smtClean="0">
                <a:latin typeface="华文新魏"/>
                <a:ea typeface="华文新魏"/>
                <a:cs typeface="华文新魏"/>
              </a:rPr>
            </a:br>
            <a:r>
              <a:rPr kumimoji="1" lang="zh-CN" altLang="en-US" sz="2800" dirty="0" smtClean="0">
                <a:latin typeface="华文新魏"/>
                <a:ea typeface="华文新魏"/>
                <a:cs typeface="华文新魏"/>
              </a:rPr>
              <a:t>目、交流讨论平台、科普教育资源、一定</a:t>
            </a:r>
            <a:r>
              <a:rPr kumimoji="1" lang="en-US" altLang="zh-CN" sz="2800" dirty="0" smtClean="0">
                <a:latin typeface="华文新魏"/>
                <a:ea typeface="华文新魏"/>
                <a:cs typeface="华文新魏"/>
              </a:rPr>
              <a:t/>
            </a:r>
            <a:br>
              <a:rPr kumimoji="1" lang="en-US" altLang="zh-CN" sz="2800" dirty="0" smtClean="0">
                <a:latin typeface="华文新魏"/>
                <a:ea typeface="华文新魏"/>
                <a:cs typeface="华文新魏"/>
              </a:rPr>
            </a:br>
            <a:r>
              <a:rPr kumimoji="1" lang="zh-CN" altLang="en-US" sz="2800" dirty="0" smtClean="0">
                <a:latin typeface="华文新魏"/>
                <a:ea typeface="华文新魏"/>
                <a:cs typeface="华文新魏"/>
              </a:rPr>
              <a:t>的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华文新魏"/>
                <a:ea typeface="华文新魏"/>
                <a:cs typeface="华文新魏"/>
              </a:rPr>
              <a:t>经费</a:t>
            </a:r>
            <a:r>
              <a:rPr kumimoji="1" lang="zh-CN" altLang="en-US" sz="2800" dirty="0" smtClean="0">
                <a:latin typeface="华文新魏"/>
                <a:ea typeface="华文新魏"/>
                <a:cs typeface="华文新魏"/>
              </a:rPr>
              <a:t>支持</a:t>
            </a:r>
            <a:r>
              <a:rPr kumimoji="1" lang="en-US" altLang="zh-CN" sz="2800" dirty="0" smtClean="0">
                <a:latin typeface="华文新魏"/>
                <a:ea typeface="华文新魏"/>
                <a:cs typeface="华文新魏"/>
              </a:rPr>
              <a:t> ... </a:t>
            </a:r>
            <a:endParaRPr kumimoji="1" lang="zh-CN" altLang="en-US" sz="2800" dirty="0">
              <a:latin typeface="华文新魏"/>
              <a:ea typeface="华文新魏"/>
              <a:cs typeface="华文新魏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4" y="270800"/>
            <a:ext cx="1190260" cy="1800785"/>
          </a:xfrm>
          <a:prstGeom prst="rect">
            <a:avLst/>
          </a:prstGeom>
        </p:spPr>
      </p:pic>
      <p:pic>
        <p:nvPicPr>
          <p:cNvPr id="10" name="图片 9" descr="屏幕快照 2020-09-01 上午11.31.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6"/>
          <a:stretch/>
        </p:blipFill>
        <p:spPr>
          <a:xfrm>
            <a:off x="2300510" y="1620671"/>
            <a:ext cx="1250438" cy="753063"/>
          </a:xfrm>
          <a:prstGeom prst="rect">
            <a:avLst/>
          </a:prstGeom>
        </p:spPr>
      </p:pic>
      <p:pic>
        <p:nvPicPr>
          <p:cNvPr id="12" name="图片 11" descr="屏幕快照 2020-09-01 下午12.04.0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94" y="1593468"/>
            <a:ext cx="2114506" cy="815596"/>
          </a:xfrm>
          <a:prstGeom prst="rect">
            <a:avLst/>
          </a:prstGeom>
        </p:spPr>
      </p:pic>
      <p:pic>
        <p:nvPicPr>
          <p:cNvPr id="13" name="图片 12" descr="屏幕快照 2020-09-01 上午11.25.5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66" y="270802"/>
            <a:ext cx="1245231" cy="1608191"/>
          </a:xfrm>
          <a:prstGeom prst="rect">
            <a:avLst/>
          </a:prstGeom>
        </p:spPr>
      </p:pic>
      <p:pic>
        <p:nvPicPr>
          <p:cNvPr id="14" name="图片 13" descr="屏幕快照 2020-11-03 上午10.05.38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80" y="3698413"/>
            <a:ext cx="2547620" cy="150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8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6186" y="1078751"/>
            <a:ext cx="8375365" cy="393303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kumimoji="1" lang="en-US" altLang="zh-CN" dirty="0" smtClean="0"/>
          </a:p>
          <a:p>
            <a:pPr>
              <a:spcBef>
                <a:spcPts val="800"/>
              </a:spcBef>
            </a:pPr>
            <a:r>
              <a:rPr kumimoji="1" lang="zh-CN" altLang="en-US" sz="26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远程遥控观测拍摄</a:t>
            </a: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星云、星系等深空目标；</a:t>
            </a:r>
            <a:endParaRPr kumimoji="1" lang="en-US" altLang="zh-CN" sz="2600" dirty="0" smtClean="0">
              <a:latin typeface="黑体"/>
              <a:ea typeface="黑体"/>
              <a:cs typeface="黑体"/>
            </a:endParaRPr>
          </a:p>
          <a:p>
            <a:pPr>
              <a:spcBef>
                <a:spcPts val="800"/>
              </a:spcBef>
            </a:pP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开展</a:t>
            </a:r>
            <a:r>
              <a:rPr kumimoji="1" lang="en-US" altLang="zh-CN" dirty="0">
                <a:latin typeface="黑体"/>
                <a:ea typeface="黑体"/>
                <a:cs typeface="黑体"/>
              </a:rPr>
              <a:t>(</a:t>
            </a:r>
            <a:r>
              <a:rPr kumimoji="1" lang="zh-CN" altLang="en-US" dirty="0" smtClean="0">
                <a:latin typeface="黑体"/>
                <a:ea typeface="黑体"/>
                <a:cs typeface="黑体"/>
              </a:rPr>
              <a:t>较长期</a:t>
            </a:r>
            <a:r>
              <a:rPr kumimoji="1" lang="en-US" altLang="zh-CN" dirty="0" smtClean="0">
                <a:latin typeface="黑体"/>
                <a:ea typeface="黑体"/>
                <a:cs typeface="黑体"/>
              </a:rPr>
              <a:t>)</a:t>
            </a: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的</a:t>
            </a:r>
            <a:r>
              <a:rPr kumimoji="1" lang="zh-CN" altLang="en-US" sz="26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观测研究课题</a:t>
            </a:r>
            <a:r>
              <a:rPr kumimoji="1" lang="en-US" altLang="zh-CN" dirty="0" smtClean="0">
                <a:latin typeface="黑体"/>
                <a:ea typeface="黑体"/>
                <a:cs typeface="黑体"/>
              </a:rPr>
              <a:t>（</a:t>
            </a:r>
            <a:r>
              <a:rPr kumimoji="1" lang="zh-CN" altLang="en-US" dirty="0" smtClean="0">
                <a:latin typeface="黑体"/>
                <a:ea typeface="黑体"/>
                <a:cs typeface="黑体"/>
              </a:rPr>
              <a:t>如小行星、</a:t>
            </a:r>
            <a:r>
              <a:rPr kumimoji="1" lang="en-US" altLang="zh-CN" dirty="0" smtClean="0">
                <a:latin typeface="黑体"/>
                <a:ea typeface="黑体"/>
                <a:cs typeface="黑体"/>
              </a:rPr>
              <a:t/>
            </a:r>
            <a:br>
              <a:rPr kumimoji="1" lang="en-US" altLang="zh-CN" dirty="0" smtClean="0">
                <a:latin typeface="黑体"/>
                <a:ea typeface="黑体"/>
                <a:cs typeface="黑体"/>
              </a:rPr>
            </a:br>
            <a:r>
              <a:rPr kumimoji="1" lang="en-US" altLang="zh-CN" dirty="0" smtClean="0">
                <a:latin typeface="黑体"/>
                <a:ea typeface="黑体"/>
                <a:cs typeface="黑体"/>
              </a:rPr>
              <a:t>[</a:t>
            </a:r>
            <a:r>
              <a:rPr kumimoji="1" lang="zh-CN" altLang="en-US" dirty="0" smtClean="0">
                <a:latin typeface="黑体"/>
                <a:ea typeface="黑体"/>
                <a:cs typeface="黑体"/>
              </a:rPr>
              <a:t>超</a:t>
            </a:r>
            <a:r>
              <a:rPr kumimoji="1" lang="en-US" altLang="zh-CN" dirty="0" smtClean="0">
                <a:latin typeface="黑体"/>
                <a:ea typeface="黑体"/>
                <a:cs typeface="黑体"/>
              </a:rPr>
              <a:t>]</a:t>
            </a:r>
            <a:r>
              <a:rPr kumimoji="1" lang="zh-CN" altLang="en-US" dirty="0" smtClean="0">
                <a:latin typeface="黑体"/>
                <a:ea typeface="黑体"/>
                <a:cs typeface="黑体"/>
              </a:rPr>
              <a:t>新星搜索，变星及系外行星凌星观测）；</a:t>
            </a:r>
            <a:endParaRPr kumimoji="1" lang="en-US" altLang="zh-CN" dirty="0" smtClean="0">
              <a:latin typeface="黑体"/>
              <a:ea typeface="黑体"/>
              <a:cs typeface="黑体"/>
            </a:endParaRPr>
          </a:p>
          <a:p>
            <a:pPr>
              <a:spcBef>
                <a:spcPts val="800"/>
              </a:spcBef>
            </a:pP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对重要天象（如日月食、凌日等），及</a:t>
            </a:r>
            <a:r>
              <a:rPr kumimoji="1" lang="en-US" altLang="zh-CN" sz="2600" dirty="0" smtClean="0">
                <a:latin typeface="黑体"/>
                <a:ea typeface="黑体"/>
                <a:cs typeface="黑体"/>
              </a:rPr>
              <a:t/>
            </a:r>
            <a:br>
              <a:rPr kumimoji="1" lang="en-US" altLang="zh-CN" sz="2600" dirty="0" smtClean="0">
                <a:latin typeface="黑体"/>
                <a:ea typeface="黑体"/>
                <a:cs typeface="黑体"/>
              </a:rPr>
            </a:br>
            <a:r>
              <a:rPr kumimoji="1" lang="zh-CN" altLang="en-US" sz="2600" dirty="0" smtClean="0">
                <a:latin typeface="黑体"/>
                <a:ea typeface="黑体"/>
                <a:cs typeface="黑体"/>
              </a:rPr>
              <a:t>日月行星等亮天体的</a:t>
            </a:r>
            <a:r>
              <a:rPr kumimoji="1" lang="zh-CN" altLang="en-US" sz="2600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观测直播与科普 </a:t>
            </a:r>
            <a:r>
              <a:rPr kumimoji="1" lang="en-US" altLang="zh-CN" sz="2600" dirty="0" smtClean="0">
                <a:latin typeface="黑体"/>
                <a:ea typeface="黑体"/>
                <a:cs typeface="黑体"/>
              </a:rPr>
              <a:t>...</a:t>
            </a:r>
            <a:r>
              <a:rPr kumimoji="1" lang="en-US" altLang="zh-CN" sz="2800" dirty="0" smtClean="0">
                <a:latin typeface="黑体"/>
                <a:ea typeface="黑体"/>
                <a:cs typeface="黑体"/>
              </a:rPr>
              <a:t/>
            </a:r>
            <a:br>
              <a:rPr kumimoji="1" lang="en-US" altLang="zh-CN" sz="2800" dirty="0" smtClean="0">
                <a:latin typeface="黑体"/>
                <a:ea typeface="黑体"/>
                <a:cs typeface="黑体"/>
              </a:rPr>
            </a:br>
            <a:r>
              <a:rPr kumimoji="1" lang="en-US" altLang="zh-CN" sz="2800" dirty="0" smtClean="0">
                <a:latin typeface="黑体"/>
                <a:ea typeface="黑体"/>
                <a:cs typeface="黑体"/>
                <a:sym typeface="Wingdings"/>
              </a:rPr>
              <a:t> </a:t>
            </a: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与媒体平台等充分合作</a:t>
            </a:r>
            <a:endParaRPr kumimoji="1" lang="en-US" altLang="zh-CN" sz="2800" i="1" dirty="0" smtClean="0">
              <a:latin typeface="华文新魏"/>
              <a:ea typeface="华文新魏"/>
              <a:cs typeface="华文新魏"/>
            </a:endParaRPr>
          </a:p>
          <a:p>
            <a:pPr>
              <a:lnSpc>
                <a:spcPct val="110000"/>
              </a:lnSpc>
              <a:spcBef>
                <a:spcPts val="1400"/>
              </a:spcBef>
              <a:buFont typeface="Wingdings" charset="2"/>
              <a:buChar char="²"/>
            </a:pPr>
            <a:r>
              <a:rPr kumimoji="1" lang="zh-CN" altLang="en-US" dirty="0" smtClean="0"/>
              <a:t>可结合</a:t>
            </a:r>
            <a:r>
              <a:rPr kumimoji="1" lang="zh-CN" altLang="en-US" dirty="0"/>
              <a:t>“</a:t>
            </a:r>
            <a:r>
              <a:rPr kumimoji="1" lang="zh-CN" altLang="en-US" b="1" dirty="0">
                <a:solidFill>
                  <a:srgbClr val="FF6600"/>
                </a:solidFill>
              </a:rPr>
              <a:t>虚拟仿真实验教学项目</a:t>
            </a:r>
            <a:r>
              <a:rPr kumimoji="1" lang="zh-CN" altLang="en-US" dirty="0"/>
              <a:t>”</a:t>
            </a:r>
            <a:r>
              <a:rPr kumimoji="1" lang="zh-CN" altLang="en-US" dirty="0" smtClean="0"/>
              <a:t>开展在线</a:t>
            </a:r>
            <a:r>
              <a:rPr kumimoji="1" lang="en-US" altLang="zh-CN" dirty="0" smtClean="0"/>
              <a:t/>
            </a:r>
            <a:br>
              <a:rPr kumimoji="1" lang="en-US" altLang="zh-CN" dirty="0" smtClean="0"/>
            </a:br>
            <a:r>
              <a:rPr kumimoji="1" lang="zh-CN" altLang="en-US" dirty="0" smtClean="0"/>
              <a:t>天文科普实践教育</a:t>
            </a:r>
            <a:endParaRPr kumimoji="1" lang="en-US" altLang="zh-CN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549275" y="107702"/>
            <a:ext cx="8042276" cy="1297220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利用远程台与</a:t>
            </a:r>
            <a: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  <a:t>(</a:t>
            </a:r>
            <a:r>
              <a:rPr kumimoji="1" lang="zh-CN" altLang="en-US" sz="4200" dirty="0" smtClean="0">
                <a:latin typeface="华文中宋"/>
                <a:ea typeface="华文中宋"/>
                <a:cs typeface="华文中宋"/>
              </a:rPr>
              <a:t>自动</a:t>
            </a:r>
            <a: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  <a:t>)</a:t>
            </a: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望远镜可</a:t>
            </a:r>
            <a:r>
              <a:rPr kumimoji="1" lang="en-US" altLang="zh-CN" sz="4400" dirty="0" smtClean="0">
                <a:latin typeface="华文中宋"/>
                <a:ea typeface="华文中宋"/>
                <a:cs typeface="华文中宋"/>
              </a:rPr>
              <a:t/>
            </a:r>
            <a:br>
              <a:rPr kumimoji="1" lang="en-US" altLang="zh-CN" sz="4400" dirty="0" smtClean="0">
                <a:latin typeface="华文中宋"/>
                <a:ea typeface="华文中宋"/>
                <a:cs typeface="华文中宋"/>
              </a:rPr>
            </a:b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开展的天文科普教育</a:t>
            </a:r>
            <a:endParaRPr kumimoji="1" lang="zh-CN" altLang="en-US" sz="4400" dirty="0">
              <a:latin typeface="华文中宋"/>
              <a:ea typeface="华文中宋"/>
              <a:cs typeface="华文中宋"/>
            </a:endParaRPr>
          </a:p>
        </p:txBody>
      </p:sp>
      <p:pic>
        <p:nvPicPr>
          <p:cNvPr id="8" name="图片 7" descr="astr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03" y="1013614"/>
            <a:ext cx="1835279" cy="1081411"/>
          </a:xfrm>
          <a:prstGeom prst="rect">
            <a:avLst/>
          </a:prstGeom>
        </p:spPr>
      </p:pic>
      <p:pic>
        <p:nvPicPr>
          <p:cNvPr id="9" name="图片 8" descr="QQ20200624-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03" y="2172061"/>
            <a:ext cx="1835279" cy="1032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840" y="4511380"/>
            <a:ext cx="2425541" cy="695323"/>
          </a:xfrm>
          <a:prstGeom prst="rect">
            <a:avLst/>
          </a:prstGeom>
        </p:spPr>
      </p:pic>
      <p:pic>
        <p:nvPicPr>
          <p:cNvPr id="2" name="图片 1" descr="QQ截图2020111009435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02" y="3308942"/>
            <a:ext cx="1835279" cy="1032345"/>
          </a:xfrm>
          <a:prstGeom prst="rect">
            <a:avLst/>
          </a:prstGeom>
        </p:spPr>
      </p:pic>
      <p:sp>
        <p:nvSpPr>
          <p:cNvPr id="4" name="右箭头 3"/>
          <p:cNvSpPr/>
          <p:nvPr/>
        </p:nvSpPr>
        <p:spPr>
          <a:xfrm rot="19993907">
            <a:off x="6557698" y="3866202"/>
            <a:ext cx="868547" cy="29532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右箭头 10"/>
          <p:cNvSpPr/>
          <p:nvPr/>
        </p:nvSpPr>
        <p:spPr>
          <a:xfrm rot="19993907">
            <a:off x="6443245" y="2963765"/>
            <a:ext cx="1032555" cy="26510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右箭头 11"/>
          <p:cNvSpPr/>
          <p:nvPr/>
        </p:nvSpPr>
        <p:spPr>
          <a:xfrm rot="19993907">
            <a:off x="6545195" y="1900334"/>
            <a:ext cx="963226" cy="26232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五角星 5"/>
          <p:cNvSpPr/>
          <p:nvPr/>
        </p:nvSpPr>
        <p:spPr>
          <a:xfrm>
            <a:off x="94581" y="1932917"/>
            <a:ext cx="454694" cy="495521"/>
          </a:xfrm>
          <a:prstGeom prst="star5">
            <a:avLst/>
          </a:prstGeom>
          <a:solidFill>
            <a:schemeClr val="accent6">
              <a:alpha val="4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55134" y="793990"/>
            <a:ext cx="18888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1600" b="1" dirty="0" smtClean="0">
                <a:solidFill>
                  <a:srgbClr val="FF0000"/>
                </a:solidFill>
              </a:rPr>
              <a:t>IASC asteroid search</a:t>
            </a:r>
            <a:endParaRPr kumimoji="1"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530" y="2702213"/>
            <a:ext cx="33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</a:rPr>
              <a:t>+</a:t>
            </a:r>
            <a:endParaRPr kumimoji="1"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180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3675" y="80684"/>
            <a:ext cx="7807876" cy="1312701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如何利用</a:t>
            </a:r>
            <a:r>
              <a:rPr kumimoji="1" lang="zh-CN" altLang="en-US" sz="4400" dirty="0" smtClean="0">
                <a:solidFill>
                  <a:srgbClr val="FF0000"/>
                </a:solidFill>
                <a:latin typeface="华文中宋"/>
                <a:ea typeface="华文中宋"/>
                <a:cs typeface="华文中宋"/>
              </a:rPr>
              <a:t>国内</a:t>
            </a: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远程台与</a:t>
            </a:r>
            <a: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  <a:t>(</a:t>
            </a:r>
            <a:r>
              <a:rPr kumimoji="1" lang="zh-CN" altLang="en-US" sz="4200" dirty="0" smtClean="0">
                <a:latin typeface="华文中宋"/>
                <a:ea typeface="华文中宋"/>
                <a:cs typeface="华文中宋"/>
              </a:rPr>
              <a:t>自动</a:t>
            </a:r>
            <a:r>
              <a:rPr kumimoji="1" lang="en-US" altLang="zh-CN" sz="4200" dirty="0" smtClean="0">
                <a:latin typeface="华文中宋"/>
                <a:ea typeface="华文中宋"/>
                <a:cs typeface="华文中宋"/>
              </a:rPr>
              <a:t>)</a:t>
            </a:r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望远镜开展天文科普教育？</a:t>
            </a:r>
            <a:endParaRPr kumimoji="1" lang="zh-CN" altLang="en-US" sz="4400" dirty="0">
              <a:latin typeface="华文中宋"/>
              <a:ea typeface="华文中宋"/>
              <a:cs typeface="华文中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2967" y="1429871"/>
            <a:ext cx="8042276" cy="3570233"/>
          </a:xfrm>
        </p:spPr>
        <p:txBody>
          <a:bodyPr>
            <a:normAutofit fontScale="92500"/>
          </a:bodyPr>
          <a:lstStyle/>
          <a:p>
            <a:r>
              <a:rPr kumimoji="1" lang="zh-CN" altLang="en-US" b="1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望远镜资源：</a:t>
            </a:r>
            <a:endParaRPr kumimoji="1" lang="en-US" altLang="zh-CN" b="1" dirty="0" smtClean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kumimoji="1" lang="zh-CN" altLang="zh-CN" dirty="0"/>
              <a:t> 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  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--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 中科院各天文台站</a:t>
            </a:r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>（</a:t>
            </a:r>
            <a:r>
              <a:rPr kumimoji="1" lang="en-US" altLang="en-US" sz="2200" dirty="0" smtClean="0">
                <a:latin typeface="楷体"/>
                <a:ea typeface="楷体"/>
                <a:cs typeface="楷体"/>
              </a:rPr>
              <a:t>兴隆、高美谷</a:t>
            </a:r>
            <a:r>
              <a:rPr kumimoji="1" lang="zh-CN" altLang="en-US" sz="2200" dirty="0" smtClean="0">
                <a:latin typeface="楷体"/>
                <a:ea typeface="楷体"/>
                <a:cs typeface="楷体"/>
              </a:rPr>
              <a:t>、阿里、青海</a:t>
            </a:r>
            <a:r>
              <a:rPr kumimoji="1" lang="en-US" altLang="en-US" sz="2200" dirty="0" smtClean="0">
                <a:latin typeface="楷体"/>
                <a:ea typeface="楷体"/>
                <a:cs typeface="楷体"/>
              </a:rPr>
              <a:t>...</a:t>
            </a:r>
            <a:r>
              <a:rPr kumimoji="1" lang="zh-CN" altLang="en-US" sz="2200" dirty="0" smtClean="0">
                <a:latin typeface="楷体"/>
                <a:ea typeface="楷体"/>
                <a:cs typeface="楷体"/>
              </a:rPr>
              <a:t>）</a:t>
            </a:r>
            <a:r>
              <a:rPr kumimoji="1" lang="en-US" altLang="zh-CN" sz="2200" dirty="0" smtClean="0">
                <a:latin typeface="楷体"/>
                <a:ea typeface="楷体"/>
                <a:cs typeface="楷体"/>
              </a:rPr>
              <a:t/>
            </a:r>
            <a:br>
              <a:rPr kumimoji="1" lang="en-US" altLang="zh-CN" sz="2200" dirty="0" smtClean="0">
                <a:latin typeface="楷体"/>
                <a:ea typeface="楷体"/>
                <a:cs typeface="楷体"/>
              </a:rPr>
            </a:br>
            <a:r>
              <a:rPr kumimoji="1" lang="zh-CN" altLang="en-US" dirty="0" smtClean="0">
                <a:latin typeface="楷体"/>
                <a:ea typeface="楷体"/>
                <a:cs typeface="楷体"/>
              </a:rPr>
              <a:t>的小望远镜（“</a:t>
            </a:r>
            <a:r>
              <a:rPr kumimoji="1" lang="zh-CN" altLang="en-US" b="1" dirty="0" smtClean="0">
                <a:solidFill>
                  <a:srgbClr val="0000FF"/>
                </a:solidFill>
                <a:latin typeface="楷体"/>
                <a:ea typeface="楷体"/>
                <a:cs typeface="楷体"/>
              </a:rPr>
              <a:t>镜联网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”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-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科普教育？）</a:t>
            </a:r>
            <a:endParaRPr kumimoji="1" lang="en-US" altLang="zh-CN" dirty="0" smtClean="0">
              <a:latin typeface="楷体"/>
              <a:ea typeface="楷体"/>
              <a:cs typeface="楷体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kumimoji="1" lang="zh-CN" altLang="en-US" dirty="0" smtClean="0">
                <a:latin typeface="楷体"/>
                <a:ea typeface="楷体"/>
                <a:cs typeface="楷体"/>
              </a:rPr>
              <a:t>  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--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 各高校、中小学及天文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/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科技馆的小型望远镜</a:t>
            </a:r>
            <a:r>
              <a:rPr kumimoji="1" lang="zh-CN" altLang="en-US" b="1" dirty="0" smtClean="0">
                <a:solidFill>
                  <a:srgbClr val="0000FF"/>
                </a:solidFill>
                <a:latin typeface="楷体"/>
                <a:ea typeface="楷体"/>
                <a:cs typeface="楷体"/>
              </a:rPr>
              <a:t>设备</a:t>
            </a:r>
            <a:r>
              <a:rPr kumimoji="1" lang="en-US" altLang="zh-CN" b="1" dirty="0" smtClean="0">
                <a:solidFill>
                  <a:srgbClr val="0000FF"/>
                </a:solidFill>
                <a:latin typeface="楷体"/>
                <a:ea typeface="楷体"/>
                <a:cs typeface="楷体"/>
              </a:rPr>
              <a:t/>
            </a:r>
            <a:br>
              <a:rPr kumimoji="1" lang="en-US" altLang="zh-CN" b="1" dirty="0" smtClean="0">
                <a:solidFill>
                  <a:srgbClr val="0000FF"/>
                </a:solidFill>
                <a:latin typeface="楷体"/>
                <a:ea typeface="楷体"/>
                <a:cs typeface="楷体"/>
              </a:rPr>
            </a:br>
            <a:r>
              <a:rPr kumimoji="1" lang="zh-CN" altLang="en-US" b="1" dirty="0" smtClean="0">
                <a:solidFill>
                  <a:srgbClr val="0000FF"/>
                </a:solidFill>
                <a:latin typeface="楷体"/>
                <a:ea typeface="楷体"/>
                <a:cs typeface="楷体"/>
              </a:rPr>
              <a:t>共享</a:t>
            </a:r>
            <a:r>
              <a:rPr kumimoji="1" lang="zh-CN" altLang="en-US" sz="2100" dirty="0">
                <a:latin typeface="楷体"/>
                <a:ea typeface="楷体"/>
                <a:cs typeface="楷体"/>
              </a:rPr>
              <a:t>（如山</a:t>
            </a:r>
            <a:r>
              <a:rPr kumimoji="1" lang="zh-CN" altLang="en-US" sz="2100" dirty="0" smtClean="0">
                <a:latin typeface="楷体"/>
                <a:ea typeface="楷体"/>
                <a:cs typeface="楷体"/>
              </a:rPr>
              <a:t>威</a:t>
            </a:r>
            <a:r>
              <a:rPr kumimoji="1" lang="en-US" altLang="zh-CN" sz="2100" b="1" dirty="0" smtClean="0">
                <a:latin typeface="楷体"/>
                <a:ea typeface="楷体"/>
                <a:cs typeface="楷体"/>
              </a:rPr>
              <a:t>、</a:t>
            </a:r>
            <a:r>
              <a:rPr kumimoji="1" lang="zh-CN" altLang="en-US" sz="2100" dirty="0" smtClean="0">
                <a:latin typeface="楷体"/>
                <a:ea typeface="楷体"/>
                <a:cs typeface="楷体"/>
              </a:rPr>
              <a:t>河北师大、杭高</a:t>
            </a:r>
            <a:r>
              <a:rPr kumimoji="1" lang="en-US" altLang="zh-CN" sz="2100" dirty="0" smtClean="0">
                <a:latin typeface="楷体"/>
                <a:ea typeface="楷体"/>
                <a:cs typeface="楷体"/>
              </a:rPr>
              <a:t>... </a:t>
            </a:r>
            <a:r>
              <a:rPr kumimoji="1" lang="zh-CN" altLang="en-US" sz="2100" dirty="0" smtClean="0">
                <a:latin typeface="楷体"/>
                <a:ea typeface="楷体"/>
                <a:cs typeface="楷体"/>
              </a:rPr>
              <a:t>上海</a:t>
            </a:r>
            <a:r>
              <a:rPr kumimoji="1" lang="en-US" altLang="zh-CN" sz="2100" dirty="0" smtClean="0">
                <a:latin typeface="楷体"/>
                <a:ea typeface="楷体"/>
                <a:cs typeface="楷体"/>
              </a:rPr>
              <a:t>1m</a:t>
            </a:r>
            <a:r>
              <a:rPr kumimoji="1" lang="zh-CN" altLang="en-US" sz="2100" dirty="0" smtClean="0">
                <a:latin typeface="楷体"/>
                <a:ea typeface="楷体"/>
                <a:cs typeface="楷体"/>
              </a:rPr>
              <a:t>、西藏</a:t>
            </a:r>
            <a:r>
              <a:rPr kumimoji="1" lang="en-US" altLang="zh-CN" sz="2100" dirty="0" smtClean="0">
                <a:latin typeface="楷体"/>
                <a:ea typeface="楷体"/>
                <a:cs typeface="楷体"/>
              </a:rPr>
              <a:t>1.05m.</a:t>
            </a:r>
            <a:r>
              <a:rPr kumimoji="1" lang="en-US" altLang="zh-CN" sz="2100" dirty="0">
                <a:latin typeface="楷体"/>
                <a:ea typeface="楷体"/>
                <a:cs typeface="楷体"/>
              </a:rPr>
              <a:t>..</a:t>
            </a:r>
            <a:r>
              <a:rPr kumimoji="1" lang="zh-CN" altLang="en-US" sz="2100" dirty="0" smtClean="0">
                <a:latin typeface="楷体"/>
                <a:ea typeface="楷体"/>
                <a:cs typeface="楷体"/>
              </a:rPr>
              <a:t>）</a:t>
            </a:r>
            <a:r>
              <a:rPr kumimoji="1" lang="en-US" altLang="zh-CN" sz="2100" dirty="0" smtClean="0">
                <a:latin typeface="楷体"/>
                <a:ea typeface="楷体"/>
                <a:cs typeface="楷体"/>
              </a:rPr>
              <a:t>  </a:t>
            </a:r>
          </a:p>
          <a:p>
            <a:pPr marL="0" indent="0">
              <a:spcBef>
                <a:spcPts val="800"/>
              </a:spcBef>
              <a:buNone/>
            </a:pPr>
            <a:r>
              <a:rPr kumimoji="1" lang="zh-CN" altLang="zh-CN" dirty="0">
                <a:latin typeface="楷体"/>
                <a:ea typeface="楷体"/>
                <a:cs typeface="楷体"/>
              </a:rPr>
              <a:t> 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 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-- </a:t>
            </a:r>
            <a:r>
              <a:rPr kumimoji="1" lang="zh-CN" altLang="en-US" b="1" dirty="0" smtClean="0">
                <a:solidFill>
                  <a:srgbClr val="0000FF"/>
                </a:solidFill>
                <a:latin typeface="楷体"/>
                <a:ea typeface="楷体"/>
                <a:cs typeface="楷体"/>
              </a:rPr>
              <a:t>爱好者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拥有的较大口径与较高性能的远程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(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自动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)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望远镜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/>
            </a:r>
            <a:br>
              <a:rPr kumimoji="1" lang="en-US" altLang="zh-CN" dirty="0" smtClean="0">
                <a:latin typeface="楷体"/>
                <a:ea typeface="楷体"/>
                <a:cs typeface="楷体"/>
              </a:rPr>
            </a:br>
            <a:r>
              <a:rPr kumimoji="1" lang="zh-CN" altLang="en-US" dirty="0" smtClean="0">
                <a:latin typeface="楷体"/>
                <a:ea typeface="楷体"/>
                <a:cs typeface="楷体"/>
              </a:rPr>
              <a:t>（如星明天文台、双子天文台</a:t>
            </a:r>
            <a:r>
              <a:rPr kumimoji="1" lang="en-US" altLang="zh-CN" dirty="0" smtClean="0">
                <a:latin typeface="楷体"/>
                <a:ea typeface="楷体"/>
                <a:cs typeface="楷体"/>
              </a:rPr>
              <a:t>...</a:t>
            </a:r>
            <a:r>
              <a:rPr kumimoji="1" lang="zh-CN" altLang="en-US" dirty="0" smtClean="0">
                <a:latin typeface="楷体"/>
                <a:ea typeface="楷体"/>
                <a:cs typeface="楷体"/>
              </a:rPr>
              <a:t>）</a:t>
            </a:r>
            <a:endParaRPr kumimoji="1" lang="en-US" altLang="zh-CN" dirty="0" smtClean="0">
              <a:latin typeface="楷体"/>
              <a:ea typeface="楷体"/>
              <a:cs typeface="楷体"/>
            </a:endParaRPr>
          </a:p>
          <a:p>
            <a:pPr>
              <a:buFont typeface="Wingdings" charset="0"/>
              <a:buChar char="à"/>
            </a:pPr>
            <a:r>
              <a:rPr kumimoji="1" lang="en-US" altLang="zh-CN" sz="2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 </a:t>
            </a:r>
            <a:r>
              <a:rPr kumimoji="1" lang="zh-CN" altLang="en-US" sz="2800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小望远镜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科普教育联盟</a:t>
            </a:r>
            <a:r>
              <a:rPr kumimoji="1" lang="zh-CN" altLang="en-US" sz="2800" b="1" dirty="0" smtClean="0">
                <a:solidFill>
                  <a:srgbClr val="000000"/>
                </a:solidFill>
                <a:latin typeface="黑体"/>
                <a:ea typeface="黑体"/>
                <a:cs typeface="黑体"/>
              </a:rPr>
              <a:t>？</a:t>
            </a:r>
            <a:r>
              <a:rPr kumimoji="1" lang="zh-CN" altLang="en-US" sz="2800" b="1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如何争取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黑体"/>
                <a:ea typeface="黑体"/>
                <a:cs typeface="黑体"/>
              </a:rPr>
              <a:t>各类经费</a:t>
            </a:r>
            <a:r>
              <a:rPr kumimoji="1" lang="zh-CN" altLang="en-US" sz="2800" b="1" dirty="0" smtClean="0">
                <a:solidFill>
                  <a:schemeClr val="tx1"/>
                </a:solidFill>
                <a:latin typeface="黑体"/>
                <a:ea typeface="黑体"/>
                <a:cs typeface="黑体"/>
              </a:rPr>
              <a:t>支持？</a:t>
            </a:r>
            <a:endParaRPr kumimoji="1" lang="zh-CN" altLang="en-US" sz="2800" dirty="0">
              <a:solidFill>
                <a:schemeClr val="tx1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72" r="20221"/>
          <a:stretch/>
        </p:blipFill>
        <p:spPr bwMode="auto">
          <a:xfrm>
            <a:off x="7296284" y="1429871"/>
            <a:ext cx="1847716" cy="2101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l="35456" t="8142" r="30750" b="15843"/>
          <a:stretch/>
        </p:blipFill>
        <p:spPr>
          <a:xfrm>
            <a:off x="0" y="1"/>
            <a:ext cx="662070" cy="112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1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33017" y="4685632"/>
            <a:ext cx="6853158" cy="40011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CN" altLang="en-US" sz="2000" b="1" dirty="0" smtClean="0"/>
              <a:t>摘自：</a:t>
            </a:r>
            <a:r>
              <a:rPr lang="en-US" altLang="zh-CN" sz="2000" b="1" dirty="0" smtClean="0"/>
              <a:t>《</a:t>
            </a:r>
            <a:r>
              <a:rPr lang="zh-CN" altLang="en-US" sz="2000" b="1" dirty="0" smtClean="0"/>
              <a:t>业余天</a:t>
            </a:r>
            <a:r>
              <a:rPr lang="zh-CN" altLang="en-US" sz="2000" b="1" dirty="0"/>
              <a:t>文学在中国：现状与</a:t>
            </a:r>
            <a:r>
              <a:rPr lang="zh-CN" altLang="en-US" sz="2000" b="1" dirty="0" smtClean="0"/>
              <a:t>未来</a:t>
            </a:r>
            <a:r>
              <a:rPr lang="en-US" altLang="zh-CN" sz="2000" b="1" dirty="0" smtClean="0"/>
              <a:t>》</a:t>
            </a:r>
            <a:r>
              <a:rPr lang="zh-CN" altLang="en-US" sz="2000" b="1" dirty="0" smtClean="0"/>
              <a:t> 叶泉志，</a:t>
            </a:r>
            <a:r>
              <a:rPr lang="en-US" altLang="zh-CN" sz="2000" b="1" dirty="0" smtClean="0"/>
              <a:t>2018</a:t>
            </a:r>
            <a:endParaRPr lang="zh-CN" altLang="en-US" sz="2000" b="1" dirty="0"/>
          </a:p>
        </p:txBody>
      </p:sp>
      <p:pic>
        <p:nvPicPr>
          <p:cNvPr id="4" name="图片 3" descr="屏幕快照 2020-11-05 下午12.29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52" y="2"/>
            <a:ext cx="6881114" cy="456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7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275" y="80685"/>
            <a:ext cx="8042276" cy="720820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二、公众科学项目</a:t>
            </a:r>
            <a:endParaRPr kumimoji="1" lang="zh-CN" altLang="en-US" sz="4400" dirty="0"/>
          </a:p>
        </p:txBody>
      </p:sp>
      <p:sp>
        <p:nvSpPr>
          <p:cNvPr id="10" name="矩形 9"/>
          <p:cNvSpPr/>
          <p:nvPr/>
        </p:nvSpPr>
        <p:spPr>
          <a:xfrm>
            <a:off x="419685" y="706398"/>
            <a:ext cx="8418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en-US" altLang="zh-CN" sz="2400" b="1" dirty="0" smtClean="0">
                <a:solidFill>
                  <a:srgbClr val="FF0000"/>
                </a:solidFill>
              </a:rPr>
              <a:t>Citizen </a:t>
            </a:r>
            <a:r>
              <a:rPr lang="en-US" altLang="zh-CN" sz="2400" b="1" dirty="0">
                <a:solidFill>
                  <a:srgbClr val="FF0000"/>
                </a:solidFill>
              </a:rPr>
              <a:t>science </a:t>
            </a:r>
            <a:r>
              <a:rPr lang="en-US" altLang="zh-CN" sz="2000" dirty="0"/>
              <a:t>refers to the activities of people who are </a:t>
            </a:r>
            <a:r>
              <a:rPr lang="en-US" altLang="zh-CN" sz="2000" b="1" dirty="0"/>
              <a:t>not paid </a:t>
            </a:r>
            <a:r>
              <a:rPr lang="en-US" altLang="zh-CN" sz="2000" dirty="0"/>
              <a:t>to carry out </a:t>
            </a:r>
            <a:r>
              <a:rPr lang="en-US" altLang="zh-CN" sz="2000" b="1" dirty="0"/>
              <a:t>scientific research </a:t>
            </a:r>
            <a:r>
              <a:rPr lang="en-US" altLang="zh-CN" sz="2000" dirty="0" smtClean="0"/>
              <a:t>(</a:t>
            </a:r>
            <a:r>
              <a:rPr lang="en-US" altLang="zh-CN" sz="2000" b="1" dirty="0" smtClean="0">
                <a:solidFill>
                  <a:srgbClr val="FF6600"/>
                </a:solidFill>
              </a:rPr>
              <a:t>citizens</a:t>
            </a:r>
            <a:r>
              <a:rPr lang="en-US" altLang="zh-CN" sz="2000" dirty="0" smtClean="0"/>
              <a:t>) but </a:t>
            </a:r>
            <a:r>
              <a:rPr lang="en-US" altLang="zh-CN" sz="2000" dirty="0"/>
              <a:t>who </a:t>
            </a:r>
            <a:r>
              <a:rPr lang="en-US" altLang="zh-CN" sz="2000" b="1" dirty="0"/>
              <a:t>make </a:t>
            </a:r>
            <a:r>
              <a:rPr lang="en-US" altLang="zh-CN" sz="2000" b="1" dirty="0">
                <a:solidFill>
                  <a:srgbClr val="FF6600"/>
                </a:solidFill>
              </a:rPr>
              <a:t>intellectual contributions </a:t>
            </a:r>
            <a:r>
              <a:rPr lang="en-US" altLang="zh-CN" sz="2000" dirty="0"/>
              <a:t>to scientific research nonetheless. </a:t>
            </a:r>
            <a:r>
              <a:rPr lang="en-US" altLang="zh-CN" sz="2000" dirty="0" smtClean="0"/>
              <a:t> (Marshall+2015, ARA&amp;A)</a:t>
            </a:r>
          </a:p>
          <a:p>
            <a:pPr marL="342900" indent="-342900">
              <a:spcBef>
                <a:spcPts val="600"/>
              </a:spcBef>
              <a:buFont typeface="Wingdings" charset="2"/>
              <a:buChar char="²"/>
            </a:pPr>
            <a:r>
              <a:rPr lang="zh-CN" altLang="en-US" sz="2400" i="1" dirty="0" smtClean="0">
                <a:latin typeface="楷体"/>
                <a:ea typeface="楷体"/>
                <a:cs typeface="楷体"/>
              </a:rPr>
              <a:t>关键词：</a:t>
            </a:r>
            <a:r>
              <a:rPr lang="zh-CN" altLang="en-US" sz="2400" i="1" dirty="0" smtClean="0">
                <a:solidFill>
                  <a:srgbClr val="FF0000"/>
                </a:solidFill>
                <a:latin typeface="楷体"/>
                <a:ea typeface="楷体"/>
                <a:cs typeface="楷体"/>
              </a:rPr>
              <a:t>公众</a:t>
            </a:r>
            <a:r>
              <a:rPr lang="zh-CN" altLang="en-US" sz="2400" i="1" dirty="0" smtClean="0">
                <a:latin typeface="楷体"/>
                <a:ea typeface="楷体"/>
                <a:cs typeface="楷体"/>
              </a:rPr>
              <a:t>、</a:t>
            </a:r>
            <a:r>
              <a:rPr lang="zh-CN" altLang="en-US" sz="2400" i="1" u="sng" dirty="0" smtClean="0">
                <a:solidFill>
                  <a:srgbClr val="FF0000"/>
                </a:solidFill>
                <a:latin typeface="楷体"/>
                <a:ea typeface="楷体"/>
                <a:cs typeface="楷体"/>
              </a:rPr>
              <a:t>智力贡献</a:t>
            </a:r>
            <a:endParaRPr lang="en-US" altLang="zh-CN" sz="2400" u="sng" dirty="0" smtClean="0">
              <a:solidFill>
                <a:srgbClr val="FF0000"/>
              </a:solidFill>
              <a:latin typeface="楷体"/>
              <a:ea typeface="楷体"/>
              <a:cs typeface="楷体"/>
            </a:endParaRPr>
          </a:p>
          <a:p>
            <a:pPr marL="342900" indent="-342900">
              <a:spcBef>
                <a:spcPts val="600"/>
              </a:spcBef>
              <a:buFont typeface="Wingdings" charset="2"/>
              <a:buChar char="Ø"/>
            </a:pPr>
            <a:r>
              <a:rPr lang="en-US" altLang="zh-CN" sz="2400" dirty="0" smtClean="0"/>
              <a:t>(</a:t>
            </a:r>
            <a:r>
              <a:rPr lang="zh-CN" altLang="en-US" sz="2400" b="1" dirty="0" smtClean="0"/>
              <a:t>不</a:t>
            </a:r>
            <a:r>
              <a:rPr lang="zh-CN" altLang="en-US" sz="2000" dirty="0" smtClean="0"/>
              <a:t>包括类似 </a:t>
            </a:r>
            <a:r>
              <a:rPr lang="en-US" altLang="zh-CN" sz="2000" i="1" dirty="0" err="1" smtClean="0"/>
              <a:t>SETI@home</a:t>
            </a:r>
            <a:r>
              <a:rPr lang="en-US" altLang="zh-CN" sz="2000" i="1" dirty="0" smtClean="0"/>
              <a:t> </a:t>
            </a:r>
            <a:r>
              <a:rPr lang="zh-CN" altLang="en-US" sz="2000" dirty="0" smtClean="0"/>
              <a:t>此类的项目</a:t>
            </a:r>
            <a:r>
              <a:rPr lang="en-US" altLang="zh-CN" sz="2000" dirty="0" smtClean="0"/>
              <a:t>)</a:t>
            </a:r>
          </a:p>
          <a:p>
            <a:endParaRPr lang="en-US" altLang="zh-CN" sz="2000" dirty="0"/>
          </a:p>
        </p:txBody>
      </p:sp>
      <p:sp>
        <p:nvSpPr>
          <p:cNvPr id="3" name="矩形 2"/>
          <p:cNvSpPr/>
          <p:nvPr/>
        </p:nvSpPr>
        <p:spPr>
          <a:xfrm>
            <a:off x="5706514" y="3179471"/>
            <a:ext cx="31313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400" dirty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现代公众科学的特点</a:t>
            </a:r>
            <a:r>
              <a:rPr lang="zh-CN" altLang="en-US" sz="2400" dirty="0" smtClean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：互联网</a:t>
            </a:r>
            <a:r>
              <a:rPr lang="zh-CN" altLang="en-US" sz="2400" dirty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、</a:t>
            </a:r>
            <a:r>
              <a:rPr lang="zh-CN" altLang="en-US" sz="2400" dirty="0" smtClean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大数据，数据分享及交流互动</a:t>
            </a:r>
            <a:r>
              <a:rPr lang="zh-CN" altLang="en-US" sz="2400" dirty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更</a:t>
            </a:r>
            <a:r>
              <a:rPr lang="zh-CN" altLang="en-US" sz="2400" dirty="0" smtClean="0">
                <a:solidFill>
                  <a:prstClr val="black"/>
                </a:solidFill>
                <a:latin typeface="黑体"/>
                <a:ea typeface="黑体"/>
                <a:cs typeface="黑体"/>
              </a:rPr>
              <a:t>方便</a:t>
            </a:r>
            <a:endParaRPr lang="en-US" altLang="zh-CN" sz="2400" dirty="0">
              <a:solidFill>
                <a:prstClr val="black"/>
              </a:solidFill>
              <a:latin typeface="黑体"/>
              <a:ea typeface="黑体"/>
              <a:cs typeface="黑体"/>
            </a:endParaRPr>
          </a:p>
        </p:txBody>
      </p:sp>
      <p:pic>
        <p:nvPicPr>
          <p:cNvPr id="8" name="Picture 3" descr="20090708110620-9301999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514" y="2202548"/>
            <a:ext cx="2195723" cy="6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zooniverse-imag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89"/>
          <a:stretch/>
        </p:blipFill>
        <p:spPr>
          <a:xfrm>
            <a:off x="249786" y="3179471"/>
            <a:ext cx="5249450" cy="1869468"/>
          </a:xfrm>
          <a:prstGeom prst="rect">
            <a:avLst/>
          </a:prstGeom>
        </p:spPr>
      </p:pic>
      <p:sp>
        <p:nvSpPr>
          <p:cNvPr id="4" name="左弧形箭头 3"/>
          <p:cNvSpPr/>
          <p:nvPr/>
        </p:nvSpPr>
        <p:spPr>
          <a:xfrm>
            <a:off x="4337235" y="2202548"/>
            <a:ext cx="324280" cy="391154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12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2456" t="1044" r="62635" b="1282"/>
          <a:stretch/>
        </p:blipFill>
        <p:spPr>
          <a:xfrm rot="5400000">
            <a:off x="917638" y="2579838"/>
            <a:ext cx="1981063" cy="312864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43851" y="797715"/>
            <a:ext cx="8247709" cy="2669707"/>
          </a:xfrm>
        </p:spPr>
        <p:txBody>
          <a:bodyPr>
            <a:norm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</a:rPr>
              <a:t>业余天文观测</a:t>
            </a:r>
            <a:r>
              <a:rPr kumimoji="1" lang="zh-CN" altLang="en-US" sz="2800" dirty="0" smtClean="0"/>
              <a:t>：新天体发现</a:t>
            </a:r>
            <a:r>
              <a:rPr kumimoji="1" lang="zh-CN" altLang="en-US" sz="2600" dirty="0" smtClean="0"/>
              <a:t>（个人或与专业台站联合）</a:t>
            </a:r>
            <a:r>
              <a:rPr kumimoji="1" lang="zh-CN" altLang="en-US" sz="2800" dirty="0" smtClean="0"/>
              <a:t>、长时标月球及行星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监测</a:t>
            </a:r>
            <a:r>
              <a:rPr kumimoji="1" lang="zh-CN" altLang="en-US" sz="2800" dirty="0" smtClean="0"/>
              <a:t>、重要天象或事件</a:t>
            </a:r>
            <a:r>
              <a:rPr kumimoji="1" lang="zh-CN" altLang="en-US" sz="2800" b="1" dirty="0" smtClean="0">
                <a:solidFill>
                  <a:srgbClr val="FF0000"/>
                </a:solidFill>
              </a:rPr>
              <a:t>联测</a:t>
            </a:r>
            <a:r>
              <a:rPr kumimoji="1" lang="zh-CN" altLang="en-US" sz="2800" dirty="0" smtClean="0"/>
              <a:t>（如掩星、变星监测</a:t>
            </a:r>
            <a:r>
              <a:rPr kumimoji="1" lang="en-US" altLang="zh-CN" sz="2800" dirty="0" smtClean="0"/>
              <a:t>-AAVSO</a:t>
            </a:r>
            <a:r>
              <a:rPr kumimoji="1" lang="zh-CN" altLang="en-US" sz="2800" dirty="0" smtClean="0"/>
              <a:t>、</a:t>
            </a:r>
            <a:r>
              <a:rPr kumimoji="1" lang="zh-CN" altLang="en-US" sz="2800" dirty="0" smtClean="0">
                <a:solidFill>
                  <a:srgbClr val="0000FF"/>
                </a:solidFill>
              </a:rPr>
              <a:t>系外行星凌星</a:t>
            </a:r>
            <a:r>
              <a:rPr kumimoji="1" lang="en-US" altLang="zh-CN" sz="2800" dirty="0" smtClean="0"/>
              <a:t>...</a:t>
            </a:r>
            <a:r>
              <a:rPr kumimoji="1" lang="zh-CN" altLang="en-US" sz="2800" dirty="0" smtClean="0"/>
              <a:t>）</a:t>
            </a:r>
            <a:r>
              <a:rPr kumimoji="1" lang="en-US" altLang="zh-CN" sz="2800" dirty="0" smtClean="0"/>
              <a:t>、</a:t>
            </a:r>
            <a:r>
              <a:rPr kumimoji="1" lang="en-US" altLang="zh-CN" sz="2600" dirty="0" smtClean="0"/>
              <a:t>(“</a:t>
            </a:r>
            <a:r>
              <a:rPr kumimoji="1" lang="zh-CN" altLang="en-US" sz="2600" dirty="0" smtClean="0"/>
              <a:t>被动</a:t>
            </a:r>
            <a:r>
              <a:rPr kumimoji="1" lang="en-US" altLang="zh-CN" sz="2600" dirty="0" smtClean="0"/>
              <a:t>”</a:t>
            </a:r>
            <a:r>
              <a:rPr kumimoji="1" lang="zh-CN" altLang="en-US" sz="2600" dirty="0" smtClean="0"/>
              <a:t>观测</a:t>
            </a:r>
            <a:r>
              <a:rPr kumimoji="1" lang="en-US" altLang="zh-CN" sz="2600" dirty="0" smtClean="0"/>
              <a:t>)</a:t>
            </a:r>
            <a:r>
              <a:rPr kumimoji="1" lang="en-US" altLang="zh-CN" sz="2800" dirty="0" smtClean="0"/>
              <a:t>... </a:t>
            </a:r>
            <a:r>
              <a:rPr kumimoji="1" lang="zh-CN" altLang="en-US" sz="2800" i="1" dirty="0" smtClean="0">
                <a:sym typeface="Wingdings"/>
              </a:rPr>
              <a:t> </a:t>
            </a:r>
            <a:r>
              <a:rPr kumimoji="1" lang="en-US" altLang="zh-CN" sz="2800" i="1" dirty="0" smtClean="0">
                <a:sym typeface="Wingdings"/>
              </a:rPr>
              <a:t> </a:t>
            </a:r>
            <a:r>
              <a:rPr kumimoji="1" lang="zh-CN" altLang="en-US" sz="2800" i="1" dirty="0" smtClean="0">
                <a:latin typeface="华文新魏"/>
                <a:ea typeface="华文新魏"/>
                <a:cs typeface="华文新魏"/>
                <a:sym typeface="Wingdings"/>
              </a:rPr>
              <a:t>引导大中小学生利用学校设备（联合）开展小课题项目</a:t>
            </a:r>
            <a:endParaRPr kumimoji="1" lang="en-US" altLang="zh-CN" sz="2800" i="1" dirty="0" smtClean="0">
              <a:latin typeface="华文新魏"/>
              <a:ea typeface="华文新魏"/>
              <a:cs typeface="华文新魏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75580" y="4435290"/>
            <a:ext cx="262224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dirty="0"/>
          </a:p>
          <a:p>
            <a:r>
              <a:rPr lang="en-US" altLang="zh-CN" sz="1600" dirty="0">
                <a:solidFill>
                  <a:schemeClr val="bg1"/>
                </a:solidFill>
              </a:rPr>
              <a:t>Comet Siding Spring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275" y="80684"/>
            <a:ext cx="8042276" cy="699519"/>
          </a:xfrm>
        </p:spPr>
        <p:txBody>
          <a:bodyPr/>
          <a:lstStyle/>
          <a:p>
            <a:r>
              <a:rPr kumimoji="1" lang="zh-CN" altLang="en-US" sz="4400" dirty="0" smtClean="0">
                <a:latin typeface="华文中宋"/>
                <a:ea typeface="华文中宋"/>
                <a:cs typeface="华文中宋"/>
              </a:rPr>
              <a:t>可开展的天文类公众科学项目</a:t>
            </a:r>
            <a:r>
              <a:rPr kumimoji="1" lang="en-US" altLang="zh-CN" sz="4000" dirty="0" smtClean="0">
                <a:latin typeface="华文中宋"/>
                <a:ea typeface="华文中宋"/>
                <a:cs typeface="华文中宋"/>
              </a:rPr>
              <a:t>-I.</a:t>
            </a:r>
            <a:endParaRPr kumimoji="1" lang="zh-CN" altLang="en-US" sz="4000" dirty="0"/>
          </a:p>
        </p:txBody>
      </p:sp>
      <p:pic>
        <p:nvPicPr>
          <p:cNvPr id="11" name="图片 10" descr="屏幕快照 2020-11-03 上午10.47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29" y="3140117"/>
            <a:ext cx="1972913" cy="1998014"/>
          </a:xfrm>
          <a:prstGeom prst="rect">
            <a:avLst/>
          </a:prstGeom>
        </p:spPr>
      </p:pic>
      <p:pic>
        <p:nvPicPr>
          <p:cNvPr id="12" name="图片 28" descr="D:\SRTP\第五届科研立项\数据处理\上传及结果\20101112\transit_FIT_detail_20101112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727" y="2725083"/>
            <a:ext cx="2409607" cy="240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090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微风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Globe">
  <a:themeElements>
    <a:clrScheme name="1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1_Globe">
      <a:majorFont>
        <a:latin typeface="Arial"/>
        <a:ea typeface="宋体"/>
        <a:cs typeface="宋体"/>
      </a:majorFont>
      <a:minorFont>
        <a:latin typeface="Verdana"/>
        <a:ea typeface="宋体"/>
        <a:cs typeface="宋体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宋体" charset="0"/>
            <a:cs typeface="宋体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  <a:ea typeface="宋体" charset="0"/>
            <a:cs typeface="宋体" charset="0"/>
          </a:defRPr>
        </a:defPPr>
      </a:lstStyle>
    </a:lnDef>
  </a:objectDefaults>
  <a:extraClrSchemeLst>
    <a:extraClrScheme>
      <a:clrScheme name="1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微风.thmx</Template>
  <TotalTime>1734</TotalTime>
  <Words>583</Words>
  <Application>Microsoft Macintosh PowerPoint</Application>
  <PresentationFormat>全屏显示(16:9)</PresentationFormat>
  <Paragraphs>93</Paragraphs>
  <Slides>17</Slides>
  <Notes>5</Notes>
  <HiddenSlides>1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19" baseType="lpstr">
      <vt:lpstr>微风</vt:lpstr>
      <vt:lpstr>3_Globe</vt:lpstr>
      <vt:lpstr>PowerPoint 演示文稿</vt:lpstr>
      <vt:lpstr>PowerPoint 演示文稿</vt:lpstr>
      <vt:lpstr>报 告 目的 与 提纲</vt:lpstr>
      <vt:lpstr>一、远程天文台与(自动) 望远镜天文科普教育</vt:lpstr>
      <vt:lpstr>利用远程台与(自动)望远镜可 开展的天文科普教育</vt:lpstr>
      <vt:lpstr>如何利用国内远程台与(自动)望远镜开展天文科普教育？</vt:lpstr>
      <vt:lpstr>PowerPoint 演示文稿</vt:lpstr>
      <vt:lpstr>二、公众科学项目</vt:lpstr>
      <vt:lpstr>可开展的天文类公众科学项目-I.</vt:lpstr>
      <vt:lpstr>可开展的天文类公众科学项目-II.</vt:lpstr>
      <vt:lpstr>PowerPoint 演示文稿</vt:lpstr>
      <vt:lpstr>可开展的天文类公众科学项目-III.</vt:lpstr>
      <vt:lpstr>可开展的天文类公众科学项目-IV.</vt:lpstr>
      <vt:lpstr>各层次和有特色的公众科学项目</vt:lpstr>
      <vt:lpstr>关于在我国开展公众科学项目</vt:lpstr>
      <vt:lpstr>应加强对公众科学项目参与者 及其成效分析研究</vt:lpstr>
      <vt:lpstr>谢 谢 ！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 c</dc:creator>
  <cp:lastModifiedBy>c c</cp:lastModifiedBy>
  <cp:revision>622</cp:revision>
  <dcterms:created xsi:type="dcterms:W3CDTF">2020-09-01T03:26:27Z</dcterms:created>
  <dcterms:modified xsi:type="dcterms:W3CDTF">2020-11-27T01:16:37Z</dcterms:modified>
</cp:coreProperties>
</file>