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6" r:id="rId2"/>
  </p:sldMasterIdLst>
  <p:notesMasterIdLst>
    <p:notesMasterId r:id="rId37"/>
  </p:notesMasterIdLst>
  <p:sldIdLst>
    <p:sldId id="394" r:id="rId3"/>
    <p:sldId id="410" r:id="rId4"/>
    <p:sldId id="411" r:id="rId5"/>
    <p:sldId id="412" r:id="rId6"/>
    <p:sldId id="413" r:id="rId7"/>
    <p:sldId id="416" r:id="rId8"/>
    <p:sldId id="415" r:id="rId9"/>
    <p:sldId id="417" r:id="rId10"/>
    <p:sldId id="420" r:id="rId11"/>
    <p:sldId id="419" r:id="rId12"/>
    <p:sldId id="428" r:id="rId13"/>
    <p:sldId id="418" r:id="rId14"/>
    <p:sldId id="421" r:id="rId15"/>
    <p:sldId id="422" r:id="rId16"/>
    <p:sldId id="423" r:id="rId17"/>
    <p:sldId id="425" r:id="rId18"/>
    <p:sldId id="424" r:id="rId19"/>
    <p:sldId id="427" r:id="rId20"/>
    <p:sldId id="430" r:id="rId21"/>
    <p:sldId id="431" r:id="rId22"/>
    <p:sldId id="429" r:id="rId23"/>
    <p:sldId id="434" r:id="rId24"/>
    <p:sldId id="433" r:id="rId25"/>
    <p:sldId id="436" r:id="rId26"/>
    <p:sldId id="435" r:id="rId27"/>
    <p:sldId id="432" r:id="rId28"/>
    <p:sldId id="440" r:id="rId29"/>
    <p:sldId id="437" r:id="rId30"/>
    <p:sldId id="438" r:id="rId31"/>
    <p:sldId id="441" r:id="rId32"/>
    <p:sldId id="444" r:id="rId33"/>
    <p:sldId id="445" r:id="rId34"/>
    <p:sldId id="442" r:id="rId35"/>
    <p:sldId id="446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>
          <p15:clr>
            <a:srgbClr val="A4A3A4"/>
          </p15:clr>
        </p15:guide>
        <p15:guide id="2" pos="347">
          <p15:clr>
            <a:srgbClr val="A4A3A4"/>
          </p15:clr>
        </p15:guide>
        <p15:guide id="3" pos="3888">
          <p15:clr>
            <a:srgbClr val="A4A3A4"/>
          </p15:clr>
        </p15:guide>
        <p15:guide id="4" orient="horz" pos="21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E0372C"/>
    <a:srgbClr val="0164DC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2" autoAdjust="0"/>
    <p:restoredTop sz="93865" autoAdjust="0"/>
  </p:normalViewPr>
  <p:slideViewPr>
    <p:cSldViewPr snapToGrid="0" showGuides="1">
      <p:cViewPr varScale="1">
        <p:scale>
          <a:sx n="64" d="100"/>
          <a:sy n="64" d="100"/>
        </p:scale>
        <p:origin x="876" y="52"/>
      </p:cViewPr>
      <p:guideLst>
        <p:guide pos="7242"/>
        <p:guide pos="347"/>
        <p:guide pos="3888"/>
        <p:guide orient="horz" pos="21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78131-B496-49FD-AEF8-B8C85093D459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63C06-1DD0-4830-9B4D-ECFCDD7468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3C06-1DD0-4830-9B4D-ECFCDD7468F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B63C06-1DD0-4830-9B4D-ECFCDD7468F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83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  <a:alpha val="28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206500"/>
            <a:ext cx="10515600" cy="4970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164D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5F9D7-7C07-440D-90F1-1338F0910BF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612D9-ED3A-4254-8179-CE2C3AF966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201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package" Target="../embeddings/Microsoft_Visio___1.vsdx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Visio___2.vsdx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3.vs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Visio___.vsdx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7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>
            <a:spLocks noChangeArrowheads="1"/>
          </p:cNvSpPr>
          <p:nvPr/>
        </p:nvSpPr>
        <p:spPr bwMode="auto">
          <a:xfrm>
            <a:off x="0" y="0"/>
            <a:ext cx="5913438" cy="6856413"/>
          </a:xfrm>
          <a:custGeom>
            <a:avLst/>
            <a:gdLst>
              <a:gd name="T0" fmla="*/ 0 w 5913247"/>
              <a:gd name="T1" fmla="*/ 0 h 6856326"/>
              <a:gd name="T2" fmla="*/ 5913247 w 5913247"/>
              <a:gd name="T3" fmla="*/ 0 h 6856326"/>
              <a:gd name="T4" fmla="*/ 3086951 w 5913247"/>
              <a:gd name="T5" fmla="*/ 6856326 h 6856326"/>
              <a:gd name="T6" fmla="*/ 0 w 5913247"/>
              <a:gd name="T7" fmla="*/ 6856326 h 6856326"/>
              <a:gd name="T8" fmla="*/ 0 60000 65536"/>
              <a:gd name="T9" fmla="*/ 0 60000 65536"/>
              <a:gd name="T10" fmla="*/ 0 60000 65536"/>
              <a:gd name="T11" fmla="*/ 0 60000 65536"/>
              <a:gd name="T12" fmla="*/ 0 w 5913247"/>
              <a:gd name="T13" fmla="*/ 0 h 6856326"/>
              <a:gd name="T14" fmla="*/ 5913247 w 5913247"/>
              <a:gd name="T15" fmla="*/ 6856326 h 68563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13247" h="6856326">
                <a:moveTo>
                  <a:pt x="0" y="0"/>
                </a:moveTo>
                <a:lnTo>
                  <a:pt x="5913247" y="0"/>
                </a:lnTo>
                <a:lnTo>
                  <a:pt x="3086951" y="6856326"/>
                </a:lnTo>
                <a:lnTo>
                  <a:pt x="0" y="6856326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Arial Narrow" panose="020B0606020202030204" pitchFamily="34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" name="任意多边形 8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>
            <a:spLocks noChangeArrowheads="1"/>
          </p:cNvSpPr>
          <p:nvPr/>
        </p:nvSpPr>
        <p:spPr bwMode="auto">
          <a:xfrm rot="1344138">
            <a:off x="4959945" y="-399665"/>
            <a:ext cx="449036" cy="4814888"/>
          </a:xfrm>
          <a:custGeom>
            <a:avLst/>
            <a:gdLst>
              <a:gd name="T0" fmla="*/ 0 w 796216"/>
              <a:gd name="T1" fmla="*/ 328215 h 4813865"/>
              <a:gd name="T2" fmla="*/ 796216 w 796216"/>
              <a:gd name="T3" fmla="*/ 0 h 4813865"/>
              <a:gd name="T4" fmla="*/ 796216 w 796216"/>
              <a:gd name="T5" fmla="*/ 4485651 h 4813865"/>
              <a:gd name="T6" fmla="*/ 0 w 796216"/>
              <a:gd name="T7" fmla="*/ 4813865 h 4813865"/>
              <a:gd name="T8" fmla="*/ 0 60000 65536"/>
              <a:gd name="T9" fmla="*/ 0 60000 65536"/>
              <a:gd name="T10" fmla="*/ 0 60000 65536"/>
              <a:gd name="T11" fmla="*/ 0 60000 65536"/>
              <a:gd name="T12" fmla="*/ 0 w 796216"/>
              <a:gd name="T13" fmla="*/ 0 h 4813865"/>
              <a:gd name="T14" fmla="*/ 796216 w 796216"/>
              <a:gd name="T15" fmla="*/ 4813865 h 48138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96216" h="4813865">
                <a:moveTo>
                  <a:pt x="0" y="328215"/>
                </a:moveTo>
                <a:lnTo>
                  <a:pt x="796216" y="0"/>
                </a:lnTo>
                <a:lnTo>
                  <a:pt x="796216" y="4485651"/>
                </a:lnTo>
                <a:lnTo>
                  <a:pt x="0" y="4813865"/>
                </a:lnTo>
                <a:close/>
              </a:path>
            </a:pathLst>
          </a:custGeom>
          <a:solidFill>
            <a:srgbClr val="E0372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/>
            <a:endParaRPr lang="zh-CN" altLang="zh-CN" sz="1200" b="1">
              <a:solidFill>
                <a:srgbClr val="F2EBE3"/>
              </a:solidFill>
              <a:sym typeface="宋体" panose="02010600030101010101" pitchFamily="2" charset="-122"/>
            </a:endParaRPr>
          </a:p>
        </p:txBody>
      </p:sp>
      <p:sp>
        <p:nvSpPr>
          <p:cNvPr id="6" name="任意多边形 9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>
            <a:spLocks noChangeArrowheads="1"/>
          </p:cNvSpPr>
          <p:nvPr/>
        </p:nvSpPr>
        <p:spPr bwMode="auto">
          <a:xfrm rot="1344138">
            <a:off x="5878439" y="-288612"/>
            <a:ext cx="190297" cy="3271838"/>
          </a:xfrm>
          <a:custGeom>
            <a:avLst/>
            <a:gdLst>
              <a:gd name="T0" fmla="*/ 0 w 530372"/>
              <a:gd name="T1" fmla="*/ 218629 h 3272305"/>
              <a:gd name="T2" fmla="*/ 530372 w 530372"/>
              <a:gd name="T3" fmla="*/ 0 h 3272305"/>
              <a:gd name="T4" fmla="*/ 530372 w 530372"/>
              <a:gd name="T5" fmla="*/ 3053676 h 3272305"/>
              <a:gd name="T6" fmla="*/ 0 w 530372"/>
              <a:gd name="T7" fmla="*/ 3272305 h 3272305"/>
              <a:gd name="T8" fmla="*/ 0 60000 65536"/>
              <a:gd name="T9" fmla="*/ 0 60000 65536"/>
              <a:gd name="T10" fmla="*/ 0 60000 65536"/>
              <a:gd name="T11" fmla="*/ 0 60000 65536"/>
              <a:gd name="T12" fmla="*/ 0 w 530372"/>
              <a:gd name="T13" fmla="*/ 0 h 3272305"/>
              <a:gd name="T14" fmla="*/ 530372 w 530372"/>
              <a:gd name="T15" fmla="*/ 3272305 h 3272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0372" h="3272305">
                <a:moveTo>
                  <a:pt x="0" y="218629"/>
                </a:moveTo>
                <a:lnTo>
                  <a:pt x="530372" y="0"/>
                </a:lnTo>
                <a:lnTo>
                  <a:pt x="530372" y="3053676"/>
                </a:lnTo>
                <a:lnTo>
                  <a:pt x="0" y="32723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/>
            <a:endParaRPr lang="zh-CN" altLang="zh-CN" sz="1200" b="1">
              <a:solidFill>
                <a:srgbClr val="F2EBE3"/>
              </a:solidFill>
              <a:sym typeface="宋体" panose="02010600030101010101" pitchFamily="2" charset="-122"/>
            </a:endParaRPr>
          </a:p>
        </p:txBody>
      </p:sp>
      <p:sp>
        <p:nvSpPr>
          <p:cNvPr id="20" name="任意多边形 9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>
            <a:spLocks noChangeArrowheads="1"/>
          </p:cNvSpPr>
          <p:nvPr/>
        </p:nvSpPr>
        <p:spPr bwMode="auto">
          <a:xfrm rot="1344138">
            <a:off x="3252817" y="3772482"/>
            <a:ext cx="190297" cy="3271838"/>
          </a:xfrm>
          <a:custGeom>
            <a:avLst/>
            <a:gdLst>
              <a:gd name="T0" fmla="*/ 0 w 530372"/>
              <a:gd name="T1" fmla="*/ 218629 h 3272305"/>
              <a:gd name="T2" fmla="*/ 530372 w 530372"/>
              <a:gd name="T3" fmla="*/ 0 h 3272305"/>
              <a:gd name="T4" fmla="*/ 530372 w 530372"/>
              <a:gd name="T5" fmla="*/ 3053676 h 3272305"/>
              <a:gd name="T6" fmla="*/ 0 w 530372"/>
              <a:gd name="T7" fmla="*/ 3272305 h 3272305"/>
              <a:gd name="T8" fmla="*/ 0 60000 65536"/>
              <a:gd name="T9" fmla="*/ 0 60000 65536"/>
              <a:gd name="T10" fmla="*/ 0 60000 65536"/>
              <a:gd name="T11" fmla="*/ 0 60000 65536"/>
              <a:gd name="T12" fmla="*/ 0 w 530372"/>
              <a:gd name="T13" fmla="*/ 0 h 3272305"/>
              <a:gd name="T14" fmla="*/ 530372 w 530372"/>
              <a:gd name="T15" fmla="*/ 3272305 h 3272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0372" h="3272305">
                <a:moveTo>
                  <a:pt x="0" y="218629"/>
                </a:moveTo>
                <a:lnTo>
                  <a:pt x="530372" y="0"/>
                </a:lnTo>
                <a:lnTo>
                  <a:pt x="530372" y="3053676"/>
                </a:lnTo>
                <a:lnTo>
                  <a:pt x="0" y="32723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zh-CN" sz="1400" dirty="0">
              <a:solidFill>
                <a:srgbClr val="F2EBE3"/>
              </a:solidFill>
              <a:sym typeface="宋体" panose="02010600030101010101" pitchFamily="2" charset="-122"/>
            </a:endParaRPr>
          </a:p>
        </p:txBody>
      </p:sp>
      <p:sp>
        <p:nvSpPr>
          <p:cNvPr id="21" name="任意多边形 9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>
            <a:spLocks noChangeArrowheads="1"/>
          </p:cNvSpPr>
          <p:nvPr/>
        </p:nvSpPr>
        <p:spPr bwMode="auto">
          <a:xfrm rot="1344138">
            <a:off x="4151989" y="3772481"/>
            <a:ext cx="190297" cy="3271838"/>
          </a:xfrm>
          <a:custGeom>
            <a:avLst/>
            <a:gdLst>
              <a:gd name="T0" fmla="*/ 0 w 530372"/>
              <a:gd name="T1" fmla="*/ 218629 h 3272305"/>
              <a:gd name="T2" fmla="*/ 530372 w 530372"/>
              <a:gd name="T3" fmla="*/ 0 h 3272305"/>
              <a:gd name="T4" fmla="*/ 530372 w 530372"/>
              <a:gd name="T5" fmla="*/ 3053676 h 3272305"/>
              <a:gd name="T6" fmla="*/ 0 w 530372"/>
              <a:gd name="T7" fmla="*/ 3272305 h 3272305"/>
              <a:gd name="T8" fmla="*/ 0 60000 65536"/>
              <a:gd name="T9" fmla="*/ 0 60000 65536"/>
              <a:gd name="T10" fmla="*/ 0 60000 65536"/>
              <a:gd name="T11" fmla="*/ 0 60000 65536"/>
              <a:gd name="T12" fmla="*/ 0 w 530372"/>
              <a:gd name="T13" fmla="*/ 0 h 3272305"/>
              <a:gd name="T14" fmla="*/ 530372 w 530372"/>
              <a:gd name="T15" fmla="*/ 3272305 h 3272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0372" h="3272305">
                <a:moveTo>
                  <a:pt x="0" y="218629"/>
                </a:moveTo>
                <a:lnTo>
                  <a:pt x="530372" y="0"/>
                </a:lnTo>
                <a:lnTo>
                  <a:pt x="530372" y="3053676"/>
                </a:lnTo>
                <a:lnTo>
                  <a:pt x="0" y="3272305"/>
                </a:lnTo>
                <a:close/>
              </a:path>
            </a:pathLst>
          </a:custGeom>
          <a:solidFill>
            <a:srgbClr val="E0372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algn="ctr"/>
            <a:endParaRPr lang="zh-CN" altLang="zh-CN" sz="1200" b="1">
              <a:solidFill>
                <a:srgbClr val="F2EBE3"/>
              </a:solidFill>
              <a:sym typeface="宋体" panose="02010600030101010101" pitchFamily="2" charset="-122"/>
            </a:endParaRPr>
          </a:p>
        </p:txBody>
      </p:sp>
      <p:sp>
        <p:nvSpPr>
          <p:cNvPr id="53" name="矩形 52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4862689" y="2698442"/>
            <a:ext cx="6955815" cy="302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面向高维天文光谱大</a:t>
            </a:r>
            <a:r>
              <a:rPr lang="zh-CN" alt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数据</a:t>
            </a:r>
            <a:endParaRPr lang="en-US" altLang="zh-CN" sz="44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zh-CN" alt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的</a:t>
            </a:r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特征提取与智能分类研究</a:t>
            </a:r>
            <a:endParaRPr lang="en-US" altLang="zh-CN" sz="44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endParaRPr lang="en-US" altLang="zh-CN" sz="4800" b="1" dirty="0" smtClean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endParaRPr lang="zh-CN" altLang="en-US" sz="4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4" name="矩形 53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4583081" y="4071270"/>
            <a:ext cx="70247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邹志强 教授</a:t>
            </a:r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zh-CN" alt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博士  </a:t>
            </a:r>
            <a:endParaRPr lang="zh-CN" alt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南京邮电大学计算机</a:t>
            </a:r>
            <a:r>
              <a:rPr lang="zh-CN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学院</a:t>
            </a:r>
            <a:endParaRPr lang="en-US" altLang="zh-CN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zh-CN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南京邮电大学 盐城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大数据研究院</a:t>
            </a:r>
          </a:p>
          <a:p>
            <a:pPr algn="r"/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江苏省大数据安全与智能处理重点</a:t>
            </a:r>
            <a:r>
              <a:rPr lang="zh-CN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实验室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椭圆 16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>
            <a:spLocks noChangeArrowheads="1"/>
          </p:cNvSpPr>
          <p:nvPr/>
        </p:nvSpPr>
        <p:spPr bwMode="auto">
          <a:xfrm flipH="1">
            <a:off x="11718289" y="3296093"/>
            <a:ext cx="157856" cy="257307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anchor="ctr"/>
          <a:lstStyle/>
          <a:p>
            <a:pPr algn="r"/>
            <a:endParaRPr lang="zh-CN" altLang="zh-CN">
              <a:solidFill>
                <a:srgbClr val="F2EBE3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508" y="5966885"/>
            <a:ext cx="830404" cy="8304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610" y="5966885"/>
            <a:ext cx="3751898" cy="683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523494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研究内容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65005" y="20187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21130"/>
              </p:ext>
            </p:extLst>
          </p:nvPr>
        </p:nvGraphicFramePr>
        <p:xfrm>
          <a:off x="2325691" y="1781981"/>
          <a:ext cx="5798718" cy="3578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r:id="rId5" imgW="4025900" imgH="2489200" progId="Visio.Drawing.15">
                  <p:embed/>
                </p:oleObj>
              </mc:Choice>
              <mc:Fallback>
                <p:oleObj r:id="rId5" imgW="4025900" imgH="248920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91" y="1781981"/>
                        <a:ext cx="5798718" cy="35783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1204903" y="766881"/>
            <a:ext cx="97821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“</a:t>
            </a:r>
            <a:r>
              <a:rPr lang="zh-CN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面向高维天文光谱大数据的特征提取与智能分类</a:t>
            </a:r>
            <a:r>
              <a:rPr lang="en-US" altLang="zh-CN" kern="100" dirty="0" smtClean="0">
                <a:latin typeface="Microsoft YaHei" charset="-122"/>
                <a:ea typeface="Microsoft YaHei" charset="-122"/>
                <a:cs typeface="Microsoft YaHei" charset="-122"/>
              </a:rPr>
              <a:t>”(</a:t>
            </a:r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FEIC-DAS</a:t>
            </a:r>
            <a:r>
              <a:rPr lang="en-US" altLang="zh-CN" kern="100" dirty="0" smtClean="0">
                <a:latin typeface="Microsoft YaHei" charset="-122"/>
                <a:ea typeface="Microsoft YaHei" charset="-122"/>
                <a:cs typeface="Microsoft YaHei" charset="-122"/>
              </a:rPr>
              <a:t>)</a:t>
            </a:r>
          </a:p>
          <a:p>
            <a:pPr algn="ctr"/>
            <a:r>
              <a:rPr lang="zh-CN" altLang="zh-CN" kern="100" dirty="0" smtClean="0">
                <a:latin typeface="Microsoft YaHei" charset="-122"/>
                <a:ea typeface="Microsoft YaHei" charset="-122"/>
                <a:cs typeface="Microsoft YaHei" charset="-122"/>
              </a:rPr>
              <a:t>（</a:t>
            </a:r>
            <a:r>
              <a:rPr lang="en-US" altLang="zh-CN" b="1" kern="100" dirty="0">
                <a:latin typeface="Microsoft YaHei" charset="-122"/>
                <a:ea typeface="Microsoft YaHei" charset="-122"/>
                <a:cs typeface="Microsoft YaHei" charset="-122"/>
              </a:rPr>
              <a:t>F</a:t>
            </a:r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eature </a:t>
            </a:r>
            <a:r>
              <a:rPr lang="en-US" altLang="zh-CN" b="1" kern="100" dirty="0">
                <a:latin typeface="Microsoft YaHei" charset="-122"/>
                <a:ea typeface="Microsoft YaHei" charset="-122"/>
                <a:cs typeface="Microsoft YaHei" charset="-122"/>
              </a:rPr>
              <a:t>E</a:t>
            </a:r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xtraction and </a:t>
            </a:r>
            <a:r>
              <a:rPr lang="en-US" altLang="zh-CN" b="1" kern="100" dirty="0">
                <a:latin typeface="Microsoft YaHei" charset="-122"/>
                <a:ea typeface="Microsoft YaHei" charset="-122"/>
                <a:cs typeface="Microsoft YaHei" charset="-122"/>
              </a:rPr>
              <a:t>I</a:t>
            </a:r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ntelligent </a:t>
            </a:r>
            <a:r>
              <a:rPr lang="en-US" altLang="zh-CN" b="1" kern="100" dirty="0">
                <a:latin typeface="Microsoft YaHei" charset="-122"/>
                <a:ea typeface="Microsoft YaHei" charset="-122"/>
                <a:cs typeface="Microsoft YaHei" charset="-122"/>
              </a:rPr>
              <a:t>C</a:t>
            </a:r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lassification </a:t>
            </a:r>
            <a:endParaRPr lang="en-US" altLang="zh-CN" kern="100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algn="ctr"/>
            <a:r>
              <a:rPr lang="en-US" altLang="zh-CN" kern="100" dirty="0" smtClean="0">
                <a:latin typeface="Microsoft YaHei" charset="-122"/>
                <a:ea typeface="Microsoft YaHei" charset="-122"/>
                <a:cs typeface="Microsoft YaHei" charset="-122"/>
              </a:rPr>
              <a:t>for </a:t>
            </a:r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high-</a:t>
            </a:r>
            <a:r>
              <a:rPr lang="en-US" altLang="zh-CN" b="1" kern="100" dirty="0">
                <a:latin typeface="Microsoft YaHei" charset="-122"/>
                <a:ea typeface="Microsoft YaHei" charset="-122"/>
                <a:cs typeface="Microsoft YaHei" charset="-122"/>
              </a:rPr>
              <a:t>D</a:t>
            </a:r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imensional </a:t>
            </a:r>
            <a:r>
              <a:rPr lang="en-US" altLang="zh-CN" b="1" kern="100" dirty="0">
                <a:latin typeface="Microsoft YaHei" charset="-122"/>
                <a:ea typeface="Microsoft YaHei" charset="-122"/>
                <a:cs typeface="Microsoft YaHei" charset="-122"/>
              </a:rPr>
              <a:t>A</a:t>
            </a:r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stronomical </a:t>
            </a:r>
            <a:r>
              <a:rPr lang="en-US" altLang="zh-CN" b="1" kern="100" dirty="0">
                <a:latin typeface="Microsoft YaHei" charset="-122"/>
                <a:ea typeface="Microsoft YaHei" charset="-122"/>
                <a:cs typeface="Microsoft YaHei" charset="-122"/>
              </a:rPr>
              <a:t>S</a:t>
            </a:r>
            <a:r>
              <a:rPr lang="en-US" altLang="zh-CN" kern="100" dirty="0">
                <a:latin typeface="Microsoft YaHei" charset="-122"/>
                <a:ea typeface="Microsoft YaHei" charset="-122"/>
                <a:cs typeface="Microsoft YaHei" charset="-122"/>
              </a:rPr>
              <a:t>pectra big </a:t>
            </a:r>
            <a:r>
              <a:rPr lang="en-US" altLang="zh-CN" kern="100" dirty="0" smtClean="0">
                <a:latin typeface="Microsoft YaHei" charset="-122"/>
                <a:ea typeface="Microsoft YaHei" charset="-122"/>
                <a:cs typeface="Microsoft YaHei" charset="-122"/>
              </a:rPr>
              <a:t>data</a:t>
            </a:r>
            <a:r>
              <a:rPr lang="zh-CN" altLang="zh-CN" kern="100" dirty="0" smtClean="0">
                <a:latin typeface="Microsoft YaHei" charset="-122"/>
                <a:ea typeface="Microsoft YaHei" charset="-122"/>
                <a:cs typeface="Microsoft YaHei" charset="-122"/>
              </a:rPr>
              <a:t>）</a:t>
            </a:r>
            <a:r>
              <a:rPr lang="zh-CN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endParaRPr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6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2215992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总体技术路线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1154721" y="1512238"/>
            <a:ext cx="14971325" cy="4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779234"/>
              </p:ext>
            </p:extLst>
          </p:nvPr>
        </p:nvGraphicFramePr>
        <p:xfrm>
          <a:off x="2769404" y="447676"/>
          <a:ext cx="6488305" cy="567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r:id="rId5" imgW="7886700" imgH="6908800" progId="Visio.Drawing.15">
                  <p:embed/>
                </p:oleObj>
              </mc:Choice>
              <mc:Fallback>
                <p:oleObj r:id="rId5" imgW="7886700" imgH="690880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9404" y="447676"/>
                        <a:ext cx="6488305" cy="5675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204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0504" y="0"/>
            <a:ext cx="99391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0504" y="1642040"/>
            <a:ext cx="121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adway" panose="04040905080B02020502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30751" y="1769759"/>
            <a:ext cx="5333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 smtClean="0">
                <a:solidFill>
                  <a:srgbClr val="ED7D3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机器学习方法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7500" y="2626481"/>
            <a:ext cx="475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我们能用哪些方法？</a:t>
            </a:r>
            <a:endParaRPr kumimoji="0" lang="en-US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-6990" y="5714627"/>
            <a:ext cx="121015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0562" y="1097653"/>
            <a:ext cx="508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任意多边形 32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 rot="18749601">
            <a:off x="4364280" y="4137115"/>
            <a:ext cx="492009" cy="75940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noFill/>
          <a:ln w="317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2" name="任意多边形 30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3290524" y="710916"/>
            <a:ext cx="880455" cy="1317901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FFC000">
              <a:lumMod val="40000"/>
              <a:lumOff val="60000"/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3" name="任意多边形 34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9366726" y="3556903"/>
            <a:ext cx="210322" cy="31481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E0372C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777" y="6163469"/>
            <a:ext cx="3751898" cy="6838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322" y="6018184"/>
            <a:ext cx="82912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869743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数据的降维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94883" y="1076749"/>
            <a:ext cx="10004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由于每条光谱数据的维度太大（有</a:t>
            </a:r>
            <a:r>
              <a:rPr kumimoji="1" lang="en-US" altLang="zh-CN" sz="2000" dirty="0" smtClean="0">
                <a:latin typeface="Microsoft YaHei" charset="-122"/>
                <a:ea typeface="Microsoft YaHei" charset="-122"/>
                <a:cs typeface="Microsoft YaHei" charset="-122"/>
              </a:rPr>
              <a:t>2600</a:t>
            </a:r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维），在分类之前，我们要进行降维处理</a:t>
            </a:r>
            <a:r>
              <a:rPr kumimoji="1" lang="en-US" altLang="zh-CN" sz="2000" dirty="0" smtClean="0">
                <a:latin typeface="Microsoft YaHei" charset="-122"/>
                <a:ea typeface="Microsoft YaHei" charset="-122"/>
                <a:cs typeface="Microsoft YaHei" charset="-122"/>
              </a:rPr>
              <a:t>(PCA)</a:t>
            </a:r>
            <a:endParaRPr kumimoji="1" lang="zh-CN" altLang="en-US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82" y="2764118"/>
            <a:ext cx="227647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13" y="2749831"/>
            <a:ext cx="2292350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4541857" y="4156057"/>
            <a:ext cx="2645356" cy="8362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非线性</a:t>
            </a:r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降维方法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4541857" y="2067186"/>
            <a:ext cx="2645356" cy="8362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80550" y="2220741"/>
            <a:ext cx="216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线性降维方法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5" name="右箭头 14"/>
          <p:cNvSpPr/>
          <p:nvPr/>
        </p:nvSpPr>
        <p:spPr>
          <a:xfrm rot="20319635">
            <a:off x="3763271" y="2449733"/>
            <a:ext cx="477079" cy="418136"/>
          </a:xfrm>
          <a:prstGeom prst="rightArrow">
            <a:avLst/>
          </a:prstGeom>
          <a:solidFill>
            <a:srgbClr val="016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右箭头 18"/>
          <p:cNvSpPr/>
          <p:nvPr/>
        </p:nvSpPr>
        <p:spPr>
          <a:xfrm rot="1280365" flipV="1">
            <a:off x="7492116" y="2497684"/>
            <a:ext cx="477079" cy="418136"/>
          </a:xfrm>
          <a:prstGeom prst="rightArrow">
            <a:avLst/>
          </a:prstGeom>
          <a:solidFill>
            <a:srgbClr val="016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右箭头 19"/>
          <p:cNvSpPr/>
          <p:nvPr/>
        </p:nvSpPr>
        <p:spPr>
          <a:xfrm rot="8536346" flipH="1" flipV="1">
            <a:off x="7473782" y="3986257"/>
            <a:ext cx="477079" cy="418136"/>
          </a:xfrm>
          <a:prstGeom prst="rightArrow">
            <a:avLst/>
          </a:prstGeom>
          <a:solidFill>
            <a:srgbClr val="016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右箭头 20"/>
          <p:cNvSpPr/>
          <p:nvPr/>
        </p:nvSpPr>
        <p:spPr>
          <a:xfrm rot="13063654" flipH="1">
            <a:off x="3778209" y="4059411"/>
            <a:ext cx="477079" cy="418136"/>
          </a:xfrm>
          <a:prstGeom prst="rightArrow">
            <a:avLst/>
          </a:prstGeom>
          <a:solidFill>
            <a:srgbClr val="016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84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15058" y="1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2930799" y="23135"/>
              <a:ext cx="3283592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线性降维方法：</a:t>
              </a:r>
              <a:r>
                <a:rPr lang="en-US" altLang="zh-CN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PCA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29046" y="885288"/>
            <a:ext cx="8133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主成分分析（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 Principal Component Analysis 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），是一种常见的线性降维方法，它通过数据向量间的线性组合来形成新的向量，新向量的维度相比于原向量大大减少。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39432" y="4340630"/>
            <a:ext cx="350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全体光谱的数据集合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(4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类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)</a:t>
            </a:r>
          </a:p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每条光谱的维度为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2600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966" y="2106896"/>
            <a:ext cx="5648842" cy="1979458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7247564" y="2952354"/>
            <a:ext cx="531628" cy="414669"/>
          </a:xfrm>
          <a:prstGeom prst="rightArrow">
            <a:avLst/>
          </a:prstGeom>
          <a:solidFill>
            <a:srgbClr val="016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3" name="组 12"/>
          <p:cNvGrpSpPr/>
          <p:nvPr/>
        </p:nvGrpSpPr>
        <p:grpSpPr>
          <a:xfrm>
            <a:off x="7800162" y="2095849"/>
            <a:ext cx="3157870" cy="1916622"/>
            <a:chOff x="7995684" y="1701209"/>
            <a:chExt cx="3157870" cy="1916622"/>
          </a:xfrm>
        </p:grpSpPr>
        <p:pic>
          <p:nvPicPr>
            <p:cNvPr id="15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7995684" y="17012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8148084" y="18536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8300484" y="20060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8452884" y="21584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8605284" y="23108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8757684" y="24632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8910084" y="26156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9062484" y="27680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9214884" y="29204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2" t="3881" r="3286" b="15801"/>
            <a:stretch/>
          </p:blipFill>
          <p:spPr bwMode="auto">
            <a:xfrm>
              <a:off x="9367284" y="3072809"/>
              <a:ext cx="1786270" cy="54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文本框 25"/>
          <p:cNvSpPr txBox="1"/>
          <p:nvPr/>
        </p:nvSpPr>
        <p:spPr>
          <a:xfrm>
            <a:off x="7660472" y="4468699"/>
            <a:ext cx="4107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通过线性组合形成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10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条特征光谱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矩阵：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2600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*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10000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,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10000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*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10,2600*10 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070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2849498" y="23135"/>
              <a:ext cx="3283592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线性降维方法：</a:t>
              </a:r>
              <a:r>
                <a:rPr lang="en-US" altLang="zh-CN" sz="36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PCA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01192" y="3824555"/>
            <a:ext cx="244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对于任何一条光谱（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2600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,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）的向量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22" name="等于 21"/>
          <p:cNvSpPr/>
          <p:nvPr/>
        </p:nvSpPr>
        <p:spPr>
          <a:xfrm>
            <a:off x="4585938" y="3958088"/>
            <a:ext cx="489097" cy="331399"/>
          </a:xfrm>
          <a:prstGeom prst="mathEqual">
            <a:avLst/>
          </a:prstGeom>
          <a:solidFill>
            <a:srgbClr val="016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grpSp>
        <p:nvGrpSpPr>
          <p:cNvPr id="27" name="组 26"/>
          <p:cNvGrpSpPr/>
          <p:nvPr/>
        </p:nvGrpSpPr>
        <p:grpSpPr>
          <a:xfrm>
            <a:off x="607476" y="1001124"/>
            <a:ext cx="10761836" cy="1916622"/>
            <a:chOff x="446452" y="1994678"/>
            <a:chExt cx="10761836" cy="1916622"/>
          </a:xfrm>
        </p:grpSpPr>
        <p:grpSp>
          <p:nvGrpSpPr>
            <p:cNvPr id="11" name="组 10"/>
            <p:cNvGrpSpPr/>
            <p:nvPr/>
          </p:nvGrpSpPr>
          <p:grpSpPr>
            <a:xfrm>
              <a:off x="8050418" y="1994678"/>
              <a:ext cx="3157870" cy="1916622"/>
              <a:chOff x="7995684" y="1701209"/>
              <a:chExt cx="3157870" cy="1916622"/>
            </a:xfrm>
          </p:grpSpPr>
          <p:pic>
            <p:nvPicPr>
              <p:cNvPr id="12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7995684" y="17012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8148084" y="18536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8300484" y="20060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8452884" y="21584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8605284" y="23108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8757684" y="24632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8910084" y="26156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9062484" y="27680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9214884" y="29204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92" t="3881" r="3286" b="15801"/>
              <a:stretch/>
            </p:blipFill>
            <p:spPr bwMode="auto">
              <a:xfrm>
                <a:off x="9367284" y="3072809"/>
                <a:ext cx="1786270" cy="54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452" y="2456044"/>
              <a:ext cx="3673548" cy="1266903"/>
            </a:xfrm>
            <a:prstGeom prst="rect">
              <a:avLst/>
            </a:prstGeom>
          </p:spPr>
        </p:pic>
        <p:sp>
          <p:nvSpPr>
            <p:cNvPr id="25" name="圆角矩形 24"/>
            <p:cNvSpPr/>
            <p:nvPr/>
          </p:nvSpPr>
          <p:spPr>
            <a:xfrm>
              <a:off x="5161629" y="2927308"/>
              <a:ext cx="2222205" cy="457154"/>
            </a:xfrm>
            <a:prstGeom prst="roundRect">
              <a:avLst/>
            </a:prstGeom>
            <a:solidFill>
              <a:srgbClr val="016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21523" y="2986550"/>
              <a:ext cx="2222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 smtClean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一个</a:t>
              </a:r>
              <a:r>
                <a:rPr kumimoji="1" lang="en-US" altLang="zh-CN" dirty="0" smtClean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10</a:t>
              </a:r>
              <a:r>
                <a:rPr kumimoji="1" lang="zh-CN" altLang="en-US" dirty="0" smtClean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维的列向量</a:t>
              </a:r>
              <a:r>
                <a:rPr kumimoji="1" lang="en-US" altLang="zh-CN" dirty="0" smtClean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X</a:t>
              </a:r>
              <a:endParaRPr kumimoji="1"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26" name="乘 25"/>
            <p:cNvSpPr/>
            <p:nvPr/>
          </p:nvSpPr>
          <p:spPr>
            <a:xfrm>
              <a:off x="7688358" y="2870975"/>
              <a:ext cx="489097" cy="457200"/>
            </a:xfrm>
            <a:prstGeom prst="mathMultiply">
              <a:avLst/>
            </a:prstGeom>
            <a:solidFill>
              <a:srgbClr val="016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等于 30"/>
            <p:cNvSpPr/>
            <p:nvPr/>
          </p:nvSpPr>
          <p:spPr>
            <a:xfrm>
              <a:off x="4424915" y="3011673"/>
              <a:ext cx="489097" cy="331399"/>
            </a:xfrm>
            <a:prstGeom prst="mathEqual">
              <a:avLst/>
            </a:prstGeom>
            <a:solidFill>
              <a:srgbClr val="016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2" name="直线连接符 31"/>
          <p:cNvCxnSpPr/>
          <p:nvPr/>
        </p:nvCxnSpPr>
        <p:spPr>
          <a:xfrm>
            <a:off x="0" y="3360045"/>
            <a:ext cx="12192000" cy="0"/>
          </a:xfrm>
          <a:prstGeom prst="line">
            <a:avLst/>
          </a:prstGeom>
          <a:ln w="3492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6219644" y="3799179"/>
            <a:ext cx="244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上述十条特征光谱的线性组合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47851" y="5071538"/>
            <a:ext cx="1078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于是，一条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2600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维的光谱就用一个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10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维的列向量表示出来了。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5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2793677" y="46271"/>
              <a:ext cx="3254738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线性</a:t>
              </a:r>
              <a:r>
                <a:rPr lang="zh-CN" altLang="en-US" sz="3600" b="1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降维方法：池化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9" y="793101"/>
            <a:ext cx="10570042" cy="2286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19177" y="4528479"/>
            <a:ext cx="9953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设置一个滑窗，宽度为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d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，在光谱数据上滑动，步长为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s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，每次生成滑窗内数据的最大值或平均值，分别分为最大池化和平均池化，在滑窗到达终点后，生成的数据维度为：（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2600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-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d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）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/s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+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40" name="组 39"/>
          <p:cNvGrpSpPr/>
          <p:nvPr/>
        </p:nvGrpSpPr>
        <p:grpSpPr>
          <a:xfrm>
            <a:off x="1245704" y="3359132"/>
            <a:ext cx="9388456" cy="777669"/>
            <a:chOff x="1360968" y="3751835"/>
            <a:chExt cx="9388456" cy="777669"/>
          </a:xfrm>
        </p:grpSpPr>
        <p:sp>
          <p:nvSpPr>
            <p:cNvPr id="15" name="下箭头 14"/>
            <p:cNvSpPr/>
            <p:nvPr/>
          </p:nvSpPr>
          <p:spPr>
            <a:xfrm>
              <a:off x="1398182" y="3759703"/>
              <a:ext cx="233916" cy="332351"/>
            </a:xfrm>
            <a:prstGeom prst="downArrow">
              <a:avLst/>
            </a:prstGeom>
            <a:solidFill>
              <a:srgbClr val="016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360968" y="4259538"/>
              <a:ext cx="308344" cy="2699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下箭头 23"/>
            <p:cNvSpPr/>
            <p:nvPr/>
          </p:nvSpPr>
          <p:spPr>
            <a:xfrm>
              <a:off x="6282070" y="3759703"/>
              <a:ext cx="233916" cy="332351"/>
            </a:xfrm>
            <a:prstGeom prst="downArrow">
              <a:avLst/>
            </a:prstGeom>
            <a:solidFill>
              <a:srgbClr val="016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6244856" y="4259538"/>
              <a:ext cx="308344" cy="2699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下箭头 27"/>
            <p:cNvSpPr/>
            <p:nvPr/>
          </p:nvSpPr>
          <p:spPr>
            <a:xfrm>
              <a:off x="10478294" y="3751835"/>
              <a:ext cx="233916" cy="332351"/>
            </a:xfrm>
            <a:prstGeom prst="downArrow">
              <a:avLst/>
            </a:prstGeom>
            <a:solidFill>
              <a:srgbClr val="016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0441080" y="4251670"/>
              <a:ext cx="308344" cy="2699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359008" y="4251670"/>
              <a:ext cx="308344" cy="2699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3437861" y="4259538"/>
              <a:ext cx="308344" cy="2699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4435901" y="4251670"/>
              <a:ext cx="308344" cy="2699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7885058" y="4254469"/>
              <a:ext cx="308344" cy="2699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8883098" y="4246601"/>
              <a:ext cx="308344" cy="26996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41" name="组 40"/>
          <p:cNvGrpSpPr/>
          <p:nvPr/>
        </p:nvGrpSpPr>
        <p:grpSpPr>
          <a:xfrm>
            <a:off x="10345270" y="792279"/>
            <a:ext cx="269436" cy="2286000"/>
            <a:chOff x="1245704" y="793101"/>
            <a:chExt cx="269436" cy="2286000"/>
          </a:xfrm>
        </p:grpSpPr>
        <p:cxnSp>
          <p:nvCxnSpPr>
            <p:cNvPr id="18" name="直线连接符 17"/>
            <p:cNvCxnSpPr/>
            <p:nvPr/>
          </p:nvCxnSpPr>
          <p:spPr>
            <a:xfrm>
              <a:off x="1245704" y="793101"/>
              <a:ext cx="0" cy="2286000"/>
            </a:xfrm>
            <a:prstGeom prst="line">
              <a:avLst/>
            </a:prstGeom>
            <a:ln w="508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线连接符 38"/>
            <p:cNvCxnSpPr/>
            <p:nvPr/>
          </p:nvCxnSpPr>
          <p:spPr>
            <a:xfrm>
              <a:off x="1515140" y="793101"/>
              <a:ext cx="0" cy="2286000"/>
            </a:xfrm>
            <a:prstGeom prst="line">
              <a:avLst/>
            </a:prstGeom>
            <a:ln w="508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 41"/>
          <p:cNvGrpSpPr/>
          <p:nvPr/>
        </p:nvGrpSpPr>
        <p:grpSpPr>
          <a:xfrm>
            <a:off x="6129592" y="792279"/>
            <a:ext cx="269436" cy="2286000"/>
            <a:chOff x="1245704" y="793101"/>
            <a:chExt cx="269436" cy="2286000"/>
          </a:xfrm>
        </p:grpSpPr>
        <p:cxnSp>
          <p:nvCxnSpPr>
            <p:cNvPr id="43" name="直线连接符 42"/>
            <p:cNvCxnSpPr/>
            <p:nvPr/>
          </p:nvCxnSpPr>
          <p:spPr>
            <a:xfrm>
              <a:off x="1245704" y="793101"/>
              <a:ext cx="0" cy="2286000"/>
            </a:xfrm>
            <a:prstGeom prst="line">
              <a:avLst/>
            </a:prstGeom>
            <a:ln w="508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连接符 43"/>
            <p:cNvCxnSpPr/>
            <p:nvPr/>
          </p:nvCxnSpPr>
          <p:spPr>
            <a:xfrm>
              <a:off x="1515140" y="793101"/>
              <a:ext cx="0" cy="2286000"/>
            </a:xfrm>
            <a:prstGeom prst="line">
              <a:avLst/>
            </a:prstGeom>
            <a:ln w="508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 44"/>
          <p:cNvGrpSpPr/>
          <p:nvPr/>
        </p:nvGrpSpPr>
        <p:grpSpPr>
          <a:xfrm>
            <a:off x="1398104" y="786477"/>
            <a:ext cx="269436" cy="2286000"/>
            <a:chOff x="1245704" y="793101"/>
            <a:chExt cx="269436" cy="2286000"/>
          </a:xfrm>
        </p:grpSpPr>
        <p:cxnSp>
          <p:nvCxnSpPr>
            <p:cNvPr id="46" name="直线连接符 45"/>
            <p:cNvCxnSpPr/>
            <p:nvPr/>
          </p:nvCxnSpPr>
          <p:spPr>
            <a:xfrm>
              <a:off x="1245704" y="793101"/>
              <a:ext cx="0" cy="2286000"/>
            </a:xfrm>
            <a:prstGeom prst="line">
              <a:avLst/>
            </a:prstGeom>
            <a:ln w="508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线连接符 46"/>
            <p:cNvCxnSpPr/>
            <p:nvPr/>
          </p:nvCxnSpPr>
          <p:spPr>
            <a:xfrm>
              <a:off x="1515140" y="793101"/>
              <a:ext cx="0" cy="2286000"/>
            </a:xfrm>
            <a:prstGeom prst="line">
              <a:avLst/>
            </a:prstGeom>
            <a:ln w="508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右箭头 47"/>
          <p:cNvSpPr/>
          <p:nvPr/>
        </p:nvSpPr>
        <p:spPr>
          <a:xfrm>
            <a:off x="2133600" y="993913"/>
            <a:ext cx="418488" cy="198783"/>
          </a:xfrm>
          <a:prstGeom prst="rightArrow">
            <a:avLst/>
          </a:prstGeom>
          <a:solidFill>
            <a:srgbClr val="016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右箭头 48"/>
          <p:cNvSpPr/>
          <p:nvPr/>
        </p:nvSpPr>
        <p:spPr>
          <a:xfrm>
            <a:off x="6865087" y="924179"/>
            <a:ext cx="418488" cy="198783"/>
          </a:xfrm>
          <a:prstGeom prst="rightArrow">
            <a:avLst/>
          </a:prstGeom>
          <a:solidFill>
            <a:srgbClr val="016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615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7845485" y="294465"/>
            <a:ext cx="4335084" cy="62519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6"/>
          <p:cNvGrpSpPr/>
          <p:nvPr/>
        </p:nvGrpSpPr>
        <p:grpSpPr bwMode="auto">
          <a:xfrm>
            <a:off x="2134" y="6393970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2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2347109" y="19136"/>
              <a:ext cx="4293483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非线性降维</a:t>
              </a:r>
              <a:r>
                <a:rPr lang="zh-CN" altLang="en-US" sz="3600" b="1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方法：自编码器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845485" y="1456531"/>
            <a:ext cx="3136605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自编码器是一个对称的、左前后大中间小的神经网络，通过编码器得到降维后的编码，再通过解码器从编码恢复到原数据。如果降维后的编码能够百分之百恢复到原数据，那么说明降维后的数据包含了原来的所有信息。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由于神经元中存在非线性的激活函数，所以该方法是非线性的。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9" name="图片 18"/>
          <p:cNvPicPr/>
          <p:nvPr/>
        </p:nvPicPr>
        <p:blipFill>
          <a:blip r:embed="rId4"/>
          <a:stretch>
            <a:fillRect/>
          </a:stretch>
        </p:blipFill>
        <p:spPr>
          <a:xfrm>
            <a:off x="499730" y="2000810"/>
            <a:ext cx="7203115" cy="273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856915" y="321068"/>
            <a:ext cx="4335084" cy="62519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-2097"/>
            <a:ext cx="7542212" cy="710124"/>
            <a:chOff x="1744266" y="-1574"/>
            <a:chExt cx="5656659" cy="532593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2598380" y="-1574"/>
              <a:ext cx="3947234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嵌入噪声</a:t>
              </a:r>
              <a:r>
                <a:rPr lang="zh-CN" altLang="en-US" sz="3600" b="1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疫苗的自编码器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pic>
        <p:nvPicPr>
          <p:cNvPr id="11" name="图片 10" descr="C:\Users\41041\Desktop\图4 研究点1-20190304.b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19" y="1736479"/>
            <a:ext cx="5274310" cy="31737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539106" y="1813270"/>
            <a:ext cx="2838271" cy="317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zh-CN" dirty="0">
                <a:latin typeface="Microsoft YaHei" charset="-122"/>
                <a:ea typeface="Microsoft YaHei" charset="-122"/>
                <a:cs typeface="Microsoft YaHei" charset="-122"/>
              </a:rPr>
              <a:t>我们模拟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“</a:t>
            </a:r>
            <a:r>
              <a:rPr lang="zh-CN" altLang="zh-CN" dirty="0">
                <a:latin typeface="Microsoft YaHei" charset="-122"/>
                <a:ea typeface="Microsoft YaHei" charset="-122"/>
                <a:cs typeface="Microsoft YaHei" charset="-122"/>
              </a:rPr>
              <a:t>人体疫苗的免疫功能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”</a:t>
            </a:r>
            <a:r>
              <a:rPr lang="zh-CN" altLang="zh-CN" dirty="0">
                <a:latin typeface="Microsoft YaHei" charset="-122"/>
                <a:ea typeface="Microsoft YaHei" charset="-122"/>
                <a:cs typeface="Microsoft YaHei" charset="-122"/>
              </a:rPr>
              <a:t>，在模型输入端，人为嵌入高斯噪声等数据作为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“</a:t>
            </a:r>
            <a:r>
              <a:rPr lang="zh-CN" altLang="zh-CN" dirty="0">
                <a:latin typeface="Microsoft YaHei" charset="-122"/>
                <a:ea typeface="Microsoft YaHei" charset="-122"/>
                <a:cs typeface="Microsoft YaHei" charset="-122"/>
              </a:rPr>
              <a:t>疫苗</a:t>
            </a:r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”</a:t>
            </a:r>
            <a:r>
              <a:rPr lang="zh-CN" altLang="zh-CN" dirty="0">
                <a:latin typeface="Microsoft YaHei" charset="-122"/>
                <a:ea typeface="Microsoft YaHei" charset="-122"/>
                <a:cs typeface="Microsoft YaHei" charset="-122"/>
              </a:rPr>
              <a:t>，通过学习得到噪声的特征，当再次碰到带有噪声的有待分类的光谱数据时，分类模型就具有一定的免疫能力，可以有效地去噪声。 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68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869743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离群点分析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37811" y="4168282"/>
            <a:ext cx="9516378" cy="1099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离群点分析，就是在全体光谱数据中，找到异常的光谱，但是这个光谱的异常不是由于传播途中受到噪声影响，或者观测原因造成的，而是光谱的源头</a:t>
            </a:r>
            <a:r>
              <a:rPr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——</a:t>
            </a:r>
            <a:r>
              <a:rPr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天体本身就是一个异常点。这样，我们就可以协助天文学家筛选潜在的有价值的新天体。</a:t>
            </a:r>
            <a:endParaRPr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grpSp>
        <p:nvGrpSpPr>
          <p:cNvPr id="14" name="组 13"/>
          <p:cNvGrpSpPr/>
          <p:nvPr/>
        </p:nvGrpSpPr>
        <p:grpSpPr>
          <a:xfrm>
            <a:off x="778041" y="996886"/>
            <a:ext cx="2328530" cy="2622185"/>
            <a:chOff x="778041" y="830203"/>
            <a:chExt cx="2328530" cy="2622185"/>
          </a:xfrm>
        </p:grpSpPr>
        <p:sp>
          <p:nvSpPr>
            <p:cNvPr id="3" name="圆角矩形 2"/>
            <p:cNvSpPr/>
            <p:nvPr/>
          </p:nvSpPr>
          <p:spPr>
            <a:xfrm>
              <a:off x="778041" y="830203"/>
              <a:ext cx="2328530" cy="2622185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175536" y="1147917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2382444" y="1361943"/>
              <a:ext cx="226736" cy="2339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715570" y="1538136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558921" y="2088808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942306" y="2094284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175536" y="2076366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2382444" y="2290392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15570" y="2466585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558921" y="3017257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942306" y="3022733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2609180" y="1833740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169042" y="2566081"/>
              <a:ext cx="226736" cy="2339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609180" y="2762189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558921" y="1756019"/>
              <a:ext cx="226736" cy="233916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1928972" y="1186704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2149616" y="1725630"/>
              <a:ext cx="226736" cy="2339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57" name="右箭头 56"/>
          <p:cNvSpPr/>
          <p:nvPr/>
        </p:nvSpPr>
        <p:spPr>
          <a:xfrm>
            <a:off x="3377562" y="2144997"/>
            <a:ext cx="414670" cy="324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t="18017"/>
          <a:stretch/>
        </p:blipFill>
        <p:spPr>
          <a:xfrm>
            <a:off x="3887451" y="1068755"/>
            <a:ext cx="3825279" cy="2346239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4618040" y="2883078"/>
            <a:ext cx="147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离群点分析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7972615" y="1121542"/>
            <a:ext cx="1307804" cy="853947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圆角矩形 64"/>
          <p:cNvSpPr/>
          <p:nvPr/>
        </p:nvSpPr>
        <p:spPr>
          <a:xfrm>
            <a:off x="7995684" y="2469450"/>
            <a:ext cx="1307804" cy="853947"/>
          </a:xfrm>
          <a:prstGeom prst="round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8148834" y="2608962"/>
            <a:ext cx="226736" cy="2339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8639091" y="2928872"/>
            <a:ext cx="226736" cy="2339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8865827" y="2552931"/>
            <a:ext cx="226736" cy="2339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8145857" y="1227399"/>
            <a:ext cx="226736" cy="233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8145857" y="1600827"/>
            <a:ext cx="226736" cy="233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8486402" y="1366911"/>
            <a:ext cx="226736" cy="233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8654507" y="1645584"/>
            <a:ext cx="226736" cy="233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8790761" y="1200964"/>
            <a:ext cx="226736" cy="233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8919185" y="1470903"/>
            <a:ext cx="226736" cy="2339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6" name="右箭头 75"/>
          <p:cNvSpPr/>
          <p:nvPr/>
        </p:nvSpPr>
        <p:spPr>
          <a:xfrm>
            <a:off x="9586410" y="2721377"/>
            <a:ext cx="414670" cy="324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9694" y="1922702"/>
            <a:ext cx="15494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矩形 31"/>
          <p:cNvSpPr>
            <a:spLocks noChangeArrowheads="1"/>
          </p:cNvSpPr>
          <p:nvPr/>
        </p:nvSpPr>
        <p:spPr bwMode="auto">
          <a:xfrm>
            <a:off x="0" y="274637"/>
            <a:ext cx="12192000" cy="254476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2F2F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0531" name="文本框 4"/>
          <p:cNvSpPr txBox="1">
            <a:spLocks noChangeArrowheads="1"/>
          </p:cNvSpPr>
          <p:nvPr/>
        </p:nvSpPr>
        <p:spPr bwMode="auto">
          <a:xfrm>
            <a:off x="5180013" y="1071563"/>
            <a:ext cx="1862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sz="4800" dirty="0">
                <a:solidFill>
                  <a:srgbClr val="003F78"/>
                </a:solidFill>
                <a:latin typeface="微软雅黑" charset="-122"/>
                <a:ea typeface="微软雅黑" charset="-122"/>
              </a:rPr>
              <a:t>目录</a:t>
            </a:r>
          </a:p>
        </p:txBody>
      </p:sp>
      <p:cxnSp>
        <p:nvCxnSpPr>
          <p:cNvPr id="150532" name="直接连接符 5"/>
          <p:cNvCxnSpPr>
            <a:cxnSpLocks noChangeShapeType="1"/>
          </p:cNvCxnSpPr>
          <p:nvPr/>
        </p:nvCxnSpPr>
        <p:spPr bwMode="auto">
          <a:xfrm>
            <a:off x="6916738" y="1527175"/>
            <a:ext cx="8159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0533" name="直接连接符 6"/>
          <p:cNvCxnSpPr>
            <a:cxnSpLocks noChangeShapeType="1"/>
          </p:cNvCxnSpPr>
          <p:nvPr/>
        </p:nvCxnSpPr>
        <p:spPr bwMode="auto">
          <a:xfrm>
            <a:off x="4532313" y="1527175"/>
            <a:ext cx="8159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0534" name="直接连接符 7"/>
          <p:cNvCxnSpPr>
            <a:cxnSpLocks noChangeShapeType="1"/>
          </p:cNvCxnSpPr>
          <p:nvPr/>
        </p:nvCxnSpPr>
        <p:spPr bwMode="auto">
          <a:xfrm>
            <a:off x="4532313" y="2276475"/>
            <a:ext cx="32004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0535" name="直接连接符 8"/>
          <p:cNvCxnSpPr>
            <a:cxnSpLocks noChangeShapeType="1"/>
          </p:cNvCxnSpPr>
          <p:nvPr/>
        </p:nvCxnSpPr>
        <p:spPr bwMode="auto">
          <a:xfrm>
            <a:off x="4543425" y="1527175"/>
            <a:ext cx="0" cy="7493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0536" name="直接连接符 9"/>
          <p:cNvCxnSpPr>
            <a:cxnSpLocks noChangeShapeType="1"/>
          </p:cNvCxnSpPr>
          <p:nvPr/>
        </p:nvCxnSpPr>
        <p:spPr bwMode="auto">
          <a:xfrm>
            <a:off x="7721600" y="1527175"/>
            <a:ext cx="0" cy="749300"/>
          </a:xfrm>
          <a:prstGeom prst="line">
            <a:avLst/>
          </a:prstGeom>
          <a:noFill/>
          <a:ln w="38100">
            <a:solidFill>
              <a:srgbClr val="ED7D3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0538" name="直接连接符 11"/>
          <p:cNvCxnSpPr>
            <a:cxnSpLocks noChangeShapeType="1"/>
          </p:cNvCxnSpPr>
          <p:nvPr/>
        </p:nvCxnSpPr>
        <p:spPr bwMode="auto">
          <a:xfrm>
            <a:off x="2006600" y="2416175"/>
            <a:ext cx="8272463" cy="0"/>
          </a:xfrm>
          <a:prstGeom prst="line">
            <a:avLst/>
          </a:prstGeom>
          <a:noFill/>
          <a:ln w="6350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0539" name="任意多边形 12"/>
          <p:cNvSpPr>
            <a:spLocks/>
          </p:cNvSpPr>
          <p:nvPr/>
        </p:nvSpPr>
        <p:spPr bwMode="auto">
          <a:xfrm>
            <a:off x="2112963" y="3155950"/>
            <a:ext cx="2003425" cy="754063"/>
          </a:xfrm>
          <a:custGeom>
            <a:avLst/>
            <a:gdLst>
              <a:gd name="T0" fmla="*/ 34079089 w 1284514"/>
              <a:gd name="T1" fmla="*/ 0 h 772886"/>
              <a:gd name="T2" fmla="*/ 0 w 1284514"/>
              <a:gd name="T3" fmla="*/ 0 h 772886"/>
              <a:gd name="T4" fmla="*/ 0 w 1284514"/>
              <a:gd name="T5" fmla="*/ 604001 h 772886"/>
              <a:gd name="T6" fmla="*/ 109416116 w 1284514"/>
              <a:gd name="T7" fmla="*/ 604001 h 772886"/>
              <a:gd name="T8" fmla="*/ 109416116 w 1284514"/>
              <a:gd name="T9" fmla="*/ 2846 h 772886"/>
              <a:gd name="T10" fmla="*/ 80819623 w 1284514"/>
              <a:gd name="T11" fmla="*/ 248 h 772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84514" h="772886">
                <a:moveTo>
                  <a:pt x="400079" y="0"/>
                </a:moveTo>
                <a:lnTo>
                  <a:pt x="0" y="0"/>
                </a:lnTo>
                <a:lnTo>
                  <a:pt x="0" y="772886"/>
                </a:lnTo>
                <a:lnTo>
                  <a:pt x="1284514" y="772886"/>
                </a:lnTo>
                <a:lnTo>
                  <a:pt x="1284514" y="3642"/>
                </a:lnTo>
                <a:lnTo>
                  <a:pt x="948799" y="31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150540" name="文本框 13"/>
          <p:cNvSpPr txBox="1">
            <a:spLocks noChangeArrowheads="1"/>
          </p:cNvSpPr>
          <p:nvPr/>
        </p:nvSpPr>
        <p:spPr bwMode="auto">
          <a:xfrm>
            <a:off x="2787650" y="2913063"/>
            <a:ext cx="65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2400" dirty="0">
                <a:solidFill>
                  <a:schemeClr val="accent2"/>
                </a:solidFill>
                <a:latin typeface="Impact" charset="0"/>
              </a:rPr>
              <a:t>1</a:t>
            </a:r>
            <a:endParaRPr lang="zh-CN" altLang="en-US" sz="2400" dirty="0">
              <a:solidFill>
                <a:schemeClr val="accent2"/>
              </a:solidFill>
              <a:latin typeface="Impact" charset="0"/>
            </a:endParaRPr>
          </a:p>
        </p:txBody>
      </p:sp>
      <p:sp>
        <p:nvSpPr>
          <p:cNvPr id="150541" name="文本框 14"/>
          <p:cNvSpPr txBox="1">
            <a:spLocks noChangeArrowheads="1"/>
          </p:cNvSpPr>
          <p:nvPr/>
        </p:nvSpPr>
        <p:spPr bwMode="auto">
          <a:xfrm>
            <a:off x="2181225" y="3343275"/>
            <a:ext cx="1866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charset="-122"/>
                <a:ea typeface="微软雅黑" charset="-122"/>
              </a:rPr>
              <a:t>研究背景</a:t>
            </a:r>
            <a:endParaRPr lang="zh-CN" altLang="en-US" sz="2400" dirty="0">
              <a:solidFill>
                <a:schemeClr val="accent5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0542" name="任意多边形 15"/>
          <p:cNvSpPr>
            <a:spLocks/>
          </p:cNvSpPr>
          <p:nvPr/>
        </p:nvSpPr>
        <p:spPr bwMode="auto">
          <a:xfrm>
            <a:off x="5170488" y="3155950"/>
            <a:ext cx="2003425" cy="754063"/>
          </a:xfrm>
          <a:custGeom>
            <a:avLst/>
            <a:gdLst>
              <a:gd name="T0" fmla="*/ 34079089 w 1284514"/>
              <a:gd name="T1" fmla="*/ 0 h 772886"/>
              <a:gd name="T2" fmla="*/ 0 w 1284514"/>
              <a:gd name="T3" fmla="*/ 0 h 772886"/>
              <a:gd name="T4" fmla="*/ 0 w 1284514"/>
              <a:gd name="T5" fmla="*/ 604001 h 772886"/>
              <a:gd name="T6" fmla="*/ 109416116 w 1284514"/>
              <a:gd name="T7" fmla="*/ 604001 h 772886"/>
              <a:gd name="T8" fmla="*/ 109416116 w 1284514"/>
              <a:gd name="T9" fmla="*/ 2846 h 772886"/>
              <a:gd name="T10" fmla="*/ 80819623 w 1284514"/>
              <a:gd name="T11" fmla="*/ 248 h 772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84514" h="772886">
                <a:moveTo>
                  <a:pt x="400079" y="0"/>
                </a:moveTo>
                <a:lnTo>
                  <a:pt x="0" y="0"/>
                </a:lnTo>
                <a:lnTo>
                  <a:pt x="0" y="772886"/>
                </a:lnTo>
                <a:lnTo>
                  <a:pt x="1284514" y="772886"/>
                </a:lnTo>
                <a:lnTo>
                  <a:pt x="1284514" y="3642"/>
                </a:lnTo>
                <a:lnTo>
                  <a:pt x="948799" y="31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0543" name="文本框 16"/>
          <p:cNvSpPr txBox="1">
            <a:spLocks noChangeArrowheads="1"/>
          </p:cNvSpPr>
          <p:nvPr/>
        </p:nvSpPr>
        <p:spPr bwMode="auto">
          <a:xfrm>
            <a:off x="5845175" y="2913063"/>
            <a:ext cx="65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2400" dirty="0">
                <a:solidFill>
                  <a:schemeClr val="accent2"/>
                </a:solidFill>
                <a:latin typeface="Impact" charset="0"/>
              </a:rPr>
              <a:t>2</a:t>
            </a:r>
            <a:endParaRPr lang="zh-CN" altLang="en-US" sz="2400" dirty="0">
              <a:solidFill>
                <a:schemeClr val="accent2"/>
              </a:solidFill>
              <a:latin typeface="Impact" charset="0"/>
            </a:endParaRPr>
          </a:p>
        </p:txBody>
      </p:sp>
      <p:sp>
        <p:nvSpPr>
          <p:cNvPr id="150544" name="文本框 17"/>
          <p:cNvSpPr txBox="1">
            <a:spLocks noChangeArrowheads="1"/>
          </p:cNvSpPr>
          <p:nvPr/>
        </p:nvSpPr>
        <p:spPr bwMode="auto">
          <a:xfrm>
            <a:off x="5238750" y="3386138"/>
            <a:ext cx="1866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sz="2000" dirty="0" smtClean="0">
                <a:solidFill>
                  <a:schemeClr val="accent5"/>
                </a:solidFill>
                <a:latin typeface="微软雅黑" charset="-122"/>
                <a:ea typeface="微软雅黑" charset="-122"/>
              </a:rPr>
              <a:t>机器学习方法</a:t>
            </a:r>
            <a:endParaRPr lang="zh-CN" altLang="en-US" sz="2000" dirty="0">
              <a:solidFill>
                <a:schemeClr val="accent5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0545" name="任意多边形 18"/>
          <p:cNvSpPr>
            <a:spLocks/>
          </p:cNvSpPr>
          <p:nvPr/>
        </p:nvSpPr>
        <p:spPr bwMode="auto">
          <a:xfrm>
            <a:off x="8228013" y="3155950"/>
            <a:ext cx="2003425" cy="754063"/>
          </a:xfrm>
          <a:custGeom>
            <a:avLst/>
            <a:gdLst>
              <a:gd name="T0" fmla="*/ 34079089 w 1284514"/>
              <a:gd name="T1" fmla="*/ 0 h 772886"/>
              <a:gd name="T2" fmla="*/ 0 w 1284514"/>
              <a:gd name="T3" fmla="*/ 0 h 772886"/>
              <a:gd name="T4" fmla="*/ 0 w 1284514"/>
              <a:gd name="T5" fmla="*/ 604001 h 772886"/>
              <a:gd name="T6" fmla="*/ 109416116 w 1284514"/>
              <a:gd name="T7" fmla="*/ 604001 h 772886"/>
              <a:gd name="T8" fmla="*/ 109416116 w 1284514"/>
              <a:gd name="T9" fmla="*/ 2846 h 772886"/>
              <a:gd name="T10" fmla="*/ 80819623 w 1284514"/>
              <a:gd name="T11" fmla="*/ 248 h 772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84514" h="772886">
                <a:moveTo>
                  <a:pt x="400079" y="0"/>
                </a:moveTo>
                <a:lnTo>
                  <a:pt x="0" y="0"/>
                </a:lnTo>
                <a:lnTo>
                  <a:pt x="0" y="772886"/>
                </a:lnTo>
                <a:lnTo>
                  <a:pt x="1284514" y="772886"/>
                </a:lnTo>
                <a:lnTo>
                  <a:pt x="1284514" y="3642"/>
                </a:lnTo>
                <a:lnTo>
                  <a:pt x="948799" y="31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0546" name="文本框 19"/>
          <p:cNvSpPr txBox="1">
            <a:spLocks noChangeArrowheads="1"/>
          </p:cNvSpPr>
          <p:nvPr/>
        </p:nvSpPr>
        <p:spPr bwMode="auto">
          <a:xfrm>
            <a:off x="8902700" y="2913063"/>
            <a:ext cx="65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2400" dirty="0">
                <a:solidFill>
                  <a:schemeClr val="accent2"/>
                </a:solidFill>
                <a:latin typeface="Impact" charset="0"/>
              </a:rPr>
              <a:t>3</a:t>
            </a:r>
            <a:endParaRPr lang="zh-CN" altLang="en-US" sz="2400" dirty="0">
              <a:solidFill>
                <a:schemeClr val="accent2"/>
              </a:solidFill>
              <a:latin typeface="Impact" charset="0"/>
            </a:endParaRPr>
          </a:p>
        </p:txBody>
      </p:sp>
      <p:sp>
        <p:nvSpPr>
          <p:cNvPr id="150547" name="文本框 20"/>
          <p:cNvSpPr txBox="1">
            <a:spLocks noChangeArrowheads="1"/>
          </p:cNvSpPr>
          <p:nvPr/>
        </p:nvSpPr>
        <p:spPr bwMode="auto">
          <a:xfrm>
            <a:off x="8239125" y="3292958"/>
            <a:ext cx="1866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dirty="0" smtClean="0">
                <a:solidFill>
                  <a:schemeClr val="accent5"/>
                </a:solidFill>
                <a:latin typeface="微软雅黑" charset="-122"/>
                <a:ea typeface="微软雅黑" charset="-122"/>
              </a:rPr>
              <a:t>在天文学中</a:t>
            </a:r>
            <a:endParaRPr lang="en-US" altLang="zh-CN" dirty="0" smtClean="0">
              <a:solidFill>
                <a:schemeClr val="accent5"/>
              </a:solidFill>
              <a:latin typeface="微软雅黑" charset="-122"/>
              <a:ea typeface="微软雅黑" charset="-122"/>
            </a:endParaRPr>
          </a:p>
          <a:p>
            <a:pPr algn="ctr" eaLnBrk="1" hangingPunct="1">
              <a:buFont typeface="Arial" charset="0"/>
              <a:buNone/>
            </a:pPr>
            <a:r>
              <a:rPr lang="zh-CN" altLang="en-US" dirty="0" smtClean="0">
                <a:solidFill>
                  <a:schemeClr val="accent5"/>
                </a:solidFill>
                <a:latin typeface="微软雅黑" charset="-122"/>
                <a:ea typeface="微软雅黑" charset="-122"/>
              </a:rPr>
              <a:t>的应用</a:t>
            </a:r>
            <a:endParaRPr lang="zh-CN" altLang="en-US" dirty="0">
              <a:solidFill>
                <a:schemeClr val="accent5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0548" name="文本框 21"/>
          <p:cNvSpPr txBox="1">
            <a:spLocks noChangeArrowheads="1"/>
          </p:cNvSpPr>
          <p:nvPr/>
        </p:nvSpPr>
        <p:spPr bwMode="auto">
          <a:xfrm>
            <a:off x="1701800" y="2214563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2000" dirty="0">
                <a:solidFill>
                  <a:schemeClr val="accent2"/>
                </a:solidFill>
              </a:rPr>
              <a:t>&gt;</a:t>
            </a:r>
            <a:endParaRPr lang="zh-CN" altLang="en-US" sz="2000" dirty="0">
              <a:solidFill>
                <a:schemeClr val="accent2"/>
              </a:solidFill>
            </a:endParaRPr>
          </a:p>
        </p:txBody>
      </p:sp>
      <p:sp>
        <p:nvSpPr>
          <p:cNvPr id="150549" name="文本框 22"/>
          <p:cNvSpPr txBox="1">
            <a:spLocks noChangeArrowheads="1"/>
          </p:cNvSpPr>
          <p:nvPr/>
        </p:nvSpPr>
        <p:spPr bwMode="auto">
          <a:xfrm flipV="1">
            <a:off x="10106025" y="2233613"/>
            <a:ext cx="504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zh-CN" sz="2000" dirty="0">
                <a:solidFill>
                  <a:schemeClr val="accent2"/>
                </a:solidFill>
              </a:rPr>
              <a:t>&gt;</a:t>
            </a:r>
            <a:endParaRPr lang="zh-CN" altLang="en-US" sz="2000" dirty="0">
              <a:solidFill>
                <a:schemeClr val="accent2"/>
              </a:solidFill>
            </a:endParaRPr>
          </a:p>
        </p:txBody>
      </p:sp>
      <p:sp>
        <p:nvSpPr>
          <p:cNvPr id="150550" name="任意多边形 25"/>
          <p:cNvSpPr>
            <a:spLocks/>
          </p:cNvSpPr>
          <p:nvPr/>
        </p:nvSpPr>
        <p:spPr bwMode="auto">
          <a:xfrm>
            <a:off x="3698875" y="4479925"/>
            <a:ext cx="2001838" cy="754063"/>
          </a:xfrm>
          <a:custGeom>
            <a:avLst/>
            <a:gdLst>
              <a:gd name="T0" fmla="*/ 33810117 w 1284514"/>
              <a:gd name="T1" fmla="*/ 0 h 772886"/>
              <a:gd name="T2" fmla="*/ 0 w 1284514"/>
              <a:gd name="T3" fmla="*/ 0 h 772886"/>
              <a:gd name="T4" fmla="*/ 0 w 1284514"/>
              <a:gd name="T5" fmla="*/ 604001 h 772886"/>
              <a:gd name="T6" fmla="*/ 108552457 w 1284514"/>
              <a:gd name="T7" fmla="*/ 604001 h 772886"/>
              <a:gd name="T8" fmla="*/ 108552457 w 1284514"/>
              <a:gd name="T9" fmla="*/ 2846 h 772886"/>
              <a:gd name="T10" fmla="*/ 80181659 w 1284514"/>
              <a:gd name="T11" fmla="*/ 248 h 772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84514" h="772886">
                <a:moveTo>
                  <a:pt x="400079" y="0"/>
                </a:moveTo>
                <a:lnTo>
                  <a:pt x="0" y="0"/>
                </a:lnTo>
                <a:lnTo>
                  <a:pt x="0" y="772886"/>
                </a:lnTo>
                <a:lnTo>
                  <a:pt x="1284514" y="772886"/>
                </a:lnTo>
                <a:lnTo>
                  <a:pt x="1284514" y="3642"/>
                </a:lnTo>
                <a:lnTo>
                  <a:pt x="948799" y="31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0551" name="文本框 26"/>
          <p:cNvSpPr txBox="1">
            <a:spLocks noChangeArrowheads="1"/>
          </p:cNvSpPr>
          <p:nvPr/>
        </p:nvSpPr>
        <p:spPr bwMode="auto">
          <a:xfrm>
            <a:off x="4371975" y="4237038"/>
            <a:ext cx="655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2400" dirty="0">
                <a:solidFill>
                  <a:schemeClr val="accent2"/>
                </a:solidFill>
                <a:latin typeface="Impact" charset="0"/>
              </a:rPr>
              <a:t>4</a:t>
            </a:r>
            <a:endParaRPr lang="zh-CN" altLang="en-US" sz="2400" dirty="0">
              <a:solidFill>
                <a:schemeClr val="accent2"/>
              </a:solidFill>
              <a:latin typeface="Impact" charset="0"/>
            </a:endParaRPr>
          </a:p>
        </p:txBody>
      </p:sp>
      <p:sp>
        <p:nvSpPr>
          <p:cNvPr id="150552" name="文本框 27"/>
          <p:cNvSpPr txBox="1">
            <a:spLocks noChangeArrowheads="1"/>
          </p:cNvSpPr>
          <p:nvPr/>
        </p:nvSpPr>
        <p:spPr bwMode="auto">
          <a:xfrm>
            <a:off x="3767138" y="4667250"/>
            <a:ext cx="1866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charset="-122"/>
                <a:ea typeface="微软雅黑" charset="-122"/>
              </a:rPr>
              <a:t>未来工作</a:t>
            </a:r>
            <a:endParaRPr lang="zh-CN" altLang="en-US" sz="2400" dirty="0">
              <a:solidFill>
                <a:schemeClr val="accent5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50553" name="任意多边形 28"/>
          <p:cNvSpPr>
            <a:spLocks/>
          </p:cNvSpPr>
          <p:nvPr/>
        </p:nvSpPr>
        <p:spPr bwMode="auto">
          <a:xfrm>
            <a:off x="6877050" y="4479925"/>
            <a:ext cx="2003425" cy="754063"/>
          </a:xfrm>
          <a:custGeom>
            <a:avLst/>
            <a:gdLst>
              <a:gd name="T0" fmla="*/ 34079089 w 1284514"/>
              <a:gd name="T1" fmla="*/ 0 h 772886"/>
              <a:gd name="T2" fmla="*/ 0 w 1284514"/>
              <a:gd name="T3" fmla="*/ 0 h 772886"/>
              <a:gd name="T4" fmla="*/ 0 w 1284514"/>
              <a:gd name="T5" fmla="*/ 604001 h 772886"/>
              <a:gd name="T6" fmla="*/ 109416116 w 1284514"/>
              <a:gd name="T7" fmla="*/ 604001 h 772886"/>
              <a:gd name="T8" fmla="*/ 109416116 w 1284514"/>
              <a:gd name="T9" fmla="*/ 2846 h 772886"/>
              <a:gd name="T10" fmla="*/ 80819623 w 1284514"/>
              <a:gd name="T11" fmla="*/ 248 h 772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84514" h="772886">
                <a:moveTo>
                  <a:pt x="400079" y="0"/>
                </a:moveTo>
                <a:lnTo>
                  <a:pt x="0" y="0"/>
                </a:lnTo>
                <a:lnTo>
                  <a:pt x="0" y="772886"/>
                </a:lnTo>
                <a:lnTo>
                  <a:pt x="1284514" y="772886"/>
                </a:lnTo>
                <a:lnTo>
                  <a:pt x="1284514" y="3642"/>
                </a:lnTo>
                <a:lnTo>
                  <a:pt x="948799" y="317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0554" name="文本框 29"/>
          <p:cNvSpPr txBox="1">
            <a:spLocks noChangeArrowheads="1"/>
          </p:cNvSpPr>
          <p:nvPr/>
        </p:nvSpPr>
        <p:spPr bwMode="auto">
          <a:xfrm>
            <a:off x="7551738" y="4237038"/>
            <a:ext cx="654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zh-CN" sz="2400" dirty="0">
                <a:solidFill>
                  <a:schemeClr val="accent2"/>
                </a:solidFill>
                <a:latin typeface="Impact" charset="0"/>
              </a:rPr>
              <a:t>5</a:t>
            </a:r>
            <a:endParaRPr lang="zh-CN" altLang="en-US" sz="2400" dirty="0">
              <a:solidFill>
                <a:schemeClr val="accent2"/>
              </a:solidFill>
              <a:latin typeface="Impact" charset="0"/>
            </a:endParaRPr>
          </a:p>
        </p:txBody>
      </p:sp>
      <p:sp>
        <p:nvSpPr>
          <p:cNvPr id="150555" name="文本框 30"/>
          <p:cNvSpPr txBox="1">
            <a:spLocks noChangeArrowheads="1"/>
          </p:cNvSpPr>
          <p:nvPr/>
        </p:nvSpPr>
        <p:spPr bwMode="auto">
          <a:xfrm>
            <a:off x="6945313" y="4667250"/>
            <a:ext cx="1866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zh-CN" altLang="en-US" sz="2400" dirty="0" smtClean="0">
                <a:solidFill>
                  <a:schemeClr val="accent5"/>
                </a:solidFill>
                <a:latin typeface="微软雅黑" charset="-122"/>
                <a:ea typeface="微软雅黑" charset="-122"/>
              </a:rPr>
              <a:t>总结</a:t>
            </a:r>
            <a:endParaRPr lang="zh-CN" altLang="en-US" sz="2400" dirty="0">
              <a:solidFill>
                <a:schemeClr val="accent5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0425" y="5900681"/>
            <a:ext cx="830404" cy="83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869743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随机子空间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grpSp>
        <p:nvGrpSpPr>
          <p:cNvPr id="98" name="组 97"/>
          <p:cNvGrpSpPr/>
          <p:nvPr/>
        </p:nvGrpSpPr>
        <p:grpSpPr>
          <a:xfrm>
            <a:off x="931883" y="2042100"/>
            <a:ext cx="10849765" cy="2332742"/>
            <a:chOff x="642928" y="1519324"/>
            <a:chExt cx="10849765" cy="2332742"/>
          </a:xfrm>
        </p:grpSpPr>
        <p:grpSp>
          <p:nvGrpSpPr>
            <p:cNvPr id="48" name="组 47"/>
            <p:cNvGrpSpPr/>
            <p:nvPr/>
          </p:nvGrpSpPr>
          <p:grpSpPr>
            <a:xfrm>
              <a:off x="642928" y="1767400"/>
              <a:ext cx="1737252" cy="1875514"/>
              <a:chOff x="1935216" y="1763140"/>
              <a:chExt cx="1447710" cy="1562929"/>
            </a:xfrm>
          </p:grpSpPr>
          <p:sp>
            <p:nvSpPr>
              <p:cNvPr id="47" name="椭圆 46"/>
              <p:cNvSpPr/>
              <p:nvPr/>
            </p:nvSpPr>
            <p:spPr>
              <a:xfrm>
                <a:off x="2221137" y="2039609"/>
                <a:ext cx="919011" cy="918065"/>
              </a:xfrm>
              <a:prstGeom prst="ellipse">
                <a:avLst/>
              </a:prstGeom>
              <a:noFill/>
              <a:ln w="41275">
                <a:solidFill>
                  <a:srgbClr val="7030A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636874" y="2413590"/>
                <a:ext cx="138224" cy="13822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2819400" y="2152825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3177362" y="1996615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2004328" y="2884967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3244702" y="2737399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2325691" y="1927503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705986" y="3135772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2705986" y="1763140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272529" y="3187846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2256579" y="2565990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2498650" y="2853872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2941674" y="2718390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3094074" y="2477382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2466752" y="2222196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935216" y="2360419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2705986" y="2695070"/>
                <a:ext cx="138224" cy="13822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97" name="组 96"/>
            <p:cNvGrpSpPr/>
            <p:nvPr/>
          </p:nvGrpSpPr>
          <p:grpSpPr>
            <a:xfrm>
              <a:off x="3022386" y="1519324"/>
              <a:ext cx="8470307" cy="2332742"/>
              <a:chOff x="3022386" y="1519324"/>
              <a:chExt cx="8470307" cy="2332742"/>
            </a:xfrm>
          </p:grpSpPr>
          <p:sp>
            <p:nvSpPr>
              <p:cNvPr id="49" name="右箭头 48"/>
              <p:cNvSpPr/>
              <p:nvPr/>
            </p:nvSpPr>
            <p:spPr>
              <a:xfrm>
                <a:off x="3022386" y="2445883"/>
                <a:ext cx="727266" cy="38277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grpSp>
            <p:nvGrpSpPr>
              <p:cNvPr id="58" name="组 57"/>
              <p:cNvGrpSpPr/>
              <p:nvPr/>
            </p:nvGrpSpPr>
            <p:grpSpPr>
              <a:xfrm>
                <a:off x="4406744" y="2078509"/>
                <a:ext cx="1102813" cy="1142983"/>
                <a:chOff x="1916337" y="1862550"/>
                <a:chExt cx="919011" cy="952486"/>
              </a:xfrm>
            </p:grpSpPr>
            <p:sp>
              <p:nvSpPr>
                <p:cNvPr id="50" name="椭圆 49"/>
                <p:cNvSpPr/>
                <p:nvPr/>
              </p:nvSpPr>
              <p:spPr>
                <a:xfrm>
                  <a:off x="1916337" y="1862550"/>
                  <a:ext cx="919011" cy="918065"/>
                </a:xfrm>
                <a:prstGeom prst="ellipse">
                  <a:avLst/>
                </a:prstGeom>
                <a:noFill/>
                <a:ln w="41275">
                  <a:solidFill>
                    <a:srgbClr val="7030A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1" name="椭圆 50"/>
                <p:cNvSpPr/>
                <p:nvPr/>
              </p:nvSpPr>
              <p:spPr>
                <a:xfrm>
                  <a:off x="2332074" y="2236531"/>
                  <a:ext cx="138224" cy="13822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2" name="椭圆 51"/>
                <p:cNvSpPr/>
                <p:nvPr/>
              </p:nvSpPr>
              <p:spPr>
                <a:xfrm>
                  <a:off x="2514600" y="1975766"/>
                  <a:ext cx="138224" cy="1382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1951779" y="2388931"/>
                  <a:ext cx="138224" cy="1382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>
                  <a:off x="2193850" y="2676813"/>
                  <a:ext cx="138224" cy="1382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>
                  <a:off x="2636874" y="2541331"/>
                  <a:ext cx="138224" cy="1382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>
                  <a:off x="2161952" y="2045137"/>
                  <a:ext cx="138224" cy="1382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7" name="椭圆 56"/>
                <p:cNvSpPr/>
                <p:nvPr/>
              </p:nvSpPr>
              <p:spPr>
                <a:xfrm>
                  <a:off x="2401186" y="2518011"/>
                  <a:ext cx="138224" cy="13822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  <p:grpSp>
            <p:nvGrpSpPr>
              <p:cNvPr id="96" name="组 95"/>
              <p:cNvGrpSpPr/>
              <p:nvPr/>
            </p:nvGrpSpPr>
            <p:grpSpPr>
              <a:xfrm>
                <a:off x="7703249" y="1519324"/>
                <a:ext cx="3789444" cy="2332742"/>
                <a:chOff x="8160470" y="1510385"/>
                <a:chExt cx="3789444" cy="2332742"/>
              </a:xfrm>
            </p:grpSpPr>
            <p:grpSp>
              <p:nvGrpSpPr>
                <p:cNvPr id="61" name="组 60"/>
                <p:cNvGrpSpPr/>
                <p:nvPr/>
              </p:nvGrpSpPr>
              <p:grpSpPr>
                <a:xfrm>
                  <a:off x="8160470" y="1543181"/>
                  <a:ext cx="3789444" cy="2299946"/>
                  <a:chOff x="7995684" y="1701209"/>
                  <a:chExt cx="3157870" cy="1916622"/>
                </a:xfrm>
              </p:grpSpPr>
              <p:pic>
                <p:nvPicPr>
                  <p:cNvPr id="62" name="图片 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7995684" y="17012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3" name="图片 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8148084" y="18536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4" name="图片 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8300484" y="20060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5" name="图片 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8452884" y="21584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图片 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8605284" y="23108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7" name="图片 66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8757684" y="24632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8" name="图片 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8910084" y="26156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9" name="图片 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9062484" y="27680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0" name="图片 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9214884" y="29204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1" name="图片 7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792" t="3881" r="3286" b="15801"/>
                  <a:stretch/>
                </p:blipFill>
                <p:spPr bwMode="auto">
                  <a:xfrm>
                    <a:off x="9367284" y="3072809"/>
                    <a:ext cx="1786270" cy="5450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79" name="组 78"/>
                <p:cNvGrpSpPr/>
                <p:nvPr/>
              </p:nvGrpSpPr>
              <p:grpSpPr>
                <a:xfrm>
                  <a:off x="8296567" y="1532019"/>
                  <a:ext cx="1832636" cy="1696137"/>
                  <a:chOff x="6229787" y="2922065"/>
                  <a:chExt cx="1527197" cy="1413448"/>
                </a:xfrm>
              </p:grpSpPr>
              <p:cxnSp>
                <p:nvCxnSpPr>
                  <p:cNvPr id="73" name="直线连接符 72"/>
                  <p:cNvCxnSpPr/>
                  <p:nvPr/>
                </p:nvCxnSpPr>
                <p:spPr>
                  <a:xfrm>
                    <a:off x="6365545" y="2922065"/>
                    <a:ext cx="1391439" cy="1398593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直线连接符 74"/>
                  <p:cNvCxnSpPr/>
                  <p:nvPr/>
                </p:nvCxnSpPr>
                <p:spPr>
                  <a:xfrm>
                    <a:off x="6234411" y="2936679"/>
                    <a:ext cx="1391439" cy="1398593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直线连接符 76"/>
                  <p:cNvCxnSpPr/>
                  <p:nvPr/>
                </p:nvCxnSpPr>
                <p:spPr>
                  <a:xfrm>
                    <a:off x="7619108" y="4335513"/>
                    <a:ext cx="136997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线连接符 77"/>
                  <p:cNvCxnSpPr/>
                  <p:nvPr/>
                </p:nvCxnSpPr>
                <p:spPr>
                  <a:xfrm>
                    <a:off x="6229787" y="2924922"/>
                    <a:ext cx="136997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" name="组 81"/>
                <p:cNvGrpSpPr/>
                <p:nvPr/>
              </p:nvGrpSpPr>
              <p:grpSpPr>
                <a:xfrm>
                  <a:off x="8862635" y="1549132"/>
                  <a:ext cx="1832636" cy="1696137"/>
                  <a:chOff x="6229787" y="2922065"/>
                  <a:chExt cx="1527197" cy="1413448"/>
                </a:xfrm>
              </p:grpSpPr>
              <p:cxnSp>
                <p:nvCxnSpPr>
                  <p:cNvPr id="83" name="直线连接符 82"/>
                  <p:cNvCxnSpPr/>
                  <p:nvPr/>
                </p:nvCxnSpPr>
                <p:spPr>
                  <a:xfrm>
                    <a:off x="6365545" y="2922065"/>
                    <a:ext cx="1391439" cy="1398593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直线连接符 83"/>
                  <p:cNvCxnSpPr/>
                  <p:nvPr/>
                </p:nvCxnSpPr>
                <p:spPr>
                  <a:xfrm>
                    <a:off x="6234411" y="2936679"/>
                    <a:ext cx="1391439" cy="1398593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线连接符 84"/>
                  <p:cNvCxnSpPr/>
                  <p:nvPr/>
                </p:nvCxnSpPr>
                <p:spPr>
                  <a:xfrm>
                    <a:off x="7619108" y="4335513"/>
                    <a:ext cx="136997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直线连接符 85"/>
                  <p:cNvCxnSpPr/>
                  <p:nvPr/>
                </p:nvCxnSpPr>
                <p:spPr>
                  <a:xfrm>
                    <a:off x="6229787" y="2924922"/>
                    <a:ext cx="136997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7" name="组 86"/>
                <p:cNvGrpSpPr/>
                <p:nvPr/>
              </p:nvGrpSpPr>
              <p:grpSpPr>
                <a:xfrm>
                  <a:off x="9819357" y="1510385"/>
                  <a:ext cx="1832636" cy="1696137"/>
                  <a:chOff x="6229787" y="2922065"/>
                  <a:chExt cx="1527197" cy="1413448"/>
                </a:xfrm>
              </p:grpSpPr>
              <p:cxnSp>
                <p:nvCxnSpPr>
                  <p:cNvPr id="88" name="直线连接符 87"/>
                  <p:cNvCxnSpPr/>
                  <p:nvPr/>
                </p:nvCxnSpPr>
                <p:spPr>
                  <a:xfrm>
                    <a:off x="6365545" y="2922065"/>
                    <a:ext cx="1391439" cy="1398593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线连接符 88"/>
                  <p:cNvCxnSpPr/>
                  <p:nvPr/>
                </p:nvCxnSpPr>
                <p:spPr>
                  <a:xfrm>
                    <a:off x="6234411" y="2936679"/>
                    <a:ext cx="1391439" cy="1398593"/>
                  </a:xfrm>
                  <a:prstGeom prst="line">
                    <a:avLst/>
                  </a:prstGeom>
                  <a:ln w="3492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线连接符 89"/>
                  <p:cNvCxnSpPr/>
                  <p:nvPr/>
                </p:nvCxnSpPr>
                <p:spPr>
                  <a:xfrm>
                    <a:off x="7619108" y="4335513"/>
                    <a:ext cx="136997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线连接符 90"/>
                  <p:cNvCxnSpPr/>
                  <p:nvPr/>
                </p:nvCxnSpPr>
                <p:spPr>
                  <a:xfrm>
                    <a:off x="6229787" y="2924922"/>
                    <a:ext cx="136997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2" name="右箭头 91"/>
              <p:cNvSpPr/>
              <p:nvPr/>
            </p:nvSpPr>
            <p:spPr>
              <a:xfrm>
                <a:off x="6353998" y="2458616"/>
                <a:ext cx="727266" cy="38277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</p:grpSp>
      <p:sp>
        <p:nvSpPr>
          <p:cNvPr id="93" name="文本框 92"/>
          <p:cNvSpPr txBox="1"/>
          <p:nvPr/>
        </p:nvSpPr>
        <p:spPr>
          <a:xfrm>
            <a:off x="2583066" y="1885645"/>
            <a:ext cx="231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只选取目标点最近的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k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个样本参与计算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5650347" y="1878731"/>
            <a:ext cx="231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只在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k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个样本中随机选择子空间计算距离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2424696" y="4825011"/>
            <a:ext cx="703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这样在解决了在高维空间计算地时间复杂度过高的问题，计算的准确率可以通过多次采样取平均值来解决。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695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523494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协同训练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t="2001"/>
          <a:stretch/>
        </p:blipFill>
        <p:spPr>
          <a:xfrm>
            <a:off x="3064229" y="716181"/>
            <a:ext cx="5900875" cy="56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383784" y="19136"/>
              <a:ext cx="2564886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分类</a:t>
              </a:r>
              <a:r>
                <a:rPr lang="zh-CN" altLang="en-US" sz="3600" b="1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模型的集成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grpSp>
        <p:nvGrpSpPr>
          <p:cNvPr id="42" name="组 41"/>
          <p:cNvGrpSpPr/>
          <p:nvPr/>
        </p:nvGrpSpPr>
        <p:grpSpPr>
          <a:xfrm>
            <a:off x="1363204" y="1213187"/>
            <a:ext cx="8886490" cy="4223416"/>
            <a:chOff x="374468" y="1052634"/>
            <a:chExt cx="8886490" cy="4223416"/>
          </a:xfrm>
        </p:grpSpPr>
        <p:grpSp>
          <p:nvGrpSpPr>
            <p:cNvPr id="39" name="组 38"/>
            <p:cNvGrpSpPr/>
            <p:nvPr/>
          </p:nvGrpSpPr>
          <p:grpSpPr>
            <a:xfrm>
              <a:off x="374468" y="1052634"/>
              <a:ext cx="8678599" cy="3383056"/>
              <a:chOff x="923131" y="1281146"/>
              <a:chExt cx="8678599" cy="3383056"/>
            </a:xfrm>
          </p:grpSpPr>
          <p:sp>
            <p:nvSpPr>
              <p:cNvPr id="2" name="磁盘 1"/>
              <p:cNvSpPr/>
              <p:nvPr/>
            </p:nvSpPr>
            <p:spPr>
              <a:xfrm>
                <a:off x="1538881" y="2604848"/>
                <a:ext cx="786810" cy="680484"/>
              </a:xfrm>
              <a:prstGeom prst="flowChartMagneticDisk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3806456" y="1281146"/>
                <a:ext cx="2222204" cy="818707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3806456" y="2519627"/>
                <a:ext cx="2222204" cy="818707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3806456" y="3845495"/>
                <a:ext cx="2222204" cy="818707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12" name="直线箭头连接符 11"/>
              <p:cNvCxnSpPr/>
              <p:nvPr/>
            </p:nvCxnSpPr>
            <p:spPr>
              <a:xfrm flipV="1">
                <a:off x="2325691" y="1701132"/>
                <a:ext cx="1480765" cy="125459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线箭头连接符 15"/>
              <p:cNvCxnSpPr/>
              <p:nvPr/>
            </p:nvCxnSpPr>
            <p:spPr>
              <a:xfrm flipV="1">
                <a:off x="2325691" y="2939613"/>
                <a:ext cx="1480765" cy="1610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线箭头连接符 17"/>
              <p:cNvCxnSpPr/>
              <p:nvPr/>
            </p:nvCxnSpPr>
            <p:spPr>
              <a:xfrm>
                <a:off x="2325691" y="2955722"/>
                <a:ext cx="1480765" cy="130975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平行四边形 18"/>
              <p:cNvSpPr/>
              <p:nvPr/>
            </p:nvSpPr>
            <p:spPr>
              <a:xfrm>
                <a:off x="7539106" y="2565547"/>
                <a:ext cx="2062624" cy="736252"/>
              </a:xfrm>
              <a:prstGeom prst="parallelogram">
                <a:avLst/>
              </a:prstGeom>
              <a:noFill/>
              <a:ln w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cxnSp>
            <p:nvCxnSpPr>
              <p:cNvPr id="21" name="直线箭头连接符 20"/>
              <p:cNvCxnSpPr/>
              <p:nvPr/>
            </p:nvCxnSpPr>
            <p:spPr>
              <a:xfrm>
                <a:off x="6028660" y="1701132"/>
                <a:ext cx="1602478" cy="124317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箭头连接符 22"/>
              <p:cNvCxnSpPr/>
              <p:nvPr/>
            </p:nvCxnSpPr>
            <p:spPr>
              <a:xfrm>
                <a:off x="6028660" y="2939613"/>
                <a:ext cx="1602478" cy="469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箭头连接符 24"/>
              <p:cNvCxnSpPr/>
              <p:nvPr/>
            </p:nvCxnSpPr>
            <p:spPr>
              <a:xfrm flipV="1">
                <a:off x="6028660" y="2944305"/>
                <a:ext cx="1602478" cy="132117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文本框 30"/>
              <p:cNvSpPr txBox="1"/>
              <p:nvPr/>
            </p:nvSpPr>
            <p:spPr>
              <a:xfrm>
                <a:off x="3901895" y="1475393"/>
                <a:ext cx="20313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神经网络分类模型</a:t>
                </a:r>
                <a:endParaRPr kumimoji="1" lang="zh-CN" altLang="en-US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3806456" y="2753720"/>
                <a:ext cx="2262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支持向量机分类模型</a:t>
                </a:r>
                <a:endParaRPr kumimoji="1" lang="zh-CN" altLang="en-US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3901895" y="4080815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决策树分类模型</a:t>
                </a:r>
                <a:endParaRPr kumimoji="1" lang="zh-CN" altLang="en-US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7785588" y="2653608"/>
                <a:ext cx="15696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输出加权后的</a:t>
                </a:r>
                <a:endParaRPr kumimoji="1" lang="en-US" altLang="zh-CN" dirty="0" smtClean="0">
                  <a:latin typeface="Microsoft YaHei" charset="-122"/>
                  <a:ea typeface="Microsoft YaHei" charset="-122"/>
                  <a:cs typeface="Microsoft YaHei" charset="-122"/>
                </a:endParaRPr>
              </a:p>
              <a:p>
                <a:r>
                  <a:rPr kumimoji="1" lang="zh-CN" altLang="en-US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分类结果</a:t>
                </a:r>
                <a:endParaRPr kumimoji="1" lang="zh-CN" altLang="en-US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6038798" y="1440755"/>
                <a:ext cx="9751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权重</a:t>
                </a:r>
                <a:r>
                  <a:rPr kumimoji="1" lang="en-US" altLang="zh-CN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1</a:t>
                </a:r>
                <a:endParaRPr kumimoji="1" lang="zh-CN" altLang="en-US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6096000" y="4108331"/>
                <a:ext cx="9751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权重</a:t>
                </a:r>
                <a:r>
                  <a:rPr kumimoji="1" lang="en-US" altLang="zh-CN" dirty="0">
                    <a:latin typeface="Microsoft YaHei" charset="-122"/>
                    <a:ea typeface="Microsoft YaHei" charset="-122"/>
                    <a:cs typeface="Microsoft YaHei" charset="-122"/>
                  </a:rPr>
                  <a:t>3</a:t>
                </a:r>
                <a:endParaRPr kumimoji="1" lang="zh-CN" altLang="en-US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5999146" y="2554562"/>
                <a:ext cx="9751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权重</a:t>
                </a:r>
                <a:r>
                  <a:rPr kumimoji="1" lang="en-US" altLang="zh-CN" dirty="0" smtClean="0">
                    <a:latin typeface="Microsoft YaHei" charset="-122"/>
                    <a:ea typeface="Microsoft YaHei" charset="-122"/>
                    <a:cs typeface="Microsoft YaHei" charset="-122"/>
                  </a:rPr>
                  <a:t>2</a:t>
                </a:r>
                <a:endParaRPr kumimoji="1" lang="zh-CN" altLang="en-US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923131" y="3520958"/>
                <a:ext cx="20183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mtClean="0">
                    <a:latin typeface="Microsoft YaHei" charset="-122"/>
                    <a:ea typeface="Microsoft YaHei" charset="-122"/>
                    <a:cs typeface="Microsoft YaHei" charset="-122"/>
                  </a:rPr>
                  <a:t>天文光谱特征集合</a:t>
                </a:r>
                <a:endParaRPr kumimoji="1" lang="zh-CN" altLang="en-US" dirty="0"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6634390" y="4220928"/>
              <a:ext cx="26265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 smtClean="0">
                  <a:latin typeface="Microsoft YaHei" charset="-122"/>
                  <a:ea typeface="Microsoft YaHei" charset="-122"/>
                  <a:cs typeface="Microsoft YaHei" charset="-122"/>
                </a:rPr>
                <a:t>通过不断调整模型间的权重，使集成后的结果最优</a:t>
              </a:r>
              <a:endParaRPr kumimoji="1" lang="zh-CN" altLang="en-US" dirty="0"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41" name="矩形标注 40"/>
            <p:cNvSpPr/>
            <p:nvPr/>
          </p:nvSpPr>
          <p:spPr>
            <a:xfrm>
              <a:off x="6465291" y="4026336"/>
              <a:ext cx="2710607" cy="1249714"/>
            </a:xfrm>
            <a:prstGeom prst="wedgeRectCallout">
              <a:avLst>
                <a:gd name="adj1" fmla="val -51807"/>
                <a:gd name="adj2" fmla="val -95560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95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2215992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神经网络模型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350335" y="1258699"/>
            <a:ext cx="9643730" cy="402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856915" y="321068"/>
            <a:ext cx="4335084" cy="62519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869743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支持向量机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730758" y="2117945"/>
            <a:ext cx="30824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寻找一个超平面，使该平面能够最大间隔地分开两类数据（如图中的红色直线）。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endParaRPr kumimoji="1" lang="en-US" altLang="zh-CN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支持向量机可以拓展到高维，只要平面的维度比数据维度小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35" y="868754"/>
            <a:ext cx="6878571" cy="493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856915" y="321068"/>
            <a:ext cx="4335084" cy="62519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2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869743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支持向量机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3" y="1052634"/>
            <a:ext cx="6754674" cy="485210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233574" y="1918669"/>
            <a:ext cx="2360428" cy="248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随着视角的旋转，我们可以找到一个平面将两种数据分隔开，并且使分离的间隔最大。但是如果我们从上往下看的话，是找不到这个平面的。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5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725551"/>
            <a:ext cx="7204123" cy="560722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856915" y="321068"/>
            <a:ext cx="4335084" cy="62519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177245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决策树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156442" y="1529250"/>
            <a:ext cx="3051846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决策树示例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,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在每一个分支，都对数据的某一维度进行一次选择分类，如果这次分类能让数据的信息熵增大，那么我们就视为这次分支是有效的，否则就不分支。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25000"/>
              </a:lnSpc>
            </a:pPr>
            <a:endParaRPr kumimoji="1" lang="en-US" altLang="zh-CN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实际模型中使用的决策树可能是很多层、很多分支的。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0504" y="0"/>
            <a:ext cx="99391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0504" y="1642040"/>
            <a:ext cx="121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adway" panose="04040905080B02020502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30751" y="1703596"/>
            <a:ext cx="5333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 smtClean="0">
                <a:solidFill>
                  <a:srgbClr val="ED7D3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在天文学中的应用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-6990" y="5695774"/>
            <a:ext cx="121015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0562" y="1097653"/>
            <a:ext cx="508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任意多边形 32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 rot="18749601">
            <a:off x="4364280" y="4137115"/>
            <a:ext cx="492009" cy="75940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noFill/>
          <a:ln w="317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2" name="任意多边形 30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3290524" y="710916"/>
            <a:ext cx="880455" cy="1317901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FFC000">
              <a:lumMod val="40000"/>
              <a:lumOff val="60000"/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3" name="任意多边形 34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9366726" y="3556903"/>
            <a:ext cx="210322" cy="31481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E0372C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204" y="6153483"/>
            <a:ext cx="3749365" cy="6828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462" y="6007166"/>
            <a:ext cx="829128" cy="82912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67030" y="2565827"/>
            <a:ext cx="5404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solidFill>
                  <a:srgbClr val="ED7D31"/>
                </a:solidFill>
                <a:latin typeface="Calibri" panose="020F0502020204030204"/>
                <a:ea typeface="宋体" panose="02010600030101010101" pitchFamily="2" charset="-122"/>
              </a:rPr>
              <a:t>如何实现一个与天文学</a:t>
            </a:r>
            <a:r>
              <a:rPr lang="zh-CN" altLang="en-US" sz="2400" smtClean="0">
                <a:solidFill>
                  <a:srgbClr val="ED7D31"/>
                </a:solidFill>
                <a:latin typeface="Calibri" panose="020F0502020204030204"/>
                <a:ea typeface="宋体" panose="02010600030101010101" pitchFamily="2" charset="-122"/>
              </a:rPr>
              <a:t>相结合的案例</a:t>
            </a:r>
            <a:r>
              <a:rPr lang="zh-CN" altLang="en-US" sz="2400" dirty="0" smtClean="0">
                <a:solidFill>
                  <a:srgbClr val="ED7D31"/>
                </a:solidFill>
                <a:latin typeface="Calibri" panose="020F0502020204030204"/>
                <a:ea typeface="宋体" panose="02010600030101010101" pitchFamily="2" charset="-122"/>
              </a:rPr>
              <a:t>？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1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6827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1048"/>
          <p:cNvSpPr>
            <a:spLocks noChangeArrowheads="1"/>
          </p:cNvSpPr>
          <p:nvPr/>
        </p:nvSpPr>
        <p:spPr bwMode="auto">
          <a:xfrm>
            <a:off x="2970056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496329"/>
              </p:ext>
            </p:extLst>
          </p:nvPr>
        </p:nvGraphicFramePr>
        <p:xfrm>
          <a:off x="2966484" y="0"/>
          <a:ext cx="5270500" cy="694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2" r:id="rId3" imgW="7391400" imgH="9728200" progId="Visio.Drawing.15">
                  <p:embed/>
                </p:oleObj>
              </mc:Choice>
              <mc:Fallback>
                <p:oleObj r:id="rId3" imgW="7391400" imgH="9728200" progId="Visio.Drawing.15">
                  <p:embed/>
                  <p:pic>
                    <p:nvPicPr>
                      <p:cNvPr id="0" name="Object 1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6484" y="0"/>
                        <a:ext cx="5270500" cy="694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2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846866" y="354014"/>
            <a:ext cx="4335084" cy="62519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523494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当前成果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860" y="873559"/>
            <a:ext cx="5706140" cy="30593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251" y="1510385"/>
            <a:ext cx="5330509" cy="347041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/>
          <a:srcRect l="5721"/>
          <a:stretch/>
        </p:blipFill>
        <p:spPr>
          <a:xfrm>
            <a:off x="1499601" y="1917002"/>
            <a:ext cx="5812434" cy="408684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405581" y="1243297"/>
            <a:ext cx="321159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我们已经建立了多个模型，分类准确率可以达到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95%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以上。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25000"/>
              </a:lnSpc>
            </a:pP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发表论文一篇“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Classification Model for Celestial Spectra Based on Deep Neural Network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”；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25000"/>
              </a:lnSpc>
            </a:pP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第二篇的初稿“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Celestial spectra classification Network based on residual and attention mechanism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”也已经完成。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25000"/>
              </a:lnSpc>
            </a:pP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8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0504" y="0"/>
            <a:ext cx="99391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0504" y="1642040"/>
            <a:ext cx="121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adway" panose="04040905080B02020502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88295" y="1639337"/>
            <a:ext cx="5333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天文光谱分类的背景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88295" y="2566080"/>
            <a:ext cx="475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我们为什么做这个方向？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-6990" y="5714627"/>
            <a:ext cx="121015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0562" y="1097653"/>
            <a:ext cx="508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任意多边形 32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 rot="18749601">
            <a:off x="4364280" y="4137115"/>
            <a:ext cx="492009" cy="75940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noFill/>
          <a:ln w="317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2" name="任意多边形 30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3290524" y="710916"/>
            <a:ext cx="880455" cy="1317901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FFC000">
              <a:lumMod val="40000"/>
              <a:lumOff val="60000"/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3" name="任意多边形 34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9366726" y="3556903"/>
            <a:ext cx="210322" cy="31481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E0372C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777" y="6016052"/>
            <a:ext cx="3751898" cy="6838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135" y="5943409"/>
            <a:ext cx="82912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0504" y="0"/>
            <a:ext cx="99391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0504" y="1642040"/>
            <a:ext cx="121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rPr>
              <a:t>04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adway" panose="04040905080B02020502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30751" y="1808202"/>
            <a:ext cx="5333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未来工作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30751" y="2712479"/>
            <a:ext cx="4758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未来完善我们理论方法的方向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-6990" y="5714627"/>
            <a:ext cx="121015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0562" y="1097653"/>
            <a:ext cx="508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任意多边形 32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 rot="18749601">
            <a:off x="4364280" y="4137115"/>
            <a:ext cx="492009" cy="75940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noFill/>
          <a:ln w="317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2" name="任意多边形 30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3290524" y="710916"/>
            <a:ext cx="880455" cy="1317901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FFC000">
              <a:lumMod val="40000"/>
              <a:lumOff val="60000"/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3" name="任意多边形 34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9366726" y="3556903"/>
            <a:ext cx="210322" cy="31481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E0372C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204" y="6101951"/>
            <a:ext cx="3749365" cy="6828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939" y="6028872"/>
            <a:ext cx="82912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846866" y="354014"/>
            <a:ext cx="4335084" cy="62519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8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523494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6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未来工作</a:t>
              </a: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26852" y="1510385"/>
            <a:ext cx="905649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一般的深度神经网络，自动编码器；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扩展了卷积神经网络，加入了残差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块和注意力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块；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可以在不依赖红移的情况下对光谱进行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分类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残差块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可以克服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梯度弥散、梯度爆炸的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困难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注意力块可以使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模型具有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针对性和可解释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性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在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小规模数据集、大规模数据集和添加有未知类型的数据集上，我们的模型都相比于其他模型表现出了一定的优越性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我们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的方法在应对包含未知类型的数据方面还存在一定的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问题：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742950" lvl="1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模型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对噪声比较敏感，一些噪声会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被当做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特征进行学习，扰乱正常特征的训练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积极开展分类模型的集成与离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群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光谱识别的研究。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08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0504" y="0"/>
            <a:ext cx="99391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0504" y="1642040"/>
            <a:ext cx="121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  <a:ea typeface="宋体" panose="02010600030101010101" pitchFamily="2" charset="-122"/>
                <a:cs typeface="+mn-cs"/>
              </a:rPr>
              <a:t>05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adway" panose="04040905080B02020502" pitchFamily="82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50493" y="2117013"/>
            <a:ext cx="5333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总结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-6990" y="5714627"/>
            <a:ext cx="1210158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20562" y="1097653"/>
            <a:ext cx="508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任意多边形 32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 rot="18749601">
            <a:off x="4364280" y="4137115"/>
            <a:ext cx="492009" cy="75940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noFill/>
          <a:ln w="3175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2" name="任意多边形 30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3290524" y="710916"/>
            <a:ext cx="880455" cy="1317901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FFC000">
              <a:lumMod val="40000"/>
              <a:lumOff val="60000"/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sp>
        <p:nvSpPr>
          <p:cNvPr id="13" name="任意多边形 34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9366726" y="3556903"/>
            <a:ext cx="210322" cy="314819"/>
          </a:xfrm>
          <a:custGeom>
            <a:avLst/>
            <a:gdLst>
              <a:gd name="connsiteX0" fmla="*/ 0 w 2340311"/>
              <a:gd name="connsiteY0" fmla="*/ 0 h 3503072"/>
              <a:gd name="connsiteX1" fmla="*/ 2340311 w 2340311"/>
              <a:gd name="connsiteY1" fmla="*/ 1751536 h 3503072"/>
              <a:gd name="connsiteX2" fmla="*/ 0 w 2340311"/>
              <a:gd name="connsiteY2" fmla="*/ 3503072 h 350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0311" h="3503072">
                <a:moveTo>
                  <a:pt x="0" y="0"/>
                </a:moveTo>
                <a:lnTo>
                  <a:pt x="2340311" y="1751536"/>
                </a:lnTo>
                <a:lnTo>
                  <a:pt x="0" y="3503072"/>
                </a:lnTo>
                <a:close/>
              </a:path>
            </a:pathLst>
          </a:custGeom>
          <a:solidFill>
            <a:srgbClr val="E0372C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Light"/>
              <a:ea typeface="+mn-ea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204" y="6101951"/>
            <a:ext cx="3749365" cy="6828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939" y="6028872"/>
            <a:ext cx="82912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4893" y="91265"/>
            <a:ext cx="7542211" cy="767853"/>
            <a:chOff x="1744266" y="-44871"/>
            <a:chExt cx="5656659" cy="575890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4157097" y="-44871"/>
              <a:ext cx="830997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总结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03719" y="3318425"/>
            <a:ext cx="8896664" cy="82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在分类模型方面，我们使用了基于神经网络的多层感知机模型，并且目前在尝试深度残差的卷积模型。</a:t>
            </a:r>
            <a:endParaRPr kumimoji="1" lang="en-US" altLang="zh-CN" sz="2000" dirty="0" smtClean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93669" y="1575128"/>
            <a:ext cx="8896664" cy="441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25000"/>
              </a:lnSpc>
            </a:pPr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我们在基于</a:t>
            </a:r>
            <a:r>
              <a:rPr kumimoji="1" lang="en-US" altLang="zh-CN" sz="2000" dirty="0" smtClean="0">
                <a:latin typeface="Microsoft YaHei" charset="-122"/>
                <a:ea typeface="Microsoft YaHei" charset="-122"/>
                <a:cs typeface="Microsoft YaHei" charset="-122"/>
              </a:rPr>
              <a:t>AI</a:t>
            </a:r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的天文光谱分类方向应用，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做</a:t>
            </a:r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了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一点点</a:t>
            </a:r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的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工作</a:t>
            </a:r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03719" y="2321939"/>
            <a:ext cx="8896664" cy="82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在数据降维方面，我们使用了自编码器来进行非线性降维和特征提取，并且加入噪声“疫苗”可以提高模型的抗噪性能。</a:t>
            </a:r>
            <a:endParaRPr kumimoji="1" lang="en-US" altLang="zh-CN" sz="2000" dirty="0" smtClean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03719" y="4391882"/>
            <a:ext cx="8896664" cy="82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kumimoji="1" lang="zh-CN" altLang="en-US" sz="2000" dirty="0" smtClean="0">
                <a:latin typeface="Microsoft YaHei" charset="-122"/>
                <a:ea typeface="Microsoft YaHei" charset="-122"/>
                <a:cs typeface="Microsoft YaHei" charset="-122"/>
              </a:rPr>
              <a:t>在离群点挖掘方面，由于缺乏离群光谱相关的数据，我们在其它类型的离群点上已经开始了相关算法研究。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9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48667" y="2728153"/>
            <a:ext cx="211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谢谢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36366" y="2728153"/>
            <a:ext cx="450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b="1" dirty="0" smtClean="0">
                <a:solidFill>
                  <a:schemeClr val="accent4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各位领导！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979" y="71867"/>
            <a:ext cx="829128" cy="829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622" y="145025"/>
            <a:ext cx="3749365" cy="68281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36366" y="3725379"/>
            <a:ext cx="4509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b="1" dirty="0" smtClean="0">
                <a:solidFill>
                  <a:schemeClr val="accent4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各位专家！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52590" y="3775073"/>
            <a:ext cx="211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谢谢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096000" y="1316756"/>
            <a:ext cx="47336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感谢徐老师介绍这个会议给我！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感谢崔老师会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给我这个向大家汇报</a:t>
            </a:r>
            <a:r>
              <a:rPr kumimoji="1"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的机会！</a:t>
            </a:r>
            <a:endParaRPr kumimoji="1" lang="en-US" altLang="zh-CN" dirty="0" smtClean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欢迎合作，谢谢大家！</a:t>
            </a:r>
            <a:endParaRPr kumimoji="1" lang="zh-CN" altLang="en-US" b="1" dirty="0">
              <a:solidFill>
                <a:srgbClr val="FF0000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80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2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2562240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从一个比赛开始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265" y="799819"/>
            <a:ext cx="7008638" cy="474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8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2908489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我们能做点什么？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50" y="1025118"/>
            <a:ext cx="11722100" cy="27432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42306" y="4511489"/>
            <a:ext cx="8591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协助天文学家分析收集来的天文光谱，并将结果反馈给天文学家，助力天文学发展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7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剪去对角的矩形 20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 flipH="1">
            <a:off x="5117581" y="695103"/>
            <a:ext cx="5268247" cy="3230153"/>
          </a:xfrm>
          <a:prstGeom prst="snip2DiagRect">
            <a:avLst>
              <a:gd name="adj1" fmla="val 0"/>
              <a:gd name="adj2" fmla="val 50000"/>
            </a:avLst>
          </a:prstGeom>
          <a:noFill/>
          <a:ln w="3175">
            <a:solidFill>
              <a:schemeClr val="bg1">
                <a:lumMod val="50000"/>
              </a:schemeClr>
            </a:solidFill>
            <a:prstDash val="sysDash"/>
          </a:ln>
          <a:effectLst/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剪去对角的矩形 19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 flipH="1">
            <a:off x="6708499" y="2587179"/>
            <a:ext cx="5268247" cy="3230153"/>
          </a:xfrm>
          <a:prstGeom prst="snip2DiagRect">
            <a:avLst>
              <a:gd name="adj1" fmla="val 0"/>
              <a:gd name="adj2" fmla="val 50000"/>
            </a:avLst>
          </a:prstGeom>
          <a:noFill/>
          <a:ln w="3175">
            <a:solidFill>
              <a:srgbClr val="0164DC"/>
            </a:solidFill>
            <a:prstDash val="sysDash"/>
          </a:ln>
          <a:effectLst/>
        </p:spPr>
        <p:txBody>
          <a:bodyPr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Arial Narrow" panose="020B0606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MH_SubTitle_1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9492" y="2281279"/>
            <a:ext cx="2354263" cy="33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solidFill>
                  <a:schemeClr val="accent5"/>
                </a:solidFill>
                <a:latin typeface="Microsoft YaHei" charset="-122"/>
                <a:ea typeface="Microsoft YaHei" charset="-122"/>
                <a:cs typeface="Microsoft YaHei" charset="-122"/>
              </a:rPr>
              <a:t>数据</a:t>
            </a:r>
            <a:endParaRPr lang="zh-CN" altLang="en-US" sz="2000" dirty="0">
              <a:solidFill>
                <a:schemeClr val="accent5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1" name="MH_SubTitle_2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32690" y="4647832"/>
            <a:ext cx="2354263" cy="33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/>
            <a:r>
              <a:rPr lang="zh-CN" altLang="en-US" sz="2000" dirty="0" smtClean="0">
                <a:solidFill>
                  <a:schemeClr val="accent5"/>
                </a:solidFill>
                <a:latin typeface="Microsoft YaHei" charset="-122"/>
                <a:ea typeface="Microsoft YaHei" charset="-122"/>
                <a:cs typeface="Microsoft YaHei" charset="-122"/>
              </a:rPr>
              <a:t>方法</a:t>
            </a:r>
            <a:endParaRPr lang="zh-CN" altLang="en-US" sz="2000" dirty="0">
              <a:solidFill>
                <a:schemeClr val="accent5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2" name="矩形 11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1432690" y="2600638"/>
            <a:ext cx="3269189" cy="1526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80000"/>
            </a:pP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LAMOST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能同时观测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4000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个天体，并收集它们的光谱数据，每天产生的数据量是巨大的，如何利用这些数据？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3" name="矩形 12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>
            <a:off x="1439492" y="4937821"/>
            <a:ext cx="3269189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80000"/>
            </a:pP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由于数据量、数据的维度很大，我们应该用什么方法来处理这些数据？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8" name="副标题 2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 txBox="1"/>
          <p:nvPr/>
        </p:nvSpPr>
        <p:spPr>
          <a:xfrm>
            <a:off x="969964" y="1361249"/>
            <a:ext cx="5607935" cy="426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 smtClean="0">
                <a:solidFill>
                  <a:schemeClr val="accent5"/>
                </a:solidFill>
                <a:latin typeface="Microsoft YaHei" charset="-122"/>
                <a:ea typeface="Microsoft YaHei" charset="-122"/>
                <a:cs typeface="Microsoft YaHei" charset="-122"/>
              </a:rPr>
              <a:t>LAMOST</a:t>
            </a:r>
            <a:endParaRPr lang="zh-CN" altLang="en-US" sz="2800" dirty="0">
              <a:solidFill>
                <a:schemeClr val="accent5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9" name="圆角矩形 18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SpPr/>
          <p:nvPr/>
        </p:nvSpPr>
        <p:spPr>
          <a:xfrm flipV="1">
            <a:off x="1074457" y="1779445"/>
            <a:ext cx="1466723" cy="4571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5025" y="6010753"/>
            <a:ext cx="829128" cy="82912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939" y="6083911"/>
            <a:ext cx="3749365" cy="6828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9" b="16988"/>
          <a:stretch/>
        </p:blipFill>
        <p:spPr>
          <a:xfrm rot="18955413">
            <a:off x="4928478" y="927723"/>
            <a:ext cx="7094592" cy="465151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8" y="2292274"/>
            <a:ext cx="690916" cy="690916"/>
          </a:xfrm>
          <a:prstGeom prst="rect">
            <a:avLst/>
          </a:prstGeom>
        </p:spPr>
      </p:pic>
      <p:sp>
        <p:nvSpPr>
          <p:cNvPr id="25" name="KSO_Shape"/>
          <p:cNvSpPr>
            <a:spLocks/>
          </p:cNvSpPr>
          <p:nvPr/>
        </p:nvSpPr>
        <p:spPr bwMode="auto">
          <a:xfrm>
            <a:off x="644526" y="4583967"/>
            <a:ext cx="650875" cy="652462"/>
          </a:xfrm>
          <a:custGeom>
            <a:avLst/>
            <a:gdLst>
              <a:gd name="T0" fmla="*/ 3 w 1979613"/>
              <a:gd name="T1" fmla="*/ 2 h 1981200"/>
              <a:gd name="T2" fmla="*/ 3 w 1979613"/>
              <a:gd name="T3" fmla="*/ 2 h 1981200"/>
              <a:gd name="T4" fmla="*/ 3 w 1979613"/>
              <a:gd name="T5" fmla="*/ 2 h 1981200"/>
              <a:gd name="T6" fmla="*/ 3 w 1979613"/>
              <a:gd name="T7" fmla="*/ 2 h 1981200"/>
              <a:gd name="T8" fmla="*/ 3 w 1979613"/>
              <a:gd name="T9" fmla="*/ 2 h 1981200"/>
              <a:gd name="T10" fmla="*/ 3 w 1979613"/>
              <a:gd name="T11" fmla="*/ 2 h 1981200"/>
              <a:gd name="T12" fmla="*/ 2 w 1979613"/>
              <a:gd name="T13" fmla="*/ 2 h 1981200"/>
              <a:gd name="T14" fmla="*/ 1 w 1979613"/>
              <a:gd name="T15" fmla="*/ 2 h 1981200"/>
              <a:gd name="T16" fmla="*/ 1 w 1979613"/>
              <a:gd name="T17" fmla="*/ 2 h 1981200"/>
              <a:gd name="T18" fmla="*/ 1 w 1979613"/>
              <a:gd name="T19" fmla="*/ 2 h 1981200"/>
              <a:gd name="T20" fmla="*/ 2 w 1979613"/>
              <a:gd name="T21" fmla="*/ 2 h 1981200"/>
              <a:gd name="T22" fmla="*/ 2 w 1979613"/>
              <a:gd name="T23" fmla="*/ 1 h 1981200"/>
              <a:gd name="T24" fmla="*/ 2 w 1979613"/>
              <a:gd name="T25" fmla="*/ 1 h 1981200"/>
              <a:gd name="T26" fmla="*/ 2 w 1979613"/>
              <a:gd name="T27" fmla="*/ 1 h 1981200"/>
              <a:gd name="T28" fmla="*/ 2 w 1979613"/>
              <a:gd name="T29" fmla="*/ 1 h 1981200"/>
              <a:gd name="T30" fmla="*/ 2 w 1979613"/>
              <a:gd name="T31" fmla="*/ 2 h 1981200"/>
              <a:gd name="T32" fmla="*/ 2 w 1979613"/>
              <a:gd name="T33" fmla="*/ 2 h 1981200"/>
              <a:gd name="T34" fmla="*/ 2 w 1979613"/>
              <a:gd name="T35" fmla="*/ 2 h 1981200"/>
              <a:gd name="T36" fmla="*/ 1 w 1979613"/>
              <a:gd name="T37" fmla="*/ 1 h 1981200"/>
              <a:gd name="T38" fmla="*/ 1 w 1979613"/>
              <a:gd name="T39" fmla="*/ 1 h 1981200"/>
              <a:gd name="T40" fmla="*/ 0 w 1979613"/>
              <a:gd name="T41" fmla="*/ 2 h 1981200"/>
              <a:gd name="T42" fmla="*/ 0 w 1979613"/>
              <a:gd name="T43" fmla="*/ 2 h 1981200"/>
              <a:gd name="T44" fmla="*/ 1 w 1979613"/>
              <a:gd name="T45" fmla="*/ 2 h 1981200"/>
              <a:gd name="T46" fmla="*/ 1 w 1979613"/>
              <a:gd name="T47" fmla="*/ 2 h 1981200"/>
              <a:gd name="T48" fmla="*/ 1 w 1979613"/>
              <a:gd name="T49" fmla="*/ 2 h 1981200"/>
              <a:gd name="T50" fmla="*/ 1 w 1979613"/>
              <a:gd name="T51" fmla="*/ 2 h 1981200"/>
              <a:gd name="T52" fmla="*/ 1 w 1979613"/>
              <a:gd name="T53" fmla="*/ 3 h 1981200"/>
              <a:gd name="T54" fmla="*/ 3 w 1979613"/>
              <a:gd name="T55" fmla="*/ 3 h 1981200"/>
              <a:gd name="T56" fmla="*/ 3 w 1979613"/>
              <a:gd name="T57" fmla="*/ 3 h 1981200"/>
              <a:gd name="T58" fmla="*/ 3 w 1979613"/>
              <a:gd name="T59" fmla="*/ 3 h 1981200"/>
              <a:gd name="T60" fmla="*/ 3 w 1979613"/>
              <a:gd name="T61" fmla="*/ 3 h 1981200"/>
              <a:gd name="T62" fmla="*/ 3 w 1979613"/>
              <a:gd name="T63" fmla="*/ 3 h 1981200"/>
              <a:gd name="T64" fmla="*/ 3 w 1979613"/>
              <a:gd name="T65" fmla="*/ 3 h 1981200"/>
              <a:gd name="T66" fmla="*/ 3 w 1979613"/>
              <a:gd name="T67" fmla="*/ 3 h 1981200"/>
              <a:gd name="T68" fmla="*/ 3 w 1979613"/>
              <a:gd name="T69" fmla="*/ 3 h 1981200"/>
              <a:gd name="T70" fmla="*/ 3 w 1979613"/>
              <a:gd name="T71" fmla="*/ 3 h 1981200"/>
              <a:gd name="T72" fmla="*/ 3 w 1979613"/>
              <a:gd name="T73" fmla="*/ 3 h 1981200"/>
              <a:gd name="T74" fmla="*/ 3 w 1979613"/>
              <a:gd name="T75" fmla="*/ 3 h 1981200"/>
              <a:gd name="T76" fmla="*/ 1 w 1979613"/>
              <a:gd name="T77" fmla="*/ 3 h 1981200"/>
              <a:gd name="T78" fmla="*/ 1 w 1979613"/>
              <a:gd name="T79" fmla="*/ 3 h 1981200"/>
              <a:gd name="T80" fmla="*/ 1 w 1979613"/>
              <a:gd name="T81" fmla="*/ 3 h 1981200"/>
              <a:gd name="T82" fmla="*/ 1 w 1979613"/>
              <a:gd name="T83" fmla="*/ 3 h 1981200"/>
              <a:gd name="T84" fmla="*/ 1 w 1979613"/>
              <a:gd name="T85" fmla="*/ 3 h 1981200"/>
              <a:gd name="T86" fmla="*/ 1 w 1979613"/>
              <a:gd name="T87" fmla="*/ 3 h 1981200"/>
              <a:gd name="T88" fmla="*/ 1 w 1979613"/>
              <a:gd name="T89" fmla="*/ 3 h 1981200"/>
              <a:gd name="T90" fmla="*/ 1 w 1979613"/>
              <a:gd name="T91" fmla="*/ 3 h 1981200"/>
              <a:gd name="T92" fmla="*/ 1 w 1979613"/>
              <a:gd name="T93" fmla="*/ 3 h 1981200"/>
              <a:gd name="T94" fmla="*/ 0 w 1979613"/>
              <a:gd name="T95" fmla="*/ 2 h 1981200"/>
              <a:gd name="T96" fmla="*/ 0 w 1979613"/>
              <a:gd name="T97" fmla="*/ 2 h 1981200"/>
              <a:gd name="T98" fmla="*/ 0 w 1979613"/>
              <a:gd name="T99" fmla="*/ 2 h 1981200"/>
              <a:gd name="T100" fmla="*/ 0 w 1979613"/>
              <a:gd name="T101" fmla="*/ 2 h 1981200"/>
              <a:gd name="T102" fmla="*/ 0 w 1979613"/>
              <a:gd name="T103" fmla="*/ 1 h 1981200"/>
              <a:gd name="T104" fmla="*/ 0 w 1979613"/>
              <a:gd name="T105" fmla="*/ 1 h 1981200"/>
              <a:gd name="T106" fmla="*/ 1 w 1979613"/>
              <a:gd name="T107" fmla="*/ 0 h 1981200"/>
              <a:gd name="T108" fmla="*/ 2 w 1979613"/>
              <a:gd name="T109" fmla="*/ 0 h 1981200"/>
              <a:gd name="T110" fmla="*/ 1 w 1979613"/>
              <a:gd name="T111" fmla="*/ 1 h 1981200"/>
              <a:gd name="T112" fmla="*/ 1 w 1979613"/>
              <a:gd name="T113" fmla="*/ 0 h 1981200"/>
              <a:gd name="T114" fmla="*/ 1 w 1979613"/>
              <a:gd name="T115" fmla="*/ 0 h 1981200"/>
              <a:gd name="T116" fmla="*/ 1 w 1979613"/>
              <a:gd name="T117" fmla="*/ 0 h 19812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979613" h="1981200">
                <a:moveTo>
                  <a:pt x="990509" y="1116012"/>
                </a:moveTo>
                <a:lnTo>
                  <a:pt x="1608229" y="1116012"/>
                </a:lnTo>
                <a:lnTo>
                  <a:pt x="1614892" y="1116330"/>
                </a:lnTo>
                <a:lnTo>
                  <a:pt x="1621237" y="1116648"/>
                </a:lnTo>
                <a:lnTo>
                  <a:pt x="1626948" y="1117284"/>
                </a:lnTo>
                <a:lnTo>
                  <a:pt x="1633293" y="1118555"/>
                </a:lnTo>
                <a:lnTo>
                  <a:pt x="1639321" y="1119827"/>
                </a:lnTo>
                <a:lnTo>
                  <a:pt x="1645032" y="1121734"/>
                </a:lnTo>
                <a:lnTo>
                  <a:pt x="1651060" y="1123642"/>
                </a:lnTo>
                <a:lnTo>
                  <a:pt x="1656454" y="1125549"/>
                </a:lnTo>
                <a:lnTo>
                  <a:pt x="1661847" y="1128410"/>
                </a:lnTo>
                <a:lnTo>
                  <a:pt x="1667241" y="1131271"/>
                </a:lnTo>
                <a:lnTo>
                  <a:pt x="1672317" y="1133815"/>
                </a:lnTo>
                <a:lnTo>
                  <a:pt x="1677710" y="1136994"/>
                </a:lnTo>
                <a:lnTo>
                  <a:pt x="1682152" y="1140491"/>
                </a:lnTo>
                <a:lnTo>
                  <a:pt x="1686911" y="1144624"/>
                </a:lnTo>
                <a:lnTo>
                  <a:pt x="1691670" y="1148438"/>
                </a:lnTo>
                <a:lnTo>
                  <a:pt x="1696112" y="1152253"/>
                </a:lnTo>
                <a:lnTo>
                  <a:pt x="1699919" y="1156704"/>
                </a:lnTo>
                <a:lnTo>
                  <a:pt x="1703726" y="1160837"/>
                </a:lnTo>
                <a:lnTo>
                  <a:pt x="1707851" y="1165605"/>
                </a:lnTo>
                <a:lnTo>
                  <a:pt x="1710706" y="1170692"/>
                </a:lnTo>
                <a:lnTo>
                  <a:pt x="1714513" y="1175461"/>
                </a:lnTo>
                <a:lnTo>
                  <a:pt x="1717052" y="1180865"/>
                </a:lnTo>
                <a:lnTo>
                  <a:pt x="1719907" y="1185952"/>
                </a:lnTo>
                <a:lnTo>
                  <a:pt x="1722128" y="1191674"/>
                </a:lnTo>
                <a:lnTo>
                  <a:pt x="1724666" y="1197396"/>
                </a:lnTo>
                <a:lnTo>
                  <a:pt x="1726570" y="1203119"/>
                </a:lnTo>
                <a:lnTo>
                  <a:pt x="1728156" y="1208841"/>
                </a:lnTo>
                <a:lnTo>
                  <a:pt x="1729742" y="1214881"/>
                </a:lnTo>
                <a:lnTo>
                  <a:pt x="1730694" y="1220921"/>
                </a:lnTo>
                <a:lnTo>
                  <a:pt x="1731646" y="1227280"/>
                </a:lnTo>
                <a:lnTo>
                  <a:pt x="1731963" y="1233638"/>
                </a:lnTo>
                <a:lnTo>
                  <a:pt x="1731963" y="1239996"/>
                </a:lnTo>
                <a:lnTo>
                  <a:pt x="1731963" y="1246036"/>
                </a:lnTo>
                <a:lnTo>
                  <a:pt x="1731646" y="1252394"/>
                </a:lnTo>
                <a:lnTo>
                  <a:pt x="1730694" y="1258752"/>
                </a:lnTo>
                <a:lnTo>
                  <a:pt x="1729742" y="1264793"/>
                </a:lnTo>
                <a:lnTo>
                  <a:pt x="1728156" y="1270833"/>
                </a:lnTo>
                <a:lnTo>
                  <a:pt x="1726570" y="1276873"/>
                </a:lnTo>
                <a:lnTo>
                  <a:pt x="1724666" y="1282595"/>
                </a:lnTo>
                <a:lnTo>
                  <a:pt x="1722128" y="1288000"/>
                </a:lnTo>
                <a:lnTo>
                  <a:pt x="1719907" y="1293722"/>
                </a:lnTo>
                <a:lnTo>
                  <a:pt x="1717052" y="1299127"/>
                </a:lnTo>
                <a:lnTo>
                  <a:pt x="1714513" y="1304213"/>
                </a:lnTo>
                <a:lnTo>
                  <a:pt x="1710706" y="1309300"/>
                </a:lnTo>
                <a:lnTo>
                  <a:pt x="1707851" y="1314068"/>
                </a:lnTo>
                <a:lnTo>
                  <a:pt x="1703726" y="1318837"/>
                </a:lnTo>
                <a:lnTo>
                  <a:pt x="1699919" y="1322970"/>
                </a:lnTo>
                <a:lnTo>
                  <a:pt x="1696112" y="1327420"/>
                </a:lnTo>
                <a:lnTo>
                  <a:pt x="1691670" y="1331553"/>
                </a:lnTo>
                <a:lnTo>
                  <a:pt x="1686911" y="1335686"/>
                </a:lnTo>
                <a:lnTo>
                  <a:pt x="1682152" y="1339183"/>
                </a:lnTo>
                <a:lnTo>
                  <a:pt x="1677710" y="1342680"/>
                </a:lnTo>
                <a:lnTo>
                  <a:pt x="1672317" y="1345859"/>
                </a:lnTo>
                <a:lnTo>
                  <a:pt x="1667241" y="1349038"/>
                </a:lnTo>
                <a:lnTo>
                  <a:pt x="1661847" y="1351581"/>
                </a:lnTo>
                <a:lnTo>
                  <a:pt x="1656454" y="1354125"/>
                </a:lnTo>
                <a:lnTo>
                  <a:pt x="1651060" y="1356350"/>
                </a:lnTo>
                <a:lnTo>
                  <a:pt x="1645032" y="1358257"/>
                </a:lnTo>
                <a:lnTo>
                  <a:pt x="1639321" y="1359847"/>
                </a:lnTo>
                <a:lnTo>
                  <a:pt x="1633293" y="1361119"/>
                </a:lnTo>
                <a:lnTo>
                  <a:pt x="1626948" y="1362390"/>
                </a:lnTo>
                <a:lnTo>
                  <a:pt x="1621237" y="1363026"/>
                </a:lnTo>
                <a:lnTo>
                  <a:pt x="1614892" y="1363344"/>
                </a:lnTo>
                <a:lnTo>
                  <a:pt x="1608229" y="1363662"/>
                </a:lnTo>
                <a:lnTo>
                  <a:pt x="990509" y="1363662"/>
                </a:lnTo>
                <a:lnTo>
                  <a:pt x="983847" y="1363344"/>
                </a:lnTo>
                <a:lnTo>
                  <a:pt x="977501" y="1363026"/>
                </a:lnTo>
                <a:lnTo>
                  <a:pt x="971156" y="1362390"/>
                </a:lnTo>
                <a:lnTo>
                  <a:pt x="965445" y="1361119"/>
                </a:lnTo>
                <a:lnTo>
                  <a:pt x="959417" y="1359847"/>
                </a:lnTo>
                <a:lnTo>
                  <a:pt x="953706" y="1358257"/>
                </a:lnTo>
                <a:lnTo>
                  <a:pt x="947678" y="1356350"/>
                </a:lnTo>
                <a:lnTo>
                  <a:pt x="942285" y="1354125"/>
                </a:lnTo>
                <a:lnTo>
                  <a:pt x="936891" y="1351581"/>
                </a:lnTo>
                <a:lnTo>
                  <a:pt x="931180" y="1349038"/>
                </a:lnTo>
                <a:lnTo>
                  <a:pt x="926104" y="1345859"/>
                </a:lnTo>
                <a:lnTo>
                  <a:pt x="921028" y="1342680"/>
                </a:lnTo>
                <a:lnTo>
                  <a:pt x="915952" y="1339183"/>
                </a:lnTo>
                <a:lnTo>
                  <a:pt x="911827" y="1335686"/>
                </a:lnTo>
                <a:lnTo>
                  <a:pt x="907068" y="1331553"/>
                </a:lnTo>
                <a:lnTo>
                  <a:pt x="902626" y="1327420"/>
                </a:lnTo>
                <a:lnTo>
                  <a:pt x="898819" y="1322970"/>
                </a:lnTo>
                <a:lnTo>
                  <a:pt x="895012" y="1318837"/>
                </a:lnTo>
                <a:lnTo>
                  <a:pt x="890887" y="1314068"/>
                </a:lnTo>
                <a:lnTo>
                  <a:pt x="887715" y="1309300"/>
                </a:lnTo>
                <a:lnTo>
                  <a:pt x="884225" y="1304213"/>
                </a:lnTo>
                <a:lnTo>
                  <a:pt x="881687" y="1299127"/>
                </a:lnTo>
                <a:lnTo>
                  <a:pt x="878831" y="1293722"/>
                </a:lnTo>
                <a:lnTo>
                  <a:pt x="876610" y="1288000"/>
                </a:lnTo>
                <a:lnTo>
                  <a:pt x="874072" y="1282595"/>
                </a:lnTo>
                <a:lnTo>
                  <a:pt x="872169" y="1276873"/>
                </a:lnTo>
                <a:lnTo>
                  <a:pt x="870582" y="1270833"/>
                </a:lnTo>
                <a:lnTo>
                  <a:pt x="868996" y="1264793"/>
                </a:lnTo>
                <a:lnTo>
                  <a:pt x="867727" y="1258752"/>
                </a:lnTo>
                <a:lnTo>
                  <a:pt x="867092" y="1252394"/>
                </a:lnTo>
                <a:lnTo>
                  <a:pt x="866775" y="1246036"/>
                </a:lnTo>
                <a:lnTo>
                  <a:pt x="866775" y="1239996"/>
                </a:lnTo>
                <a:lnTo>
                  <a:pt x="866775" y="1233638"/>
                </a:lnTo>
                <a:lnTo>
                  <a:pt x="867092" y="1227280"/>
                </a:lnTo>
                <a:lnTo>
                  <a:pt x="867727" y="1220921"/>
                </a:lnTo>
                <a:lnTo>
                  <a:pt x="868996" y="1214881"/>
                </a:lnTo>
                <a:lnTo>
                  <a:pt x="870582" y="1208841"/>
                </a:lnTo>
                <a:lnTo>
                  <a:pt x="872169" y="1203119"/>
                </a:lnTo>
                <a:lnTo>
                  <a:pt x="874072" y="1197396"/>
                </a:lnTo>
                <a:lnTo>
                  <a:pt x="876610" y="1191674"/>
                </a:lnTo>
                <a:lnTo>
                  <a:pt x="878831" y="1185952"/>
                </a:lnTo>
                <a:lnTo>
                  <a:pt x="881687" y="1180865"/>
                </a:lnTo>
                <a:lnTo>
                  <a:pt x="884225" y="1175461"/>
                </a:lnTo>
                <a:lnTo>
                  <a:pt x="887715" y="1170692"/>
                </a:lnTo>
                <a:lnTo>
                  <a:pt x="890887" y="1165605"/>
                </a:lnTo>
                <a:lnTo>
                  <a:pt x="895012" y="1160837"/>
                </a:lnTo>
                <a:lnTo>
                  <a:pt x="898819" y="1156704"/>
                </a:lnTo>
                <a:lnTo>
                  <a:pt x="902626" y="1152253"/>
                </a:lnTo>
                <a:lnTo>
                  <a:pt x="907068" y="1148438"/>
                </a:lnTo>
                <a:lnTo>
                  <a:pt x="911827" y="1144624"/>
                </a:lnTo>
                <a:lnTo>
                  <a:pt x="915952" y="1140491"/>
                </a:lnTo>
                <a:lnTo>
                  <a:pt x="921028" y="1136994"/>
                </a:lnTo>
                <a:lnTo>
                  <a:pt x="926104" y="1133815"/>
                </a:lnTo>
                <a:lnTo>
                  <a:pt x="931180" y="1131271"/>
                </a:lnTo>
                <a:lnTo>
                  <a:pt x="936891" y="1128410"/>
                </a:lnTo>
                <a:lnTo>
                  <a:pt x="942285" y="1125549"/>
                </a:lnTo>
                <a:lnTo>
                  <a:pt x="947678" y="1123642"/>
                </a:lnTo>
                <a:lnTo>
                  <a:pt x="953706" y="1121734"/>
                </a:lnTo>
                <a:lnTo>
                  <a:pt x="959417" y="1119827"/>
                </a:lnTo>
                <a:lnTo>
                  <a:pt x="965445" y="1118555"/>
                </a:lnTo>
                <a:lnTo>
                  <a:pt x="971156" y="1117284"/>
                </a:lnTo>
                <a:lnTo>
                  <a:pt x="977501" y="1116648"/>
                </a:lnTo>
                <a:lnTo>
                  <a:pt x="983847" y="1116330"/>
                </a:lnTo>
                <a:lnTo>
                  <a:pt x="990509" y="1116012"/>
                </a:lnTo>
                <a:close/>
                <a:moveTo>
                  <a:pt x="1317511" y="557212"/>
                </a:moveTo>
                <a:lnTo>
                  <a:pt x="1369129" y="634306"/>
                </a:lnTo>
                <a:lnTo>
                  <a:pt x="1373563" y="640969"/>
                </a:lnTo>
                <a:lnTo>
                  <a:pt x="1377363" y="647631"/>
                </a:lnTo>
                <a:lnTo>
                  <a:pt x="1380846" y="654611"/>
                </a:lnTo>
                <a:lnTo>
                  <a:pt x="1384013" y="661591"/>
                </a:lnTo>
                <a:lnTo>
                  <a:pt x="1386863" y="668888"/>
                </a:lnTo>
                <a:lnTo>
                  <a:pt x="1389080" y="676185"/>
                </a:lnTo>
                <a:lnTo>
                  <a:pt x="1390980" y="683482"/>
                </a:lnTo>
                <a:lnTo>
                  <a:pt x="1392563" y="690779"/>
                </a:lnTo>
                <a:lnTo>
                  <a:pt x="1393830" y="698076"/>
                </a:lnTo>
                <a:lnTo>
                  <a:pt x="1394780" y="705690"/>
                </a:lnTo>
                <a:lnTo>
                  <a:pt x="1395413" y="712987"/>
                </a:lnTo>
                <a:lnTo>
                  <a:pt x="1395413" y="720284"/>
                </a:lnTo>
                <a:lnTo>
                  <a:pt x="1395096" y="727898"/>
                </a:lnTo>
                <a:lnTo>
                  <a:pt x="1394780" y="735195"/>
                </a:lnTo>
                <a:lnTo>
                  <a:pt x="1393830" y="742810"/>
                </a:lnTo>
                <a:lnTo>
                  <a:pt x="1392246" y="750107"/>
                </a:lnTo>
                <a:lnTo>
                  <a:pt x="1390663" y="757086"/>
                </a:lnTo>
                <a:lnTo>
                  <a:pt x="1388763" y="764701"/>
                </a:lnTo>
                <a:lnTo>
                  <a:pt x="1386863" y="771680"/>
                </a:lnTo>
                <a:lnTo>
                  <a:pt x="1384013" y="778660"/>
                </a:lnTo>
                <a:lnTo>
                  <a:pt x="1380846" y="785322"/>
                </a:lnTo>
                <a:lnTo>
                  <a:pt x="1377679" y="791985"/>
                </a:lnTo>
                <a:lnTo>
                  <a:pt x="1374196" y="798647"/>
                </a:lnTo>
                <a:lnTo>
                  <a:pt x="1370396" y="804993"/>
                </a:lnTo>
                <a:lnTo>
                  <a:pt x="1365962" y="811338"/>
                </a:lnTo>
                <a:lnTo>
                  <a:pt x="1361529" y="817049"/>
                </a:lnTo>
                <a:lnTo>
                  <a:pt x="1356462" y="823077"/>
                </a:lnTo>
                <a:lnTo>
                  <a:pt x="1351395" y="828787"/>
                </a:lnTo>
                <a:lnTo>
                  <a:pt x="1345695" y="833863"/>
                </a:lnTo>
                <a:lnTo>
                  <a:pt x="1339995" y="838940"/>
                </a:lnTo>
                <a:lnTo>
                  <a:pt x="1333661" y="844016"/>
                </a:lnTo>
                <a:lnTo>
                  <a:pt x="1327328" y="848775"/>
                </a:lnTo>
                <a:lnTo>
                  <a:pt x="1173424" y="952202"/>
                </a:lnTo>
                <a:lnTo>
                  <a:pt x="1166774" y="956009"/>
                </a:lnTo>
                <a:lnTo>
                  <a:pt x="1160124" y="960133"/>
                </a:lnTo>
                <a:lnTo>
                  <a:pt x="1153157" y="963623"/>
                </a:lnTo>
                <a:lnTo>
                  <a:pt x="1146190" y="966796"/>
                </a:lnTo>
                <a:lnTo>
                  <a:pt x="1138906" y="969334"/>
                </a:lnTo>
                <a:lnTo>
                  <a:pt x="1131623" y="971872"/>
                </a:lnTo>
                <a:lnTo>
                  <a:pt x="1124339" y="973775"/>
                </a:lnTo>
                <a:lnTo>
                  <a:pt x="1117056" y="975362"/>
                </a:lnTo>
                <a:lnTo>
                  <a:pt x="1109772" y="976314"/>
                </a:lnTo>
                <a:lnTo>
                  <a:pt x="1102172" y="977265"/>
                </a:lnTo>
                <a:lnTo>
                  <a:pt x="1094888" y="977900"/>
                </a:lnTo>
                <a:lnTo>
                  <a:pt x="1087605" y="977900"/>
                </a:lnTo>
                <a:lnTo>
                  <a:pt x="1080005" y="977583"/>
                </a:lnTo>
                <a:lnTo>
                  <a:pt x="1072721" y="977265"/>
                </a:lnTo>
                <a:lnTo>
                  <a:pt x="1065121" y="976314"/>
                </a:lnTo>
                <a:lnTo>
                  <a:pt x="1057837" y="975045"/>
                </a:lnTo>
                <a:lnTo>
                  <a:pt x="1050871" y="973458"/>
                </a:lnTo>
                <a:lnTo>
                  <a:pt x="1043270" y="971237"/>
                </a:lnTo>
                <a:lnTo>
                  <a:pt x="1036304" y="969017"/>
                </a:lnTo>
                <a:lnTo>
                  <a:pt x="1029653" y="966796"/>
                </a:lnTo>
                <a:lnTo>
                  <a:pt x="1022687" y="963623"/>
                </a:lnTo>
                <a:lnTo>
                  <a:pt x="1016036" y="960451"/>
                </a:lnTo>
                <a:lnTo>
                  <a:pt x="1009386" y="956961"/>
                </a:lnTo>
                <a:lnTo>
                  <a:pt x="1003053" y="952519"/>
                </a:lnTo>
                <a:lnTo>
                  <a:pt x="996719" y="948712"/>
                </a:lnTo>
                <a:lnTo>
                  <a:pt x="991019" y="943953"/>
                </a:lnTo>
                <a:lnTo>
                  <a:pt x="985002" y="938877"/>
                </a:lnTo>
                <a:lnTo>
                  <a:pt x="979302" y="933801"/>
                </a:lnTo>
                <a:lnTo>
                  <a:pt x="974235" y="928407"/>
                </a:lnTo>
                <a:lnTo>
                  <a:pt x="969168" y="922379"/>
                </a:lnTo>
                <a:lnTo>
                  <a:pt x="964102" y="916034"/>
                </a:lnTo>
                <a:lnTo>
                  <a:pt x="959351" y="910006"/>
                </a:lnTo>
                <a:lnTo>
                  <a:pt x="908050" y="832912"/>
                </a:lnTo>
                <a:lnTo>
                  <a:pt x="1317511" y="557212"/>
                </a:lnTo>
                <a:close/>
                <a:moveTo>
                  <a:pt x="390771" y="363537"/>
                </a:moveTo>
                <a:lnTo>
                  <a:pt x="518065" y="558482"/>
                </a:lnTo>
                <a:lnTo>
                  <a:pt x="503146" y="567054"/>
                </a:lnTo>
                <a:lnTo>
                  <a:pt x="488226" y="576262"/>
                </a:lnTo>
                <a:lnTo>
                  <a:pt x="473623" y="585469"/>
                </a:lnTo>
                <a:lnTo>
                  <a:pt x="459973" y="595312"/>
                </a:lnTo>
                <a:lnTo>
                  <a:pt x="446323" y="605472"/>
                </a:lnTo>
                <a:lnTo>
                  <a:pt x="432991" y="616267"/>
                </a:lnTo>
                <a:lnTo>
                  <a:pt x="419976" y="627062"/>
                </a:lnTo>
                <a:lnTo>
                  <a:pt x="407596" y="638492"/>
                </a:lnTo>
                <a:lnTo>
                  <a:pt x="395215" y="650239"/>
                </a:lnTo>
                <a:lnTo>
                  <a:pt x="383470" y="661987"/>
                </a:lnTo>
                <a:lnTo>
                  <a:pt x="372359" y="674369"/>
                </a:lnTo>
                <a:lnTo>
                  <a:pt x="361249" y="687069"/>
                </a:lnTo>
                <a:lnTo>
                  <a:pt x="350773" y="700404"/>
                </a:lnTo>
                <a:lnTo>
                  <a:pt x="340932" y="713739"/>
                </a:lnTo>
                <a:lnTo>
                  <a:pt x="331092" y="727074"/>
                </a:lnTo>
                <a:lnTo>
                  <a:pt x="322203" y="741044"/>
                </a:lnTo>
                <a:lnTo>
                  <a:pt x="313315" y="755332"/>
                </a:lnTo>
                <a:lnTo>
                  <a:pt x="305379" y="769620"/>
                </a:lnTo>
                <a:lnTo>
                  <a:pt x="297443" y="784542"/>
                </a:lnTo>
                <a:lnTo>
                  <a:pt x="290459" y="799465"/>
                </a:lnTo>
                <a:lnTo>
                  <a:pt x="283793" y="814705"/>
                </a:lnTo>
                <a:lnTo>
                  <a:pt x="277762" y="830580"/>
                </a:lnTo>
                <a:lnTo>
                  <a:pt x="272048" y="846137"/>
                </a:lnTo>
                <a:lnTo>
                  <a:pt x="267286" y="861695"/>
                </a:lnTo>
                <a:lnTo>
                  <a:pt x="262524" y="878205"/>
                </a:lnTo>
                <a:lnTo>
                  <a:pt x="258715" y="894397"/>
                </a:lnTo>
                <a:lnTo>
                  <a:pt x="255541" y="910907"/>
                </a:lnTo>
                <a:lnTo>
                  <a:pt x="252366" y="927735"/>
                </a:lnTo>
                <a:lnTo>
                  <a:pt x="250462" y="944562"/>
                </a:lnTo>
                <a:lnTo>
                  <a:pt x="248874" y="961390"/>
                </a:lnTo>
                <a:lnTo>
                  <a:pt x="247922" y="978535"/>
                </a:lnTo>
                <a:lnTo>
                  <a:pt x="247605" y="995680"/>
                </a:lnTo>
                <a:lnTo>
                  <a:pt x="247605" y="1009015"/>
                </a:lnTo>
                <a:lnTo>
                  <a:pt x="248557" y="1022032"/>
                </a:lnTo>
                <a:lnTo>
                  <a:pt x="249192" y="1035367"/>
                </a:lnTo>
                <a:lnTo>
                  <a:pt x="250462" y="1048385"/>
                </a:lnTo>
                <a:lnTo>
                  <a:pt x="252049" y="1060767"/>
                </a:lnTo>
                <a:lnTo>
                  <a:pt x="253953" y="1073785"/>
                </a:lnTo>
                <a:lnTo>
                  <a:pt x="256175" y="1086167"/>
                </a:lnTo>
                <a:lnTo>
                  <a:pt x="259032" y="1098867"/>
                </a:lnTo>
                <a:lnTo>
                  <a:pt x="261889" y="1110932"/>
                </a:lnTo>
                <a:lnTo>
                  <a:pt x="265381" y="1123632"/>
                </a:lnTo>
                <a:lnTo>
                  <a:pt x="268873" y="1135697"/>
                </a:lnTo>
                <a:lnTo>
                  <a:pt x="272682" y="1147762"/>
                </a:lnTo>
                <a:lnTo>
                  <a:pt x="277127" y="1159510"/>
                </a:lnTo>
                <a:lnTo>
                  <a:pt x="281253" y="1171257"/>
                </a:lnTo>
                <a:lnTo>
                  <a:pt x="286332" y="1183005"/>
                </a:lnTo>
                <a:lnTo>
                  <a:pt x="291412" y="1194435"/>
                </a:lnTo>
                <a:lnTo>
                  <a:pt x="297125" y="1205865"/>
                </a:lnTo>
                <a:lnTo>
                  <a:pt x="302522" y="1217295"/>
                </a:lnTo>
                <a:lnTo>
                  <a:pt x="308871" y="1228090"/>
                </a:lnTo>
                <a:lnTo>
                  <a:pt x="314902" y="1239202"/>
                </a:lnTo>
                <a:lnTo>
                  <a:pt x="321251" y="1249997"/>
                </a:lnTo>
                <a:lnTo>
                  <a:pt x="328235" y="1260792"/>
                </a:lnTo>
                <a:lnTo>
                  <a:pt x="335536" y="1270952"/>
                </a:lnTo>
                <a:lnTo>
                  <a:pt x="342837" y="1281430"/>
                </a:lnTo>
                <a:lnTo>
                  <a:pt x="350138" y="1291272"/>
                </a:lnTo>
                <a:lnTo>
                  <a:pt x="358392" y="1301432"/>
                </a:lnTo>
                <a:lnTo>
                  <a:pt x="366328" y="1311275"/>
                </a:lnTo>
                <a:lnTo>
                  <a:pt x="374899" y="1320482"/>
                </a:lnTo>
                <a:lnTo>
                  <a:pt x="383470" y="1330007"/>
                </a:lnTo>
                <a:lnTo>
                  <a:pt x="392041" y="1338897"/>
                </a:lnTo>
                <a:lnTo>
                  <a:pt x="401564" y="1348105"/>
                </a:lnTo>
                <a:lnTo>
                  <a:pt x="411087" y="1356995"/>
                </a:lnTo>
                <a:lnTo>
                  <a:pt x="420293" y="1365250"/>
                </a:lnTo>
                <a:lnTo>
                  <a:pt x="430134" y="1373822"/>
                </a:lnTo>
                <a:lnTo>
                  <a:pt x="439975" y="1382077"/>
                </a:lnTo>
                <a:lnTo>
                  <a:pt x="450450" y="1390015"/>
                </a:lnTo>
                <a:lnTo>
                  <a:pt x="460608" y="1397317"/>
                </a:lnTo>
                <a:lnTo>
                  <a:pt x="471401" y="1405255"/>
                </a:lnTo>
                <a:lnTo>
                  <a:pt x="482194" y="1412240"/>
                </a:lnTo>
                <a:lnTo>
                  <a:pt x="493305" y="1419225"/>
                </a:lnTo>
                <a:lnTo>
                  <a:pt x="504733" y="1425892"/>
                </a:lnTo>
                <a:lnTo>
                  <a:pt x="515843" y="1432560"/>
                </a:lnTo>
                <a:lnTo>
                  <a:pt x="527271" y="1438910"/>
                </a:lnTo>
                <a:lnTo>
                  <a:pt x="539017" y="1444942"/>
                </a:lnTo>
                <a:lnTo>
                  <a:pt x="551397" y="1450657"/>
                </a:lnTo>
                <a:lnTo>
                  <a:pt x="563142" y="1456055"/>
                </a:lnTo>
                <a:lnTo>
                  <a:pt x="575522" y="1461770"/>
                </a:lnTo>
                <a:lnTo>
                  <a:pt x="587585" y="1466215"/>
                </a:lnTo>
                <a:lnTo>
                  <a:pt x="600283" y="1470977"/>
                </a:lnTo>
                <a:lnTo>
                  <a:pt x="613298" y="1475740"/>
                </a:lnTo>
                <a:lnTo>
                  <a:pt x="625996" y="1479550"/>
                </a:lnTo>
                <a:lnTo>
                  <a:pt x="639011" y="1483677"/>
                </a:lnTo>
                <a:lnTo>
                  <a:pt x="652026" y="1487170"/>
                </a:lnTo>
                <a:lnTo>
                  <a:pt x="665358" y="1490662"/>
                </a:lnTo>
                <a:lnTo>
                  <a:pt x="678691" y="1493520"/>
                </a:lnTo>
                <a:lnTo>
                  <a:pt x="692341" y="1496060"/>
                </a:lnTo>
                <a:lnTo>
                  <a:pt x="705991" y="1498600"/>
                </a:lnTo>
                <a:lnTo>
                  <a:pt x="719641" y="1500822"/>
                </a:lnTo>
                <a:lnTo>
                  <a:pt x="733291" y="1502410"/>
                </a:lnTo>
                <a:lnTo>
                  <a:pt x="747576" y="1503997"/>
                </a:lnTo>
                <a:lnTo>
                  <a:pt x="761543" y="1505267"/>
                </a:lnTo>
                <a:lnTo>
                  <a:pt x="775828" y="1505902"/>
                </a:lnTo>
                <a:lnTo>
                  <a:pt x="789796" y="1506220"/>
                </a:lnTo>
                <a:lnTo>
                  <a:pt x="804398" y="1506855"/>
                </a:lnTo>
                <a:lnTo>
                  <a:pt x="1360874" y="1506855"/>
                </a:lnTo>
                <a:lnTo>
                  <a:pt x="1608161" y="1506855"/>
                </a:lnTo>
                <a:lnTo>
                  <a:pt x="1614827" y="1506855"/>
                </a:lnTo>
                <a:lnTo>
                  <a:pt x="1621176" y="1507172"/>
                </a:lnTo>
                <a:lnTo>
                  <a:pt x="1626890" y="1507807"/>
                </a:lnTo>
                <a:lnTo>
                  <a:pt x="1633239" y="1509077"/>
                </a:lnTo>
                <a:lnTo>
                  <a:pt x="1639270" y="1510347"/>
                </a:lnTo>
                <a:lnTo>
                  <a:pt x="1644984" y="1511935"/>
                </a:lnTo>
                <a:lnTo>
                  <a:pt x="1651016" y="1513522"/>
                </a:lnTo>
                <a:lnTo>
                  <a:pt x="1656412" y="1515745"/>
                </a:lnTo>
                <a:lnTo>
                  <a:pt x="1661809" y="1517650"/>
                </a:lnTo>
                <a:lnTo>
                  <a:pt x="1667205" y="1520507"/>
                </a:lnTo>
                <a:lnTo>
                  <a:pt x="1672284" y="1523047"/>
                </a:lnTo>
                <a:lnTo>
                  <a:pt x="1677681" y="1525905"/>
                </a:lnTo>
                <a:lnTo>
                  <a:pt x="1682125" y="1529397"/>
                </a:lnTo>
                <a:lnTo>
                  <a:pt x="1686886" y="1532572"/>
                </a:lnTo>
                <a:lnTo>
                  <a:pt x="1691648" y="1536065"/>
                </a:lnTo>
                <a:lnTo>
                  <a:pt x="1696092" y="1539875"/>
                </a:lnTo>
                <a:lnTo>
                  <a:pt x="1699902" y="1544002"/>
                </a:lnTo>
                <a:lnTo>
                  <a:pt x="1703711" y="1547812"/>
                </a:lnTo>
                <a:lnTo>
                  <a:pt x="1707838" y="1552257"/>
                </a:lnTo>
                <a:lnTo>
                  <a:pt x="1710695" y="1557020"/>
                </a:lnTo>
                <a:lnTo>
                  <a:pt x="1714504" y="1561465"/>
                </a:lnTo>
                <a:lnTo>
                  <a:pt x="1717043" y="1566227"/>
                </a:lnTo>
                <a:lnTo>
                  <a:pt x="1719900" y="1570990"/>
                </a:lnTo>
                <a:lnTo>
                  <a:pt x="1722122" y="1576070"/>
                </a:lnTo>
                <a:lnTo>
                  <a:pt x="1724662" y="1581150"/>
                </a:lnTo>
                <a:lnTo>
                  <a:pt x="1726567" y="1586547"/>
                </a:lnTo>
                <a:lnTo>
                  <a:pt x="1728154" y="1591627"/>
                </a:lnTo>
                <a:lnTo>
                  <a:pt x="1729741" y="1597342"/>
                </a:lnTo>
                <a:lnTo>
                  <a:pt x="1730693" y="1603057"/>
                </a:lnTo>
                <a:lnTo>
                  <a:pt x="1731646" y="1608455"/>
                </a:lnTo>
                <a:lnTo>
                  <a:pt x="1731963" y="1614487"/>
                </a:lnTo>
                <a:lnTo>
                  <a:pt x="1731963" y="1620202"/>
                </a:lnTo>
                <a:lnTo>
                  <a:pt x="1731963" y="1626235"/>
                </a:lnTo>
                <a:lnTo>
                  <a:pt x="1731646" y="1631632"/>
                </a:lnTo>
                <a:lnTo>
                  <a:pt x="1730693" y="1637665"/>
                </a:lnTo>
                <a:lnTo>
                  <a:pt x="1729741" y="1643062"/>
                </a:lnTo>
                <a:lnTo>
                  <a:pt x="1728154" y="1648460"/>
                </a:lnTo>
                <a:lnTo>
                  <a:pt x="1726567" y="1654175"/>
                </a:lnTo>
                <a:lnTo>
                  <a:pt x="1724662" y="1659255"/>
                </a:lnTo>
                <a:lnTo>
                  <a:pt x="1722122" y="1664652"/>
                </a:lnTo>
                <a:lnTo>
                  <a:pt x="1719900" y="1669415"/>
                </a:lnTo>
                <a:lnTo>
                  <a:pt x="1717043" y="1674495"/>
                </a:lnTo>
                <a:lnTo>
                  <a:pt x="1714504" y="1679257"/>
                </a:lnTo>
                <a:lnTo>
                  <a:pt x="1710695" y="1683702"/>
                </a:lnTo>
                <a:lnTo>
                  <a:pt x="1707838" y="1688147"/>
                </a:lnTo>
                <a:lnTo>
                  <a:pt x="1703711" y="1692592"/>
                </a:lnTo>
                <a:lnTo>
                  <a:pt x="1699902" y="1696402"/>
                </a:lnTo>
                <a:lnTo>
                  <a:pt x="1696092" y="1700530"/>
                </a:lnTo>
                <a:lnTo>
                  <a:pt x="1691648" y="1704340"/>
                </a:lnTo>
                <a:lnTo>
                  <a:pt x="1686886" y="1707832"/>
                </a:lnTo>
                <a:lnTo>
                  <a:pt x="1682125" y="1711325"/>
                </a:lnTo>
                <a:lnTo>
                  <a:pt x="1677681" y="1714500"/>
                </a:lnTo>
                <a:lnTo>
                  <a:pt x="1672284" y="1717040"/>
                </a:lnTo>
                <a:lnTo>
                  <a:pt x="1667205" y="1719897"/>
                </a:lnTo>
                <a:lnTo>
                  <a:pt x="1661809" y="1722755"/>
                </a:lnTo>
                <a:lnTo>
                  <a:pt x="1656412" y="1724977"/>
                </a:lnTo>
                <a:lnTo>
                  <a:pt x="1651016" y="1726882"/>
                </a:lnTo>
                <a:lnTo>
                  <a:pt x="1644984" y="1728470"/>
                </a:lnTo>
                <a:lnTo>
                  <a:pt x="1639270" y="1730057"/>
                </a:lnTo>
                <a:lnTo>
                  <a:pt x="1633239" y="1731327"/>
                </a:lnTo>
                <a:lnTo>
                  <a:pt x="1626890" y="1732280"/>
                </a:lnTo>
                <a:lnTo>
                  <a:pt x="1621176" y="1733232"/>
                </a:lnTo>
                <a:lnTo>
                  <a:pt x="1614827" y="1733550"/>
                </a:lnTo>
                <a:lnTo>
                  <a:pt x="1855813" y="1733550"/>
                </a:lnTo>
                <a:lnTo>
                  <a:pt x="1862161" y="1733868"/>
                </a:lnTo>
                <a:lnTo>
                  <a:pt x="1868510" y="1734503"/>
                </a:lnTo>
                <a:lnTo>
                  <a:pt x="1874541" y="1735138"/>
                </a:lnTo>
                <a:lnTo>
                  <a:pt x="1880573" y="1736408"/>
                </a:lnTo>
                <a:lnTo>
                  <a:pt x="1886921" y="1737360"/>
                </a:lnTo>
                <a:lnTo>
                  <a:pt x="1892635" y="1738948"/>
                </a:lnTo>
                <a:lnTo>
                  <a:pt x="1898032" y="1741170"/>
                </a:lnTo>
                <a:lnTo>
                  <a:pt x="1904063" y="1743393"/>
                </a:lnTo>
                <a:lnTo>
                  <a:pt x="1909460" y="1745615"/>
                </a:lnTo>
                <a:lnTo>
                  <a:pt x="1914539" y="1748473"/>
                </a:lnTo>
                <a:lnTo>
                  <a:pt x="1919935" y="1751648"/>
                </a:lnTo>
                <a:lnTo>
                  <a:pt x="1924697" y="1754823"/>
                </a:lnTo>
                <a:lnTo>
                  <a:pt x="1929776" y="1758315"/>
                </a:lnTo>
                <a:lnTo>
                  <a:pt x="1934537" y="1761808"/>
                </a:lnTo>
                <a:lnTo>
                  <a:pt x="1938981" y="1765618"/>
                </a:lnTo>
                <a:lnTo>
                  <a:pt x="1943108" y="1770063"/>
                </a:lnTo>
                <a:lnTo>
                  <a:pt x="1947552" y="1774190"/>
                </a:lnTo>
                <a:lnTo>
                  <a:pt x="1951361" y="1778635"/>
                </a:lnTo>
                <a:lnTo>
                  <a:pt x="1954853" y="1783398"/>
                </a:lnTo>
                <a:lnTo>
                  <a:pt x="1958345" y="1788160"/>
                </a:lnTo>
                <a:lnTo>
                  <a:pt x="1961519" y="1793240"/>
                </a:lnTo>
                <a:lnTo>
                  <a:pt x="1964694" y="1798320"/>
                </a:lnTo>
                <a:lnTo>
                  <a:pt x="1967551" y="1803718"/>
                </a:lnTo>
                <a:lnTo>
                  <a:pt x="1969773" y="1809115"/>
                </a:lnTo>
                <a:lnTo>
                  <a:pt x="1972312" y="1814830"/>
                </a:lnTo>
                <a:lnTo>
                  <a:pt x="1974217" y="1820545"/>
                </a:lnTo>
                <a:lnTo>
                  <a:pt x="1975804" y="1826578"/>
                </a:lnTo>
                <a:lnTo>
                  <a:pt x="1976756" y="1832293"/>
                </a:lnTo>
                <a:lnTo>
                  <a:pt x="1978026" y="1838643"/>
                </a:lnTo>
                <a:lnTo>
                  <a:pt x="1978978" y="1844993"/>
                </a:lnTo>
                <a:lnTo>
                  <a:pt x="1979296" y="1851025"/>
                </a:lnTo>
                <a:lnTo>
                  <a:pt x="1979613" y="1857375"/>
                </a:lnTo>
                <a:lnTo>
                  <a:pt x="1979296" y="1863725"/>
                </a:lnTo>
                <a:lnTo>
                  <a:pt x="1978978" y="1870075"/>
                </a:lnTo>
                <a:lnTo>
                  <a:pt x="1978026" y="1876108"/>
                </a:lnTo>
                <a:lnTo>
                  <a:pt x="1976756" y="1882458"/>
                </a:lnTo>
                <a:lnTo>
                  <a:pt x="1975804" y="1888490"/>
                </a:lnTo>
                <a:lnTo>
                  <a:pt x="1974217" y="1894205"/>
                </a:lnTo>
                <a:lnTo>
                  <a:pt x="1972312" y="1900238"/>
                </a:lnTo>
                <a:lnTo>
                  <a:pt x="1969773" y="1905635"/>
                </a:lnTo>
                <a:lnTo>
                  <a:pt x="1967551" y="1911033"/>
                </a:lnTo>
                <a:lnTo>
                  <a:pt x="1964694" y="1916430"/>
                </a:lnTo>
                <a:lnTo>
                  <a:pt x="1961519" y="1921510"/>
                </a:lnTo>
                <a:lnTo>
                  <a:pt x="1958345" y="1926590"/>
                </a:lnTo>
                <a:lnTo>
                  <a:pt x="1954853" y="1931353"/>
                </a:lnTo>
                <a:lnTo>
                  <a:pt x="1951361" y="1936115"/>
                </a:lnTo>
                <a:lnTo>
                  <a:pt x="1947552" y="1940560"/>
                </a:lnTo>
                <a:lnTo>
                  <a:pt x="1943108" y="1944688"/>
                </a:lnTo>
                <a:lnTo>
                  <a:pt x="1938981" y="1949133"/>
                </a:lnTo>
                <a:lnTo>
                  <a:pt x="1934537" y="1952943"/>
                </a:lnTo>
                <a:lnTo>
                  <a:pt x="1929776" y="1956435"/>
                </a:lnTo>
                <a:lnTo>
                  <a:pt x="1924697" y="1959928"/>
                </a:lnTo>
                <a:lnTo>
                  <a:pt x="1919935" y="1963103"/>
                </a:lnTo>
                <a:lnTo>
                  <a:pt x="1914539" y="1966278"/>
                </a:lnTo>
                <a:lnTo>
                  <a:pt x="1909460" y="1969135"/>
                </a:lnTo>
                <a:lnTo>
                  <a:pt x="1904063" y="1971358"/>
                </a:lnTo>
                <a:lnTo>
                  <a:pt x="1898032" y="1973898"/>
                </a:lnTo>
                <a:lnTo>
                  <a:pt x="1892635" y="1975803"/>
                </a:lnTo>
                <a:lnTo>
                  <a:pt x="1886921" y="1977390"/>
                </a:lnTo>
                <a:lnTo>
                  <a:pt x="1880573" y="1978978"/>
                </a:lnTo>
                <a:lnTo>
                  <a:pt x="1874541" y="1979613"/>
                </a:lnTo>
                <a:lnTo>
                  <a:pt x="1868510" y="1980565"/>
                </a:lnTo>
                <a:lnTo>
                  <a:pt x="1862161" y="1981200"/>
                </a:lnTo>
                <a:lnTo>
                  <a:pt x="1855813" y="1981200"/>
                </a:lnTo>
                <a:lnTo>
                  <a:pt x="494958" y="1981200"/>
                </a:lnTo>
                <a:lnTo>
                  <a:pt x="488610" y="1981200"/>
                </a:lnTo>
                <a:lnTo>
                  <a:pt x="482261" y="1980565"/>
                </a:lnTo>
                <a:lnTo>
                  <a:pt x="476229" y="1979613"/>
                </a:lnTo>
                <a:lnTo>
                  <a:pt x="470198" y="1978978"/>
                </a:lnTo>
                <a:lnTo>
                  <a:pt x="463849" y="1977390"/>
                </a:lnTo>
                <a:lnTo>
                  <a:pt x="458136" y="1975803"/>
                </a:lnTo>
                <a:lnTo>
                  <a:pt x="452739" y="1973898"/>
                </a:lnTo>
                <a:lnTo>
                  <a:pt x="446708" y="1971358"/>
                </a:lnTo>
                <a:lnTo>
                  <a:pt x="441311" y="1969135"/>
                </a:lnTo>
                <a:lnTo>
                  <a:pt x="436232" y="1966278"/>
                </a:lnTo>
                <a:lnTo>
                  <a:pt x="431153" y="1963103"/>
                </a:lnTo>
                <a:lnTo>
                  <a:pt x="426074" y="1959928"/>
                </a:lnTo>
                <a:lnTo>
                  <a:pt x="420995" y="1956435"/>
                </a:lnTo>
                <a:lnTo>
                  <a:pt x="416234" y="1952943"/>
                </a:lnTo>
                <a:lnTo>
                  <a:pt x="411790" y="1949133"/>
                </a:lnTo>
                <a:lnTo>
                  <a:pt x="407663" y="1944688"/>
                </a:lnTo>
                <a:lnTo>
                  <a:pt x="403536" y="1940560"/>
                </a:lnTo>
                <a:lnTo>
                  <a:pt x="399727" y="1936115"/>
                </a:lnTo>
                <a:lnTo>
                  <a:pt x="395918" y="1931353"/>
                </a:lnTo>
                <a:lnTo>
                  <a:pt x="392743" y="1926590"/>
                </a:lnTo>
                <a:lnTo>
                  <a:pt x="389252" y="1921510"/>
                </a:lnTo>
                <a:lnTo>
                  <a:pt x="386395" y="1916430"/>
                </a:lnTo>
                <a:lnTo>
                  <a:pt x="383538" y="1911033"/>
                </a:lnTo>
                <a:lnTo>
                  <a:pt x="380998" y="1905635"/>
                </a:lnTo>
                <a:lnTo>
                  <a:pt x="379094" y="1900238"/>
                </a:lnTo>
                <a:lnTo>
                  <a:pt x="376872" y="1894205"/>
                </a:lnTo>
                <a:lnTo>
                  <a:pt x="375284" y="1888490"/>
                </a:lnTo>
                <a:lnTo>
                  <a:pt x="373697" y="1882458"/>
                </a:lnTo>
                <a:lnTo>
                  <a:pt x="372745" y="1876108"/>
                </a:lnTo>
                <a:lnTo>
                  <a:pt x="371793" y="1870075"/>
                </a:lnTo>
                <a:lnTo>
                  <a:pt x="371475" y="1863725"/>
                </a:lnTo>
                <a:lnTo>
                  <a:pt x="371475" y="1857375"/>
                </a:lnTo>
                <a:lnTo>
                  <a:pt x="371475" y="1851025"/>
                </a:lnTo>
                <a:lnTo>
                  <a:pt x="371793" y="1844993"/>
                </a:lnTo>
                <a:lnTo>
                  <a:pt x="372745" y="1838643"/>
                </a:lnTo>
                <a:lnTo>
                  <a:pt x="373697" y="1832293"/>
                </a:lnTo>
                <a:lnTo>
                  <a:pt x="375284" y="1826578"/>
                </a:lnTo>
                <a:lnTo>
                  <a:pt x="376872" y="1820545"/>
                </a:lnTo>
                <a:lnTo>
                  <a:pt x="379094" y="1814830"/>
                </a:lnTo>
                <a:lnTo>
                  <a:pt x="380998" y="1809115"/>
                </a:lnTo>
                <a:lnTo>
                  <a:pt x="383538" y="1803718"/>
                </a:lnTo>
                <a:lnTo>
                  <a:pt x="386395" y="1798320"/>
                </a:lnTo>
                <a:lnTo>
                  <a:pt x="389252" y="1793240"/>
                </a:lnTo>
                <a:lnTo>
                  <a:pt x="392743" y="1788160"/>
                </a:lnTo>
                <a:lnTo>
                  <a:pt x="395918" y="1783398"/>
                </a:lnTo>
                <a:lnTo>
                  <a:pt x="399727" y="1778635"/>
                </a:lnTo>
                <a:lnTo>
                  <a:pt x="403536" y="1774190"/>
                </a:lnTo>
                <a:lnTo>
                  <a:pt x="407663" y="1770063"/>
                </a:lnTo>
                <a:lnTo>
                  <a:pt x="411790" y="1765618"/>
                </a:lnTo>
                <a:lnTo>
                  <a:pt x="416234" y="1761808"/>
                </a:lnTo>
                <a:lnTo>
                  <a:pt x="420995" y="1758315"/>
                </a:lnTo>
                <a:lnTo>
                  <a:pt x="426074" y="1754823"/>
                </a:lnTo>
                <a:lnTo>
                  <a:pt x="431153" y="1751648"/>
                </a:lnTo>
                <a:lnTo>
                  <a:pt x="436232" y="1748473"/>
                </a:lnTo>
                <a:lnTo>
                  <a:pt x="441311" y="1745615"/>
                </a:lnTo>
                <a:lnTo>
                  <a:pt x="446708" y="1743393"/>
                </a:lnTo>
                <a:lnTo>
                  <a:pt x="452739" y="1741170"/>
                </a:lnTo>
                <a:lnTo>
                  <a:pt x="458136" y="1738948"/>
                </a:lnTo>
                <a:lnTo>
                  <a:pt x="463849" y="1737360"/>
                </a:lnTo>
                <a:lnTo>
                  <a:pt x="470198" y="1736408"/>
                </a:lnTo>
                <a:lnTo>
                  <a:pt x="476229" y="1735138"/>
                </a:lnTo>
                <a:lnTo>
                  <a:pt x="482261" y="1734503"/>
                </a:lnTo>
                <a:lnTo>
                  <a:pt x="488610" y="1733868"/>
                </a:lnTo>
                <a:lnTo>
                  <a:pt x="494958" y="1733550"/>
                </a:lnTo>
                <a:lnTo>
                  <a:pt x="783447" y="1733550"/>
                </a:lnTo>
                <a:lnTo>
                  <a:pt x="762813" y="1732915"/>
                </a:lnTo>
                <a:lnTo>
                  <a:pt x="742497" y="1731645"/>
                </a:lnTo>
                <a:lnTo>
                  <a:pt x="722180" y="1730057"/>
                </a:lnTo>
                <a:lnTo>
                  <a:pt x="702182" y="1727835"/>
                </a:lnTo>
                <a:lnTo>
                  <a:pt x="682183" y="1725295"/>
                </a:lnTo>
                <a:lnTo>
                  <a:pt x="662184" y="1722120"/>
                </a:lnTo>
                <a:lnTo>
                  <a:pt x="642503" y="1718627"/>
                </a:lnTo>
                <a:lnTo>
                  <a:pt x="622821" y="1714817"/>
                </a:lnTo>
                <a:lnTo>
                  <a:pt x="603457" y="1710372"/>
                </a:lnTo>
                <a:lnTo>
                  <a:pt x="584093" y="1705610"/>
                </a:lnTo>
                <a:lnTo>
                  <a:pt x="565364" y="1700530"/>
                </a:lnTo>
                <a:lnTo>
                  <a:pt x="546635" y="1694815"/>
                </a:lnTo>
                <a:lnTo>
                  <a:pt x="528223" y="1688782"/>
                </a:lnTo>
                <a:lnTo>
                  <a:pt x="509812" y="1682115"/>
                </a:lnTo>
                <a:lnTo>
                  <a:pt x="491718" y="1675447"/>
                </a:lnTo>
                <a:lnTo>
                  <a:pt x="473623" y="1668462"/>
                </a:lnTo>
                <a:lnTo>
                  <a:pt x="456164" y="1660842"/>
                </a:lnTo>
                <a:lnTo>
                  <a:pt x="438387" y="1652905"/>
                </a:lnTo>
                <a:lnTo>
                  <a:pt x="421246" y="1644650"/>
                </a:lnTo>
                <a:lnTo>
                  <a:pt x="404421" y="1636077"/>
                </a:lnTo>
                <a:lnTo>
                  <a:pt x="387597" y="1626552"/>
                </a:lnTo>
                <a:lnTo>
                  <a:pt x="371089" y="1617345"/>
                </a:lnTo>
                <a:lnTo>
                  <a:pt x="354900" y="1607502"/>
                </a:lnTo>
                <a:lnTo>
                  <a:pt x="339028" y="1597342"/>
                </a:lnTo>
                <a:lnTo>
                  <a:pt x="323156" y="1587182"/>
                </a:lnTo>
                <a:lnTo>
                  <a:pt x="307919" y="1576070"/>
                </a:lnTo>
                <a:lnTo>
                  <a:pt x="292999" y="1564957"/>
                </a:lnTo>
                <a:lnTo>
                  <a:pt x="278079" y="1553845"/>
                </a:lnTo>
                <a:lnTo>
                  <a:pt x="263794" y="1542097"/>
                </a:lnTo>
                <a:lnTo>
                  <a:pt x="249509" y="1529715"/>
                </a:lnTo>
                <a:lnTo>
                  <a:pt x="235859" y="1517332"/>
                </a:lnTo>
                <a:lnTo>
                  <a:pt x="222527" y="1504632"/>
                </a:lnTo>
                <a:lnTo>
                  <a:pt x="209194" y="1491932"/>
                </a:lnTo>
                <a:lnTo>
                  <a:pt x="196179" y="1478597"/>
                </a:lnTo>
                <a:lnTo>
                  <a:pt x="183799" y="1464945"/>
                </a:lnTo>
                <a:lnTo>
                  <a:pt x="171736" y="1450975"/>
                </a:lnTo>
                <a:lnTo>
                  <a:pt x="159991" y="1437005"/>
                </a:lnTo>
                <a:lnTo>
                  <a:pt x="148563" y="1423035"/>
                </a:lnTo>
                <a:lnTo>
                  <a:pt x="137452" y="1408112"/>
                </a:lnTo>
                <a:lnTo>
                  <a:pt x="126977" y="1393507"/>
                </a:lnTo>
                <a:lnTo>
                  <a:pt x="116818" y="1378267"/>
                </a:lnTo>
                <a:lnTo>
                  <a:pt x="106978" y="1363027"/>
                </a:lnTo>
                <a:lnTo>
                  <a:pt x="97137" y="1347152"/>
                </a:lnTo>
                <a:lnTo>
                  <a:pt x="88249" y="1331595"/>
                </a:lnTo>
                <a:lnTo>
                  <a:pt x="79678" y="1315402"/>
                </a:lnTo>
                <a:lnTo>
                  <a:pt x="71424" y="1299527"/>
                </a:lnTo>
                <a:lnTo>
                  <a:pt x="63488" y="1283017"/>
                </a:lnTo>
                <a:lnTo>
                  <a:pt x="56187" y="1266190"/>
                </a:lnTo>
                <a:lnTo>
                  <a:pt x="48886" y="1249362"/>
                </a:lnTo>
                <a:lnTo>
                  <a:pt x="42220" y="1232535"/>
                </a:lnTo>
                <a:lnTo>
                  <a:pt x="36506" y="1215072"/>
                </a:lnTo>
                <a:lnTo>
                  <a:pt x="30474" y="1197610"/>
                </a:lnTo>
                <a:lnTo>
                  <a:pt x="25395" y="1179830"/>
                </a:lnTo>
                <a:lnTo>
                  <a:pt x="20951" y="1162367"/>
                </a:lnTo>
                <a:lnTo>
                  <a:pt x="16507" y="1144270"/>
                </a:lnTo>
                <a:lnTo>
                  <a:pt x="12698" y="1126172"/>
                </a:lnTo>
                <a:lnTo>
                  <a:pt x="9523" y="1108392"/>
                </a:lnTo>
                <a:lnTo>
                  <a:pt x="6666" y="1089977"/>
                </a:lnTo>
                <a:lnTo>
                  <a:pt x="4444" y="1071562"/>
                </a:lnTo>
                <a:lnTo>
                  <a:pt x="2539" y="1052512"/>
                </a:lnTo>
                <a:lnTo>
                  <a:pt x="1270" y="1033780"/>
                </a:lnTo>
                <a:lnTo>
                  <a:pt x="317" y="1015047"/>
                </a:lnTo>
                <a:lnTo>
                  <a:pt x="0" y="995680"/>
                </a:lnTo>
                <a:lnTo>
                  <a:pt x="317" y="971232"/>
                </a:lnTo>
                <a:lnTo>
                  <a:pt x="1905" y="946150"/>
                </a:lnTo>
                <a:lnTo>
                  <a:pt x="4444" y="921385"/>
                </a:lnTo>
                <a:lnTo>
                  <a:pt x="7618" y="896937"/>
                </a:lnTo>
                <a:lnTo>
                  <a:pt x="11428" y="873125"/>
                </a:lnTo>
                <a:lnTo>
                  <a:pt x="16189" y="849312"/>
                </a:lnTo>
                <a:lnTo>
                  <a:pt x="21586" y="825817"/>
                </a:lnTo>
                <a:lnTo>
                  <a:pt x="28252" y="802322"/>
                </a:lnTo>
                <a:lnTo>
                  <a:pt x="35553" y="779145"/>
                </a:lnTo>
                <a:lnTo>
                  <a:pt x="43489" y="756920"/>
                </a:lnTo>
                <a:lnTo>
                  <a:pt x="52695" y="734059"/>
                </a:lnTo>
                <a:lnTo>
                  <a:pt x="61901" y="712152"/>
                </a:lnTo>
                <a:lnTo>
                  <a:pt x="72377" y="690562"/>
                </a:lnTo>
                <a:lnTo>
                  <a:pt x="83487" y="669289"/>
                </a:lnTo>
                <a:lnTo>
                  <a:pt x="95232" y="648334"/>
                </a:lnTo>
                <a:lnTo>
                  <a:pt x="107930" y="628014"/>
                </a:lnTo>
                <a:lnTo>
                  <a:pt x="120628" y="607377"/>
                </a:lnTo>
                <a:lnTo>
                  <a:pt x="134913" y="588009"/>
                </a:lnTo>
                <a:lnTo>
                  <a:pt x="149198" y="568642"/>
                </a:lnTo>
                <a:lnTo>
                  <a:pt x="164117" y="549909"/>
                </a:lnTo>
                <a:lnTo>
                  <a:pt x="180307" y="531494"/>
                </a:lnTo>
                <a:lnTo>
                  <a:pt x="196179" y="513397"/>
                </a:lnTo>
                <a:lnTo>
                  <a:pt x="213638" y="496252"/>
                </a:lnTo>
                <a:lnTo>
                  <a:pt x="230780" y="479424"/>
                </a:lnTo>
                <a:lnTo>
                  <a:pt x="249192" y="462914"/>
                </a:lnTo>
                <a:lnTo>
                  <a:pt x="267603" y="447039"/>
                </a:lnTo>
                <a:lnTo>
                  <a:pt x="286967" y="431482"/>
                </a:lnTo>
                <a:lnTo>
                  <a:pt x="306649" y="417194"/>
                </a:lnTo>
                <a:lnTo>
                  <a:pt x="326648" y="402589"/>
                </a:lnTo>
                <a:lnTo>
                  <a:pt x="347599" y="388937"/>
                </a:lnTo>
                <a:lnTo>
                  <a:pt x="369185" y="375919"/>
                </a:lnTo>
                <a:lnTo>
                  <a:pt x="390771" y="363537"/>
                </a:lnTo>
                <a:close/>
                <a:moveTo>
                  <a:pt x="862507" y="0"/>
                </a:moveTo>
                <a:lnTo>
                  <a:pt x="870124" y="635"/>
                </a:lnTo>
                <a:lnTo>
                  <a:pt x="877423" y="953"/>
                </a:lnTo>
                <a:lnTo>
                  <a:pt x="885039" y="2224"/>
                </a:lnTo>
                <a:lnTo>
                  <a:pt x="892339" y="3178"/>
                </a:lnTo>
                <a:lnTo>
                  <a:pt x="899320" y="4767"/>
                </a:lnTo>
                <a:lnTo>
                  <a:pt x="906937" y="6673"/>
                </a:lnTo>
                <a:lnTo>
                  <a:pt x="913919" y="9215"/>
                </a:lnTo>
                <a:lnTo>
                  <a:pt x="920583" y="11440"/>
                </a:lnTo>
                <a:lnTo>
                  <a:pt x="927565" y="14618"/>
                </a:lnTo>
                <a:lnTo>
                  <a:pt x="934230" y="17795"/>
                </a:lnTo>
                <a:lnTo>
                  <a:pt x="940894" y="21609"/>
                </a:lnTo>
                <a:lnTo>
                  <a:pt x="947241" y="25740"/>
                </a:lnTo>
                <a:lnTo>
                  <a:pt x="953271" y="29553"/>
                </a:lnTo>
                <a:lnTo>
                  <a:pt x="959301" y="34320"/>
                </a:lnTo>
                <a:lnTo>
                  <a:pt x="965013" y="39404"/>
                </a:lnTo>
                <a:lnTo>
                  <a:pt x="971043" y="44489"/>
                </a:lnTo>
                <a:lnTo>
                  <a:pt x="976120" y="49891"/>
                </a:lnTo>
                <a:lnTo>
                  <a:pt x="981198" y="55929"/>
                </a:lnTo>
                <a:lnTo>
                  <a:pt x="986276" y="61966"/>
                </a:lnTo>
                <a:lnTo>
                  <a:pt x="991036" y="68322"/>
                </a:lnTo>
                <a:lnTo>
                  <a:pt x="1249363" y="454102"/>
                </a:lnTo>
                <a:lnTo>
                  <a:pt x="838388" y="730250"/>
                </a:lnTo>
                <a:lnTo>
                  <a:pt x="579744" y="344469"/>
                </a:lnTo>
                <a:lnTo>
                  <a:pt x="575936" y="337796"/>
                </a:lnTo>
                <a:lnTo>
                  <a:pt x="571810" y="331123"/>
                </a:lnTo>
                <a:lnTo>
                  <a:pt x="568319" y="324132"/>
                </a:lnTo>
                <a:lnTo>
                  <a:pt x="565146" y="317141"/>
                </a:lnTo>
                <a:lnTo>
                  <a:pt x="562607" y="309832"/>
                </a:lnTo>
                <a:lnTo>
                  <a:pt x="560068" y="302523"/>
                </a:lnTo>
                <a:lnTo>
                  <a:pt x="558164" y="294896"/>
                </a:lnTo>
                <a:lnTo>
                  <a:pt x="556577" y="287905"/>
                </a:lnTo>
                <a:lnTo>
                  <a:pt x="555625" y="280596"/>
                </a:lnTo>
                <a:lnTo>
                  <a:pt x="554673" y="272970"/>
                </a:lnTo>
                <a:lnTo>
                  <a:pt x="554038" y="265661"/>
                </a:lnTo>
                <a:lnTo>
                  <a:pt x="554038" y="258034"/>
                </a:lnTo>
                <a:lnTo>
                  <a:pt x="554355" y="250725"/>
                </a:lnTo>
                <a:lnTo>
                  <a:pt x="554673" y="243417"/>
                </a:lnTo>
                <a:lnTo>
                  <a:pt x="555625" y="235790"/>
                </a:lnTo>
                <a:lnTo>
                  <a:pt x="557212" y="228481"/>
                </a:lnTo>
                <a:lnTo>
                  <a:pt x="558798" y="221172"/>
                </a:lnTo>
                <a:lnTo>
                  <a:pt x="560703" y="213863"/>
                </a:lnTo>
                <a:lnTo>
                  <a:pt x="562607" y="206872"/>
                </a:lnTo>
                <a:lnTo>
                  <a:pt x="565146" y="200199"/>
                </a:lnTo>
                <a:lnTo>
                  <a:pt x="568319" y="193208"/>
                </a:lnTo>
                <a:lnTo>
                  <a:pt x="571493" y="186535"/>
                </a:lnTo>
                <a:lnTo>
                  <a:pt x="574984" y="179861"/>
                </a:lnTo>
                <a:lnTo>
                  <a:pt x="579109" y="173506"/>
                </a:lnTo>
                <a:lnTo>
                  <a:pt x="583235" y="167150"/>
                </a:lnTo>
                <a:lnTo>
                  <a:pt x="587995" y="161430"/>
                </a:lnTo>
                <a:lnTo>
                  <a:pt x="593073" y="155392"/>
                </a:lnTo>
                <a:lnTo>
                  <a:pt x="598150" y="149673"/>
                </a:lnTo>
                <a:lnTo>
                  <a:pt x="603546" y="144588"/>
                </a:lnTo>
                <a:lnTo>
                  <a:pt x="609575" y="139504"/>
                </a:lnTo>
                <a:lnTo>
                  <a:pt x="615922" y="134419"/>
                </a:lnTo>
                <a:lnTo>
                  <a:pt x="621952" y="129653"/>
                </a:lnTo>
                <a:lnTo>
                  <a:pt x="775869" y="26058"/>
                </a:lnTo>
                <a:lnTo>
                  <a:pt x="782534" y="22244"/>
                </a:lnTo>
                <a:lnTo>
                  <a:pt x="789833" y="18113"/>
                </a:lnTo>
                <a:lnTo>
                  <a:pt x="796815" y="14618"/>
                </a:lnTo>
                <a:lnTo>
                  <a:pt x="803797" y="11440"/>
                </a:lnTo>
                <a:lnTo>
                  <a:pt x="810778" y="8898"/>
                </a:lnTo>
                <a:lnTo>
                  <a:pt x="818395" y="6355"/>
                </a:lnTo>
                <a:lnTo>
                  <a:pt x="825377" y="4449"/>
                </a:lnTo>
                <a:lnTo>
                  <a:pt x="832676" y="2860"/>
                </a:lnTo>
                <a:lnTo>
                  <a:pt x="840292" y="1589"/>
                </a:lnTo>
                <a:lnTo>
                  <a:pt x="847592" y="953"/>
                </a:lnTo>
                <a:lnTo>
                  <a:pt x="855208" y="635"/>
                </a:lnTo>
                <a:lnTo>
                  <a:pt x="862507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9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523494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光谱分析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457200" y="871818"/>
            <a:ext cx="11277600" cy="4430378"/>
            <a:chOff x="457200" y="276225"/>
            <a:chExt cx="11277600" cy="4430378"/>
          </a:xfrm>
        </p:grpSpPr>
        <p:sp>
          <p:nvSpPr>
            <p:cNvPr id="12" name="文本框 5"/>
            <p:cNvSpPr txBox="1">
              <a:spLocks noChangeArrowheads="1"/>
            </p:cNvSpPr>
            <p:nvPr/>
          </p:nvSpPr>
          <p:spPr bwMode="auto">
            <a:xfrm>
              <a:off x="3975100" y="4111625"/>
              <a:ext cx="14351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r>
                <a:rPr kumimoji="1" lang="zh-CN" altLang="en-US" sz="3200" dirty="0" smtClean="0">
                  <a:solidFill>
                    <a:schemeClr val="accent5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类星体</a:t>
              </a:r>
              <a:endParaRPr kumimoji="1" lang="zh-CN" altLang="en-US" sz="3200" dirty="0">
                <a:solidFill>
                  <a:schemeClr val="accent5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13" name="文本框 23"/>
            <p:cNvSpPr txBox="1">
              <a:spLocks noChangeArrowheads="1"/>
            </p:cNvSpPr>
            <p:nvPr/>
          </p:nvSpPr>
          <p:spPr bwMode="auto">
            <a:xfrm>
              <a:off x="1289050" y="4111625"/>
              <a:ext cx="138430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r>
                <a:rPr kumimoji="1" lang="zh-CN" altLang="en-US" sz="3200" dirty="0" smtClean="0">
                  <a:solidFill>
                    <a:schemeClr val="accent5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恒星</a:t>
              </a:r>
              <a:endParaRPr kumimoji="1" lang="zh-CN" altLang="en-US" sz="3200" dirty="0">
                <a:solidFill>
                  <a:schemeClr val="accent5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14" name="文本框 24"/>
            <p:cNvSpPr txBox="1">
              <a:spLocks noChangeArrowheads="1"/>
            </p:cNvSpPr>
            <p:nvPr/>
          </p:nvSpPr>
          <p:spPr bwMode="auto">
            <a:xfrm>
              <a:off x="6969125" y="4120815"/>
              <a:ext cx="1384300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r>
                <a:rPr kumimoji="1" lang="zh-CN" altLang="en-US" sz="3200" dirty="0" smtClean="0">
                  <a:solidFill>
                    <a:schemeClr val="accent5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星系</a:t>
              </a:r>
              <a:endParaRPr kumimoji="1" lang="zh-CN" altLang="en-US" sz="3200" dirty="0">
                <a:solidFill>
                  <a:schemeClr val="accent5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sp>
          <p:nvSpPr>
            <p:cNvPr id="15" name="文本框 24"/>
            <p:cNvSpPr txBox="1">
              <a:spLocks noChangeArrowheads="1"/>
            </p:cNvSpPr>
            <p:nvPr/>
          </p:nvSpPr>
          <p:spPr bwMode="auto">
            <a:xfrm>
              <a:off x="9912350" y="4101311"/>
              <a:ext cx="1822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宋体" charset="-122"/>
                </a:defRPr>
              </a:lvl9pPr>
            </a:lstStyle>
            <a:p>
              <a:r>
                <a:rPr kumimoji="1" lang="zh-CN" altLang="en-US" sz="3200" dirty="0" smtClean="0">
                  <a:solidFill>
                    <a:schemeClr val="accent5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未知</a:t>
              </a:r>
              <a:endParaRPr kumimoji="1" lang="zh-CN" altLang="en-US" sz="3200" dirty="0">
                <a:solidFill>
                  <a:schemeClr val="accent5"/>
                </a:solidFill>
                <a:latin typeface="Microsoft YaHei" charset="-122"/>
                <a:ea typeface="Microsoft YaHei" charset="-122"/>
                <a:cs typeface="Microsoft YaHei" charset="-122"/>
              </a:endParaRPr>
            </a:p>
          </p:txBody>
        </p:sp>
        <p:pic>
          <p:nvPicPr>
            <p:cNvPr id="16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276225"/>
              <a:ext cx="2500313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5"/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713" y="276225"/>
              <a:ext cx="2503487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5400" y="276225"/>
              <a:ext cx="2400300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7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2900" y="276225"/>
              <a:ext cx="2501900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10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1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3463528" y="26194"/>
              <a:ext cx="1869743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的目的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06" y="5805897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288" y="5581727"/>
            <a:ext cx="829128" cy="8291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" y="742952"/>
            <a:ext cx="4898022" cy="576916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215494" y="1453991"/>
            <a:ext cx="4387702" cy="144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（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）面对高维、海量、且带有噪声的天文光谱数据，我们如何建立一个分类模型，在降维、降噪的情况下，最大限度地保留光谱中蕴含的光谱信息</a:t>
            </a:r>
            <a:r>
              <a:rPr kumimoji="1" lang="en-US" altLang="zh-CN" dirty="0" smtClean="0">
                <a:latin typeface="Microsoft YaHei" charset="-122"/>
                <a:ea typeface="Microsoft YaHei" charset="-122"/>
                <a:cs typeface="Microsoft YaHei" charset="-122"/>
              </a:rPr>
              <a:t> ?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15494" y="3386532"/>
            <a:ext cx="4387702" cy="144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（</a:t>
            </a:r>
            <a:r>
              <a:rPr kumimoji="1"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2</a:t>
            </a:r>
            <a:r>
              <a:rPr kumimoji="1" lang="zh-CN" altLang="en-US" dirty="0" smtClean="0">
                <a:latin typeface="Microsoft YaHei" charset="-122"/>
                <a:ea typeface="Microsoft YaHei" charset="-122"/>
                <a:cs typeface="Microsoft YaHei" charset="-122"/>
              </a:rPr>
              <a:t>）光谱信息是天体特征的一个映射，对于特殊天体，它的光谱特征应该也是特殊的，我们怎么在海量的光谱中发现并找到这些特殊的光谱？</a:t>
            </a:r>
            <a:endParaRPr kumimoji="1" lang="zh-CN" altLang="en-US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433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/>
        </p:nvGrpSpPr>
        <p:grpSpPr bwMode="auto">
          <a:xfrm>
            <a:off x="0" y="6383339"/>
            <a:ext cx="12192000" cy="474663"/>
            <a:chOff x="0" y="0"/>
            <a:chExt cx="12192000" cy="1204912"/>
          </a:xfrm>
          <a:solidFill>
            <a:schemeClr val="accent4"/>
          </a:solidFill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0" y="69849"/>
              <a:ext cx="12192000" cy="1135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1942306" y="0"/>
              <a:ext cx="8307388" cy="1204912"/>
            </a:xfrm>
            <a:custGeom>
              <a:avLst/>
              <a:gdLst>
                <a:gd name="T0" fmla="*/ 2147483647 w 814"/>
                <a:gd name="T1" fmla="*/ 2147483647 h 109"/>
                <a:gd name="T2" fmla="*/ 0 w 814"/>
                <a:gd name="T3" fmla="*/ 2147483647 h 109"/>
                <a:gd name="T4" fmla="*/ 2147483647 w 814"/>
                <a:gd name="T5" fmla="*/ 2147483647 h 109"/>
                <a:gd name="T6" fmla="*/ 2147483647 w 814"/>
                <a:gd name="T7" fmla="*/ 0 h 109"/>
                <a:gd name="T8" fmla="*/ 2147483647 w 814"/>
                <a:gd name="T9" fmla="*/ 0 h 109"/>
                <a:gd name="T10" fmla="*/ 2147483647 w 814"/>
                <a:gd name="T11" fmla="*/ 0 h 109"/>
                <a:gd name="T12" fmla="*/ 2147483647 w 814"/>
                <a:gd name="T13" fmla="*/ 2147483647 h 109"/>
                <a:gd name="T14" fmla="*/ 2147483647 w 814"/>
                <a:gd name="T15" fmla="*/ 2147483647 h 109"/>
                <a:gd name="T16" fmla="*/ 2147483647 w 814"/>
                <a:gd name="T17" fmla="*/ 2147483647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4"/>
                <a:gd name="T28" fmla="*/ 0 h 109"/>
                <a:gd name="T29" fmla="*/ 814 w 814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4" h="109">
                  <a:moveTo>
                    <a:pt x="407" y="109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59" y="5"/>
                    <a:pt x="175" y="0"/>
                    <a:pt x="190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623" y="0"/>
                    <a:pt x="623" y="0"/>
                    <a:pt x="623" y="0"/>
                  </a:cubicBezTo>
                  <a:cubicBezTo>
                    <a:pt x="639" y="0"/>
                    <a:pt x="654" y="5"/>
                    <a:pt x="667" y="13"/>
                  </a:cubicBezTo>
                  <a:cubicBezTo>
                    <a:pt x="814" y="109"/>
                    <a:pt x="814" y="109"/>
                    <a:pt x="814" y="109"/>
                  </a:cubicBezTo>
                  <a:lnTo>
                    <a:pt x="407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"/>
            <a:ext cx="12192000" cy="447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400"/>
            <a:endParaRPr lang="zh-CN" altLang="zh-CN">
              <a:solidFill>
                <a:prstClr val="black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325691" y="2"/>
            <a:ext cx="7542212" cy="708025"/>
            <a:chOff x="1744266" y="0"/>
            <a:chExt cx="5656659" cy="531019"/>
          </a:xfrm>
          <a:solidFill>
            <a:schemeClr val="accent4"/>
          </a:solidFill>
        </p:grpSpPr>
        <p:sp>
          <p:nvSpPr>
            <p:cNvPr id="8" name="Freeform 7"/>
            <p:cNvSpPr/>
            <p:nvPr/>
          </p:nvSpPr>
          <p:spPr bwMode="auto">
            <a:xfrm>
              <a:off x="1744266" y="0"/>
              <a:ext cx="5656659" cy="531019"/>
            </a:xfrm>
            <a:custGeom>
              <a:avLst/>
              <a:gdLst>
                <a:gd name="T0" fmla="*/ 2147483647 w 739"/>
                <a:gd name="T1" fmla="*/ 0 h 96"/>
                <a:gd name="T2" fmla="*/ 0 w 739"/>
                <a:gd name="T3" fmla="*/ 0 h 96"/>
                <a:gd name="T4" fmla="*/ 2147483647 w 739"/>
                <a:gd name="T5" fmla="*/ 2147483647 h 96"/>
                <a:gd name="T6" fmla="*/ 2147483647 w 739"/>
                <a:gd name="T7" fmla="*/ 2147483647 h 96"/>
                <a:gd name="T8" fmla="*/ 2147483647 w 739"/>
                <a:gd name="T9" fmla="*/ 2147483647 h 96"/>
                <a:gd name="T10" fmla="*/ 2147483647 w 739"/>
                <a:gd name="T11" fmla="*/ 2147483647 h 96"/>
                <a:gd name="T12" fmla="*/ 2147483647 w 739"/>
                <a:gd name="T13" fmla="*/ 2147483647 h 96"/>
                <a:gd name="T14" fmla="*/ 2147483647 w 739"/>
                <a:gd name="T15" fmla="*/ 0 h 96"/>
                <a:gd name="T16" fmla="*/ 2147483647 w 739"/>
                <a:gd name="T17" fmla="*/ 0 h 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9"/>
                <a:gd name="T28" fmla="*/ 0 h 96"/>
                <a:gd name="T29" fmla="*/ 739 w 739"/>
                <a:gd name="T30" fmla="*/ 96 h 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9" h="96">
                  <a:moveTo>
                    <a:pt x="37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22" y="92"/>
                    <a:pt x="138" y="96"/>
                    <a:pt x="153" y="96"/>
                  </a:cubicBezTo>
                  <a:cubicBezTo>
                    <a:pt x="370" y="96"/>
                    <a:pt x="370" y="96"/>
                    <a:pt x="370" y="96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602" y="96"/>
                    <a:pt x="617" y="92"/>
                    <a:pt x="630" y="83"/>
                  </a:cubicBezTo>
                  <a:cubicBezTo>
                    <a:pt x="739" y="0"/>
                    <a:pt x="739" y="0"/>
                    <a:pt x="739" y="0"/>
                  </a:cubicBez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2697984" y="28556"/>
              <a:ext cx="3600986" cy="4847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914400"/>
              <a:r>
                <a:rPr lang="zh-CN" altLang="en-US" sz="3600" b="1" dirty="0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这是一个</a:t>
              </a:r>
              <a:r>
                <a:rPr lang="zh-CN" altLang="en-US" sz="3600" b="1" smtClean="0">
                  <a:solidFill>
                    <a:schemeClr val="accent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学科交叉领域</a:t>
              </a:r>
              <a:endParaRPr lang="zh-CN" altLang="zh-CN" sz="3600" b="1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3863"/>
            <a:ext cx="3749365" cy="68281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182" y="5549693"/>
            <a:ext cx="829128" cy="829128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65005" y="20187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flipV="1">
            <a:off x="1000870" y="2098457"/>
            <a:ext cx="160289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254618"/>
              </p:ext>
            </p:extLst>
          </p:nvPr>
        </p:nvGraphicFramePr>
        <p:xfrm>
          <a:off x="2086163" y="722482"/>
          <a:ext cx="6929179" cy="5693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r:id="rId5" imgW="6388100" imgH="5245100" progId="Visio.Drawing.15">
                  <p:embed/>
                </p:oleObj>
              </mc:Choice>
              <mc:Fallback>
                <p:oleObj r:id="rId5" imgW="6388100" imgH="5245100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6163" y="722482"/>
                        <a:ext cx="6929179" cy="56936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35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23404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823404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新建 Microsoft PowerPoint 演示文稿.ppt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LIGHT">
      <a:majorFont>
        <a:latin typeface="微软雅黑"/>
        <a:ea typeface="思源黑体 CN Light"/>
        <a:cs typeface=""/>
      </a:majorFont>
      <a:minorFont>
        <a:latin typeface="Arial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164D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1370</Words>
  <Application>Microsoft Office PowerPoint</Application>
  <PresentationFormat>宽屏</PresentationFormat>
  <Paragraphs>138</Paragraphs>
  <Slides>34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9" baseType="lpstr">
      <vt:lpstr>思源黑体 CN Light</vt:lpstr>
      <vt:lpstr>宋体</vt:lpstr>
      <vt:lpstr>Microsoft YaHei</vt:lpstr>
      <vt:lpstr>Microsoft YaHei</vt:lpstr>
      <vt:lpstr>幼圆</vt:lpstr>
      <vt:lpstr>Arial</vt:lpstr>
      <vt:lpstr>Arial Narrow</vt:lpstr>
      <vt:lpstr>Broadway</vt:lpstr>
      <vt:lpstr>Calibri</vt:lpstr>
      <vt:lpstr>Calibri Light</vt:lpstr>
      <vt:lpstr>Impact</vt:lpstr>
      <vt:lpstr>Wingdings</vt:lpstr>
      <vt:lpstr>Office 主题</vt:lpstr>
      <vt:lpstr>1_Office Theme</vt:lpstr>
      <vt:lpstr>Microsoft Visio 绘图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</cp:revision>
  <dcterms:created xsi:type="dcterms:W3CDTF">2017-03-06T02:02:00Z</dcterms:created>
  <dcterms:modified xsi:type="dcterms:W3CDTF">2019-11-28T03:06:35Z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2052-11.1.0.8415</vt:lpwstr>
  </property>
</Properties>
</file>