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89" r:id="rId2"/>
    <p:sldId id="368" r:id="rId3"/>
    <p:sldId id="369" r:id="rId4"/>
    <p:sldId id="390" r:id="rId5"/>
    <p:sldId id="391" r:id="rId6"/>
    <p:sldId id="394" r:id="rId7"/>
    <p:sldId id="395" r:id="rId8"/>
    <p:sldId id="396" r:id="rId9"/>
    <p:sldId id="393" r:id="rId10"/>
    <p:sldId id="400" r:id="rId11"/>
    <p:sldId id="401" r:id="rId12"/>
    <p:sldId id="404" r:id="rId13"/>
    <p:sldId id="402" r:id="rId14"/>
    <p:sldId id="398" r:id="rId15"/>
    <p:sldId id="403" r:id="rId16"/>
    <p:sldId id="405" r:id="rId17"/>
    <p:sldId id="295" r:id="rId18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24">
          <p15:clr>
            <a:srgbClr val="A4A3A4"/>
          </p15:clr>
        </p15:guide>
        <p15:guide id="2" pos="28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414455"/>
    <a:srgbClr val="5B5E77"/>
    <a:srgbClr val="4C4F64"/>
    <a:srgbClr val="C00000"/>
    <a:srgbClr val="E20000"/>
    <a:srgbClr val="14B28B"/>
    <a:srgbClr val="0D0D0D"/>
    <a:srgbClr val="18D2A6"/>
    <a:srgbClr val="22E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8" autoAdjust="0"/>
    <p:restoredTop sz="99395" autoAdjust="0"/>
  </p:normalViewPr>
  <p:slideViewPr>
    <p:cSldViewPr showGuides="1">
      <p:cViewPr varScale="1">
        <p:scale>
          <a:sx n="84" d="100"/>
          <a:sy n="84" d="100"/>
        </p:scale>
        <p:origin x="-667" y="-77"/>
      </p:cViewPr>
      <p:guideLst>
        <p:guide orient="horz" pos="2024"/>
        <p:guide pos="2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FEB9A-23AB-4D00-A72E-AD507B0F1653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CF1A-E888-4A07-B96A-456D0CF694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18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26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6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79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8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38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98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99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8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51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1069-3899-470A-8AB1-734237277644}" type="datetimeFigureOut">
              <a:rPr lang="zh-CN" altLang="en-US" smtClean="0"/>
              <a:pPr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7957-89EC-4DC7-A1B9-6F0B3159CB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3.wdp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背景音乐 - 纯音乐 - 你是爱 Pp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103213" y="-709244"/>
            <a:ext cx="609600" cy="609600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4081363" y="1484784"/>
            <a:ext cx="8090720" cy="2232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4104455" y="1556792"/>
            <a:ext cx="8090720" cy="22322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2916323" y="1556792"/>
            <a:ext cx="1116124" cy="11161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>
            <a:off x="2916323" y="2672916"/>
            <a:ext cx="1116124" cy="1116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1728191" y="1556792"/>
            <a:ext cx="1116124" cy="1116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1572298" y="260648"/>
            <a:ext cx="792088" cy="792088"/>
          </a:xfrm>
          <a:prstGeom prst="rect">
            <a:avLst/>
          </a:prstGeom>
          <a:solidFill>
            <a:srgbClr val="41445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968345" y="1001768"/>
            <a:ext cx="566914" cy="566914"/>
          </a:xfrm>
          <a:prstGeom prst="rect">
            <a:avLst/>
          </a:prstGeom>
          <a:solidFill>
            <a:srgbClr val="41445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1728191" y="3825044"/>
            <a:ext cx="1116124" cy="11161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72007" y="2636912"/>
            <a:ext cx="1584176" cy="1116124"/>
          </a:xfrm>
          <a:prstGeom prst="rect">
            <a:avLst/>
          </a:prstGeom>
          <a:solidFill>
            <a:srgbClr val="414455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TextBox 7"/>
          <p:cNvSpPr>
            <a:spLocks noChangeArrowheads="1"/>
          </p:cNvSpPr>
          <p:nvPr/>
        </p:nvSpPr>
        <p:spPr bwMode="auto">
          <a:xfrm>
            <a:off x="120923" y="2895908"/>
            <a:ext cx="144016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smtClean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itchFamily="34" charset="-122"/>
              </a:rPr>
              <a:t>2019</a:t>
            </a:r>
            <a:endParaRPr lang="zh-CN" altLang="en-US" sz="4400" b="1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sym typeface="微软雅黑" pitchFamily="34" charset="-122"/>
            </a:endParaRPr>
          </a:p>
        </p:txBody>
      </p:sp>
      <p:sp>
        <p:nvSpPr>
          <p:cNvPr id="139" name="TextBox 7"/>
          <p:cNvSpPr>
            <a:spLocks noChangeArrowheads="1"/>
          </p:cNvSpPr>
          <p:nvPr/>
        </p:nvSpPr>
        <p:spPr bwMode="auto">
          <a:xfrm>
            <a:off x="4369395" y="1916832"/>
            <a:ext cx="62646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天文数据人工标注平台</a:t>
            </a:r>
            <a:endParaRPr lang="zh-CN" altLang="en-US" sz="4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40" name="直接连接符 139"/>
          <p:cNvCxnSpPr/>
          <p:nvPr/>
        </p:nvCxnSpPr>
        <p:spPr>
          <a:xfrm>
            <a:off x="4513411" y="2653891"/>
            <a:ext cx="5976664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 3"/>
          <p:cNvSpPr>
            <a:spLocks noChangeArrowheads="1"/>
          </p:cNvSpPr>
          <p:nvPr/>
        </p:nvSpPr>
        <p:spPr bwMode="auto">
          <a:xfrm>
            <a:off x="8915299" y="3194974"/>
            <a:ext cx="1574776" cy="3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报告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人：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孙永阳</a:t>
            </a:r>
          </a:p>
        </p:txBody>
      </p:sp>
      <p:grpSp>
        <p:nvGrpSpPr>
          <p:cNvPr id="169" name="组合 168"/>
          <p:cNvGrpSpPr/>
          <p:nvPr/>
        </p:nvGrpSpPr>
        <p:grpSpPr>
          <a:xfrm>
            <a:off x="4481495" y="4237871"/>
            <a:ext cx="670560" cy="604586"/>
            <a:chOff x="5424755" y="1340768"/>
            <a:chExt cx="670560" cy="604586"/>
          </a:xfrm>
        </p:grpSpPr>
        <p:grpSp>
          <p:nvGrpSpPr>
            <p:cNvPr id="170" name="组合 16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72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1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C00000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5358651" y="4221088"/>
            <a:ext cx="670560" cy="604586"/>
            <a:chOff x="5424755" y="1340768"/>
            <a:chExt cx="670560" cy="604586"/>
          </a:xfrm>
        </p:grpSpPr>
        <p:grpSp>
          <p:nvGrpSpPr>
            <p:cNvPr id="175" name="组合 174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77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6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C00000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6267160" y="4221086"/>
            <a:ext cx="670560" cy="604586"/>
            <a:chOff x="5424755" y="1340768"/>
            <a:chExt cx="670560" cy="604586"/>
          </a:xfrm>
        </p:grpSpPr>
        <p:grpSp>
          <p:nvGrpSpPr>
            <p:cNvPr id="180" name="组合 179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2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81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C00000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7155219" y="4249610"/>
            <a:ext cx="670560" cy="604586"/>
            <a:chOff x="5424755" y="1340768"/>
            <a:chExt cx="670560" cy="604586"/>
          </a:xfrm>
        </p:grpSpPr>
        <p:grpSp>
          <p:nvGrpSpPr>
            <p:cNvPr id="185" name="组合 184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7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86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C00000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9" name="Freeform 9"/>
          <p:cNvSpPr>
            <a:spLocks noEditPoints="1"/>
          </p:cNvSpPr>
          <p:nvPr/>
        </p:nvSpPr>
        <p:spPr bwMode="auto">
          <a:xfrm rot="19469485">
            <a:off x="5538944" y="4376584"/>
            <a:ext cx="307025" cy="327154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0" name="Freeform 206"/>
          <p:cNvSpPr>
            <a:spLocks noChangeAspect="1" noEditPoints="1"/>
          </p:cNvSpPr>
          <p:nvPr/>
        </p:nvSpPr>
        <p:spPr bwMode="auto">
          <a:xfrm>
            <a:off x="7365328" y="4384780"/>
            <a:ext cx="260790" cy="31524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1" name="Group 4"/>
          <p:cNvGrpSpPr>
            <a:grpSpLocks noChangeAspect="1"/>
          </p:cNvGrpSpPr>
          <p:nvPr/>
        </p:nvGrpSpPr>
        <p:grpSpPr bwMode="auto">
          <a:xfrm>
            <a:off x="4710191" y="4357158"/>
            <a:ext cx="210218" cy="336917"/>
            <a:chOff x="4638" y="-33"/>
            <a:chExt cx="667" cy="1069"/>
          </a:xfrm>
          <a:solidFill>
            <a:srgbClr val="C00000"/>
          </a:solidFill>
        </p:grpSpPr>
        <p:sp>
          <p:nvSpPr>
            <p:cNvPr id="192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94" name="Freeform 145"/>
          <p:cNvSpPr>
            <a:spLocks noEditPoints="1"/>
          </p:cNvSpPr>
          <p:nvPr/>
        </p:nvSpPr>
        <p:spPr bwMode="auto">
          <a:xfrm>
            <a:off x="6499076" y="4392682"/>
            <a:ext cx="203778" cy="307337"/>
          </a:xfrm>
          <a:custGeom>
            <a:avLst/>
            <a:gdLst>
              <a:gd name="T0" fmla="*/ 92 w 122"/>
              <a:gd name="T1" fmla="*/ 98 h 184"/>
              <a:gd name="T2" fmla="*/ 80 w 122"/>
              <a:gd name="T3" fmla="*/ 55 h 184"/>
              <a:gd name="T4" fmla="*/ 111 w 122"/>
              <a:gd name="T5" fmla="*/ 73 h 184"/>
              <a:gd name="T6" fmla="*/ 122 w 122"/>
              <a:gd name="T7" fmla="*/ 117 h 184"/>
              <a:gd name="T8" fmla="*/ 92 w 122"/>
              <a:gd name="T9" fmla="*/ 98 h 184"/>
              <a:gd name="T10" fmla="*/ 31 w 122"/>
              <a:gd name="T11" fmla="*/ 36 h 184"/>
              <a:gd name="T12" fmla="*/ 18 w 122"/>
              <a:gd name="T13" fmla="*/ 0 h 184"/>
              <a:gd name="T14" fmla="*/ 80 w 122"/>
              <a:gd name="T15" fmla="*/ 0 h 184"/>
              <a:gd name="T16" fmla="*/ 67 w 122"/>
              <a:gd name="T17" fmla="*/ 36 h 184"/>
              <a:gd name="T18" fmla="*/ 31 w 122"/>
              <a:gd name="T19" fmla="*/ 36 h 184"/>
              <a:gd name="T20" fmla="*/ 67 w 122"/>
              <a:gd name="T21" fmla="*/ 43 h 184"/>
              <a:gd name="T22" fmla="*/ 89 w 122"/>
              <a:gd name="T23" fmla="*/ 112 h 184"/>
              <a:gd name="T24" fmla="*/ 90 w 122"/>
              <a:gd name="T25" fmla="*/ 112 h 184"/>
              <a:gd name="T26" fmla="*/ 89 w 122"/>
              <a:gd name="T27" fmla="*/ 113 h 184"/>
              <a:gd name="T28" fmla="*/ 98 w 122"/>
              <a:gd name="T29" fmla="*/ 141 h 184"/>
              <a:gd name="T30" fmla="*/ 49 w 122"/>
              <a:gd name="T31" fmla="*/ 184 h 184"/>
              <a:gd name="T32" fmla="*/ 0 w 122"/>
              <a:gd name="T33" fmla="*/ 141 h 184"/>
              <a:gd name="T34" fmla="*/ 31 w 122"/>
              <a:gd name="T35" fmla="*/ 43 h 184"/>
              <a:gd name="T36" fmla="*/ 67 w 122"/>
              <a:gd name="T37" fmla="*/ 43 h 184"/>
              <a:gd name="T38" fmla="*/ 55 w 122"/>
              <a:gd name="T39" fmla="*/ 55 h 184"/>
              <a:gd name="T40" fmla="*/ 43 w 122"/>
              <a:gd name="T41" fmla="*/ 55 h 184"/>
              <a:gd name="T42" fmla="*/ 35 w 122"/>
              <a:gd name="T43" fmla="*/ 81 h 184"/>
              <a:gd name="T44" fmla="*/ 56 w 122"/>
              <a:gd name="T45" fmla="*/ 60 h 184"/>
              <a:gd name="T46" fmla="*/ 55 w 122"/>
              <a:gd name="T47" fmla="*/ 55 h 184"/>
              <a:gd name="T48" fmla="*/ 49 w 122"/>
              <a:gd name="T49" fmla="*/ 166 h 184"/>
              <a:gd name="T50" fmla="*/ 80 w 122"/>
              <a:gd name="T51" fmla="*/ 135 h 184"/>
              <a:gd name="T52" fmla="*/ 77 w 122"/>
              <a:gd name="T53" fmla="*/ 125 h 184"/>
              <a:gd name="T54" fmla="*/ 43 w 122"/>
              <a:gd name="T55" fmla="*/ 160 h 184"/>
              <a:gd name="T56" fmla="*/ 49 w 122"/>
              <a:gd name="T57" fmla="*/ 166 h 184"/>
              <a:gd name="T58" fmla="*/ 33 w 122"/>
              <a:gd name="T59" fmla="*/ 149 h 184"/>
              <a:gd name="T60" fmla="*/ 72 w 122"/>
              <a:gd name="T61" fmla="*/ 110 h 184"/>
              <a:gd name="T62" fmla="*/ 68 w 122"/>
              <a:gd name="T63" fmla="*/ 98 h 184"/>
              <a:gd name="T64" fmla="*/ 25 w 122"/>
              <a:gd name="T65" fmla="*/ 141 h 184"/>
              <a:gd name="T66" fmla="*/ 33 w 122"/>
              <a:gd name="T67" fmla="*/ 149 h 184"/>
              <a:gd name="T68" fmla="*/ 21 w 122"/>
              <a:gd name="T69" fmla="*/ 128 h 184"/>
              <a:gd name="T70" fmla="*/ 64 w 122"/>
              <a:gd name="T71" fmla="*/ 84 h 184"/>
              <a:gd name="T72" fmla="*/ 61 w 122"/>
              <a:gd name="T73" fmla="*/ 73 h 184"/>
              <a:gd name="T74" fmla="*/ 27 w 122"/>
              <a:gd name="T75" fmla="*/ 106 h 184"/>
              <a:gd name="T76" fmla="*/ 21 w 122"/>
              <a:gd name="T77" fmla="*/ 12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2" h="184">
                <a:moveTo>
                  <a:pt x="92" y="98"/>
                </a:moveTo>
                <a:lnTo>
                  <a:pt x="80" y="55"/>
                </a:lnTo>
                <a:lnTo>
                  <a:pt x="111" y="73"/>
                </a:lnTo>
                <a:lnTo>
                  <a:pt x="122" y="117"/>
                </a:lnTo>
                <a:lnTo>
                  <a:pt x="92" y="98"/>
                </a:lnTo>
                <a:close/>
                <a:moveTo>
                  <a:pt x="31" y="36"/>
                </a:moveTo>
                <a:lnTo>
                  <a:pt x="18" y="0"/>
                </a:lnTo>
                <a:lnTo>
                  <a:pt x="80" y="0"/>
                </a:lnTo>
                <a:lnTo>
                  <a:pt x="67" y="36"/>
                </a:lnTo>
                <a:lnTo>
                  <a:pt x="31" y="36"/>
                </a:lnTo>
                <a:close/>
                <a:moveTo>
                  <a:pt x="67" y="43"/>
                </a:moveTo>
                <a:lnTo>
                  <a:pt x="89" y="112"/>
                </a:lnTo>
                <a:lnTo>
                  <a:pt x="90" y="112"/>
                </a:lnTo>
                <a:lnTo>
                  <a:pt x="89" y="113"/>
                </a:lnTo>
                <a:lnTo>
                  <a:pt x="98" y="141"/>
                </a:lnTo>
                <a:lnTo>
                  <a:pt x="49" y="184"/>
                </a:lnTo>
                <a:lnTo>
                  <a:pt x="0" y="141"/>
                </a:lnTo>
                <a:lnTo>
                  <a:pt x="31" y="43"/>
                </a:lnTo>
                <a:lnTo>
                  <a:pt x="67" y="43"/>
                </a:lnTo>
                <a:close/>
                <a:moveTo>
                  <a:pt x="55" y="55"/>
                </a:moveTo>
                <a:lnTo>
                  <a:pt x="43" y="55"/>
                </a:lnTo>
                <a:lnTo>
                  <a:pt x="35" y="81"/>
                </a:lnTo>
                <a:lnTo>
                  <a:pt x="56" y="60"/>
                </a:lnTo>
                <a:lnTo>
                  <a:pt x="55" y="55"/>
                </a:lnTo>
                <a:close/>
                <a:moveTo>
                  <a:pt x="49" y="166"/>
                </a:moveTo>
                <a:lnTo>
                  <a:pt x="80" y="135"/>
                </a:lnTo>
                <a:lnTo>
                  <a:pt x="77" y="125"/>
                </a:lnTo>
                <a:lnTo>
                  <a:pt x="43" y="160"/>
                </a:lnTo>
                <a:lnTo>
                  <a:pt x="49" y="166"/>
                </a:lnTo>
                <a:close/>
                <a:moveTo>
                  <a:pt x="33" y="149"/>
                </a:moveTo>
                <a:lnTo>
                  <a:pt x="72" y="110"/>
                </a:lnTo>
                <a:lnTo>
                  <a:pt x="68" y="98"/>
                </a:lnTo>
                <a:lnTo>
                  <a:pt x="25" y="141"/>
                </a:lnTo>
                <a:lnTo>
                  <a:pt x="33" y="149"/>
                </a:lnTo>
                <a:close/>
                <a:moveTo>
                  <a:pt x="21" y="128"/>
                </a:moveTo>
                <a:lnTo>
                  <a:pt x="64" y="84"/>
                </a:lnTo>
                <a:lnTo>
                  <a:pt x="61" y="73"/>
                </a:lnTo>
                <a:lnTo>
                  <a:pt x="27" y="106"/>
                </a:lnTo>
                <a:lnTo>
                  <a:pt x="21" y="12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  <p:extLst>
      <p:ext uri="{BB962C8B-B14F-4D97-AF65-F5344CB8AC3E}">
        <p14:creationId xmlns:p14="http://schemas.microsoft.com/office/powerpoint/2010/main" val="2488938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4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/>
      <p:bldP spid="139" grpId="0"/>
      <p:bldP spid="168" grpId="0"/>
      <p:bldP spid="189" grpId="0" animBg="1"/>
      <p:bldP spid="190" grpId="0" animBg="1"/>
      <p:bldP spid="194" grpId="0" animBg="1"/>
      <p:bldP spid="1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主要功能</a:t>
            </a:r>
            <a:endParaRPr lang="zh-CN" altLang="en-US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979" y="980728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         </a:t>
            </a:r>
            <a:r>
              <a:rPr lang="zh-CN" altLang="en-US" dirty="0" smtClean="0"/>
              <a:t>针对矿井监控旷工目标跟踪的应用：</a:t>
            </a:r>
            <a:endParaRPr lang="en-US" altLang="zh-CN" dirty="0" smtClean="0"/>
          </a:p>
        </p:txBody>
      </p:sp>
      <p:pic>
        <p:nvPicPr>
          <p:cNvPr id="4098" name="Picture 2" descr="C:\Users\孙永阳\Desktop\大庆开会\捕获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1" y="1700808"/>
            <a:ext cx="4418726" cy="464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孙永阳\Desktop\大庆开会\捕获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69" y="1700807"/>
            <a:ext cx="5976664" cy="46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64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3074" name="Picture 2" descr="C:\Users\孙永阳\Desktop\大庆开会\主界面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13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53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1026" name="Picture 2" descr="C:\Users\孙永阳\Desktop\大庆开会\80023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699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数据保存</a:t>
            </a:r>
            <a:endParaRPr lang="zh-CN" altLang="en-US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1026" name="Picture 2" descr="C:\Users\孙永阳\Desktop\大庆开会\保存文件框架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77" y="2284023"/>
            <a:ext cx="5692775" cy="38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0966" y="1942892"/>
            <a:ext cx="8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1.CSV</a:t>
            </a:r>
          </a:p>
          <a:p>
            <a:r>
              <a:rPr lang="en-US" altLang="zh-CN" dirty="0" smtClean="0"/>
              <a:t>2.JSON</a:t>
            </a:r>
            <a:endParaRPr lang="zh-CN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18072" y="142116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数据保存格式：</a:t>
            </a:r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91073" y="3280616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数据准确率验证：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导入还原</a:t>
            </a:r>
            <a:endParaRPr lang="en-US" altLang="zh-CN" dirty="0" smtClean="0"/>
          </a:p>
          <a:p>
            <a:r>
              <a:rPr lang="en-US" altLang="zh-CN" dirty="0" smtClean="0"/>
              <a:t>2.IOU</a:t>
            </a:r>
            <a:r>
              <a:rPr lang="zh-CN" altLang="en-US" dirty="0" smtClean="0"/>
              <a:t>验证准确率</a:t>
            </a:r>
            <a:endParaRPr lang="zh-CN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430337" y="145569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数据保存结构：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5" y="4308122"/>
            <a:ext cx="1964423" cy="193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总结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105" name="Freeform 145"/>
          <p:cNvSpPr>
            <a:spLocks noEditPoints="1"/>
          </p:cNvSpPr>
          <p:nvPr/>
        </p:nvSpPr>
        <p:spPr bwMode="auto">
          <a:xfrm>
            <a:off x="781226" y="298684"/>
            <a:ext cx="252104" cy="380221"/>
          </a:xfrm>
          <a:custGeom>
            <a:avLst/>
            <a:gdLst>
              <a:gd name="T0" fmla="*/ 92 w 122"/>
              <a:gd name="T1" fmla="*/ 98 h 184"/>
              <a:gd name="T2" fmla="*/ 80 w 122"/>
              <a:gd name="T3" fmla="*/ 55 h 184"/>
              <a:gd name="T4" fmla="*/ 111 w 122"/>
              <a:gd name="T5" fmla="*/ 73 h 184"/>
              <a:gd name="T6" fmla="*/ 122 w 122"/>
              <a:gd name="T7" fmla="*/ 117 h 184"/>
              <a:gd name="T8" fmla="*/ 92 w 122"/>
              <a:gd name="T9" fmla="*/ 98 h 184"/>
              <a:gd name="T10" fmla="*/ 31 w 122"/>
              <a:gd name="T11" fmla="*/ 36 h 184"/>
              <a:gd name="T12" fmla="*/ 18 w 122"/>
              <a:gd name="T13" fmla="*/ 0 h 184"/>
              <a:gd name="T14" fmla="*/ 80 w 122"/>
              <a:gd name="T15" fmla="*/ 0 h 184"/>
              <a:gd name="T16" fmla="*/ 67 w 122"/>
              <a:gd name="T17" fmla="*/ 36 h 184"/>
              <a:gd name="T18" fmla="*/ 31 w 122"/>
              <a:gd name="T19" fmla="*/ 36 h 184"/>
              <a:gd name="T20" fmla="*/ 67 w 122"/>
              <a:gd name="T21" fmla="*/ 43 h 184"/>
              <a:gd name="T22" fmla="*/ 89 w 122"/>
              <a:gd name="T23" fmla="*/ 112 h 184"/>
              <a:gd name="T24" fmla="*/ 90 w 122"/>
              <a:gd name="T25" fmla="*/ 112 h 184"/>
              <a:gd name="T26" fmla="*/ 89 w 122"/>
              <a:gd name="T27" fmla="*/ 113 h 184"/>
              <a:gd name="T28" fmla="*/ 98 w 122"/>
              <a:gd name="T29" fmla="*/ 141 h 184"/>
              <a:gd name="T30" fmla="*/ 49 w 122"/>
              <a:gd name="T31" fmla="*/ 184 h 184"/>
              <a:gd name="T32" fmla="*/ 0 w 122"/>
              <a:gd name="T33" fmla="*/ 141 h 184"/>
              <a:gd name="T34" fmla="*/ 31 w 122"/>
              <a:gd name="T35" fmla="*/ 43 h 184"/>
              <a:gd name="T36" fmla="*/ 67 w 122"/>
              <a:gd name="T37" fmla="*/ 43 h 184"/>
              <a:gd name="T38" fmla="*/ 55 w 122"/>
              <a:gd name="T39" fmla="*/ 55 h 184"/>
              <a:gd name="T40" fmla="*/ 43 w 122"/>
              <a:gd name="T41" fmla="*/ 55 h 184"/>
              <a:gd name="T42" fmla="*/ 35 w 122"/>
              <a:gd name="T43" fmla="*/ 81 h 184"/>
              <a:gd name="T44" fmla="*/ 56 w 122"/>
              <a:gd name="T45" fmla="*/ 60 h 184"/>
              <a:gd name="T46" fmla="*/ 55 w 122"/>
              <a:gd name="T47" fmla="*/ 55 h 184"/>
              <a:gd name="T48" fmla="*/ 49 w 122"/>
              <a:gd name="T49" fmla="*/ 166 h 184"/>
              <a:gd name="T50" fmla="*/ 80 w 122"/>
              <a:gd name="T51" fmla="*/ 135 h 184"/>
              <a:gd name="T52" fmla="*/ 77 w 122"/>
              <a:gd name="T53" fmla="*/ 125 h 184"/>
              <a:gd name="T54" fmla="*/ 43 w 122"/>
              <a:gd name="T55" fmla="*/ 160 h 184"/>
              <a:gd name="T56" fmla="*/ 49 w 122"/>
              <a:gd name="T57" fmla="*/ 166 h 184"/>
              <a:gd name="T58" fmla="*/ 33 w 122"/>
              <a:gd name="T59" fmla="*/ 149 h 184"/>
              <a:gd name="T60" fmla="*/ 72 w 122"/>
              <a:gd name="T61" fmla="*/ 110 h 184"/>
              <a:gd name="T62" fmla="*/ 68 w 122"/>
              <a:gd name="T63" fmla="*/ 98 h 184"/>
              <a:gd name="T64" fmla="*/ 25 w 122"/>
              <a:gd name="T65" fmla="*/ 141 h 184"/>
              <a:gd name="T66" fmla="*/ 33 w 122"/>
              <a:gd name="T67" fmla="*/ 149 h 184"/>
              <a:gd name="T68" fmla="*/ 21 w 122"/>
              <a:gd name="T69" fmla="*/ 128 h 184"/>
              <a:gd name="T70" fmla="*/ 64 w 122"/>
              <a:gd name="T71" fmla="*/ 84 h 184"/>
              <a:gd name="T72" fmla="*/ 61 w 122"/>
              <a:gd name="T73" fmla="*/ 73 h 184"/>
              <a:gd name="T74" fmla="*/ 27 w 122"/>
              <a:gd name="T75" fmla="*/ 106 h 184"/>
              <a:gd name="T76" fmla="*/ 21 w 122"/>
              <a:gd name="T77" fmla="*/ 12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2" h="184">
                <a:moveTo>
                  <a:pt x="92" y="98"/>
                </a:moveTo>
                <a:lnTo>
                  <a:pt x="80" y="55"/>
                </a:lnTo>
                <a:lnTo>
                  <a:pt x="111" y="73"/>
                </a:lnTo>
                <a:lnTo>
                  <a:pt x="122" y="117"/>
                </a:lnTo>
                <a:lnTo>
                  <a:pt x="92" y="98"/>
                </a:lnTo>
                <a:close/>
                <a:moveTo>
                  <a:pt x="31" y="36"/>
                </a:moveTo>
                <a:lnTo>
                  <a:pt x="18" y="0"/>
                </a:lnTo>
                <a:lnTo>
                  <a:pt x="80" y="0"/>
                </a:lnTo>
                <a:lnTo>
                  <a:pt x="67" y="36"/>
                </a:lnTo>
                <a:lnTo>
                  <a:pt x="31" y="36"/>
                </a:lnTo>
                <a:close/>
                <a:moveTo>
                  <a:pt x="67" y="43"/>
                </a:moveTo>
                <a:lnTo>
                  <a:pt x="89" y="112"/>
                </a:lnTo>
                <a:lnTo>
                  <a:pt x="90" y="112"/>
                </a:lnTo>
                <a:lnTo>
                  <a:pt x="89" y="113"/>
                </a:lnTo>
                <a:lnTo>
                  <a:pt x="98" y="141"/>
                </a:lnTo>
                <a:lnTo>
                  <a:pt x="49" y="184"/>
                </a:lnTo>
                <a:lnTo>
                  <a:pt x="0" y="141"/>
                </a:lnTo>
                <a:lnTo>
                  <a:pt x="31" y="43"/>
                </a:lnTo>
                <a:lnTo>
                  <a:pt x="67" y="43"/>
                </a:lnTo>
                <a:close/>
                <a:moveTo>
                  <a:pt x="55" y="55"/>
                </a:moveTo>
                <a:lnTo>
                  <a:pt x="43" y="55"/>
                </a:lnTo>
                <a:lnTo>
                  <a:pt x="35" y="81"/>
                </a:lnTo>
                <a:lnTo>
                  <a:pt x="56" y="60"/>
                </a:lnTo>
                <a:lnTo>
                  <a:pt x="55" y="55"/>
                </a:lnTo>
                <a:close/>
                <a:moveTo>
                  <a:pt x="49" y="166"/>
                </a:moveTo>
                <a:lnTo>
                  <a:pt x="80" y="135"/>
                </a:lnTo>
                <a:lnTo>
                  <a:pt x="77" y="125"/>
                </a:lnTo>
                <a:lnTo>
                  <a:pt x="43" y="160"/>
                </a:lnTo>
                <a:lnTo>
                  <a:pt x="49" y="166"/>
                </a:lnTo>
                <a:close/>
                <a:moveTo>
                  <a:pt x="33" y="149"/>
                </a:moveTo>
                <a:lnTo>
                  <a:pt x="72" y="110"/>
                </a:lnTo>
                <a:lnTo>
                  <a:pt x="68" y="98"/>
                </a:lnTo>
                <a:lnTo>
                  <a:pt x="25" y="141"/>
                </a:lnTo>
                <a:lnTo>
                  <a:pt x="33" y="149"/>
                </a:lnTo>
                <a:close/>
                <a:moveTo>
                  <a:pt x="21" y="128"/>
                </a:moveTo>
                <a:lnTo>
                  <a:pt x="64" y="84"/>
                </a:lnTo>
                <a:lnTo>
                  <a:pt x="61" y="73"/>
                </a:lnTo>
                <a:lnTo>
                  <a:pt x="27" y="106"/>
                </a:lnTo>
                <a:lnTo>
                  <a:pt x="21" y="128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273051" y="2050723"/>
            <a:ext cx="4923846" cy="2962453"/>
            <a:chOff x="3022028" y="1587732"/>
            <a:chExt cx="6120680" cy="3682533"/>
          </a:xfrm>
        </p:grpSpPr>
        <p:pic>
          <p:nvPicPr>
            <p:cNvPr id="20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3937348" y="2060861"/>
              <a:ext cx="4320480" cy="2376250"/>
            </a:xfrm>
            <a:prstGeom prst="rect">
              <a:avLst/>
            </a:prstGeom>
            <a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13611" y="1856039"/>
            <a:ext cx="670560" cy="604586"/>
            <a:chOff x="5424755" y="1340768"/>
            <a:chExt cx="670560" cy="604586"/>
          </a:xfrm>
        </p:grpSpPr>
        <p:grpSp>
          <p:nvGrpSpPr>
            <p:cNvPr id="29" name="组合 28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32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0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itchFamily="34" charset="-122"/>
                </a:rPr>
                <a:t>01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itchFamily="34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7166147" y="1700808"/>
            <a:ext cx="310790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多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人同时远程操作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7166147" y="2023806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借助学校优势，在实验课上多人同时远程操作，操作简单，节省时间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313611" y="2752406"/>
            <a:ext cx="670560" cy="604586"/>
            <a:chOff x="5424755" y="1340768"/>
            <a:chExt cx="670560" cy="604586"/>
          </a:xfrm>
        </p:grpSpPr>
        <p:grpSp>
          <p:nvGrpSpPr>
            <p:cNvPr id="38" name="组合 37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41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39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itchFamily="34" charset="-122"/>
                </a:rPr>
                <a:t>02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itchFamily="34" charset="-122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7166147" y="2597175"/>
            <a:ext cx="18419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数据安全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7166147" y="2920173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只能访问服务器端数据，对服务端数据进行标注，标注数据保存于服务端。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6313611" y="3631400"/>
            <a:ext cx="670560" cy="604586"/>
            <a:chOff x="5424755" y="1340768"/>
            <a:chExt cx="670560" cy="604586"/>
          </a:xfrm>
        </p:grpSpPr>
        <p:grpSp>
          <p:nvGrpSpPr>
            <p:cNvPr id="47" name="组合 46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1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0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48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itchFamily="34" charset="-122"/>
                </a:rPr>
                <a:t>03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itchFamily="34" charset="-122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7166147" y="3476169"/>
            <a:ext cx="1841984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功能丰富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7166147" y="3799167"/>
            <a:ext cx="3683968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针对标注目标的不同选择不同的标记形状，内置快捷键，以及对点状的空间碎片标注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6313611" y="4524051"/>
            <a:ext cx="670560" cy="604586"/>
            <a:chOff x="5424755" y="1340768"/>
            <a:chExt cx="670560" cy="604586"/>
          </a:xfrm>
        </p:grpSpPr>
        <p:grpSp>
          <p:nvGrpSpPr>
            <p:cNvPr id="56" name="组合 55"/>
            <p:cNvGrpSpPr/>
            <p:nvPr/>
          </p:nvGrpSpPr>
          <p:grpSpPr>
            <a:xfrm>
              <a:off x="5424755" y="1340768"/>
              <a:ext cx="670560" cy="604586"/>
              <a:chOff x="5424755" y="1340768"/>
              <a:chExt cx="670560" cy="604586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</a:endParaRPr>
                </a:p>
              </p:txBody>
            </p:sp>
          </p:grpSp>
          <p:sp>
            <p:nvSpPr>
              <p:cNvPr id="59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414455"/>
                  </a:solidFill>
                </a:endParaRPr>
              </a:p>
            </p:txBody>
          </p:sp>
        </p:grpSp>
        <p:sp>
          <p:nvSpPr>
            <p:cNvPr id="57" name="TextBox 7"/>
            <p:cNvSpPr>
              <a:spLocks noChangeArrowheads="1"/>
            </p:cNvSpPr>
            <p:nvPr/>
          </p:nvSpPr>
          <p:spPr bwMode="auto">
            <a:xfrm>
              <a:off x="5472003" y="1484784"/>
              <a:ext cx="5760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rgbClr val="414455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sym typeface="微软雅黑" pitchFamily="34" charset="-122"/>
                </a:rPr>
                <a:t>04</a:t>
              </a:r>
              <a:endParaRPr lang="zh-CN" altLang="en-US" sz="2000" b="1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sym typeface="微软雅黑" pitchFamily="34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7166147" y="4368820"/>
            <a:ext cx="217180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数据验证</a:t>
            </a:r>
            <a:endParaRPr lang="en-US" altLang="zh-CN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7166147" y="4691818"/>
            <a:ext cx="3683968" cy="3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数据可视化验证，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IOU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sym typeface="微软雅黑" pitchFamily="34" charset="-122"/>
              </a:rPr>
              <a:t>验证。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sym typeface="微软雅黑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77" y="2431337"/>
            <a:ext cx="3472869" cy="19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23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5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5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3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35" grpId="0"/>
      <p:bldP spid="36" grpId="0"/>
      <p:bldP spid="44" grpId="0"/>
      <p:bldP spid="45" grpId="0"/>
      <p:bldP spid="53" grpId="0"/>
      <p:bldP spid="54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致谢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9" name="Rectangle 4"/>
          <p:cNvSpPr txBox="1">
            <a:spLocks noChangeArrowheads="1"/>
          </p:cNvSpPr>
          <p:nvPr/>
        </p:nvSpPr>
        <p:spPr bwMode="auto">
          <a:xfrm>
            <a:off x="5233491" y="1292473"/>
            <a:ext cx="1656184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5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  <a:endParaRPr lang="zh-CN" sz="5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4826839" y="1916832"/>
            <a:ext cx="2736500" cy="0"/>
          </a:xfrm>
          <a:prstGeom prst="line">
            <a:avLst/>
          </a:prstGeom>
          <a:ln w="1905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4705418" y="1916832"/>
            <a:ext cx="2979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bg1">
                    <a:lumMod val="50000"/>
                  </a:schemeClr>
                </a:solidFill>
              </a:rPr>
              <a:t>ACKNOWLEDGEMENT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297387" y="2520581"/>
            <a:ext cx="4104456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紫金山天文台：</a:t>
            </a:r>
            <a:endParaRPr lang="en-US" altLang="zh-CN" sz="24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孙荣煜老师</a:t>
            </a:r>
            <a:endParaRPr lang="en-US" altLang="zh-CN" sz="24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太原理工大学：</a:t>
            </a:r>
            <a:endParaRPr lang="en-US" altLang="zh-CN" sz="24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光信</a:t>
            </a:r>
            <a:r>
              <a:rPr lang="en-US" altLang="zh-CN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17-1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en-US" altLang="zh-CN" sz="24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光信</a:t>
            </a:r>
            <a:r>
              <a:rPr lang="en-US" altLang="zh-CN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17-2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en-US" altLang="zh-CN" sz="24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光照</a:t>
            </a:r>
            <a:r>
              <a:rPr lang="en-US" altLang="zh-CN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17-1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en-US" altLang="zh-CN" sz="2400" b="1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光照</a:t>
            </a:r>
            <a:r>
              <a:rPr lang="en-US" altLang="zh-CN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17-2</a:t>
            </a:r>
            <a:r>
              <a:rPr lang="zh-CN" altLang="en-US" sz="2400" b="1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lang="en-US" altLang="zh-CN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</p:spTree>
    <p:extLst>
      <p:ext uri="{BB962C8B-B14F-4D97-AF65-F5344CB8AC3E}">
        <p14:creationId xmlns:p14="http://schemas.microsoft.com/office/powerpoint/2010/main" val="3853554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3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3092" y="1916003"/>
            <a:ext cx="12218267" cy="3168352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2730280" y="2824413"/>
            <a:ext cx="1341120" cy="1209172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" name="Freeform 89"/>
          <p:cNvSpPr>
            <a:spLocks noEditPoints="1"/>
          </p:cNvSpPr>
          <p:nvPr/>
        </p:nvSpPr>
        <p:spPr bwMode="auto">
          <a:xfrm>
            <a:off x="3248321" y="3174257"/>
            <a:ext cx="316328" cy="509483"/>
          </a:xfrm>
          <a:custGeom>
            <a:avLst/>
            <a:gdLst>
              <a:gd name="T0" fmla="*/ 70 w 124"/>
              <a:gd name="T1" fmla="*/ 160 h 200"/>
              <a:gd name="T2" fmla="*/ 70 w 124"/>
              <a:gd name="T3" fmla="*/ 184 h 200"/>
              <a:gd name="T4" fmla="*/ 97 w 124"/>
              <a:gd name="T5" fmla="*/ 184 h 200"/>
              <a:gd name="T6" fmla="*/ 97 w 124"/>
              <a:gd name="T7" fmla="*/ 200 h 200"/>
              <a:gd name="T8" fmla="*/ 25 w 124"/>
              <a:gd name="T9" fmla="*/ 200 h 200"/>
              <a:gd name="T10" fmla="*/ 25 w 124"/>
              <a:gd name="T11" fmla="*/ 184 h 200"/>
              <a:gd name="T12" fmla="*/ 53 w 124"/>
              <a:gd name="T13" fmla="*/ 184 h 200"/>
              <a:gd name="T14" fmla="*/ 53 w 124"/>
              <a:gd name="T15" fmla="*/ 160 h 200"/>
              <a:gd name="T16" fmla="*/ 0 w 124"/>
              <a:gd name="T17" fmla="*/ 98 h 200"/>
              <a:gd name="T18" fmla="*/ 0 w 124"/>
              <a:gd name="T19" fmla="*/ 76 h 200"/>
              <a:gd name="T20" fmla="*/ 17 w 124"/>
              <a:gd name="T21" fmla="*/ 76 h 200"/>
              <a:gd name="T22" fmla="*/ 17 w 124"/>
              <a:gd name="T23" fmla="*/ 98 h 200"/>
              <a:gd name="T24" fmla="*/ 30 w 124"/>
              <a:gd name="T25" fmla="*/ 130 h 200"/>
              <a:gd name="T26" fmla="*/ 62 w 124"/>
              <a:gd name="T27" fmla="*/ 144 h 200"/>
              <a:gd name="T28" fmla="*/ 94 w 124"/>
              <a:gd name="T29" fmla="*/ 130 h 200"/>
              <a:gd name="T30" fmla="*/ 105 w 124"/>
              <a:gd name="T31" fmla="*/ 98 h 200"/>
              <a:gd name="T32" fmla="*/ 105 w 124"/>
              <a:gd name="T33" fmla="*/ 76 h 200"/>
              <a:gd name="T34" fmla="*/ 124 w 124"/>
              <a:gd name="T35" fmla="*/ 76 h 200"/>
              <a:gd name="T36" fmla="*/ 124 w 124"/>
              <a:gd name="T37" fmla="*/ 98 h 200"/>
              <a:gd name="T38" fmla="*/ 70 w 124"/>
              <a:gd name="T39" fmla="*/ 160 h 200"/>
              <a:gd name="T40" fmla="*/ 63 w 124"/>
              <a:gd name="T41" fmla="*/ 132 h 200"/>
              <a:gd name="T42" fmla="*/ 29 w 124"/>
              <a:gd name="T43" fmla="*/ 97 h 200"/>
              <a:gd name="T44" fmla="*/ 29 w 124"/>
              <a:gd name="T45" fmla="*/ 88 h 200"/>
              <a:gd name="T46" fmla="*/ 77 w 124"/>
              <a:gd name="T47" fmla="*/ 88 h 200"/>
              <a:gd name="T48" fmla="*/ 77 w 124"/>
              <a:gd name="T49" fmla="*/ 80 h 200"/>
              <a:gd name="T50" fmla="*/ 29 w 124"/>
              <a:gd name="T51" fmla="*/ 80 h 200"/>
              <a:gd name="T52" fmla="*/ 29 w 124"/>
              <a:gd name="T53" fmla="*/ 64 h 200"/>
              <a:gd name="T54" fmla="*/ 77 w 124"/>
              <a:gd name="T55" fmla="*/ 64 h 200"/>
              <a:gd name="T56" fmla="*/ 77 w 124"/>
              <a:gd name="T57" fmla="*/ 56 h 200"/>
              <a:gd name="T58" fmla="*/ 29 w 124"/>
              <a:gd name="T59" fmla="*/ 56 h 200"/>
              <a:gd name="T60" fmla="*/ 29 w 124"/>
              <a:gd name="T61" fmla="*/ 44 h 200"/>
              <a:gd name="T62" fmla="*/ 77 w 124"/>
              <a:gd name="T63" fmla="*/ 44 h 200"/>
              <a:gd name="T64" fmla="*/ 77 w 124"/>
              <a:gd name="T65" fmla="*/ 36 h 200"/>
              <a:gd name="T66" fmla="*/ 29 w 124"/>
              <a:gd name="T67" fmla="*/ 36 h 200"/>
              <a:gd name="T68" fmla="*/ 63 w 124"/>
              <a:gd name="T69" fmla="*/ 0 h 200"/>
              <a:gd name="T70" fmla="*/ 97 w 124"/>
              <a:gd name="T71" fmla="*/ 36 h 200"/>
              <a:gd name="T72" fmla="*/ 97 w 124"/>
              <a:gd name="T73" fmla="*/ 97 h 200"/>
              <a:gd name="T74" fmla="*/ 63 w 124"/>
              <a:gd name="T75" fmla="*/ 13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4" h="200">
                <a:moveTo>
                  <a:pt x="70" y="160"/>
                </a:moveTo>
                <a:cubicBezTo>
                  <a:pt x="70" y="184"/>
                  <a:pt x="70" y="184"/>
                  <a:pt x="70" y="184"/>
                </a:cubicBezTo>
                <a:cubicBezTo>
                  <a:pt x="97" y="184"/>
                  <a:pt x="97" y="184"/>
                  <a:pt x="97" y="184"/>
                </a:cubicBezTo>
                <a:cubicBezTo>
                  <a:pt x="97" y="200"/>
                  <a:pt x="97" y="200"/>
                  <a:pt x="97" y="200"/>
                </a:cubicBezTo>
                <a:cubicBezTo>
                  <a:pt x="25" y="200"/>
                  <a:pt x="25" y="200"/>
                  <a:pt x="25" y="200"/>
                </a:cubicBezTo>
                <a:cubicBezTo>
                  <a:pt x="25" y="184"/>
                  <a:pt x="25" y="184"/>
                  <a:pt x="25" y="184"/>
                </a:cubicBezTo>
                <a:cubicBezTo>
                  <a:pt x="53" y="184"/>
                  <a:pt x="53" y="184"/>
                  <a:pt x="53" y="184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23" y="156"/>
                  <a:pt x="0" y="130"/>
                  <a:pt x="0" y="98"/>
                </a:cubicBezTo>
                <a:cubicBezTo>
                  <a:pt x="0" y="76"/>
                  <a:pt x="0" y="76"/>
                  <a:pt x="0" y="76"/>
                </a:cubicBezTo>
                <a:cubicBezTo>
                  <a:pt x="17" y="76"/>
                  <a:pt x="17" y="76"/>
                  <a:pt x="17" y="76"/>
                </a:cubicBezTo>
                <a:cubicBezTo>
                  <a:pt x="17" y="98"/>
                  <a:pt x="17" y="98"/>
                  <a:pt x="17" y="98"/>
                </a:cubicBezTo>
                <a:cubicBezTo>
                  <a:pt x="17" y="111"/>
                  <a:pt x="22" y="122"/>
                  <a:pt x="30" y="130"/>
                </a:cubicBezTo>
                <a:cubicBezTo>
                  <a:pt x="38" y="139"/>
                  <a:pt x="49" y="144"/>
                  <a:pt x="62" y="144"/>
                </a:cubicBezTo>
                <a:cubicBezTo>
                  <a:pt x="75" y="144"/>
                  <a:pt x="86" y="139"/>
                  <a:pt x="94" y="130"/>
                </a:cubicBezTo>
                <a:cubicBezTo>
                  <a:pt x="102" y="122"/>
                  <a:pt x="105" y="111"/>
                  <a:pt x="105" y="98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4" y="98"/>
                  <a:pt x="124" y="98"/>
                  <a:pt x="124" y="98"/>
                </a:cubicBezTo>
                <a:cubicBezTo>
                  <a:pt x="124" y="130"/>
                  <a:pt x="100" y="156"/>
                  <a:pt x="70" y="160"/>
                </a:cubicBezTo>
                <a:close/>
                <a:moveTo>
                  <a:pt x="63" y="132"/>
                </a:moveTo>
                <a:cubicBezTo>
                  <a:pt x="45" y="132"/>
                  <a:pt x="29" y="116"/>
                  <a:pt x="29" y="97"/>
                </a:cubicBezTo>
                <a:cubicBezTo>
                  <a:pt x="29" y="88"/>
                  <a:pt x="29" y="88"/>
                  <a:pt x="29" y="88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0"/>
                  <a:pt x="77" y="80"/>
                  <a:pt x="77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9" y="64"/>
                  <a:pt x="29" y="64"/>
                  <a:pt x="29" y="64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56"/>
                  <a:pt x="77" y="56"/>
                  <a:pt x="77" y="56"/>
                </a:cubicBezTo>
                <a:cubicBezTo>
                  <a:pt x="29" y="56"/>
                  <a:pt x="29" y="56"/>
                  <a:pt x="29" y="56"/>
                </a:cubicBezTo>
                <a:cubicBezTo>
                  <a:pt x="29" y="44"/>
                  <a:pt x="29" y="44"/>
                  <a:pt x="29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36"/>
                  <a:pt x="77" y="36"/>
                  <a:pt x="77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30" y="17"/>
                  <a:pt x="46" y="0"/>
                  <a:pt x="63" y="0"/>
                </a:cubicBezTo>
                <a:cubicBezTo>
                  <a:pt x="82" y="0"/>
                  <a:pt x="97" y="16"/>
                  <a:pt x="97" y="36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16"/>
                  <a:pt x="82" y="132"/>
                  <a:pt x="63" y="13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4243080" y="3068960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谢谢您的聆听</a:t>
            </a:r>
            <a:endParaRPr lang="zh-CN" altLang="en-US" sz="6600" b="1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0" name="TextBox 7"/>
          <p:cNvSpPr>
            <a:spLocks noChangeArrowheads="1"/>
          </p:cNvSpPr>
          <p:nvPr/>
        </p:nvSpPr>
        <p:spPr bwMode="auto">
          <a:xfrm>
            <a:off x="4243080" y="2792541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itchFamily="34" charset="-34"/>
                <a:sym typeface="微软雅黑" pitchFamily="34" charset="-122"/>
              </a:rPr>
              <a:t>THANK YOU FOR YOUR </a:t>
            </a:r>
            <a:r>
              <a:rPr lang="en-US" altLang="zh-CN" sz="2000" dirty="0" smtClean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itchFamily="34" charset="-34"/>
                <a:sym typeface="微软雅黑" pitchFamily="34" charset="-122"/>
              </a:rPr>
              <a:t>TIME.</a:t>
            </a:r>
            <a:endParaRPr lang="zh-CN" altLang="en-US" sz="2000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itchFamily="34" charset="-34"/>
              <a:sym typeface="微软雅黑" pitchFamily="34" charset="-122"/>
            </a:endParaRPr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1855731">
            <a:off x="2827097" y="2901968"/>
            <a:ext cx="1157449" cy="104357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C00000"/>
            </a:solidFill>
            <a:prstDash val="sys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43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自我介绍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230" y="1196752"/>
            <a:ext cx="3868639" cy="5079102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2000"/>
                      </a14:imgEffect>
                      <a14:imgEffect>
                        <a14:brightnessContrast bright="9000"/>
                      </a14:imgEffect>
                    </a14:imgLayer>
                  </a14:imgProps>
                </a:ext>
              </a:extLst>
            </a:blip>
            <a:stretch>
              <a:fillRect l="-195029" t="-73544" r="-43557" b="-69092"/>
            </a:stretch>
          </a:blipFill>
          <a:effectLst>
            <a:outerShdw blurRad="177800" dist="101600" dir="8100000" algn="tr" rotWithShape="0">
              <a:prstClr val="black">
                <a:alpha val="37000"/>
              </a:prstClr>
            </a:outerShdw>
          </a:effectLst>
          <a:extLst/>
        </p:spPr>
      </p:pic>
      <p:cxnSp>
        <p:nvCxnSpPr>
          <p:cNvPr id="34" name="直接连接符 33"/>
          <p:cNvCxnSpPr/>
          <p:nvPr/>
        </p:nvCxnSpPr>
        <p:spPr>
          <a:xfrm flipH="1">
            <a:off x="6001572" y="1976958"/>
            <a:ext cx="391243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6019102" y="2429399"/>
            <a:ext cx="391243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>
            <a:off x="6001573" y="2874898"/>
            <a:ext cx="3912438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H="1">
            <a:off x="5993227" y="3351187"/>
            <a:ext cx="391243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H="1">
            <a:off x="6001572" y="3844847"/>
            <a:ext cx="391243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6001572" y="4310335"/>
            <a:ext cx="391243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6001572" y="4742787"/>
            <a:ext cx="391243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H="1">
            <a:off x="6001573" y="5246439"/>
            <a:ext cx="420047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994543" y="1576848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93227" y="2923758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39700" y="15799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孙永阳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29897" y="293172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太原理工大学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83361" y="3910225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政治面貌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85892" y="2473915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年级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03526" y="3401025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籍贯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51172" y="340102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黑龙江省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48171" y="390548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中共党员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19913" y="2480771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   一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93227" y="4342677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46685" y="4342677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13163692861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93345" y="4846329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电子邮箱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16754" y="4846329"/>
            <a:ext cx="3152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sunyongyang@126.com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93227" y="2020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导师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619913" y="2002250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贾   鹏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919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"/>
                            </p:stCondLst>
                            <p:childTnLst>
                              <p:par>
                                <p:cTn id="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50" grpId="0"/>
      <p:bldP spid="51" grpId="0"/>
      <p:bldP spid="53" grpId="0"/>
      <p:bldP spid="54" grpId="0"/>
      <p:bldP spid="56" grpId="0"/>
      <p:bldP spid="57" grpId="0"/>
      <p:bldP spid="59" grpId="0"/>
      <p:bldP spid="63" grpId="0"/>
      <p:bldP spid="64" grpId="0"/>
      <p:bldP spid="65" grpId="0"/>
      <p:bldP spid="68" grpId="0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2050" name="Picture 2" descr="C:\Users\孙永阳\Desktop\大庆开会\登录界面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" y="0"/>
            <a:ext cx="121955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10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3074" name="Picture 2" descr="C:\Users\孙永阳\Desktop\大庆开会\主界面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7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7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主要优点</a:t>
            </a:r>
            <a:endParaRPr lang="zh-CN" altLang="en-US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0482" y="1700808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常用的数据标注工具：</a:t>
            </a:r>
            <a:endParaRPr lang="en-US" altLang="zh-CN" dirty="0" smtClean="0"/>
          </a:p>
          <a:p>
            <a:r>
              <a:rPr lang="en-US" altLang="zh-CN" dirty="0" err="1" smtClean="0"/>
              <a:t>Labelme</a:t>
            </a:r>
            <a:endParaRPr lang="en-US" altLang="zh-CN" dirty="0" smtClean="0"/>
          </a:p>
          <a:p>
            <a:r>
              <a:rPr lang="en-US" altLang="zh-CN" dirty="0" err="1" smtClean="0"/>
              <a:t>LabelImg</a:t>
            </a:r>
            <a:endParaRPr lang="en-US" altLang="zh-CN" dirty="0" smtClean="0"/>
          </a:p>
          <a:p>
            <a:r>
              <a:rPr lang="en-US" altLang="zh-CN" dirty="0" err="1" smtClean="0"/>
              <a:t>LabelHub</a:t>
            </a:r>
            <a:endParaRPr lang="en-US" altLang="zh-CN" dirty="0" smtClean="0"/>
          </a:p>
          <a:p>
            <a:r>
              <a:rPr lang="en-US" altLang="zh-CN" dirty="0" err="1" smtClean="0"/>
              <a:t>Labelbox</a:t>
            </a:r>
            <a:endParaRPr lang="en-US" altLang="zh-CN" dirty="0" smtClean="0"/>
          </a:p>
          <a:p>
            <a:r>
              <a:rPr lang="zh-CN" altLang="en-US" dirty="0"/>
              <a:t>精灵标注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67788" y="3626684"/>
            <a:ext cx="3129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多</a:t>
            </a:r>
            <a:r>
              <a:rPr lang="zh-CN" altLang="en-US" dirty="0" smtClean="0"/>
              <a:t>人操作缺点：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需要安装或语言环境，费时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数据容易泄露</a:t>
            </a:r>
            <a:endParaRPr lang="en-US" altLang="zh-CN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5002563" y="4968504"/>
            <a:ext cx="6851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数据标注平台优点：</a:t>
            </a:r>
            <a:endParaRPr lang="en-US" altLang="zh-CN" dirty="0" smtClean="0"/>
          </a:p>
          <a:p>
            <a:r>
              <a:rPr lang="en-US" altLang="zh-CN" dirty="0" smtClean="0"/>
              <a:t>1.</a:t>
            </a:r>
            <a:r>
              <a:rPr lang="zh-CN" altLang="en-US" dirty="0" smtClean="0"/>
              <a:t>操作简单：</a:t>
            </a:r>
            <a:r>
              <a:rPr lang="en-US" altLang="zh-CN" dirty="0" smtClean="0"/>
              <a:t>html, </a:t>
            </a:r>
            <a:r>
              <a:rPr lang="zh-CN" altLang="en-US" dirty="0" smtClean="0"/>
              <a:t>接入局域网，</a:t>
            </a:r>
            <a:r>
              <a:rPr lang="en-US" altLang="zh-CN" dirty="0" smtClean="0"/>
              <a:t>IP</a:t>
            </a:r>
            <a:r>
              <a:rPr lang="zh-CN" altLang="en-US" dirty="0" smtClean="0"/>
              <a:t>地址直接</a:t>
            </a:r>
            <a:r>
              <a:rPr lang="zh-CN" altLang="en-US" smtClean="0"/>
              <a:t>访问平台，操作简单。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数据安全：用户只能访问服务器图片，数据保存于服务器。</a:t>
            </a:r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39" y="1173748"/>
            <a:ext cx="6121053" cy="32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2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2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个人履历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10706099" y="332656"/>
            <a:ext cx="43204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414455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06</a:t>
            </a:r>
            <a:endParaRPr lang="zh-CN" altLang="en-US" dirty="0">
              <a:solidFill>
                <a:srgbClr val="414455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2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2971" y="188640"/>
            <a:ext cx="670560" cy="604586"/>
            <a:chOff x="5424755" y="1340768"/>
            <a:chExt cx="670560" cy="604586"/>
          </a:xfrm>
        </p:grpSpPr>
        <p:grpSp>
          <p:nvGrpSpPr>
            <p:cNvPr id="16" name="组合 15"/>
            <p:cNvGrpSpPr/>
            <p:nvPr/>
          </p:nvGrpSpPr>
          <p:grpSpPr>
            <a:xfrm>
              <a:off x="5424755" y="1340768"/>
              <a:ext cx="670560" cy="604586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文本框 9"/>
          <p:cNvSpPr txBox="1"/>
          <p:nvPr/>
        </p:nvSpPr>
        <p:spPr>
          <a:xfrm>
            <a:off x="1270163" y="307422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主要功能</a:t>
            </a:r>
            <a:endParaRPr lang="zh-CN" altLang="en-US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342171" y="667462"/>
            <a:ext cx="9723968" cy="0"/>
          </a:xfrm>
          <a:prstGeom prst="line">
            <a:avLst/>
          </a:prstGeom>
          <a:ln>
            <a:solidFill>
              <a:srgbClr val="4144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239467" y="459431"/>
            <a:ext cx="258720" cy="233265"/>
            <a:chOff x="3720691" y="2824413"/>
            <a:chExt cx="1341120" cy="1209172"/>
          </a:xfrm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 flipH="1">
            <a:off x="758038" y="254813"/>
            <a:ext cx="257471" cy="412649"/>
            <a:chOff x="4638" y="-33"/>
            <a:chExt cx="667" cy="1069"/>
          </a:xfrm>
          <a:solidFill>
            <a:srgbClr val="414455"/>
          </a:solidFill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4638" y="556"/>
              <a:ext cx="667" cy="480"/>
            </a:xfrm>
            <a:custGeom>
              <a:avLst/>
              <a:gdLst>
                <a:gd name="T0" fmla="*/ 67 w 67"/>
                <a:gd name="T1" fmla="*/ 15 h 49"/>
                <a:gd name="T2" fmla="*/ 52 w 67"/>
                <a:gd name="T3" fmla="*/ 0 h 49"/>
                <a:gd name="T4" fmla="*/ 38 w 67"/>
                <a:gd name="T5" fmla="*/ 24 h 49"/>
                <a:gd name="T6" fmla="*/ 36 w 67"/>
                <a:gd name="T7" fmla="*/ 13 h 49"/>
                <a:gd name="T8" fmla="*/ 38 w 67"/>
                <a:gd name="T9" fmla="*/ 9 h 49"/>
                <a:gd name="T10" fmla="*/ 34 w 67"/>
                <a:gd name="T11" fmla="*/ 5 h 49"/>
                <a:gd name="T12" fmla="*/ 30 w 67"/>
                <a:gd name="T13" fmla="*/ 9 h 49"/>
                <a:gd name="T14" fmla="*/ 31 w 67"/>
                <a:gd name="T15" fmla="*/ 13 h 49"/>
                <a:gd name="T16" fmla="*/ 30 w 67"/>
                <a:gd name="T17" fmla="*/ 24 h 49"/>
                <a:gd name="T18" fmla="*/ 16 w 67"/>
                <a:gd name="T19" fmla="*/ 0 h 49"/>
                <a:gd name="T20" fmla="*/ 1 w 67"/>
                <a:gd name="T21" fmla="*/ 15 h 49"/>
                <a:gd name="T22" fmla="*/ 0 w 67"/>
                <a:gd name="T23" fmla="*/ 15 h 49"/>
                <a:gd name="T24" fmla="*/ 0 w 67"/>
                <a:gd name="T25" fmla="*/ 45 h 49"/>
                <a:gd name="T26" fmla="*/ 1 w 67"/>
                <a:gd name="T27" fmla="*/ 45 h 49"/>
                <a:gd name="T28" fmla="*/ 34 w 67"/>
                <a:gd name="T29" fmla="*/ 49 h 49"/>
                <a:gd name="T30" fmla="*/ 66 w 67"/>
                <a:gd name="T31" fmla="*/ 45 h 49"/>
                <a:gd name="T32" fmla="*/ 67 w 67"/>
                <a:gd name="T33" fmla="*/ 45 h 49"/>
                <a:gd name="T34" fmla="*/ 67 w 67"/>
                <a:gd name="T35" fmla="*/ 1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49">
                  <a:moveTo>
                    <a:pt x="67" y="15"/>
                  </a:moveTo>
                  <a:cubicBezTo>
                    <a:pt x="66" y="9"/>
                    <a:pt x="60" y="3"/>
                    <a:pt x="52" y="0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7" y="12"/>
                    <a:pt x="38" y="11"/>
                    <a:pt x="38" y="9"/>
                  </a:cubicBezTo>
                  <a:cubicBezTo>
                    <a:pt x="38" y="7"/>
                    <a:pt x="36" y="5"/>
                    <a:pt x="34" y="5"/>
                  </a:cubicBezTo>
                  <a:cubicBezTo>
                    <a:pt x="31" y="5"/>
                    <a:pt x="30" y="7"/>
                    <a:pt x="30" y="9"/>
                  </a:cubicBezTo>
                  <a:cubicBezTo>
                    <a:pt x="30" y="11"/>
                    <a:pt x="30" y="12"/>
                    <a:pt x="31" y="13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3"/>
                    <a:pt x="2" y="9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4" y="47"/>
                    <a:pt x="18" y="49"/>
                    <a:pt x="34" y="49"/>
                  </a:cubicBezTo>
                  <a:cubicBezTo>
                    <a:pt x="50" y="49"/>
                    <a:pt x="63" y="47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15"/>
                    <a:pt x="67" y="15"/>
                    <a:pt x="6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737" y="-33"/>
              <a:ext cx="449" cy="589"/>
            </a:xfrm>
            <a:custGeom>
              <a:avLst/>
              <a:gdLst>
                <a:gd name="T0" fmla="*/ 3 w 45"/>
                <a:gd name="T1" fmla="*/ 38 h 60"/>
                <a:gd name="T2" fmla="*/ 7 w 45"/>
                <a:gd name="T3" fmla="*/ 43 h 60"/>
                <a:gd name="T4" fmla="*/ 23 w 45"/>
                <a:gd name="T5" fmla="*/ 60 h 60"/>
                <a:gd name="T6" fmla="*/ 40 w 45"/>
                <a:gd name="T7" fmla="*/ 43 h 60"/>
                <a:gd name="T8" fmla="*/ 40 w 45"/>
                <a:gd name="T9" fmla="*/ 43 h 60"/>
                <a:gd name="T10" fmla="*/ 44 w 45"/>
                <a:gd name="T11" fmla="*/ 38 h 60"/>
                <a:gd name="T12" fmla="*/ 41 w 45"/>
                <a:gd name="T13" fmla="*/ 33 h 60"/>
                <a:gd name="T14" fmla="*/ 41 w 45"/>
                <a:gd name="T15" fmla="*/ 33 h 60"/>
                <a:gd name="T16" fmla="*/ 36 w 45"/>
                <a:gd name="T17" fmla="*/ 13 h 60"/>
                <a:gd name="T18" fmla="*/ 12 w 45"/>
                <a:gd name="T19" fmla="*/ 10 h 60"/>
                <a:gd name="T20" fmla="*/ 6 w 45"/>
                <a:gd name="T21" fmla="*/ 33 h 60"/>
                <a:gd name="T22" fmla="*/ 6 w 45"/>
                <a:gd name="T23" fmla="*/ 33 h 60"/>
                <a:gd name="T24" fmla="*/ 3 w 45"/>
                <a:gd name="T25" fmla="*/ 38 h 60"/>
                <a:gd name="T26" fmla="*/ 8 w 45"/>
                <a:gd name="T27" fmla="*/ 34 h 60"/>
                <a:gd name="T28" fmla="*/ 8 w 45"/>
                <a:gd name="T29" fmla="*/ 34 h 60"/>
                <a:gd name="T30" fmla="*/ 8 w 45"/>
                <a:gd name="T31" fmla="*/ 34 h 60"/>
                <a:gd name="T32" fmla="*/ 8 w 45"/>
                <a:gd name="T33" fmla="*/ 32 h 60"/>
                <a:gd name="T34" fmla="*/ 9 w 45"/>
                <a:gd name="T35" fmla="*/ 25 h 60"/>
                <a:gd name="T36" fmla="*/ 11 w 45"/>
                <a:gd name="T37" fmla="*/ 23 h 60"/>
                <a:gd name="T38" fmla="*/ 29 w 45"/>
                <a:gd name="T39" fmla="*/ 19 h 60"/>
                <a:gd name="T40" fmla="*/ 38 w 45"/>
                <a:gd name="T41" fmla="*/ 34 h 60"/>
                <a:gd name="T42" fmla="*/ 38 w 45"/>
                <a:gd name="T43" fmla="*/ 34 h 60"/>
                <a:gd name="T44" fmla="*/ 39 w 45"/>
                <a:gd name="T45" fmla="*/ 34 h 60"/>
                <a:gd name="T46" fmla="*/ 40 w 45"/>
                <a:gd name="T47" fmla="*/ 34 h 60"/>
                <a:gd name="T48" fmla="*/ 42 w 45"/>
                <a:gd name="T49" fmla="*/ 35 h 60"/>
                <a:gd name="T50" fmla="*/ 43 w 45"/>
                <a:gd name="T51" fmla="*/ 38 h 60"/>
                <a:gd name="T52" fmla="*/ 42 w 45"/>
                <a:gd name="T53" fmla="*/ 41 h 60"/>
                <a:gd name="T54" fmla="*/ 40 w 45"/>
                <a:gd name="T55" fmla="*/ 42 h 60"/>
                <a:gd name="T56" fmla="*/ 40 w 45"/>
                <a:gd name="T57" fmla="*/ 42 h 60"/>
                <a:gd name="T58" fmla="*/ 39 w 45"/>
                <a:gd name="T59" fmla="*/ 42 h 60"/>
                <a:gd name="T60" fmla="*/ 38 w 45"/>
                <a:gd name="T61" fmla="*/ 43 h 60"/>
                <a:gd name="T62" fmla="*/ 33 w 45"/>
                <a:gd name="T63" fmla="*/ 54 h 60"/>
                <a:gd name="T64" fmla="*/ 29 w 45"/>
                <a:gd name="T65" fmla="*/ 58 h 60"/>
                <a:gd name="T66" fmla="*/ 23 w 45"/>
                <a:gd name="T67" fmla="*/ 59 h 60"/>
                <a:gd name="T68" fmla="*/ 18 w 45"/>
                <a:gd name="T69" fmla="*/ 58 h 60"/>
                <a:gd name="T70" fmla="*/ 14 w 45"/>
                <a:gd name="T71" fmla="*/ 54 h 60"/>
                <a:gd name="T72" fmla="*/ 8 w 45"/>
                <a:gd name="T73" fmla="*/ 43 h 60"/>
                <a:gd name="T74" fmla="*/ 8 w 45"/>
                <a:gd name="T75" fmla="*/ 42 h 60"/>
                <a:gd name="T76" fmla="*/ 7 w 45"/>
                <a:gd name="T77" fmla="*/ 42 h 60"/>
                <a:gd name="T78" fmla="*/ 5 w 45"/>
                <a:gd name="T79" fmla="*/ 38 h 60"/>
                <a:gd name="T80" fmla="*/ 5 w 45"/>
                <a:gd name="T81" fmla="*/ 35 h 60"/>
                <a:gd name="T82" fmla="*/ 8 w 45"/>
                <a:gd name="T8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" h="60">
                  <a:moveTo>
                    <a:pt x="3" y="38"/>
                  </a:moveTo>
                  <a:cubicBezTo>
                    <a:pt x="3" y="40"/>
                    <a:pt x="5" y="43"/>
                    <a:pt x="7" y="43"/>
                  </a:cubicBezTo>
                  <a:cubicBezTo>
                    <a:pt x="9" y="53"/>
                    <a:pt x="16" y="60"/>
                    <a:pt x="23" y="60"/>
                  </a:cubicBezTo>
                  <a:cubicBezTo>
                    <a:pt x="31" y="60"/>
                    <a:pt x="38" y="5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3"/>
                    <a:pt x="44" y="41"/>
                    <a:pt x="44" y="38"/>
                  </a:cubicBezTo>
                  <a:cubicBezTo>
                    <a:pt x="44" y="35"/>
                    <a:pt x="43" y="33"/>
                    <a:pt x="41" y="33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45" y="18"/>
                    <a:pt x="36" y="13"/>
                  </a:cubicBezTo>
                  <a:cubicBezTo>
                    <a:pt x="35" y="0"/>
                    <a:pt x="12" y="10"/>
                    <a:pt x="12" y="10"/>
                  </a:cubicBezTo>
                  <a:cubicBezTo>
                    <a:pt x="0" y="17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4"/>
                    <a:pt x="3" y="36"/>
                    <a:pt x="3" y="38"/>
                  </a:cubicBezTo>
                  <a:close/>
                  <a:moveTo>
                    <a:pt x="8" y="34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4"/>
                    <a:pt x="11" y="23"/>
                    <a:pt x="11" y="23"/>
                  </a:cubicBezTo>
                  <a:cubicBezTo>
                    <a:pt x="21" y="24"/>
                    <a:pt x="29" y="19"/>
                    <a:pt x="29" y="19"/>
                  </a:cubicBezTo>
                  <a:cubicBezTo>
                    <a:pt x="36" y="13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4"/>
                    <a:pt x="41" y="34"/>
                    <a:pt x="42" y="35"/>
                  </a:cubicBezTo>
                  <a:cubicBezTo>
                    <a:pt x="43" y="35"/>
                    <a:pt x="43" y="37"/>
                    <a:pt x="43" y="38"/>
                  </a:cubicBezTo>
                  <a:cubicBezTo>
                    <a:pt x="43" y="39"/>
                    <a:pt x="43" y="40"/>
                    <a:pt x="42" y="41"/>
                  </a:cubicBezTo>
                  <a:cubicBezTo>
                    <a:pt x="41" y="41"/>
                    <a:pt x="41" y="42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7"/>
                    <a:pt x="36" y="51"/>
                    <a:pt x="33" y="54"/>
                  </a:cubicBezTo>
                  <a:cubicBezTo>
                    <a:pt x="32" y="56"/>
                    <a:pt x="30" y="57"/>
                    <a:pt x="29" y="58"/>
                  </a:cubicBezTo>
                  <a:cubicBezTo>
                    <a:pt x="27" y="58"/>
                    <a:pt x="25" y="59"/>
                    <a:pt x="23" y="59"/>
                  </a:cubicBezTo>
                  <a:cubicBezTo>
                    <a:pt x="22" y="59"/>
                    <a:pt x="20" y="58"/>
                    <a:pt x="18" y="58"/>
                  </a:cubicBezTo>
                  <a:cubicBezTo>
                    <a:pt x="17" y="57"/>
                    <a:pt x="15" y="56"/>
                    <a:pt x="14" y="54"/>
                  </a:cubicBezTo>
                  <a:cubicBezTo>
                    <a:pt x="11" y="51"/>
                    <a:pt x="9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5" y="40"/>
                    <a:pt x="5" y="38"/>
                  </a:cubicBezTo>
                  <a:cubicBezTo>
                    <a:pt x="5" y="37"/>
                    <a:pt x="5" y="35"/>
                    <a:pt x="5" y="35"/>
                  </a:cubicBezTo>
                  <a:cubicBezTo>
                    <a:pt x="6" y="34"/>
                    <a:pt x="7" y="34"/>
                    <a:pt x="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979" y="980728"/>
            <a:ext cx="994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         </a:t>
            </a:r>
            <a:r>
              <a:rPr lang="zh-CN" altLang="zh-CN" dirty="0" smtClean="0"/>
              <a:t>针对</a:t>
            </a:r>
            <a:r>
              <a:rPr lang="zh-CN" altLang="zh-CN" dirty="0"/>
              <a:t>标注目标的特点可以选择不同的标记形状（默认矩形框</a:t>
            </a:r>
            <a:r>
              <a:rPr lang="zh-CN" altLang="zh-CN" dirty="0" smtClean="0"/>
              <a:t>），标记</a:t>
            </a:r>
            <a:r>
              <a:rPr lang="zh-CN" altLang="zh-CN" dirty="0"/>
              <a:t>形状功能模块位于</a:t>
            </a:r>
            <a:r>
              <a:rPr lang="zh-CN" altLang="zh-CN" dirty="0" smtClean="0"/>
              <a:t>操作</a:t>
            </a:r>
            <a:endParaRPr lang="en-US" altLang="zh-CN" dirty="0" smtClean="0"/>
          </a:p>
          <a:p>
            <a:r>
              <a:rPr lang="zh-CN" altLang="zh-CN" dirty="0" smtClean="0"/>
              <a:t>主</a:t>
            </a:r>
            <a:r>
              <a:rPr lang="zh-CN" altLang="zh-CN" dirty="0"/>
              <a:t>界面左侧，如图所</a:t>
            </a:r>
            <a:r>
              <a:rPr lang="zh-CN" altLang="zh-CN" dirty="0" smtClean="0"/>
              <a:t>示</a:t>
            </a:r>
            <a:r>
              <a:rPr lang="en-US" altLang="zh-CN" dirty="0" smtClean="0"/>
              <a:t>: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64" y="1844824"/>
            <a:ext cx="530379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标记形状（高清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40" y="1988840"/>
            <a:ext cx="52228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67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357</Words>
  <Application>Microsoft Office PowerPoint</Application>
  <PresentationFormat>自定义</PresentationFormat>
  <Paragraphs>120</Paragraphs>
  <Slides>17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yozo</dc:creator>
  <cp:lastModifiedBy>孙永阳</cp:lastModifiedBy>
  <cp:revision>33</cp:revision>
  <dcterms:created xsi:type="dcterms:W3CDTF">2015-11-26T04:19:55Z</dcterms:created>
  <dcterms:modified xsi:type="dcterms:W3CDTF">2019-11-28T01:02:46Z</dcterms:modified>
</cp:coreProperties>
</file>