
<file path=[Content_Types].xml><?xml version="1.0" encoding="utf-8"?>
<Types xmlns="http://schemas.openxmlformats.org/package/2006/content-types">
  <Default Extension="jpeg" ContentType="image/jpeg"/>
  <Default Extension="gif" ContentType="image/gif"/>
  <Default Extension="tiff" ContentType="image/tiff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34" r:id="rId3"/>
    <p:sldId id="256" r:id="rId4"/>
    <p:sldId id="272" r:id="rId6"/>
    <p:sldId id="313" r:id="rId7"/>
    <p:sldId id="314" r:id="rId8"/>
    <p:sldId id="315" r:id="rId9"/>
    <p:sldId id="316" r:id="rId10"/>
    <p:sldId id="317" r:id="rId11"/>
    <p:sldId id="320" r:id="rId12"/>
    <p:sldId id="318" r:id="rId13"/>
    <p:sldId id="321" r:id="rId14"/>
    <p:sldId id="326" r:id="rId15"/>
    <p:sldId id="325" r:id="rId16"/>
    <p:sldId id="335" r:id="rId17"/>
    <p:sldId id="319" r:id="rId18"/>
    <p:sldId id="328" r:id="rId19"/>
    <p:sldId id="329" r:id="rId20"/>
    <p:sldId id="332" r:id="rId21"/>
    <p:sldId id="330" r:id="rId22"/>
    <p:sldId id="333" r:id="rId23"/>
  </p:sldIdLst>
  <p:sldSz cx="9144000" cy="5143500" type="screen16x9"/>
  <p:notesSz cx="7103745" cy="10234295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we propose a new machine learninng architecture for cme detection and tracking. we train a convolution neural network to better learn semantic features of cme region. All these CNN descriptors can be used for further unsupervised region detection and new cme tracking.日冕物质抛射(CME)是行星际空间中大尺度、剧烈的活动现象,并通常携带大量的高能粒子。当一个CME传播到达地球时,会产生剧烈的地磁扰动</a:t>
            </a:r>
            <a:r>
              <a:rPr lang="zh-CN" altLang="en-US"/>
              <a:t>。因此,对CME到达地球的实时预报对空间天气环境的监测十分重要。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in this part, we want to track the cme moving trajectory and </a:t>
            </a:r>
            <a:r>
              <a:rPr lang="zh-CN" altLang="en-US"/>
              <a:t>the </a:t>
            </a:r>
            <a:r>
              <a:rPr lang="en-US" altLang="zh-CN"/>
              <a:t>detect new cme. like previous method, we suppose </a:t>
            </a:r>
            <a:r>
              <a:rPr lang="zh-CN" altLang="en-US"/>
              <a:t>CME must be seen to move outward in at least two running-difference images. </a:t>
            </a:r>
            <a:r>
              <a:rPr lang="en-US" altLang="zh-CN"/>
              <a:t>we can use this rule to identify new CME event. 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 first convert images and cme region mask to polar coordinate system. then compute starting and ending angle's postion and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max-height</a:t>
            </a:r>
            <a:r>
              <a:rPr lang="en-US"/>
              <a:t> for each angle 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by computing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angular width </a:t>
            </a:r>
            <a:r>
              <a:rPr lang="en-US"/>
              <a:t>overlap of frame i-1 and fram i, we notice that the right part of frame i-1 has cme feature noise which need to be removed. by considering frame i and frame i+1, the right part of frame i can be treated as a new detected cme event.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here we show some final results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here is our pipline, the first step is to do data preprocessing, after preparing all the training data, we obtain CME labels for training from online catalog. and train a CNN model. then a pca based co-locolization method is used for detecting the cme region in every image. graph cut method is used for cme </a:t>
            </a:r>
            <a:r>
              <a:rPr lang="en-US" altLang="zh-CN">
                <a:sym typeface="+mn-ea"/>
              </a:rPr>
              <a:t>boundary </a:t>
            </a:r>
            <a:r>
              <a:rPr lang="en-US" altLang="zh-CN"/>
              <a:t>finely tuning.  what follows is the tracking of the cme moving path in subsequent running-difference images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we use running-difference images with 256x256 resolution as input, the training labels are obtained from online CME catalogs which tell us if there is a cme event in this frame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</a:t>
            </a: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onvolutional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neural </a:t>
            </a: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networks have shown excellent performance on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many</a:t>
            </a: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computer vision </a:t>
            </a: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task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s, such as object detection human action understanding auto-drving. CNN helps learn more robust image features, a pretrained CNN model can be used for transferring to other related task 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The detection of CMEs can be treated as a supervised image classi</a:t>
            </a:r>
            <a:r>
              <a:rPr lang="en-US" altLang="zh-CN"/>
              <a:t>fi</a:t>
            </a:r>
            <a:r>
              <a:rPr lang="zh-CN" altLang="en-US"/>
              <a:t>cation problem by assigning a given white-light coronagraph image to the "CME" or "non-CME" category. </a:t>
            </a:r>
            <a:r>
              <a:rPr lang="en-US" altLang="zh-CN"/>
              <a:t>Here we use LeNet with 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3 convolution layers, 2 down-sampling layers and 2 fully-connected Layers. the classification problem can be solved very well even used such a simple </a:t>
            </a:r>
            <a:r>
              <a:rPr lang="en-US" altLang="zh-CN">
                <a:sym typeface="+mn-ea"/>
              </a:rPr>
              <a:t>architecture. we extract the high level feature maps for further analysis</a:t>
            </a:r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To mine the hidden information for segmenting the CME regions, we use Deep Descriptor Transforming an unsupervised image co-localization method, which utilize the Principal Component Analysis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lt"/>
                <a:sym typeface="+mn-ea"/>
              </a:rPr>
              <a:t>to localize the CME region in a image set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effectLst/>
              <a:cs typeface="+mn-lt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PCA usually converts correlated variables into linearly uncorrelated variables 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, which called Principal Components.the first Principal Component correspond to the largest variance can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lt"/>
                <a:sym typeface="+mn-ea"/>
              </a:rPr>
              <a:t>be treated as an indicator of CME region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, tells the probility of the cme region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here we show some co-localization results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after obtain a down-sampled rough boundary of cme regions,  we use graph cut method[3] in computer vision which finely tunes the CME boundary. graph cut method consider the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lt"/>
                <a:sym typeface="+mn-ea"/>
              </a:rPr>
              <a:t>CME region probability computed by PCA co-localization and neighbor information from the origin image.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hyperlink" Target="mailto:lfeng@pmo.ac.cn" TargetMode="External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GIF"/><Relationship Id="rId1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GIF"/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1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New Tool for </a:t>
            </a:r>
            <a:r>
              <a:rPr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Automated </a:t>
            </a:r>
            <a:r>
              <a:rPr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CME</a:t>
            </a:r>
            <a:r>
              <a:rPr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Detecti</a:t>
            </a:r>
            <a:r>
              <a:rPr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on</a:t>
            </a:r>
            <a:r>
              <a:rPr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and Tracking with </a:t>
            </a:r>
            <a:r>
              <a:rPr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eep</a:t>
            </a:r>
            <a:r>
              <a:rPr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</a:t>
            </a:r>
            <a:r>
              <a:rPr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earning</a:t>
            </a:r>
            <a:endParaRPr lang="zh-CN" altLang="en-US" sz="3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740" y="2221340"/>
            <a:ext cx="556708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Pengyu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Wang</a:t>
            </a:r>
            <a:r>
              <a:rPr lang="en-US" sz="2400" baseline="30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Yan Zhang</a:t>
            </a:r>
            <a:r>
              <a:rPr lang="en-US" sz="2400" baseline="30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Li Feng</a:t>
            </a:r>
            <a:r>
              <a:rPr lang="en-US" sz="2400" baseline="30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</a:t>
            </a:r>
            <a:endParaRPr lang="en-US" sz="24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Hanqing Yuan</a:t>
            </a:r>
            <a:r>
              <a:rPr lang="en-US" sz="2400" baseline="30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 and </a:t>
            </a:r>
            <a:r>
              <a:rPr lang="en-US" sz="2400" dirty="0" smtClean="0">
                <a:solidFill>
                  <a:srgbClr val="0432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J</a:t>
            </a:r>
            <a:r>
              <a:rPr lang="en-US" sz="2400" dirty="0" smtClean="0">
                <a:solidFill>
                  <a:srgbClr val="0432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iahui </a:t>
            </a:r>
            <a:r>
              <a:rPr lang="en-US" sz="2400" dirty="0" smtClean="0">
                <a:solidFill>
                  <a:srgbClr val="0432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Shan</a:t>
            </a:r>
            <a:r>
              <a:rPr lang="en-US" sz="2400" baseline="30000" dirty="0" smtClean="0">
                <a:solidFill>
                  <a:srgbClr val="0432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endParaRPr lang="en-US" sz="2400" baseline="30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447" y="3639078"/>
            <a:ext cx="797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en-US" sz="18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Department of Computer Science and </a:t>
            </a:r>
            <a:r>
              <a:rPr 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Technology, Nanjing University, China</a:t>
            </a:r>
            <a:endParaRPr lang="en-US" sz="18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2. Purple Mountain Observatory, Chinese Academy of Sciences, China</a:t>
            </a:r>
            <a:endParaRPr lang="en-US" sz="18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652" y="2105580"/>
            <a:ext cx="948240" cy="118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753" y="1927970"/>
            <a:ext cx="1833282" cy="1417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8707" y="4278697"/>
            <a:ext cx="40520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</a:t>
            </a:r>
            <a:r>
              <a:rPr lang="en-US" dirty="0" smtClean="0">
                <a:hlinkClick r:id="rId3"/>
              </a:rPr>
              <a:t>lfeng@pmo.ac.cn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11782" y="78890"/>
            <a:ext cx="871251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CME </a:t>
            </a:r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Region </a:t>
            </a:r>
            <a:r>
              <a:rPr lang="en-US" altLang="zh-CN" sz="3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Detection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4" name="图片 4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613" y="1225017"/>
            <a:ext cx="7381309" cy="18857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6742" y="3251957"/>
            <a:ext cx="797248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E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ach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image's CNN feature map contains high level semantic information of CME region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6743" y="4081011"/>
            <a:ext cx="797248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U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se PCA (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Principal Component Analysis) to localize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the CME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region in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an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image set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33388" y="3417118"/>
            <a:ext cx="116788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33388" y="4223410"/>
            <a:ext cx="116788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71251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PCA Co-localization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82966" y="1830705"/>
            <a:ext cx="526923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PCA converts correlated variables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into uncorrelated variables </a:t>
            </a:r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82967" y="2984183"/>
            <a:ext cx="461248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T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he uncorrelated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variable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with the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largest variance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can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be treated as an indicator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of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CME region 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  <a:p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89095" y="1830705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椭圆 16"/>
          <p:cNvSpPr/>
          <p:nvPr/>
        </p:nvSpPr>
        <p:spPr>
          <a:xfrm>
            <a:off x="4189095" y="2636997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8" name="椭圆 17"/>
          <p:cNvSpPr/>
          <p:nvPr/>
        </p:nvSpPr>
        <p:spPr>
          <a:xfrm>
            <a:off x="4189095" y="3408998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724" y="1670209"/>
            <a:ext cx="3866674" cy="258651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56724" y="2864168"/>
            <a:ext cx="182126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8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PCA transforming</a:t>
            </a:r>
            <a:endParaRPr lang="en-US" altLang="zh-CN" sz="18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49266" y="4467702"/>
            <a:ext cx="1056700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15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[Wei et al. 2017]</a:t>
            </a:r>
            <a:endParaRPr 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3866" y="509588"/>
            <a:ext cx="871251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PCA Co-localization Results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2" name="图片 1" descr="2017-09-06T12_48_05.png"/>
          <p:cNvPicPr>
            <a:picLocks noChangeAspect="1"/>
          </p:cNvPicPr>
          <p:nvPr/>
        </p:nvPicPr>
        <p:blipFill>
          <a:blip r:embed="rId1"/>
          <a:srcRect r="28013"/>
          <a:stretch>
            <a:fillRect/>
          </a:stretch>
        </p:blipFill>
        <p:spPr>
          <a:xfrm>
            <a:off x="575787" y="1407319"/>
            <a:ext cx="3159919" cy="1463040"/>
          </a:xfrm>
          <a:prstGeom prst="rect">
            <a:avLst/>
          </a:prstGeom>
        </p:spPr>
      </p:pic>
      <p:pic>
        <p:nvPicPr>
          <p:cNvPr id="3" name="图片 2" descr="2017-09-06T11_12_05.png"/>
          <p:cNvPicPr>
            <a:picLocks noChangeAspect="1"/>
          </p:cNvPicPr>
          <p:nvPr/>
        </p:nvPicPr>
        <p:blipFill>
          <a:blip r:embed="rId2"/>
          <a:srcRect r="28599"/>
          <a:stretch>
            <a:fillRect/>
          </a:stretch>
        </p:blipFill>
        <p:spPr>
          <a:xfrm>
            <a:off x="575787" y="3178016"/>
            <a:ext cx="3134201" cy="1463040"/>
          </a:xfrm>
          <a:prstGeom prst="rect">
            <a:avLst/>
          </a:prstGeom>
        </p:spPr>
      </p:pic>
      <p:pic>
        <p:nvPicPr>
          <p:cNvPr id="5" name="图片 4" descr="2017-09-06T12_24_05.png"/>
          <p:cNvPicPr>
            <a:picLocks noChangeAspect="1"/>
          </p:cNvPicPr>
          <p:nvPr/>
        </p:nvPicPr>
        <p:blipFill>
          <a:blip r:embed="rId3"/>
          <a:srcRect r="28209"/>
          <a:stretch>
            <a:fillRect/>
          </a:stretch>
        </p:blipFill>
        <p:spPr>
          <a:xfrm>
            <a:off x="4450557" y="1407319"/>
            <a:ext cx="3151346" cy="1463040"/>
          </a:xfrm>
          <a:prstGeom prst="rect">
            <a:avLst/>
          </a:prstGeom>
        </p:spPr>
      </p:pic>
      <p:pic>
        <p:nvPicPr>
          <p:cNvPr id="6" name="图片 5" descr="2017-09-06T12_36_05.png"/>
          <p:cNvPicPr>
            <a:picLocks noChangeAspect="1"/>
          </p:cNvPicPr>
          <p:nvPr/>
        </p:nvPicPr>
        <p:blipFill>
          <a:blip r:embed="rId4"/>
          <a:srcRect r="28404"/>
          <a:stretch>
            <a:fillRect/>
          </a:stretch>
        </p:blipFill>
        <p:spPr>
          <a:xfrm>
            <a:off x="4450557" y="3178016"/>
            <a:ext cx="3142774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Refinement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986" y="1355407"/>
            <a:ext cx="6238875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graph cut method finely tune the CME region boundary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559" y="1962626"/>
            <a:ext cx="782335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consider CME region probability and neighbor information</a:t>
            </a:r>
            <a:endParaRPr 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87204" y="2105025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264819" y="3760470"/>
            <a:ext cx="1118235" cy="0"/>
          </a:xfrm>
          <a:prstGeom prst="straightConnector1">
            <a:avLst/>
          </a:prstGeom>
          <a:ln w="1111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162902" y="3217545"/>
            <a:ext cx="121642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graph cut</a:t>
            </a:r>
            <a:endParaRPr lang="zh-CN" altLang="en-US" sz="2100"/>
          </a:p>
        </p:txBody>
      </p:sp>
      <p:pic>
        <p:nvPicPr>
          <p:cNvPr id="9" name="图片 8" descr="2017-09-06T11_12_05.png"/>
          <p:cNvPicPr>
            <a:picLocks noChangeAspect="1"/>
          </p:cNvPicPr>
          <p:nvPr/>
        </p:nvPicPr>
        <p:blipFill>
          <a:blip r:embed="rId1"/>
          <a:srcRect r="28209"/>
          <a:stretch>
            <a:fillRect/>
          </a:stretch>
        </p:blipFill>
        <p:spPr>
          <a:xfrm>
            <a:off x="465297" y="2828925"/>
            <a:ext cx="3581876" cy="1663065"/>
          </a:xfrm>
          <a:prstGeom prst="rect">
            <a:avLst/>
          </a:prstGeom>
        </p:spPr>
      </p:pic>
      <p:pic>
        <p:nvPicPr>
          <p:cNvPr id="13" name="图片 12" descr="2017-09-06T11_12_05_graphcu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56" y="2828925"/>
            <a:ext cx="1663065" cy="166306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44392" y="4626293"/>
            <a:ext cx="840295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15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origin image</a:t>
            </a:r>
            <a:endParaRPr lang="en-US" sz="1015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49329" y="4626293"/>
            <a:ext cx="1401346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1015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CME region probability</a:t>
            </a:r>
            <a:endParaRPr lang="en-US" sz="1015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6906" y="4626293"/>
            <a:ext cx="1160895" cy="248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1015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refinement results</a:t>
            </a:r>
            <a:endParaRPr lang="en-US" sz="1015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720323" y="657613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Arial" panose="020B0604020202020204" pitchFamily="34" charset="0"/>
                <a:ea typeface="Times New Roman" panose="02020603050405020304" charset="0"/>
              </a:rPr>
              <a:t>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720323" y="2918214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Arial" panose="020B0604020202020204" pitchFamily="34" charset="0"/>
                <a:ea typeface="Times New Roman" panose="02020603050405020304" charset="0"/>
              </a:rPr>
              <a:t>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6552" y="4373261"/>
            <a:ext cx="102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graphcut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ME_2011120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50254" y="2588796"/>
            <a:ext cx="2225251" cy="2225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44" y="290211"/>
            <a:ext cx="2244350" cy="22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550255" y="251145"/>
            <a:ext cx="2380441" cy="2250495"/>
            <a:chOff x="0" y="0"/>
            <a:chExt cx="3422449" cy="31773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95403" cy="3177316"/>
            </a:xfrm>
            <a:prstGeom prst="rect">
              <a:avLst/>
            </a:prstGeom>
          </p:spPr>
        </p:pic>
        <p:sp>
          <p:nvSpPr>
            <p:cNvPr id="9" name="Text Box 4"/>
            <p:cNvSpPr txBox="1"/>
            <p:nvPr/>
          </p:nvSpPr>
          <p:spPr>
            <a:xfrm>
              <a:off x="2044223" y="133351"/>
              <a:ext cx="1378226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kern="1200" dirty="0">
                  <a:solidFill>
                    <a:srgbClr val="FFFFFF"/>
                  </a:solidFill>
                  <a:effectLst/>
                  <a:latin typeface="Calibri" panose="020F0502020204030204" charset="0"/>
                  <a:ea typeface="等线" panose="02010600030101010101" charset="-122"/>
                  <a:cs typeface="Times New Roman" panose="02020603050405020304" charset="0"/>
                </a:rPr>
                <a:t>SEEDS</a:t>
              </a:r>
              <a:endParaRPr lang="en-US" sz="2000" dirty="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36" y="2585196"/>
            <a:ext cx="2244350" cy="22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09087" y="309131"/>
            <a:ext cx="798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libri" panose="020F0502020204030204" charset="0"/>
                <a:ea typeface="等线" panose="02010600030101010101" charset="-122"/>
                <a:cs typeface="Times New Roman" panose="02020603050405020304" charset="0"/>
              </a:rPr>
              <a:t>LeNet</a:t>
            </a:r>
            <a:endParaRPr lang="en-US" sz="2000" dirty="0"/>
          </a:p>
        </p:txBody>
      </p:sp>
      <p:sp>
        <p:nvSpPr>
          <p:cNvPr id="13" name="Text Box 4"/>
          <p:cNvSpPr txBox="1"/>
          <p:nvPr/>
        </p:nvSpPr>
        <p:spPr>
          <a:xfrm>
            <a:off x="3025242" y="2582171"/>
            <a:ext cx="1145035" cy="2804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2000" smtClean="0">
                <a:solidFill>
                  <a:srgbClr val="FFFFFF"/>
                </a:solidFill>
                <a:latin typeface="Calibri" panose="020F0502020204030204" charset="0"/>
                <a:ea typeface="等线" panose="02010600030101010101" charset="-122"/>
                <a:cs typeface="Times New Roman" panose="02020603050405020304" charset="0"/>
              </a:rPr>
              <a:t>CACTUS</a:t>
            </a:r>
            <a:endParaRPr lang="en-US" sz="2000" dirty="0">
              <a:effectLst/>
              <a:latin typeface="Times New Roman" panose="02020603050405020304" charset="0"/>
              <a:ea typeface="等线" panose="02010600030101010101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5581337" y="2567264"/>
            <a:ext cx="1145035" cy="2804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2000" smtClean="0">
                <a:solidFill>
                  <a:srgbClr val="FFFFFF"/>
                </a:solidFill>
                <a:latin typeface="Calibri" panose="020F0502020204030204" charset="0"/>
                <a:ea typeface="等线" panose="02010600030101010101" charset="-122"/>
                <a:cs typeface="Times New Roman" panose="02020603050405020304" charset="0"/>
              </a:rPr>
              <a:t>CACTUS</a:t>
            </a:r>
            <a:endParaRPr lang="en-US" sz="2000" dirty="0">
              <a:effectLst/>
              <a:latin typeface="Times New Roman" panose="02020603050405020304" charset="0"/>
              <a:ea typeface="等线" panose="02010600030101010101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042" y="1809142"/>
            <a:ext cx="233948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C</a:t>
            </a:r>
            <a:r>
              <a:rPr lang="en-US" sz="2800" smtClean="0"/>
              <a:t>omparison </a:t>
            </a:r>
            <a:r>
              <a:rPr lang="en-US" sz="2800" dirty="0" smtClean="0"/>
              <a:t>of the detection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Tracking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7222" y="2132171"/>
            <a:ext cx="788908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robust to noise feature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  <a:p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78632" y="2288858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文本框 2"/>
          <p:cNvSpPr txBox="1"/>
          <p:nvPr/>
        </p:nvSpPr>
        <p:spPr>
          <a:xfrm>
            <a:off x="627698" y="1355408"/>
            <a:ext cx="7889081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new CME 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moves outward in at least two running-difference images [Olmedo et al. 2008]</a:t>
            </a:r>
            <a:endParaRPr 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  <a:p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632" y="3048476"/>
            <a:ext cx="2926556" cy="146304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728085" y="4032885"/>
            <a:ext cx="2153603" cy="0"/>
          </a:xfrm>
          <a:prstGeom prst="straightConnector1">
            <a:avLst/>
          </a:prstGeom>
          <a:ln w="1111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57588" y="3489960"/>
            <a:ext cx="261084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Refinement + Tracking</a:t>
            </a:r>
            <a:endParaRPr lang="en-US" sz="2100"/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69" y="3048476"/>
            <a:ext cx="1463040" cy="1463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09285" y="4649629"/>
            <a:ext cx="2746201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new CME(in color </a:t>
            </a:r>
            <a:r>
              <a:rPr lang="en-US" sz="2100">
                <a:solidFill>
                  <a:schemeClr val="accent1">
                    <a:lumMod val="75000"/>
                  </a:schemeClr>
                </a:solidFill>
                <a:cs typeface="+mn-lt"/>
                <a:sym typeface="+mn-ea"/>
              </a:rPr>
              <a:t>Blue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)</a:t>
            </a:r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Tracking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7222" y="2132171"/>
            <a:ext cx="8415178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compute starting/ending position angles and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maximal height for each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angle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78632" y="2288858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文本框 2"/>
          <p:cNvSpPr txBox="1"/>
          <p:nvPr/>
        </p:nvSpPr>
        <p:spPr>
          <a:xfrm>
            <a:off x="627698" y="1355407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convert to polar coordinate system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pic>
        <p:nvPicPr>
          <p:cNvPr id="10" name="图片 9" descr="2011-12-04T18_23_41"/>
          <p:cNvPicPr>
            <a:picLocks noChangeAspect="1"/>
          </p:cNvPicPr>
          <p:nvPr/>
        </p:nvPicPr>
        <p:blipFill>
          <a:blip r:embed="rId1"/>
          <a:srcRect r="50122"/>
          <a:stretch>
            <a:fillRect/>
          </a:stretch>
        </p:blipFill>
        <p:spPr>
          <a:xfrm>
            <a:off x="582931" y="3002280"/>
            <a:ext cx="1459706" cy="146304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2264569" y="4058126"/>
            <a:ext cx="2153603" cy="0"/>
          </a:xfrm>
          <a:prstGeom prst="straightConnector1">
            <a:avLst/>
          </a:prstGeom>
          <a:ln w="1111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315052" y="3515201"/>
            <a:ext cx="1994841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polar coordinate</a:t>
            </a:r>
            <a:endParaRPr lang="en-US" sz="2100"/>
          </a:p>
        </p:txBody>
      </p:sp>
      <p:pic>
        <p:nvPicPr>
          <p:cNvPr id="16" name="图片 15" descr="2011-12-04T18_2_all"/>
          <p:cNvPicPr>
            <a:picLocks noChangeAspect="1"/>
          </p:cNvPicPr>
          <p:nvPr/>
        </p:nvPicPr>
        <p:blipFill>
          <a:blip r:embed="rId2"/>
          <a:srcRect b="49747"/>
          <a:stretch>
            <a:fillRect/>
          </a:stretch>
        </p:blipFill>
        <p:spPr>
          <a:xfrm flipV="1">
            <a:off x="4744403" y="3079909"/>
            <a:ext cx="2063115" cy="1307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Tracking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文本框 2"/>
          <p:cNvSpPr txBox="1"/>
          <p:nvPr/>
        </p:nvSpPr>
        <p:spPr>
          <a:xfrm>
            <a:off x="627698" y="1372076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consider next 2 </a:t>
            </a:r>
            <a:r>
              <a:rPr lang="zh-CN" alt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running-difference images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pic>
        <p:nvPicPr>
          <p:cNvPr id="2" name="图片 1" descr="2011-12-04T20_2_a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6268879" y="2847023"/>
            <a:ext cx="2063115" cy="2093119"/>
          </a:xfrm>
          <a:prstGeom prst="rect">
            <a:avLst/>
          </a:prstGeom>
        </p:spPr>
      </p:pic>
      <p:pic>
        <p:nvPicPr>
          <p:cNvPr id="5" name="图片 4" descr="2011-12-04T19_5_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43389" y="2847023"/>
            <a:ext cx="2063115" cy="2093119"/>
          </a:xfrm>
          <a:prstGeom prst="rect">
            <a:avLst/>
          </a:prstGeom>
        </p:spPr>
      </p:pic>
      <p:pic>
        <p:nvPicPr>
          <p:cNvPr id="6" name="图片 5" descr="2011-12-04T20_1_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355658" y="2847023"/>
            <a:ext cx="2063115" cy="209311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5351" y="2376011"/>
            <a:ext cx="121642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i-1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16204" y="2376011"/>
            <a:ext cx="998415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78466" y="2376011"/>
            <a:ext cx="1269322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i+1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Tracking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文本框 2"/>
          <p:cNvSpPr txBox="1"/>
          <p:nvPr/>
        </p:nvSpPr>
        <p:spPr>
          <a:xfrm>
            <a:off x="627698" y="1372076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consider next 2 </a:t>
            </a:r>
            <a:r>
              <a:rPr lang="zh-CN" alt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running-difference images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pic>
        <p:nvPicPr>
          <p:cNvPr id="2" name="图片 1" descr="2011-12-04T20_2_a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6268879" y="2847023"/>
            <a:ext cx="2063115" cy="2093119"/>
          </a:xfrm>
          <a:prstGeom prst="rect">
            <a:avLst/>
          </a:prstGeom>
        </p:spPr>
      </p:pic>
      <p:pic>
        <p:nvPicPr>
          <p:cNvPr id="5" name="图片 4" descr="2011-12-04T19_5_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43389" y="2847023"/>
            <a:ext cx="2063115" cy="2093119"/>
          </a:xfrm>
          <a:prstGeom prst="rect">
            <a:avLst/>
          </a:prstGeom>
        </p:spPr>
      </p:pic>
      <p:pic>
        <p:nvPicPr>
          <p:cNvPr id="6" name="图片 5" descr="2011-12-04T20_1_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355658" y="2847023"/>
            <a:ext cx="2063115" cy="209311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5351" y="2376011"/>
            <a:ext cx="121642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i-1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16204" y="2376011"/>
            <a:ext cx="998415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78466" y="2376011"/>
            <a:ext cx="1269322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i+1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95927" y="3200400"/>
            <a:ext cx="777716" cy="504825"/>
          </a:xfrm>
          <a:prstGeom prst="rect">
            <a:avLst/>
          </a:prstGeom>
          <a:noFill/>
          <a:ln w="666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281238" y="2578894"/>
            <a:ext cx="419100" cy="621506"/>
          </a:xfrm>
          <a:prstGeom prst="straightConnector1">
            <a:avLst/>
          </a:prstGeom>
          <a:ln w="66675" cmpd="sng">
            <a:solidFill>
              <a:schemeClr val="accent1">
                <a:shade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506504" y="2155031"/>
            <a:ext cx="771365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noise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78632" y="1907382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3" name="文本框 12"/>
          <p:cNvSpPr txBox="1"/>
          <p:nvPr/>
        </p:nvSpPr>
        <p:spPr>
          <a:xfrm>
            <a:off x="627698" y="1763554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compute angular width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overlap</a:t>
            </a:r>
            <a:r>
              <a:rPr lang="en-US" altLang="zh-CN" sz="210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: intersection </a:t>
            </a: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set /union set </a:t>
            </a: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&gt; </a:t>
            </a:r>
            <a:r>
              <a:rPr lang="en-US" altLang="zh-CN" sz="210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0.1</a:t>
            </a:r>
            <a:endParaRPr 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Tracking 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文本框 2"/>
          <p:cNvSpPr txBox="1"/>
          <p:nvPr/>
        </p:nvSpPr>
        <p:spPr>
          <a:xfrm>
            <a:off x="627698" y="1372076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consider next 2 </a:t>
            </a:r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running-difference images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pic>
        <p:nvPicPr>
          <p:cNvPr id="2" name="图片 1" descr="2011-12-04T20_2_a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6268879" y="2847023"/>
            <a:ext cx="2063115" cy="2093119"/>
          </a:xfrm>
          <a:prstGeom prst="rect">
            <a:avLst/>
          </a:prstGeom>
        </p:spPr>
      </p:pic>
      <p:pic>
        <p:nvPicPr>
          <p:cNvPr id="5" name="图片 4" descr="2011-12-04T19_5_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43389" y="2847023"/>
            <a:ext cx="2063115" cy="2093119"/>
          </a:xfrm>
          <a:prstGeom prst="rect">
            <a:avLst/>
          </a:prstGeom>
        </p:spPr>
      </p:pic>
      <p:pic>
        <p:nvPicPr>
          <p:cNvPr id="6" name="图片 5" descr="2011-12-04T20_1_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355658" y="2847023"/>
            <a:ext cx="2063115" cy="209311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5351" y="2376011"/>
            <a:ext cx="121642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i-1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16204" y="2376011"/>
            <a:ext cx="998415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78466" y="2376011"/>
            <a:ext cx="1269322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Frame i+1</a:t>
            </a:r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55344" y="3192304"/>
            <a:ext cx="777716" cy="504825"/>
          </a:xfrm>
          <a:prstGeom prst="rect">
            <a:avLst/>
          </a:prstGeom>
          <a:noFill/>
          <a:ln w="666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矩形 7"/>
          <p:cNvSpPr/>
          <p:nvPr/>
        </p:nvSpPr>
        <p:spPr>
          <a:xfrm>
            <a:off x="7554278" y="3119438"/>
            <a:ext cx="777716" cy="504825"/>
          </a:xfrm>
          <a:prstGeom prst="rect">
            <a:avLst/>
          </a:prstGeom>
          <a:noFill/>
          <a:ln w="666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5240655" y="2506687"/>
            <a:ext cx="487792" cy="685617"/>
          </a:xfrm>
          <a:prstGeom prst="straightConnector1">
            <a:avLst/>
          </a:prstGeom>
          <a:ln w="66675" cmpd="sng">
            <a:solidFill>
              <a:schemeClr val="accent1">
                <a:shade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338047" y="2506687"/>
            <a:ext cx="1216231" cy="612751"/>
          </a:xfrm>
          <a:prstGeom prst="straightConnector1">
            <a:avLst/>
          </a:prstGeom>
          <a:ln w="66675" cmpd="sng">
            <a:solidFill>
              <a:schemeClr val="accent1">
                <a:shade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487907" y="2091189"/>
            <a:ext cx="1219116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new CME</a:t>
            </a:r>
            <a:endParaRPr lang="en-US" altLang="zh-CN" sz="2100" dirty="0"/>
          </a:p>
        </p:txBody>
      </p:sp>
      <p:sp>
        <p:nvSpPr>
          <p:cNvPr id="12" name="椭圆 11"/>
          <p:cNvSpPr/>
          <p:nvPr/>
        </p:nvSpPr>
        <p:spPr>
          <a:xfrm>
            <a:off x="478632" y="1907382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0" name="文本框 12"/>
          <p:cNvSpPr txBox="1"/>
          <p:nvPr/>
        </p:nvSpPr>
        <p:spPr>
          <a:xfrm>
            <a:off x="627698" y="1763554"/>
            <a:ext cx="78890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compute angular width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overlap</a:t>
            </a:r>
            <a:r>
              <a:rPr lang="en-US" altLang="zh-CN" sz="210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: intersection </a:t>
            </a: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set /union set </a:t>
            </a: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&gt; </a:t>
            </a:r>
            <a:r>
              <a:rPr lang="en-US" altLang="zh-CN" sz="210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0.1</a:t>
            </a:r>
            <a:endParaRPr 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8926" y="3060504"/>
            <a:ext cx="7527608" cy="1982646"/>
            <a:chOff x="693420" y="2863281"/>
            <a:chExt cx="7527608" cy="1982646"/>
          </a:xfrm>
        </p:grpSpPr>
        <p:sp>
          <p:nvSpPr>
            <p:cNvPr id="10" name="圆角矩形 9"/>
            <p:cNvSpPr/>
            <p:nvPr/>
          </p:nvSpPr>
          <p:spPr>
            <a:xfrm>
              <a:off x="2651284" y="3530917"/>
              <a:ext cx="1412081" cy="608648"/>
            </a:xfrm>
            <a:prstGeom prst="roundRect">
              <a:avLst/>
            </a:prstGeom>
            <a:ln w="476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pic>
          <p:nvPicPr>
            <p:cNvPr id="6" name="图片 5" descr="20110215_cu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70571" y="3051810"/>
              <a:ext cx="1463040" cy="1463040"/>
            </a:xfrm>
            <a:prstGeom prst="rect">
              <a:avLst/>
            </a:prstGeom>
          </p:spPr>
        </p:pic>
        <p:pic>
          <p:nvPicPr>
            <p:cNvPr id="7" name="图片 6" descr="20110215_ini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" y="3051810"/>
              <a:ext cx="1463040" cy="1463040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4147186" y="3836670"/>
              <a:ext cx="360521" cy="3334"/>
            </a:xfrm>
            <a:prstGeom prst="straightConnector1">
              <a:avLst/>
            </a:prstGeom>
            <a:ln w="60325" cmpd="sng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613211" y="3580390"/>
              <a:ext cx="1685398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Machine Learning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Methods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2224088" y="3833337"/>
              <a:ext cx="360521" cy="3334"/>
            </a:xfrm>
            <a:prstGeom prst="straightConnector1">
              <a:avLst/>
            </a:prstGeom>
            <a:ln w="60325" cmpd="sng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2572695" y="2863281"/>
              <a:ext cx="1702133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Online CME Catalogs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  <p:cxnSp>
          <p:nvCxnSpPr>
            <p:cNvPr id="13" name="直接箭头连接符 12"/>
            <p:cNvCxnSpPr>
              <a:stCxn id="12" idx="2"/>
            </p:cNvCxnSpPr>
            <p:nvPr/>
          </p:nvCxnSpPr>
          <p:spPr>
            <a:xfrm flipH="1">
              <a:off x="3373272" y="3171058"/>
              <a:ext cx="50490" cy="371356"/>
            </a:xfrm>
            <a:prstGeom prst="straightConnector1">
              <a:avLst/>
            </a:prstGeom>
            <a:ln w="38100" cmpd="sng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4570095" y="4538150"/>
              <a:ext cx="1477719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Region Detecti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9" name="图片 18" descr="20110215_cu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57988" y="3051810"/>
              <a:ext cx="1463040" cy="1463040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>
              <a:off x="6185536" y="3833337"/>
              <a:ext cx="440531" cy="8096"/>
            </a:xfrm>
            <a:prstGeom prst="straightConnector1">
              <a:avLst/>
            </a:prstGeom>
            <a:ln w="60325" cmpd="sng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6814662" y="4534963"/>
              <a:ext cx="1349216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1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Tracking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2" name="图片 21" descr="dectecti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095" y="3051810"/>
              <a:ext cx="1463040" cy="1463040"/>
            </a:xfrm>
            <a:prstGeom prst="rect">
              <a:avLst/>
            </a:prstGeom>
          </p:spPr>
        </p:pic>
        <p:pic>
          <p:nvPicPr>
            <p:cNvPr id="25" name="图片 24" descr="ini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20" y="3051810"/>
              <a:ext cx="1463040" cy="14630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3423762" y="3115152"/>
              <a:ext cx="764633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Training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452952" y="295341"/>
            <a:ext cx="4667003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CMEs: </a:t>
            </a:r>
            <a:endParaRPr lang="en-US" sz="2400" dirty="0" smtClean="0"/>
          </a:p>
          <a:p>
            <a:pPr algn="ctr"/>
            <a:r>
              <a:rPr lang="en-US" sz="2400" dirty="0" smtClean="0"/>
              <a:t>major cause of geomagnetic storms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Disruption of electrical systems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Communications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Navigation systems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Satellite hardware damage</a:t>
            </a:r>
            <a:endParaRPr lang="en-US" sz="2000" dirty="0"/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5"/>
          <a:srcRect r="13214"/>
          <a:stretch>
            <a:fillRect/>
          </a:stretch>
        </p:blipFill>
        <p:spPr>
          <a:xfrm>
            <a:off x="460485" y="423999"/>
            <a:ext cx="3642961" cy="211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28783" y="124460"/>
            <a:ext cx="823055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Summary and Outlook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3530" y="2699226"/>
            <a:ext cx="8506302" cy="2316212"/>
            <a:chOff x="582930" y="2191226"/>
            <a:chExt cx="8506302" cy="2316212"/>
          </a:xfrm>
        </p:grpSpPr>
        <p:sp>
          <p:nvSpPr>
            <p:cNvPr id="11" name="文本框 10"/>
            <p:cNvSpPr txBox="1"/>
            <p:nvPr/>
          </p:nvSpPr>
          <p:spPr>
            <a:xfrm>
              <a:off x="609124" y="4091940"/>
              <a:ext cx="1835759" cy="4154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100">
                  <a:solidFill>
                    <a:schemeClr val="tx1">
                      <a:lumMod val="85000"/>
                      <a:lumOff val="15000"/>
                    </a:schemeClr>
                  </a:solidFill>
                  <a:cs typeface="+mn-lt"/>
                  <a:sym typeface="+mn-ea"/>
                </a:rPr>
                <a:t>2011.2.15-2:34</a:t>
              </a:r>
              <a:endParaRPr lang="en-US" altLang="zh-CN" sz="2100"/>
            </a:p>
          </p:txBody>
        </p:sp>
        <p:pic>
          <p:nvPicPr>
            <p:cNvPr id="12" name="图片 11" descr="20110215_cu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2930" y="2191226"/>
              <a:ext cx="1828800" cy="1828800"/>
            </a:xfrm>
            <a:prstGeom prst="rect">
              <a:avLst/>
            </a:prstGeom>
          </p:spPr>
        </p:pic>
        <p:pic>
          <p:nvPicPr>
            <p:cNvPr id="13" name="图片 12" descr="未标题-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9395" y="2191226"/>
              <a:ext cx="1828800" cy="18288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726532" y="4091940"/>
              <a:ext cx="2065496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100">
                  <a:solidFill>
                    <a:schemeClr val="tx1">
                      <a:lumMod val="85000"/>
                      <a:lumOff val="15000"/>
                    </a:schemeClr>
                  </a:solidFill>
                  <a:cs typeface="+mn-lt"/>
                  <a:sym typeface="+mn-ea"/>
                </a:rPr>
                <a:t>2017.9.06-11:12</a:t>
              </a:r>
              <a:endParaRPr lang="en-US" altLang="zh-CN" sz="2100"/>
            </a:p>
          </p:txBody>
        </p:sp>
        <p:pic>
          <p:nvPicPr>
            <p:cNvPr id="16" name="图片 15" descr="未标题-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9936" y="2191226"/>
              <a:ext cx="1828800" cy="1828800"/>
            </a:xfrm>
            <a:prstGeom prst="rect">
              <a:avLst/>
            </a:prstGeom>
          </p:spPr>
        </p:pic>
        <p:pic>
          <p:nvPicPr>
            <p:cNvPr id="20" name="图片 19" descr="未标题-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4904" y="2191226"/>
              <a:ext cx="1828800" cy="182880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792028" y="4091940"/>
              <a:ext cx="2317909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100">
                  <a:solidFill>
                    <a:schemeClr val="tx1">
                      <a:lumMod val="85000"/>
                      <a:lumOff val="15000"/>
                    </a:schemeClr>
                  </a:solidFill>
                  <a:cs typeface="+mn-lt"/>
                  <a:sym typeface="+mn-ea"/>
                </a:rPr>
                <a:t>2011.12.03-11:09</a:t>
              </a:r>
              <a:endParaRPr lang="en-US" altLang="zh-CN" sz="21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958966" y="4091940"/>
              <a:ext cx="2130266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100">
                  <a:solidFill>
                    <a:schemeClr val="tx1">
                      <a:lumMod val="85000"/>
                      <a:lumOff val="15000"/>
                    </a:schemeClr>
                  </a:solidFill>
                  <a:cs typeface="+mn-lt"/>
                  <a:sym typeface="+mn-ea"/>
                </a:rPr>
                <a:t>2011.12.29-16:35</a:t>
              </a:r>
              <a:endParaRPr lang="en-US" altLang="zh-CN" sz="21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1631" y="951815"/>
            <a:ext cx="8205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 have developed a new tool for automated CME detection and tracking using the deep learning technique.  CAMEL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An </a:t>
            </a:r>
            <a:r>
              <a:rPr lang="en-US" sz="2400" dirty="0" smtClean="0"/>
              <a:t>online catalog is being built with the key parameters of CMEs.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011-02-15T02_34_32_graphcu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5120" y="1968818"/>
            <a:ext cx="1463040" cy="1463040"/>
          </a:xfrm>
          <a:prstGeom prst="rect">
            <a:avLst/>
          </a:prstGeom>
        </p:spPr>
      </p:pic>
      <p:pic>
        <p:nvPicPr>
          <p:cNvPr id="17" name="图片 1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2020729"/>
            <a:ext cx="1463040" cy="1463040"/>
          </a:xfrm>
          <a:prstGeom prst="rect">
            <a:avLst/>
          </a:prstGeom>
        </p:spPr>
      </p:pic>
      <p:pic>
        <p:nvPicPr>
          <p:cNvPr id="16" name="图片 15" descr="dect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1969294"/>
            <a:ext cx="1462564" cy="146256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724" y="518160"/>
            <a:ext cx="82305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Pipeline</a:t>
            </a:r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568893" y="2448401"/>
            <a:ext cx="1412081" cy="608648"/>
          </a:xfrm>
          <a:prstGeom prst="roundRect">
            <a:avLst/>
          </a:prstGeom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064794" y="2754154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539784" y="2488909"/>
            <a:ext cx="14911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Machine Learning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Methods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141697" y="2750820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484596" y="1693069"/>
            <a:ext cx="17021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Online CME Catalogs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13" name="直接箭头连接符 12"/>
          <p:cNvCxnSpPr>
            <a:stCxn id="12" idx="2"/>
          </p:cNvCxnSpPr>
          <p:nvPr/>
        </p:nvCxnSpPr>
        <p:spPr>
          <a:xfrm flipH="1">
            <a:off x="3278029" y="2000846"/>
            <a:ext cx="57634" cy="371356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544854" y="3515202"/>
            <a:ext cx="147942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 Detecti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6103144" y="2750821"/>
            <a:ext cx="440531" cy="8096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732271" y="3515202"/>
            <a:ext cx="13492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41371" y="2032635"/>
            <a:ext cx="7646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 rot="5400000">
            <a:off x="1252538" y="3410426"/>
            <a:ext cx="232886" cy="1410653"/>
          </a:xfrm>
          <a:prstGeom prst="rightBrac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" name="文本框 3"/>
          <p:cNvSpPr txBox="1"/>
          <p:nvPr/>
        </p:nvSpPr>
        <p:spPr>
          <a:xfrm>
            <a:off x="294323" y="4339114"/>
            <a:ext cx="228075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Data Preprocessing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2020253"/>
            <a:ext cx="1463040" cy="1463040"/>
          </a:xfrm>
          <a:prstGeom prst="rect">
            <a:avLst/>
          </a:prstGeom>
        </p:spPr>
      </p:pic>
      <p:pic>
        <p:nvPicPr>
          <p:cNvPr id="5" name="图片 4" descr="dect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1968818"/>
            <a:ext cx="1462564" cy="1462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Pipeline</a:t>
            </a:r>
            <a:endParaRPr lang="zh-CN" altLang="en-US" sz="2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568893" y="2448401"/>
            <a:ext cx="1412081" cy="608648"/>
          </a:xfrm>
          <a:prstGeom prst="roundRect">
            <a:avLst/>
          </a:prstGeom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064794" y="2754154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141697" y="2750820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484596" y="1693069"/>
            <a:ext cx="17021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Online CME Catalogs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13" name="直接箭头连接符 12"/>
          <p:cNvCxnSpPr>
            <a:stCxn id="12" idx="2"/>
          </p:cNvCxnSpPr>
          <p:nvPr/>
        </p:nvCxnSpPr>
        <p:spPr>
          <a:xfrm flipH="1">
            <a:off x="3278029" y="2000846"/>
            <a:ext cx="57634" cy="371356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103144" y="2750821"/>
            <a:ext cx="440531" cy="8096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341371" y="2032635"/>
            <a:ext cx="7646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 rot="5400000">
            <a:off x="3214212" y="3409950"/>
            <a:ext cx="232886" cy="1410653"/>
          </a:xfrm>
          <a:prstGeom prst="rightBrac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" name="文本框 3"/>
          <p:cNvSpPr txBox="1"/>
          <p:nvPr/>
        </p:nvSpPr>
        <p:spPr>
          <a:xfrm>
            <a:off x="2141697" y="4385786"/>
            <a:ext cx="2800575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CNN Feature </a:t>
            </a:r>
            <a:r>
              <a:rPr lang="en-US" altLang="zh-C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Extraction </a:t>
            </a:r>
            <a:endParaRPr lang="en-US" altLang="zh-CN" sz="21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18" name="图片 17" descr="2011-02-15T02_34_32_graphcu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5120" y="1968818"/>
            <a:ext cx="1463040" cy="1463040"/>
          </a:xfrm>
          <a:prstGeom prst="rect">
            <a:avLst/>
          </a:prstGeom>
        </p:spPr>
      </p:pic>
      <p:pic>
        <p:nvPicPr>
          <p:cNvPr id="17" name="图片 1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2020729"/>
            <a:ext cx="1463040" cy="1463040"/>
          </a:xfrm>
          <a:prstGeom prst="rect">
            <a:avLst/>
          </a:prstGeom>
        </p:spPr>
      </p:pic>
      <p:pic>
        <p:nvPicPr>
          <p:cNvPr id="16" name="图片 15" descr="dect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1969294"/>
            <a:ext cx="1462564" cy="1462564"/>
          </a:xfrm>
          <a:prstGeom prst="rect">
            <a:avLst/>
          </a:prstGeom>
        </p:spPr>
      </p:pic>
      <p:sp>
        <p:nvSpPr>
          <p:cNvPr id="19" name="文本框 8"/>
          <p:cNvSpPr txBox="1"/>
          <p:nvPr/>
        </p:nvSpPr>
        <p:spPr>
          <a:xfrm>
            <a:off x="2539784" y="2488909"/>
            <a:ext cx="14911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Machine Learning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Methods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22" name="文本框 14"/>
          <p:cNvSpPr txBox="1"/>
          <p:nvPr/>
        </p:nvSpPr>
        <p:spPr>
          <a:xfrm>
            <a:off x="4544854" y="3515202"/>
            <a:ext cx="147942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 Detecti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0"/>
          <p:cNvSpPr txBox="1"/>
          <p:nvPr/>
        </p:nvSpPr>
        <p:spPr>
          <a:xfrm>
            <a:off x="6732271" y="3515202"/>
            <a:ext cx="13492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Pipeline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568893" y="2448401"/>
            <a:ext cx="1412081" cy="608648"/>
          </a:xfrm>
          <a:prstGeom prst="roundRect">
            <a:avLst/>
          </a:prstGeom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064794" y="2754154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141697" y="2750820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484596" y="1693069"/>
            <a:ext cx="17021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Online CME Catalogs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13" name="直接箭头连接符 12"/>
          <p:cNvCxnSpPr>
            <a:stCxn id="12" idx="2"/>
          </p:cNvCxnSpPr>
          <p:nvPr/>
        </p:nvCxnSpPr>
        <p:spPr>
          <a:xfrm flipH="1">
            <a:off x="3278029" y="2000846"/>
            <a:ext cx="57634" cy="371356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103144" y="2750821"/>
            <a:ext cx="440531" cy="8096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341371" y="2032635"/>
            <a:ext cx="7646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 rot="5400000">
            <a:off x="5133499" y="3409950"/>
            <a:ext cx="232886" cy="1410653"/>
          </a:xfrm>
          <a:prstGeom prst="rightBrac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" name="文本框 3"/>
          <p:cNvSpPr txBox="1"/>
          <p:nvPr/>
        </p:nvSpPr>
        <p:spPr>
          <a:xfrm>
            <a:off x="3719409" y="4401503"/>
            <a:ext cx="3061544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Unsupervised CME Region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Detecti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on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18" name="图片 17" descr="2011-02-15T02_34_32_graphcu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5120" y="1968818"/>
            <a:ext cx="1463040" cy="146304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2020253"/>
            <a:ext cx="1463040" cy="1463040"/>
          </a:xfrm>
          <a:prstGeom prst="rect">
            <a:avLst/>
          </a:prstGeom>
        </p:spPr>
      </p:pic>
      <p:pic>
        <p:nvPicPr>
          <p:cNvPr id="14" name="图片 13" descr="dect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1968818"/>
            <a:ext cx="1462564" cy="1462564"/>
          </a:xfrm>
          <a:prstGeom prst="rect">
            <a:avLst/>
          </a:prstGeom>
        </p:spPr>
      </p:pic>
      <p:sp>
        <p:nvSpPr>
          <p:cNvPr id="19" name="文本框 8"/>
          <p:cNvSpPr txBox="1"/>
          <p:nvPr/>
        </p:nvSpPr>
        <p:spPr>
          <a:xfrm>
            <a:off x="2539784" y="2488909"/>
            <a:ext cx="14911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Machine Learning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Methods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22" name="文本框 14"/>
          <p:cNvSpPr txBox="1"/>
          <p:nvPr/>
        </p:nvSpPr>
        <p:spPr>
          <a:xfrm>
            <a:off x="4544854" y="3515202"/>
            <a:ext cx="147942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 Detecti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0"/>
          <p:cNvSpPr txBox="1"/>
          <p:nvPr/>
        </p:nvSpPr>
        <p:spPr>
          <a:xfrm>
            <a:off x="6732271" y="3515202"/>
            <a:ext cx="13492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Pipeline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6103144" y="2750821"/>
            <a:ext cx="440531" cy="8096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右大括号 2"/>
          <p:cNvSpPr/>
          <p:nvPr/>
        </p:nvSpPr>
        <p:spPr>
          <a:xfrm rot="5400000">
            <a:off x="7340442" y="3409950"/>
            <a:ext cx="232886" cy="1410653"/>
          </a:xfrm>
          <a:prstGeom prst="rightBrace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" name="文本框 3"/>
          <p:cNvSpPr txBox="1"/>
          <p:nvPr/>
        </p:nvSpPr>
        <p:spPr>
          <a:xfrm>
            <a:off x="5838539" y="4385786"/>
            <a:ext cx="3237168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Tracking CME in time series 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and refinement 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pic>
        <p:nvPicPr>
          <p:cNvPr id="18" name="图片 17" descr="2011-02-15T02_34_32_graphcu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5120" y="1968818"/>
            <a:ext cx="1463040" cy="1463040"/>
          </a:xfrm>
          <a:prstGeom prst="rect">
            <a:avLst/>
          </a:prstGeom>
        </p:spPr>
      </p:pic>
      <p:pic>
        <p:nvPicPr>
          <p:cNvPr id="14" name="图片 13" descr="dect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180" y="1968818"/>
            <a:ext cx="1462564" cy="146256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568893" y="2448401"/>
            <a:ext cx="1412081" cy="608648"/>
          </a:xfrm>
          <a:prstGeom prst="roundRect">
            <a:avLst/>
          </a:prstGeom>
          <a:ln w="476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6" name="直接箭头连接符 5"/>
          <p:cNvCxnSpPr/>
          <p:nvPr/>
        </p:nvCxnSpPr>
        <p:spPr>
          <a:xfrm>
            <a:off x="4064794" y="2754154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2141697" y="2750820"/>
            <a:ext cx="360521" cy="3334"/>
          </a:xfrm>
          <a:prstGeom prst="straightConnector1">
            <a:avLst/>
          </a:prstGeom>
          <a:ln w="60325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484596" y="1693069"/>
            <a:ext cx="17021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Online CME Catalogs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22" name="直接箭头连接符 21"/>
          <p:cNvCxnSpPr>
            <a:stCxn id="19" idx="2"/>
          </p:cNvCxnSpPr>
          <p:nvPr/>
        </p:nvCxnSpPr>
        <p:spPr>
          <a:xfrm flipH="1">
            <a:off x="3278029" y="2000846"/>
            <a:ext cx="57634" cy="371356"/>
          </a:xfrm>
          <a:prstGeom prst="straightConnector1">
            <a:avLst/>
          </a:prstGeom>
          <a:ln w="38100" cmpd="sng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341371" y="2032635"/>
            <a:ext cx="76463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图片 2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2020253"/>
            <a:ext cx="1463040" cy="1463040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539784" y="2488909"/>
            <a:ext cx="149111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Machine Learning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Methods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4544854" y="3515202"/>
            <a:ext cx="147942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 Detecti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0"/>
          <p:cNvSpPr txBox="1"/>
          <p:nvPr/>
        </p:nvSpPr>
        <p:spPr>
          <a:xfrm>
            <a:off x="6732271" y="3515202"/>
            <a:ext cx="13492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1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0064"/>
            <a:ext cx="82305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Data Preprocessing</a:t>
            </a:r>
            <a:endParaRPr lang="en-US" altLang="zh-CN" sz="3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2" name="图片 1" descr="20110215_ini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029" y="1954054"/>
            <a:ext cx="1975961" cy="1975961"/>
          </a:xfrm>
          <a:prstGeom prst="rect">
            <a:avLst/>
          </a:prstGeom>
        </p:spPr>
      </p:pic>
      <p:pic>
        <p:nvPicPr>
          <p:cNvPr id="25" name="图片 24" descr="in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32" y="2095024"/>
            <a:ext cx="1975961" cy="19759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60922" y="2052638"/>
            <a:ext cx="4612481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LASCO C2 running-difference images </a:t>
            </a: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(from 2011 to 2017)</a:t>
            </a:r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  <a:p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60922" y="2877026"/>
            <a:ext cx="46124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resizing 256 x 256, denoising</a:t>
            </a:r>
            <a:endParaRPr 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58064" y="3479959"/>
            <a:ext cx="506920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collecting CME Labels from online </a:t>
            </a:r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Catalogs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for </a:t>
            </a:r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training binary classification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CNN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387567" y="221313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3387567" y="3019425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6" name="椭圆 15"/>
          <p:cNvSpPr/>
          <p:nvPr/>
        </p:nvSpPr>
        <p:spPr>
          <a:xfrm>
            <a:off x="3387567" y="3623787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CNN </a:t>
            </a:r>
            <a:r>
              <a:rPr lang="en-US" altLang="zh-CN" sz="3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Feature </a:t>
            </a:r>
            <a:r>
              <a:rPr lang="en-US" altLang="zh-CN" sz="3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Extraction</a:t>
            </a:r>
            <a:endParaRPr lang="en-US" altLang="zh-CN" sz="36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987" y="1355408"/>
            <a:ext cx="6952774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</a:t>
            </a:r>
            <a:r>
              <a:rPr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onvolutional 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neural </a:t>
            </a:r>
            <a:r>
              <a:rPr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networks have shown excellent performance on 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many</a:t>
            </a:r>
            <a:r>
              <a:rPr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 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computer vision </a:t>
            </a:r>
            <a:r>
              <a:rPr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task</a:t>
            </a:r>
            <a:r>
              <a:rPr lang="en-US" sz="21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s</a:t>
            </a:r>
            <a:endParaRPr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  <a:p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987" y="2179796"/>
            <a:ext cx="5597366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CNN helps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to learn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more robust image features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129" y="2774633"/>
            <a:ext cx="506920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endParaRPr lang="en-US" altLang="zh-CN" sz="210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78632" y="2322195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824" y="3396615"/>
            <a:ext cx="8153876" cy="13868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92004" y="3030855"/>
            <a:ext cx="286654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/>
              <a:t>Object detection</a:t>
            </a:r>
            <a:endParaRPr lang="zh-CN" altLang="en-US" sz="2100"/>
          </a:p>
        </p:txBody>
      </p:sp>
      <p:sp>
        <p:nvSpPr>
          <p:cNvPr id="21" name="文本框 20"/>
          <p:cNvSpPr txBox="1"/>
          <p:nvPr/>
        </p:nvSpPr>
        <p:spPr>
          <a:xfrm>
            <a:off x="3108484" y="3030855"/>
            <a:ext cx="2609850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/>
              <a:t>Human understanding</a:t>
            </a:r>
            <a:endParaRPr lang="zh-CN" altLang="en-US" sz="2100"/>
          </a:p>
        </p:txBody>
      </p:sp>
      <p:sp>
        <p:nvSpPr>
          <p:cNvPr id="22" name="文本框 21"/>
          <p:cNvSpPr txBox="1"/>
          <p:nvPr/>
        </p:nvSpPr>
        <p:spPr>
          <a:xfrm>
            <a:off x="6045042" y="3030855"/>
            <a:ext cx="250555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/>
              <a:t>Autonomous driving</a:t>
            </a:r>
            <a:endParaRPr lang="zh-CN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6724" y="518160"/>
            <a:ext cx="8230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CNN Feature </a:t>
            </a: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Extraction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  <a:p>
            <a:pPr algn="l"/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3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444" y="3499486"/>
            <a:ext cx="6793230" cy="12025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6724" y="3835717"/>
            <a:ext cx="75104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500" b="1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LeNet Model</a:t>
            </a:r>
            <a:endParaRPr lang="en-US" altLang="zh-CN" sz="1500" b="1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986" y="1355408"/>
            <a:ext cx="62388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we train a </a:t>
            </a:r>
            <a:r>
              <a:rPr lang="en-US" altLang="zh-CN" sz="2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LeNet</a:t>
            </a:r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model</a:t>
            </a:r>
            <a:r>
              <a:rPr lang="zh-CN" alt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(</a:t>
            </a:r>
            <a:r>
              <a:rPr lang="en-US" altLang="zh-CN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3 convolution layers, 2 down-sampling layers and 2 fully-connected Layers)</a:t>
            </a:r>
            <a:endParaRPr lang="zh-CN" alt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987" y="2179796"/>
            <a:ext cx="782335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input 256 x 256 image,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output the probability of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a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  <a:sym typeface="+mn-ea"/>
              </a:rPr>
              <a:t>CME event</a:t>
            </a: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129" y="2782729"/>
            <a:ext cx="7826217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For</a:t>
            </a:r>
            <a:r>
              <a:rPr lang="zh-CN" alt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training, we obtain whether a frame is</a:t>
            </a:r>
            <a:r>
              <a:rPr lang="zh-CN" alt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labeled with or without a </a:t>
            </a:r>
            <a:r>
              <a:rPr lang="en-US" sz="21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CME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rPr>
              <a:t>from online </a:t>
            </a:r>
            <a:r>
              <a:rPr lang="en-US" altLang="zh-CN" sz="21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Catalogs for data of a few months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78632" y="1515904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椭圆 14"/>
          <p:cNvSpPr/>
          <p:nvPr/>
        </p:nvSpPr>
        <p:spPr>
          <a:xfrm>
            <a:off x="478632" y="2322195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6" name="椭圆 15"/>
          <p:cNvSpPr/>
          <p:nvPr/>
        </p:nvSpPr>
        <p:spPr>
          <a:xfrm>
            <a:off x="478632" y="2926557"/>
            <a:ext cx="104299" cy="1042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3227</Words>
  <Application>WPS 演示</Application>
  <PresentationFormat>On-screen Show (16:9)</PresentationFormat>
  <Paragraphs>263</Paragraphs>
  <Slides>20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Times New Roman</vt:lpstr>
      <vt:lpstr>微软雅黑</vt:lpstr>
      <vt:lpstr>Calibri</vt:lpstr>
      <vt:lpstr>Arial Unicode MS</vt:lpstr>
      <vt:lpstr>Calibri Light</vt:lpstr>
      <vt:lpstr>等线</vt:lpstr>
      <vt:lpstr>Office 主题</vt:lpstr>
      <vt:lpstr>A New Tool for Automated CME Detection and Tracking with Deep Learning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</dc:creator>
  <cp:lastModifiedBy>Hack</cp:lastModifiedBy>
  <cp:revision>272</cp:revision>
  <dcterms:created xsi:type="dcterms:W3CDTF">2018-11-01T11:59:00Z</dcterms:created>
  <dcterms:modified xsi:type="dcterms:W3CDTF">2019-11-27T16:05:30Z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