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27"/>
  </p:handoutMasterIdLst>
  <p:sldIdLst>
    <p:sldId id="256" r:id="rId4"/>
    <p:sldId id="257" r:id="rId6"/>
    <p:sldId id="261" r:id="rId7"/>
    <p:sldId id="262" r:id="rId8"/>
    <p:sldId id="263" r:id="rId9"/>
    <p:sldId id="264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271" r:id="rId18"/>
    <p:sldId id="259" r:id="rId19"/>
    <p:sldId id="268" r:id="rId20"/>
    <p:sldId id="332" r:id="rId21"/>
    <p:sldId id="334" r:id="rId22"/>
    <p:sldId id="267" r:id="rId23"/>
    <p:sldId id="326" r:id="rId24"/>
    <p:sldId id="328" r:id="rId25"/>
    <p:sldId id="338" r:id="rId2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8" y="96"/>
      </p:cViewPr>
      <p:guideLst>
        <p:guide orient="horz" pos="2186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</a:t>
            </a:r>
            <a:r>
              <a:rPr lang="en-US" altLang="zh-CN" baseline="0" dirty="0" smtClean="0"/>
              <a:t> has  some science project and applications. Here is some project using our </a:t>
            </a:r>
            <a:r>
              <a:rPr lang="en-US" altLang="zh-CN" baseline="0" dirty="0" err="1" smtClean="0"/>
              <a:t>cameas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</a:t>
            </a:r>
            <a:r>
              <a:rPr lang="en-US" altLang="zh-CN" baseline="0" dirty="0" smtClean="0"/>
              <a:t> has  some science project and applications. Here is some project using our </a:t>
            </a:r>
            <a:r>
              <a:rPr lang="en-US" altLang="zh-CN" baseline="0" dirty="0" err="1" smtClean="0"/>
              <a:t>cameas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</a:t>
            </a:r>
            <a:r>
              <a:rPr lang="en-US" altLang="zh-CN" baseline="0" dirty="0" smtClean="0"/>
              <a:t> has  some science project and applications. Here is some project using our </a:t>
            </a:r>
            <a:r>
              <a:rPr lang="en-US" altLang="zh-CN" baseline="0" dirty="0" err="1" smtClean="0"/>
              <a:t>cameas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 make both</a:t>
            </a:r>
            <a:r>
              <a:rPr lang="en-US" altLang="zh-CN" baseline="0" dirty="0" smtClean="0"/>
              <a:t> CCD and CMOS cameras. </a:t>
            </a:r>
            <a:r>
              <a:rPr lang="en-US" altLang="zh-CN" dirty="0" smtClean="0"/>
              <a:t>For</a:t>
            </a:r>
            <a:r>
              <a:rPr lang="en-US" altLang="zh-CN" baseline="0" dirty="0" smtClean="0"/>
              <a:t> first thing I want to talk about the difference between CCD and CMOS. Since these days we get many question on this.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</a:t>
            </a:r>
            <a:r>
              <a:rPr lang="en-US" altLang="zh-CN" baseline="0" dirty="0" smtClean="0"/>
              <a:t> has  some science project and applications. Here is some project using our </a:t>
            </a:r>
            <a:r>
              <a:rPr lang="en-US" altLang="zh-CN" baseline="0" dirty="0" err="1" smtClean="0"/>
              <a:t>cameas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</a:t>
            </a:r>
            <a:r>
              <a:rPr lang="en-US" altLang="zh-CN" baseline="0" dirty="0" smtClean="0"/>
              <a:t> has  some science project and applications. Here is some project using our </a:t>
            </a:r>
            <a:r>
              <a:rPr lang="en-US" altLang="zh-CN" baseline="0" dirty="0" err="1" smtClean="0"/>
              <a:t>cameas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QHYCCD</a:t>
            </a:r>
            <a:r>
              <a:rPr lang="en-US" altLang="zh-CN" baseline="0" dirty="0" smtClean="0"/>
              <a:t> has  some science project and applications. Here is some project using our </a:t>
            </a:r>
            <a:r>
              <a:rPr lang="en-US" altLang="zh-CN" baseline="0" dirty="0" err="1" smtClean="0"/>
              <a:t>cameas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BC96-FB44-460D-878E-14849BAB7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8" Type="http://schemas.openxmlformats.org/officeDocument/2006/relationships/theme" Target="../theme/theme2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1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GIF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8.GIF"/><Relationship Id="rId3" Type="http://schemas.openxmlformats.org/officeDocument/2006/relationships/image" Target="../media/image37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9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41.png"/><Relationship Id="rId3" Type="http://schemas.openxmlformats.org/officeDocument/2006/relationships/tags" Target="../tags/tag84.xml"/><Relationship Id="rId2" Type="http://schemas.openxmlformats.org/officeDocument/2006/relationships/image" Target="../media/image40.png"/><Relationship Id="rId1" Type="http://schemas.openxmlformats.org/officeDocument/2006/relationships/tags" Target="../tags/tag8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9.xml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00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71.xml"/><Relationship Id="rId4" Type="http://schemas.openxmlformats.org/officeDocument/2006/relationships/image" Target="../media/image2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0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7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7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75.xml"/><Relationship Id="rId4" Type="http://schemas.openxmlformats.org/officeDocument/2006/relationships/image" Target="../media/image8.png"/><Relationship Id="rId3" Type="http://schemas.openxmlformats.org/officeDocument/2006/relationships/image" Target="../media/image7.GIF"/><Relationship Id="rId2" Type="http://schemas.openxmlformats.org/officeDocument/2006/relationships/tags" Target="../tags/tag74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80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82.xml"/><Relationship Id="rId3" Type="http://schemas.openxmlformats.org/officeDocument/2006/relationships/image" Target="../media/image13.png"/><Relationship Id="rId2" Type="http://schemas.openxmlformats.org/officeDocument/2006/relationships/tags" Target="../tags/tag81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74065" y="1415415"/>
            <a:ext cx="10643235" cy="218694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掩星时域巡天及相机</a:t>
            </a:r>
            <a:br>
              <a:rPr lang="zh-CN" altLang="en-US" dirty="0"/>
            </a:br>
            <a:endParaRPr lang="zh-CN" altLang="en-US" sz="32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sym typeface="+mn-ea"/>
              </a:rPr>
              <a:t>邱虹云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sym typeface="+mn-ea"/>
              </a:rPr>
              <a:t>qhy@qhyccd.com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sym typeface="+mn-ea"/>
              </a:rPr>
              <a:t>QHYCCD   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315" y="-3175"/>
            <a:ext cx="2933700" cy="701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plane-and-shadow-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4855"/>
            <a:ext cx="7752715" cy="23831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970" y="0"/>
            <a:ext cx="4018915" cy="2993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795" y="3154680"/>
            <a:ext cx="3408680" cy="345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35" y="2080260"/>
            <a:ext cx="6085840" cy="4077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915" y="2080260"/>
            <a:ext cx="3045460" cy="40627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48535" cy="23869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93950" y="88900"/>
            <a:ext cx="7767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第三次观测</a:t>
            </a:r>
            <a:endParaRPr lang="zh-CN" altLang="en-US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XIS Std EL" panose="020B0300000000000000" pitchFamily="34" charset="-128"/>
              <a:ea typeface="宋体" panose="02010600030101010101" pitchFamily="2" charset="-122"/>
            </a:endParaRPr>
          </a:p>
          <a:p>
            <a:pPr algn="l"/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2017.7.17 </a:t>
            </a:r>
            <a:r>
              <a:rPr 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阿根廷</a:t>
            </a:r>
            <a:endParaRPr 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XIS Std EL" panose="020B0300000000000000" pitchFamily="34" charset="-128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235" y="0"/>
            <a:ext cx="2618740" cy="191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55" y="0"/>
            <a:ext cx="7334250" cy="6731635"/>
          </a:xfrm>
          <a:prstGeom prst="rect">
            <a:avLst/>
          </a:prstGeom>
        </p:spPr>
      </p:pic>
      <p:pic>
        <p:nvPicPr>
          <p:cNvPr id="8" name="图片 7" descr="wink-of-a-star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" y="3267075"/>
            <a:ext cx="3651885" cy="3464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" y="0"/>
            <a:ext cx="2979420" cy="316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90" y="305435"/>
            <a:ext cx="8009255" cy="6386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9288145" y="14605"/>
            <a:ext cx="283146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完美的结果</a:t>
            </a:r>
            <a:endParaRPr lang="en-US" altLang="zh-CN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635"/>
            <a:ext cx="5753735" cy="470725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-3175" y="4529455"/>
            <a:ext cx="6335395" cy="153733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sz="2000">
                <a:solidFill>
                  <a:schemeClr val="tx1"/>
                </a:solidFill>
                <a:effectLst/>
                <a:sym typeface="+mn-ea"/>
              </a:rPr>
              <a:t>2019.1.1</a:t>
            </a:r>
            <a:r>
              <a:rPr sz="2000">
                <a:solidFill>
                  <a:schemeClr val="tx1"/>
                </a:solidFill>
                <a:effectLst/>
                <a:sym typeface="+mn-ea"/>
              </a:rPr>
              <a:t>新视野号成功飞掠</a:t>
            </a:r>
            <a:endParaRPr sz="2000">
              <a:solidFill>
                <a:schemeClr val="tx1"/>
              </a:solidFill>
              <a:effectLst/>
              <a:sym typeface="+mn-ea"/>
            </a:endParaRPr>
          </a:p>
          <a:p>
            <a:r>
              <a:rPr sz="2000">
                <a:solidFill>
                  <a:schemeClr val="tx1"/>
                </a:solidFill>
                <a:effectLst/>
                <a:sym typeface="+mn-ea"/>
              </a:rPr>
              <a:t>柯伊伯带小行星</a:t>
            </a:r>
            <a:r>
              <a:rPr lang="en-US" altLang="zh-CN" sz="2000">
                <a:solidFill>
                  <a:schemeClr val="tx1"/>
                </a:solidFill>
                <a:effectLst/>
                <a:sym typeface="+mn-ea"/>
              </a:rPr>
              <a:t>2014MU69</a:t>
            </a:r>
            <a:endParaRPr lang="en-US" altLang="zh-CN" sz="2000">
              <a:solidFill>
                <a:schemeClr val="tx1"/>
              </a:solidFill>
              <a:effectLst/>
              <a:sym typeface="+mn-ea"/>
            </a:endParaRPr>
          </a:p>
          <a:p>
            <a:endParaRPr lang="en-US" altLang="zh-CN" sz="2000">
              <a:solidFill>
                <a:schemeClr val="tx1"/>
              </a:solidFill>
              <a:effectLst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540" y="828675"/>
            <a:ext cx="4881245" cy="489013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-3175" y="5494655"/>
            <a:ext cx="9568180" cy="153733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sz="2000">
                <a:solidFill>
                  <a:schemeClr val="tx1"/>
                </a:solidFill>
                <a:effectLst/>
                <a:sym typeface="+mn-ea"/>
              </a:rPr>
              <a:t>结论</a:t>
            </a:r>
            <a:r>
              <a:rPr lang="en-US" altLang="zh-CN" sz="2000">
                <a:solidFill>
                  <a:schemeClr val="tx1"/>
                </a:solidFill>
                <a:effectLst/>
                <a:sym typeface="+mn-ea"/>
              </a:rPr>
              <a:t>:</a:t>
            </a:r>
            <a:endParaRPr lang="en-US" altLang="zh-CN" sz="2000">
              <a:solidFill>
                <a:schemeClr val="tx1"/>
              </a:solidFill>
              <a:effectLst/>
              <a:sym typeface="+mn-ea"/>
            </a:endParaRPr>
          </a:p>
          <a:p>
            <a:r>
              <a:rPr lang="en-US" altLang="zh-CN" sz="1600" b="0">
                <a:solidFill>
                  <a:schemeClr val="tx1"/>
                </a:solidFill>
                <a:effectLst/>
                <a:sym typeface="+mn-ea"/>
              </a:rPr>
              <a:t>1.QHY174GPS</a:t>
            </a:r>
            <a:r>
              <a:rPr sz="1600" b="0">
                <a:solidFill>
                  <a:schemeClr val="tx1"/>
                </a:solidFill>
                <a:effectLst/>
                <a:sym typeface="+mn-ea"/>
              </a:rPr>
              <a:t>被证明是新视野号团队柯伊伯带掩星观测非常强大和可靠的选择</a:t>
            </a:r>
            <a:r>
              <a:rPr lang="en-US" altLang="zh-CN" sz="1600" b="0">
                <a:solidFill>
                  <a:schemeClr val="tx1"/>
                </a:solidFill>
                <a:effectLst/>
                <a:sym typeface="+mn-ea"/>
              </a:rPr>
              <a:t> </a:t>
            </a:r>
            <a:endParaRPr lang="en-US" altLang="zh-CN" sz="1600" b="0">
              <a:solidFill>
                <a:schemeClr val="tx1"/>
              </a:solidFill>
              <a:effectLst/>
              <a:sym typeface="+mn-ea"/>
            </a:endParaRPr>
          </a:p>
          <a:p>
            <a:r>
              <a:rPr lang="en-US" altLang="zh-CN" sz="1600" b="0">
                <a:solidFill>
                  <a:schemeClr val="tx1"/>
                </a:solidFill>
                <a:effectLst/>
                <a:sym typeface="+mn-ea"/>
              </a:rPr>
              <a:t>2.</a:t>
            </a:r>
            <a:r>
              <a:rPr sz="1600" b="0">
                <a:solidFill>
                  <a:schemeClr val="tx1"/>
                </a:solidFill>
                <a:effectLst/>
                <a:sym typeface="+mn-ea"/>
              </a:rPr>
              <a:t>掩星观测为新视野号</a:t>
            </a:r>
            <a:r>
              <a:rPr lang="en-US" altLang="zh-CN" sz="1600" b="0">
                <a:solidFill>
                  <a:schemeClr val="tx1"/>
                </a:solidFill>
                <a:effectLst/>
                <a:sym typeface="+mn-ea"/>
              </a:rPr>
              <a:t>2019.1.1</a:t>
            </a:r>
            <a:r>
              <a:rPr sz="1600" b="0">
                <a:solidFill>
                  <a:schemeClr val="tx1"/>
                </a:solidFill>
                <a:effectLst/>
                <a:sym typeface="+mn-ea"/>
              </a:rPr>
              <a:t>成功飞掠提供了非常准确的轨道约束</a:t>
            </a:r>
            <a:endParaRPr sz="1600" b="0">
              <a:solidFill>
                <a:schemeClr val="tx1"/>
              </a:solidFill>
              <a:effectLst/>
              <a:sym typeface="+mn-ea"/>
            </a:endParaRPr>
          </a:p>
          <a:p>
            <a:r>
              <a:rPr lang="en-US" altLang="zh-CN" sz="1600" b="0">
                <a:solidFill>
                  <a:schemeClr val="tx1"/>
                </a:solidFill>
                <a:effectLst/>
                <a:sym typeface="+mn-ea"/>
              </a:rPr>
              <a:t>3.</a:t>
            </a:r>
            <a:r>
              <a:rPr sz="1600" b="0">
                <a:solidFill>
                  <a:schemeClr val="tx1"/>
                </a:solidFill>
                <a:effectLst/>
                <a:sym typeface="+mn-ea"/>
              </a:rPr>
              <a:t>掩星观测是太阳系小天体观测的一个强有力的方法</a:t>
            </a:r>
            <a:endParaRPr sz="1600" b="0">
              <a:solidFill>
                <a:schemeClr val="tx1"/>
              </a:solidFill>
              <a:effectLst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610225" y="60960"/>
            <a:ext cx="65532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启发：通过掩星发现未知天体？</a:t>
            </a:r>
            <a:endParaRPr lang="zh-CN" altLang="en-US"/>
          </a:p>
          <a:p>
            <a:endParaRPr lang="zh-CN" altLang="en-US"/>
          </a:p>
          <a:p>
            <a:endParaRPr lang="zh-CN" altLang="en-US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5640" y="920750"/>
            <a:ext cx="6070600" cy="4007485"/>
          </a:xfrm>
          <a:prstGeom prst="rect">
            <a:avLst/>
          </a:prstGeom>
        </p:spPr>
      </p:pic>
      <p:cxnSp>
        <p:nvCxnSpPr>
          <p:cNvPr id="23" name="直接连接符 22"/>
          <p:cNvCxnSpPr/>
          <p:nvPr>
            <p:custDataLst>
              <p:tags r:id="rId2"/>
            </p:custDataLst>
          </p:nvPr>
        </p:nvCxnSpPr>
        <p:spPr>
          <a:xfrm>
            <a:off x="896402" y="1424934"/>
            <a:ext cx="4660016" cy="0"/>
          </a:xfrm>
          <a:prstGeom prst="line">
            <a:avLst/>
          </a:prstGeom>
          <a:ln>
            <a:solidFill>
              <a:schemeClr val="accent1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9"/>
          <p:cNvSpPr txBox="1"/>
          <p:nvPr>
            <p:custDataLst>
              <p:tags r:id="rId3"/>
            </p:custDataLst>
          </p:nvPr>
        </p:nvSpPr>
        <p:spPr>
          <a:xfrm>
            <a:off x="896404" y="965537"/>
            <a:ext cx="4660016" cy="450969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sz="2000" spc="120">
                <a:latin typeface="+mj-lt"/>
                <a:ea typeface="+mj-ea"/>
                <a:cs typeface="+mj-cs"/>
              </a:rPr>
              <a:t>柯伊伯小行星带</a:t>
            </a:r>
            <a:endParaRPr lang="zh-CN" sz="2000" spc="120">
              <a:latin typeface="+mj-lt"/>
              <a:ea typeface="+mj-ea"/>
              <a:cs typeface="+mj-cs"/>
            </a:endParaRPr>
          </a:p>
        </p:txBody>
      </p:sp>
      <p:sp>
        <p:nvSpPr>
          <p:cNvPr id="25" name="文本框 30"/>
          <p:cNvSpPr txBox="1"/>
          <p:nvPr>
            <p:custDataLst>
              <p:tags r:id="rId4"/>
            </p:custDataLst>
          </p:nvPr>
        </p:nvSpPr>
        <p:spPr>
          <a:xfrm>
            <a:off x="896620" y="1525270"/>
            <a:ext cx="4660265" cy="140652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spc="120"/>
              <a:t>已经有</a:t>
            </a:r>
            <a:r>
              <a:rPr lang="en-US" altLang="zh-CN" sz="1400" spc="120"/>
              <a:t>1000</a:t>
            </a:r>
            <a:r>
              <a:rPr lang="zh-CN" altLang="en-US" sz="1400" spc="120"/>
              <a:t>个被发现</a:t>
            </a:r>
            <a:endParaRPr lang="zh-CN" altLang="en-US" sz="1400" spc="120"/>
          </a:p>
          <a:p>
            <a:pPr>
              <a:lnSpc>
                <a:spcPct val="120000"/>
              </a:lnSpc>
            </a:pPr>
            <a:r>
              <a:rPr lang="en-US" altLang="zh-CN" sz="1400" spc="120"/>
              <a:t>&gt;100km  35000</a:t>
            </a:r>
            <a:r>
              <a:rPr lang="zh-CN" altLang="en-US" sz="1400" spc="120"/>
              <a:t>个</a:t>
            </a:r>
            <a:endParaRPr lang="zh-CN" altLang="en-US" sz="1400" spc="120"/>
          </a:p>
          <a:p>
            <a:pPr>
              <a:lnSpc>
                <a:spcPct val="120000"/>
              </a:lnSpc>
            </a:pPr>
            <a:r>
              <a:rPr lang="zh-CN" altLang="en-US" sz="1400" spc="120"/>
              <a:t>总天体数  数十亿个</a:t>
            </a:r>
            <a:endParaRPr lang="zh-CN" altLang="en-US" sz="1400" spc="120"/>
          </a:p>
          <a:p>
            <a:pPr>
              <a:lnSpc>
                <a:spcPct val="120000"/>
              </a:lnSpc>
            </a:pPr>
            <a:endParaRPr lang="zh-CN" altLang="en-US" sz="1400" spc="120"/>
          </a:p>
        </p:txBody>
      </p:sp>
      <p:sp>
        <p:nvSpPr>
          <p:cNvPr id="26" name="椭圆 25"/>
          <p:cNvSpPr/>
          <p:nvPr>
            <p:custDataLst>
              <p:tags r:id="rId5"/>
            </p:custDataLst>
          </p:nvPr>
        </p:nvSpPr>
        <p:spPr>
          <a:xfrm>
            <a:off x="451608" y="1136580"/>
            <a:ext cx="294320" cy="2943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</a:rPr>
              <a:t>1</a:t>
            </a:r>
            <a:endParaRPr lang="en-US" altLang="zh-CN" sz="1600" dirty="0">
              <a:solidFill>
                <a:schemeClr val="accent1"/>
              </a:solidFill>
            </a:endParaRPr>
          </a:p>
        </p:txBody>
      </p:sp>
      <p:cxnSp>
        <p:nvCxnSpPr>
          <p:cNvPr id="27" name="直接连接符 26"/>
          <p:cNvCxnSpPr/>
          <p:nvPr>
            <p:custDataLst>
              <p:tags r:id="rId6"/>
            </p:custDataLst>
          </p:nvPr>
        </p:nvCxnSpPr>
        <p:spPr>
          <a:xfrm>
            <a:off x="896402" y="3390907"/>
            <a:ext cx="4660016" cy="0"/>
          </a:xfrm>
          <a:prstGeom prst="line">
            <a:avLst/>
          </a:prstGeom>
          <a:ln>
            <a:solidFill>
              <a:schemeClr val="accent1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9"/>
          <p:cNvSpPr txBox="1"/>
          <p:nvPr>
            <p:custDataLst>
              <p:tags r:id="rId7"/>
            </p:custDataLst>
          </p:nvPr>
        </p:nvSpPr>
        <p:spPr>
          <a:xfrm>
            <a:off x="896404" y="2931511"/>
            <a:ext cx="4660016" cy="450969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sz="2000" spc="120">
                <a:latin typeface="+mj-lt"/>
                <a:ea typeface="+mj-ea"/>
                <a:cs typeface="+mj-cs"/>
              </a:rPr>
              <a:t>奥尔特云</a:t>
            </a:r>
            <a:endParaRPr lang="zh-CN" sz="2000" spc="120">
              <a:latin typeface="+mj-lt"/>
              <a:ea typeface="+mj-ea"/>
              <a:cs typeface="+mj-cs"/>
            </a:endParaRPr>
          </a:p>
        </p:txBody>
      </p:sp>
      <p:sp>
        <p:nvSpPr>
          <p:cNvPr id="29" name="文本框 30"/>
          <p:cNvSpPr txBox="1"/>
          <p:nvPr>
            <p:custDataLst>
              <p:tags r:id="rId8"/>
            </p:custDataLst>
          </p:nvPr>
        </p:nvSpPr>
        <p:spPr>
          <a:xfrm>
            <a:off x="896620" y="3382645"/>
            <a:ext cx="4660265" cy="134048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400" spc="120"/>
              <a:t>&gt;1km     </a:t>
            </a:r>
            <a:r>
              <a:rPr lang="zh-CN" altLang="en-US" sz="1400" spc="120"/>
              <a:t>万亿个</a:t>
            </a:r>
            <a:endParaRPr lang="en-US" altLang="zh-CN" sz="1400" spc="120"/>
          </a:p>
          <a:p>
            <a:pPr>
              <a:lnSpc>
                <a:spcPct val="120000"/>
              </a:lnSpc>
            </a:pPr>
            <a:r>
              <a:rPr lang="en-US" altLang="zh-CN" sz="1400" spc="120"/>
              <a:t>&gt;20km   </a:t>
            </a:r>
            <a:r>
              <a:rPr lang="zh-CN" altLang="en-US" sz="1400" spc="120"/>
              <a:t>几十亿个</a:t>
            </a:r>
            <a:r>
              <a:rPr lang="en-US" altLang="zh-CN" sz="1400" spc="120"/>
              <a:t>  </a:t>
            </a:r>
            <a:endParaRPr lang="zh-CN" altLang="en-US" sz="1400" spc="120"/>
          </a:p>
        </p:txBody>
      </p:sp>
      <p:sp>
        <p:nvSpPr>
          <p:cNvPr id="30" name="椭圆 29"/>
          <p:cNvSpPr/>
          <p:nvPr>
            <p:custDataLst>
              <p:tags r:id="rId9"/>
            </p:custDataLst>
          </p:nvPr>
        </p:nvSpPr>
        <p:spPr>
          <a:xfrm>
            <a:off x="451608" y="3102553"/>
            <a:ext cx="294320" cy="2943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</a:rPr>
              <a:t>2</a:t>
            </a:r>
            <a:endParaRPr lang="en-US" altLang="zh-CN" sz="1600" dirty="0">
              <a:solidFill>
                <a:schemeClr val="accent1"/>
              </a:solidFill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745490" y="4264660"/>
            <a:ext cx="10852237" cy="1077985"/>
          </a:xfrm>
          <a:prstGeom prst="rect">
            <a:avLst/>
          </a:prstGeom>
        </p:spPr>
        <p:txBody>
          <a:bodyPr vert="horz" lIns="101600" tIns="38100" rIns="76200" bIns="38100" rtlCol="0">
            <a:no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/>
              <a:t>科学目标</a:t>
            </a:r>
            <a:endParaRPr lang="zh-CN" altLang="en-US" b="1"/>
          </a:p>
          <a:p>
            <a:r>
              <a:rPr lang="zh-CN" altLang="en-US"/>
              <a:t>寻找太阳系边缘的新天体</a:t>
            </a:r>
            <a:endParaRPr lang="zh-CN" altLang="en-US"/>
          </a:p>
          <a:p>
            <a:r>
              <a:t>估算柯依伯带小行星的数量</a:t>
            </a:r>
          </a:p>
          <a:p>
            <a:r>
              <a:t>验证奥尔特云的假说并进行探索</a:t>
            </a:r>
          </a:p>
          <a:p>
            <a:r>
              <a:t>为太阳系形成与演化理论研究提供观测数据</a:t>
            </a:r>
          </a:p>
          <a:p>
            <a:r>
              <a:t>寻找行星</a:t>
            </a:r>
            <a:r>
              <a:rPr lang="en-US" altLang="zh-CN"/>
              <a:t>X</a:t>
            </a:r>
            <a:endParaRPr lang="en-US" altLang="zh-CN"/>
          </a:p>
        </p:txBody>
      </p:sp>
    </p:spTree>
    <p:custDataLst>
      <p:tags r:id="rId1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3354070" y="4852670"/>
            <a:ext cx="363220" cy="374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3572510" y="4852670"/>
            <a:ext cx="373380" cy="3740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32425" y="83820"/>
            <a:ext cx="655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几种不同类型的掩星光变曲线</a:t>
            </a:r>
            <a:endParaRPr lang="zh-CN" altLang="en-US" b="1"/>
          </a:p>
        </p:txBody>
      </p:sp>
      <p:sp>
        <p:nvSpPr>
          <p:cNvPr id="2" name="椭圆 1"/>
          <p:cNvSpPr/>
          <p:nvPr/>
        </p:nvSpPr>
        <p:spPr>
          <a:xfrm>
            <a:off x="1524635" y="1467485"/>
            <a:ext cx="892175" cy="892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322955" y="3646170"/>
            <a:ext cx="622935" cy="602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574030" y="1272540"/>
            <a:ext cx="373380" cy="374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466205" y="4592955"/>
            <a:ext cx="892175" cy="892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667375" y="2447925"/>
            <a:ext cx="373380" cy="3740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185025" y="4592955"/>
            <a:ext cx="373380" cy="3740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964690" y="637540"/>
            <a:ext cx="1358265" cy="14211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左箭头 11"/>
          <p:cNvSpPr/>
          <p:nvPr/>
        </p:nvSpPr>
        <p:spPr>
          <a:xfrm>
            <a:off x="6234430" y="2370455"/>
            <a:ext cx="1189990" cy="52895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>
            <a:off x="7734935" y="4515485"/>
            <a:ext cx="1189990" cy="52895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左箭头 13"/>
          <p:cNvSpPr/>
          <p:nvPr/>
        </p:nvSpPr>
        <p:spPr>
          <a:xfrm rot="19140000">
            <a:off x="3155950" y="249555"/>
            <a:ext cx="1189990" cy="52895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456565" y="2095500"/>
            <a:ext cx="10160" cy="107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451485" y="3181985"/>
            <a:ext cx="209042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591185" y="2411730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923290" y="2402205"/>
            <a:ext cx="41275" cy="746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951865" y="3138170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1283970" y="2401570"/>
            <a:ext cx="74930" cy="73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1362075" y="2411730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5952490" y="5542915"/>
            <a:ext cx="10160" cy="107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5947410" y="6629400"/>
            <a:ext cx="209042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087110" y="585914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419215" y="5849620"/>
            <a:ext cx="34290" cy="370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6460490" y="6211570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6795770" y="5848985"/>
            <a:ext cx="59055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6858000" y="585914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2832100" y="5485765"/>
            <a:ext cx="10160" cy="107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2832100" y="6564630"/>
            <a:ext cx="209042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2966720" y="580199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3298825" y="5792470"/>
            <a:ext cx="41910" cy="697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3340735" y="6002020"/>
            <a:ext cx="124460" cy="508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3651885" y="5791835"/>
            <a:ext cx="82550" cy="666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3737610" y="580199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 flipV="1">
            <a:off x="3496945" y="5981065"/>
            <a:ext cx="147955" cy="477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V="1">
            <a:off x="6291580" y="969645"/>
            <a:ext cx="10160" cy="107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286500" y="2056130"/>
            <a:ext cx="209042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6426200" y="1286510"/>
            <a:ext cx="911225" cy="1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7197090" y="128587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2416810" y="5902960"/>
            <a:ext cx="363220" cy="374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3572510" y="2401570"/>
            <a:ext cx="373380" cy="3740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32425" y="83820"/>
            <a:ext cx="655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初略的概率计算</a:t>
            </a:r>
            <a:endParaRPr lang="zh-CN" altLang="en-US" b="1"/>
          </a:p>
        </p:txBody>
      </p:sp>
      <p:sp>
        <p:nvSpPr>
          <p:cNvPr id="2" name="椭圆 1"/>
          <p:cNvSpPr/>
          <p:nvPr/>
        </p:nvSpPr>
        <p:spPr>
          <a:xfrm>
            <a:off x="1524635" y="1467485"/>
            <a:ext cx="892175" cy="892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322955" y="3646170"/>
            <a:ext cx="622935" cy="602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873625" y="5479415"/>
            <a:ext cx="892175" cy="892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091815" y="1801495"/>
            <a:ext cx="373380" cy="3740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340735" y="2095500"/>
            <a:ext cx="373380" cy="3740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964690" y="637540"/>
            <a:ext cx="1358265" cy="14211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左箭头 13"/>
          <p:cNvSpPr/>
          <p:nvPr/>
        </p:nvSpPr>
        <p:spPr>
          <a:xfrm rot="19140000">
            <a:off x="3155950" y="249555"/>
            <a:ext cx="1189990" cy="52895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17290" y="2475230"/>
            <a:ext cx="1358265" cy="14211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700270" y="3646170"/>
            <a:ext cx="873760" cy="8693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20955" y="-17145"/>
            <a:ext cx="3241040" cy="251650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2416810" y="842010"/>
            <a:ext cx="7567930" cy="59023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 rot="3060000">
            <a:off x="4246880" y="1650365"/>
            <a:ext cx="2241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100KM*10</a:t>
            </a:r>
            <a:r>
              <a:rPr lang="zh-CN" altLang="en-US"/>
              <a:t>万个</a:t>
            </a:r>
            <a:r>
              <a:rPr lang="en-US" altLang="zh-CN"/>
              <a:t>=1000</a:t>
            </a:r>
            <a:r>
              <a:rPr lang="zh-CN" altLang="en-US"/>
              <a:t>万</a:t>
            </a:r>
            <a:r>
              <a:rPr lang="en-US" altLang="zh-CN"/>
              <a:t>KM   0.1</a:t>
            </a:r>
            <a:r>
              <a:rPr lang="zh-CN" altLang="en-US"/>
              <a:t>度</a:t>
            </a:r>
            <a:endParaRPr lang="zh-CN" altLang="en-US"/>
          </a:p>
        </p:txBody>
      </p:sp>
      <p:cxnSp>
        <p:nvCxnSpPr>
          <p:cNvPr id="42" name="直接箭头连接符 41"/>
          <p:cNvCxnSpPr/>
          <p:nvPr/>
        </p:nvCxnSpPr>
        <p:spPr>
          <a:xfrm>
            <a:off x="3340735" y="83820"/>
            <a:ext cx="2909570" cy="3556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7186930" y="2550795"/>
            <a:ext cx="4006215" cy="3821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9357995" y="2875915"/>
            <a:ext cx="796290" cy="16395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 rot="17640000">
            <a:off x="8711565" y="3020695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60</a:t>
            </a:r>
            <a:r>
              <a:rPr lang="zh-CN" altLang="en-US"/>
              <a:t>亿</a:t>
            </a:r>
            <a:r>
              <a:rPr lang="en-US" altLang="zh-CN"/>
              <a:t>KM</a:t>
            </a:r>
            <a:endParaRPr lang="en-US" altLang="zh-CN"/>
          </a:p>
        </p:txBody>
      </p:sp>
      <p:cxnSp>
        <p:nvCxnSpPr>
          <p:cNvPr id="46" name="直接箭头连接符 45"/>
          <p:cNvCxnSpPr/>
          <p:nvPr/>
        </p:nvCxnSpPr>
        <p:spPr>
          <a:xfrm>
            <a:off x="10154285" y="2775585"/>
            <a:ext cx="565785" cy="47625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9392285" y="3261995"/>
            <a:ext cx="1270000" cy="12585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 rot="2340000">
            <a:off x="10012680" y="2829560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1000</a:t>
            </a:r>
            <a:r>
              <a:rPr lang="zh-CN" altLang="en-US"/>
              <a:t>万</a:t>
            </a:r>
            <a:r>
              <a:rPr lang="en-US" altLang="zh-CN"/>
              <a:t>KM</a:t>
            </a:r>
            <a:endParaRPr lang="en-US" altLang="zh-CN"/>
          </a:p>
        </p:txBody>
      </p:sp>
      <p:sp>
        <p:nvSpPr>
          <p:cNvPr id="49" name="文本框 48"/>
          <p:cNvSpPr txBox="1"/>
          <p:nvPr/>
        </p:nvSpPr>
        <p:spPr>
          <a:xfrm rot="18480000">
            <a:off x="9184640" y="3707130"/>
            <a:ext cx="208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0.1</a:t>
            </a:r>
            <a:r>
              <a:rPr lang="zh-CN" altLang="en-US"/>
              <a:t>度</a:t>
            </a:r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 flipH="1">
            <a:off x="1013460" y="525145"/>
            <a:ext cx="387350" cy="374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 rot="4020000">
            <a:off x="6621145" y="4841875"/>
            <a:ext cx="2245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公转周期，数百年（</a:t>
            </a:r>
            <a:r>
              <a:rPr lang="en-US" altLang="zh-CN"/>
              <a:t>300</a:t>
            </a:r>
            <a:r>
              <a:rPr lang="zh-CN" altLang="en-US"/>
              <a:t>年）</a:t>
            </a:r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4527550" y="6376035"/>
            <a:ext cx="7278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300</a:t>
            </a:r>
            <a:r>
              <a:rPr lang="zh-CN" altLang="en-US"/>
              <a:t>年覆盖</a:t>
            </a:r>
            <a:r>
              <a:rPr lang="en-US" altLang="zh-CN"/>
              <a:t>0.1*360=36</a:t>
            </a:r>
            <a:r>
              <a:rPr lang="zh-CN" altLang="en-US"/>
              <a:t>平方度  平均每年覆盖</a:t>
            </a:r>
            <a:r>
              <a:rPr lang="en-US" altLang="zh-CN"/>
              <a:t>36/300=0.12</a:t>
            </a:r>
            <a:r>
              <a:rPr lang="zh-CN" altLang="en-US"/>
              <a:t>平方度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32425" y="83820"/>
            <a:ext cx="655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初略的概率计算</a:t>
            </a:r>
            <a:endParaRPr lang="zh-CN" altLang="en-US" b="1"/>
          </a:p>
        </p:txBody>
      </p:sp>
      <p:sp>
        <p:nvSpPr>
          <p:cNvPr id="57" name="文本框 56"/>
          <p:cNvSpPr txBox="1"/>
          <p:nvPr/>
        </p:nvSpPr>
        <p:spPr>
          <a:xfrm>
            <a:off x="952500" y="5567680"/>
            <a:ext cx="7278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300</a:t>
            </a:r>
            <a:r>
              <a:rPr lang="zh-CN" altLang="en-US"/>
              <a:t>年覆盖</a:t>
            </a:r>
            <a:r>
              <a:rPr lang="en-US" altLang="zh-CN"/>
              <a:t>0.1*360=36</a:t>
            </a:r>
            <a:r>
              <a:rPr lang="zh-CN" altLang="en-US"/>
              <a:t>平方度  平均每年覆盖</a:t>
            </a:r>
            <a:r>
              <a:rPr lang="en-US" altLang="zh-CN"/>
              <a:t>36/300=0.12</a:t>
            </a:r>
            <a:r>
              <a:rPr lang="zh-CN" altLang="en-US"/>
              <a:t>平方度</a:t>
            </a:r>
            <a:endParaRPr lang="zh-CN" altLang="en-US"/>
          </a:p>
          <a:p>
            <a:r>
              <a:rPr lang="zh-CN" altLang="en-US"/>
              <a:t>相当于0.000003‬ 个天球面积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0.12</a:t>
            </a:r>
            <a:r>
              <a:rPr lang="zh-CN" altLang="en-US"/>
              <a:t>平方度范围内的平均恒星数？ </a:t>
            </a:r>
            <a:r>
              <a:rPr lang="en-US" altLang="zh-CN"/>
              <a:t>6</a:t>
            </a:r>
            <a:r>
              <a:rPr lang="zh-CN" altLang="en-US"/>
              <a:t>等星：</a:t>
            </a:r>
            <a:r>
              <a:rPr lang="en-US" altLang="zh-CN"/>
              <a:t>0.018</a:t>
            </a:r>
            <a:r>
              <a:rPr lang="zh-CN" altLang="en-US"/>
              <a:t>颗   </a:t>
            </a:r>
            <a:r>
              <a:rPr lang="en-US" altLang="zh-CN"/>
              <a:t>9</a:t>
            </a:r>
            <a:r>
              <a:rPr lang="zh-CN" altLang="en-US"/>
              <a:t>等星：</a:t>
            </a:r>
            <a:r>
              <a:rPr lang="en-US" altLang="zh-CN"/>
              <a:t>1.8</a:t>
            </a:r>
            <a:r>
              <a:rPr lang="zh-CN" altLang="en-US"/>
              <a:t>颗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52500" y="904240"/>
            <a:ext cx="8405495" cy="45256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rot="9960000">
            <a:off x="773430" y="2648585"/>
            <a:ext cx="8763000" cy="381000"/>
          </a:xfrm>
          <a:prstGeom prst="parallelogra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 rot="20760000">
            <a:off x="2672715" y="2787650"/>
            <a:ext cx="3728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0.1</a:t>
            </a:r>
            <a:r>
              <a:rPr lang="zh-CN" altLang="en-US"/>
              <a:t>度</a:t>
            </a:r>
            <a:r>
              <a:rPr lang="en-US" altLang="zh-CN"/>
              <a:t>*360</a:t>
            </a:r>
            <a:r>
              <a:rPr lang="zh-CN" altLang="en-US"/>
              <a:t>度</a:t>
            </a:r>
            <a:r>
              <a:rPr lang="en-US" altLang="zh-CN"/>
              <a:t>=36</a:t>
            </a:r>
            <a:r>
              <a:rPr lang="zh-CN" altLang="en-US"/>
              <a:t>平方度    </a:t>
            </a:r>
            <a:r>
              <a:rPr lang="en-US" altLang="zh-CN"/>
              <a:t>/   300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322955" y="364617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341245" y="3517265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545080" y="328803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567170" y="2422525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061460" y="408432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385310" y="1844675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061460" y="482600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7444740" y="430403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7029450" y="146558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2545080" y="1715770"/>
            <a:ext cx="138430" cy="12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5965" y="2898775"/>
            <a:ext cx="3866515" cy="3983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0" y="1314450"/>
            <a:ext cx="8864600" cy="2613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32425" y="83820"/>
            <a:ext cx="65532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已有的巡天项目和结果</a:t>
            </a:r>
            <a:endParaRPr lang="zh-CN" altLang="en-US"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/>
          </a:p>
          <a:p>
            <a:endParaRPr lang="zh-CN" altLang="en-US" b="1"/>
          </a:p>
        </p:txBody>
      </p:sp>
      <p:sp>
        <p:nvSpPr>
          <p:cNvPr id="2" name="文本框 1"/>
          <p:cNvSpPr txBox="1"/>
          <p:nvPr/>
        </p:nvSpPr>
        <p:spPr>
          <a:xfrm>
            <a:off x="1773555" y="3905885"/>
            <a:ext cx="63385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TAOS.  3</a:t>
            </a:r>
            <a:r>
              <a:rPr lang="zh-CN" altLang="en-US"/>
              <a:t>台</a:t>
            </a:r>
            <a:r>
              <a:rPr lang="en-US" altLang="zh-CN"/>
              <a:t>50cm</a:t>
            </a:r>
            <a:r>
              <a:rPr lang="zh-CN" altLang="en-US"/>
              <a:t>望远镜</a:t>
            </a:r>
            <a:r>
              <a:rPr lang="en-US" altLang="zh-CN"/>
              <a:t>+CCD  2K*2K  3</a:t>
            </a:r>
            <a:r>
              <a:rPr lang="zh-CN" altLang="en-US"/>
              <a:t>平方度  </a:t>
            </a:r>
            <a:r>
              <a:rPr lang="en-US" altLang="zh-CN"/>
              <a:t>2000</a:t>
            </a:r>
            <a:r>
              <a:rPr lang="zh-CN" altLang="en-US"/>
              <a:t>星</a:t>
            </a:r>
            <a:r>
              <a:rPr lang="en-US" altLang="zh-CN"/>
              <a:t>/</a:t>
            </a:r>
            <a:r>
              <a:rPr lang="zh-CN" altLang="en-US"/>
              <a:t>视场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问题：采样样本数太少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460" y="4008755"/>
            <a:ext cx="3733165" cy="2174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8170" y="1586230"/>
            <a:ext cx="10852150" cy="13150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zh-CN" altLang="en-US" sz="1600">
                <a:sym typeface="+mn-ea"/>
              </a:rPr>
              <a:t>启发：</a:t>
            </a:r>
            <a:r>
              <a:rPr lang="en-US" altLang="zh-CN" sz="1600">
                <a:sym typeface="+mn-ea"/>
              </a:rPr>
              <a:t>QHY174GPS</a:t>
            </a:r>
            <a:r>
              <a:rPr lang="zh-CN" altLang="en-US" sz="1600">
                <a:sym typeface="+mn-ea"/>
              </a:rPr>
              <a:t>与新视野号的故事</a:t>
            </a:r>
            <a:br>
              <a:rPr lang="zh-CN" altLang="en-US" sz="1600">
                <a:sym typeface="+mn-ea"/>
              </a:rPr>
            </a:br>
            <a:br>
              <a:rPr lang="zh-CN" altLang="en-US" sz="1600">
                <a:sym typeface="+mn-ea"/>
              </a:rPr>
            </a:br>
            <a:r>
              <a:rPr lang="zh-CN" altLang="en-US" sz="1600">
                <a:effectLst/>
                <a:sym typeface="+mn-ea"/>
              </a:rPr>
              <a:t>新视野号的下一个目标</a:t>
            </a:r>
            <a:br>
              <a:rPr lang="zh-CN" altLang="en-US" sz="1600">
                <a:effectLst/>
                <a:sym typeface="+mn-ea"/>
              </a:rPr>
            </a:br>
            <a:r>
              <a:rPr lang="en-US" altLang="zh-CN" sz="1600">
                <a:effectLst/>
                <a:sym typeface="+mn-ea"/>
              </a:rPr>
              <a:t>QHY174GPS</a:t>
            </a:r>
            <a:r>
              <a:rPr lang="zh-CN" altLang="en-US" sz="1600">
                <a:effectLst/>
                <a:sym typeface="+mn-ea"/>
              </a:rPr>
              <a:t>的研制</a:t>
            </a:r>
            <a:br>
              <a:rPr lang="zh-CN" altLang="en-US" sz="1600">
                <a:effectLst/>
                <a:sym typeface="+mn-ea"/>
              </a:rPr>
            </a:br>
            <a:r>
              <a:rPr lang="zh-CN" altLang="en-US" sz="1600">
                <a:effectLst/>
                <a:sym typeface="+mn-ea"/>
              </a:rPr>
              <a:t>天文学史上最具挑战性的一次掩星观测</a:t>
            </a:r>
            <a:br>
              <a:rPr lang="zh-CN" altLang="en-US" sz="1600">
                <a:effectLst/>
                <a:sym typeface="+mn-ea"/>
              </a:rPr>
            </a:br>
            <a:r>
              <a:rPr lang="zh-CN" altLang="en-US" sz="1600">
                <a:effectLst/>
                <a:sym typeface="+mn-ea"/>
              </a:rPr>
              <a:t>完美的结果</a:t>
            </a:r>
            <a:br>
              <a:rPr lang="zh-CN" altLang="en-US" sz="1600">
                <a:sym typeface="+mn-ea"/>
              </a:rPr>
            </a:br>
            <a:br>
              <a:rPr lang="zh-CN" altLang="en-US" sz="1600">
                <a:sym typeface="+mn-ea"/>
              </a:rPr>
            </a:br>
            <a:endParaRPr lang="zh-CN" altLang="en-US" sz="1600"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98174" y="222885"/>
            <a:ext cx="1293625" cy="1308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/>
          </a:bodyPr>
          <a:lstStyle>
            <a:lvl1pPr marL="228600" indent="-228600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75945" indent="-228600" fontAlgn="auto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007745" indent="-228600" fontAlgn="auto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511935" indent="-228600" fontAlgn="auto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1943735" indent="-228600" fontAlgn="auto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zh-CN" altLang="en-US" sz="7200" b="1">
                <a:solidFill>
                  <a:schemeClr val="bg1">
                    <a:lumMod val="85000"/>
                  </a:schemeClr>
                </a:solidFill>
              </a:rPr>
              <a:t>目录</a:t>
            </a:r>
            <a:endParaRPr lang="zh-CN" altLang="en-US" sz="7200" b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69925" y="4168775"/>
            <a:ext cx="10852150" cy="2558415"/>
          </a:xfrm>
          <a:prstGeom prst="rect">
            <a:avLst/>
          </a:prstGeom>
        </p:spPr>
        <p:txBody>
          <a:bodyPr vert="horz" lIns="101600" tIns="38100" rIns="63500" bIns="3810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</a:lstStyle>
          <a:p>
            <a:pPr indent="0">
              <a:buFont typeface="Arial" panose="020B0604020202020204" pitchFamily="34" charset="0"/>
            </a:pPr>
            <a:r>
              <a:rPr lang="en-US" altLang="zh-CN" sz="1600">
                <a:sym typeface="+mn-ea"/>
              </a:rPr>
              <a:t>2.</a:t>
            </a:r>
            <a:r>
              <a:rPr lang="zh-CN" altLang="en-US" sz="1600">
                <a:sym typeface="+mn-ea"/>
              </a:rPr>
              <a:t>构想：掩星时域巡天</a:t>
            </a:r>
            <a:endParaRPr lang="zh-CN" altLang="en-US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endParaRPr lang="zh-CN" altLang="en-US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r>
              <a:rPr lang="zh-CN" altLang="en-US" sz="1600">
                <a:effectLst/>
                <a:sym typeface="+mn-ea"/>
              </a:rPr>
              <a:t>   科学目标</a:t>
            </a:r>
            <a:endParaRPr lang="zh-CN" altLang="en-US" sz="1600">
              <a:effectLst/>
              <a:sym typeface="+mn-ea"/>
            </a:endParaRPr>
          </a:p>
          <a:p>
            <a:pPr indent="0">
              <a:buFont typeface="Arial" panose="020B0604020202020204" pitchFamily="34" charset="0"/>
            </a:pPr>
            <a:r>
              <a:rPr sz="1600">
                <a:effectLst/>
                <a:cs typeface="+mj-lt"/>
                <a:sym typeface="+mn-ea"/>
              </a:rPr>
              <a:t>   已经有的巡天项目或研究</a:t>
            </a:r>
            <a:endParaRPr sz="1600">
              <a:effectLst/>
              <a:latin typeface="+mj-lt"/>
              <a:cs typeface="+mj-lt"/>
            </a:endParaRPr>
          </a:p>
          <a:p>
            <a:pPr indent="0">
              <a:buFont typeface="Arial" panose="020B0604020202020204" pitchFamily="34" charset="0"/>
            </a:pPr>
            <a:r>
              <a:rPr sz="1600">
                <a:effectLst/>
                <a:cs typeface="+mj-lt"/>
                <a:sym typeface="+mn-ea"/>
              </a:rPr>
              <a:t>   概率估算</a:t>
            </a:r>
            <a:endParaRPr sz="1600">
              <a:effectLst/>
              <a:latin typeface="+mj-lt"/>
              <a:cs typeface="+mj-lt"/>
            </a:endParaRPr>
          </a:p>
          <a:p>
            <a:pPr indent="0">
              <a:buFont typeface="Arial" panose="020B0604020202020204" pitchFamily="34" charset="0"/>
            </a:pPr>
            <a:r>
              <a:rPr sz="1600">
                <a:effectLst/>
                <a:cs typeface="+mj-lt"/>
                <a:sym typeface="+mn-ea"/>
              </a:rPr>
              <a:t>   新的巡天系统方案与设计</a:t>
            </a:r>
            <a:endParaRPr sz="1600">
              <a:effectLst/>
              <a:latin typeface="+mj-lt"/>
              <a:cs typeface="+mj-lt"/>
            </a:endParaRPr>
          </a:p>
          <a:p>
            <a:pPr indent="0">
              <a:buFont typeface="Arial" panose="020B0604020202020204" pitchFamily="34" charset="0"/>
            </a:pPr>
            <a:r>
              <a:rPr sz="1600">
                <a:effectLst/>
                <a:cs typeface="+mj-lt"/>
                <a:sym typeface="+mn-ea"/>
              </a:rPr>
              <a:t>   技术挑战</a:t>
            </a:r>
            <a:endParaRPr sz="1600">
              <a:effectLst/>
              <a:latin typeface="+mj-lt"/>
              <a:cs typeface="+mj-lt"/>
            </a:endParaRPr>
          </a:p>
          <a:p>
            <a:pPr indent="0">
              <a:buFont typeface="Arial" panose="020B0604020202020204" pitchFamily="34" charset="0"/>
            </a:pPr>
            <a:endParaRPr lang="zh-CN" altLang="en-US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endParaRPr lang="zh-CN" altLang="en-US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endParaRPr lang="zh-CN" altLang="en-US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endParaRPr lang="zh-CN" altLang="en-US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r>
              <a:rPr lang="en-US" altLang="zh-CN" sz="1600">
                <a:sym typeface="+mn-ea"/>
              </a:rPr>
              <a:t> </a:t>
            </a:r>
            <a:endParaRPr lang="en-US" altLang="zh-CN" sz="1600">
              <a:sym typeface="+mn-ea"/>
            </a:endParaRPr>
          </a:p>
          <a:p>
            <a:pPr indent="0">
              <a:buFont typeface="Arial" panose="020B0604020202020204" pitchFamily="34" charset="0"/>
            </a:pPr>
            <a:endParaRPr lang="zh-CN" altLang="en-US" sz="1600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415" y="-15240"/>
            <a:ext cx="6887845" cy="68878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32425" y="83820"/>
            <a:ext cx="655320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r"/>
            <a:r>
              <a:rPr sz="3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+mj-lt"/>
                <a:sym typeface="+mn-ea"/>
              </a:rPr>
              <a:t>新的巡天系统方案与设计</a:t>
            </a:r>
            <a:endParaRPr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cs typeface="+mj-lt"/>
            </a:endParaRPr>
          </a:p>
          <a:p>
            <a:pPr algn="r"/>
            <a:endParaRPr lang="zh-CN" altLang="en-US" sz="32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流程图: 汇总连接 1"/>
          <p:cNvSpPr/>
          <p:nvPr/>
        </p:nvSpPr>
        <p:spPr>
          <a:xfrm>
            <a:off x="1598930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流程图: 汇总连接 2"/>
          <p:cNvSpPr/>
          <p:nvPr/>
        </p:nvSpPr>
        <p:spPr>
          <a:xfrm>
            <a:off x="1598930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流程图: 汇总连接 3"/>
          <p:cNvSpPr/>
          <p:nvPr/>
        </p:nvSpPr>
        <p:spPr>
          <a:xfrm>
            <a:off x="2420620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汇总连接 5"/>
          <p:cNvSpPr/>
          <p:nvPr/>
        </p:nvSpPr>
        <p:spPr>
          <a:xfrm>
            <a:off x="2420620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汇总连接 6"/>
          <p:cNvSpPr/>
          <p:nvPr/>
        </p:nvSpPr>
        <p:spPr>
          <a:xfrm>
            <a:off x="3261360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汇总连接 7"/>
          <p:cNvSpPr/>
          <p:nvPr/>
        </p:nvSpPr>
        <p:spPr>
          <a:xfrm>
            <a:off x="3261360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流程图: 汇总连接 8"/>
          <p:cNvSpPr/>
          <p:nvPr/>
        </p:nvSpPr>
        <p:spPr>
          <a:xfrm>
            <a:off x="4083050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流程图: 汇总连接 9"/>
          <p:cNvSpPr/>
          <p:nvPr/>
        </p:nvSpPr>
        <p:spPr>
          <a:xfrm>
            <a:off x="4083050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汇总连接 10"/>
          <p:cNvSpPr/>
          <p:nvPr/>
        </p:nvSpPr>
        <p:spPr>
          <a:xfrm>
            <a:off x="4918075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汇总连接 11"/>
          <p:cNvSpPr/>
          <p:nvPr/>
        </p:nvSpPr>
        <p:spPr>
          <a:xfrm>
            <a:off x="4918075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流程图: 汇总连接 12"/>
          <p:cNvSpPr/>
          <p:nvPr/>
        </p:nvSpPr>
        <p:spPr>
          <a:xfrm>
            <a:off x="5739765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汇总连接 13"/>
          <p:cNvSpPr/>
          <p:nvPr/>
        </p:nvSpPr>
        <p:spPr>
          <a:xfrm>
            <a:off x="5739765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流程图: 汇总连接 14"/>
          <p:cNvSpPr/>
          <p:nvPr/>
        </p:nvSpPr>
        <p:spPr>
          <a:xfrm>
            <a:off x="6612890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流程图: 汇总连接 15"/>
          <p:cNvSpPr/>
          <p:nvPr/>
        </p:nvSpPr>
        <p:spPr>
          <a:xfrm>
            <a:off x="6612890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流程图: 汇总连接 16"/>
          <p:cNvSpPr/>
          <p:nvPr/>
        </p:nvSpPr>
        <p:spPr>
          <a:xfrm>
            <a:off x="7434580" y="1530350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流程图: 汇总连接 17"/>
          <p:cNvSpPr/>
          <p:nvPr/>
        </p:nvSpPr>
        <p:spPr>
          <a:xfrm>
            <a:off x="7434580" y="3201035"/>
            <a:ext cx="529590" cy="518795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68805" y="2121535"/>
            <a:ext cx="0" cy="10172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2099310" y="1784985"/>
            <a:ext cx="321310" cy="101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941830" y="2273300"/>
            <a:ext cx="2753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L=10km-30km</a:t>
            </a:r>
            <a:endParaRPr lang="en-US" altLang="zh-CN"/>
          </a:p>
          <a:p>
            <a:r>
              <a:rPr lang="en-US" altLang="zh-CN"/>
              <a:t>s=10km/s - 60km/s</a:t>
            </a:r>
            <a:endParaRPr lang="en-US" altLang="zh-CN"/>
          </a:p>
          <a:p>
            <a:r>
              <a:rPr lang="en-US" altLang="zh-CN"/>
              <a:t>deltaT&gt;0.1sec</a:t>
            </a:r>
            <a:endParaRPr lang="en-US" altLang="zh-CN"/>
          </a:p>
        </p:txBody>
      </p:sp>
      <p:sp>
        <p:nvSpPr>
          <p:cNvPr id="22" name="文本框 21"/>
          <p:cNvSpPr txBox="1"/>
          <p:nvPr/>
        </p:nvSpPr>
        <p:spPr>
          <a:xfrm>
            <a:off x="1941830" y="1162050"/>
            <a:ext cx="2753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L=1km - 3km  </a:t>
            </a:r>
            <a:endParaRPr lang="en-US" altLang="zh-CN"/>
          </a:p>
        </p:txBody>
      </p:sp>
      <p:sp>
        <p:nvSpPr>
          <p:cNvPr id="23" name="文本框 22"/>
          <p:cNvSpPr txBox="1"/>
          <p:nvPr/>
        </p:nvSpPr>
        <p:spPr>
          <a:xfrm>
            <a:off x="4083050" y="683895"/>
            <a:ext cx="2753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x=1 to n  </a:t>
            </a:r>
            <a:endParaRPr lang="en-US" altLang="zh-CN"/>
          </a:p>
        </p:txBody>
      </p:sp>
      <p:sp>
        <p:nvSpPr>
          <p:cNvPr id="24" name="文本框 23"/>
          <p:cNvSpPr txBox="1"/>
          <p:nvPr/>
        </p:nvSpPr>
        <p:spPr>
          <a:xfrm>
            <a:off x="508000" y="2446020"/>
            <a:ext cx="2753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y=2  </a:t>
            </a:r>
            <a:endParaRPr lang="en-US" altLang="zh-CN"/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8406765" y="1539875"/>
            <a:ext cx="10160" cy="107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8401685" y="2620010"/>
            <a:ext cx="208978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8541385" y="185610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8873490" y="1846580"/>
            <a:ext cx="41275" cy="746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8902065" y="258254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>
            <a:off x="9234170" y="1845945"/>
            <a:ext cx="74930" cy="73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9312275" y="185610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8406765" y="3161030"/>
            <a:ext cx="10160" cy="1078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V="1">
            <a:off x="8401685" y="4241165"/>
            <a:ext cx="208978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8571865" y="3488055"/>
            <a:ext cx="62103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192895" y="3446145"/>
            <a:ext cx="41275" cy="746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9234170" y="4192905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9569450" y="3467100"/>
            <a:ext cx="74930" cy="73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9644380" y="3477260"/>
            <a:ext cx="33210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8862695" y="951230"/>
            <a:ext cx="10795" cy="40049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9182100" y="957580"/>
            <a:ext cx="10795" cy="40049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7814310" y="4757420"/>
            <a:ext cx="1048385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>
            <a:off x="9204960" y="4746625"/>
            <a:ext cx="12865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8658860" y="5103495"/>
            <a:ext cx="817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deltaT</a:t>
            </a:r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895350" y="3909060"/>
            <a:ext cx="706818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时间相关性</a:t>
            </a:r>
            <a:endParaRPr lang="zh-CN" altLang="en-US" sz="2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/>
              <a:t>避免误报：（大气抖动，飞鸟，飞机，卫星）</a:t>
            </a:r>
            <a:endParaRPr lang="zh-CN" altLang="en-US"/>
          </a:p>
          <a:p>
            <a:r>
              <a:rPr lang="zh-CN" altLang="en-US"/>
              <a:t>目标相对速度测定</a:t>
            </a:r>
            <a:endParaRPr lang="zh-CN" altLang="en-US"/>
          </a:p>
          <a:p>
            <a:r>
              <a:rPr lang="zh-CN" altLang="en-US" sz="2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空间相关性</a:t>
            </a:r>
            <a:endParaRPr lang="zh-CN" altLang="en-US" sz="2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/>
              <a:t>几何尺寸，形状</a:t>
            </a:r>
            <a:endParaRPr lang="zh-CN" altLang="en-US"/>
          </a:p>
          <a:p>
            <a:r>
              <a:rPr lang="zh-CN" altLang="en-US"/>
              <a:t>运行方向</a:t>
            </a:r>
            <a:endParaRPr lang="zh-CN" altLang="en-US"/>
          </a:p>
          <a:p>
            <a:r>
              <a:rPr lang="zh-CN" altLang="en-US" sz="2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测光数据</a:t>
            </a:r>
            <a:endParaRPr lang="zh-CN" altLang="en-US" sz="2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/>
              <a:t>角直径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32425" y="83820"/>
            <a:ext cx="655320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r"/>
            <a:r>
              <a:rPr lang="zh-CN" sz="4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+mj-lt"/>
                <a:sym typeface="+mn-ea"/>
              </a:rPr>
              <a:t>技术挑战</a:t>
            </a:r>
            <a:endParaRPr lang="zh-CN" altLang="en-US" sz="4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640" y="714375"/>
            <a:ext cx="11309985" cy="7047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大视场高分辨率时域同步相机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zh-CN"/>
          </a:p>
          <a:p>
            <a:r>
              <a:rPr lang="en-US" altLang="zh-CN"/>
              <a:t>        </a:t>
            </a:r>
            <a:r>
              <a:rPr lang="zh-CN" altLang="en-US"/>
              <a:t>全局快门</a:t>
            </a:r>
            <a:r>
              <a:rPr lang="en-US" altLang="zh-CN"/>
              <a:t>.GPS</a:t>
            </a:r>
            <a:r>
              <a:rPr lang="zh-CN" altLang="en-US"/>
              <a:t>时钟</a:t>
            </a:r>
            <a:r>
              <a:rPr lang="zh-CN" altLang="en-US"/>
              <a:t>同步</a:t>
            </a:r>
            <a:endParaRPr lang="zh-CN" altLang="en-US"/>
          </a:p>
          <a:p>
            <a:r>
              <a:rPr lang="zh-CN" altLang="en-US"/>
              <a:t>        高灵敏度</a:t>
            </a:r>
            <a:endParaRPr lang="zh-CN" altLang="en-US"/>
          </a:p>
          <a:p>
            <a:r>
              <a:rPr lang="zh-CN" altLang="en-US"/>
              <a:t>        高分辨率</a:t>
            </a:r>
            <a:endParaRPr lang="zh-CN" altLang="en-US"/>
          </a:p>
          <a:p>
            <a:r>
              <a:rPr lang="zh-CN" altLang="en-US"/>
              <a:t>        高时间分辨率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    </a:t>
            </a:r>
            <a:r>
              <a:rPr lang="en-US" altLang="zh-CN"/>
              <a:t>2015   QHY174  2.0mega pixel  138FPS              280Mpixel/s      8TB/camera/day       0.5TB/camera/day   </a:t>
            </a:r>
            <a:endParaRPr lang="en-US" altLang="zh-CN"/>
          </a:p>
          <a:p>
            <a:r>
              <a:rPr lang="en-US" altLang="zh-CN"/>
              <a:t>     </a:t>
            </a:r>
            <a:r>
              <a:rPr lang="en-US" altLang="zh-CN">
                <a:solidFill>
                  <a:srgbClr val="C00000"/>
                </a:solidFill>
              </a:rPr>
              <a:t>  </a:t>
            </a:r>
            <a:r>
              <a:rPr lang="en-US" altLang="zh-CN">
                <a:solidFill>
                  <a:srgbClr val="FF0000"/>
                </a:solidFill>
              </a:rPr>
              <a:t> 2020   QHY4651  </a:t>
            </a:r>
            <a:r>
              <a:rPr lang="zh-CN" altLang="en-US">
                <a:solidFill>
                  <a:srgbClr val="FF0000"/>
                </a:solidFill>
              </a:rPr>
              <a:t>全画幅 </a:t>
            </a:r>
            <a:r>
              <a:rPr lang="en-US" altLang="zh-CN">
                <a:solidFill>
                  <a:srgbClr val="FF0000"/>
                </a:solidFill>
              </a:rPr>
              <a:t>50mega pixel  80FPS   4000Mpixel/s    115TB/camera/day   14TB/camera/day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   2020   QHY661  </a:t>
            </a:r>
            <a:r>
              <a:rPr lang="zh-CN" altLang="en-US">
                <a:solidFill>
                  <a:srgbClr val="FF0000"/>
                </a:solidFill>
              </a:rPr>
              <a:t>中画幅</a:t>
            </a:r>
            <a:r>
              <a:rPr lang="en-US" altLang="zh-CN">
                <a:solidFill>
                  <a:srgbClr val="FF0000"/>
                </a:solidFill>
              </a:rPr>
              <a:t>120mega pixel  13FPS    1500Mpixel/s      43TB/camera/day</a:t>
            </a:r>
            <a:r>
              <a:rPr lang="zh-CN" altLang="en-US">
                <a:solidFill>
                  <a:srgbClr val="FF0000"/>
                </a:solidFill>
              </a:rPr>
              <a:t>    </a:t>
            </a:r>
            <a:r>
              <a:rPr lang="en-US" altLang="zh-CN">
                <a:solidFill>
                  <a:srgbClr val="FF0000"/>
                </a:solidFill>
              </a:rPr>
              <a:t>33TB/camera/day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/>
              <a:t>        </a:t>
            </a:r>
            <a:endParaRPr lang="zh-CN" altLang="en-US"/>
          </a:p>
          <a:p>
            <a:r>
              <a:rPr lang="zh-CN" altLang="en-US"/>
              <a:t>        </a:t>
            </a:r>
            <a:r>
              <a:rPr lang="en-US" altLang="zh-CN"/>
              <a:t>QHY4651+50mmF0.95  :  FOV:   40*27</a:t>
            </a:r>
            <a:r>
              <a:rPr lang="zh-CN" altLang="en-US"/>
              <a:t>度</a:t>
            </a:r>
            <a:r>
              <a:rPr lang="en-US" altLang="zh-CN"/>
              <a:t>= 1080</a:t>
            </a:r>
            <a:r>
              <a:rPr lang="zh-CN" altLang="en-US"/>
              <a:t>平方度   极限星等 </a:t>
            </a:r>
            <a:r>
              <a:rPr lang="en-US" altLang="zh-CN"/>
              <a:t>mag.9  @ 0.1ms</a:t>
            </a:r>
            <a:endParaRPr lang="zh-CN" altLang="en-US"/>
          </a:p>
          <a:p>
            <a:endParaRPr lang="zh-CN" altLang="en-US"/>
          </a:p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实时恒星测光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/>
          </a:p>
          <a:p>
            <a:r>
              <a:rPr lang="zh-CN" altLang="en-US"/>
              <a:t>        </a:t>
            </a:r>
            <a:r>
              <a:rPr lang="zh-CN" altLang="en-US">
                <a:sym typeface="+mn-ea"/>
              </a:rPr>
              <a:t>相机端边缘计算</a:t>
            </a:r>
            <a:endParaRPr lang="zh-CN" altLang="en-US"/>
          </a:p>
          <a:p>
            <a:r>
              <a:rPr lang="zh-CN" altLang="en-US"/>
              <a:t>        基于</a:t>
            </a:r>
            <a:r>
              <a:rPr lang="en-US" altLang="zh-CN"/>
              <a:t>FPGA</a:t>
            </a:r>
            <a:r>
              <a:rPr lang="zh-CN" altLang="en-US"/>
              <a:t>实时星点提取的预处理</a:t>
            </a:r>
            <a:endParaRPr lang="zh-CN" altLang="en-US"/>
          </a:p>
          <a:p>
            <a:r>
              <a:rPr lang="zh-CN" altLang="en-US"/>
              <a:t>        基于</a:t>
            </a:r>
            <a:r>
              <a:rPr lang="en-US" altLang="zh-CN"/>
              <a:t>FPGA</a:t>
            </a:r>
            <a:r>
              <a:rPr lang="zh-CN" altLang="en-US"/>
              <a:t>或者</a:t>
            </a:r>
            <a:r>
              <a:rPr lang="en-US" altLang="zh-CN"/>
              <a:t>GPU</a:t>
            </a:r>
            <a:r>
              <a:rPr lang="zh-CN" altLang="en-US"/>
              <a:t>的实时小区域恒星测光</a:t>
            </a:r>
            <a:endParaRPr lang="zh-CN" altLang="en-US"/>
          </a:p>
          <a:p>
            <a:r>
              <a:rPr lang="zh-CN" altLang="en-US"/>
              <a:t>       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     </a:t>
            </a:r>
            <a:endParaRPr lang="zh-CN" altLang="en-US"/>
          </a:p>
          <a:p>
            <a:r>
              <a:rPr lang="zh-CN" altLang="en-US"/>
              <a:t>         </a:t>
            </a:r>
            <a:endParaRPr lang="zh-CN" altLang="en-US"/>
          </a:p>
          <a:p>
            <a:r>
              <a:rPr lang="zh-CN" altLang="en-US"/>
              <a:t>         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32425" y="83820"/>
            <a:ext cx="655320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r"/>
            <a:r>
              <a:rPr lang="en-US" altLang="zh-CN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FPGA</a:t>
            </a:r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加速的</a:t>
            </a:r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实时天文计算</a:t>
            </a:r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08300" y="170434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908300" y="23387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08300" y="294767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08300" y="35452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08300" y="419417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45230" y="170434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745230" y="23387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745230" y="294767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745230" y="35452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45230" y="419417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389755" y="170434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389755" y="23387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389755" y="294767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389755" y="35452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389755" y="419417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028565" y="170434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28565" y="23387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028565" y="294767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028565" y="35452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028565" y="419417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668010" y="170434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668010" y="23387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668010" y="294767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5668010" y="35452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668010" y="419417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296660" y="170434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296660" y="23387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296660" y="2947670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296660" y="354520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296660" y="4194175"/>
            <a:ext cx="466725" cy="49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流程图: 手动操作 38"/>
          <p:cNvSpPr/>
          <p:nvPr/>
        </p:nvSpPr>
        <p:spPr>
          <a:xfrm>
            <a:off x="3604260" y="5038090"/>
            <a:ext cx="2860675" cy="476885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流程图: 手动操作 39"/>
          <p:cNvSpPr/>
          <p:nvPr/>
        </p:nvSpPr>
        <p:spPr>
          <a:xfrm>
            <a:off x="3703955" y="5075555"/>
            <a:ext cx="2860675" cy="476885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流程图: 手动操作 40"/>
          <p:cNvSpPr/>
          <p:nvPr/>
        </p:nvSpPr>
        <p:spPr>
          <a:xfrm>
            <a:off x="3863340" y="5140960"/>
            <a:ext cx="2860675" cy="476885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流程图: 手动操作 41"/>
          <p:cNvSpPr/>
          <p:nvPr/>
        </p:nvSpPr>
        <p:spPr>
          <a:xfrm>
            <a:off x="4037330" y="5203825"/>
            <a:ext cx="2860675" cy="476885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流程图: 手动操作 42"/>
          <p:cNvSpPr/>
          <p:nvPr/>
        </p:nvSpPr>
        <p:spPr>
          <a:xfrm>
            <a:off x="4204335" y="5281930"/>
            <a:ext cx="2860675" cy="476885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>
            <a:off x="3836670" y="4690745"/>
            <a:ext cx="5080" cy="3403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4442460" y="4690745"/>
            <a:ext cx="5080" cy="3403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5106670" y="4707255"/>
            <a:ext cx="5080" cy="3403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696585" y="4700270"/>
            <a:ext cx="5080" cy="3403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6325235" y="4690745"/>
            <a:ext cx="5080" cy="3403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加号 48"/>
          <p:cNvSpPr/>
          <p:nvPr/>
        </p:nvSpPr>
        <p:spPr>
          <a:xfrm>
            <a:off x="5246370" y="5363845"/>
            <a:ext cx="557530" cy="415925"/>
          </a:xfrm>
          <a:prstGeom prst="mathPl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流程图: 手动操作 49"/>
          <p:cNvSpPr/>
          <p:nvPr/>
        </p:nvSpPr>
        <p:spPr>
          <a:xfrm>
            <a:off x="3836670" y="6073775"/>
            <a:ext cx="1330960" cy="476885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加号 50"/>
          <p:cNvSpPr/>
          <p:nvPr/>
        </p:nvSpPr>
        <p:spPr>
          <a:xfrm>
            <a:off x="4216400" y="6134735"/>
            <a:ext cx="557530" cy="415925"/>
          </a:xfrm>
          <a:prstGeom prst="mathPl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4" name="直接箭头连接符 53"/>
          <p:cNvCxnSpPr>
            <a:stCxn id="3" idx="3"/>
            <a:endCxn id="9" idx="1"/>
          </p:cNvCxnSpPr>
          <p:nvPr/>
        </p:nvCxnSpPr>
        <p:spPr>
          <a:xfrm>
            <a:off x="3386455" y="1952625"/>
            <a:ext cx="3702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3373755" y="2586990"/>
            <a:ext cx="3702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3373755" y="3195955"/>
            <a:ext cx="3702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3373755" y="3793490"/>
            <a:ext cx="3702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3373755" y="4442460"/>
            <a:ext cx="3702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3891280" y="4037330"/>
            <a:ext cx="10160" cy="10140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4515485" y="4052570"/>
            <a:ext cx="10160" cy="10140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168900" y="4017010"/>
            <a:ext cx="10160" cy="10140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752465" y="4052570"/>
            <a:ext cx="10160" cy="10140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6364605" y="4052570"/>
            <a:ext cx="10160" cy="10140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3998595" y="3469005"/>
            <a:ext cx="15875" cy="16706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4625340" y="3451225"/>
            <a:ext cx="15875" cy="16706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5293360" y="3443605"/>
            <a:ext cx="15875" cy="16706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893435" y="3449955"/>
            <a:ext cx="15875" cy="16706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6449060" y="3470275"/>
            <a:ext cx="15875" cy="16706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4109720" y="2829560"/>
            <a:ext cx="17780" cy="24161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4711700" y="2839085"/>
            <a:ext cx="17780" cy="24161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5361305" y="2839085"/>
            <a:ext cx="17780" cy="24161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5971540" y="2835275"/>
            <a:ext cx="17780" cy="24161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6540500" y="2848610"/>
            <a:ext cx="17780" cy="24161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4176395" y="2190750"/>
            <a:ext cx="17780" cy="30835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6618605" y="2197100"/>
            <a:ext cx="17780" cy="30835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4770120" y="2203450"/>
            <a:ext cx="17780" cy="30835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5427345" y="2212975"/>
            <a:ext cx="17780" cy="30835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6036945" y="2203450"/>
            <a:ext cx="17780" cy="30835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4211955" y="5535295"/>
            <a:ext cx="4445" cy="51562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H="1">
            <a:off x="4314190" y="5552440"/>
            <a:ext cx="6350" cy="4984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4447540" y="5617845"/>
            <a:ext cx="4445" cy="45593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4620895" y="5690870"/>
            <a:ext cx="3810" cy="36639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4856480" y="5764530"/>
            <a:ext cx="4445" cy="30924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6" name="图片 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" y="1723390"/>
            <a:ext cx="2430780" cy="2293620"/>
          </a:xfrm>
          <a:prstGeom prst="rect">
            <a:avLst/>
          </a:prstGeom>
        </p:spPr>
      </p:pic>
      <p:sp>
        <p:nvSpPr>
          <p:cNvPr id="87" name="左箭头 86"/>
          <p:cNvSpPr/>
          <p:nvPr/>
        </p:nvSpPr>
        <p:spPr>
          <a:xfrm rot="10800000">
            <a:off x="2553970" y="2586990"/>
            <a:ext cx="231140" cy="692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010" y="1442720"/>
            <a:ext cx="5033645" cy="2350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5868670" y="107315"/>
            <a:ext cx="6250940" cy="80264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新视野号的</a:t>
            </a:r>
            <a:r>
              <a:rPr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下一个目标</a:t>
            </a:r>
            <a:endParaRPr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-635"/>
            <a:ext cx="5407660" cy="49987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310" y="3670935"/>
            <a:ext cx="5292725" cy="3182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670" y="1049020"/>
            <a:ext cx="6311900" cy="40551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10795"/>
            <a:ext cx="2651760" cy="26517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868670" y="107315"/>
            <a:ext cx="6250940" cy="80264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新视野号的</a:t>
            </a:r>
            <a:r>
              <a:rPr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下一个目标</a:t>
            </a:r>
            <a:endParaRPr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285" y="2768600"/>
            <a:ext cx="2540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发现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/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时间：</a:t>
            </a:r>
            <a:r>
              <a:rPr 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2014.6.26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哈勃望远镜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星等：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27</a:t>
            </a:r>
            <a:endParaRPr lang="en-US" altLang="zh-C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尺寸：数十公里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距离：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亿千米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 descr="AfterPlut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444625"/>
            <a:ext cx="6023610" cy="48190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3390" y="5159375"/>
            <a:ext cx="220789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邂逅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r"/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r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时间：</a:t>
            </a:r>
            <a:r>
              <a:rPr 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2019.1.1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新视野号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r"/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695" y="1444625"/>
            <a:ext cx="3129915" cy="48152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0"/>
          <p:cNvSpPr txBox="1"/>
          <p:nvPr>
            <p:custDataLst>
              <p:tags r:id="rId1"/>
            </p:custDataLst>
          </p:nvPr>
        </p:nvSpPr>
        <p:spPr>
          <a:xfrm>
            <a:off x="1027430" y="1861820"/>
            <a:ext cx="10137775" cy="452945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altLang="zh-C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量子效率：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78%</a:t>
            </a:r>
            <a:endParaRPr lang="en-US" altLang="zh-CN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读出噪声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:3e (high gain) to 5e</a:t>
            </a:r>
            <a:endParaRPr lang="en-US" altLang="zh-CN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分辨率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1920*1200</a:t>
            </a:r>
            <a:b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像素尺寸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5.86um</a:t>
            </a:r>
            <a:endParaRPr lang="en-US" altLang="zh-CN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帧率：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138FPS@8bit Full size</a:t>
            </a:r>
            <a:b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490FPS@480*300</a:t>
            </a:r>
            <a:endParaRPr lang="en-US" altLang="zh-CN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全局电子快门</a:t>
            </a:r>
            <a:endParaRPr lang="en-US" altLang="zh-CN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制冷：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低于环境温度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45</a:t>
            </a: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度</a:t>
            </a:r>
            <a:endParaRPr lang="zh-CN" altLang="en-US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全球范围</a:t>
            </a:r>
            <a:r>
              <a:rPr lang="en-US" altLang="zh-CN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1us</a:t>
            </a:r>
            <a:r>
              <a:rPr lang="zh-CN" altLang="en-US" dirty="0" smtClean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高精度时间同步功能</a:t>
            </a:r>
            <a:endParaRPr lang="zh-CN" altLang="en-US" spc="120" dirty="0" smtClean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29"/>
          <p:cNvSpPr txBox="1"/>
          <p:nvPr>
            <p:custDataLst>
              <p:tags r:id="rId2"/>
            </p:custDataLst>
          </p:nvPr>
        </p:nvSpPr>
        <p:spPr>
          <a:xfrm>
            <a:off x="1027674" y="1172645"/>
            <a:ext cx="7120052" cy="68903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QHY174GPS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时域成像相机（</a:t>
            </a:r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2015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年）</a:t>
            </a:r>
            <a:endParaRPr lang="zh-CN" altLang="en-US" sz="2000" b="1" spc="12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3"/>
            </p:custDataLst>
          </p:nvPr>
        </p:nvCxnSpPr>
        <p:spPr>
          <a:xfrm>
            <a:off x="1027671" y="1715342"/>
            <a:ext cx="7120052" cy="0"/>
          </a:xfrm>
          <a:prstGeom prst="line">
            <a:avLst/>
          </a:prstGeom>
          <a:ln>
            <a:solidFill>
              <a:schemeClr val="accent1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818755" y="14605"/>
            <a:ext cx="43008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QHY174GPS</a:t>
            </a:r>
            <a:r>
              <a:rPr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的研发</a:t>
            </a:r>
            <a:endParaRPr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505" y="739775"/>
            <a:ext cx="3638550" cy="2765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610" y="3858260"/>
            <a:ext cx="3559175" cy="2849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620" y="4185285"/>
            <a:ext cx="3094990" cy="20967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400550" y="180975"/>
            <a:ext cx="775779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defPPr>
              <a:defRPr lang="zh-CN"/>
            </a:defPPr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cap="none" spc="200" normalizeH="0" baseline="0" noProof="1" dirty="0"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      </a:t>
            </a:r>
            <a:r>
              <a:rPr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天文学史上最具挑战性的一次掩星观测</a:t>
            </a:r>
            <a:br>
              <a:rPr>
                <a:effectLst/>
                <a:sym typeface="+mn-ea"/>
              </a:rPr>
            </a:br>
            <a:endParaRPr lang="en-US" altLang="zh-CN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" y="4427855"/>
            <a:ext cx="6256655" cy="2247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4330" cy="1770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04340" y="116205"/>
            <a:ext cx="7767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第一次观测</a:t>
            </a:r>
            <a:endParaRPr lang="zh-CN" altLang="en-US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XIS Std EL" panose="020B0300000000000000" pitchFamily="34" charset="-128"/>
              <a:ea typeface="宋体" panose="02010600030101010101" pitchFamily="2" charset="-122"/>
            </a:endParaRPr>
          </a:p>
          <a:p>
            <a:pPr algn="l"/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2017.6.3 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南非 阿根廷</a:t>
            </a: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 </a:t>
            </a:r>
            <a:endParaRPr lang="en-US" alt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XIS Std EL" panose="020B0300000000000000" pitchFamily="34" charset="-128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" y="1926590"/>
            <a:ext cx="4808855" cy="26746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5" y="1926590"/>
            <a:ext cx="5384165" cy="2675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30" y="2327275"/>
            <a:ext cx="5502275" cy="4351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325" y="3101975"/>
            <a:ext cx="5962015" cy="43516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715" y="1598295"/>
            <a:ext cx="5250180" cy="544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ultimathuleqhy174gps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" y="271145"/>
            <a:ext cx="4854575" cy="3230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705" y="271145"/>
            <a:ext cx="6062980" cy="6043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20" y="4133850"/>
            <a:ext cx="3040380" cy="2278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945" y="3613150"/>
            <a:ext cx="4808855" cy="316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20" b="36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0865" cy="19538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55165" y="116205"/>
            <a:ext cx="7767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第二次观测</a:t>
            </a:r>
            <a:endParaRPr lang="zh-CN" altLang="en-US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XIS Std EL" panose="020B0300000000000000" pitchFamily="34" charset="-128"/>
              <a:ea typeface="宋体" panose="02010600030101010101" pitchFamily="2" charset="-122"/>
            </a:endParaRPr>
          </a:p>
          <a:p>
            <a:pPr algn="l"/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2017.7.10 </a:t>
            </a:r>
            <a:r>
              <a:rPr lang="zh-CN" alt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南太平洋</a:t>
            </a: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XIS Std EL" panose="020B0300000000000000" pitchFamily="34" charset="-128"/>
                <a:ea typeface="宋体" panose="02010600030101010101" pitchFamily="2" charset="-122"/>
              </a:rPr>
              <a:t> </a:t>
            </a:r>
            <a:endParaRPr lang="en-US" alt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XIS Std EL" panose="020B0300000000000000" pitchFamily="34" charset="-128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4337050"/>
            <a:ext cx="7573010" cy="2523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1953895"/>
            <a:ext cx="7572375" cy="26358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490" y="1953895"/>
            <a:ext cx="3617595" cy="3148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ags/tag101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ags/tag102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ags/tag103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TEMPLATE_CATEGORY" val="custom"/>
  <p:tag name="KSO_WM_TEMPLATE_INDEX" val="20187308"/>
  <p:tag name="KSO_WM_TAG_VERSION" val="1.0"/>
  <p:tag name="KSO_WM_UNIT_TYPE" val="a"/>
  <p:tag name="KSO_WM_UNIT_INDEX" val="1"/>
  <p:tag name="KSO_WM_UNIT_ID" val="custom20187308_1*a*1"/>
  <p:tag name="KSO_WM_UNIT_LAYERLEVEL" val="1"/>
  <p:tag name="KSO_WM_UNIT_VALUE" val="1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66.xml><?xml version="1.0" encoding="utf-8"?>
<p:tagLst xmlns:p="http://schemas.openxmlformats.org/presentationml/2006/main">
  <p:tag name="KSO_WM_TEMPLATE_CATEGORY" val="custom"/>
  <p:tag name="KSO_WM_TEMPLATE_INDEX" val="20187308"/>
  <p:tag name="KSO_WM_TAG_VERSION" val="1.0"/>
  <p:tag name="KSO_WM_UNIT_TYPE" val="b"/>
  <p:tag name="KSO_WM_UNIT_INDEX" val="1"/>
  <p:tag name="KSO_WM_UNIT_ID" val="custom20187308_1*b*1"/>
  <p:tag name="KSO_WM_UNIT_LAYERLEVEL" val="1"/>
  <p:tag name="KSO_WM_UNIT_VALUE" val="156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Speaker name and title here"/>
</p:tagLst>
</file>

<file path=ppt/tags/tag67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6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187308_3*e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ID" val="custom20187308_3"/>
  <p:tag name="KSO_WM_TEMPLATE_SUBCATEGORY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7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SLIDE_ID" val="custom20187308_4"/>
  <p:tag name="KSO_WM_TEMPLATE_SUBCATEGORY" val="0"/>
  <p:tag name="KSO_WM_SLIDE_TYPE" val="text"/>
  <p:tag name="KSO_WM_SLIDE_SUBTYPE" val="diag"/>
  <p:tag name="KSO_WM_SLIDE_ITEM_CNT" val="2"/>
  <p:tag name="KSO_WM_SLIDE_INDEX" val="4"/>
  <p:tag name="KSO_WM_SLIDE_SIZE" val="385.046*244.44"/>
  <p:tag name="KSO_WM_SLIDE_POSITION" val="56.1571*153.528"/>
  <p:tag name="KSO_WM_DIAGRAM_GROUP_CODE" val="m1-1"/>
  <p:tag name="KSO_WM_SLIDE_DIAGTYPE" val="m"/>
  <p:tag name="KSO_WM_TAG_VERSION" val="1.0"/>
  <p:tag name="KSO_WM_BEAUTIFY_FLAG" val="#wm#"/>
  <p:tag name="KSO_WM_TEMPLATE_CATEGORY" val="custom"/>
  <p:tag name="KSO_WM_TEMPLATE_INDEX" val="20187308"/>
  <p:tag name="KSO_WM_SLIDE_LAYOUT" val="a_m"/>
  <p:tag name="KSO_WM_SLIDE_LAYOUT_CNT" val="1_1"/>
</p:tagLst>
</file>

<file path=ppt/tags/tag7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SLIDE_ID" val="custom20187308_4"/>
  <p:tag name="KSO_WM_TEMPLATE_SUBCATEGORY" val="0"/>
  <p:tag name="KSO_WM_SLIDE_TYPE" val="text"/>
  <p:tag name="KSO_WM_SLIDE_SUBTYPE" val="diag"/>
  <p:tag name="KSO_WM_SLIDE_ITEM_CNT" val="2"/>
  <p:tag name="KSO_WM_SLIDE_INDEX" val="4"/>
  <p:tag name="KSO_WM_SLIDE_SIZE" val="385.046*244.44"/>
  <p:tag name="KSO_WM_SLIDE_POSITION" val="56.1571*153.528"/>
  <p:tag name="KSO_WM_DIAGRAM_GROUP_CODE" val="m1-1"/>
  <p:tag name="KSO_WM_SLIDE_DIAGTYPE" val="m"/>
  <p:tag name="KSO_WM_TAG_VERSION" val="1.0"/>
  <p:tag name="KSO_WM_BEAUTIFY_FLAG" val="#wm#"/>
  <p:tag name="KSO_WM_TEMPLATE_CATEGORY" val="custom"/>
  <p:tag name="KSO_WM_TEMPLATE_INDEX" val="20187308"/>
  <p:tag name="KSO_WM_SLIDE_LAYOUT" val="a_m"/>
  <p:tag name="KSO_WM_SLIDE_LAYOUT_CNT" val="1_1"/>
</p:tagLst>
</file>

<file path=ppt/tags/tag76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custom20187308_4*m_h_f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custom20187308_4*m_h_a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custom20187308_4*m_h_i*1_2_2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LINE_FORE_SCHEMECOLOR_INDEX" val="5"/>
  <p:tag name="KSO_WM_UNIT_LINE_FILL_TYPE" val="2"/>
  <p:tag name="KSO_WM_UNIT_USESOURCEFORMAT_APPLY" val="1"/>
</p:tagLst>
</file>

<file path=ppt/tags/tag7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187308_4"/>
  <p:tag name="KSO_WM_TEMPLATE_SUBCATEGORY" val="0"/>
  <p:tag name="KSO_WM_SLIDE_TYPE" val="text"/>
  <p:tag name="KSO_WM_SLIDE_SUBTYPE" val="diag"/>
  <p:tag name="KSO_WM_SLIDE_ITEM_CNT" val="2"/>
  <p:tag name="KSO_WM_SLIDE_INDEX" val="4"/>
  <p:tag name="KSO_WM_SLIDE_SIZE" val="385.046*244.44"/>
  <p:tag name="KSO_WM_SLIDE_POSITION" val="56.1571*153.528"/>
  <p:tag name="KSO_WM_DIAGRAM_GROUP_CODE" val="m1-1"/>
  <p:tag name="KSO_WM_SLIDE_DIAGTYPE" val="m"/>
  <p:tag name="KSO_WM_TAG_VERSION" val="1.0"/>
  <p:tag name="KSO_WM_BEAUTIFY_FLAG" val="#wm#"/>
  <p:tag name="KSO_WM_TEMPLATE_CATEGORY" val="custom"/>
  <p:tag name="KSO_WM_TEMPLATE_INDEX" val="20187308"/>
  <p:tag name="KSO_WM_SLIDE_LAYOUT" val="a_m"/>
  <p:tag name="KSO_WM_SLIDE_LAYOUT_CNT" val="1_1"/>
</p:tagLst>
</file>

<file path=ppt/tags/tag8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SLIDE_ID" val="custom20187308_4"/>
  <p:tag name="KSO_WM_TEMPLATE_SUBCATEGORY" val="0"/>
  <p:tag name="KSO_WM_SLIDE_TYPE" val="text"/>
  <p:tag name="KSO_WM_SLIDE_SUBTYPE" val="diag"/>
  <p:tag name="KSO_WM_SLIDE_ITEM_CNT" val="2"/>
  <p:tag name="KSO_WM_SLIDE_INDEX" val="4"/>
  <p:tag name="KSO_WM_SLIDE_SIZE" val="385.046*244.44"/>
  <p:tag name="KSO_WM_SLIDE_POSITION" val="56.1571*153.528"/>
  <p:tag name="KSO_WM_DIAGRAM_GROUP_CODE" val="m1-1"/>
  <p:tag name="KSO_WM_SLIDE_DIAGTYPE" val="m"/>
  <p:tag name="KSO_WM_TAG_VERSION" val="1.0"/>
  <p:tag name="KSO_WM_BEAUTIFY_FLAG" val="#wm#"/>
  <p:tag name="KSO_WM_TEMPLATE_CATEGORY" val="custom"/>
  <p:tag name="KSO_WM_TEMPLATE_INDEX" val="20187308"/>
  <p:tag name="KSO_WM_SLIDE_LAYOUT" val="a_m"/>
  <p:tag name="KSO_WM_SLIDE_LAYOUT_CNT" val="1_1"/>
</p:tagLst>
</file>

<file path=ppt/tags/tag8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SLIDE_ID" val="custom20187308_4"/>
  <p:tag name="KSO_WM_TEMPLATE_SUBCATEGORY" val="0"/>
  <p:tag name="KSO_WM_SLIDE_TYPE" val="text"/>
  <p:tag name="KSO_WM_SLIDE_SUBTYPE" val="diag"/>
  <p:tag name="KSO_WM_SLIDE_ITEM_CNT" val="2"/>
  <p:tag name="KSO_WM_SLIDE_INDEX" val="4"/>
  <p:tag name="KSO_WM_SLIDE_SIZE" val="385.046*244.44"/>
  <p:tag name="KSO_WM_SLIDE_POSITION" val="56.1571*153.528"/>
  <p:tag name="KSO_WM_DIAGRAM_GROUP_CODE" val="m1-1"/>
  <p:tag name="KSO_WM_SLIDE_DIAGTYPE" val="m"/>
  <p:tag name="KSO_WM_TAG_VERSION" val="1.0"/>
  <p:tag name="KSO_WM_BEAUTIFY_FLAG" val="#wm#"/>
  <p:tag name="KSO_WM_TEMPLATE_CATEGORY" val="custom"/>
  <p:tag name="KSO_WM_TEMPLATE_INDEX" val="20187308"/>
  <p:tag name="KSO_WM_SLIDE_LAYOUT" val="a_m"/>
  <p:tag name="KSO_WM_SLIDE_LAYOUT_CNT" val="1_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custom20187308_4*m_h_i*1_1_2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LINE_FORE_SCHEMECOLOR_INDEX" val="5"/>
  <p:tag name="KSO_WM_UNIT_LINE_FILL_TYPE" val="2"/>
  <p:tag name="KSO_WM_UNIT_USESOURCEFORMAT_APPLY" val="1"/>
</p:tagLst>
</file>

<file path=ppt/tags/tag8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custom20187308_4*m_h_a*1_1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custom20187308_4*m_h_f*1_1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custom20187308_4*m_h_i*1_1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LINE_FORE_SCHEMECOLOR_INDEX" val="5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custom20187308_4*m_h_i*1_2_2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LINE_FORE_SCHEMECOLOR_INDEX" val="5"/>
  <p:tag name="KSO_WM_UNIT_LINE_FILL_TYPE" val="2"/>
  <p:tag name="KSO_WM_UNIT_USESOURCEFORMAT_APPLY" val="1"/>
</p:tagLst>
</file>

<file path=ppt/tags/tag9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custom20187308_4*m_h_a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TEXT_FILL_FORE_SCHEMECOLOR_INDEX" val="13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custom20187308_4*m_h_f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custom20187308_4*m_h_i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DIAGRAM_MODELTYPE" val="numdgm"/>
  <p:tag name="KSO_WM_UNIT_LINE_FORE_SCHEMECOLOR_INDEX" val="5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3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ID" val="custom20187308_3"/>
  <p:tag name="KSO_WM_TEMPLATE_SUBCATEGORY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97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ags/tag98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ags/tag99.xml><?xml version="1.0" encoding="utf-8"?>
<p:tagLst xmlns:p="http://schemas.openxmlformats.org/presentationml/2006/main">
  <p:tag name="KSO_WM_SLIDE_ID" val="custom20187308_11"/>
  <p:tag name="KSO_WM_TEMPLATE_SUBCATEGORY" val="0"/>
  <p:tag name="KSO_WM_SLIDE_TYPE" val="text"/>
  <p:tag name="KSO_WM_SLIDE_SUBTYPE" val="picTxt"/>
  <p:tag name="KSO_WM_SLIDE_ITEM_CNT" val="0"/>
  <p:tag name="KSO_WM_SLIDE_INDEX" val="11"/>
  <p:tag name="KSO_WM_SLIDE_SIZE" val="855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d_f"/>
  <p:tag name="KSO_WM_SLIDE_LAYOUT_CNT" val="1_1_1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</Words>
  <Application>WPS 演示</Application>
  <PresentationFormat>宽屏</PresentationFormat>
  <Paragraphs>198</Paragraphs>
  <Slides>22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黑体</vt:lpstr>
      <vt:lpstr>AXIS Std EL</vt:lpstr>
      <vt:lpstr>Yu Gothic UI Light</vt:lpstr>
      <vt:lpstr>Arial Unicode MS</vt:lpstr>
      <vt:lpstr>等线</vt:lpstr>
      <vt:lpstr>Calibri</vt:lpstr>
      <vt:lpstr>Office 主题​​</vt:lpstr>
      <vt:lpstr>1_Office 主题​​</vt:lpstr>
      <vt:lpstr>掩星时域巡天及相机 </vt:lpstr>
      <vt:lpstr>启发：QHY174GPS与新视野号的故事  新视野号的下一个目标 QHY174GPS的研制 天文学史上最具挑战性的一次掩星观测 完美的结果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神秘的星星</cp:lastModifiedBy>
  <cp:revision>428</cp:revision>
  <dcterms:created xsi:type="dcterms:W3CDTF">2017-08-03T09:01:00Z</dcterms:created>
  <dcterms:modified xsi:type="dcterms:W3CDTF">2019-11-29T03:40:35Z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  <property fmtid="{D5CDD505-2E9C-101B-9397-08002B2CF9AE}" pid="3" name="KSORubyTemplateID">
    <vt:lpwstr>13</vt:lpwstr>
  </property>
</Properties>
</file>