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313" r:id="rId2"/>
    <p:sldId id="411" r:id="rId3"/>
    <p:sldId id="413" r:id="rId4"/>
    <p:sldId id="399" r:id="rId5"/>
    <p:sldId id="414" r:id="rId6"/>
    <p:sldId id="415" r:id="rId7"/>
    <p:sldId id="416" r:id="rId8"/>
    <p:sldId id="417" r:id="rId9"/>
    <p:sldId id="418" r:id="rId10"/>
    <p:sldId id="419" r:id="rId11"/>
    <p:sldId id="420" r:id="rId12"/>
    <p:sldId id="422" r:id="rId13"/>
    <p:sldId id="421" r:id="rId14"/>
    <p:sldId id="412" r:id="rId15"/>
    <p:sldId id="424" r:id="rId16"/>
    <p:sldId id="423" r:id="rId1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2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2" autoAdjust="0"/>
    <p:restoredTop sz="77927" autoAdjust="0"/>
  </p:normalViewPr>
  <p:slideViewPr>
    <p:cSldViewPr snapToGrid="0">
      <p:cViewPr varScale="1">
        <p:scale>
          <a:sx n="53" d="100"/>
          <a:sy n="53" d="100"/>
        </p:scale>
        <p:origin x="36" y="380"/>
      </p:cViewPr>
      <p:guideLst>
        <p:guide orient="horz" pos="2160"/>
        <p:guide pos="282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A227ED-6E44-4705-B939-EECE9AF17966}" type="datetimeFigureOut">
              <a:rPr lang="zh-CN" altLang="en-US" smtClean="0"/>
              <a:t>2019/11/28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E195FE-DF9C-4F1E-95F1-54AE439618D4}" type="slidenum">
              <a:rPr lang="zh-CN" altLang="en-US" smtClean="0"/>
              <a:t>‹#›</a:t>
            </a:fld>
            <a:endParaRPr lang="zh-CN" altLang="en-US"/>
          </a:p>
        </p:txBody>
      </p:sp>
    </p:spTree>
    <p:extLst>
      <p:ext uri="{BB962C8B-B14F-4D97-AF65-F5344CB8AC3E}">
        <p14:creationId xmlns:p14="http://schemas.microsoft.com/office/powerpoint/2010/main" val="2508152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右图是</a:t>
            </a:r>
            <a:r>
              <a:rPr lang="zh-CN" altLang="en-US" b="1" dirty="0" smtClean="0"/>
              <a:t>蟹状星云</a:t>
            </a:r>
            <a:r>
              <a:rPr lang="zh-CN" altLang="en-US" dirty="0" smtClean="0"/>
              <a:t>在</a:t>
            </a:r>
            <a:r>
              <a:rPr lang="en-US" altLang="zh-CN" dirty="0" smtClean="0"/>
              <a:t>6</a:t>
            </a:r>
            <a:r>
              <a:rPr lang="zh-CN" altLang="en-US" dirty="0" smtClean="0"/>
              <a:t>种不同波段望远镜下的拍摄结果。可以看到</a:t>
            </a:r>
            <a:r>
              <a:rPr lang="zh-CN" altLang="en-US" sz="1200" dirty="0" smtClean="0"/>
              <a:t>同一天体在不同的波段望远镜拍摄下所表现出的天文特性不同。天文学家在进行科学研究时，需要考察相关天体所有波段的数据。</a:t>
            </a: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t>目前天文数据</a:t>
            </a:r>
            <a:r>
              <a:rPr lang="zh-CN" altLang="en-US" sz="1200" dirty="0" smtClean="0"/>
              <a:t>量规模越来越</a:t>
            </a:r>
            <a:r>
              <a:rPr lang="zh-CN" altLang="en-US" sz="1200" dirty="0" smtClean="0"/>
              <a:t>大，因此如何从海量的多波段的天文观测数据中找到所有目标天体的数据是一个问题</a:t>
            </a:r>
            <a:endParaRPr lang="en-US" altLang="zh-CN" sz="1200" dirty="0" smtClean="0"/>
          </a:p>
        </p:txBody>
      </p:sp>
      <p:sp>
        <p:nvSpPr>
          <p:cNvPr id="4" name="灯片编号占位符 3"/>
          <p:cNvSpPr>
            <a:spLocks noGrp="1"/>
          </p:cNvSpPr>
          <p:nvPr>
            <p:ph type="sldNum" sz="quarter" idx="10"/>
          </p:nvPr>
        </p:nvSpPr>
        <p:spPr/>
        <p:txBody>
          <a:bodyPr/>
          <a:lstStyle/>
          <a:p>
            <a:fld id="{48DE80B5-EE0C-4E05-BFA6-211F6EFFB377}" type="slidenum">
              <a:rPr lang="zh-CN" altLang="en-US" smtClean="0"/>
              <a:t>2</a:t>
            </a:fld>
            <a:endParaRPr lang="zh-CN" altLang="en-US"/>
          </a:p>
        </p:txBody>
      </p:sp>
    </p:spTree>
    <p:extLst>
      <p:ext uri="{BB962C8B-B14F-4D97-AF65-F5344CB8AC3E}">
        <p14:creationId xmlns:p14="http://schemas.microsoft.com/office/powerpoint/2010/main" val="4040519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将这一方法与模拟退火算法进行比较，可以看到在处理时间上，贪心的方法有绝对的优势，但是牺牲了一部分结果的质量。但是在用结果精度降低</a:t>
            </a:r>
            <a:r>
              <a:rPr lang="en-US" altLang="zh-CN" dirty="0" smtClean="0"/>
              <a:t>20%</a:t>
            </a:r>
            <a:r>
              <a:rPr lang="zh-CN" altLang="en-US" dirty="0" smtClean="0"/>
              <a:t>的代价换来的是处理速度提升</a:t>
            </a:r>
            <a:r>
              <a:rPr lang="en-US" altLang="zh-CN" dirty="0" smtClean="0"/>
              <a:t>400-600</a:t>
            </a:r>
            <a:r>
              <a:rPr lang="zh-CN" altLang="en-US" dirty="0" smtClean="0"/>
              <a:t>倍，我们认为是可以接受的。</a:t>
            </a:r>
            <a:r>
              <a:rPr lang="zh-CN" altLang="en-US" sz="1200" dirty="0" smtClean="0"/>
              <a:t>同时树形贪心方法的计算时间随数据量的增加呈线性增长，说明即使增加数据量，计算时间也是可控可接受的。</a:t>
            </a:r>
            <a:endParaRPr lang="en-US" altLang="zh-CN" dirty="0" smtClean="0"/>
          </a:p>
        </p:txBody>
      </p:sp>
      <p:sp>
        <p:nvSpPr>
          <p:cNvPr id="4" name="灯片编号占位符 3"/>
          <p:cNvSpPr>
            <a:spLocks noGrp="1"/>
          </p:cNvSpPr>
          <p:nvPr>
            <p:ph type="sldNum" sz="quarter" idx="10"/>
          </p:nvPr>
        </p:nvSpPr>
        <p:spPr/>
        <p:txBody>
          <a:bodyPr/>
          <a:lstStyle/>
          <a:p>
            <a:fld id="{48DE80B5-EE0C-4E05-BFA6-211F6EFFB377}" type="slidenum">
              <a:rPr lang="zh-CN" altLang="en-US" smtClean="0"/>
              <a:t>11</a:t>
            </a:fld>
            <a:endParaRPr lang="zh-CN" altLang="en-US"/>
          </a:p>
        </p:txBody>
      </p:sp>
    </p:spTree>
    <p:extLst>
      <p:ext uri="{BB962C8B-B14F-4D97-AF65-F5344CB8AC3E}">
        <p14:creationId xmlns:p14="http://schemas.microsoft.com/office/powerpoint/2010/main" val="1602332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树形</a:t>
            </a:r>
            <a:r>
              <a:rPr lang="en-US" altLang="zh-CN" dirty="0" smtClean="0"/>
              <a:t>DP</a:t>
            </a:r>
            <a:r>
              <a:rPr lang="zh-CN" altLang="en-US" dirty="0" smtClean="0"/>
              <a:t>的方法会出现一个</a:t>
            </a:r>
            <a:r>
              <a:rPr lang="zh-CN" altLang="en-US" dirty="0" smtClean="0"/>
              <a:t>需要重复计算各个节点冲突值的步骤，会</a:t>
            </a:r>
            <a:r>
              <a:rPr lang="zh-CN" altLang="en-US" dirty="0" smtClean="0"/>
              <a:t>大幅增加整个数据布局环节的计算量。为此我们结合了线段树和字典树的特点，设计了一种针对该问题的数据结构</a:t>
            </a:r>
            <a:endParaRPr lang="en-US" altLang="zh-CN" dirty="0" smtClean="0"/>
          </a:p>
          <a:p>
            <a:r>
              <a:rPr lang="zh-CN" altLang="en-US" dirty="0" smtClean="0"/>
              <a:t>当已经存在</a:t>
            </a:r>
            <a:r>
              <a:rPr lang="en-US" altLang="zh-CN" dirty="0" smtClean="0"/>
              <a:t>01</a:t>
            </a:r>
            <a:r>
              <a:rPr lang="zh-CN" altLang="en-US" dirty="0" smtClean="0"/>
              <a:t>数据时，再加入</a:t>
            </a:r>
            <a:r>
              <a:rPr lang="en-US" altLang="zh-CN" dirty="0" smtClean="0"/>
              <a:t>0110</a:t>
            </a:r>
            <a:r>
              <a:rPr lang="zh-CN" altLang="en-US" dirty="0" smtClean="0"/>
              <a:t>数据，子节点不需要立即</a:t>
            </a:r>
            <a:r>
              <a:rPr lang="en-US" altLang="zh-CN" dirty="0" smtClean="0"/>
              <a:t>+1</a:t>
            </a:r>
            <a:r>
              <a:rPr lang="zh-CN" altLang="en-US" dirty="0" smtClean="0"/>
              <a:t>，而是先记录下这个</a:t>
            </a:r>
            <a:r>
              <a:rPr lang="en-US" altLang="zh-CN" dirty="0" smtClean="0"/>
              <a:t>+1</a:t>
            </a:r>
            <a:r>
              <a:rPr lang="zh-CN" altLang="en-US" dirty="0" smtClean="0"/>
              <a:t>操作，</a:t>
            </a:r>
            <a:endParaRPr lang="en-US" altLang="zh-CN" dirty="0" smtClean="0"/>
          </a:p>
          <a:p>
            <a:r>
              <a:rPr lang="zh-CN" altLang="en-US" dirty="0" smtClean="0"/>
              <a:t>当下一个冲突数据到来时，再对其</a:t>
            </a:r>
            <a:r>
              <a:rPr lang="en-US" altLang="zh-CN" dirty="0" smtClean="0"/>
              <a:t>+1</a:t>
            </a:r>
            <a:r>
              <a:rPr lang="zh-CN" altLang="en-US" dirty="0" smtClean="0"/>
              <a:t>并可以快计算出冲突值</a:t>
            </a:r>
            <a:endParaRPr lang="en-US" altLang="zh-CN" dirty="0" smtClean="0"/>
          </a:p>
        </p:txBody>
      </p:sp>
      <p:sp>
        <p:nvSpPr>
          <p:cNvPr id="4" name="灯片编号占位符 3"/>
          <p:cNvSpPr>
            <a:spLocks noGrp="1"/>
          </p:cNvSpPr>
          <p:nvPr>
            <p:ph type="sldNum" sz="quarter" idx="10"/>
          </p:nvPr>
        </p:nvSpPr>
        <p:spPr/>
        <p:txBody>
          <a:bodyPr/>
          <a:lstStyle/>
          <a:p>
            <a:fld id="{48DE80B5-EE0C-4E05-BFA6-211F6EFFB377}" type="slidenum">
              <a:rPr lang="zh-CN" altLang="en-US" smtClean="0"/>
              <a:t>12</a:t>
            </a:fld>
            <a:endParaRPr lang="zh-CN" altLang="en-US"/>
          </a:p>
        </p:txBody>
      </p:sp>
    </p:spTree>
    <p:extLst>
      <p:ext uri="{BB962C8B-B14F-4D97-AF65-F5344CB8AC3E}">
        <p14:creationId xmlns:p14="http://schemas.microsoft.com/office/powerpoint/2010/main" val="576471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实验结果表明，</a:t>
            </a:r>
            <a:r>
              <a:rPr lang="zh-CN" altLang="en-US" dirty="0" smtClean="0">
                <a:latin typeface="微软雅黑" panose="020B0503020204020204" pitchFamily="34" charset="-122"/>
                <a:ea typeface="微软雅黑" panose="020B0503020204020204" pitchFamily="34" charset="-122"/>
              </a:rPr>
              <a:t>带有懒操作的字典树方法相较于暴力方法完成速度提升了约</a:t>
            </a:r>
            <a:r>
              <a:rPr lang="en-US" altLang="zh-CN" dirty="0" smtClean="0">
                <a:latin typeface="微软雅黑" panose="020B0503020204020204" pitchFamily="34" charset="-122"/>
                <a:ea typeface="微软雅黑" panose="020B0503020204020204" pitchFamily="34" charset="-122"/>
              </a:rPr>
              <a:t>100</a:t>
            </a:r>
            <a:r>
              <a:rPr lang="zh-CN" altLang="en-US" dirty="0" smtClean="0">
                <a:latin typeface="微软雅黑" panose="020B0503020204020204" pitchFamily="34" charset="-122"/>
                <a:ea typeface="微软雅黑" panose="020B0503020204020204" pitchFamily="34" charset="-122"/>
              </a:rPr>
              <a:t>倍</a:t>
            </a:r>
          </a:p>
          <a:p>
            <a:endParaRPr lang="en-US" altLang="zh-CN" dirty="0" smtClean="0"/>
          </a:p>
        </p:txBody>
      </p:sp>
      <p:sp>
        <p:nvSpPr>
          <p:cNvPr id="4" name="灯片编号占位符 3"/>
          <p:cNvSpPr>
            <a:spLocks noGrp="1"/>
          </p:cNvSpPr>
          <p:nvPr>
            <p:ph type="sldNum" sz="quarter" idx="10"/>
          </p:nvPr>
        </p:nvSpPr>
        <p:spPr/>
        <p:txBody>
          <a:bodyPr/>
          <a:lstStyle/>
          <a:p>
            <a:fld id="{48DE80B5-EE0C-4E05-BFA6-211F6EFFB377}" type="slidenum">
              <a:rPr lang="zh-CN" altLang="en-US" smtClean="0"/>
              <a:t>13</a:t>
            </a:fld>
            <a:endParaRPr lang="zh-CN" altLang="en-US"/>
          </a:p>
        </p:txBody>
      </p:sp>
    </p:spTree>
    <p:extLst>
      <p:ext uri="{BB962C8B-B14F-4D97-AF65-F5344CB8AC3E}">
        <p14:creationId xmlns:p14="http://schemas.microsoft.com/office/powerpoint/2010/main" val="123318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最后我们验证了</a:t>
            </a:r>
            <a:r>
              <a:rPr lang="en-US" altLang="zh-CN" dirty="0" err="1" smtClean="0"/>
              <a:t>mcatCS</a:t>
            </a:r>
            <a:r>
              <a:rPr lang="zh-CN" altLang="en-US" dirty="0" smtClean="0"/>
              <a:t>整体的检索性能。</a:t>
            </a:r>
            <a:endParaRPr lang="en-US" altLang="zh-CN"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可以看到，在相同数据量的检索中，我们的方法比</a:t>
            </a:r>
            <a:r>
              <a:rPr lang="en-US" altLang="zh-CN" dirty="0" err="1" smtClean="0"/>
              <a:t>mongoDB</a:t>
            </a:r>
            <a:r>
              <a:rPr lang="zh-CN" altLang="en-US" dirty="0" smtClean="0"/>
              <a:t>减少</a:t>
            </a:r>
            <a:r>
              <a:rPr lang="en-US" altLang="zh-CN" dirty="0" smtClean="0"/>
              <a:t>38%-45%</a:t>
            </a:r>
            <a:r>
              <a:rPr lang="zh-CN" altLang="en-US" dirty="0" smtClean="0"/>
              <a:t>，比</a:t>
            </a:r>
            <a:r>
              <a:rPr lang="en-US" altLang="zh-CN" dirty="0" smtClean="0"/>
              <a:t>B</a:t>
            </a:r>
            <a:r>
              <a:rPr lang="zh-CN" altLang="en-US" dirty="0" smtClean="0"/>
              <a:t>树索引减少</a:t>
            </a:r>
            <a:r>
              <a:rPr lang="en-US" altLang="zh-CN" dirty="0" smtClean="0"/>
              <a:t>21-44%</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与</a:t>
            </a:r>
            <a:r>
              <a:rPr lang="en-US" altLang="zh-CN" dirty="0" err="1" smtClean="0"/>
              <a:t>Q3C</a:t>
            </a:r>
            <a:r>
              <a:rPr lang="zh-CN" altLang="en-US" dirty="0" smtClean="0"/>
              <a:t>和</a:t>
            </a:r>
            <a:r>
              <a:rPr lang="en-US" altLang="zh-CN" dirty="0" err="1" smtClean="0"/>
              <a:t>H3C</a:t>
            </a:r>
            <a:r>
              <a:rPr lang="zh-CN" altLang="en-US" dirty="0" smtClean="0"/>
              <a:t>相比，我们的方法在</a:t>
            </a:r>
            <a:r>
              <a:rPr lang="en-US" altLang="zh-CN" dirty="0" smtClean="0"/>
              <a:t>8</a:t>
            </a:r>
            <a:r>
              <a:rPr lang="zh-CN" altLang="en-US" dirty="0" smtClean="0"/>
              <a:t>千</a:t>
            </a:r>
            <a:r>
              <a:rPr lang="en-US" altLang="zh-CN" dirty="0" smtClean="0"/>
              <a:t>500</a:t>
            </a:r>
            <a:r>
              <a:rPr lang="zh-CN" altLang="en-US" dirty="0" smtClean="0"/>
              <a:t>万数据量之后表现出良好的性能，在达到一亿数据量之后，我们的方法比</a:t>
            </a:r>
            <a:r>
              <a:rPr lang="en-US" altLang="zh-CN" dirty="0" err="1" smtClean="0"/>
              <a:t>Q3C</a:t>
            </a:r>
            <a:r>
              <a:rPr lang="zh-CN" altLang="en-US" dirty="0" smtClean="0"/>
              <a:t>和</a:t>
            </a:r>
            <a:r>
              <a:rPr lang="en-US" altLang="zh-CN" dirty="0" err="1" smtClean="0"/>
              <a:t>H3C</a:t>
            </a:r>
            <a:r>
              <a:rPr lang="zh-CN" altLang="en-US" dirty="0" smtClean="0"/>
              <a:t>提升了</a:t>
            </a:r>
            <a:r>
              <a:rPr lang="en-US" altLang="zh-CN" dirty="0" smtClean="0"/>
              <a:t>10.0%–30.3% </a:t>
            </a:r>
            <a:r>
              <a:rPr lang="zh-CN" altLang="en-US" dirty="0" smtClean="0"/>
              <a:t>左右，充分体现我们的方法更适用于大规模数据的交叉证认与检索。</a:t>
            </a:r>
          </a:p>
        </p:txBody>
      </p:sp>
      <p:sp>
        <p:nvSpPr>
          <p:cNvPr id="4" name="灯片编号占位符 3"/>
          <p:cNvSpPr>
            <a:spLocks noGrp="1"/>
          </p:cNvSpPr>
          <p:nvPr>
            <p:ph type="sldNum" sz="quarter" idx="10"/>
          </p:nvPr>
        </p:nvSpPr>
        <p:spPr/>
        <p:txBody>
          <a:bodyPr/>
          <a:lstStyle/>
          <a:p>
            <a:fld id="{48DE80B5-EE0C-4E05-BFA6-211F6EFFB377}" type="slidenum">
              <a:rPr lang="zh-CN" altLang="en-US" smtClean="0"/>
              <a:t>14</a:t>
            </a:fld>
            <a:endParaRPr lang="zh-CN" altLang="en-US"/>
          </a:p>
        </p:txBody>
      </p:sp>
    </p:spTree>
    <p:extLst>
      <p:ext uri="{BB962C8B-B14F-4D97-AF65-F5344CB8AC3E}">
        <p14:creationId xmlns:p14="http://schemas.microsoft.com/office/powerpoint/2010/main" val="751467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报告的内容已经发表于</a:t>
            </a:r>
            <a:r>
              <a:rPr lang="en-US" altLang="zh-CN" dirty="0" smtClean="0"/>
              <a:t>PASP</a:t>
            </a:r>
            <a:r>
              <a:rPr lang="zh-CN" altLang="en-US" dirty="0" smtClean="0"/>
              <a:t>期刊</a:t>
            </a:r>
            <a:endParaRPr lang="en-US" altLang="zh-CN" dirty="0" smtClean="0"/>
          </a:p>
        </p:txBody>
      </p:sp>
      <p:sp>
        <p:nvSpPr>
          <p:cNvPr id="4" name="灯片编号占位符 3"/>
          <p:cNvSpPr>
            <a:spLocks noGrp="1"/>
          </p:cNvSpPr>
          <p:nvPr>
            <p:ph type="sldNum" sz="quarter" idx="10"/>
          </p:nvPr>
        </p:nvSpPr>
        <p:spPr/>
        <p:txBody>
          <a:bodyPr/>
          <a:lstStyle/>
          <a:p>
            <a:fld id="{48DE80B5-EE0C-4E05-BFA6-211F6EFFB377}" type="slidenum">
              <a:rPr lang="zh-CN" altLang="en-US" smtClean="0"/>
              <a:t>15</a:t>
            </a:fld>
            <a:endParaRPr lang="zh-CN" altLang="en-US"/>
          </a:p>
        </p:txBody>
      </p:sp>
    </p:spTree>
    <p:extLst>
      <p:ext uri="{BB962C8B-B14F-4D97-AF65-F5344CB8AC3E}">
        <p14:creationId xmlns:p14="http://schemas.microsoft.com/office/powerpoint/2010/main" val="3416217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E195FE-DF9C-4F1E-95F1-54AE439618D4}" type="slidenum">
              <a:rPr lang="zh-CN" altLang="en-US" smtClean="0"/>
              <a:t>16</a:t>
            </a:fld>
            <a:endParaRPr lang="zh-CN" altLang="en-US"/>
          </a:p>
        </p:txBody>
      </p:sp>
    </p:spTree>
    <p:extLst>
      <p:ext uri="{BB962C8B-B14F-4D97-AF65-F5344CB8AC3E}">
        <p14:creationId xmlns:p14="http://schemas.microsoft.com/office/powerpoint/2010/main" val="42883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eaLnBrk="1" hangingPunct="1"/>
            <a:r>
              <a:rPr lang="zh-CN" altLang="en-US" sz="1200" b="0" i="0" kern="1200" dirty="0" smtClean="0">
                <a:solidFill>
                  <a:schemeClr val="tx1"/>
                </a:solidFill>
                <a:effectLst/>
                <a:latin typeface="+mn-lt"/>
                <a:ea typeface="+mn-ea"/>
                <a:cs typeface="+mn-cs"/>
              </a:rPr>
              <a:t>交叉证人是实现多波段星表数据融合的一项关键技术。目前通常使用数据库进行星表交叉证认，但是传统数据库是以数据块来存储数据。一张表里的记录数对查询的性能有非常大的影响</a:t>
            </a:r>
            <a:r>
              <a:rPr lang="zh-CN" altLang="en-US" dirty="0" smtClean="0"/>
              <a:t> 。</a:t>
            </a:r>
            <a:r>
              <a:rPr lang="zh-CN" altLang="en-US" sz="1200" b="0" i="0" kern="1200" dirty="0" smtClean="0">
                <a:solidFill>
                  <a:schemeClr val="tx1"/>
                </a:solidFill>
                <a:effectLst/>
                <a:latin typeface="+mn-lt"/>
                <a:ea typeface="+mn-ea"/>
                <a:cs typeface="+mn-cs"/>
              </a:rPr>
              <a:t>传统数据库索引的数据结构每增加一行数据，整体的索引数据结构就要做修改。在数据量非常大情况下，维护成本就会变高。传统数据库最基本的增删改查四个操作，由于星表这种科学数据发布后不会出现删除和修改的问题。功能的冗余导致了数据结构复杂，导致性能下降</a:t>
            </a:r>
            <a:r>
              <a:rPr lang="zh-CN" altLang="en-US" dirty="0" smtClean="0"/>
              <a:t> </a:t>
            </a:r>
            <a:br>
              <a:rPr lang="zh-CN" altLang="en-US" dirty="0" smtClean="0"/>
            </a:br>
            <a:r>
              <a:rPr lang="zh-CN" altLang="en-US" dirty="0" smtClean="0"/>
              <a:t/>
            </a:r>
            <a:br>
              <a:rPr lang="zh-CN" altLang="en-US" dirty="0" smtClean="0"/>
            </a:br>
            <a:endParaRPr lang="en-US" altLang="zh-CN" dirty="0" smtClean="0"/>
          </a:p>
        </p:txBody>
      </p:sp>
      <p:sp>
        <p:nvSpPr>
          <p:cNvPr id="4" name="灯片编号占位符 3"/>
          <p:cNvSpPr>
            <a:spLocks noGrp="1"/>
          </p:cNvSpPr>
          <p:nvPr>
            <p:ph type="sldNum" sz="quarter" idx="10"/>
          </p:nvPr>
        </p:nvSpPr>
        <p:spPr/>
        <p:txBody>
          <a:bodyPr/>
          <a:lstStyle/>
          <a:p>
            <a:fld id="{48DE80B5-EE0C-4E05-BFA6-211F6EFFB377}" type="slidenum">
              <a:rPr lang="zh-CN" altLang="en-US" smtClean="0"/>
              <a:t>3</a:t>
            </a:fld>
            <a:endParaRPr lang="zh-CN" altLang="en-US"/>
          </a:p>
        </p:txBody>
      </p:sp>
    </p:spTree>
    <p:extLst>
      <p:ext uri="{BB962C8B-B14F-4D97-AF65-F5344CB8AC3E}">
        <p14:creationId xmlns:p14="http://schemas.microsoft.com/office/powerpoint/2010/main" val="3843853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eaLnBrk="1" hangingPunct="1"/>
            <a:r>
              <a:rPr lang="zh-CN" altLang="en-US" dirty="0" smtClean="0"/>
              <a:t>针对以上问题，我们提出了</a:t>
            </a:r>
            <a:r>
              <a:rPr lang="en-US" altLang="zh-CN" dirty="0" err="1" smtClean="0"/>
              <a:t>mcatCS</a:t>
            </a:r>
            <a:r>
              <a:rPr lang="zh-CN" altLang="en-US" dirty="0" smtClean="0"/>
              <a:t>的交叉证认机制，用户输入目标天体的赤经赤纬坐标，通过</a:t>
            </a:r>
            <a:r>
              <a:rPr lang="en-US" altLang="zh-CN" dirty="0" err="1" smtClean="0"/>
              <a:t>mcatCS</a:t>
            </a:r>
            <a:r>
              <a:rPr lang="zh-CN" altLang="en-US" dirty="0" smtClean="0"/>
              <a:t>的证认计算，最后返回所有满足该天体的星表数据。</a:t>
            </a:r>
            <a:endParaRPr lang="en-US" altLang="zh-CN" dirty="0" smtClean="0"/>
          </a:p>
          <a:p>
            <a:pPr eaLnBrk="1" hangingPunct="1"/>
            <a:r>
              <a:rPr lang="en-US" altLang="zh-CN" dirty="0" err="1" smtClean="0"/>
              <a:t>mcatCS</a:t>
            </a:r>
            <a:r>
              <a:rPr lang="zh-CN" altLang="en-US" dirty="0" smtClean="0"/>
              <a:t>首先将星表文件提取、分割、处理、转化为新的分组空间索引的元文件格式，并将这些元文件利用特定的数据布局策略分配到分布式环境的各个节点上</a:t>
            </a:r>
          </a:p>
        </p:txBody>
      </p:sp>
      <p:sp>
        <p:nvSpPr>
          <p:cNvPr id="4" name="灯片编号占位符 3"/>
          <p:cNvSpPr>
            <a:spLocks noGrp="1"/>
          </p:cNvSpPr>
          <p:nvPr>
            <p:ph type="sldNum" sz="quarter" idx="10"/>
          </p:nvPr>
        </p:nvSpPr>
        <p:spPr/>
        <p:txBody>
          <a:bodyPr/>
          <a:lstStyle/>
          <a:p>
            <a:fld id="{48DE80B5-EE0C-4E05-BFA6-211F6EFFB377}" type="slidenum">
              <a:rPr lang="zh-CN" altLang="en-US" smtClean="0"/>
              <a:t>4</a:t>
            </a:fld>
            <a:endParaRPr lang="zh-CN" altLang="en-US"/>
          </a:p>
        </p:txBody>
      </p:sp>
    </p:spTree>
    <p:extLst>
      <p:ext uri="{BB962C8B-B14F-4D97-AF65-F5344CB8AC3E}">
        <p14:creationId xmlns:p14="http://schemas.microsoft.com/office/powerpoint/2010/main" val="3689035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构建索引元文件主要需要五个步骤：</a:t>
            </a:r>
            <a:endParaRPr lang="en-US" altLang="zh-CN" dirty="0" smtClean="0"/>
          </a:p>
          <a:p>
            <a:pPr marL="228600" indent="-228600">
              <a:buAutoNum type="arabicPeriod"/>
            </a:pPr>
            <a:r>
              <a:rPr lang="zh-CN" altLang="en-US" dirty="0" smtClean="0"/>
              <a:t>在第一步中我们使用</a:t>
            </a:r>
            <a:r>
              <a:rPr lang="en-US" altLang="zh-CN" dirty="0" err="1" smtClean="0"/>
              <a:t>HEALPix</a:t>
            </a:r>
            <a:r>
              <a:rPr lang="zh-CN" altLang="en-US" dirty="0" smtClean="0"/>
              <a:t>这个天区索引方法对数据进行分区标注。</a:t>
            </a:r>
            <a:endParaRPr lang="en-US" altLang="zh-CN"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zh-CN" altLang="en-US" dirty="0" smtClean="0"/>
              <a:t>为了</a:t>
            </a:r>
            <a:r>
              <a:rPr lang="zh-CN" altLang="en-US" dirty="0" smtClean="0"/>
              <a:t>将单个文件检索的时间控制在一定的阈值之内</a:t>
            </a:r>
            <a:r>
              <a:rPr lang="zh-CN" altLang="en-US" dirty="0" smtClean="0"/>
              <a:t>，使用</a:t>
            </a:r>
            <a:r>
              <a:rPr lang="zh-CN" altLang="en-US" sz="1200" dirty="0" smtClean="0"/>
              <a:t>“自适应网格划分”控制子星表的数据量，</a:t>
            </a:r>
            <a:r>
              <a:rPr lang="zh-CN" altLang="en-US" dirty="0" smtClean="0"/>
              <a:t>比较</a:t>
            </a:r>
            <a:r>
              <a:rPr lang="zh-CN" altLang="en-US" dirty="0" smtClean="0"/>
              <a:t>密的地方就多向下分几个层级，比较稀疏的地方就合并在一起</a:t>
            </a:r>
            <a:endParaRPr lang="en-US" altLang="zh-CN" dirty="0" smtClean="0"/>
          </a:p>
        </p:txBody>
      </p:sp>
      <p:sp>
        <p:nvSpPr>
          <p:cNvPr id="4" name="灯片编号占位符 3"/>
          <p:cNvSpPr>
            <a:spLocks noGrp="1"/>
          </p:cNvSpPr>
          <p:nvPr>
            <p:ph type="sldNum" sz="quarter" idx="10"/>
          </p:nvPr>
        </p:nvSpPr>
        <p:spPr/>
        <p:txBody>
          <a:bodyPr/>
          <a:lstStyle/>
          <a:p>
            <a:fld id="{48DE80B5-EE0C-4E05-BFA6-211F6EFFB377}" type="slidenum">
              <a:rPr lang="zh-CN" altLang="en-US" smtClean="0"/>
              <a:t>5</a:t>
            </a:fld>
            <a:endParaRPr lang="zh-CN" altLang="en-US"/>
          </a:p>
        </p:txBody>
      </p:sp>
    </p:spTree>
    <p:extLst>
      <p:ext uri="{BB962C8B-B14F-4D97-AF65-F5344CB8AC3E}">
        <p14:creationId xmlns:p14="http://schemas.microsoft.com/office/powerpoint/2010/main" val="3931443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第三步增加冗余数据解决边界漏源问题</a:t>
            </a:r>
          </a:p>
          <a:p>
            <a:r>
              <a:rPr lang="zh-CN" altLang="en-US" dirty="0" smtClean="0"/>
              <a:t>如果目标区域与区块边界相交，那么在目标区域内但是在区块边界外的天体会被遗漏掉。</a:t>
            </a:r>
            <a:endParaRPr lang="en-US" altLang="zh-CN" dirty="0" smtClean="0"/>
          </a:p>
          <a:p>
            <a:r>
              <a:rPr lang="zh-CN" altLang="en-US" dirty="0" smtClean="0"/>
              <a:t>我们通过增加一圈外边界的方法来解决这个问题。（外边界是由 </a:t>
            </a:r>
            <a:r>
              <a:rPr lang="en-US" altLang="zh-CN" dirty="0" err="1" smtClean="0"/>
              <a:t>HEALPix</a:t>
            </a:r>
            <a:r>
              <a:rPr lang="en-US" altLang="zh-CN" dirty="0" smtClean="0"/>
              <a:t> </a:t>
            </a:r>
            <a:r>
              <a:rPr lang="zh-CN" altLang="en-US" dirty="0" smtClean="0"/>
              <a:t>的最小粒度划分组成的）</a:t>
            </a:r>
            <a:endParaRPr lang="zh-CN" altLang="en-US" dirty="0"/>
          </a:p>
        </p:txBody>
      </p:sp>
      <p:sp>
        <p:nvSpPr>
          <p:cNvPr id="4" name="灯片编号占位符 3"/>
          <p:cNvSpPr>
            <a:spLocks noGrp="1"/>
          </p:cNvSpPr>
          <p:nvPr>
            <p:ph type="sldNum" sz="quarter" idx="10"/>
          </p:nvPr>
        </p:nvSpPr>
        <p:spPr/>
        <p:txBody>
          <a:bodyPr/>
          <a:lstStyle/>
          <a:p>
            <a:fld id="{48DE80B5-EE0C-4E05-BFA6-211F6EFFB377}" type="slidenum">
              <a:rPr lang="zh-CN" altLang="en-US" smtClean="0"/>
              <a:t>6</a:t>
            </a:fld>
            <a:endParaRPr lang="zh-CN" altLang="en-US"/>
          </a:p>
        </p:txBody>
      </p:sp>
    </p:spTree>
    <p:extLst>
      <p:ext uri="{BB962C8B-B14F-4D97-AF65-F5344CB8AC3E}">
        <p14:creationId xmlns:p14="http://schemas.microsoft.com/office/powerpoint/2010/main" val="2947662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baseline="0" dirty="0" smtClean="0"/>
              <a:t>第四步为星表建立</a:t>
            </a:r>
            <a:r>
              <a:rPr lang="en-US" altLang="zh-CN" baseline="0" dirty="0" smtClean="0"/>
              <a:t>k-d</a:t>
            </a:r>
            <a:r>
              <a:rPr lang="zh-CN" altLang="en-US" baseline="0" dirty="0" smtClean="0"/>
              <a:t>树，降低检索过程的复杂度。</a:t>
            </a:r>
            <a:endParaRPr lang="en-US" altLang="zh-CN" baseline="0" dirty="0" smtClean="0"/>
          </a:p>
          <a:p>
            <a:r>
              <a:rPr lang="zh-CN" altLang="en-US" baseline="0" dirty="0" smtClean="0"/>
              <a:t>最后将元文件序列化到磁盘以备复用。</a:t>
            </a:r>
            <a:endParaRPr lang="en-US" altLang="zh-CN" baseline="0" dirty="0" smtClean="0"/>
          </a:p>
          <a:p>
            <a:r>
              <a:rPr lang="zh-CN" altLang="en-US" baseline="0" dirty="0" smtClean="0"/>
              <a:t>这个就是元文件的整个生成过程。</a:t>
            </a:r>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fld id="{48DE80B5-EE0C-4E05-BFA6-211F6EFFB377}" type="slidenum">
              <a:rPr lang="zh-CN" altLang="en-US" smtClean="0"/>
              <a:t>7</a:t>
            </a:fld>
            <a:endParaRPr lang="zh-CN" altLang="en-US"/>
          </a:p>
        </p:txBody>
      </p:sp>
    </p:spTree>
    <p:extLst>
      <p:ext uri="{BB962C8B-B14F-4D97-AF65-F5344CB8AC3E}">
        <p14:creationId xmlns:p14="http://schemas.microsoft.com/office/powerpoint/2010/main" val="2371581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我们对构建的索引文件进行了性能评估。在索引构建时间上，我们的方法呈近似线性增长，并且时间开销上小于</a:t>
            </a:r>
            <a:r>
              <a:rPr lang="en-US" altLang="zh-CN" dirty="0" err="1" smtClean="0"/>
              <a:t>Q3C</a:t>
            </a:r>
            <a:r>
              <a:rPr lang="zh-CN" altLang="en-US" dirty="0" smtClean="0"/>
              <a:t>和</a:t>
            </a:r>
            <a:r>
              <a:rPr lang="en-US" altLang="zh-CN" dirty="0" err="1" smtClean="0"/>
              <a:t>H3C</a:t>
            </a:r>
            <a:r>
              <a:rPr lang="zh-CN" altLang="en-US" dirty="0" smtClean="0"/>
              <a:t>索引方法，同时在索引文件大小上，每</a:t>
            </a:r>
            <a:r>
              <a:rPr lang="en-US" altLang="zh-CN" dirty="0" smtClean="0"/>
              <a:t>2</a:t>
            </a:r>
            <a:r>
              <a:rPr lang="zh-CN" altLang="en-US" dirty="0" smtClean="0"/>
              <a:t>千万源数据，我们的方法比其他两种方法少</a:t>
            </a:r>
            <a:r>
              <a:rPr lang="en-US" altLang="zh-CN" dirty="0" err="1" smtClean="0"/>
              <a:t>6MB</a:t>
            </a:r>
            <a:r>
              <a:rPr lang="zh-CN" altLang="en-US" dirty="0" smtClean="0"/>
              <a:t>。一般索引性能的提升是由空间换时间，可以看到我们的方法在时间和大小方面均体现出较好的优势。</a:t>
            </a:r>
            <a:endParaRPr lang="zh-CN" altLang="en-US" dirty="0"/>
          </a:p>
        </p:txBody>
      </p:sp>
      <p:sp>
        <p:nvSpPr>
          <p:cNvPr id="4" name="灯片编号占位符 3"/>
          <p:cNvSpPr>
            <a:spLocks noGrp="1"/>
          </p:cNvSpPr>
          <p:nvPr>
            <p:ph type="sldNum" sz="quarter" idx="10"/>
          </p:nvPr>
        </p:nvSpPr>
        <p:spPr/>
        <p:txBody>
          <a:bodyPr/>
          <a:lstStyle/>
          <a:p>
            <a:fld id="{48DE80B5-EE0C-4E05-BFA6-211F6EFFB377}" type="slidenum">
              <a:rPr lang="zh-CN" altLang="en-US" smtClean="0"/>
              <a:t>8</a:t>
            </a:fld>
            <a:endParaRPr lang="zh-CN" altLang="en-US"/>
          </a:p>
        </p:txBody>
      </p:sp>
    </p:spTree>
    <p:extLst>
      <p:ext uri="{BB962C8B-B14F-4D97-AF65-F5344CB8AC3E}">
        <p14:creationId xmlns:p14="http://schemas.microsoft.com/office/powerpoint/2010/main" val="3015382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为了最大化数据交叉证认以及检索的并行度，</a:t>
            </a:r>
            <a:endParaRPr lang="en-US" altLang="zh-CN" dirty="0" smtClean="0"/>
          </a:p>
          <a:p>
            <a:r>
              <a:rPr lang="zh-CN" altLang="en-US" dirty="0" smtClean="0"/>
              <a:t>我们提出一个最小冲突数据布局方法</a:t>
            </a:r>
            <a:r>
              <a:rPr lang="zh-CN" altLang="en-US" dirty="0" smtClean="0"/>
              <a:t>。包含</a:t>
            </a:r>
            <a:r>
              <a:rPr lang="zh-CN" altLang="en-US" dirty="0" smtClean="0"/>
              <a:t>同一块天区数据的元文件要尽可能分散到不同的节点上，如果恰巧在一个节点上了的话，我们就称之为一次冲突。比如</a:t>
            </a:r>
            <a:r>
              <a:rPr lang="en-US" altLang="zh-CN" dirty="0" smtClean="0"/>
              <a:t>0110</a:t>
            </a:r>
            <a:r>
              <a:rPr lang="zh-CN" altLang="en-US" dirty="0" smtClean="0"/>
              <a:t>这个文件，他会与他的祖先</a:t>
            </a:r>
            <a:r>
              <a:rPr lang="en-US" altLang="zh-CN" dirty="0" smtClean="0"/>
              <a:t>01</a:t>
            </a:r>
            <a:r>
              <a:rPr lang="zh-CN" altLang="en-US" dirty="0" smtClean="0"/>
              <a:t>节点冲突，也与它所有的子孙节点冲突，那么按照此图的结构，我们针对每一块元文件，计算出冲突值，然后取平均，我们称之为“平均冲突值”。我们要让平均冲突值最小。</a:t>
            </a:r>
            <a:endParaRPr lang="en-US" altLang="zh-CN" dirty="0" smtClean="0"/>
          </a:p>
        </p:txBody>
      </p:sp>
      <p:sp>
        <p:nvSpPr>
          <p:cNvPr id="4" name="灯片编号占位符 3"/>
          <p:cNvSpPr>
            <a:spLocks noGrp="1"/>
          </p:cNvSpPr>
          <p:nvPr>
            <p:ph type="sldNum" sz="quarter" idx="10"/>
          </p:nvPr>
        </p:nvSpPr>
        <p:spPr/>
        <p:txBody>
          <a:bodyPr/>
          <a:lstStyle/>
          <a:p>
            <a:fld id="{48DE80B5-EE0C-4E05-BFA6-211F6EFFB377}" type="slidenum">
              <a:rPr lang="zh-CN" altLang="en-US" smtClean="0"/>
              <a:t>9</a:t>
            </a:fld>
            <a:endParaRPr lang="zh-CN" altLang="en-US"/>
          </a:p>
        </p:txBody>
      </p:sp>
    </p:spTree>
    <p:extLst>
      <p:ext uri="{BB962C8B-B14F-4D97-AF65-F5344CB8AC3E}">
        <p14:creationId xmlns:p14="http://schemas.microsoft.com/office/powerpoint/2010/main" val="3619408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algn="l"/>
            <a:r>
              <a:rPr lang="zh-CN" altLang="en-US" sz="1200" b="0" i="0" u="none" strike="noStrike" baseline="0" dirty="0" smtClean="0">
                <a:latin typeface="宋体" panose="02010600030101010101" pitchFamily="2" charset="-122"/>
                <a:ea typeface="+mn-ea"/>
              </a:rPr>
              <a:t>我们运用树形</a:t>
            </a:r>
            <a:r>
              <a:rPr lang="en-US" altLang="zh-CN" sz="1200" b="0" i="0" u="none" strike="noStrike" baseline="0" dirty="0" smtClean="0">
                <a:latin typeface="宋体" panose="02010600030101010101" pitchFamily="2" charset="-122"/>
                <a:ea typeface="+mn-ea"/>
              </a:rPr>
              <a:t>DP</a:t>
            </a:r>
            <a:r>
              <a:rPr lang="zh-CN" altLang="en-US" sz="1200" b="0" i="0" u="none" strike="noStrike" baseline="0" dirty="0" smtClean="0">
                <a:latin typeface="宋体" panose="02010600030101010101" pitchFamily="2" charset="-122"/>
                <a:ea typeface="+mn-ea"/>
              </a:rPr>
              <a:t>思想的贪心方法：从根节点开始深度优先搜索；找到与当前所在节点节点号的相同的所有元文件；依次处理所有找到的元文件，将每个元文件放到与其冲突值最小的节点上；</a:t>
            </a:r>
            <a:r>
              <a:rPr lang="zh-CN" altLang="en-US" sz="1200" b="0" i="0" u="none" strike="noStrike" baseline="0" dirty="0" smtClean="0">
                <a:latin typeface="txsy"/>
                <a:ea typeface="+mn-ea"/>
              </a:rPr>
              <a:t> </a:t>
            </a:r>
            <a:r>
              <a:rPr lang="zh-CN" altLang="en-US" sz="1200" b="0" i="0" u="none" strike="noStrike" baseline="0" dirty="0" smtClean="0">
                <a:latin typeface="宋体" panose="02010600030101010101" pitchFamily="2" charset="-122"/>
                <a:ea typeface="+mn-ea"/>
              </a:rPr>
              <a:t>继续深度优先搜索直至所有的节点都被遍历</a:t>
            </a:r>
            <a:endParaRPr lang="zh-CN" altLang="en-US" dirty="0"/>
          </a:p>
        </p:txBody>
      </p:sp>
      <p:sp>
        <p:nvSpPr>
          <p:cNvPr id="4" name="灯片编号占位符 3"/>
          <p:cNvSpPr>
            <a:spLocks noGrp="1"/>
          </p:cNvSpPr>
          <p:nvPr>
            <p:ph type="sldNum" sz="quarter" idx="10"/>
          </p:nvPr>
        </p:nvSpPr>
        <p:spPr/>
        <p:txBody>
          <a:bodyPr/>
          <a:lstStyle/>
          <a:p>
            <a:fld id="{48DE80B5-EE0C-4E05-BFA6-211F6EFFB377}" type="slidenum">
              <a:rPr lang="zh-CN" altLang="en-US" smtClean="0"/>
              <a:t>10</a:t>
            </a:fld>
            <a:endParaRPr lang="zh-CN" altLang="en-US"/>
          </a:p>
        </p:txBody>
      </p:sp>
    </p:spTree>
    <p:extLst>
      <p:ext uri="{BB962C8B-B14F-4D97-AF65-F5344CB8AC3E}">
        <p14:creationId xmlns:p14="http://schemas.microsoft.com/office/powerpoint/2010/main" val="2093239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2" name="Title 1"/>
          <p:cNvSpPr>
            <a:spLocks noGrp="1"/>
          </p:cNvSpPr>
          <p:nvPr>
            <p:ph type="ctrTitle"/>
          </p:nvPr>
        </p:nvSpPr>
        <p:spPr>
          <a:xfrm>
            <a:off x="685800" y="1719071"/>
            <a:ext cx="7772400" cy="1501207"/>
          </a:xfrm>
          <a:effectLst>
            <a:outerShdw blurRad="50800" dist="38100" dir="5400000" algn="t" rotWithShape="0">
              <a:prstClr val="black">
                <a:alpha val="40000"/>
              </a:prstClr>
            </a:outerShdw>
          </a:effectLst>
        </p:spPr>
        <p:txBody>
          <a:bodyPr anchor="ctr">
            <a:normAutofit/>
          </a:bodyPr>
          <a:lstStyle>
            <a:lvl1pPr algn="ctr">
              <a:defRPr sz="3600" b="1" baseline="0">
                <a:solidFill>
                  <a:schemeClr val="bg2">
                    <a:lumMod val="25000"/>
                  </a:schemeClr>
                </a:solidFill>
              </a:defRPr>
            </a:lvl1pPr>
          </a:lstStyle>
          <a:p>
            <a:endParaRPr lang="en-US" dirty="0"/>
          </a:p>
        </p:txBody>
      </p:sp>
      <p:sp>
        <p:nvSpPr>
          <p:cNvPr id="3" name="Subtitle 2"/>
          <p:cNvSpPr>
            <a:spLocks noGrp="1"/>
          </p:cNvSpPr>
          <p:nvPr>
            <p:ph type="subTitle" idx="1"/>
          </p:nvPr>
        </p:nvSpPr>
        <p:spPr>
          <a:xfrm>
            <a:off x="3033688" y="3661938"/>
            <a:ext cx="2904744" cy="823658"/>
          </a:xfrm>
        </p:spPr>
        <p:txBody>
          <a:bodyPr/>
          <a:lstStyle>
            <a:lvl1pPr marL="0" indent="0" algn="ctr">
              <a:buNone/>
              <a:defRPr sz="240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02178" y="277586"/>
            <a:ext cx="7413171" cy="963385"/>
          </a:xfrm>
          <a:effectLst>
            <a:outerShdw blurRad="50800" dist="38100" dir="5400000" algn="t" rotWithShape="0">
              <a:prstClr val="black">
                <a:alpha val="40000"/>
              </a:prstClr>
            </a:outerShdw>
          </a:effectLst>
        </p:spPr>
        <p:txBody>
          <a:bodyPr vert="horz" lIns="91440" tIns="45720" rIns="91440" bIns="45720" rtlCol="0" anchor="b">
            <a:normAutofit/>
          </a:bodyPr>
          <a:lstStyle>
            <a:lvl1pPr>
              <a:defRPr lang="en-US" sz="3600" b="1" baseline="0" dirty="0">
                <a:solidFill>
                  <a:schemeClr val="bg2">
                    <a:lumMod val="25000"/>
                  </a:schemeClr>
                </a:solidFill>
              </a:defRPr>
            </a:lvl1pPr>
          </a:lstStyle>
          <a:p>
            <a:pPr lvl="0" algn="ctr"/>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1412421"/>
            <a:ext cx="7886700" cy="4764542"/>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p:txBody>
          <a:bodyPr/>
          <a:lstStyle/>
          <a:p>
            <a:fld id="{C848E52D-CE0A-4061-80C8-972A2707AF68}" type="datetime1">
              <a:rPr lang="zh-CN" altLang="en-US" smtClean="0"/>
              <a:t>2019/11/28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9A57555-43D7-4363-AFB1-40EB9C31793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543675" y="365125"/>
            <a:ext cx="1971675" cy="5811838"/>
          </a:xfrm>
          <a:effectLst>
            <a:outerShdw blurRad="50800" dist="38100" dir="5400000" algn="t" rotWithShape="0">
              <a:prstClr val="black">
                <a:alpha val="40000"/>
              </a:prstClr>
            </a:outerShdw>
          </a:effectLst>
        </p:spPr>
        <p:txBody>
          <a:bodyPr vert="eaVert" lIns="91440" tIns="45720" rIns="91440" bIns="45720" rtlCol="0" anchor="t">
            <a:normAutofit/>
          </a:bodyPr>
          <a:lstStyle>
            <a:lvl1pPr>
              <a:defRPr lang="en-US" sz="3600" b="1" baseline="0" dirty="0">
                <a:solidFill>
                  <a:schemeClr val="bg2">
                    <a:lumMod val="25000"/>
                  </a:schemeClr>
                </a:solidFill>
              </a:defRPr>
            </a:lvl1pPr>
          </a:lstStyle>
          <a:p>
            <a:pPr lvl="0" algn="ctr"/>
            <a:r>
              <a:rPr lang="zh-CN" altLang="en-US" dirty="0"/>
              <a:t>单击此处编辑母版标题样式</a:t>
            </a:r>
            <a:endParaRPr lang="en-US" dirty="0"/>
          </a:p>
        </p:txBody>
      </p:sp>
      <p:sp>
        <p:nvSpPr>
          <p:cNvPr id="3" name="Vertical Text Placeholder 2"/>
          <p:cNvSpPr>
            <a:spLocks noGrp="1"/>
          </p:cNvSpPr>
          <p:nvPr>
            <p:ph type="body" orient="vert" idx="1" hasCustomPrompt="1"/>
          </p:nvPr>
        </p:nvSpPr>
        <p:spPr>
          <a:xfrm>
            <a:off x="1102179" y="365125"/>
            <a:ext cx="5327196"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a:xfrm>
            <a:off x="1102179" y="6356351"/>
            <a:ext cx="1926771" cy="365125"/>
          </a:xfrm>
        </p:spPr>
        <p:txBody>
          <a:bodyPr/>
          <a:lstStyle/>
          <a:p>
            <a:fld id="{1EE09A9A-579E-4758-902F-79FD7F3F3CD5}" type="datetime1">
              <a:rPr lang="zh-CN" altLang="en-US" smtClean="0"/>
              <a:t>2019/11/28</a:t>
            </a:fld>
            <a:endParaRPr lang="zh-CN" altLang="en-US" dirty="0"/>
          </a:p>
        </p:txBody>
      </p:sp>
      <p:sp>
        <p:nvSpPr>
          <p:cNvPr id="5" name="Footer Placeholder 4"/>
          <p:cNvSpPr>
            <a:spLocks noGrp="1"/>
          </p:cNvSpPr>
          <p:nvPr>
            <p:ph type="ftr" sz="quarter" idx="11"/>
          </p:nvPr>
        </p:nvSpPr>
        <p:spPr>
          <a:xfrm>
            <a:off x="3208564" y="6356351"/>
            <a:ext cx="3077936" cy="365125"/>
          </a:xfrm>
        </p:spPr>
        <p:txBody>
          <a:bodyPr/>
          <a:lstStyle/>
          <a:p>
            <a:endParaRPr lang="zh-CN" altLang="en-US" dirty="0"/>
          </a:p>
        </p:txBody>
      </p:sp>
      <p:sp>
        <p:nvSpPr>
          <p:cNvPr id="6" name="Slide Number Placeholder 5"/>
          <p:cNvSpPr>
            <a:spLocks noGrp="1"/>
          </p:cNvSpPr>
          <p:nvPr>
            <p:ph type="sldNum" sz="quarter" idx="12"/>
          </p:nvPr>
        </p:nvSpPr>
        <p:spPr/>
        <p:txBody>
          <a:bodyPr/>
          <a:lstStyle/>
          <a:p>
            <a:fld id="{69A57555-43D7-4363-AFB1-40EB9C31793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2" name="Title 1"/>
          <p:cNvSpPr>
            <a:spLocks noGrp="1"/>
          </p:cNvSpPr>
          <p:nvPr>
            <p:ph type="title" hasCustomPrompt="1"/>
          </p:nvPr>
        </p:nvSpPr>
        <p:spPr>
          <a:xfrm>
            <a:off x="1229729" y="174644"/>
            <a:ext cx="7298871" cy="938893"/>
          </a:xfrm>
          <a:effectLst>
            <a:outerShdw blurRad="50800" dist="38100" dir="5400000" algn="t" rotWithShape="0">
              <a:prstClr val="black">
                <a:alpha val="40000"/>
              </a:prstClr>
            </a:outerShdw>
          </a:effectLst>
        </p:spPr>
        <p:txBody>
          <a:bodyPr vert="horz" lIns="91440" tIns="45720" rIns="91440" bIns="45720" rtlCol="0" anchor="ctr">
            <a:normAutofit/>
          </a:bodyPr>
          <a:lstStyle>
            <a:lvl1pPr>
              <a:defRPr lang="en-US" sz="3600" b="1" baseline="0" dirty="0">
                <a:solidFill>
                  <a:schemeClr val="bg2">
                    <a:lumMod val="25000"/>
                  </a:schemeClr>
                </a:solidFill>
              </a:defRPr>
            </a:lvl1pPr>
          </a:lstStyle>
          <a:p>
            <a:pPr lvl="0" algn="ctr"/>
            <a:r>
              <a:rPr lang="zh-CN" altLang="en-US" dirty="0"/>
              <a:t>单击此处编辑母版标题样式</a:t>
            </a:r>
            <a:endParaRPr lang="en-US" dirty="0"/>
          </a:p>
        </p:txBody>
      </p:sp>
      <p:sp>
        <p:nvSpPr>
          <p:cNvPr id="3" name="Content Placeholder 2"/>
          <p:cNvSpPr>
            <a:spLocks noGrp="1"/>
          </p:cNvSpPr>
          <p:nvPr>
            <p:ph idx="1" hasCustomPrompt="1"/>
          </p:nvPr>
        </p:nvSpPr>
        <p:spPr>
          <a:xfrm>
            <a:off x="628650" y="1563757"/>
            <a:ext cx="7886700" cy="461320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a:xfrm>
            <a:off x="72059" y="6479194"/>
            <a:ext cx="2057400" cy="365125"/>
          </a:xfrm>
        </p:spPr>
        <p:txBody>
          <a:bodyPr/>
          <a:lstStyle>
            <a:lvl1pPr>
              <a:defRPr sz="1600">
                <a:solidFill>
                  <a:schemeClr val="tx1"/>
                </a:solidFill>
              </a:defRPr>
            </a:lvl1pPr>
          </a:lstStyle>
          <a:p>
            <a:fld id="{B7558451-A46C-4B6A-964C-7378CF7AFBF2}" type="datetime1">
              <a:rPr lang="zh-CN" altLang="en-US" smtClean="0"/>
              <a:t>2019/11/28</a:t>
            </a:fld>
            <a:endParaRPr lang="zh-CN" altLang="en-US" dirty="0"/>
          </a:p>
        </p:txBody>
      </p:sp>
      <p:sp>
        <p:nvSpPr>
          <p:cNvPr id="5" name="Footer Placeholder 4"/>
          <p:cNvSpPr>
            <a:spLocks noGrp="1"/>
          </p:cNvSpPr>
          <p:nvPr>
            <p:ph type="ftr" sz="quarter" idx="11"/>
          </p:nvPr>
        </p:nvSpPr>
        <p:spPr>
          <a:xfrm>
            <a:off x="2485617" y="6465942"/>
            <a:ext cx="4166974" cy="365125"/>
          </a:xfrm>
        </p:spPr>
        <p:txBody>
          <a:bodyPr/>
          <a:lstStyle>
            <a:lvl1pPr>
              <a:defRPr sz="1600">
                <a:solidFill>
                  <a:schemeClr val="tx1"/>
                </a:solidFill>
              </a:defRPr>
            </a:lvl1pPr>
          </a:lstStyle>
          <a:p>
            <a:endParaRPr lang="zh-CN" altLang="en-US" dirty="0"/>
          </a:p>
        </p:txBody>
      </p:sp>
      <p:sp>
        <p:nvSpPr>
          <p:cNvPr id="6" name="Slide Number Placeholder 5"/>
          <p:cNvSpPr>
            <a:spLocks noGrp="1"/>
          </p:cNvSpPr>
          <p:nvPr>
            <p:ph type="sldNum" sz="quarter" idx="12"/>
          </p:nvPr>
        </p:nvSpPr>
        <p:spPr>
          <a:xfrm>
            <a:off x="6988030" y="6462367"/>
            <a:ext cx="2057400" cy="365125"/>
          </a:xfrm>
        </p:spPr>
        <p:txBody>
          <a:bodyPr/>
          <a:lstStyle>
            <a:lvl1pPr>
              <a:defRPr sz="1600">
                <a:solidFill>
                  <a:schemeClr val="tx1"/>
                </a:solidFill>
              </a:defRPr>
            </a:lvl1pPr>
          </a:lstStyle>
          <a:p>
            <a:fld id="{69A57555-43D7-4363-AFB1-40EB9C317935}"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a:effectLst>
            <a:outerShdw blurRad="50800" dist="38100" dir="5400000" algn="t" rotWithShape="0">
              <a:prstClr val="black">
                <a:alpha val="40000"/>
              </a:prstClr>
            </a:outerShdw>
          </a:effectLst>
        </p:spPr>
        <p:txBody>
          <a:bodyPr vert="horz" lIns="91440" tIns="45720" rIns="91440" bIns="45720" rtlCol="0" anchor="b">
            <a:normAutofit/>
          </a:bodyPr>
          <a:lstStyle>
            <a:lvl1pPr>
              <a:defRPr lang="en-US" sz="3600" b="1" baseline="0" dirty="0">
                <a:solidFill>
                  <a:schemeClr val="bg2">
                    <a:lumMod val="25000"/>
                  </a:schemeClr>
                </a:solidFill>
              </a:defRPr>
            </a:lvl1pPr>
          </a:lstStyle>
          <a:p>
            <a:pPr lvl="0" algn="ctr"/>
            <a:r>
              <a:rPr lang="zh-CN" altLang="en-US" dirty="0"/>
              <a:t>单击此处编辑母版标题样式</a:t>
            </a:r>
            <a:endParaRPr lang="en-US" dirty="0"/>
          </a:p>
        </p:txBody>
      </p:sp>
      <p:sp>
        <p:nvSpPr>
          <p:cNvPr id="3" name="Text Placeholder 2"/>
          <p:cNvSpPr>
            <a:spLocks noGrp="1"/>
          </p:cNvSpPr>
          <p:nvPr>
            <p:ph type="body" idx="1" hasCustomPrompt="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Date Placeholder 3"/>
          <p:cNvSpPr>
            <a:spLocks noGrp="1"/>
          </p:cNvSpPr>
          <p:nvPr>
            <p:ph type="dt" sz="half" idx="10"/>
          </p:nvPr>
        </p:nvSpPr>
        <p:spPr/>
        <p:txBody>
          <a:bodyPr/>
          <a:lstStyle/>
          <a:p>
            <a:fld id="{C6931F87-6942-498C-8A70-A9B53CAF7D47}" type="datetime1">
              <a:rPr lang="zh-CN" altLang="en-US" smtClean="0"/>
              <a:t>2019/11/28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9A57555-43D7-4363-AFB1-40EB9C31793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1986" y="285750"/>
            <a:ext cx="7323364" cy="955221"/>
          </a:xfrm>
          <a:effectLst>
            <a:outerShdw blurRad="50800" dist="38100" dir="5400000" algn="t" rotWithShape="0">
              <a:prstClr val="black">
                <a:alpha val="40000"/>
              </a:prstClr>
            </a:outerShdw>
          </a:effectLst>
        </p:spPr>
        <p:txBody>
          <a:bodyPr vert="horz" lIns="91440" tIns="45720" rIns="91440" bIns="45720" rtlCol="0" anchor="b">
            <a:normAutofit/>
          </a:bodyPr>
          <a:lstStyle>
            <a:lvl1pPr>
              <a:defRPr lang="en-US" sz="3600" b="1" baseline="0" dirty="0">
                <a:solidFill>
                  <a:schemeClr val="bg2">
                    <a:lumMod val="25000"/>
                  </a:schemeClr>
                </a:solidFill>
              </a:defRPr>
            </a:lvl1pPr>
          </a:lstStyle>
          <a:p>
            <a:pPr lvl="0" algn="ctr"/>
            <a:r>
              <a:rPr lang="zh-CN" altLang="en-US" dirty="0"/>
              <a:t>单击此处编辑母版标题样式</a:t>
            </a:r>
            <a:endParaRPr lang="en-US" dirty="0"/>
          </a:p>
        </p:txBody>
      </p:sp>
      <p:sp>
        <p:nvSpPr>
          <p:cNvPr id="3" name="Content Placeholder 2"/>
          <p:cNvSpPr>
            <a:spLocks noGrp="1"/>
          </p:cNvSpPr>
          <p:nvPr>
            <p:ph sz="half" idx="1" hasCustomPrompt="1"/>
          </p:nvPr>
        </p:nvSpPr>
        <p:spPr>
          <a:xfrm>
            <a:off x="628650" y="1420359"/>
            <a:ext cx="3886200" cy="475660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Content Placeholder 3"/>
          <p:cNvSpPr>
            <a:spLocks noGrp="1"/>
          </p:cNvSpPr>
          <p:nvPr>
            <p:ph sz="half" idx="2" hasCustomPrompt="1"/>
          </p:nvPr>
        </p:nvSpPr>
        <p:spPr>
          <a:xfrm>
            <a:off x="4629150" y="1420359"/>
            <a:ext cx="3886200" cy="475660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5" name="Date Placeholder 4"/>
          <p:cNvSpPr>
            <a:spLocks noGrp="1"/>
          </p:cNvSpPr>
          <p:nvPr>
            <p:ph type="dt" sz="half" idx="10"/>
          </p:nvPr>
        </p:nvSpPr>
        <p:spPr/>
        <p:txBody>
          <a:bodyPr/>
          <a:lstStyle/>
          <a:p>
            <a:fld id="{6604E627-AF85-4235-A30B-41408EDFEFF3}" type="datetime1">
              <a:rPr lang="zh-CN" altLang="en-US" smtClean="0"/>
              <a:t>2019/11/28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9A57555-43D7-4363-AFB1-40EB9C31793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6479" y="277586"/>
            <a:ext cx="7300062" cy="963385"/>
          </a:xfrm>
          <a:effectLst>
            <a:outerShdw blurRad="50800" dist="38100" dir="5400000" algn="t" rotWithShape="0">
              <a:prstClr val="black">
                <a:alpha val="40000"/>
              </a:prstClr>
            </a:outerShdw>
          </a:effectLst>
        </p:spPr>
        <p:txBody>
          <a:bodyPr vert="horz" lIns="91440" tIns="45720" rIns="91440" bIns="45720" rtlCol="0" anchor="b">
            <a:normAutofit/>
          </a:bodyPr>
          <a:lstStyle>
            <a:lvl1pPr>
              <a:defRPr lang="en-US" sz="3600" b="1" baseline="0" dirty="0">
                <a:solidFill>
                  <a:schemeClr val="bg2">
                    <a:lumMod val="25000"/>
                  </a:schemeClr>
                </a:solidFill>
              </a:defRPr>
            </a:lvl1pPr>
          </a:lstStyle>
          <a:p>
            <a:pPr lvl="0" algn="ctr"/>
            <a:r>
              <a:rPr lang="zh-CN" altLang="en-US" dirty="0"/>
              <a:t>单击此处编辑母版标题样式</a:t>
            </a:r>
            <a:endParaRPr lang="en-US" dirty="0"/>
          </a:p>
        </p:txBody>
      </p:sp>
      <p:sp>
        <p:nvSpPr>
          <p:cNvPr id="3" name="Text Placeholder 2"/>
          <p:cNvSpPr>
            <a:spLocks noGrp="1"/>
          </p:cNvSpPr>
          <p:nvPr>
            <p:ph type="body" idx="1" hasCustomPrompt="1"/>
          </p:nvPr>
        </p:nvSpPr>
        <p:spPr>
          <a:xfrm>
            <a:off x="629842" y="1379084"/>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hasCustomPrompt="1"/>
          </p:nvPr>
        </p:nvSpPr>
        <p:spPr>
          <a:xfrm>
            <a:off x="629842" y="2341109"/>
            <a:ext cx="3868340" cy="38485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5" name="Text Placeholder 4"/>
          <p:cNvSpPr>
            <a:spLocks noGrp="1"/>
          </p:cNvSpPr>
          <p:nvPr>
            <p:ph type="body" sz="quarter" idx="3" hasCustomPrompt="1"/>
          </p:nvPr>
        </p:nvSpPr>
        <p:spPr>
          <a:xfrm>
            <a:off x="4629150" y="137908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Content Placeholder 5"/>
          <p:cNvSpPr>
            <a:spLocks noGrp="1"/>
          </p:cNvSpPr>
          <p:nvPr>
            <p:ph sz="quarter" idx="4" hasCustomPrompt="1"/>
          </p:nvPr>
        </p:nvSpPr>
        <p:spPr>
          <a:xfrm>
            <a:off x="4629150" y="2341107"/>
            <a:ext cx="3887391" cy="384855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7" name="Date Placeholder 6"/>
          <p:cNvSpPr>
            <a:spLocks noGrp="1"/>
          </p:cNvSpPr>
          <p:nvPr>
            <p:ph type="dt" sz="half" idx="10"/>
          </p:nvPr>
        </p:nvSpPr>
        <p:spPr/>
        <p:txBody>
          <a:bodyPr/>
          <a:lstStyle/>
          <a:p>
            <a:fld id="{D0AE5EA7-1C1D-4D49-BE59-976ED6FD7519}" type="datetime1">
              <a:rPr lang="zh-CN" altLang="en-US" smtClean="0"/>
              <a:t>2019/11/28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9A57555-43D7-4363-AFB1-40EB9C31793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9328" y="277586"/>
            <a:ext cx="7356021" cy="971551"/>
          </a:xfrm>
          <a:effectLst>
            <a:outerShdw blurRad="50800" dist="38100" dir="5400000" algn="t" rotWithShape="0">
              <a:prstClr val="black">
                <a:alpha val="40000"/>
              </a:prstClr>
            </a:outerShdw>
          </a:effectLst>
        </p:spPr>
        <p:txBody>
          <a:bodyPr vert="horz" lIns="91440" tIns="45720" rIns="91440" bIns="45720" rtlCol="0" anchor="b">
            <a:normAutofit/>
          </a:bodyPr>
          <a:lstStyle>
            <a:lvl1pPr>
              <a:defRPr lang="en-US" sz="3600" b="1" baseline="0" dirty="0">
                <a:solidFill>
                  <a:schemeClr val="bg2">
                    <a:lumMod val="25000"/>
                  </a:schemeClr>
                </a:solidFill>
              </a:defRPr>
            </a:lvl1pPr>
          </a:lstStyle>
          <a:p>
            <a:pPr lvl="0" algn="ctr"/>
            <a:r>
              <a:rPr lang="zh-CN" altLang="en-US" dirty="0"/>
              <a:t>单击此处编辑母版标题样式</a:t>
            </a:r>
            <a:endParaRPr lang="en-US" dirty="0"/>
          </a:p>
        </p:txBody>
      </p:sp>
      <p:sp>
        <p:nvSpPr>
          <p:cNvPr id="3" name="Date Placeholder 2"/>
          <p:cNvSpPr>
            <a:spLocks noGrp="1"/>
          </p:cNvSpPr>
          <p:nvPr>
            <p:ph type="dt" sz="half" idx="10"/>
          </p:nvPr>
        </p:nvSpPr>
        <p:spPr/>
        <p:txBody>
          <a:bodyPr/>
          <a:lstStyle/>
          <a:p>
            <a:fld id="{FF62EA6F-EB70-473D-8A46-B3F56EC242D7}" type="datetime1">
              <a:rPr lang="zh-CN" altLang="en-US" smtClean="0"/>
              <a:t>2019/11/28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9A57555-43D7-4363-AFB1-40EB9C31793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636970-DB5B-4559-B127-66B94C260AB1}" type="datetime1">
              <a:rPr lang="zh-CN" altLang="en-US" smtClean="0"/>
              <a:t>2019/11/28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9A57555-43D7-4363-AFB1-40EB9C31793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2999" y="212272"/>
            <a:ext cx="2436019" cy="1583872"/>
          </a:xfrm>
          <a:effectLst>
            <a:outerShdw blurRad="50800" dist="38100" dir="5400000" algn="t" rotWithShape="0">
              <a:prstClr val="black">
                <a:alpha val="40000"/>
              </a:prstClr>
            </a:outerShdw>
          </a:effectLst>
        </p:spPr>
        <p:txBody>
          <a:bodyPr vert="horz" lIns="91440" tIns="45720" rIns="91440" bIns="45720" rtlCol="0" anchor="b">
            <a:normAutofit/>
          </a:bodyPr>
          <a:lstStyle>
            <a:lvl1pPr>
              <a:defRPr lang="en-US" sz="3600" b="1" baseline="0" dirty="0">
                <a:solidFill>
                  <a:schemeClr val="bg2">
                    <a:lumMod val="25000"/>
                  </a:schemeClr>
                </a:solidFill>
              </a:defRPr>
            </a:lvl1pPr>
          </a:lstStyle>
          <a:p>
            <a:pPr lvl="0" algn="ctr"/>
            <a:r>
              <a:rPr lang="zh-CN" altLang="en-US" dirty="0"/>
              <a:t>单击此处编辑母版标题样式</a:t>
            </a:r>
            <a:endParaRPr lang="en-US" dirty="0"/>
          </a:p>
        </p:txBody>
      </p:sp>
      <p:sp>
        <p:nvSpPr>
          <p:cNvPr id="3" name="Content Placeholder 2"/>
          <p:cNvSpPr>
            <a:spLocks noGrp="1"/>
          </p:cNvSpPr>
          <p:nvPr>
            <p:ph idx="1" hasCustomPrompt="1"/>
          </p:nvPr>
        </p:nvSpPr>
        <p:spPr>
          <a:xfrm>
            <a:off x="3887391" y="212272"/>
            <a:ext cx="4629150" cy="56487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Text Placeholder 3"/>
          <p:cNvSpPr>
            <a:spLocks noGrp="1"/>
          </p:cNvSpPr>
          <p:nvPr>
            <p:ph type="body" sz="half" idx="2" hasCustomPrompt="1"/>
          </p:nvPr>
        </p:nvSpPr>
        <p:spPr>
          <a:xfrm>
            <a:off x="629841" y="1885950"/>
            <a:ext cx="2949178" cy="39830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Date Placeholder 4"/>
          <p:cNvSpPr>
            <a:spLocks noGrp="1"/>
          </p:cNvSpPr>
          <p:nvPr>
            <p:ph type="dt" sz="half" idx="10"/>
          </p:nvPr>
        </p:nvSpPr>
        <p:spPr/>
        <p:txBody>
          <a:bodyPr/>
          <a:lstStyle/>
          <a:p>
            <a:fld id="{B14FD602-AB04-4D5F-B139-A6BD90EFB2B3}" type="datetime1">
              <a:rPr lang="zh-CN" altLang="en-US" smtClean="0"/>
              <a:t>2019/11/28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9A57555-43D7-4363-AFB1-40EB9C31793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10343" y="220436"/>
            <a:ext cx="2468676" cy="1551214"/>
          </a:xfrm>
          <a:effectLst>
            <a:outerShdw blurRad="50800" dist="38100" dir="5400000" algn="t" rotWithShape="0">
              <a:prstClr val="black">
                <a:alpha val="40000"/>
              </a:prstClr>
            </a:outerShdw>
          </a:effectLst>
        </p:spPr>
        <p:txBody>
          <a:bodyPr vert="horz" lIns="91440" tIns="45720" rIns="91440" bIns="45720" rtlCol="0" anchor="b">
            <a:normAutofit/>
          </a:bodyPr>
          <a:lstStyle>
            <a:lvl1pPr>
              <a:defRPr lang="en-US" sz="3600" b="1" baseline="0" dirty="0">
                <a:solidFill>
                  <a:schemeClr val="bg2">
                    <a:lumMod val="25000"/>
                  </a:schemeClr>
                </a:solidFill>
              </a:defRPr>
            </a:lvl1pPr>
          </a:lstStyle>
          <a:p>
            <a:pPr lvl="0" algn="ctr"/>
            <a:r>
              <a:rPr lang="zh-CN" altLang="en-US" dirty="0"/>
              <a:t>单击此处编辑母版标题样式</a:t>
            </a:r>
            <a:endParaRPr lang="en-US" dirty="0"/>
          </a:p>
        </p:txBody>
      </p:sp>
      <p:sp>
        <p:nvSpPr>
          <p:cNvPr id="3" name="Picture Placeholder 2"/>
          <p:cNvSpPr>
            <a:spLocks noGrp="1" noChangeAspect="1"/>
          </p:cNvSpPr>
          <p:nvPr>
            <p:ph type="pic" idx="1" hasCustomPrompt="1"/>
          </p:nvPr>
        </p:nvSpPr>
        <p:spPr>
          <a:xfrm>
            <a:off x="3887391" y="220436"/>
            <a:ext cx="4629150" cy="564061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861457"/>
            <a:ext cx="2949178" cy="400753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Date Placeholder 4"/>
          <p:cNvSpPr>
            <a:spLocks noGrp="1"/>
          </p:cNvSpPr>
          <p:nvPr>
            <p:ph type="dt" sz="half" idx="10"/>
          </p:nvPr>
        </p:nvSpPr>
        <p:spPr/>
        <p:txBody>
          <a:bodyPr/>
          <a:lstStyle/>
          <a:p>
            <a:fld id="{E9A244E1-FA04-4205-BE16-5A2C3759B067}" type="datetime1">
              <a:rPr lang="zh-CN" altLang="en-US" smtClean="0"/>
              <a:t>2019/11/28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9A57555-43D7-4363-AFB1-40EB9C31793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2" name="Title Placeholder 1"/>
          <p:cNvSpPr>
            <a:spLocks noGrp="1"/>
          </p:cNvSpPr>
          <p:nvPr>
            <p:ph type="title"/>
          </p:nvPr>
        </p:nvSpPr>
        <p:spPr>
          <a:xfrm>
            <a:off x="967863" y="191728"/>
            <a:ext cx="7886700" cy="929149"/>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265471" y="1312606"/>
            <a:ext cx="8583561" cy="4864357"/>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68226" y="6459587"/>
            <a:ext cx="2057400" cy="365125"/>
          </a:xfrm>
          <a:prstGeom prst="rect">
            <a:avLst/>
          </a:prstGeom>
        </p:spPr>
        <p:txBody>
          <a:bodyPr vert="horz" lIns="91440" tIns="45720" rIns="91440" bIns="45720" rtlCol="0" anchor="ctr"/>
          <a:lstStyle>
            <a:lvl1pPr algn="l">
              <a:defRPr sz="1600">
                <a:solidFill>
                  <a:schemeClr val="tx1"/>
                </a:solidFill>
                <a:latin typeface="微软雅黑" pitchFamily="34" charset="-122"/>
                <a:ea typeface="微软雅黑" pitchFamily="34" charset="-122"/>
              </a:defRPr>
            </a:lvl1pPr>
          </a:lstStyle>
          <a:p>
            <a:fld id="{E8900C29-C81D-43DD-9026-8E95E66A0A3B}" type="datetime1">
              <a:rPr lang="zh-CN" altLang="en-US" smtClean="0"/>
              <a:t>2019/11/28</a:t>
            </a:fld>
            <a:endParaRPr lang="zh-CN" altLang="en-US" dirty="0"/>
          </a:p>
        </p:txBody>
      </p:sp>
      <p:sp>
        <p:nvSpPr>
          <p:cNvPr id="5" name="Footer Placeholder 4"/>
          <p:cNvSpPr>
            <a:spLocks noGrp="1"/>
          </p:cNvSpPr>
          <p:nvPr>
            <p:ph type="ftr" sz="quarter" idx="3"/>
          </p:nvPr>
        </p:nvSpPr>
        <p:spPr>
          <a:xfrm>
            <a:off x="2403987" y="6459587"/>
            <a:ext cx="4336026" cy="365125"/>
          </a:xfrm>
          <a:prstGeom prst="rect">
            <a:avLst/>
          </a:prstGeom>
        </p:spPr>
        <p:txBody>
          <a:bodyPr vert="horz" lIns="91440" tIns="45720" rIns="91440" bIns="45720" rtlCol="0" anchor="ctr"/>
          <a:lstStyle>
            <a:lvl1pPr algn="ctr">
              <a:defRPr sz="1600">
                <a:solidFill>
                  <a:schemeClr val="tx1"/>
                </a:solidFill>
                <a:latin typeface="微软雅黑" pitchFamily="34" charset="-122"/>
                <a:ea typeface="微软雅黑" pitchFamily="34" charset="-122"/>
              </a:defRPr>
            </a:lvl1pPr>
          </a:lstStyle>
          <a:p>
            <a:endParaRPr lang="zh-CN" altLang="en-US" dirty="0"/>
          </a:p>
        </p:txBody>
      </p:sp>
      <p:sp>
        <p:nvSpPr>
          <p:cNvPr id="6" name="Slide Number Placeholder 5"/>
          <p:cNvSpPr>
            <a:spLocks noGrp="1"/>
          </p:cNvSpPr>
          <p:nvPr>
            <p:ph type="sldNum" sz="quarter" idx="4"/>
          </p:nvPr>
        </p:nvSpPr>
        <p:spPr>
          <a:xfrm>
            <a:off x="7003626" y="6459587"/>
            <a:ext cx="2057400" cy="365125"/>
          </a:xfrm>
          <a:prstGeom prst="rect">
            <a:avLst/>
          </a:prstGeom>
        </p:spPr>
        <p:txBody>
          <a:bodyPr vert="horz" lIns="91440" tIns="45720" rIns="91440" bIns="45720" rtlCol="0" anchor="ctr"/>
          <a:lstStyle>
            <a:lvl1pPr algn="r">
              <a:defRPr sz="1600">
                <a:solidFill>
                  <a:schemeClr val="tx1"/>
                </a:solidFill>
                <a:latin typeface="微软雅黑" pitchFamily="34" charset="-122"/>
                <a:ea typeface="微软雅黑" pitchFamily="34" charset="-122"/>
              </a:defRPr>
            </a:lvl1pPr>
          </a:lstStyle>
          <a:p>
            <a:fld id="{69A57555-43D7-4363-AFB1-40EB9C317935}"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charset="0"/>
        <a:buChar char="•"/>
        <a:defRPr sz="2800" kern="1200">
          <a:solidFill>
            <a:schemeClr val="tx1"/>
          </a:solidFill>
          <a:latin typeface="微软雅黑" pitchFamily="34" charset="-122"/>
          <a:ea typeface="微软雅黑" pitchFamily="34" charset="-122"/>
          <a:cs typeface="+mn-cs"/>
        </a:defRPr>
      </a:lvl1pPr>
      <a:lvl2pPr marL="685800" indent="-228600" algn="l" defTabSz="914400" rtl="0" eaLnBrk="1" latinLnBrk="0" hangingPunct="1">
        <a:lnSpc>
          <a:spcPct val="90000"/>
        </a:lnSpc>
        <a:spcBef>
          <a:spcPts val="500"/>
        </a:spcBef>
        <a:buFont typeface="Arial" panose="02080604020202020204" charset="0"/>
        <a:buChar char="•"/>
        <a:defRPr sz="24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lnSpc>
          <a:spcPct val="90000"/>
        </a:lnSpc>
        <a:spcBef>
          <a:spcPts val="500"/>
        </a:spcBef>
        <a:buFont typeface="Arial" panose="02080604020202020204" charset="0"/>
        <a:buChar char="•"/>
        <a:defRPr sz="20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lnSpc>
          <a:spcPct val="90000"/>
        </a:lnSpc>
        <a:spcBef>
          <a:spcPts val="500"/>
        </a:spcBef>
        <a:buFont typeface="Arial" panose="02080604020202020204" charset="0"/>
        <a:buChar char="•"/>
        <a:defRPr sz="18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lnSpc>
          <a:spcPct val="90000"/>
        </a:lnSpc>
        <a:spcBef>
          <a:spcPts val="500"/>
        </a:spcBef>
        <a:buFont typeface="Arial" panose="02080604020202020204" charset="0"/>
        <a:buChar char="•"/>
        <a:defRPr sz="18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lnSpc>
          <a:spcPct val="90000"/>
        </a:lnSpc>
        <a:spcBef>
          <a:spcPts val="500"/>
        </a:spcBef>
        <a:buFont typeface="Arial" panose="0208060402020202020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30934" y="1954129"/>
            <a:ext cx="8388492" cy="1932494"/>
          </a:xfrm>
        </p:spPr>
        <p:txBody>
          <a:bodyPr>
            <a:normAutofit/>
          </a:bodyPr>
          <a:lstStyle/>
          <a:p>
            <a:pPr>
              <a:lnSpc>
                <a:spcPct val="100000"/>
              </a:lnSpc>
            </a:pPr>
            <a:r>
              <a:rPr lang="zh-CN" altLang="en-US" dirty="0" smtClean="0">
                <a:latin typeface="微软雅黑 Light" panose="020B0502040204020203" pitchFamily="34" charset="-122"/>
                <a:ea typeface="微软雅黑 Light" panose="020B0502040204020203" pitchFamily="34" charset="-122"/>
              </a:rPr>
              <a:t>多波段天文星表数据交叉证认</a:t>
            </a:r>
            <a:endParaRPr lang="en-US" dirty="0">
              <a:latin typeface="微软雅黑 Light" panose="020B0502040204020203" pitchFamily="34" charset="-122"/>
              <a:ea typeface="微软雅黑 Light" panose="020B0502040204020203" pitchFamily="34" charset="-122"/>
            </a:endParaRPr>
          </a:p>
        </p:txBody>
      </p:sp>
      <p:sp>
        <p:nvSpPr>
          <p:cNvPr id="7" name="Subtitle 6"/>
          <p:cNvSpPr>
            <a:spLocks noGrp="1"/>
          </p:cNvSpPr>
          <p:nvPr>
            <p:ph type="subTitle" idx="1"/>
          </p:nvPr>
        </p:nvSpPr>
        <p:spPr>
          <a:xfrm>
            <a:off x="5310962" y="4220088"/>
            <a:ext cx="3551275" cy="872189"/>
          </a:xfrm>
        </p:spPr>
        <p:txBody>
          <a:bodyPr>
            <a:noAutofit/>
          </a:bodyPr>
          <a:lstStyle/>
          <a:p>
            <a:pPr algn="l"/>
            <a:r>
              <a:rPr lang="zh-CN" altLang="en-US" sz="1800" dirty="0" smtClean="0"/>
              <a:t>国家天文台 </a:t>
            </a:r>
            <a:r>
              <a:rPr lang="en-US" altLang="zh-CN" sz="1800" dirty="0" smtClean="0"/>
              <a:t>—— </a:t>
            </a:r>
            <a:r>
              <a:rPr lang="zh-CN" altLang="en-US" sz="1800" dirty="0" smtClean="0"/>
              <a:t>天津大学</a:t>
            </a:r>
            <a:endParaRPr lang="en-US" altLang="zh-CN" sz="1800" dirty="0" smtClean="0"/>
          </a:p>
          <a:p>
            <a:pPr algn="l"/>
            <a:r>
              <a:rPr lang="zh-CN" altLang="en-US" sz="1800" dirty="0"/>
              <a:t>天文</a:t>
            </a:r>
            <a:r>
              <a:rPr lang="zh-CN" altLang="en-US" sz="1800" dirty="0" smtClean="0"/>
              <a:t>信息技术联合研究中心</a:t>
            </a:r>
            <a:endParaRPr lang="en-US" altLang="zh-CN" sz="1800" dirty="0" smtClean="0"/>
          </a:p>
          <a:p>
            <a:pPr algn="l"/>
            <a:endParaRPr lang="en-US" sz="1800" dirty="0"/>
          </a:p>
        </p:txBody>
      </p:sp>
      <p:sp>
        <p:nvSpPr>
          <p:cNvPr id="5" name="Slide Number Placeholder 4"/>
          <p:cNvSpPr>
            <a:spLocks noGrp="1"/>
          </p:cNvSpPr>
          <p:nvPr>
            <p:ph type="sldNum" sz="quarter" idx="4294967295"/>
          </p:nvPr>
        </p:nvSpPr>
        <p:spPr>
          <a:xfrm>
            <a:off x="7086600" y="6462395"/>
            <a:ext cx="2057400" cy="365125"/>
          </a:xfrm>
        </p:spPr>
        <p:txBody>
          <a:bodyPr/>
          <a:lstStyle/>
          <a:p>
            <a:fld id="{69A57555-43D7-4363-AFB1-40EB9C317935}" type="slidenum">
              <a:rPr lang="zh-CN" altLang="en-US" smtClean="0"/>
              <a:t>1</a:t>
            </a:fld>
            <a:endParaRPr lang="zh-CN" altLang="en-US" dirty="0"/>
          </a:p>
        </p:txBody>
      </p:sp>
      <p:sp>
        <p:nvSpPr>
          <p:cNvPr id="3" name="文本框 2"/>
          <p:cNvSpPr txBox="1"/>
          <p:nvPr/>
        </p:nvSpPr>
        <p:spPr>
          <a:xfrm>
            <a:off x="5910943" y="5095098"/>
            <a:ext cx="3233057" cy="682238"/>
          </a:xfrm>
          <a:prstGeom prst="rect">
            <a:avLst/>
          </a:prstGeom>
          <a:noFill/>
        </p:spPr>
        <p:txBody>
          <a:bodyPr wrap="square" rtlCol="0">
            <a:spAutoFit/>
          </a:bodyPr>
          <a:lstStyle/>
          <a:p>
            <a:pPr>
              <a:lnSpc>
                <a:spcPts val="2300"/>
              </a:lnSpc>
            </a:pPr>
            <a:r>
              <a:rPr lang="zh-CN" altLang="en-US" dirty="0" smtClean="0">
                <a:solidFill>
                  <a:schemeClr val="bg2">
                    <a:lumMod val="25000"/>
                  </a:schemeClr>
                </a:solidFill>
                <a:latin typeface="微软雅黑" pitchFamily="34" charset="-122"/>
                <a:ea typeface="微软雅黑" pitchFamily="34" charset="-122"/>
              </a:rPr>
              <a:t>报告人</a:t>
            </a:r>
            <a:r>
              <a:rPr lang="zh-CN" altLang="en-US" dirty="0">
                <a:solidFill>
                  <a:schemeClr val="bg2">
                    <a:lumMod val="25000"/>
                  </a:schemeClr>
                </a:solidFill>
                <a:latin typeface="微软雅黑" pitchFamily="34" charset="-122"/>
                <a:ea typeface="微软雅黑" pitchFamily="34" charset="-122"/>
              </a:rPr>
              <a:t>：李冰</a:t>
            </a:r>
            <a:r>
              <a:rPr lang="zh-CN" altLang="en-US" dirty="0" smtClean="0">
                <a:solidFill>
                  <a:schemeClr val="bg2">
                    <a:lumMod val="25000"/>
                  </a:schemeClr>
                </a:solidFill>
                <a:latin typeface="微软雅黑" pitchFamily="34" charset="-122"/>
                <a:ea typeface="微软雅黑" pitchFamily="34" charset="-122"/>
              </a:rPr>
              <a:t>瑶</a:t>
            </a:r>
            <a:endParaRPr lang="en-US" altLang="zh-CN" dirty="0" smtClean="0">
              <a:solidFill>
                <a:schemeClr val="bg2">
                  <a:lumMod val="25000"/>
                </a:schemeClr>
              </a:solidFill>
              <a:latin typeface="微软雅黑" pitchFamily="34" charset="-122"/>
              <a:ea typeface="微软雅黑" pitchFamily="34" charset="-122"/>
            </a:endParaRPr>
          </a:p>
          <a:p>
            <a:pPr>
              <a:lnSpc>
                <a:spcPts val="2300"/>
              </a:lnSpc>
            </a:pPr>
            <a:r>
              <a:rPr lang="en-US" altLang="zh-CN" dirty="0" smtClean="0">
                <a:solidFill>
                  <a:schemeClr val="bg2">
                    <a:lumMod val="25000"/>
                  </a:schemeClr>
                </a:solidFill>
                <a:latin typeface="微软雅黑" pitchFamily="34" charset="-122"/>
                <a:ea typeface="微软雅黑" pitchFamily="34" charset="-122"/>
              </a:rPr>
              <a:t>    2019.11.28</a:t>
            </a:r>
            <a:endParaRPr lang="en-US" altLang="zh-CN" dirty="0">
              <a:solidFill>
                <a:schemeClr val="bg2">
                  <a:lumMod val="25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p:txBody>
          <a:bodyPr/>
          <a:lstStyle/>
          <a:p>
            <a:r>
              <a:rPr lang="en-US" altLang="zh-CN" dirty="0" err="1">
                <a:latin typeface="微软雅黑" panose="020B0503020204020204" pitchFamily="34" charset="-122"/>
                <a:ea typeface="微软雅黑" panose="020B0503020204020204" pitchFamily="34" charset="-122"/>
              </a:rPr>
              <a:t>mcatCS</a:t>
            </a:r>
            <a:r>
              <a:rPr lang="zh-CN" altLang="en-US" dirty="0">
                <a:latin typeface="微软雅黑" panose="020B0503020204020204" pitchFamily="34" charset="-122"/>
                <a:ea typeface="微软雅黑" panose="020B0503020204020204" pitchFamily="34" charset="-122"/>
              </a:rPr>
              <a:t>数据布局</a:t>
            </a:r>
            <a:endParaRPr lang="en-US" altLang="zh-CN" dirty="0">
              <a:latin typeface="微软雅黑" panose="020B0503020204020204" pitchFamily="34" charset="-122"/>
              <a:ea typeface="微软雅黑" panose="020B0503020204020204" pitchFamily="34" charset="-122"/>
            </a:endParaRPr>
          </a:p>
        </p:txBody>
      </p:sp>
      <p:sp>
        <p:nvSpPr>
          <p:cNvPr id="6" name="文本框 5"/>
          <p:cNvSpPr txBox="1"/>
          <p:nvPr/>
        </p:nvSpPr>
        <p:spPr>
          <a:xfrm>
            <a:off x="754665" y="1633973"/>
            <a:ext cx="8496100" cy="2939266"/>
          </a:xfrm>
          <a:prstGeom prst="rect">
            <a:avLst/>
          </a:prstGeom>
          <a:noFill/>
        </p:spPr>
        <p:txBody>
          <a:bodyPr wrap="square" rtlCol="0">
            <a:spAutoFit/>
          </a:bodyPr>
          <a:lstStyle/>
          <a:p>
            <a:r>
              <a:rPr lang="en-US" altLang="zh-CN" sz="2000" dirty="0" smtClean="0">
                <a:latin typeface="微软雅黑" panose="020B0503020204020204" pitchFamily="34" charset="-122"/>
                <a:ea typeface="微软雅黑" panose="020B0503020204020204" pitchFamily="34" charset="-122"/>
              </a:rPr>
              <a:t>MCDL</a:t>
            </a:r>
            <a:r>
              <a:rPr lang="zh-CN" altLang="en-US" sz="2000" dirty="0" smtClean="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M</a:t>
            </a:r>
            <a:r>
              <a:rPr lang="en-US" altLang="zh-CN" sz="2000" dirty="0" smtClean="0">
                <a:latin typeface="微软雅黑" panose="020B0503020204020204" pitchFamily="34" charset="-122"/>
                <a:ea typeface="微软雅黑" panose="020B0503020204020204" pitchFamily="34" charset="-122"/>
              </a:rPr>
              <a:t>in-Conflict Data Layout</a:t>
            </a:r>
          </a:p>
          <a:p>
            <a:pPr>
              <a:lnSpc>
                <a:spcPct val="150000"/>
              </a:lnSpc>
            </a:pPr>
            <a:endParaRPr lang="en-US" altLang="zh-CN" sz="2000" dirty="0" smtClean="0">
              <a:latin typeface="微软雅黑" panose="020B0503020204020204" pitchFamily="34" charset="-122"/>
              <a:ea typeface="微软雅黑" panose="020B0503020204020204" pitchFamily="34" charset="-122"/>
            </a:endParaRPr>
          </a:p>
          <a:p>
            <a:pPr>
              <a:lnSpc>
                <a:spcPct val="150000"/>
              </a:lnSpc>
            </a:pPr>
            <a:r>
              <a:rPr lang="zh-CN" altLang="en-US" dirty="0" smtClean="0"/>
              <a:t>运用树形</a:t>
            </a:r>
            <a:r>
              <a:rPr lang="en-US" altLang="zh-CN" dirty="0" smtClean="0"/>
              <a:t>DP</a:t>
            </a:r>
            <a:r>
              <a:rPr lang="zh-CN" altLang="en-US" dirty="0" smtClean="0"/>
              <a:t>思想的贪心方法：</a:t>
            </a:r>
            <a:endParaRPr lang="en-US" altLang="zh-CN" dirty="0" smtClean="0"/>
          </a:p>
          <a:p>
            <a:pPr>
              <a:lnSpc>
                <a:spcPct val="150000"/>
              </a:lnSpc>
            </a:pPr>
            <a:r>
              <a:rPr lang="en-US" altLang="zh-CN" dirty="0" smtClean="0"/>
              <a:t> - </a:t>
            </a:r>
            <a:r>
              <a:rPr lang="zh-CN" altLang="en-US" dirty="0" smtClean="0"/>
              <a:t>由根节点开始</a:t>
            </a:r>
            <a:r>
              <a:rPr lang="zh-CN" altLang="en-US" dirty="0" smtClean="0"/>
              <a:t>，以 </a:t>
            </a:r>
            <a:r>
              <a:rPr lang="en-US" altLang="zh-CN" dirty="0"/>
              <a:t>D</a:t>
            </a:r>
            <a:r>
              <a:rPr lang="en-US" altLang="zh-CN" dirty="0" smtClean="0"/>
              <a:t>FS</a:t>
            </a:r>
            <a:r>
              <a:rPr lang="zh-CN" altLang="en-US" dirty="0" smtClean="0"/>
              <a:t>的顺序依次</a:t>
            </a:r>
            <a:r>
              <a:rPr lang="zh-CN" altLang="en-US" dirty="0" smtClean="0"/>
              <a:t>操作</a:t>
            </a:r>
            <a:endParaRPr lang="en-US" altLang="zh-CN" dirty="0" smtClean="0"/>
          </a:p>
          <a:p>
            <a:pPr>
              <a:lnSpc>
                <a:spcPct val="150000"/>
              </a:lnSpc>
            </a:pPr>
            <a:r>
              <a:rPr lang="en-US" altLang="zh-CN" dirty="0"/>
              <a:t> </a:t>
            </a:r>
            <a:r>
              <a:rPr lang="en-US" altLang="zh-CN" dirty="0" smtClean="0"/>
              <a:t>- </a:t>
            </a:r>
            <a:r>
              <a:rPr lang="zh-CN" altLang="en-US" dirty="0" smtClean="0">
                <a:latin typeface="宋体" panose="02010600030101010101" pitchFamily="2" charset="-122"/>
              </a:rPr>
              <a:t>找到</a:t>
            </a:r>
            <a:r>
              <a:rPr lang="zh-CN" altLang="en-US" dirty="0">
                <a:latin typeface="宋体" panose="02010600030101010101" pitchFamily="2" charset="-122"/>
              </a:rPr>
              <a:t>与当前所在</a:t>
            </a:r>
            <a:r>
              <a:rPr lang="zh-CN" altLang="en-US" dirty="0" smtClean="0">
                <a:latin typeface="宋体" panose="02010600030101010101" pitchFamily="2" charset="-122"/>
              </a:rPr>
              <a:t>节点号</a:t>
            </a:r>
            <a:r>
              <a:rPr lang="zh-CN" altLang="en-US" dirty="0">
                <a:latin typeface="宋体" panose="02010600030101010101" pitchFamily="2" charset="-122"/>
              </a:rPr>
              <a:t>的相同的所有元文件</a:t>
            </a:r>
            <a:endParaRPr lang="en-US" altLang="zh-CN" dirty="0" smtClean="0"/>
          </a:p>
          <a:p>
            <a:pPr>
              <a:lnSpc>
                <a:spcPct val="150000"/>
              </a:lnSpc>
            </a:pPr>
            <a:r>
              <a:rPr lang="en-US" altLang="zh-CN" dirty="0"/>
              <a:t> </a:t>
            </a:r>
            <a:r>
              <a:rPr lang="en-US" altLang="zh-CN" dirty="0" smtClean="0"/>
              <a:t>- </a:t>
            </a:r>
            <a:r>
              <a:rPr lang="zh-CN" altLang="en-US" dirty="0" smtClean="0"/>
              <a:t>将元文件放置到与自身“冲突值”最小的服务器中去</a:t>
            </a:r>
            <a:endParaRPr lang="en-US" altLang="zh-CN" dirty="0" smtClean="0"/>
          </a:p>
          <a:p>
            <a:pPr>
              <a:lnSpc>
                <a:spcPct val="150000"/>
              </a:lnSpc>
            </a:pPr>
            <a:r>
              <a:rPr lang="en-US" altLang="zh-CN" dirty="0" smtClean="0"/>
              <a:t> - </a:t>
            </a:r>
            <a:r>
              <a:rPr lang="zh-CN" altLang="en-US" dirty="0" smtClean="0"/>
              <a:t>继续深度优先搜索直到所有节点都被遍历</a:t>
            </a:r>
            <a:endParaRPr lang="en-US" altLang="zh-CN" dirty="0"/>
          </a:p>
        </p:txBody>
      </p:sp>
    </p:spTree>
    <p:extLst>
      <p:ext uri="{BB962C8B-B14F-4D97-AF65-F5344CB8AC3E}">
        <p14:creationId xmlns:p14="http://schemas.microsoft.com/office/powerpoint/2010/main" val="162973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p:txBody>
          <a:bodyPr/>
          <a:lstStyle/>
          <a:p>
            <a:r>
              <a:rPr lang="en-US" altLang="zh-CN" dirty="0" err="1">
                <a:latin typeface="微软雅黑" panose="020B0503020204020204" pitchFamily="34" charset="-122"/>
                <a:ea typeface="微软雅黑" panose="020B0503020204020204" pitchFamily="34" charset="-122"/>
              </a:rPr>
              <a:t>mcatCS</a:t>
            </a:r>
            <a:r>
              <a:rPr lang="zh-CN" altLang="en-US" dirty="0">
                <a:latin typeface="微软雅黑" panose="020B0503020204020204" pitchFamily="34" charset="-122"/>
                <a:ea typeface="微软雅黑" panose="020B0503020204020204" pitchFamily="34" charset="-122"/>
              </a:rPr>
              <a:t>数据布局</a:t>
            </a:r>
            <a:endParaRPr lang="en-US" altLang="zh-CN" dirty="0">
              <a:latin typeface="微软雅黑" panose="020B0503020204020204" pitchFamily="34" charset="-122"/>
              <a:ea typeface="微软雅黑" panose="020B0503020204020204" pitchFamily="34" charset="-122"/>
            </a:endParaRPr>
          </a:p>
        </p:txBody>
      </p:sp>
      <p:sp>
        <p:nvSpPr>
          <p:cNvPr id="6" name="内容占位符 3"/>
          <p:cNvSpPr>
            <a:spLocks noGrp="1"/>
          </p:cNvSpPr>
          <p:nvPr>
            <p:ph idx="1"/>
          </p:nvPr>
        </p:nvSpPr>
        <p:spPr>
          <a:xfrm>
            <a:off x="154645" y="5257800"/>
            <a:ext cx="9204912" cy="1292282"/>
          </a:xfrm>
        </p:spPr>
        <p:txBody>
          <a:bodyPr>
            <a:noAutofit/>
          </a:bodyPr>
          <a:lstStyle/>
          <a:p>
            <a:pPr>
              <a:lnSpc>
                <a:spcPct val="100000"/>
              </a:lnSpc>
              <a:buFont typeface="Arial" panose="020B0604020202020204" pitchFamily="34" charset="0"/>
              <a:buChar char="•"/>
            </a:pPr>
            <a:r>
              <a:rPr lang="zh-CN" altLang="en-US" sz="1800" dirty="0" smtClean="0"/>
              <a:t>牺牲精度换时间，</a:t>
            </a:r>
            <a:r>
              <a:rPr lang="zh-CN" altLang="en-US" sz="1800" dirty="0"/>
              <a:t>精度降</a:t>
            </a:r>
            <a:r>
              <a:rPr lang="zh-CN" altLang="en-US" sz="1800" dirty="0" smtClean="0"/>
              <a:t>低约</a:t>
            </a:r>
            <a:r>
              <a:rPr lang="en-US" altLang="zh-CN" sz="1800" dirty="0" smtClean="0"/>
              <a:t>15%-20</a:t>
            </a:r>
            <a:r>
              <a:rPr lang="en-US" altLang="zh-CN" sz="1800" dirty="0"/>
              <a:t>%</a:t>
            </a:r>
            <a:r>
              <a:rPr lang="zh-CN" altLang="en-US" sz="1800" dirty="0"/>
              <a:t>的代价换来的是处理速</a:t>
            </a:r>
            <a:r>
              <a:rPr lang="zh-CN" altLang="en-US" sz="1800" dirty="0" smtClean="0"/>
              <a:t>度提高</a:t>
            </a:r>
            <a:r>
              <a:rPr lang="en-US" altLang="zh-CN" sz="1800" dirty="0" smtClean="0"/>
              <a:t>400-600</a:t>
            </a:r>
            <a:r>
              <a:rPr lang="zh-CN" altLang="en-US" sz="1800" dirty="0" smtClean="0"/>
              <a:t>倍。</a:t>
            </a:r>
            <a:endParaRPr lang="en-US" altLang="zh-CN" sz="1800" dirty="0" smtClean="0"/>
          </a:p>
          <a:p>
            <a:pPr>
              <a:lnSpc>
                <a:spcPct val="100000"/>
              </a:lnSpc>
            </a:pPr>
            <a:r>
              <a:rPr lang="zh-CN" altLang="en-US" sz="1800" dirty="0" smtClean="0"/>
              <a:t>树形</a:t>
            </a:r>
            <a:r>
              <a:rPr lang="en-US" altLang="zh-CN" sz="1800" dirty="0"/>
              <a:t>DP</a:t>
            </a:r>
            <a:r>
              <a:rPr lang="zh-CN" altLang="en-US" sz="1800" dirty="0" smtClean="0"/>
              <a:t>计算时间</a:t>
            </a:r>
            <a:r>
              <a:rPr lang="zh-CN" altLang="en-US" sz="1800" dirty="0" smtClean="0"/>
              <a:t>随数据量的增加</a:t>
            </a:r>
            <a:r>
              <a:rPr lang="zh-CN" altLang="en-US" sz="1800" dirty="0" smtClean="0"/>
              <a:t>呈近似线性</a:t>
            </a:r>
            <a:r>
              <a:rPr lang="zh-CN" altLang="en-US" sz="1800" dirty="0" smtClean="0"/>
              <a:t>增长。</a:t>
            </a:r>
            <a:endParaRPr lang="en-US" altLang="zh-CN" sz="1800" dirty="0"/>
          </a:p>
        </p:txBody>
      </p:sp>
      <p:pic>
        <p:nvPicPr>
          <p:cNvPr id="2" name="图片 1"/>
          <p:cNvPicPr>
            <a:picLocks noChangeAspect="1"/>
          </p:cNvPicPr>
          <p:nvPr/>
        </p:nvPicPr>
        <p:blipFill rotWithShape="1">
          <a:blip r:embed="rId3"/>
          <a:srcRect l="-1" r="493" b="800"/>
          <a:stretch/>
        </p:blipFill>
        <p:spPr>
          <a:xfrm>
            <a:off x="4625163" y="1722757"/>
            <a:ext cx="4327451" cy="2956188"/>
          </a:xfrm>
          <a:prstGeom prst="rect">
            <a:avLst/>
          </a:prstGeom>
        </p:spPr>
      </p:pic>
      <p:pic>
        <p:nvPicPr>
          <p:cNvPr id="3" name="图片 2"/>
          <p:cNvPicPr>
            <a:picLocks noChangeAspect="1"/>
          </p:cNvPicPr>
          <p:nvPr/>
        </p:nvPicPr>
        <p:blipFill rotWithShape="1">
          <a:blip r:embed="rId4"/>
          <a:srcRect r="496" b="986"/>
          <a:stretch/>
        </p:blipFill>
        <p:spPr>
          <a:xfrm>
            <a:off x="234026" y="1746175"/>
            <a:ext cx="4391137" cy="2917811"/>
          </a:xfrm>
          <a:prstGeom prst="rect">
            <a:avLst/>
          </a:prstGeom>
        </p:spPr>
      </p:pic>
    </p:spTree>
    <p:extLst>
      <p:ext uri="{BB962C8B-B14F-4D97-AF65-F5344CB8AC3E}">
        <p14:creationId xmlns:p14="http://schemas.microsoft.com/office/powerpoint/2010/main" val="9540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p:txBody>
          <a:bodyPr/>
          <a:lstStyle/>
          <a:p>
            <a:r>
              <a:rPr lang="en-US" altLang="zh-CN" dirty="0" err="1">
                <a:latin typeface="微软雅黑" panose="020B0503020204020204" pitchFamily="34" charset="-122"/>
                <a:ea typeface="微软雅黑" panose="020B0503020204020204" pitchFamily="34" charset="-122"/>
              </a:rPr>
              <a:t>mcatCS</a:t>
            </a:r>
            <a:r>
              <a:rPr lang="zh-CN" altLang="en-US" dirty="0">
                <a:latin typeface="微软雅黑" panose="020B0503020204020204" pitchFamily="34" charset="-122"/>
                <a:ea typeface="微软雅黑" panose="020B0503020204020204" pitchFamily="34" charset="-122"/>
              </a:rPr>
              <a:t>数据布局</a:t>
            </a:r>
            <a:endParaRPr lang="en-US" altLang="zh-CN" dirty="0">
              <a:latin typeface="微软雅黑" panose="020B0503020204020204" pitchFamily="34" charset="-122"/>
              <a:ea typeface="微软雅黑" panose="020B0503020204020204" pitchFamily="34" charset="-122"/>
            </a:endParaRPr>
          </a:p>
        </p:txBody>
      </p:sp>
      <p:sp>
        <p:nvSpPr>
          <p:cNvPr id="2" name="矩形 1"/>
          <p:cNvSpPr/>
          <p:nvPr/>
        </p:nvSpPr>
        <p:spPr>
          <a:xfrm>
            <a:off x="2108200" y="1525961"/>
            <a:ext cx="1346200" cy="381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54000" y="1447884"/>
            <a:ext cx="1346200" cy="381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3"/>
          <a:stretch>
            <a:fillRect/>
          </a:stretch>
        </p:blipFill>
        <p:spPr>
          <a:xfrm>
            <a:off x="160638" y="1525961"/>
            <a:ext cx="8528600" cy="3314354"/>
          </a:xfrm>
          <a:prstGeom prst="rect">
            <a:avLst/>
          </a:prstGeom>
        </p:spPr>
      </p:pic>
      <p:sp>
        <p:nvSpPr>
          <p:cNvPr id="12" name="文本框 11"/>
          <p:cNvSpPr txBox="1"/>
          <p:nvPr/>
        </p:nvSpPr>
        <p:spPr>
          <a:xfrm>
            <a:off x="612515" y="4840315"/>
            <a:ext cx="6554573" cy="1777410"/>
          </a:xfrm>
          <a:prstGeom prst="rect">
            <a:avLst/>
          </a:prstGeom>
          <a:noFill/>
        </p:spPr>
        <p:txBody>
          <a:bodyPr wrap="square" rtlCol="0">
            <a:spAutoFit/>
          </a:bodyPr>
          <a:lstStyle/>
          <a:p>
            <a:pPr>
              <a:lnSpc>
                <a:spcPct val="150000"/>
              </a:lnSpc>
            </a:pPr>
            <a:r>
              <a:rPr lang="zh-CN" altLang="en-US" dirty="0" smtClean="0">
                <a:latin typeface="微软雅黑" panose="020B0503020204020204" pitchFamily="34" charset="-122"/>
                <a:ea typeface="微软雅黑" panose="020B0503020204020204" pitchFamily="34" charset="-122"/>
              </a:rPr>
              <a:t>树形</a:t>
            </a:r>
            <a:r>
              <a:rPr lang="en-US" altLang="zh-CN" dirty="0" smtClean="0">
                <a:latin typeface="微软雅黑" panose="020B0503020204020204" pitchFamily="34" charset="-122"/>
                <a:ea typeface="微软雅黑" panose="020B0503020204020204" pitchFamily="34" charset="-122"/>
              </a:rPr>
              <a:t>DP</a:t>
            </a:r>
            <a:r>
              <a:rPr lang="zh-CN" altLang="en-US" dirty="0" smtClean="0">
                <a:latin typeface="微软雅黑" panose="020B0503020204020204" pitchFamily="34" charset="-122"/>
                <a:ea typeface="微软雅黑" panose="020B0503020204020204" pitchFamily="34" charset="-122"/>
              </a:rPr>
              <a:t>方法需要重复计算各节点冲突值</a:t>
            </a:r>
            <a:endParaRPr lang="en-US" altLang="zh-CN" dirty="0" smtClean="0">
              <a:latin typeface="微软雅黑" panose="020B0503020204020204" pitchFamily="34" charset="-122"/>
              <a:ea typeface="微软雅黑" panose="020B0503020204020204" pitchFamily="34" charset="-122"/>
            </a:endParaRPr>
          </a:p>
          <a:p>
            <a:pPr>
              <a:lnSpc>
                <a:spcPct val="150000"/>
              </a:lnSpc>
            </a:pPr>
            <a:endParaRPr lang="en-US" altLang="zh-CN" sz="700" dirty="0" smtClean="0">
              <a:latin typeface="微软雅黑" panose="020B0503020204020204" pitchFamily="34" charset="-122"/>
              <a:ea typeface="微软雅黑" panose="020B0503020204020204" pitchFamily="34" charset="-122"/>
            </a:endParaRPr>
          </a:p>
          <a:p>
            <a:pPr>
              <a:lnSpc>
                <a:spcPct val="150000"/>
              </a:lnSpc>
            </a:pPr>
            <a:r>
              <a:rPr lang="en-US" altLang="zh-CN" dirty="0" smtClean="0">
                <a:latin typeface="微软雅黑" panose="020B0503020204020204" pitchFamily="34" charset="-122"/>
                <a:ea typeface="微软雅黑" panose="020B0503020204020204" pitchFamily="34" charset="-122"/>
              </a:rPr>
              <a:t>   - </a:t>
            </a:r>
            <a:r>
              <a:rPr lang="zh-CN" altLang="en-US" dirty="0" smtClean="0">
                <a:latin typeface="微软雅黑" panose="020B0503020204020204" pitchFamily="34" charset="-122"/>
                <a:ea typeface="微软雅黑" panose="020B0503020204020204" pitchFamily="34" charset="-122"/>
              </a:rPr>
              <a:t>利用</a:t>
            </a:r>
            <a:r>
              <a:rPr lang="zh-CN" altLang="en-US" dirty="0" smtClean="0">
                <a:latin typeface="微软雅黑" panose="020B0503020204020204" pitchFamily="34" charset="-122"/>
                <a:ea typeface="微软雅黑" panose="020B0503020204020204" pitchFamily="34" charset="-122"/>
              </a:rPr>
              <a:t>字典树，记录服务器内已经存在的元文件的天区</a:t>
            </a:r>
            <a:r>
              <a:rPr lang="en-US" altLang="zh-CN" dirty="0" smtClean="0">
                <a:latin typeface="微软雅黑" panose="020B0503020204020204" pitchFamily="34" charset="-122"/>
                <a:ea typeface="微软雅黑" panose="020B0503020204020204" pitchFamily="34" charset="-122"/>
              </a:rPr>
              <a:t>ID</a:t>
            </a:r>
            <a:r>
              <a:rPr lang="zh-CN" altLang="en-US" dirty="0" smtClean="0">
                <a:latin typeface="微软雅黑" panose="020B0503020204020204" pitchFamily="34" charset="-122"/>
                <a:ea typeface="微软雅黑" panose="020B0503020204020204" pitchFamily="34" charset="-122"/>
              </a:rPr>
              <a:t>。 </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en-US" altLang="zh-CN" dirty="0" smtClean="0">
                <a:latin typeface="微软雅黑" panose="020B0503020204020204" pitchFamily="34" charset="-122"/>
                <a:ea typeface="微软雅黑" panose="020B0503020204020204" pitchFamily="34" charset="-122"/>
              </a:rPr>
              <a:t>   - </a:t>
            </a:r>
            <a:r>
              <a:rPr lang="zh-CN" altLang="en-US" dirty="0" smtClean="0">
                <a:latin typeface="微软雅黑" panose="020B0503020204020204" pitchFamily="34" charset="-122"/>
                <a:ea typeface="微软雅黑" panose="020B0503020204020204" pitchFamily="34" charset="-122"/>
              </a:rPr>
              <a:t>将“</a:t>
            </a:r>
            <a:r>
              <a:rPr lang="zh-CN" altLang="en-US" dirty="0">
                <a:latin typeface="微软雅黑" panose="020B0503020204020204" pitchFamily="34" charset="-122"/>
                <a:ea typeface="微软雅黑" panose="020B0503020204020204" pitchFamily="34" charset="-122"/>
              </a:rPr>
              <a:t>懒操作</a:t>
            </a:r>
            <a:r>
              <a:rPr lang="zh-CN" altLang="en-US" dirty="0" smtClean="0">
                <a:latin typeface="微软雅黑" panose="020B0503020204020204" pitchFamily="34" charset="-122"/>
                <a:ea typeface="微软雅黑" panose="020B0503020204020204" pitchFamily="34" charset="-122"/>
              </a:rPr>
              <a:t>” 加入到字典树中，加快冲突值的计算速度。</a:t>
            </a:r>
            <a:endParaRPr lang="en-US" altLang="zh-CN" dirty="0" smtClean="0">
              <a:latin typeface="微软雅黑" panose="020B0503020204020204" pitchFamily="34" charset="-122"/>
              <a:ea typeface="微软雅黑" panose="020B0503020204020204" pitchFamily="34" charset="-122"/>
            </a:endParaRPr>
          </a:p>
          <a:p>
            <a:endParaRPr lang="en-US" altLang="zh-CN" b="1" dirty="0"/>
          </a:p>
        </p:txBody>
      </p:sp>
    </p:spTree>
    <p:extLst>
      <p:ext uri="{BB962C8B-B14F-4D97-AF65-F5344CB8AC3E}">
        <p14:creationId xmlns:p14="http://schemas.microsoft.com/office/powerpoint/2010/main" val="3987627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p:txBody>
          <a:bodyPr/>
          <a:lstStyle/>
          <a:p>
            <a:r>
              <a:rPr lang="en-US" altLang="zh-CN" dirty="0" err="1">
                <a:latin typeface="微软雅黑" panose="020B0503020204020204" pitchFamily="34" charset="-122"/>
                <a:ea typeface="微软雅黑" panose="020B0503020204020204" pitchFamily="34" charset="-122"/>
              </a:rPr>
              <a:t>mcatCS</a:t>
            </a:r>
            <a:r>
              <a:rPr lang="zh-CN" altLang="en-US" dirty="0">
                <a:latin typeface="微软雅黑" panose="020B0503020204020204" pitchFamily="34" charset="-122"/>
                <a:ea typeface="微软雅黑" panose="020B0503020204020204" pitchFamily="34" charset="-122"/>
              </a:rPr>
              <a:t>数据布局</a:t>
            </a:r>
            <a:endParaRPr lang="en-US" altLang="zh-CN"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927100" y="5735494"/>
            <a:ext cx="7298871" cy="369332"/>
          </a:xfrm>
          <a:prstGeom prst="rect">
            <a:avLst/>
          </a:prstGeom>
          <a:noFill/>
        </p:spPr>
        <p:txBody>
          <a:bodyPr wrap="square" rtlCol="0">
            <a:spAutoFit/>
          </a:bodyPr>
          <a:lstStyle/>
          <a:p>
            <a:pPr marL="285750" indent="-285750">
              <a:buFont typeface="Arial" panose="020B0604020202020204" pitchFamily="34" charset="0"/>
              <a:buChar char="•"/>
            </a:pPr>
            <a:r>
              <a:rPr lang="zh-CN" altLang="en-US" dirty="0" smtClean="0">
                <a:latin typeface="微软雅黑" panose="020B0503020204020204" pitchFamily="34" charset="-122"/>
                <a:ea typeface="微软雅黑" panose="020B0503020204020204" pitchFamily="34" charset="-122"/>
              </a:rPr>
              <a:t>带有懒操作的字典树方法相较于暴力方法完成速度提升了约</a:t>
            </a:r>
            <a:r>
              <a:rPr lang="en-US" altLang="zh-CN" dirty="0" smtClean="0">
                <a:latin typeface="微软雅黑" panose="020B0503020204020204" pitchFamily="34" charset="-122"/>
                <a:ea typeface="微软雅黑" panose="020B0503020204020204" pitchFamily="34" charset="-122"/>
              </a:rPr>
              <a:t>100</a:t>
            </a:r>
            <a:r>
              <a:rPr lang="zh-CN" altLang="en-US" dirty="0" smtClean="0">
                <a:latin typeface="微软雅黑" panose="020B0503020204020204" pitchFamily="34" charset="-122"/>
                <a:ea typeface="微软雅黑" panose="020B0503020204020204" pitchFamily="34" charset="-122"/>
              </a:rPr>
              <a:t>倍</a:t>
            </a:r>
            <a:endParaRPr lang="zh-CN" altLang="en-US"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rotWithShape="1">
          <a:blip r:embed="rId3"/>
          <a:srcRect l="226" r="500"/>
          <a:stretch/>
        </p:blipFill>
        <p:spPr>
          <a:xfrm>
            <a:off x="1695893" y="1828974"/>
            <a:ext cx="5412227" cy="3677850"/>
          </a:xfrm>
          <a:prstGeom prst="rect">
            <a:avLst/>
          </a:prstGeom>
        </p:spPr>
      </p:pic>
    </p:spTree>
    <p:extLst>
      <p:ext uri="{BB962C8B-B14F-4D97-AF65-F5344CB8AC3E}">
        <p14:creationId xmlns:p14="http://schemas.microsoft.com/office/powerpoint/2010/main" val="219075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pPr eaLnBrk="1" hangingPunct="1"/>
            <a:r>
              <a:rPr lang="en-US" altLang="zh-CN" b="0" dirty="0" err="1" smtClean="0">
                <a:latin typeface="微软雅黑" panose="020B0503020204020204" pitchFamily="34" charset="-122"/>
                <a:ea typeface="微软雅黑" panose="020B0503020204020204" pitchFamily="34" charset="-122"/>
              </a:rPr>
              <a:t>mcatCS</a:t>
            </a:r>
            <a:r>
              <a:rPr lang="zh-CN" altLang="en-US" b="0" dirty="0" smtClean="0">
                <a:latin typeface="微软雅黑" panose="020B0503020204020204" pitchFamily="34" charset="-122"/>
                <a:ea typeface="微软雅黑" panose="020B0503020204020204" pitchFamily="34" charset="-122"/>
              </a:rPr>
              <a:t>检索性能</a:t>
            </a:r>
            <a:endParaRPr lang="zh-CN" altLang="en-US" b="0" dirty="0">
              <a:latin typeface="微软雅黑" panose="020B0503020204020204" pitchFamily="34" charset="-122"/>
              <a:ea typeface="微软雅黑" panose="020B0503020204020204" pitchFamily="34" charset="-122"/>
            </a:endParaRPr>
          </a:p>
        </p:txBody>
      </p:sp>
      <p:pic>
        <p:nvPicPr>
          <p:cNvPr id="6" name="内容占位符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6850" y="1824043"/>
            <a:ext cx="4121695" cy="3201774"/>
          </a:xfrm>
        </p:spPr>
      </p:pic>
      <p:pic>
        <p:nvPicPr>
          <p:cNvPr id="9" name="图片 8"/>
          <p:cNvPicPr>
            <a:picLocks noChangeAspect="1"/>
          </p:cNvPicPr>
          <p:nvPr/>
        </p:nvPicPr>
        <p:blipFill>
          <a:blip r:embed="rId4"/>
          <a:stretch>
            <a:fillRect/>
          </a:stretch>
        </p:blipFill>
        <p:spPr>
          <a:xfrm>
            <a:off x="4641918" y="1824043"/>
            <a:ext cx="4264836" cy="3201774"/>
          </a:xfrm>
          <a:prstGeom prst="rect">
            <a:avLst/>
          </a:prstGeom>
        </p:spPr>
      </p:pic>
      <p:sp>
        <p:nvSpPr>
          <p:cNvPr id="5" name="文本框 4"/>
          <p:cNvSpPr txBox="1"/>
          <p:nvPr/>
        </p:nvSpPr>
        <p:spPr>
          <a:xfrm>
            <a:off x="395676" y="5288094"/>
            <a:ext cx="4246242" cy="83099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1600" dirty="0" smtClean="0">
                <a:latin typeface="微软雅黑" panose="020B0503020204020204" pitchFamily="34" charset="-122"/>
                <a:ea typeface="微软雅黑" panose="020B0503020204020204" pitchFamily="34" charset="-122"/>
              </a:rPr>
              <a:t>与</a:t>
            </a:r>
            <a:r>
              <a:rPr lang="en-US" altLang="zh-CN" sz="1600" dirty="0" smtClean="0">
                <a:latin typeface="微软雅黑" panose="020B0503020204020204" pitchFamily="34" charset="-122"/>
                <a:ea typeface="微软雅黑" panose="020B0503020204020204" pitchFamily="34" charset="-122"/>
              </a:rPr>
              <a:t>MongoDB</a:t>
            </a:r>
            <a:r>
              <a:rPr lang="zh-CN" altLang="en-US" sz="1600" dirty="0" smtClean="0">
                <a:latin typeface="微软雅黑" panose="020B0503020204020204" pitchFamily="34" charset="-122"/>
                <a:ea typeface="微软雅黑" panose="020B0503020204020204" pitchFamily="34" charset="-122"/>
              </a:rPr>
              <a:t>相比，提升</a:t>
            </a:r>
            <a:r>
              <a:rPr lang="en-US" altLang="zh-CN" sz="1600" dirty="0" smtClean="0">
                <a:latin typeface="微软雅黑" panose="020B0503020204020204" pitchFamily="34" charset="-122"/>
                <a:ea typeface="微软雅黑" panose="020B0503020204020204" pitchFamily="34" charset="-122"/>
              </a:rPr>
              <a:t>38%-45%</a:t>
            </a:r>
          </a:p>
          <a:p>
            <a:pPr marL="285750" indent="-285750">
              <a:lnSpc>
                <a:spcPct val="150000"/>
              </a:lnSpc>
              <a:buFont typeface="Arial" panose="020B0604020202020204" pitchFamily="34" charset="0"/>
              <a:buChar char="•"/>
            </a:pPr>
            <a:r>
              <a:rPr lang="zh-CN" altLang="en-US" sz="1600" dirty="0" smtClean="0">
                <a:latin typeface="微软雅黑" panose="020B0503020204020204" pitchFamily="34" charset="-122"/>
                <a:ea typeface="微软雅黑" panose="020B0503020204020204" pitchFamily="34" charset="-122"/>
              </a:rPr>
              <a:t>与</a:t>
            </a:r>
            <a:r>
              <a:rPr lang="en-US" altLang="zh-CN" sz="1600" dirty="0" err="1" smtClean="0">
                <a:latin typeface="微软雅黑" panose="020B0503020204020204" pitchFamily="34" charset="-122"/>
                <a:ea typeface="微软雅黑" panose="020B0503020204020204" pitchFamily="34" charset="-122"/>
              </a:rPr>
              <a:t>Healpix</a:t>
            </a:r>
            <a:r>
              <a:rPr lang="en-US" altLang="zh-CN" sz="1600" dirty="0" smtClean="0">
                <a:latin typeface="微软雅黑" panose="020B0503020204020204" pitchFamily="34" charset="-122"/>
                <a:ea typeface="微软雅黑" panose="020B0503020204020204" pitchFamily="34" charset="-122"/>
              </a:rPr>
              <a:t> B-Tree</a:t>
            </a:r>
            <a:r>
              <a:rPr lang="zh-CN" altLang="en-US" sz="1600" dirty="0" smtClean="0">
                <a:latin typeface="微软雅黑" panose="020B0503020204020204" pitchFamily="34" charset="-122"/>
                <a:ea typeface="微软雅黑" panose="020B0503020204020204" pitchFamily="34" charset="-122"/>
              </a:rPr>
              <a:t>相比，提升</a:t>
            </a:r>
            <a:r>
              <a:rPr lang="en-US" altLang="zh-CN" sz="1600" dirty="0" smtClean="0">
                <a:latin typeface="微软雅黑" panose="020B0503020204020204" pitchFamily="34" charset="-122"/>
                <a:ea typeface="微软雅黑" panose="020B0503020204020204" pitchFamily="34" charset="-122"/>
              </a:rPr>
              <a:t>21%-44%</a:t>
            </a:r>
            <a:endParaRPr lang="zh-CN" altLang="en-US" sz="1600" dirty="0">
              <a:latin typeface="微软雅黑" panose="020B0503020204020204" pitchFamily="34" charset="-122"/>
              <a:ea typeface="微软雅黑" panose="020B0503020204020204" pitchFamily="34" charset="-122"/>
            </a:endParaRPr>
          </a:p>
        </p:txBody>
      </p:sp>
      <p:sp>
        <p:nvSpPr>
          <p:cNvPr id="7" name="文本框 6"/>
          <p:cNvSpPr txBox="1"/>
          <p:nvPr/>
        </p:nvSpPr>
        <p:spPr>
          <a:xfrm>
            <a:off x="4897758" y="5267298"/>
            <a:ext cx="4246242" cy="78752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1600" dirty="0" err="1" smtClean="0">
                <a:latin typeface="微软雅黑" panose="020B0503020204020204" pitchFamily="34" charset="-122"/>
                <a:ea typeface="微软雅黑" panose="020B0503020204020204" pitchFamily="34" charset="-122"/>
              </a:rPr>
              <a:t>100milion</a:t>
            </a:r>
            <a:r>
              <a:rPr lang="zh-CN" altLang="en-US" sz="1600" dirty="0" smtClean="0">
                <a:latin typeface="微软雅黑" panose="020B0503020204020204" pitchFamily="34" charset="-122"/>
                <a:ea typeface="微软雅黑" panose="020B0503020204020204" pitchFamily="34" charset="-122"/>
              </a:rPr>
              <a:t>数据之后，相比于</a:t>
            </a:r>
            <a:r>
              <a:rPr lang="en-US" altLang="zh-CN" sz="1600" dirty="0" err="1" smtClean="0">
                <a:latin typeface="微软雅黑" panose="020B0503020204020204" pitchFamily="34" charset="-122"/>
                <a:ea typeface="微软雅黑" panose="020B0503020204020204" pitchFamily="34" charset="-122"/>
              </a:rPr>
              <a:t>Q3C</a:t>
            </a:r>
            <a:r>
              <a:rPr lang="zh-CN" altLang="en-US" sz="1600" dirty="0" smtClean="0">
                <a:latin typeface="微软雅黑" panose="020B0503020204020204" pitchFamily="34" charset="-122"/>
                <a:ea typeface="微软雅黑" panose="020B0503020204020204" pitchFamily="34" charset="-122"/>
              </a:rPr>
              <a:t>和</a:t>
            </a:r>
            <a:r>
              <a:rPr lang="en-US" altLang="zh-CN" sz="1600" dirty="0" err="1" smtClean="0">
                <a:latin typeface="微软雅黑" panose="020B0503020204020204" pitchFamily="34" charset="-122"/>
                <a:ea typeface="微软雅黑" panose="020B0503020204020204" pitchFamily="34" charset="-122"/>
              </a:rPr>
              <a:t>H3C</a:t>
            </a:r>
            <a:r>
              <a:rPr lang="zh-CN" altLang="en-US" sz="1600" dirty="0" smtClean="0">
                <a:latin typeface="微软雅黑" panose="020B0503020204020204" pitchFamily="34" charset="-122"/>
                <a:ea typeface="微软雅黑" panose="020B0503020204020204" pitchFamily="34" charset="-122"/>
              </a:rPr>
              <a:t>提升</a:t>
            </a:r>
            <a:r>
              <a:rPr lang="en-US" altLang="zh-CN" sz="1600" dirty="0" smtClean="0">
                <a:latin typeface="微软雅黑" panose="020B0503020204020204" pitchFamily="34" charset="-122"/>
                <a:ea typeface="微软雅黑" panose="020B0503020204020204" pitchFamily="34" charset="-122"/>
              </a:rPr>
              <a:t>10%-30%</a:t>
            </a:r>
          </a:p>
        </p:txBody>
      </p:sp>
    </p:spTree>
    <p:extLst>
      <p:ext uri="{BB962C8B-B14F-4D97-AF65-F5344CB8AC3E}">
        <p14:creationId xmlns:p14="http://schemas.microsoft.com/office/powerpoint/2010/main" val="29081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p:txBody>
          <a:bodyPr/>
          <a:lstStyle/>
          <a:p>
            <a:r>
              <a:rPr lang="zh-CN" altLang="en-US" dirty="0" smtClean="0">
                <a:latin typeface="微软雅黑" panose="020B0503020204020204" pitchFamily="34" charset="-122"/>
                <a:ea typeface="微软雅黑" panose="020B0503020204020204" pitchFamily="34" charset="-122"/>
              </a:rPr>
              <a:t>论文工作</a:t>
            </a:r>
            <a:endParaRPr lang="en-US" altLang="zh-CN"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608123" y="1758369"/>
            <a:ext cx="7835417" cy="1015663"/>
          </a:xfrm>
          <a:prstGeom prst="rect">
            <a:avLst/>
          </a:prstGeom>
          <a:noFill/>
        </p:spPr>
        <p:txBody>
          <a:bodyPr wrap="square" rtlCol="0">
            <a:spAutoFit/>
          </a:bodyPr>
          <a:lstStyle/>
          <a:p>
            <a:pPr marL="285750" indent="-285750" algn="just">
              <a:buFont typeface="Arial" panose="020B0604020202020204" pitchFamily="34" charset="0"/>
              <a:buChar char="•"/>
            </a:pPr>
            <a:r>
              <a:rPr lang="en-US" altLang="zh-CN" sz="2000" dirty="0">
                <a:latin typeface="Cambria Math" panose="02040503050406030204" pitchFamily="18" charset="0"/>
                <a:ea typeface="微软雅黑" panose="020B0503020204020204" pitchFamily="34" charset="-122"/>
                <a:cs typeface="+mj-cs"/>
              </a:rPr>
              <a:t>Li B, Yu C, Li C, et al. </a:t>
            </a:r>
            <a:r>
              <a:rPr lang="en-US" altLang="zh-CN" sz="2000" dirty="0" err="1">
                <a:latin typeface="Cambria Math" panose="02040503050406030204" pitchFamily="18" charset="0"/>
                <a:ea typeface="微软雅黑" panose="020B0503020204020204" pitchFamily="34" charset="-122"/>
                <a:cs typeface="+mj-cs"/>
              </a:rPr>
              <a:t>mcatCS</a:t>
            </a:r>
            <a:r>
              <a:rPr lang="en-US" altLang="zh-CN" sz="2000" dirty="0">
                <a:latin typeface="Cambria Math" panose="02040503050406030204" pitchFamily="18" charset="0"/>
                <a:ea typeface="微软雅黑" panose="020B0503020204020204" pitchFamily="34" charset="-122"/>
                <a:cs typeface="+mj-cs"/>
              </a:rPr>
              <a:t>: A Highly Efficient Cross-matching Scheme for Multi-band Astronomical Catalogs[J]. Publications of the Astronomical Society of the Pacific, 2019, 131(999).</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22758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ctrTitle"/>
          </p:nvPr>
        </p:nvSpPr>
        <p:spPr>
          <a:xfrm>
            <a:off x="707095" y="2133818"/>
            <a:ext cx="7772400" cy="1865504"/>
          </a:xfrm>
        </p:spPr>
        <p:txBody>
          <a:bodyPr>
            <a:normAutofit/>
          </a:bodyPr>
          <a:lstStyle/>
          <a:p>
            <a:r>
              <a:rPr lang="zh-CN" altLang="en-US" sz="4400" b="0" dirty="0">
                <a:latin typeface="Cambria Math" panose="02040503050406030204" pitchFamily="18" charset="0"/>
                <a:ea typeface="微软雅黑" panose="020B0503020204020204" pitchFamily="34" charset="-122"/>
              </a:rPr>
              <a:t>谢谢</a:t>
            </a:r>
            <a:endParaRPr lang="x-none" altLang="zh-CN" b="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183201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pPr eaLnBrk="1" hangingPunct="1"/>
            <a:r>
              <a:rPr lang="zh-CN" altLang="en-US" b="0" dirty="0" smtClean="0">
                <a:latin typeface="微软雅黑" panose="020B0503020204020204" pitchFamily="34" charset="-122"/>
                <a:ea typeface="微软雅黑" panose="020B0503020204020204" pitchFamily="34" charset="-122"/>
              </a:rPr>
              <a:t>背景</a:t>
            </a:r>
            <a:endParaRPr lang="zh-CN" altLang="en-US" b="0" dirty="0">
              <a:latin typeface="微软雅黑" panose="020B0503020204020204" pitchFamily="34" charset="-122"/>
              <a:ea typeface="微软雅黑" panose="020B0503020204020204" pitchFamily="34" charset="-122"/>
            </a:endParaRPr>
          </a:p>
        </p:txBody>
      </p:sp>
      <p:sp>
        <p:nvSpPr>
          <p:cNvPr id="5123" name="内容占位符 2"/>
          <p:cNvSpPr>
            <a:spLocks noGrp="1"/>
          </p:cNvSpPr>
          <p:nvPr>
            <p:ph idx="1"/>
          </p:nvPr>
        </p:nvSpPr>
        <p:spPr>
          <a:xfrm>
            <a:off x="828000" y="1620000"/>
            <a:ext cx="4287697" cy="4165662"/>
          </a:xfrm>
        </p:spPr>
        <p:txBody>
          <a:bodyPr>
            <a:normAutofit/>
          </a:bodyPr>
          <a:lstStyle/>
          <a:p>
            <a:pPr>
              <a:lnSpc>
                <a:spcPct val="100000"/>
              </a:lnSpc>
            </a:pPr>
            <a:r>
              <a:rPr lang="zh-CN" altLang="en-US" sz="1800" dirty="0"/>
              <a:t>同一天体在不同的波段望远镜拍摄下所表现出的天文特性</a:t>
            </a:r>
            <a:r>
              <a:rPr lang="zh-CN" altLang="en-US" sz="1800" dirty="0" smtClean="0"/>
              <a:t>不同</a:t>
            </a:r>
            <a:endParaRPr lang="zh-CN" altLang="en-US" sz="1800" dirty="0"/>
          </a:p>
          <a:p>
            <a:pPr>
              <a:lnSpc>
                <a:spcPct val="100000"/>
              </a:lnSpc>
            </a:pPr>
            <a:endParaRPr lang="zh-CN" altLang="en-US" sz="1800" dirty="0"/>
          </a:p>
          <a:p>
            <a:pPr>
              <a:lnSpc>
                <a:spcPct val="100000"/>
              </a:lnSpc>
            </a:pPr>
            <a:r>
              <a:rPr lang="zh-CN" altLang="en-US" sz="1800" dirty="0"/>
              <a:t>在研究某一天体时，天文学家需要针对该天体的所有波段的观测</a:t>
            </a:r>
            <a:r>
              <a:rPr lang="zh-CN" altLang="en-US" sz="1800" dirty="0" smtClean="0"/>
              <a:t>数据</a:t>
            </a:r>
            <a:endParaRPr lang="zh-CN" altLang="en-US" sz="1800" dirty="0"/>
          </a:p>
          <a:p>
            <a:pPr>
              <a:lnSpc>
                <a:spcPct val="100000"/>
              </a:lnSpc>
            </a:pPr>
            <a:endParaRPr lang="zh-CN" altLang="en-US" sz="1800" dirty="0"/>
          </a:p>
          <a:p>
            <a:pPr>
              <a:lnSpc>
                <a:spcPct val="100000"/>
              </a:lnSpc>
            </a:pPr>
            <a:r>
              <a:rPr lang="zh-CN" altLang="en-US" sz="1800" dirty="0"/>
              <a:t>随着望远镜建造水平的提高，单次观测数据</a:t>
            </a:r>
            <a:r>
              <a:rPr lang="zh-CN" altLang="en-US" sz="1800" dirty="0" smtClean="0"/>
              <a:t>的规模越来越大</a:t>
            </a:r>
            <a:endParaRPr lang="zh-CN" altLang="en-US" sz="1800" dirty="0"/>
          </a:p>
          <a:p>
            <a:pPr>
              <a:lnSpc>
                <a:spcPct val="100000"/>
              </a:lnSpc>
            </a:pPr>
            <a:endParaRPr lang="zh-CN" altLang="en-US" sz="1800" dirty="0"/>
          </a:p>
          <a:p>
            <a:pPr>
              <a:lnSpc>
                <a:spcPct val="100000"/>
              </a:lnSpc>
            </a:pPr>
            <a:r>
              <a:rPr lang="zh-CN" altLang="en-US" sz="1800" b="1" dirty="0"/>
              <a:t>如何从海量的多波段的天文观测数据中高效的检索</a:t>
            </a:r>
            <a:r>
              <a:rPr lang="zh-CN" altLang="en-US" sz="1800" b="1" dirty="0" smtClean="0"/>
              <a:t>出所有目标</a:t>
            </a:r>
            <a:r>
              <a:rPr lang="zh-CN" altLang="en-US" sz="1800" b="1" dirty="0"/>
              <a:t>数据？</a:t>
            </a:r>
          </a:p>
          <a:p>
            <a:pPr>
              <a:lnSpc>
                <a:spcPct val="100000"/>
              </a:lnSpc>
            </a:pPr>
            <a:endParaRPr lang="en-US" altLang="zh-CN" sz="1800" dirty="0"/>
          </a:p>
        </p:txBody>
      </p:sp>
      <p:pic>
        <p:nvPicPr>
          <p:cNvPr id="6" name="图片 5"/>
          <p:cNvPicPr>
            <a:picLocks noChangeAspect="1"/>
          </p:cNvPicPr>
          <p:nvPr/>
        </p:nvPicPr>
        <p:blipFill>
          <a:blip r:embed="rId3"/>
          <a:stretch>
            <a:fillRect/>
          </a:stretch>
        </p:blipFill>
        <p:spPr>
          <a:xfrm>
            <a:off x="5676465" y="1467464"/>
            <a:ext cx="2877018" cy="4833065"/>
          </a:xfrm>
          <a:prstGeom prst="rect">
            <a:avLst/>
          </a:prstGeom>
        </p:spPr>
      </p:pic>
    </p:spTree>
    <p:extLst>
      <p:ext uri="{BB962C8B-B14F-4D97-AF65-F5344CB8AC3E}">
        <p14:creationId xmlns:p14="http://schemas.microsoft.com/office/powerpoint/2010/main" val="249503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pPr eaLnBrk="1" hangingPunct="1"/>
            <a:r>
              <a:rPr lang="zh-CN" altLang="en-US" dirty="0" smtClean="0">
                <a:latin typeface="微软雅黑" panose="020B0503020204020204" pitchFamily="34" charset="-122"/>
                <a:ea typeface="微软雅黑" panose="020B0503020204020204" pitchFamily="34" charset="-122"/>
              </a:rPr>
              <a:t>背景</a:t>
            </a:r>
            <a:endParaRPr lang="zh-CN" altLang="en-US" dirty="0">
              <a:latin typeface="微软雅黑" panose="020B0503020204020204" pitchFamily="34" charset="-122"/>
              <a:ea typeface="微软雅黑" panose="020B0503020204020204" pitchFamily="34" charset="-122"/>
            </a:endParaRPr>
          </a:p>
        </p:txBody>
      </p:sp>
      <p:sp>
        <p:nvSpPr>
          <p:cNvPr id="5123" name="内容占位符 2"/>
          <p:cNvSpPr>
            <a:spLocks noGrp="1"/>
          </p:cNvSpPr>
          <p:nvPr>
            <p:ph idx="1"/>
          </p:nvPr>
        </p:nvSpPr>
        <p:spPr>
          <a:xfrm>
            <a:off x="529796" y="1720283"/>
            <a:ext cx="7886700" cy="4613206"/>
          </a:xfrm>
        </p:spPr>
        <p:txBody>
          <a:bodyPr/>
          <a:lstStyle/>
          <a:p>
            <a:pPr>
              <a:lnSpc>
                <a:spcPct val="100000"/>
              </a:lnSpc>
            </a:pPr>
            <a:r>
              <a:rPr lang="zh-CN" altLang="en-US" sz="1800" b="1" dirty="0" smtClean="0"/>
              <a:t>交叉证认</a:t>
            </a:r>
            <a:endParaRPr lang="en-US" altLang="zh-CN" sz="1800" b="1" dirty="0" smtClean="0"/>
          </a:p>
          <a:p>
            <a:pPr>
              <a:lnSpc>
                <a:spcPct val="100000"/>
              </a:lnSpc>
            </a:pPr>
            <a:endParaRPr lang="en-US" altLang="zh-CN" sz="1800" b="1" dirty="0" smtClean="0"/>
          </a:p>
          <a:p>
            <a:pPr>
              <a:lnSpc>
                <a:spcPct val="100000"/>
              </a:lnSpc>
            </a:pPr>
            <a:endParaRPr lang="en-US" altLang="zh-CN" sz="1800" b="1" dirty="0"/>
          </a:p>
          <a:p>
            <a:pPr>
              <a:lnSpc>
                <a:spcPct val="100000"/>
              </a:lnSpc>
            </a:pPr>
            <a:endParaRPr lang="en-US" altLang="zh-CN" sz="1800" b="1" dirty="0" smtClean="0"/>
          </a:p>
          <a:p>
            <a:pPr>
              <a:lnSpc>
                <a:spcPct val="100000"/>
              </a:lnSpc>
            </a:pPr>
            <a:r>
              <a:rPr lang="zh-CN" altLang="en-US" sz="1800" b="1" dirty="0" smtClean="0"/>
              <a:t>传统数据库</a:t>
            </a:r>
            <a:endParaRPr lang="en-US" altLang="zh-CN" sz="1400" dirty="0"/>
          </a:p>
          <a:p>
            <a:pPr>
              <a:lnSpc>
                <a:spcPct val="100000"/>
              </a:lnSpc>
            </a:pPr>
            <a:endParaRPr lang="en-US" altLang="zh-CN" sz="1800" b="1" dirty="0"/>
          </a:p>
          <a:p>
            <a:pPr>
              <a:lnSpc>
                <a:spcPct val="100000"/>
              </a:lnSpc>
            </a:pPr>
            <a:endParaRPr lang="en-US" altLang="zh-CN" sz="1800" b="1" dirty="0" smtClean="0"/>
          </a:p>
          <a:p>
            <a:pPr>
              <a:lnSpc>
                <a:spcPct val="100000"/>
              </a:lnSpc>
            </a:pPr>
            <a:endParaRPr lang="en-US" altLang="zh-CN" sz="1800" b="1" dirty="0"/>
          </a:p>
          <a:p>
            <a:pPr>
              <a:lnSpc>
                <a:spcPct val="100000"/>
              </a:lnSpc>
            </a:pPr>
            <a:endParaRPr lang="en-US" altLang="zh-CN" sz="1800" b="1" dirty="0" smtClean="0"/>
          </a:p>
          <a:p>
            <a:pPr marL="0" indent="0">
              <a:lnSpc>
                <a:spcPct val="100000"/>
              </a:lnSpc>
              <a:buNone/>
            </a:pPr>
            <a:endParaRPr lang="en-US" altLang="zh-CN" sz="1800" b="1" dirty="0"/>
          </a:p>
          <a:p>
            <a:pPr marL="0" indent="0">
              <a:lnSpc>
                <a:spcPct val="100000"/>
              </a:lnSpc>
              <a:buNone/>
            </a:pPr>
            <a:endParaRPr lang="en-US" altLang="zh-CN" sz="1800" b="1" dirty="0" smtClean="0"/>
          </a:p>
        </p:txBody>
      </p:sp>
      <p:sp>
        <p:nvSpPr>
          <p:cNvPr id="6" name="文本框 5"/>
          <p:cNvSpPr txBox="1"/>
          <p:nvPr/>
        </p:nvSpPr>
        <p:spPr>
          <a:xfrm>
            <a:off x="820639" y="3827094"/>
            <a:ext cx="5551520" cy="1338828"/>
          </a:xfrm>
          <a:prstGeom prst="rect">
            <a:avLst/>
          </a:prstGeom>
          <a:noFill/>
        </p:spPr>
        <p:txBody>
          <a:bodyPr wrap="none" rtlCol="0">
            <a:spAutoFit/>
          </a:bodyPr>
          <a:lstStyle/>
          <a:p>
            <a:pPr marL="285750" indent="-285750">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以数据块来存储</a:t>
            </a:r>
            <a:r>
              <a:rPr lang="zh-CN" altLang="en-US" dirty="0" smtClean="0">
                <a:latin typeface="微软雅黑" panose="020B0503020204020204" pitchFamily="34" charset="-122"/>
                <a:ea typeface="微软雅黑" panose="020B0503020204020204" pitchFamily="34" charset="-122"/>
              </a:rPr>
              <a:t>数据，记录数对查询性能影响大</a:t>
            </a:r>
            <a:endParaRPr lang="en-US" altLang="zh-CN" dirty="0" smtClean="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dirty="0" smtClean="0">
                <a:latin typeface="微软雅黑" panose="020B0503020204020204" pitchFamily="34" charset="-122"/>
                <a:ea typeface="微软雅黑" panose="020B0503020204020204" pitchFamily="34" charset="-122"/>
              </a:rPr>
              <a:t>增加数据，索引结构整体更新</a:t>
            </a:r>
            <a:endParaRPr lang="en-US" altLang="zh-CN" dirty="0" smtClean="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dirty="0" smtClean="0">
                <a:latin typeface="微软雅黑" panose="020B0503020204020204" pitchFamily="34" charset="-122"/>
                <a:ea typeface="微软雅黑" panose="020B0503020204020204" pitchFamily="34" charset="-122"/>
              </a:rPr>
              <a:t>增删改查，功能冗余导致数据结构复杂，性能下降</a:t>
            </a:r>
            <a:endParaRPr lang="en-US" altLang="zh-CN" dirty="0" smtClean="0">
              <a:latin typeface="微软雅黑" panose="020B0503020204020204" pitchFamily="34" charset="-122"/>
              <a:ea typeface="微软雅黑" panose="020B0503020204020204" pitchFamily="34" charset="-122"/>
            </a:endParaRPr>
          </a:p>
        </p:txBody>
      </p:sp>
      <p:sp>
        <p:nvSpPr>
          <p:cNvPr id="7" name="文本框 6"/>
          <p:cNvSpPr txBox="1"/>
          <p:nvPr/>
        </p:nvSpPr>
        <p:spPr>
          <a:xfrm>
            <a:off x="820639" y="2098401"/>
            <a:ext cx="7398179" cy="507831"/>
          </a:xfrm>
          <a:prstGeom prst="rect">
            <a:avLst/>
          </a:prstGeom>
          <a:noFill/>
        </p:spPr>
        <p:txBody>
          <a:bodyPr wrap="none" rtlCol="0">
            <a:spAutoFit/>
          </a:bodyPr>
          <a:lstStyle/>
          <a:p>
            <a:pPr marL="285750" indent="-285750">
              <a:lnSpc>
                <a:spcPct val="150000"/>
              </a:lnSpc>
              <a:buFont typeface="Wingdings" panose="05000000000000000000" pitchFamily="2" charset="2"/>
              <a:buChar char="Ø"/>
            </a:pPr>
            <a:r>
              <a:rPr lang="zh-CN" altLang="en-US" dirty="0" smtClean="0">
                <a:latin typeface="微软雅黑" panose="020B0503020204020204" pitchFamily="34" charset="-122"/>
                <a:ea typeface="微软雅黑" panose="020B0503020204020204" pitchFamily="34" charset="-122"/>
              </a:rPr>
              <a:t>不同星表内，在相同位置或一定误差范围内的源，被认证为同一天体</a:t>
            </a:r>
            <a:endParaRPr lang="en-US" altLang="zh-CN"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8079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pPr eaLnBrk="1" hangingPunct="1"/>
            <a:r>
              <a:rPr lang="en-US" altLang="zh-CN" dirty="0" err="1" smtClean="0">
                <a:latin typeface="微软雅黑" panose="020B0503020204020204" pitchFamily="34" charset="-122"/>
                <a:ea typeface="微软雅黑" panose="020B0503020204020204" pitchFamily="34" charset="-122"/>
              </a:rPr>
              <a:t>mcatCS</a:t>
            </a:r>
            <a:endParaRPr lang="zh-CN" altLang="en-US" dirty="0">
              <a:latin typeface="微软雅黑" panose="020B0503020204020204" pitchFamily="34" charset="-122"/>
              <a:ea typeface="微软雅黑" panose="020B0503020204020204" pitchFamily="34" charset="-122"/>
            </a:endParaRPr>
          </a:p>
        </p:txBody>
      </p:sp>
      <p:sp>
        <p:nvSpPr>
          <p:cNvPr id="5123" name="内容占位符 2"/>
          <p:cNvSpPr>
            <a:spLocks noGrp="1"/>
          </p:cNvSpPr>
          <p:nvPr>
            <p:ph idx="1"/>
          </p:nvPr>
        </p:nvSpPr>
        <p:spPr>
          <a:xfrm>
            <a:off x="318404" y="1632357"/>
            <a:ext cx="4398908" cy="3989968"/>
          </a:xfrm>
        </p:spPr>
        <p:txBody>
          <a:bodyPr>
            <a:noAutofit/>
          </a:bodyPr>
          <a:lstStyle/>
          <a:p>
            <a:pPr marL="0" indent="0">
              <a:lnSpc>
                <a:spcPct val="100000"/>
              </a:lnSpc>
              <a:buNone/>
            </a:pPr>
            <a:endParaRPr lang="en-US" altLang="zh-CN" sz="2000" b="1" dirty="0" smtClean="0"/>
          </a:p>
          <a:p>
            <a:pPr lvl="1">
              <a:lnSpc>
                <a:spcPct val="100000"/>
              </a:lnSpc>
            </a:pPr>
            <a:r>
              <a:rPr lang="zh-CN" altLang="en-US" sz="2000" dirty="0">
                <a:solidFill>
                  <a:prstClr val="black"/>
                </a:solidFill>
              </a:rPr>
              <a:t>通过将</a:t>
            </a:r>
            <a:r>
              <a:rPr lang="zh-CN" altLang="en-US" sz="2000" dirty="0" smtClean="0">
                <a:solidFill>
                  <a:prstClr val="black"/>
                </a:solidFill>
              </a:rPr>
              <a:t>星表提取、分割</a:t>
            </a:r>
            <a:r>
              <a:rPr lang="zh-CN" altLang="en-US" sz="2000" dirty="0">
                <a:solidFill>
                  <a:prstClr val="black"/>
                </a:solidFill>
              </a:rPr>
              <a:t>和处理</a:t>
            </a:r>
            <a:r>
              <a:rPr lang="zh-CN" altLang="en-US" sz="2000" dirty="0" smtClean="0">
                <a:solidFill>
                  <a:prstClr val="black"/>
                </a:solidFill>
              </a:rPr>
              <a:t>，</a:t>
            </a:r>
            <a:r>
              <a:rPr lang="zh-CN" altLang="en-US" sz="2000" dirty="0">
                <a:solidFill>
                  <a:prstClr val="black"/>
                </a:solidFill>
              </a:rPr>
              <a:t>形成</a:t>
            </a:r>
            <a:r>
              <a:rPr lang="zh-CN" altLang="en-US" sz="2000" dirty="0" smtClean="0">
                <a:solidFill>
                  <a:prstClr val="black"/>
                </a:solidFill>
              </a:rPr>
              <a:t>一</a:t>
            </a:r>
            <a:r>
              <a:rPr lang="zh-CN" altLang="en-US" sz="2000" dirty="0">
                <a:solidFill>
                  <a:prstClr val="black"/>
                </a:solidFill>
              </a:rPr>
              <a:t>种新的</a:t>
            </a:r>
            <a:r>
              <a:rPr lang="zh-CN" altLang="en-US" sz="2000" dirty="0" smtClean="0">
                <a:solidFill>
                  <a:prstClr val="black"/>
                </a:solidFill>
              </a:rPr>
              <a:t>“</a:t>
            </a:r>
            <a:r>
              <a:rPr lang="zh-CN" altLang="en-US" sz="2000" dirty="0" smtClean="0">
                <a:solidFill>
                  <a:srgbClr val="FF0000"/>
                </a:solidFill>
              </a:rPr>
              <a:t>分组空间索引</a:t>
            </a:r>
            <a:r>
              <a:rPr lang="zh-CN" altLang="en-US" sz="2000" dirty="0" smtClean="0">
                <a:solidFill>
                  <a:prstClr val="black"/>
                </a:solidFill>
              </a:rPr>
              <a:t>”元文件格式</a:t>
            </a:r>
            <a:r>
              <a:rPr lang="zh-CN" altLang="en-US" sz="2000" dirty="0">
                <a:solidFill>
                  <a:prstClr val="black"/>
                </a:solidFill>
              </a:rPr>
              <a:t>，摆脱数据库的固有瓶颈，降低计算复杂度。</a:t>
            </a:r>
            <a:endParaRPr lang="en-US" altLang="zh-CN" sz="2000" dirty="0">
              <a:solidFill>
                <a:prstClr val="black"/>
              </a:solidFill>
            </a:endParaRPr>
          </a:p>
          <a:p>
            <a:pPr lvl="1">
              <a:lnSpc>
                <a:spcPct val="100000"/>
              </a:lnSpc>
            </a:pPr>
            <a:endParaRPr lang="en-US" altLang="zh-CN" sz="2000" dirty="0">
              <a:solidFill>
                <a:prstClr val="black"/>
              </a:solidFill>
            </a:endParaRPr>
          </a:p>
          <a:p>
            <a:pPr lvl="1">
              <a:lnSpc>
                <a:spcPct val="100000"/>
              </a:lnSpc>
            </a:pPr>
            <a:r>
              <a:rPr lang="zh-CN" altLang="en-US" sz="2000" dirty="0">
                <a:solidFill>
                  <a:prstClr val="black"/>
                </a:solidFill>
              </a:rPr>
              <a:t>针对分布式系统，提出</a:t>
            </a:r>
            <a:r>
              <a:rPr lang="zh-CN" altLang="en-US" sz="2000" dirty="0" smtClean="0">
                <a:solidFill>
                  <a:prstClr val="black"/>
                </a:solidFill>
              </a:rPr>
              <a:t>了元文件数据</a:t>
            </a:r>
            <a:r>
              <a:rPr lang="zh-CN" altLang="en-US" sz="2000" dirty="0">
                <a:solidFill>
                  <a:prstClr val="black"/>
                </a:solidFill>
              </a:rPr>
              <a:t>的</a:t>
            </a:r>
            <a:r>
              <a:rPr lang="zh-CN" altLang="en-US" sz="2000" dirty="0">
                <a:solidFill>
                  <a:srgbClr val="FF0000"/>
                </a:solidFill>
              </a:rPr>
              <a:t>布局</a:t>
            </a:r>
            <a:r>
              <a:rPr lang="zh-CN" altLang="en-US" sz="2000" dirty="0" smtClean="0">
                <a:solidFill>
                  <a:prstClr val="black"/>
                </a:solidFill>
              </a:rPr>
              <a:t>策略，使</a:t>
            </a:r>
            <a:r>
              <a:rPr lang="zh-CN" altLang="en-US" sz="2000" dirty="0" smtClean="0">
                <a:solidFill>
                  <a:srgbClr val="FF0000"/>
                </a:solidFill>
              </a:rPr>
              <a:t>并行</a:t>
            </a:r>
            <a:r>
              <a:rPr lang="zh-CN" altLang="en-US" sz="2000" dirty="0" smtClean="0">
                <a:solidFill>
                  <a:prstClr val="black"/>
                </a:solidFill>
              </a:rPr>
              <a:t>最大化。</a:t>
            </a:r>
            <a:endParaRPr lang="en-US" altLang="zh-CN" sz="2000" dirty="0">
              <a:solidFill>
                <a:prstClr val="black"/>
              </a:solidFill>
            </a:endParaRPr>
          </a:p>
          <a:p>
            <a:pPr lvl="1">
              <a:lnSpc>
                <a:spcPct val="100000"/>
              </a:lnSpc>
            </a:pPr>
            <a:endParaRPr lang="en-US" altLang="zh-CN" sz="2000" dirty="0">
              <a:solidFill>
                <a:prstClr val="black"/>
              </a:solidFill>
            </a:endParaRPr>
          </a:p>
          <a:p>
            <a:pPr lvl="1">
              <a:lnSpc>
                <a:spcPct val="100000"/>
              </a:lnSpc>
            </a:pPr>
            <a:r>
              <a:rPr lang="zh-CN" altLang="en-US" sz="2000" dirty="0">
                <a:solidFill>
                  <a:prstClr val="black"/>
                </a:solidFill>
              </a:rPr>
              <a:t>利用以上两点，有效地处理新增天文数据。</a:t>
            </a:r>
            <a:endParaRPr lang="en-US" altLang="zh-CN" sz="2000" dirty="0">
              <a:solidFill>
                <a:prstClr val="black"/>
              </a:solidFill>
            </a:endParaRPr>
          </a:p>
          <a:p>
            <a:pPr marL="0" indent="0">
              <a:lnSpc>
                <a:spcPct val="100000"/>
              </a:lnSpc>
              <a:buNone/>
            </a:pPr>
            <a:endParaRPr lang="en-US" altLang="zh-CN" sz="1800" dirty="0"/>
          </a:p>
          <a:p>
            <a:pPr marL="0" indent="0">
              <a:lnSpc>
                <a:spcPct val="100000"/>
              </a:lnSpc>
              <a:buNone/>
            </a:pPr>
            <a:endParaRPr lang="en-US" altLang="zh-CN" sz="1800" dirty="0" smtClean="0"/>
          </a:p>
          <a:p>
            <a:pPr marL="0" indent="0">
              <a:lnSpc>
                <a:spcPct val="100000"/>
              </a:lnSpc>
              <a:buNone/>
            </a:pPr>
            <a:r>
              <a:rPr lang="en-US" altLang="zh-CN" sz="1050" dirty="0" smtClean="0"/>
              <a:t>    </a:t>
            </a:r>
          </a:p>
          <a:p>
            <a:pPr marL="0" indent="0">
              <a:lnSpc>
                <a:spcPct val="100000"/>
              </a:lnSpc>
              <a:buNone/>
            </a:pPr>
            <a:r>
              <a:rPr lang="en-US" altLang="zh-CN" sz="1800" dirty="0"/>
              <a:t> </a:t>
            </a:r>
            <a:r>
              <a:rPr lang="en-US" altLang="zh-CN" sz="1800" dirty="0" smtClean="0"/>
              <a:t>   </a:t>
            </a:r>
            <a:endParaRPr lang="en-US" altLang="zh-CN" sz="1800" dirty="0"/>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7312" y="1217235"/>
            <a:ext cx="4277322" cy="5087060"/>
          </a:xfrm>
          <a:prstGeom prst="rect">
            <a:avLst/>
          </a:prstGeom>
        </p:spPr>
      </p:pic>
    </p:spTree>
    <p:extLst>
      <p:ext uri="{BB962C8B-B14F-4D97-AF65-F5344CB8AC3E}">
        <p14:creationId xmlns:p14="http://schemas.microsoft.com/office/powerpoint/2010/main" val="379736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a:xfrm>
            <a:off x="1098631" y="49182"/>
            <a:ext cx="7323364" cy="955221"/>
          </a:xfrm>
        </p:spPr>
        <p:txBody>
          <a:bodyPr>
            <a:normAutofit/>
          </a:bodyPr>
          <a:lstStyle/>
          <a:p>
            <a:r>
              <a:rPr lang="en-US" altLang="zh-CN" dirty="0" err="1" smtClean="0">
                <a:latin typeface="微软雅黑" panose="020B0503020204020204" pitchFamily="34" charset="-122"/>
                <a:ea typeface="微软雅黑" panose="020B0503020204020204" pitchFamily="34" charset="-122"/>
              </a:rPr>
              <a:t>mcatCS</a:t>
            </a:r>
            <a:r>
              <a:rPr lang="zh-CN" altLang="en-US" dirty="0">
                <a:latin typeface="微软雅黑" panose="020B0503020204020204" pitchFamily="34" charset="-122"/>
                <a:ea typeface="微软雅黑" panose="020B0503020204020204" pitchFamily="34" charset="-122"/>
              </a:rPr>
              <a:t>索引</a:t>
            </a:r>
            <a:r>
              <a:rPr lang="zh-CN" altLang="en-US" dirty="0" smtClean="0">
                <a:latin typeface="微软雅黑" panose="020B0503020204020204" pitchFamily="34" charset="-122"/>
                <a:ea typeface="微软雅黑" panose="020B0503020204020204" pitchFamily="34" charset="-122"/>
              </a:rPr>
              <a:t>文件</a:t>
            </a:r>
            <a:endParaRPr lang="zh-CN" altLang="en-US" dirty="0">
              <a:latin typeface="微软雅黑" panose="020B0503020204020204" pitchFamily="34" charset="-122"/>
              <a:ea typeface="微软雅黑" panose="020B0503020204020204" pitchFamily="34" charset="-122"/>
            </a:endParaRPr>
          </a:p>
        </p:txBody>
      </p:sp>
      <p:sp>
        <p:nvSpPr>
          <p:cNvPr id="4" name="内容占位符 3"/>
          <p:cNvSpPr>
            <a:spLocks noGrp="1"/>
          </p:cNvSpPr>
          <p:nvPr>
            <p:ph sz="half" idx="1"/>
          </p:nvPr>
        </p:nvSpPr>
        <p:spPr>
          <a:xfrm>
            <a:off x="555498" y="1408167"/>
            <a:ext cx="8427864" cy="4756604"/>
          </a:xfrm>
        </p:spPr>
        <p:txBody>
          <a:bodyPr/>
          <a:lstStyle/>
          <a:p>
            <a:pPr marL="514350" indent="-514350">
              <a:buAutoNum type="arabicPeriod"/>
            </a:pPr>
            <a:r>
              <a:rPr lang="zh-CN" altLang="en-US" sz="2000" dirty="0" smtClean="0"/>
              <a:t>从星表中抽取出坐标信息及位置信息</a:t>
            </a:r>
            <a:r>
              <a:rPr lang="zh-CN" altLang="en-US" sz="2000" dirty="0" smtClean="0"/>
              <a:t>，</a:t>
            </a:r>
            <a:r>
              <a:rPr lang="en-US" altLang="zh-CN" sz="2000" dirty="0" err="1" smtClean="0"/>
              <a:t>HEALPix</a:t>
            </a:r>
            <a:r>
              <a:rPr lang="zh-CN" altLang="en-US" sz="2000" dirty="0" smtClean="0"/>
              <a:t>分区</a:t>
            </a:r>
            <a:endParaRPr lang="en-US" altLang="zh-CN" sz="2000" dirty="0" smtClean="0"/>
          </a:p>
          <a:p>
            <a:pPr marL="514350" indent="-514350">
              <a:buFont typeface="Arial" panose="02080604020202020204" charset="0"/>
              <a:buAutoNum type="arabicPeriod"/>
            </a:pPr>
            <a:r>
              <a:rPr lang="zh-CN" altLang="en-US" sz="2000" dirty="0" smtClean="0"/>
              <a:t>利用 “</a:t>
            </a:r>
            <a:r>
              <a:rPr lang="zh-CN" altLang="en-US" sz="2000" dirty="0"/>
              <a:t>自适应网格划分</a:t>
            </a:r>
            <a:r>
              <a:rPr lang="zh-CN" altLang="en-US" sz="2000" dirty="0" smtClean="0"/>
              <a:t>”控</a:t>
            </a:r>
            <a:r>
              <a:rPr lang="zh-CN" altLang="en-US" sz="2000" dirty="0"/>
              <a:t>制子星表的数据</a:t>
            </a:r>
            <a:r>
              <a:rPr lang="zh-CN" altLang="en-US" sz="2000" dirty="0" smtClean="0"/>
              <a:t>量</a:t>
            </a:r>
            <a:endParaRPr lang="en-US" altLang="zh-CN" sz="2000" dirty="0"/>
          </a:p>
          <a:p>
            <a:pPr marL="514350" indent="-514350">
              <a:buAutoNum type="arabicPeriod"/>
            </a:pPr>
            <a:endParaRPr lang="en-US" altLang="zh-CN" dirty="0" smtClean="0"/>
          </a:p>
        </p:txBody>
      </p:sp>
      <p:pic>
        <p:nvPicPr>
          <p:cNvPr id="6" name="图片 5"/>
          <p:cNvPicPr>
            <a:picLocks noChangeAspect="1"/>
          </p:cNvPicPr>
          <p:nvPr/>
        </p:nvPicPr>
        <p:blipFill rotWithShape="1">
          <a:blip r:embed="rId3"/>
          <a:srcRect r="34991"/>
          <a:stretch/>
        </p:blipFill>
        <p:spPr>
          <a:xfrm>
            <a:off x="1927687" y="4628579"/>
            <a:ext cx="1614327" cy="1280160"/>
          </a:xfrm>
          <a:prstGeom prst="rect">
            <a:avLst/>
          </a:prstGeom>
          <a:ln>
            <a:noFill/>
          </a:ln>
          <a:effectLst>
            <a:outerShdw blurRad="190500" algn="tl" rotWithShape="0">
              <a:srgbClr val="000000">
                <a:alpha val="70000"/>
              </a:srgbClr>
            </a:outerShdw>
          </a:effectLst>
        </p:spPr>
      </p:pic>
      <p:sp>
        <p:nvSpPr>
          <p:cNvPr id="5" name="右箭头 4"/>
          <p:cNvSpPr/>
          <p:nvPr/>
        </p:nvSpPr>
        <p:spPr>
          <a:xfrm>
            <a:off x="3717760" y="5185994"/>
            <a:ext cx="159295" cy="168945"/>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rotWithShape="1">
          <a:blip r:embed="rId3"/>
          <a:srcRect l="5940" r="63542"/>
          <a:stretch/>
        </p:blipFill>
        <p:spPr>
          <a:xfrm>
            <a:off x="4036870" y="4628579"/>
            <a:ext cx="761865" cy="1280160"/>
          </a:xfrm>
          <a:prstGeom prst="rect">
            <a:avLst/>
          </a:prstGeom>
          <a:ln>
            <a:noFill/>
          </a:ln>
          <a:effectLst>
            <a:outerShdw blurRad="190500" algn="tl" rotWithShape="0">
              <a:srgbClr val="000000">
                <a:alpha val="70000"/>
              </a:srgbClr>
            </a:outerShdw>
          </a:effectLst>
        </p:spPr>
      </p:pic>
      <p:pic>
        <p:nvPicPr>
          <p:cNvPr id="9" name="图片 8"/>
          <p:cNvPicPr>
            <a:picLocks noChangeAspect="1"/>
          </p:cNvPicPr>
          <p:nvPr/>
        </p:nvPicPr>
        <p:blipFill rotWithShape="1">
          <a:blip r:embed="rId3"/>
          <a:srcRect l="5940" r="63542" b="69520"/>
          <a:stretch/>
        </p:blipFill>
        <p:spPr>
          <a:xfrm>
            <a:off x="5709143" y="5612508"/>
            <a:ext cx="761865" cy="390194"/>
          </a:xfrm>
          <a:prstGeom prst="rect">
            <a:avLst/>
          </a:prstGeom>
          <a:ln>
            <a:noFill/>
          </a:ln>
          <a:effectLst>
            <a:outerShdw blurRad="190500" algn="tl" rotWithShape="0">
              <a:srgbClr val="000000">
                <a:alpha val="70000"/>
              </a:srgbClr>
            </a:outerShdw>
          </a:effectLst>
        </p:spPr>
      </p:pic>
      <p:pic>
        <p:nvPicPr>
          <p:cNvPr id="10" name="图片 9"/>
          <p:cNvPicPr>
            <a:picLocks noChangeAspect="1"/>
          </p:cNvPicPr>
          <p:nvPr/>
        </p:nvPicPr>
        <p:blipFill rotWithShape="1">
          <a:blip r:embed="rId3"/>
          <a:srcRect l="5940" r="63542" b="69520"/>
          <a:stretch/>
        </p:blipFill>
        <p:spPr>
          <a:xfrm>
            <a:off x="5361459" y="5068694"/>
            <a:ext cx="761865" cy="390194"/>
          </a:xfrm>
          <a:prstGeom prst="rect">
            <a:avLst/>
          </a:prstGeom>
          <a:ln>
            <a:noFill/>
          </a:ln>
          <a:effectLst>
            <a:outerShdw blurRad="190500" algn="tl" rotWithShape="0">
              <a:srgbClr val="000000">
                <a:alpha val="70000"/>
              </a:srgbClr>
            </a:outerShdw>
          </a:effectLst>
        </p:spPr>
      </p:pic>
      <p:pic>
        <p:nvPicPr>
          <p:cNvPr id="11" name="图片 10"/>
          <p:cNvPicPr>
            <a:picLocks noChangeAspect="1"/>
          </p:cNvPicPr>
          <p:nvPr/>
        </p:nvPicPr>
        <p:blipFill rotWithShape="1">
          <a:blip r:embed="rId3"/>
          <a:srcRect l="5940" r="63542" b="69520"/>
          <a:stretch/>
        </p:blipFill>
        <p:spPr>
          <a:xfrm>
            <a:off x="5365795" y="4548462"/>
            <a:ext cx="761865" cy="390194"/>
          </a:xfrm>
          <a:prstGeom prst="rect">
            <a:avLst/>
          </a:prstGeom>
          <a:ln>
            <a:noFill/>
          </a:ln>
          <a:effectLst>
            <a:outerShdw blurRad="190500" algn="tl" rotWithShape="0">
              <a:srgbClr val="000000">
                <a:alpha val="70000"/>
              </a:srgbClr>
            </a:outerShdw>
          </a:effectLst>
        </p:spPr>
      </p:pic>
      <p:pic>
        <p:nvPicPr>
          <p:cNvPr id="12" name="图片 11"/>
          <p:cNvPicPr>
            <a:picLocks noChangeAspect="1"/>
          </p:cNvPicPr>
          <p:nvPr/>
        </p:nvPicPr>
        <p:blipFill rotWithShape="1">
          <a:blip r:embed="rId3"/>
          <a:srcRect l="5940" r="63542" b="69520"/>
          <a:stretch/>
        </p:blipFill>
        <p:spPr>
          <a:xfrm>
            <a:off x="5620644" y="4801169"/>
            <a:ext cx="761865" cy="390194"/>
          </a:xfrm>
          <a:prstGeom prst="rect">
            <a:avLst/>
          </a:prstGeom>
          <a:ln>
            <a:noFill/>
          </a:ln>
          <a:effectLst>
            <a:outerShdw blurRad="190500" algn="tl" rotWithShape="0">
              <a:srgbClr val="000000">
                <a:alpha val="70000"/>
              </a:srgbClr>
            </a:outerShdw>
          </a:effectLst>
        </p:spPr>
      </p:pic>
      <p:pic>
        <p:nvPicPr>
          <p:cNvPr id="13" name="图片 12"/>
          <p:cNvPicPr>
            <a:picLocks noChangeAspect="1"/>
          </p:cNvPicPr>
          <p:nvPr/>
        </p:nvPicPr>
        <p:blipFill rotWithShape="1">
          <a:blip r:embed="rId3"/>
          <a:srcRect l="5940" r="63542" b="69520"/>
          <a:stretch/>
        </p:blipFill>
        <p:spPr>
          <a:xfrm>
            <a:off x="5874152" y="4628579"/>
            <a:ext cx="761865" cy="390194"/>
          </a:xfrm>
          <a:prstGeom prst="rect">
            <a:avLst/>
          </a:prstGeom>
          <a:ln>
            <a:noFill/>
          </a:ln>
          <a:effectLst>
            <a:outerShdw blurRad="190500" algn="tl" rotWithShape="0">
              <a:srgbClr val="000000">
                <a:alpha val="70000"/>
              </a:srgbClr>
            </a:outerShdw>
          </a:effectLst>
        </p:spPr>
      </p:pic>
      <p:pic>
        <p:nvPicPr>
          <p:cNvPr id="14" name="图片 13"/>
          <p:cNvPicPr>
            <a:picLocks noChangeAspect="1"/>
          </p:cNvPicPr>
          <p:nvPr/>
        </p:nvPicPr>
        <p:blipFill rotWithShape="1">
          <a:blip r:embed="rId3"/>
          <a:srcRect l="5940" r="63542" b="69520"/>
          <a:stretch/>
        </p:blipFill>
        <p:spPr>
          <a:xfrm>
            <a:off x="6005912" y="4887051"/>
            <a:ext cx="761865" cy="390194"/>
          </a:xfrm>
          <a:prstGeom prst="rect">
            <a:avLst/>
          </a:prstGeom>
          <a:ln>
            <a:noFill/>
          </a:ln>
          <a:effectLst>
            <a:outerShdw blurRad="190500" algn="tl" rotWithShape="0">
              <a:srgbClr val="000000">
                <a:alpha val="70000"/>
              </a:srgbClr>
            </a:outerShdw>
          </a:effectLst>
        </p:spPr>
      </p:pic>
      <p:pic>
        <p:nvPicPr>
          <p:cNvPr id="15" name="图片 14"/>
          <p:cNvPicPr>
            <a:picLocks noChangeAspect="1"/>
          </p:cNvPicPr>
          <p:nvPr/>
        </p:nvPicPr>
        <p:blipFill rotWithShape="1">
          <a:blip r:embed="rId3"/>
          <a:srcRect l="5940" r="63542" b="69520"/>
          <a:stretch/>
        </p:blipFill>
        <p:spPr>
          <a:xfrm>
            <a:off x="5927153" y="5240458"/>
            <a:ext cx="761865" cy="390194"/>
          </a:xfrm>
          <a:prstGeom prst="rect">
            <a:avLst/>
          </a:prstGeom>
          <a:ln>
            <a:noFill/>
          </a:ln>
          <a:effectLst>
            <a:outerShdw blurRad="190500" algn="tl" rotWithShape="0">
              <a:srgbClr val="000000">
                <a:alpha val="70000"/>
              </a:srgbClr>
            </a:outerShdw>
          </a:effectLst>
        </p:spPr>
      </p:pic>
      <p:pic>
        <p:nvPicPr>
          <p:cNvPr id="16" name="图片 15"/>
          <p:cNvPicPr>
            <a:picLocks noChangeAspect="1"/>
          </p:cNvPicPr>
          <p:nvPr/>
        </p:nvPicPr>
        <p:blipFill rotWithShape="1">
          <a:blip r:embed="rId3"/>
          <a:srcRect l="5940" r="63542" b="69520"/>
          <a:stretch/>
        </p:blipFill>
        <p:spPr>
          <a:xfrm>
            <a:off x="5294961" y="5412222"/>
            <a:ext cx="761865" cy="390194"/>
          </a:xfrm>
          <a:prstGeom prst="rect">
            <a:avLst/>
          </a:prstGeom>
          <a:ln>
            <a:noFill/>
          </a:ln>
          <a:effectLst>
            <a:outerShdw blurRad="190500" algn="tl" rotWithShape="0">
              <a:srgbClr val="000000">
                <a:alpha val="70000"/>
              </a:srgbClr>
            </a:outerShdw>
          </a:effectLst>
        </p:spPr>
      </p:pic>
      <p:sp>
        <p:nvSpPr>
          <p:cNvPr id="18" name="右箭头 17"/>
          <p:cNvSpPr/>
          <p:nvPr/>
        </p:nvSpPr>
        <p:spPr>
          <a:xfrm>
            <a:off x="4983325" y="5185528"/>
            <a:ext cx="200677" cy="169412"/>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4"/>
          <a:srcRect r="48529" b="48147"/>
          <a:stretch/>
        </p:blipFill>
        <p:spPr>
          <a:xfrm>
            <a:off x="896977" y="2579619"/>
            <a:ext cx="1519814" cy="1565661"/>
          </a:xfrm>
          <a:prstGeom prst="rect">
            <a:avLst/>
          </a:prstGeom>
        </p:spPr>
      </p:pic>
      <p:pic>
        <p:nvPicPr>
          <p:cNvPr id="19" name="图片 18"/>
          <p:cNvPicPr>
            <a:picLocks noChangeAspect="1"/>
          </p:cNvPicPr>
          <p:nvPr/>
        </p:nvPicPr>
        <p:blipFill rotWithShape="1">
          <a:blip r:embed="rId4"/>
          <a:srcRect l="50858" b="48584"/>
          <a:stretch/>
        </p:blipFill>
        <p:spPr>
          <a:xfrm>
            <a:off x="2703158" y="2566881"/>
            <a:ext cx="1451049" cy="1552458"/>
          </a:xfrm>
          <a:prstGeom prst="rect">
            <a:avLst/>
          </a:prstGeom>
        </p:spPr>
      </p:pic>
      <p:pic>
        <p:nvPicPr>
          <p:cNvPr id="20" name="图片 19"/>
          <p:cNvPicPr>
            <a:picLocks noChangeAspect="1"/>
          </p:cNvPicPr>
          <p:nvPr/>
        </p:nvPicPr>
        <p:blipFill rotWithShape="1">
          <a:blip r:embed="rId4"/>
          <a:srcRect t="51616" r="48848"/>
          <a:stretch/>
        </p:blipFill>
        <p:spPr>
          <a:xfrm>
            <a:off x="6183247" y="2685291"/>
            <a:ext cx="1510398" cy="1460938"/>
          </a:xfrm>
          <a:prstGeom prst="rect">
            <a:avLst/>
          </a:prstGeom>
        </p:spPr>
      </p:pic>
      <p:pic>
        <p:nvPicPr>
          <p:cNvPr id="21" name="图片 20"/>
          <p:cNvPicPr>
            <a:picLocks noChangeAspect="1"/>
          </p:cNvPicPr>
          <p:nvPr/>
        </p:nvPicPr>
        <p:blipFill rotWithShape="1">
          <a:blip r:embed="rId4"/>
          <a:srcRect l="50513" t="50712"/>
          <a:stretch/>
        </p:blipFill>
        <p:spPr>
          <a:xfrm>
            <a:off x="4457661" y="2685291"/>
            <a:ext cx="1461239" cy="1488213"/>
          </a:xfrm>
          <a:prstGeom prst="rect">
            <a:avLst/>
          </a:prstGeom>
        </p:spPr>
      </p:pic>
      <p:sp>
        <p:nvSpPr>
          <p:cNvPr id="23" name="右箭头 22"/>
          <p:cNvSpPr/>
          <p:nvPr/>
        </p:nvSpPr>
        <p:spPr>
          <a:xfrm>
            <a:off x="2466896" y="3362449"/>
            <a:ext cx="200677" cy="169412"/>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右箭头 23"/>
          <p:cNvSpPr/>
          <p:nvPr/>
        </p:nvSpPr>
        <p:spPr>
          <a:xfrm>
            <a:off x="4177725" y="3370522"/>
            <a:ext cx="200677" cy="169412"/>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右箭头 24"/>
          <p:cNvSpPr/>
          <p:nvPr/>
        </p:nvSpPr>
        <p:spPr>
          <a:xfrm>
            <a:off x="5944295" y="3344692"/>
            <a:ext cx="200677" cy="169412"/>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3217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a:xfrm>
            <a:off x="1098631" y="49182"/>
            <a:ext cx="7323364" cy="955221"/>
          </a:xfrm>
        </p:spPr>
        <p:txBody>
          <a:bodyPr>
            <a:normAutofit/>
          </a:bodyPr>
          <a:lstStyle/>
          <a:p>
            <a:r>
              <a:rPr lang="en-US" altLang="zh-CN" dirty="0" err="1" smtClean="0">
                <a:latin typeface="微软雅黑" panose="020B0503020204020204" pitchFamily="34" charset="-122"/>
                <a:ea typeface="微软雅黑" panose="020B0503020204020204" pitchFamily="34" charset="-122"/>
              </a:rPr>
              <a:t>mcatCS</a:t>
            </a:r>
            <a:r>
              <a:rPr lang="zh-CN" altLang="en-US" dirty="0">
                <a:latin typeface="微软雅黑" panose="020B0503020204020204" pitchFamily="34" charset="-122"/>
                <a:ea typeface="微软雅黑" panose="020B0503020204020204" pitchFamily="34" charset="-122"/>
              </a:rPr>
              <a:t>索引文件</a:t>
            </a:r>
          </a:p>
        </p:txBody>
      </p:sp>
      <p:sp>
        <p:nvSpPr>
          <p:cNvPr id="2" name="内容占位符 1"/>
          <p:cNvSpPr>
            <a:spLocks noGrp="1"/>
          </p:cNvSpPr>
          <p:nvPr>
            <p:ph sz="half" idx="1"/>
          </p:nvPr>
        </p:nvSpPr>
        <p:spPr>
          <a:xfrm>
            <a:off x="628649" y="1420359"/>
            <a:ext cx="7793345" cy="4756604"/>
          </a:xfrm>
        </p:spPr>
        <p:txBody>
          <a:bodyPr/>
          <a:lstStyle/>
          <a:p>
            <a:pPr marL="0" indent="0">
              <a:buNone/>
            </a:pPr>
            <a:r>
              <a:rPr lang="en-US" altLang="zh-CN" sz="2000" dirty="0" smtClean="0"/>
              <a:t>3. </a:t>
            </a:r>
            <a:r>
              <a:rPr lang="zh-CN" altLang="en-US" sz="2000" dirty="0" smtClean="0"/>
              <a:t>增</a:t>
            </a:r>
            <a:r>
              <a:rPr lang="zh-CN" altLang="en-US" sz="2000" dirty="0"/>
              <a:t>加冗余数据解决边界漏</a:t>
            </a:r>
            <a:r>
              <a:rPr lang="zh-CN" altLang="en-US" sz="2000" dirty="0" smtClean="0"/>
              <a:t>源问题</a:t>
            </a:r>
            <a:endParaRPr lang="en-US" altLang="zh-CN" sz="2000" dirty="0" smtClean="0"/>
          </a:p>
          <a:p>
            <a:pPr marL="0" indent="0">
              <a:buNone/>
            </a:pPr>
            <a:r>
              <a:rPr lang="en-US" altLang="zh-CN" dirty="0" smtClean="0"/>
              <a:t> </a:t>
            </a:r>
            <a:endParaRPr lang="zh-CN" altLang="en-US" dirty="0"/>
          </a:p>
        </p:txBody>
      </p:sp>
      <p:pic>
        <p:nvPicPr>
          <p:cNvPr id="3" name="图片 2"/>
          <p:cNvPicPr>
            <a:picLocks noChangeAspect="1"/>
          </p:cNvPicPr>
          <p:nvPr/>
        </p:nvPicPr>
        <p:blipFill>
          <a:blip r:embed="rId3"/>
          <a:stretch>
            <a:fillRect/>
          </a:stretch>
        </p:blipFill>
        <p:spPr>
          <a:xfrm>
            <a:off x="3321643" y="3416266"/>
            <a:ext cx="5115669" cy="2760697"/>
          </a:xfrm>
          <a:prstGeom prst="rect">
            <a:avLst/>
          </a:prstGeom>
        </p:spPr>
      </p:pic>
      <p:pic>
        <p:nvPicPr>
          <p:cNvPr id="4" name="图片 3"/>
          <p:cNvPicPr>
            <a:picLocks noChangeAspect="1"/>
          </p:cNvPicPr>
          <p:nvPr/>
        </p:nvPicPr>
        <p:blipFill>
          <a:blip r:embed="rId4"/>
          <a:stretch>
            <a:fillRect/>
          </a:stretch>
        </p:blipFill>
        <p:spPr>
          <a:xfrm>
            <a:off x="613331" y="2105246"/>
            <a:ext cx="3369653" cy="1790128"/>
          </a:xfrm>
          <a:prstGeom prst="rect">
            <a:avLst/>
          </a:prstGeom>
        </p:spPr>
      </p:pic>
      <p:pic>
        <p:nvPicPr>
          <p:cNvPr id="5" name="图片 4"/>
          <p:cNvPicPr>
            <a:picLocks noChangeAspect="1"/>
          </p:cNvPicPr>
          <p:nvPr/>
        </p:nvPicPr>
        <p:blipFill>
          <a:blip r:embed="rId5"/>
          <a:stretch>
            <a:fillRect/>
          </a:stretch>
        </p:blipFill>
        <p:spPr>
          <a:xfrm>
            <a:off x="1166138" y="4356545"/>
            <a:ext cx="1779793" cy="1712049"/>
          </a:xfrm>
          <a:prstGeom prst="rect">
            <a:avLst/>
          </a:prstGeom>
          <a:ln>
            <a:solidFill>
              <a:srgbClr val="FF0000"/>
            </a:solidFill>
          </a:ln>
        </p:spPr>
      </p:pic>
    </p:spTree>
    <p:extLst>
      <p:ext uri="{BB962C8B-B14F-4D97-AF65-F5344CB8AC3E}">
        <p14:creationId xmlns:p14="http://schemas.microsoft.com/office/powerpoint/2010/main" val="3300076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a:xfrm>
            <a:off x="1098631" y="49182"/>
            <a:ext cx="7323364" cy="955221"/>
          </a:xfrm>
        </p:spPr>
        <p:txBody>
          <a:bodyPr>
            <a:normAutofit/>
          </a:bodyPr>
          <a:lstStyle/>
          <a:p>
            <a:r>
              <a:rPr lang="en-US" altLang="zh-CN" dirty="0" err="1" smtClean="0">
                <a:latin typeface="微软雅黑" panose="020B0503020204020204" pitchFamily="34" charset="-122"/>
                <a:ea typeface="微软雅黑" panose="020B0503020204020204" pitchFamily="34" charset="-122"/>
              </a:rPr>
              <a:t>mcatCS</a:t>
            </a:r>
            <a:r>
              <a:rPr lang="zh-CN" altLang="en-US" dirty="0">
                <a:latin typeface="微软雅黑" panose="020B0503020204020204" pitchFamily="34" charset="-122"/>
                <a:ea typeface="微软雅黑" panose="020B0503020204020204" pitchFamily="34" charset="-122"/>
              </a:rPr>
              <a:t>索引文件</a:t>
            </a:r>
          </a:p>
        </p:txBody>
      </p:sp>
      <p:sp>
        <p:nvSpPr>
          <p:cNvPr id="2" name="内容占位符 1"/>
          <p:cNvSpPr>
            <a:spLocks noGrp="1"/>
          </p:cNvSpPr>
          <p:nvPr>
            <p:ph sz="half" idx="1"/>
          </p:nvPr>
        </p:nvSpPr>
        <p:spPr>
          <a:xfrm>
            <a:off x="537970" y="1348792"/>
            <a:ext cx="7793345" cy="4756604"/>
          </a:xfrm>
        </p:spPr>
        <p:txBody>
          <a:bodyPr/>
          <a:lstStyle/>
          <a:p>
            <a:pPr marL="0" indent="0">
              <a:buNone/>
            </a:pPr>
            <a:r>
              <a:rPr lang="en-US" altLang="zh-CN" sz="2000" dirty="0" smtClean="0"/>
              <a:t>4. </a:t>
            </a:r>
            <a:r>
              <a:rPr lang="zh-CN" altLang="en-US" sz="2000" dirty="0" smtClean="0"/>
              <a:t>为子星表</a:t>
            </a:r>
            <a:r>
              <a:rPr lang="zh-CN" altLang="en-US" sz="2000" dirty="0"/>
              <a:t>建立</a:t>
            </a:r>
            <a:r>
              <a:rPr lang="en-US" altLang="zh-CN" sz="2000" dirty="0" smtClean="0"/>
              <a:t>K-D</a:t>
            </a:r>
            <a:r>
              <a:rPr lang="zh-CN" altLang="en-US" sz="2000" dirty="0" smtClean="0"/>
              <a:t>树</a:t>
            </a:r>
            <a:endParaRPr lang="en-US" altLang="zh-CN" sz="2000" dirty="0" smtClean="0"/>
          </a:p>
          <a:p>
            <a:pPr marL="0" indent="0">
              <a:buNone/>
            </a:pPr>
            <a:endParaRPr lang="en-US" altLang="zh-CN" sz="2000" dirty="0"/>
          </a:p>
          <a:p>
            <a:pPr marL="0" indent="0">
              <a:buNone/>
            </a:pPr>
            <a:endParaRPr lang="en-US" altLang="zh-CN" sz="2000" dirty="0" smtClean="0"/>
          </a:p>
          <a:p>
            <a:pPr marL="0" indent="0">
              <a:buNone/>
            </a:pPr>
            <a:endParaRPr lang="en-US" altLang="zh-CN" sz="2000" dirty="0" smtClean="0"/>
          </a:p>
          <a:p>
            <a:pPr marL="0" indent="0">
              <a:buNone/>
            </a:pPr>
            <a:r>
              <a:rPr lang="en-US" altLang="zh-CN" sz="2000" dirty="0" smtClean="0"/>
              <a:t>5. </a:t>
            </a:r>
            <a:r>
              <a:rPr lang="zh-CN" altLang="en-US" sz="2000" dirty="0" smtClean="0"/>
              <a:t>序列化到磁盘</a:t>
            </a:r>
            <a:endParaRPr lang="en-US" altLang="zh-CN" sz="2000" dirty="0" smtClean="0"/>
          </a:p>
          <a:p>
            <a:pPr marL="0" indent="0">
              <a:buNone/>
            </a:pPr>
            <a:r>
              <a:rPr lang="en-US" altLang="zh-CN" dirty="0" smtClean="0"/>
              <a:t> </a:t>
            </a:r>
            <a:endParaRPr lang="zh-CN" altLang="en-US" dirty="0"/>
          </a:p>
        </p:txBody>
      </p:sp>
      <p:pic>
        <p:nvPicPr>
          <p:cNvPr id="9" name="图片 8"/>
          <p:cNvPicPr>
            <a:picLocks noChangeAspect="1"/>
          </p:cNvPicPr>
          <p:nvPr/>
        </p:nvPicPr>
        <p:blipFill rotWithShape="1">
          <a:blip r:embed="rId3"/>
          <a:srcRect l="3423" t="5758" r="3050" b="4591"/>
          <a:stretch/>
        </p:blipFill>
        <p:spPr>
          <a:xfrm>
            <a:off x="1950455" y="3648996"/>
            <a:ext cx="4968373" cy="2456400"/>
          </a:xfrm>
          <a:prstGeom prst="rect">
            <a:avLst/>
          </a:prstGeom>
        </p:spPr>
      </p:pic>
      <p:sp>
        <p:nvSpPr>
          <p:cNvPr id="3" name="文本框 2"/>
          <p:cNvSpPr txBox="1"/>
          <p:nvPr/>
        </p:nvSpPr>
        <p:spPr>
          <a:xfrm>
            <a:off x="3570628" y="1336551"/>
            <a:ext cx="2878640" cy="923330"/>
          </a:xfrm>
          <a:prstGeom prst="rect">
            <a:avLst/>
          </a:prstGeom>
          <a:noFill/>
        </p:spPr>
        <p:txBody>
          <a:bodyPr wrap="square" rtlCol="0">
            <a:spAutoFit/>
          </a:bodyPr>
          <a:lstStyle/>
          <a:p>
            <a:r>
              <a:rPr lang="en-US" altLang="zh-CN" dirty="0" smtClean="0"/>
              <a:t>K-D Tree</a:t>
            </a:r>
          </a:p>
          <a:p>
            <a:r>
              <a:rPr lang="zh-CN" altLang="en-US" dirty="0"/>
              <a:t>建</a:t>
            </a:r>
            <a:r>
              <a:rPr lang="zh-CN" altLang="en-US" dirty="0" smtClean="0"/>
              <a:t>树复杂度：</a:t>
            </a:r>
            <a:r>
              <a:rPr lang="en-US" altLang="zh-CN" dirty="0" smtClean="0"/>
              <a:t>O(N*log(N))</a:t>
            </a:r>
          </a:p>
          <a:p>
            <a:r>
              <a:rPr lang="zh-CN" altLang="en-US" dirty="0"/>
              <a:t>查</a:t>
            </a:r>
            <a:r>
              <a:rPr lang="zh-CN" altLang="en-US" dirty="0" smtClean="0"/>
              <a:t>询复杂度：</a:t>
            </a:r>
            <a:r>
              <a:rPr lang="en-US" altLang="zh-CN" dirty="0" smtClean="0"/>
              <a:t>O(log(N))</a:t>
            </a:r>
            <a:endParaRPr lang="zh-CN" altLang="en-US" dirty="0"/>
          </a:p>
        </p:txBody>
      </p:sp>
    </p:spTree>
    <p:extLst>
      <p:ext uri="{BB962C8B-B14F-4D97-AF65-F5344CB8AC3E}">
        <p14:creationId xmlns:p14="http://schemas.microsoft.com/office/powerpoint/2010/main" val="291561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a:xfrm>
            <a:off x="1098631" y="49182"/>
            <a:ext cx="7323364" cy="955221"/>
          </a:xfrm>
        </p:spPr>
        <p:txBody>
          <a:bodyPr>
            <a:normAutofit/>
          </a:bodyPr>
          <a:lstStyle/>
          <a:p>
            <a:r>
              <a:rPr lang="en-US" altLang="zh-CN" dirty="0" err="1" smtClean="0">
                <a:latin typeface="微软雅黑" panose="020B0503020204020204" pitchFamily="34" charset="-122"/>
                <a:ea typeface="微软雅黑" panose="020B0503020204020204" pitchFamily="34" charset="-122"/>
              </a:rPr>
              <a:t>mcatCS</a:t>
            </a:r>
            <a:r>
              <a:rPr lang="zh-CN" altLang="en-US" dirty="0">
                <a:latin typeface="微软雅黑" panose="020B0503020204020204" pitchFamily="34" charset="-122"/>
                <a:ea typeface="微软雅黑" panose="020B0503020204020204" pitchFamily="34" charset="-122"/>
              </a:rPr>
              <a:t>索引文件</a:t>
            </a:r>
          </a:p>
        </p:txBody>
      </p:sp>
      <p:sp>
        <p:nvSpPr>
          <p:cNvPr id="5" name="文本框 4"/>
          <p:cNvSpPr txBox="1"/>
          <p:nvPr/>
        </p:nvSpPr>
        <p:spPr>
          <a:xfrm>
            <a:off x="1779374" y="5687727"/>
            <a:ext cx="3447535" cy="36933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索引构建时间</a:t>
            </a:r>
            <a:endParaRPr lang="zh-CN" altLang="en-US"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6133918" y="5697432"/>
            <a:ext cx="3447535" cy="36933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索引文件大小</a:t>
            </a:r>
            <a:endParaRPr lang="zh-CN" altLang="en-US" dirty="0">
              <a:latin typeface="微软雅黑" panose="020B0503020204020204" pitchFamily="34" charset="-122"/>
              <a:ea typeface="微软雅黑" panose="020B0503020204020204" pitchFamily="34" charset="-122"/>
            </a:endParaRPr>
          </a:p>
        </p:txBody>
      </p:sp>
      <p:pic>
        <p:nvPicPr>
          <p:cNvPr id="7" name="内容占位符 6"/>
          <p:cNvPicPr>
            <a:picLocks noGrp="1" noChangeAspect="1"/>
          </p:cNvPicPr>
          <p:nvPr>
            <p:ph sz="half" idx="1"/>
          </p:nvPr>
        </p:nvPicPr>
        <p:blipFill rotWithShape="1">
          <a:blip r:embed="rId3"/>
          <a:srcRect b="1274"/>
          <a:stretch/>
        </p:blipFill>
        <p:spPr>
          <a:xfrm>
            <a:off x="257947" y="2644354"/>
            <a:ext cx="4178129" cy="2874206"/>
          </a:xfrm>
          <a:prstGeom prst="rect">
            <a:avLst/>
          </a:prstGeom>
        </p:spPr>
      </p:pic>
      <p:pic>
        <p:nvPicPr>
          <p:cNvPr id="8" name="图片 7"/>
          <p:cNvPicPr>
            <a:picLocks noChangeAspect="1"/>
          </p:cNvPicPr>
          <p:nvPr/>
        </p:nvPicPr>
        <p:blipFill>
          <a:blip r:embed="rId4"/>
          <a:stretch>
            <a:fillRect/>
          </a:stretch>
        </p:blipFill>
        <p:spPr>
          <a:xfrm>
            <a:off x="4584357" y="2735226"/>
            <a:ext cx="4127156" cy="2795521"/>
          </a:xfrm>
          <a:prstGeom prst="rect">
            <a:avLst/>
          </a:prstGeom>
        </p:spPr>
      </p:pic>
      <p:sp>
        <p:nvSpPr>
          <p:cNvPr id="9" name="文本框 8"/>
          <p:cNvSpPr txBox="1"/>
          <p:nvPr/>
        </p:nvSpPr>
        <p:spPr>
          <a:xfrm>
            <a:off x="588722" y="1478071"/>
            <a:ext cx="7833273" cy="923330"/>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altLang="zh-CN" dirty="0" smtClean="0">
                <a:latin typeface="微软雅黑" panose="020B0503020204020204" pitchFamily="34" charset="-122"/>
                <a:ea typeface="微软雅黑" panose="020B0503020204020204" pitchFamily="34" charset="-122"/>
              </a:rPr>
              <a:t>Q3C</a:t>
            </a: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PostgreSQL</a:t>
            </a:r>
            <a:r>
              <a:rPr lang="zh-CN" altLang="en-US" dirty="0" smtClean="0">
                <a:latin typeface="微软雅黑" panose="020B0503020204020204" pitchFamily="34" charset="-122"/>
                <a:ea typeface="微软雅黑" panose="020B0503020204020204" pitchFamily="34" charset="-122"/>
              </a:rPr>
              <a:t>库，按照立方体进行划分，每一面建立一个四叉树</a:t>
            </a:r>
            <a:endParaRPr lang="en-US" altLang="zh-CN" dirty="0" smtClean="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en-US" altLang="zh-CN" dirty="0" smtClean="0">
                <a:latin typeface="微软雅黑" panose="020B0503020204020204" pitchFamily="34" charset="-122"/>
                <a:ea typeface="微软雅黑" panose="020B0503020204020204" pitchFamily="34" charset="-122"/>
              </a:rPr>
              <a:t>H3C</a:t>
            </a: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PostgreSQL</a:t>
            </a:r>
            <a:r>
              <a:rPr lang="zh-CN" altLang="en-US" dirty="0">
                <a:latin typeface="微软雅黑" panose="020B0503020204020204" pitchFamily="34" charset="-122"/>
                <a:ea typeface="微软雅黑" panose="020B0503020204020204" pitchFamily="34" charset="-122"/>
              </a:rPr>
              <a:t>库，按照</a:t>
            </a:r>
            <a:r>
              <a:rPr lang="en-US" altLang="zh-CN" dirty="0" err="1" smtClean="0">
                <a:latin typeface="微软雅黑" panose="020B0503020204020204" pitchFamily="34" charset="-122"/>
                <a:ea typeface="微软雅黑" panose="020B0503020204020204" pitchFamily="34" charset="-122"/>
              </a:rPr>
              <a:t>HEALPix</a:t>
            </a:r>
            <a:r>
              <a:rPr lang="zh-CN" altLang="en-US" dirty="0" smtClean="0">
                <a:latin typeface="微软雅黑" panose="020B0503020204020204" pitchFamily="34" charset="-122"/>
                <a:ea typeface="微软雅黑" panose="020B0503020204020204" pitchFamily="34" charset="-122"/>
              </a:rPr>
              <a:t>进行划分</a:t>
            </a:r>
            <a:endParaRPr lang="en-US" altLang="zh-CN"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6044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p:txBody>
          <a:bodyPr/>
          <a:lstStyle/>
          <a:p>
            <a:r>
              <a:rPr lang="en-US" altLang="zh-CN" dirty="0" err="1" smtClean="0">
                <a:latin typeface="微软雅黑" panose="020B0503020204020204" pitchFamily="34" charset="-122"/>
                <a:ea typeface="微软雅黑" panose="020B0503020204020204" pitchFamily="34" charset="-122"/>
              </a:rPr>
              <a:t>mcatCS</a:t>
            </a:r>
            <a:r>
              <a:rPr lang="zh-CN" altLang="en-US" dirty="0" smtClean="0">
                <a:latin typeface="微软雅黑" panose="020B0503020204020204" pitchFamily="34" charset="-122"/>
                <a:ea typeface="微软雅黑" panose="020B0503020204020204" pitchFamily="34" charset="-122"/>
              </a:rPr>
              <a:t>数据布局</a:t>
            </a:r>
            <a:endParaRPr lang="en-US" altLang="zh-CN"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3"/>
          <a:stretch>
            <a:fillRect/>
          </a:stretch>
        </p:blipFill>
        <p:spPr>
          <a:xfrm>
            <a:off x="501207" y="1670947"/>
            <a:ext cx="7930582" cy="2858230"/>
          </a:xfrm>
          <a:prstGeom prst="rect">
            <a:avLst/>
          </a:prstGeom>
        </p:spPr>
      </p:pic>
      <p:sp>
        <p:nvSpPr>
          <p:cNvPr id="3" name="文本框 2"/>
          <p:cNvSpPr txBox="1"/>
          <p:nvPr/>
        </p:nvSpPr>
        <p:spPr>
          <a:xfrm>
            <a:off x="3591446" y="4862863"/>
            <a:ext cx="5552554" cy="1015663"/>
          </a:xfrm>
          <a:prstGeom prst="rect">
            <a:avLst/>
          </a:prstGeom>
          <a:noFill/>
        </p:spPr>
        <p:txBody>
          <a:bodyPr wrap="square" rtlCol="0">
            <a:spAutoFit/>
          </a:bodyPr>
          <a:lstStyle/>
          <a:p>
            <a:r>
              <a:rPr lang="zh-CN" altLang="en-US" sz="2000" b="1" dirty="0" smtClean="0"/>
              <a:t>包含同一天区的数据尽可能分布在不同节点上</a:t>
            </a:r>
            <a:endParaRPr lang="en-US" altLang="zh-CN" sz="2000" b="1" dirty="0" smtClean="0"/>
          </a:p>
          <a:p>
            <a:r>
              <a:rPr lang="zh-CN" altLang="en-US" sz="2000" b="1" dirty="0" smtClean="0"/>
              <a:t>平均</a:t>
            </a:r>
            <a:r>
              <a:rPr lang="zh-CN" altLang="en-US" sz="2000" b="1" dirty="0" smtClean="0"/>
              <a:t>冲突值</a:t>
            </a:r>
            <a:r>
              <a:rPr lang="zh-CN" altLang="en-US" sz="2000" dirty="0" smtClean="0"/>
              <a:t>：</a:t>
            </a:r>
            <a:r>
              <a:rPr lang="zh-CN" altLang="en-US" sz="2000" i="1" dirty="0" smtClean="0"/>
              <a:t> </a:t>
            </a:r>
            <a:r>
              <a:rPr lang="en-US" altLang="zh-CN" sz="2000" dirty="0" err="1" smtClean="0"/>
              <a:t>AvgC</a:t>
            </a:r>
            <a:r>
              <a:rPr lang="en-US" altLang="zh-CN" sz="2000" baseline="-25000" dirty="0" err="1" smtClean="0"/>
              <a:t>id</a:t>
            </a:r>
            <a:r>
              <a:rPr lang="en-US" altLang="zh-CN" sz="2000" dirty="0" smtClean="0"/>
              <a:t> = </a:t>
            </a:r>
            <a:r>
              <a:rPr lang="en-US" altLang="zh-CN" sz="2000" dirty="0" err="1" smtClean="0"/>
              <a:t>Avg</a:t>
            </a:r>
            <a:r>
              <a:rPr lang="en-US" altLang="zh-CN" sz="2000" dirty="0" smtClean="0"/>
              <a:t>( </a:t>
            </a:r>
            <a:r>
              <a:rPr lang="en-US" altLang="zh-CN" sz="2000" dirty="0" err="1" smtClean="0"/>
              <a:t>Comflict</a:t>
            </a:r>
            <a:r>
              <a:rPr lang="en-US" altLang="zh-CN" sz="2000" dirty="0" smtClean="0"/>
              <a:t>( </a:t>
            </a:r>
            <a:r>
              <a:rPr lang="en-US" altLang="zh-CN" sz="2000" dirty="0" err="1" smtClean="0"/>
              <a:t>Block</a:t>
            </a:r>
            <a:r>
              <a:rPr lang="en-US" altLang="zh-CN" sz="2000" baseline="-25000" dirty="0" err="1" smtClean="0"/>
              <a:t>id</a:t>
            </a:r>
            <a:r>
              <a:rPr lang="en-US" altLang="zh-CN" sz="2000" dirty="0" smtClean="0"/>
              <a:t> ) )</a:t>
            </a:r>
            <a:endParaRPr lang="en-US" altLang="zh-CN" dirty="0" smtClean="0"/>
          </a:p>
          <a:p>
            <a:r>
              <a:rPr lang="zh-CN" altLang="en-US" sz="2000" b="1" dirty="0" smtClean="0"/>
              <a:t>    目标函数</a:t>
            </a:r>
            <a:r>
              <a:rPr lang="zh-CN" altLang="en-US" sz="2000" dirty="0" smtClean="0"/>
              <a:t>：  </a:t>
            </a:r>
            <a:r>
              <a:rPr lang="en-US" altLang="zh-CN" sz="2000" dirty="0" smtClean="0"/>
              <a:t>Min{ </a:t>
            </a:r>
            <a:r>
              <a:rPr lang="en-US" altLang="zh-CN" sz="2000" dirty="0" err="1" smtClean="0"/>
              <a:t>AvgC</a:t>
            </a:r>
            <a:r>
              <a:rPr lang="en-US" altLang="zh-CN" sz="2000" baseline="-25000" dirty="0" err="1" smtClean="0"/>
              <a:t>k</a:t>
            </a:r>
            <a:r>
              <a:rPr lang="en-US" altLang="zh-CN" sz="2000" baseline="-25000" dirty="0" smtClean="0"/>
              <a:t> </a:t>
            </a:r>
            <a:r>
              <a:rPr lang="en-US" altLang="zh-CN" sz="2000" dirty="0" smtClean="0"/>
              <a:t> | k </a:t>
            </a:r>
            <a:r>
              <a:rPr lang="zh-CN" altLang="en-US" sz="2000" dirty="0" smtClean="0"/>
              <a:t>∈ </a:t>
            </a:r>
            <a:r>
              <a:rPr lang="en-US" altLang="zh-CN" sz="2000" dirty="0" smtClean="0"/>
              <a:t>{id} }</a:t>
            </a:r>
          </a:p>
        </p:txBody>
      </p:sp>
      <p:sp>
        <p:nvSpPr>
          <p:cNvPr id="4" name="文本框 3"/>
          <p:cNvSpPr txBox="1"/>
          <p:nvPr/>
        </p:nvSpPr>
        <p:spPr>
          <a:xfrm>
            <a:off x="443138" y="1486281"/>
            <a:ext cx="4023360" cy="369332"/>
          </a:xfrm>
          <a:prstGeom prst="rect">
            <a:avLst/>
          </a:prstGeom>
          <a:noFill/>
        </p:spPr>
        <p:txBody>
          <a:bodyPr wrap="square" rtlCol="0">
            <a:spAutoFit/>
          </a:bodyPr>
          <a:lstStyle/>
          <a:p>
            <a:r>
              <a:rPr lang="zh-CN" altLang="en-US" b="1" dirty="0" smtClean="0"/>
              <a:t>由普通商用机构成的集群环境：</a:t>
            </a:r>
            <a:endParaRPr lang="zh-CN" altLang="en-US" b="1" dirty="0"/>
          </a:p>
        </p:txBody>
      </p:sp>
      <p:grpSp>
        <p:nvGrpSpPr>
          <p:cNvPr id="9" name="组合 8"/>
          <p:cNvGrpSpPr/>
          <p:nvPr/>
        </p:nvGrpSpPr>
        <p:grpSpPr>
          <a:xfrm>
            <a:off x="628604" y="3569475"/>
            <a:ext cx="2368143" cy="2586776"/>
            <a:chOff x="628604" y="3569475"/>
            <a:chExt cx="2368143" cy="2586776"/>
          </a:xfrm>
        </p:grpSpPr>
        <p:pic>
          <p:nvPicPr>
            <p:cNvPr id="6" name="图片 5"/>
            <p:cNvPicPr>
              <a:picLocks noChangeAspect="1"/>
            </p:cNvPicPr>
            <p:nvPr/>
          </p:nvPicPr>
          <p:blipFill>
            <a:blip r:embed="rId4"/>
            <a:stretch>
              <a:fillRect/>
            </a:stretch>
          </p:blipFill>
          <p:spPr>
            <a:xfrm>
              <a:off x="628604" y="3569475"/>
              <a:ext cx="2368143" cy="2586776"/>
            </a:xfrm>
            <a:prstGeom prst="rect">
              <a:avLst/>
            </a:prstGeom>
          </p:spPr>
        </p:pic>
        <p:sp>
          <p:nvSpPr>
            <p:cNvPr id="7" name="矩形 6"/>
            <p:cNvSpPr/>
            <p:nvPr/>
          </p:nvSpPr>
          <p:spPr>
            <a:xfrm>
              <a:off x="1616148" y="4856014"/>
              <a:ext cx="701749" cy="57766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256088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10296</TotalTime>
  <Words>1646</Words>
  <Application>Microsoft Office PowerPoint</Application>
  <PresentationFormat>全屏显示(4:3)</PresentationFormat>
  <Paragraphs>132</Paragraphs>
  <Slides>16</Slides>
  <Notes>15</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16</vt:i4>
      </vt:variant>
    </vt:vector>
  </HeadingPairs>
  <TitlesOfParts>
    <vt:vector size="26" baseType="lpstr">
      <vt:lpstr>txsy</vt:lpstr>
      <vt:lpstr>宋体</vt:lpstr>
      <vt:lpstr>微软雅黑</vt:lpstr>
      <vt:lpstr>微软雅黑 Light</vt:lpstr>
      <vt:lpstr>Arial</vt:lpstr>
      <vt:lpstr>Calibri</vt:lpstr>
      <vt:lpstr>Calibri Light</vt:lpstr>
      <vt:lpstr>Cambria Math</vt:lpstr>
      <vt:lpstr>Wingdings</vt:lpstr>
      <vt:lpstr>Office 主题</vt:lpstr>
      <vt:lpstr>多波段天文星表数据交叉证认</vt:lpstr>
      <vt:lpstr>背景</vt:lpstr>
      <vt:lpstr>背景</vt:lpstr>
      <vt:lpstr>mcatCS</vt:lpstr>
      <vt:lpstr>mcatCS索引文件</vt:lpstr>
      <vt:lpstr>mcatCS索引文件</vt:lpstr>
      <vt:lpstr>mcatCS索引文件</vt:lpstr>
      <vt:lpstr>mcatCS索引文件</vt:lpstr>
      <vt:lpstr>mcatCS数据布局</vt:lpstr>
      <vt:lpstr>mcatCS数据布局</vt:lpstr>
      <vt:lpstr>mcatCS数据布局</vt:lpstr>
      <vt:lpstr>mcatCS数据布局</vt:lpstr>
      <vt:lpstr>mcatCS数据布局</vt:lpstr>
      <vt:lpstr>mcatCS检索性能</vt:lpstr>
      <vt:lpstr>论文工作</vt:lpstr>
      <vt:lpstr>谢谢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Hao</dc:creator>
  <cp:lastModifiedBy>Hao Wang</cp:lastModifiedBy>
  <cp:revision>550</cp:revision>
  <dcterms:created xsi:type="dcterms:W3CDTF">2016-10-23T07:46:07Z</dcterms:created>
  <dcterms:modified xsi:type="dcterms:W3CDTF">2019-11-28T07:30:14Z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1033-10.1.0.5672</vt:lpwstr>
  </property>
</Properties>
</file>