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330" r:id="rId3"/>
    <p:sldId id="339" r:id="rId4"/>
    <p:sldId id="416" r:id="rId5"/>
    <p:sldId id="403" r:id="rId6"/>
    <p:sldId id="404" r:id="rId7"/>
    <p:sldId id="342" r:id="rId8"/>
    <p:sldId id="349" r:id="rId9"/>
    <p:sldId id="350" r:id="rId10"/>
    <p:sldId id="405" r:id="rId11"/>
    <p:sldId id="406" r:id="rId12"/>
    <p:sldId id="407" r:id="rId13"/>
    <p:sldId id="408" r:id="rId14"/>
    <p:sldId id="409" r:id="rId15"/>
    <p:sldId id="410" r:id="rId16"/>
    <p:sldId id="411" r:id="rId17"/>
    <p:sldId id="413" r:id="rId18"/>
    <p:sldId id="412" r:id="rId19"/>
    <p:sldId id="414" r:id="rId20"/>
    <p:sldId id="415" r:id="rId21"/>
    <p:sldId id="329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91" autoAdjust="0"/>
  </p:normalViewPr>
  <p:slideViewPr>
    <p:cSldViewPr snapToGrid="0">
      <p:cViewPr varScale="1">
        <p:scale>
          <a:sx n="97" d="100"/>
          <a:sy n="97" d="100"/>
        </p:scale>
        <p:origin x="7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92A6A-F65D-4B5E-B219-2A601C14406B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A7CED-E296-411B-9BF6-658B43755E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5750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7CED-E296-411B-9BF6-658B43755EA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7865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7CED-E296-411B-9BF6-658B43755EA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24138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7CED-E296-411B-9BF6-658B43755EA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99273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7CED-E296-411B-9BF6-658B43755EA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44961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7CED-E296-411B-9BF6-658B43755EA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07436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7CED-E296-411B-9BF6-658B43755EA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15986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7CED-E296-411B-9BF6-658B43755EA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71205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7CED-E296-411B-9BF6-658B43755EA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87738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7CED-E296-411B-9BF6-658B43755EA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68711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7CED-E296-411B-9BF6-658B43755EA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00542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7CED-E296-411B-9BF6-658B43755EA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3901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7CED-E296-411B-9BF6-658B43755EA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85563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7CED-E296-411B-9BF6-658B43755EA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6254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7CED-E296-411B-9BF6-658B43755EA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29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7CED-E296-411B-9BF6-658B43755EA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5073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7CED-E296-411B-9BF6-658B43755EA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8034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7CED-E296-411B-9BF6-658B43755EA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0405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7CED-E296-411B-9BF6-658B43755EA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285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7CED-E296-411B-9BF6-658B43755EA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5330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7CED-E296-411B-9BF6-658B43755EA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1032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7CED-E296-411B-9BF6-658B43755EA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354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21E8C-D8EA-49BD-B514-B9CD60B9086E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FAA2-CC74-4196-894E-411E476A47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7349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21E8C-D8EA-49BD-B514-B9CD60B9086E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FAA2-CC74-4196-894E-411E476A47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314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21E8C-D8EA-49BD-B514-B9CD60B9086E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FAA2-CC74-4196-894E-411E476A47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7526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21E8C-D8EA-49BD-B514-B9CD60B9086E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FAA2-CC74-4196-894E-411E476A47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0884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21E8C-D8EA-49BD-B514-B9CD60B9086E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FAA2-CC74-4196-894E-411E476A47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6787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21E8C-D8EA-49BD-B514-B9CD60B9086E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FAA2-CC74-4196-894E-411E476A47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41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21E8C-D8EA-49BD-B514-B9CD60B9086E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FAA2-CC74-4196-894E-411E476A47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949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21E8C-D8EA-49BD-B514-B9CD60B9086E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FAA2-CC74-4196-894E-411E476A47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2400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21E8C-D8EA-49BD-B514-B9CD60B9086E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FAA2-CC74-4196-894E-411E476A47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1258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21E8C-D8EA-49BD-B514-B9CD60B9086E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FAA2-CC74-4196-894E-411E476A47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21E8C-D8EA-49BD-B514-B9CD60B9086E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FAA2-CC74-4196-894E-411E476A47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065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21E8C-D8EA-49BD-B514-B9CD60B9086E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EFAA2-CC74-4196-894E-411E476A47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326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2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57214" y="1563798"/>
            <a:ext cx="11634786" cy="2387600"/>
          </a:xfrm>
        </p:spPr>
        <p:txBody>
          <a:bodyPr>
            <a:normAutofit/>
          </a:bodyPr>
          <a:lstStyle/>
          <a:p>
            <a:r>
              <a:rPr lang="zh-CN" altLang="en-US" dirty="0"/>
              <a:t>地面望远镜点扩散函数建模和图像复原研究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76327" y="4901783"/>
            <a:ext cx="11418627" cy="1424065"/>
          </a:xfrm>
        </p:spPr>
        <p:txBody>
          <a:bodyPr>
            <a:normAutofit/>
          </a:bodyPr>
          <a:lstStyle/>
          <a:p>
            <a:pPr algn="r"/>
            <a:r>
              <a:rPr lang="zh-CN" altLang="en-US" dirty="0"/>
              <a:t>贾鹏，杨小姗，黄毅，杨慧哲</a:t>
            </a:r>
            <a:r>
              <a:rPr lang="en-US" altLang="zh-CN" dirty="0"/>
              <a:t>(NUDT)</a:t>
            </a:r>
            <a:r>
              <a:rPr lang="zh-CN" altLang="en-US" dirty="0"/>
              <a:t>，李江涛</a:t>
            </a:r>
            <a:r>
              <a:rPr lang="en-US" altLang="zh-CN" dirty="0"/>
              <a:t>(</a:t>
            </a:r>
            <a:r>
              <a:rPr lang="en-US" altLang="zh-CN" dirty="0" err="1"/>
              <a:t>UMich</a:t>
            </a:r>
            <a:r>
              <a:rPr lang="en-US" altLang="zh-CN" dirty="0"/>
              <a:t>)</a:t>
            </a:r>
            <a:r>
              <a:rPr lang="zh-CN" altLang="en-US" dirty="0"/>
              <a:t>，蔡冬梅</a:t>
            </a:r>
            <a:endParaRPr lang="en-US" altLang="zh-CN" dirty="0"/>
          </a:p>
          <a:p>
            <a:pPr algn="r"/>
            <a:r>
              <a:rPr lang="zh-CN" altLang="en-US" dirty="0"/>
              <a:t>虚拟天文台与天文信息学</a:t>
            </a:r>
            <a:r>
              <a:rPr lang="en-US" altLang="zh-CN" dirty="0"/>
              <a:t>2019</a:t>
            </a:r>
            <a:r>
              <a:rPr lang="zh-CN" altLang="en-US" dirty="0"/>
              <a:t>学术年会</a:t>
            </a:r>
            <a:endParaRPr lang="en-US" altLang="zh-CN" dirty="0"/>
          </a:p>
          <a:p>
            <a:pPr algn="r"/>
            <a:r>
              <a:rPr lang="en-US" altLang="zh-CN" dirty="0"/>
              <a:t>2019/11/29 </a:t>
            </a:r>
            <a:r>
              <a:rPr lang="zh-CN" altLang="en-US" dirty="0"/>
              <a:t>大庆</a:t>
            </a:r>
            <a:endParaRPr lang="en-US" altLang="zh-CN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6333" y="0"/>
            <a:ext cx="22098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8DB1BA2-909A-4F9E-8354-971927B2EF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327" y="359645"/>
            <a:ext cx="2286291" cy="995209"/>
          </a:xfrm>
          <a:prstGeom prst="rect">
            <a:avLst/>
          </a:prstGeom>
        </p:spPr>
      </p:pic>
      <p:pic>
        <p:nvPicPr>
          <p:cNvPr id="2050" name="Picture 2" descr="University of Michigan">
            <a:extLst>
              <a:ext uri="{FF2B5EF4-FFF2-40B4-BE49-F238E27FC236}">
                <a16:creationId xmlns:a16="http://schemas.microsoft.com/office/drawing/2014/main" id="{8CBE8F8C-4CCC-4EA6-93F2-89A0B2F37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204" y="13018"/>
            <a:ext cx="1688462" cy="168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57989036-3A47-4032-94C3-03CF3C664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33" y="17145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812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4411" y="92983"/>
            <a:ext cx="11821572" cy="1325563"/>
          </a:xfrm>
        </p:spPr>
        <p:txBody>
          <a:bodyPr>
            <a:normAutofit/>
          </a:bodyPr>
          <a:lstStyle/>
          <a:p>
            <a:r>
              <a:rPr lang="zh-CN" altLang="en-US" dirty="0"/>
              <a:t>数据驱动的图像复原方法应用展望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790BB4-C6DA-4FE7-9DC1-9C668FBEB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774" y="1318976"/>
            <a:ext cx="11940209" cy="5539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200" dirty="0"/>
              <a:t>随着空间观测（</a:t>
            </a:r>
            <a:r>
              <a:rPr lang="en-US" altLang="zh-CN" sz="3200" dirty="0"/>
              <a:t>HST</a:t>
            </a:r>
            <a:r>
              <a:rPr lang="zh-CN" altLang="en-US" sz="3200" dirty="0"/>
              <a:t>）</a:t>
            </a:r>
            <a:endParaRPr lang="en-US" altLang="zh-CN" sz="3200" dirty="0"/>
          </a:p>
          <a:p>
            <a:pPr marL="0" indent="0">
              <a:buNone/>
            </a:pPr>
            <a:r>
              <a:rPr lang="zh-CN" altLang="en-US" sz="3200" dirty="0"/>
              <a:t>地面高分辨率观测数据累积（</a:t>
            </a:r>
            <a:r>
              <a:rPr lang="en-US" altLang="zh-CN" sz="3200" dirty="0"/>
              <a:t>AO</a:t>
            </a:r>
            <a:r>
              <a:rPr lang="zh-CN" altLang="en-US" sz="3200" dirty="0"/>
              <a:t>辅助的望远镜，</a:t>
            </a:r>
            <a:r>
              <a:rPr lang="en-US" altLang="zh-CN" sz="3200" dirty="0"/>
              <a:t>Gemini-GPI</a:t>
            </a:r>
            <a:r>
              <a:rPr lang="zh-CN" altLang="en-US" sz="3200" dirty="0"/>
              <a:t>）</a:t>
            </a:r>
            <a:endParaRPr lang="en-US" altLang="zh-CN" sz="3200" dirty="0"/>
          </a:p>
          <a:p>
            <a:pPr marL="0" indent="0">
              <a:buNone/>
            </a:pPr>
            <a:endParaRPr lang="en-US" altLang="zh-CN" sz="3200" dirty="0"/>
          </a:p>
          <a:p>
            <a:pPr marL="0" indent="0">
              <a:buNone/>
            </a:pPr>
            <a:r>
              <a:rPr lang="zh-CN" altLang="en-US" sz="3200" b="1" dirty="0">
                <a:solidFill>
                  <a:srgbClr val="FF0000"/>
                </a:solidFill>
              </a:rPr>
              <a:t>能否利用海量的高分辨率观测图像提高地基望远镜成像质量？</a:t>
            </a:r>
            <a:endParaRPr lang="en-US" altLang="zh-CN" sz="3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sz="3200" dirty="0"/>
              <a:t>有利于：</a:t>
            </a:r>
            <a:endParaRPr lang="en-US" altLang="zh-CN" sz="3200" dirty="0"/>
          </a:p>
          <a:p>
            <a:pPr marL="0" indent="0">
              <a:buNone/>
            </a:pPr>
            <a:r>
              <a:rPr lang="zh-CN" altLang="en-US" sz="3200" b="1" dirty="0">
                <a:solidFill>
                  <a:srgbClr val="FF0000"/>
                </a:solidFill>
              </a:rPr>
              <a:t>提高巡天效率</a:t>
            </a:r>
            <a:endParaRPr lang="en-US" altLang="zh-CN" sz="3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sz="3200" dirty="0"/>
              <a:t>巡天数据中的弥散天体</a:t>
            </a:r>
            <a:endParaRPr lang="en-US" altLang="zh-CN" sz="3200" dirty="0"/>
          </a:p>
          <a:p>
            <a:pPr marL="0" indent="0">
              <a:buNone/>
            </a:pPr>
            <a:r>
              <a:rPr lang="zh-CN" altLang="en-US" sz="3200" dirty="0"/>
              <a:t>（</a:t>
            </a:r>
            <a:r>
              <a:rPr lang="en-US" altLang="zh-CN" sz="3200" dirty="0"/>
              <a:t>CGM</a:t>
            </a:r>
            <a:r>
              <a:rPr lang="zh-CN" altLang="en-US" sz="3200" dirty="0"/>
              <a:t>，</a:t>
            </a:r>
            <a:r>
              <a:rPr lang="en-US" altLang="zh-CN" sz="3200" dirty="0"/>
              <a:t>IGM</a:t>
            </a:r>
            <a:r>
              <a:rPr lang="zh-CN" altLang="en-US" sz="3200" dirty="0"/>
              <a:t>，</a:t>
            </a:r>
            <a:r>
              <a:rPr lang="en-US" altLang="zh-CN" sz="3200" dirty="0"/>
              <a:t>Galaxy</a:t>
            </a:r>
            <a:r>
              <a:rPr lang="zh-CN" altLang="en-US" sz="3200" dirty="0"/>
              <a:t>）观测</a:t>
            </a:r>
            <a:endParaRPr lang="en-US" altLang="zh-CN" sz="3200" dirty="0"/>
          </a:p>
          <a:p>
            <a:pPr marL="0" indent="0">
              <a:buNone/>
            </a:pPr>
            <a:r>
              <a:rPr lang="zh-CN" altLang="en-US" sz="3200" dirty="0"/>
              <a:t>暗弱目标发现</a:t>
            </a:r>
            <a:r>
              <a:rPr lang="en-US" altLang="zh-CN" sz="3200" dirty="0"/>
              <a:t>……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BF9D08D-2432-4531-AAAC-6DF883B59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315" y="3598497"/>
            <a:ext cx="5253544" cy="316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086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" y="1331421"/>
            <a:ext cx="12191999" cy="5313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/>
              <a:t>天文图像复原两种基本范式</a:t>
            </a:r>
            <a:endParaRPr lang="en-US" altLang="zh-CN" sz="4000" dirty="0"/>
          </a:p>
          <a:p>
            <a:pPr marL="0" indent="0">
              <a:buNone/>
            </a:pPr>
            <a:endParaRPr lang="en-US" altLang="zh-CN" sz="4000" dirty="0"/>
          </a:p>
          <a:p>
            <a:pPr marL="0" indent="0">
              <a:buNone/>
            </a:pPr>
            <a:endParaRPr lang="en-US" altLang="zh-CN" sz="4000" dirty="0"/>
          </a:p>
          <a:p>
            <a:pPr marL="0" indent="0">
              <a:buNone/>
            </a:pPr>
            <a:r>
              <a:rPr lang="zh-CN" altLang="en-US" sz="4000" b="1" dirty="0">
                <a:solidFill>
                  <a:srgbClr val="FF0000"/>
                </a:solidFill>
              </a:rPr>
              <a:t>数据驱动的天文图像复原</a:t>
            </a:r>
            <a:r>
              <a:rPr lang="zh-CN" altLang="en-US" sz="4000" dirty="0"/>
              <a:t>和</a:t>
            </a:r>
            <a:r>
              <a:rPr lang="zh-CN" altLang="en-US" sz="4000" b="1" dirty="0">
                <a:solidFill>
                  <a:srgbClr val="FF0000"/>
                </a:solidFill>
              </a:rPr>
              <a:t>挑战</a:t>
            </a:r>
            <a:endParaRPr lang="en-US" altLang="zh-CN" sz="4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sz="4000" dirty="0"/>
          </a:p>
          <a:p>
            <a:pPr marL="0" indent="0">
              <a:buNone/>
            </a:pPr>
            <a:endParaRPr lang="en-US" altLang="zh-CN" sz="4000" dirty="0"/>
          </a:p>
          <a:p>
            <a:pPr marL="0" indent="0">
              <a:buNone/>
            </a:pPr>
            <a:r>
              <a:rPr lang="zh-CN" altLang="en-US" sz="4000" dirty="0"/>
              <a:t>初步结果和未来工作</a:t>
            </a:r>
            <a:endParaRPr lang="en-US" altLang="zh-CN" sz="4000" dirty="0"/>
          </a:p>
          <a:p>
            <a:pPr marL="0" indent="0">
              <a:buNone/>
            </a:pPr>
            <a:endParaRPr lang="en-US" altLang="zh-CN" sz="4000" dirty="0"/>
          </a:p>
          <a:p>
            <a:pPr marL="0" indent="0">
              <a:buNone/>
            </a:pPr>
            <a:endParaRPr lang="en-US" altLang="zh-CN" sz="4000" dirty="0"/>
          </a:p>
        </p:txBody>
      </p:sp>
    </p:spTree>
    <p:extLst>
      <p:ext uri="{BB962C8B-B14F-4D97-AF65-F5344CB8AC3E}">
        <p14:creationId xmlns:p14="http://schemas.microsoft.com/office/powerpoint/2010/main" val="36965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4411" y="92983"/>
            <a:ext cx="11821572" cy="1325563"/>
          </a:xfrm>
        </p:spPr>
        <p:txBody>
          <a:bodyPr>
            <a:normAutofit/>
          </a:bodyPr>
          <a:lstStyle/>
          <a:p>
            <a:r>
              <a:rPr lang="zh-CN" altLang="en-US" dirty="0"/>
              <a:t>数据驱动的图像复原方法挑战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790BB4-C6DA-4FE7-9DC1-9C668FBEB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774" y="1054099"/>
            <a:ext cx="11940209" cy="59436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200" dirty="0"/>
              <a:t>生成模型的过拟合问题：</a:t>
            </a:r>
            <a:endParaRPr lang="en-US" altLang="zh-CN" sz="3200" dirty="0"/>
          </a:p>
          <a:p>
            <a:pPr marL="0" indent="0">
              <a:buNone/>
            </a:pPr>
            <a:endParaRPr lang="en-US" altLang="zh-CN" sz="3200" dirty="0"/>
          </a:p>
          <a:p>
            <a:pPr marL="0" indent="0">
              <a:buNone/>
            </a:pPr>
            <a:endParaRPr lang="en-US" altLang="zh-CN" sz="3200" dirty="0"/>
          </a:p>
          <a:p>
            <a:pPr marL="0" indent="0">
              <a:buNone/>
            </a:pPr>
            <a:r>
              <a:rPr lang="en-US" altLang="zh-CN" sz="3200" dirty="0"/>
              <a:t>1</a:t>
            </a:r>
            <a:r>
              <a:rPr lang="zh-CN" altLang="en-US" sz="3200" dirty="0"/>
              <a:t>、数据驱动下，合理数据集的选择问题；</a:t>
            </a:r>
            <a:endParaRPr lang="en-US" altLang="zh-CN" sz="3200" dirty="0"/>
          </a:p>
          <a:p>
            <a:pPr marL="0" indent="0">
              <a:buNone/>
            </a:pPr>
            <a:r>
              <a:rPr lang="en-US" altLang="zh-CN" sz="3200" dirty="0"/>
              <a:t>2</a:t>
            </a:r>
            <a:r>
              <a:rPr lang="zh-CN" altLang="en-US" sz="3200" dirty="0"/>
              <a:t>、非合理数据存在时，过拟合问题（</a:t>
            </a:r>
            <a:r>
              <a:rPr lang="zh-CN" altLang="en-US" sz="3200" b="1" dirty="0">
                <a:solidFill>
                  <a:srgbClr val="FF0000"/>
                </a:solidFill>
              </a:rPr>
              <a:t>人类难以分辨</a:t>
            </a:r>
            <a:r>
              <a:rPr lang="zh-CN" altLang="en-US" sz="3200" dirty="0"/>
              <a:t>）。</a:t>
            </a:r>
            <a:endParaRPr lang="en-US" altLang="zh-CN" sz="32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6A87CA2-7D86-4199-B8A8-EC4B9206C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8" y="3809764"/>
            <a:ext cx="12146524" cy="304823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5A61431-1D89-4CD3-A04B-71D9AF8B2A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2981" y="848195"/>
            <a:ext cx="2216501" cy="219426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F5424A5-2E30-4493-A22C-FB4D7C94AD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1871" y="848195"/>
            <a:ext cx="2216501" cy="221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431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" y="1331421"/>
            <a:ext cx="12191999" cy="5313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/>
              <a:t>天文图像复原两种基本范式</a:t>
            </a:r>
            <a:endParaRPr lang="en-US" altLang="zh-CN" sz="4000" dirty="0"/>
          </a:p>
          <a:p>
            <a:pPr marL="0" indent="0">
              <a:buNone/>
            </a:pPr>
            <a:endParaRPr lang="en-US" altLang="zh-CN" sz="4000" dirty="0"/>
          </a:p>
          <a:p>
            <a:pPr marL="0" indent="0">
              <a:buNone/>
            </a:pPr>
            <a:endParaRPr lang="en-US" altLang="zh-CN" sz="4000" dirty="0"/>
          </a:p>
          <a:p>
            <a:pPr marL="0" indent="0">
              <a:buNone/>
            </a:pPr>
            <a:r>
              <a:rPr lang="zh-CN" altLang="en-US" sz="4000" dirty="0"/>
              <a:t>数据驱动的天文图像复原问题和挑战</a:t>
            </a:r>
            <a:endParaRPr lang="en-US" altLang="zh-CN" sz="4000" dirty="0"/>
          </a:p>
          <a:p>
            <a:pPr marL="0" indent="0">
              <a:buNone/>
            </a:pPr>
            <a:endParaRPr lang="en-US" altLang="zh-CN" sz="4000" dirty="0"/>
          </a:p>
          <a:p>
            <a:pPr marL="0" indent="0">
              <a:buNone/>
            </a:pPr>
            <a:endParaRPr lang="en-US" altLang="zh-CN" sz="4000" dirty="0"/>
          </a:p>
          <a:p>
            <a:pPr marL="0" indent="0">
              <a:buNone/>
            </a:pPr>
            <a:r>
              <a:rPr lang="zh-CN" altLang="en-US" sz="4000" b="1" dirty="0">
                <a:solidFill>
                  <a:srgbClr val="FF0000"/>
                </a:solidFill>
              </a:rPr>
              <a:t>初步结果</a:t>
            </a:r>
            <a:r>
              <a:rPr lang="zh-CN" altLang="en-US" sz="4000" dirty="0"/>
              <a:t>和未来工作</a:t>
            </a:r>
            <a:endParaRPr lang="en-US" altLang="zh-CN" sz="4000" dirty="0"/>
          </a:p>
          <a:p>
            <a:pPr marL="0" indent="0">
              <a:buNone/>
            </a:pPr>
            <a:endParaRPr lang="en-US" altLang="zh-CN" sz="4000" dirty="0"/>
          </a:p>
          <a:p>
            <a:pPr marL="0" indent="0">
              <a:buNone/>
            </a:pPr>
            <a:endParaRPr lang="en-US" altLang="zh-CN" sz="4000" dirty="0"/>
          </a:p>
        </p:txBody>
      </p:sp>
    </p:spTree>
    <p:extLst>
      <p:ext uri="{BB962C8B-B14F-4D97-AF65-F5344CB8AC3E}">
        <p14:creationId xmlns:p14="http://schemas.microsoft.com/office/powerpoint/2010/main" val="32320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4411" y="92983"/>
            <a:ext cx="11821572" cy="1126217"/>
          </a:xfrm>
        </p:spPr>
        <p:txBody>
          <a:bodyPr>
            <a:normAutofit/>
          </a:bodyPr>
          <a:lstStyle/>
          <a:p>
            <a:r>
              <a:rPr lang="zh-CN" altLang="en-US" b="1" dirty="0"/>
              <a:t>初步结果：基于聚类的图像数据筛选方法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790BB4-C6DA-4FE7-9DC1-9C668FBEB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774" y="1219200"/>
            <a:ext cx="11940209" cy="5778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dirty="0"/>
              <a:t>4</a:t>
            </a:r>
            <a:r>
              <a:rPr lang="zh-CN" altLang="en-US" sz="3200" dirty="0"/>
              <a:t>米望远镜空间目标</a:t>
            </a:r>
            <a:r>
              <a:rPr lang="zh-CN" altLang="en-US" sz="3200" b="1" dirty="0">
                <a:solidFill>
                  <a:srgbClr val="FF0000"/>
                </a:solidFill>
              </a:rPr>
              <a:t>短曝光图像序列（工作情况感知）</a:t>
            </a:r>
            <a:r>
              <a:rPr lang="zh-CN" altLang="en-US" sz="3200" dirty="0"/>
              <a:t>处理方法</a:t>
            </a:r>
            <a:endParaRPr lang="en-US" altLang="zh-CN" sz="32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CE3C37A-E514-44E5-A6D4-4D281EBB8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11" y="2243817"/>
            <a:ext cx="9946389" cy="4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19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4411" y="92983"/>
            <a:ext cx="11821572" cy="1126217"/>
          </a:xfrm>
        </p:spPr>
        <p:txBody>
          <a:bodyPr>
            <a:normAutofit/>
          </a:bodyPr>
          <a:lstStyle/>
          <a:p>
            <a:r>
              <a:rPr lang="zh-CN" altLang="en-US" b="1" dirty="0"/>
              <a:t>初步结果：基于聚类的</a:t>
            </a:r>
            <a:r>
              <a:rPr lang="zh-CN" altLang="en-US" b="1" dirty="0">
                <a:solidFill>
                  <a:srgbClr val="FF0000"/>
                </a:solidFill>
              </a:rPr>
              <a:t>图像数据</a:t>
            </a:r>
            <a:r>
              <a:rPr lang="zh-CN" altLang="en-US" b="1" dirty="0"/>
              <a:t>筛选方法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790BB4-C6DA-4FE7-9DC1-9C668FBEB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774" y="1219200"/>
            <a:ext cx="11940209" cy="5778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200" dirty="0"/>
              <a:t>空间目标数据库：</a:t>
            </a:r>
            <a:endParaRPr lang="en-US" altLang="zh-CN" sz="3200" dirty="0"/>
          </a:p>
          <a:p>
            <a:pPr marL="0" indent="0">
              <a:buNone/>
            </a:pPr>
            <a:r>
              <a:rPr lang="en-US" altLang="zh-CN" sz="3200" b="1" dirty="0">
                <a:solidFill>
                  <a:srgbClr val="FF0000"/>
                </a:solidFill>
              </a:rPr>
              <a:t>16</a:t>
            </a:r>
            <a:r>
              <a:rPr lang="zh-CN" altLang="en-US" sz="3200" b="1" dirty="0">
                <a:solidFill>
                  <a:srgbClr val="FF0000"/>
                </a:solidFill>
              </a:rPr>
              <a:t>种卫星（不同姿态，</a:t>
            </a:r>
            <a:endParaRPr lang="en-US" altLang="zh-CN" sz="3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sz="3200" b="1" dirty="0">
                <a:solidFill>
                  <a:srgbClr val="FF0000"/>
                </a:solidFill>
              </a:rPr>
              <a:t>不同日地卫星方位，</a:t>
            </a:r>
            <a:endParaRPr lang="en-US" altLang="zh-CN" sz="3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sz="3200" b="1" dirty="0">
                <a:solidFill>
                  <a:srgbClr val="FF0000"/>
                </a:solidFill>
              </a:rPr>
              <a:t>不同工作状态）</a:t>
            </a:r>
            <a:endParaRPr lang="en-US" altLang="zh-CN" sz="3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sz="3200" dirty="0"/>
              <a:t>观测干扰情况：</a:t>
            </a:r>
            <a:endParaRPr lang="en-US" altLang="zh-CN" sz="3200" dirty="0"/>
          </a:p>
          <a:p>
            <a:pPr marL="0" indent="0">
              <a:buNone/>
            </a:pPr>
            <a:r>
              <a:rPr lang="zh-CN" altLang="en-US" sz="3200" b="1" dirty="0">
                <a:solidFill>
                  <a:srgbClr val="FF0000"/>
                </a:solidFill>
              </a:rPr>
              <a:t>实测湍流廓线，</a:t>
            </a:r>
            <a:endParaRPr lang="en-US" altLang="zh-CN" sz="3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sz="3200" b="1" dirty="0">
                <a:solidFill>
                  <a:srgbClr val="FF0000"/>
                </a:solidFill>
              </a:rPr>
              <a:t>高精度湍流复振幅</a:t>
            </a:r>
            <a:r>
              <a:rPr lang="en-US" altLang="zh-CN" sz="3200" b="1" dirty="0">
                <a:solidFill>
                  <a:srgbClr val="FF0000"/>
                </a:solidFill>
              </a:rPr>
              <a:t>Fresnel</a:t>
            </a:r>
          </a:p>
          <a:p>
            <a:pPr marL="0" indent="0">
              <a:buNone/>
            </a:pPr>
            <a:r>
              <a:rPr lang="zh-CN" altLang="en-US" sz="3200" dirty="0"/>
              <a:t>望远镜：</a:t>
            </a:r>
            <a:endParaRPr lang="en-US" altLang="zh-CN" sz="3200" dirty="0"/>
          </a:p>
          <a:p>
            <a:pPr marL="0" indent="0">
              <a:buNone/>
            </a:pPr>
            <a:r>
              <a:rPr lang="en-US" altLang="zh-CN" sz="3200" b="1" dirty="0">
                <a:solidFill>
                  <a:srgbClr val="FF0000"/>
                </a:solidFill>
              </a:rPr>
              <a:t>4</a:t>
            </a:r>
            <a:r>
              <a:rPr lang="zh-CN" altLang="en-US" sz="3200" b="1" dirty="0">
                <a:solidFill>
                  <a:srgbClr val="FF0000"/>
                </a:solidFill>
              </a:rPr>
              <a:t>米</a:t>
            </a:r>
            <a:r>
              <a:rPr lang="en-US" altLang="zh-CN" sz="3200" b="1" dirty="0">
                <a:solidFill>
                  <a:srgbClr val="FF0000"/>
                </a:solidFill>
              </a:rPr>
              <a:t>RC</a:t>
            </a:r>
            <a:r>
              <a:rPr lang="zh-CN" altLang="en-US" sz="3200" b="1" dirty="0">
                <a:solidFill>
                  <a:srgbClr val="FF0000"/>
                </a:solidFill>
              </a:rPr>
              <a:t>，视场</a:t>
            </a:r>
            <a:r>
              <a:rPr lang="en-US" altLang="zh-CN" sz="3200" b="1" dirty="0">
                <a:solidFill>
                  <a:srgbClr val="FF0000"/>
                </a:solidFill>
              </a:rPr>
              <a:t>6</a:t>
            </a:r>
            <a:r>
              <a:rPr lang="zh-CN" altLang="en-US" sz="3200" b="1" dirty="0">
                <a:solidFill>
                  <a:srgbClr val="FF0000"/>
                </a:solidFill>
              </a:rPr>
              <a:t>角秒，</a:t>
            </a:r>
            <a:endParaRPr lang="en-US" altLang="zh-CN" sz="3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sz="3200" b="1" dirty="0" err="1">
                <a:solidFill>
                  <a:srgbClr val="FF0000"/>
                </a:solidFill>
              </a:rPr>
              <a:t>Pixelscale</a:t>
            </a:r>
            <a:r>
              <a:rPr lang="en-US" altLang="zh-CN" sz="3200" b="1" dirty="0">
                <a:solidFill>
                  <a:srgbClr val="FF0000"/>
                </a:solidFill>
              </a:rPr>
              <a:t> 0.003</a:t>
            </a:r>
            <a:r>
              <a:rPr lang="zh-CN" altLang="en-US" sz="3200" b="1" dirty="0">
                <a:solidFill>
                  <a:srgbClr val="FF0000"/>
                </a:solidFill>
              </a:rPr>
              <a:t>角秒</a:t>
            </a:r>
            <a:endParaRPr lang="en-US" altLang="zh-CN" sz="3200" b="1" dirty="0">
              <a:solidFill>
                <a:srgbClr val="FF0000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390B126-EBCB-410E-9F5F-C69E06C5F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700" y="937986"/>
            <a:ext cx="6993283" cy="592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645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4411" y="92983"/>
            <a:ext cx="11821572" cy="1126217"/>
          </a:xfrm>
        </p:spPr>
        <p:txBody>
          <a:bodyPr>
            <a:normAutofit/>
          </a:bodyPr>
          <a:lstStyle/>
          <a:p>
            <a:r>
              <a:rPr lang="zh-CN" altLang="en-US" b="1" dirty="0"/>
              <a:t>初步结果：</a:t>
            </a:r>
            <a:r>
              <a:rPr lang="en-US" altLang="zh-CN" b="1" dirty="0"/>
              <a:t>PE+LPIPS</a:t>
            </a:r>
            <a:r>
              <a:rPr lang="zh-CN" altLang="en-US" b="1" dirty="0"/>
              <a:t>聚类结果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790BB4-C6DA-4FE7-9DC1-9C668FBEB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774" y="1219200"/>
            <a:ext cx="11940209" cy="5778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200" b="1" dirty="0"/>
              <a:t>数据集：自然图像（猫，狗，</a:t>
            </a:r>
            <a:endParaRPr lang="en-US" altLang="zh-CN" sz="3200" b="1" dirty="0"/>
          </a:p>
          <a:p>
            <a:pPr marL="0" indent="0">
              <a:buNone/>
            </a:pPr>
            <a:r>
              <a:rPr lang="zh-CN" altLang="en-US" sz="3200" b="1" dirty="0"/>
              <a:t>树，飞机）</a:t>
            </a:r>
            <a:endParaRPr lang="en-US" altLang="zh-CN" sz="3200" b="1" dirty="0"/>
          </a:p>
          <a:p>
            <a:pPr marL="0" indent="0">
              <a:buNone/>
            </a:pPr>
            <a:r>
              <a:rPr lang="zh-CN" altLang="en-US" sz="3200" b="1" dirty="0"/>
              <a:t>卫星数据聚类结果</a:t>
            </a:r>
            <a:endParaRPr lang="en-US" altLang="zh-CN" sz="3200" b="1" dirty="0"/>
          </a:p>
          <a:p>
            <a:pPr marL="0" indent="0">
              <a:buNone/>
            </a:pPr>
            <a:endParaRPr lang="en-US" altLang="zh-CN" sz="3200" b="1" dirty="0"/>
          </a:p>
          <a:p>
            <a:pPr marL="0" indent="0">
              <a:buNone/>
            </a:pPr>
            <a:endParaRPr lang="en-US" altLang="zh-CN" sz="3200" b="1" dirty="0"/>
          </a:p>
          <a:p>
            <a:pPr marL="0" indent="0">
              <a:buNone/>
            </a:pPr>
            <a:endParaRPr lang="en-US" altLang="zh-CN" sz="3200" b="1" dirty="0"/>
          </a:p>
          <a:p>
            <a:pPr marL="0" indent="0">
              <a:buNone/>
            </a:pPr>
            <a:r>
              <a:rPr lang="zh-CN" altLang="en-US" sz="3200" b="1" dirty="0">
                <a:solidFill>
                  <a:srgbClr val="FF0000"/>
                </a:solidFill>
              </a:rPr>
              <a:t>类别的差别并不能反映图像</a:t>
            </a:r>
            <a:endParaRPr lang="en-US" altLang="zh-CN" sz="3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sz="3200" b="1" dirty="0">
                <a:solidFill>
                  <a:srgbClr val="FF0000"/>
                </a:solidFill>
              </a:rPr>
              <a:t>分形特征的真正差别。</a:t>
            </a:r>
            <a:endParaRPr lang="en-US" altLang="zh-CN" sz="3200" b="1" dirty="0">
              <a:solidFill>
                <a:srgbClr val="FF0000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766E367-B485-414F-9C72-5D683E869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700" y="971244"/>
            <a:ext cx="6042025" cy="584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054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4411" y="92983"/>
            <a:ext cx="11821572" cy="1126217"/>
          </a:xfrm>
        </p:spPr>
        <p:txBody>
          <a:bodyPr>
            <a:normAutofit/>
          </a:bodyPr>
          <a:lstStyle/>
          <a:p>
            <a:r>
              <a:rPr lang="zh-CN" altLang="en-US" b="1" dirty="0"/>
              <a:t>初步结果：基于聚类的图像复原结果</a:t>
            </a:r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4E3A0655-21A3-4DE2-8CD1-2F271432CD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73912" y="950912"/>
            <a:ext cx="7853677" cy="5814105"/>
          </a:xfrm>
          <a:prstGeom prst="rect">
            <a:avLst/>
          </a:prstGeom>
        </p:spPr>
      </p:pic>
      <p:sp>
        <p:nvSpPr>
          <p:cNvPr id="6" name="内容占位符 2">
            <a:extLst>
              <a:ext uri="{FF2B5EF4-FFF2-40B4-BE49-F238E27FC236}">
                <a16:creationId xmlns:a16="http://schemas.microsoft.com/office/drawing/2014/main" id="{59CE9349-D6FF-4BA3-9304-91F9BC62E26E}"/>
              </a:ext>
            </a:extLst>
          </p:cNvPr>
          <p:cNvSpPr txBox="1">
            <a:spLocks/>
          </p:cNvSpPr>
          <p:nvPr/>
        </p:nvSpPr>
        <p:spPr>
          <a:xfrm>
            <a:off x="145774" y="1219200"/>
            <a:ext cx="11940209" cy="5778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3200" b="1" dirty="0"/>
              <a:t>聚类后图像复原结果：</a:t>
            </a:r>
            <a:endParaRPr lang="en-US" altLang="zh-CN" sz="32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FF0000"/>
                </a:solidFill>
              </a:rPr>
              <a:t>（不同类参考图像下，</a:t>
            </a:r>
            <a:endParaRPr lang="en-US" altLang="zh-CN" sz="3200" b="1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FF0000"/>
                </a:solidFill>
              </a:rPr>
              <a:t>被复原卫星图像）。</a:t>
            </a:r>
            <a:endParaRPr lang="en-US" altLang="zh-CN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92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4411" y="92983"/>
            <a:ext cx="11821572" cy="1126217"/>
          </a:xfrm>
        </p:spPr>
        <p:txBody>
          <a:bodyPr>
            <a:normAutofit/>
          </a:bodyPr>
          <a:lstStyle/>
          <a:p>
            <a:r>
              <a:rPr lang="zh-CN" altLang="en-US" b="1" dirty="0"/>
              <a:t>初步结果：基于聚类的图像复原结果</a:t>
            </a: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59CE9349-D6FF-4BA3-9304-91F9BC62E26E}"/>
              </a:ext>
            </a:extLst>
          </p:cNvPr>
          <p:cNvSpPr txBox="1">
            <a:spLocks/>
          </p:cNvSpPr>
          <p:nvPr/>
        </p:nvSpPr>
        <p:spPr>
          <a:xfrm>
            <a:off x="145774" y="1219200"/>
            <a:ext cx="11940209" cy="5778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3200" b="1" dirty="0"/>
              <a:t>聚类后图像复原结果：</a:t>
            </a:r>
            <a:r>
              <a:rPr lang="zh-CN" altLang="en-US" sz="3200" b="1" dirty="0">
                <a:solidFill>
                  <a:srgbClr val="FF0000"/>
                </a:solidFill>
              </a:rPr>
              <a:t>（被复原卫星图像是否在参考集合内）</a:t>
            </a:r>
            <a:endParaRPr lang="en-US" altLang="zh-CN" sz="3200" b="1" dirty="0">
              <a:solidFill>
                <a:srgbClr val="FF0000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7318BFD-6A41-4E60-BF70-A59BD5650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947" y="1772382"/>
            <a:ext cx="9334500" cy="508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59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" y="1331421"/>
            <a:ext cx="12191999" cy="5313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/>
              <a:t>天文图像复原两种基本范式</a:t>
            </a:r>
            <a:endParaRPr lang="en-US" altLang="zh-CN" sz="4000" dirty="0"/>
          </a:p>
          <a:p>
            <a:pPr marL="0" indent="0">
              <a:buNone/>
            </a:pPr>
            <a:endParaRPr lang="en-US" altLang="zh-CN" sz="4000" dirty="0"/>
          </a:p>
          <a:p>
            <a:pPr marL="0" indent="0">
              <a:buNone/>
            </a:pPr>
            <a:endParaRPr lang="en-US" altLang="zh-CN" sz="4000" dirty="0"/>
          </a:p>
          <a:p>
            <a:pPr marL="0" indent="0">
              <a:buNone/>
            </a:pPr>
            <a:r>
              <a:rPr lang="zh-CN" altLang="en-US" sz="4000" dirty="0"/>
              <a:t>数据驱动的天文图像复原问题和挑战</a:t>
            </a:r>
            <a:endParaRPr lang="en-US" altLang="zh-CN" sz="4000" dirty="0"/>
          </a:p>
          <a:p>
            <a:pPr marL="0" indent="0">
              <a:buNone/>
            </a:pPr>
            <a:endParaRPr lang="en-US" altLang="zh-CN" sz="4000" dirty="0"/>
          </a:p>
          <a:p>
            <a:pPr marL="0" indent="0">
              <a:buNone/>
            </a:pPr>
            <a:endParaRPr lang="en-US" altLang="zh-CN" sz="4000" dirty="0"/>
          </a:p>
          <a:p>
            <a:pPr marL="0" indent="0">
              <a:buNone/>
            </a:pPr>
            <a:r>
              <a:rPr lang="zh-CN" altLang="en-US" sz="4000" dirty="0"/>
              <a:t>初步结果和</a:t>
            </a:r>
            <a:r>
              <a:rPr lang="zh-CN" altLang="en-US" sz="4000" b="1" dirty="0">
                <a:solidFill>
                  <a:srgbClr val="FF0000"/>
                </a:solidFill>
              </a:rPr>
              <a:t>未来工作</a:t>
            </a:r>
            <a:endParaRPr lang="en-US" altLang="zh-CN" sz="4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sz="4000" dirty="0"/>
          </a:p>
          <a:p>
            <a:pPr marL="0" indent="0">
              <a:buNone/>
            </a:pPr>
            <a:endParaRPr lang="en-US" altLang="zh-CN" sz="4000" dirty="0"/>
          </a:p>
        </p:txBody>
      </p:sp>
    </p:spTree>
    <p:extLst>
      <p:ext uri="{BB962C8B-B14F-4D97-AF65-F5344CB8AC3E}">
        <p14:creationId xmlns:p14="http://schemas.microsoft.com/office/powerpoint/2010/main" val="1974288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" y="1331421"/>
            <a:ext cx="12191999" cy="5313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b="1" dirty="0">
                <a:solidFill>
                  <a:srgbClr val="FF0000"/>
                </a:solidFill>
              </a:rPr>
              <a:t>天文图像复原两种基本范式</a:t>
            </a:r>
            <a:endParaRPr lang="en-US" altLang="zh-CN" sz="4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sz="4000" dirty="0"/>
          </a:p>
          <a:p>
            <a:pPr marL="0" indent="0">
              <a:buNone/>
            </a:pPr>
            <a:endParaRPr lang="en-US" altLang="zh-CN" sz="4000" dirty="0"/>
          </a:p>
          <a:p>
            <a:pPr marL="0" indent="0">
              <a:buNone/>
            </a:pPr>
            <a:r>
              <a:rPr lang="zh-CN" altLang="en-US" sz="4000" dirty="0"/>
              <a:t>数据驱动的天文图像复原问题和挑战</a:t>
            </a:r>
            <a:endParaRPr lang="en-US" altLang="zh-CN" sz="4000" dirty="0"/>
          </a:p>
          <a:p>
            <a:pPr marL="0" indent="0">
              <a:buNone/>
            </a:pPr>
            <a:endParaRPr lang="en-US" altLang="zh-CN" sz="4000" dirty="0"/>
          </a:p>
          <a:p>
            <a:pPr marL="0" indent="0">
              <a:buNone/>
            </a:pPr>
            <a:endParaRPr lang="en-US" altLang="zh-CN" sz="4000" dirty="0"/>
          </a:p>
          <a:p>
            <a:pPr marL="0" indent="0">
              <a:buNone/>
            </a:pPr>
            <a:r>
              <a:rPr lang="zh-CN" altLang="en-US" sz="4000" dirty="0"/>
              <a:t>初步结果和未来工作</a:t>
            </a:r>
            <a:endParaRPr lang="en-US" altLang="zh-CN" sz="4000" dirty="0"/>
          </a:p>
          <a:p>
            <a:pPr marL="0" indent="0">
              <a:buNone/>
            </a:pPr>
            <a:endParaRPr lang="en-US" altLang="zh-CN" sz="4000" dirty="0"/>
          </a:p>
          <a:p>
            <a:pPr marL="0" indent="0">
              <a:buNone/>
            </a:pPr>
            <a:endParaRPr lang="en-US" altLang="zh-CN" sz="4000" dirty="0"/>
          </a:p>
        </p:txBody>
      </p:sp>
    </p:spTree>
    <p:extLst>
      <p:ext uri="{BB962C8B-B14F-4D97-AF65-F5344CB8AC3E}">
        <p14:creationId xmlns:p14="http://schemas.microsoft.com/office/powerpoint/2010/main" val="1731438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4411" y="92983"/>
            <a:ext cx="11821572" cy="1126217"/>
          </a:xfrm>
        </p:spPr>
        <p:txBody>
          <a:bodyPr>
            <a:normAutofit/>
          </a:bodyPr>
          <a:lstStyle/>
          <a:p>
            <a:r>
              <a:rPr lang="zh-CN" altLang="en-US" b="1" dirty="0"/>
              <a:t>未来工作</a:t>
            </a: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59CE9349-D6FF-4BA3-9304-91F9BC62E26E}"/>
              </a:ext>
            </a:extLst>
          </p:cNvPr>
          <p:cNvSpPr txBox="1">
            <a:spLocks/>
          </p:cNvSpPr>
          <p:nvPr/>
        </p:nvSpPr>
        <p:spPr>
          <a:xfrm>
            <a:off x="145774" y="1219200"/>
            <a:ext cx="11940209" cy="5778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zh-CN" sz="3200" b="1" dirty="0">
              <a:solidFill>
                <a:srgbClr val="FF0000"/>
              </a:solidFill>
            </a:endParaRP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BC93AAFD-D71D-4CF6-833D-6CAEAC429F80}"/>
              </a:ext>
            </a:extLst>
          </p:cNvPr>
          <p:cNvSpPr txBox="1">
            <a:spLocks/>
          </p:cNvSpPr>
          <p:nvPr/>
        </p:nvSpPr>
        <p:spPr>
          <a:xfrm>
            <a:off x="145773" y="1061884"/>
            <a:ext cx="11940209" cy="5545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FF0000"/>
                </a:solidFill>
              </a:rPr>
              <a:t>初步完成了数据驱动天文图像复原方法预研究，累计数据进行统计研究</a:t>
            </a:r>
            <a:r>
              <a:rPr lang="zh-CN" altLang="en-US" sz="3200" b="1" dirty="0"/>
              <a:t>，预期：</a:t>
            </a:r>
            <a:endParaRPr lang="en-US" altLang="zh-CN" sz="32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sz="3200" b="1" dirty="0"/>
              <a:t>1</a:t>
            </a:r>
            <a:r>
              <a:rPr lang="zh-CN" altLang="en-US" sz="3200" b="1" dirty="0"/>
              <a:t>、开展地基太阳图像高效复原方法研究。</a:t>
            </a:r>
            <a:endParaRPr lang="en-US" altLang="zh-CN" sz="3200" b="1" dirty="0"/>
          </a:p>
          <a:p>
            <a:pPr marL="0" indent="0">
              <a:buNone/>
            </a:pPr>
            <a:r>
              <a:rPr lang="en-US" altLang="zh-CN" sz="3200" b="1" dirty="0"/>
              <a:t>2</a:t>
            </a:r>
            <a:r>
              <a:rPr lang="zh-CN" altLang="en-US" sz="3200" b="1" dirty="0"/>
              <a:t>、与</a:t>
            </a:r>
            <a:r>
              <a:rPr lang="en-US" altLang="zh-CN" sz="3200" b="1" dirty="0"/>
              <a:t>J-PAS</a:t>
            </a:r>
            <a:r>
              <a:rPr lang="zh-CN" altLang="en-US" sz="3200" b="1" dirty="0"/>
              <a:t>合作，使用</a:t>
            </a:r>
            <a:r>
              <a:rPr lang="en-US" altLang="zh-CN" sz="3200" b="1" dirty="0"/>
              <a:t>HST</a:t>
            </a:r>
            <a:r>
              <a:rPr lang="zh-CN" altLang="en-US" sz="3200" b="1" dirty="0"/>
              <a:t>观测数据进行</a:t>
            </a:r>
            <a:r>
              <a:rPr lang="en-US" altLang="zh-CN" sz="3200" b="1" dirty="0"/>
              <a:t>CGM</a:t>
            </a:r>
            <a:r>
              <a:rPr lang="zh-CN" altLang="en-US" sz="3200" b="1" dirty="0"/>
              <a:t>观测。</a:t>
            </a:r>
            <a:endParaRPr lang="en-US" altLang="zh-CN" sz="3200" b="1" dirty="0"/>
          </a:p>
          <a:p>
            <a:pPr marL="0" indent="0">
              <a:buNone/>
            </a:pPr>
            <a:r>
              <a:rPr lang="en-US" altLang="zh-CN" sz="3200" b="1" dirty="0"/>
              <a:t>3</a:t>
            </a:r>
            <a:r>
              <a:rPr lang="zh-CN" altLang="en-US" sz="3200" b="1" dirty="0"/>
              <a:t>、利用</a:t>
            </a:r>
            <a:r>
              <a:rPr lang="en-US" altLang="zh-CN" sz="3200" b="1" dirty="0"/>
              <a:t>HST</a:t>
            </a:r>
            <a:r>
              <a:rPr lang="zh-CN" altLang="en-US" sz="3200" b="1" dirty="0"/>
              <a:t>数据建立星系特征库，服务国内大视场望远镜对星系的观测。</a:t>
            </a:r>
            <a:endParaRPr lang="en-US" altLang="zh-CN" sz="3200" b="1" dirty="0"/>
          </a:p>
        </p:txBody>
      </p:sp>
      <p:pic>
        <p:nvPicPr>
          <p:cNvPr id="7" name="Picture 12" descr="http://www.j-pas.org/resource/index/1?sp=remote_img/news/news_00116/bg_news_00116.jpeg">
            <a:extLst>
              <a:ext uri="{FF2B5EF4-FFF2-40B4-BE49-F238E27FC236}">
                <a16:creationId xmlns:a16="http://schemas.microsoft.com/office/drawing/2014/main" id="{D9F777EE-5081-464A-B1D1-9DA0498BB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063" y="4174243"/>
            <a:ext cx="5157390" cy="257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www.j-pas.org/resource/index/1?sp=remote_img/news/news_00058/bg_news_00058.jpeg">
            <a:extLst>
              <a:ext uri="{FF2B5EF4-FFF2-40B4-BE49-F238E27FC236}">
                <a16:creationId xmlns:a16="http://schemas.microsoft.com/office/drawing/2014/main" id="{2A339784-B226-4EA9-9EF4-ACA8ACC8F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006" y="4159250"/>
            <a:ext cx="5187410" cy="25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196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内容占位符 2"/>
          <p:cNvSpPr>
            <a:spLocks noGrp="1"/>
          </p:cNvSpPr>
          <p:nvPr>
            <p:ph idx="1"/>
          </p:nvPr>
        </p:nvSpPr>
        <p:spPr>
          <a:xfrm>
            <a:off x="116747" y="323226"/>
            <a:ext cx="11958506" cy="622997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CN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感谢：</a:t>
            </a:r>
            <a:endParaRPr lang="en-US" altLang="zh-CN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zh-CN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国家自然科学基金委（</a:t>
            </a:r>
            <a:r>
              <a:rPr lang="en-US" altLang="zh-C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NSFC</a:t>
            </a:r>
            <a:r>
              <a:rPr lang="zh-CN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）、教育部留学基金委（</a:t>
            </a:r>
            <a:r>
              <a:rPr lang="en-US" altLang="zh-C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CSC</a:t>
            </a:r>
            <a:r>
              <a:rPr lang="zh-CN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）、英国科学与技术设施委员会（</a:t>
            </a:r>
            <a:r>
              <a:rPr lang="en-US" altLang="zh-C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STFC</a:t>
            </a:r>
            <a:r>
              <a:rPr lang="zh-CN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）、山西省高等学校科技创新项目支持。</a:t>
            </a:r>
            <a:endParaRPr lang="en-US" altLang="zh-CN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zh-CN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感谢：</a:t>
            </a:r>
            <a:endParaRPr lang="en-US" altLang="zh-CN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zh-CN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云南天文台向永源博士、刘辉研究员、季凯帆研究员、刘忠研究员</a:t>
            </a:r>
            <a:endParaRPr lang="en-US" altLang="zh-CN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zh-CN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广州大学邓辉教授</a:t>
            </a:r>
            <a:endParaRPr lang="en-US" altLang="zh-CN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zh-CN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国防科技大学梁永辉教授</a:t>
            </a:r>
            <a:endParaRPr lang="en-US" altLang="zh-CN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zh-CN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密歇根大学</a:t>
            </a:r>
            <a:r>
              <a:rPr lang="en-US" altLang="zh-C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Renato</a:t>
            </a:r>
            <a:r>
              <a:rPr lang="zh-CN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博士、杜伦大学</a:t>
            </a:r>
            <a:r>
              <a:rPr lang="en-US" altLang="zh-C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Alastair</a:t>
            </a:r>
            <a:r>
              <a:rPr lang="zh-CN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副研究员的帮助</a:t>
            </a:r>
            <a:endParaRPr lang="en-US" altLang="zh-CN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zh-C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interested, Contact Me</a:t>
            </a:r>
          </a:p>
          <a:p>
            <a:pPr marL="0" indent="0" algn="ctr">
              <a:buNone/>
            </a:pPr>
            <a:r>
              <a:rPr lang="en-US" altLang="zh-C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robinmartin20@gmail.com</a:t>
            </a:r>
          </a:p>
        </p:txBody>
      </p:sp>
    </p:spTree>
    <p:extLst>
      <p:ext uri="{BB962C8B-B14F-4D97-AF65-F5344CB8AC3E}">
        <p14:creationId xmlns:p14="http://schemas.microsoft.com/office/powerpoint/2010/main" val="1999174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2" y="0"/>
            <a:ext cx="11782267" cy="1325563"/>
          </a:xfrm>
        </p:spPr>
        <p:txBody>
          <a:bodyPr>
            <a:normAutofit/>
          </a:bodyPr>
          <a:lstStyle/>
          <a:p>
            <a:r>
              <a:rPr lang="zh-CN" altLang="en-US" dirty="0"/>
              <a:t>天文图像复原两种基本范式</a:t>
            </a:r>
            <a:r>
              <a:rPr lang="en-US" altLang="zh-CN" dirty="0"/>
              <a:t>-</a:t>
            </a:r>
            <a:r>
              <a:rPr lang="zh-CN" altLang="en-US" dirty="0"/>
              <a:t>退化过程建模驱动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C621CAA1-2D86-49A4-B285-AA7CBF5F7E7B}"/>
              </a:ext>
            </a:extLst>
          </p:cNvPr>
          <p:cNvSpPr/>
          <p:nvPr/>
        </p:nvSpPr>
        <p:spPr>
          <a:xfrm>
            <a:off x="3228975" y="1171575"/>
            <a:ext cx="2662156" cy="552926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内容占位符 1">
                <a:extLst>
                  <a:ext uri="{FF2B5EF4-FFF2-40B4-BE49-F238E27FC236}">
                    <a16:creationId xmlns:a16="http://schemas.microsoft.com/office/drawing/2014/main" id="{2B960F9D-9948-4C13-B2AA-39781E88FB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2" y="1171575"/>
                <a:ext cx="12192002" cy="4744162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4000" i="1" smtClean="0">
                          <a:latin typeface="Cambria Math" panose="02040503050406030204" pitchFamily="18" charset="0"/>
                        </a:rPr>
                        <m:t>Img</m:t>
                      </m:r>
                      <m:d>
                        <m:dPr>
                          <m:ctrlPr>
                            <a:rPr lang="en-US" altLang="zh-CN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4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4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CN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CN" sz="4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CN" sz="4000" b="0" i="1" smtClean="0">
                              <a:latin typeface="Cambria Math" panose="02040503050406030204" pitchFamily="18" charset="0"/>
                            </a:rPr>
                            <m:t>𝑃𝑆𝐹</m:t>
                          </m:r>
                          <m:d>
                            <m:dPr>
                              <m:ctrlPr>
                                <a:rPr lang="en-US" altLang="zh-CN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4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4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CN" sz="4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sz="40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altLang="zh-CN" sz="4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altLang="zh-CN" sz="4000" b="0" i="1" smtClean="0">
                              <a:latin typeface="Cambria Math" panose="02040503050406030204" pitchFamily="18" charset="0"/>
                            </a:rPr>
                            <m:t>𝑂𝐵𝐽</m:t>
                          </m:r>
                          <m:d>
                            <m:dPr>
                              <m:ctrlPr>
                                <a:rPr lang="en-US" altLang="zh-CN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4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4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CN" sz="4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sz="40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altLang="zh-CN" sz="4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4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altLang="zh-CN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4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4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CN" sz="4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sz="40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altLang="zh-CN" sz="4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4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zh-CN" altLang="en-US" sz="40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zh-CN" altLang="en-US" sz="4000" dirty="0"/>
              </a:p>
            </p:txBody>
          </p:sp>
        </mc:Choice>
        <mc:Fallback xmlns="">
          <p:sp>
            <p:nvSpPr>
              <p:cNvPr id="32" name="内容占位符 1">
                <a:extLst>
                  <a:ext uri="{FF2B5EF4-FFF2-40B4-BE49-F238E27FC236}">
                    <a16:creationId xmlns:a16="http://schemas.microsoft.com/office/drawing/2014/main" id="{2B960F9D-9948-4C13-B2AA-39781E88FB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2" y="1171575"/>
                <a:ext cx="12192002" cy="474416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图片 32">
            <a:extLst>
              <a:ext uri="{FF2B5EF4-FFF2-40B4-BE49-F238E27FC236}">
                <a16:creationId xmlns:a16="http://schemas.microsoft.com/office/drawing/2014/main" id="{8DE37479-4069-4413-A761-5EB84B753F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73254"/>
            <a:ext cx="2155908" cy="2155908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070D3033-6C97-4AE3-A6AC-06BB1F7519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2765" y="2573254"/>
            <a:ext cx="2207547" cy="2155908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7F3051FF-2FC6-49C6-B5FD-06C6B8EE36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1798" y="2573254"/>
            <a:ext cx="2117179" cy="2155908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1A0ED60F-6C9C-4952-BB40-89DB72230C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73507" y="2573254"/>
            <a:ext cx="2244681" cy="21559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30CF959B-66AC-421F-845C-FD821F8DB234}"/>
                  </a:ext>
                </a:extLst>
              </p:cNvPr>
              <p:cNvSpPr txBox="1"/>
              <p:nvPr/>
            </p:nvSpPr>
            <p:spPr>
              <a:xfrm>
                <a:off x="2113987" y="5457477"/>
                <a:ext cx="9668278" cy="5672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𝑃𝑆𝐹</m:t>
                      </m:r>
                      <m:d>
                        <m:dPr>
                          <m:ctrlPr>
                            <a:rPr lang="en-US" altLang="zh-CN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CN" sz="36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3600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altLang="zh-CN" sz="3600" b="1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m:rPr>
                          <m:sty m:val="p"/>
                        </m:rPr>
                        <a:rPr lang="en-US" altLang="zh-CN" sz="3600" b="1" i="1">
                          <a:latin typeface="Cambria Math" panose="02040503050406030204" pitchFamily="18" charset="0"/>
                        </a:rPr>
                        <m:t>FT</m:t>
                      </m:r>
                      <m:r>
                        <a:rPr lang="en-US" altLang="zh-CN" sz="3600" b="1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altLang="zh-CN" sz="3600" b="1" i="1" smtClean="0">
                          <a:latin typeface="Cambria Math" panose="02040503050406030204" pitchFamily="18" charset="0"/>
                        </a:rPr>
                        <m:t>𝑨𝒆𝒙𝒑</m:t>
                      </m:r>
                      <m:d>
                        <m:dPr>
                          <m:ctrlPr>
                            <a:rPr lang="en-US" altLang="zh-CN" sz="3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36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zh-CN" altLang="en-US" sz="3600" b="1" i="1" smtClean="0">
                              <a:latin typeface="Cambria Math" panose="02040503050406030204" pitchFamily="18" charset="0"/>
                            </a:rPr>
                            <m:t>𝝋</m:t>
                          </m:r>
                        </m:e>
                      </m:d>
                      <m:r>
                        <a:rPr lang="en-US" altLang="zh-CN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  <m:sSup>
                        <m:sSupPr>
                          <m:ctrlPr>
                            <a:rPr lang="en-US" altLang="zh-CN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en-US" altLang="zh-CN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altLang="zh-CN" sz="3600" b="1" dirty="0"/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30CF959B-66AC-421F-845C-FD821F8DB2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3987" y="5457477"/>
                <a:ext cx="9668278" cy="56720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图片 37">
            <a:extLst>
              <a:ext uri="{FF2B5EF4-FFF2-40B4-BE49-F238E27FC236}">
                <a16:creationId xmlns:a16="http://schemas.microsoft.com/office/drawing/2014/main" id="{6E6055DB-F912-4BAE-A9C6-4DDE1590EF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100638"/>
            <a:ext cx="3265649" cy="175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803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9832"/>
            <a:ext cx="11782267" cy="1325563"/>
          </a:xfrm>
        </p:spPr>
        <p:txBody>
          <a:bodyPr>
            <a:normAutofit/>
          </a:bodyPr>
          <a:lstStyle/>
          <a:p>
            <a:r>
              <a:rPr lang="en-US" altLang="zh-CN" dirty="0"/>
              <a:t>PSF Modelling – PSF Prediction</a:t>
            </a:r>
            <a:endParaRPr lang="zh-CN" altLang="en-US" dirty="0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692FA11E-8B22-4B4E-BB94-82E04A563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473" y="324767"/>
            <a:ext cx="3673792" cy="184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7116477-0FA8-46A7-9C92-865F8E87E6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1331" y="2410621"/>
            <a:ext cx="5931577" cy="4210506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E0A6B777-BD2D-4B12-8EF1-F6B6289D09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5821"/>
            <a:ext cx="6850786" cy="408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内容占位符 1">
            <a:extLst>
              <a:ext uri="{FF2B5EF4-FFF2-40B4-BE49-F238E27FC236}">
                <a16:creationId xmlns:a16="http://schemas.microsoft.com/office/drawing/2014/main" id="{02D2D0D1-270A-4AD5-91BC-8C8E170C7B5C}"/>
              </a:ext>
            </a:extLst>
          </p:cNvPr>
          <p:cNvSpPr txBox="1">
            <a:spLocks/>
          </p:cNvSpPr>
          <p:nvPr/>
        </p:nvSpPr>
        <p:spPr>
          <a:xfrm>
            <a:off x="-2" y="1171575"/>
            <a:ext cx="12192002" cy="4744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4000" dirty="0"/>
              <a:t>已经完成</a:t>
            </a:r>
            <a:r>
              <a:rPr lang="en-US" altLang="zh-CN" sz="4000" dirty="0"/>
              <a:t>PSF</a:t>
            </a:r>
            <a:r>
              <a:rPr lang="zh-CN" altLang="en-US" sz="4000" dirty="0"/>
              <a:t>建模</a:t>
            </a:r>
            <a:r>
              <a:rPr lang="en-US" altLang="zh-CN" sz="4000" dirty="0"/>
              <a:t>+</a:t>
            </a:r>
            <a:r>
              <a:rPr lang="zh-CN" altLang="en-US" sz="4000" dirty="0"/>
              <a:t>预测（</a:t>
            </a:r>
            <a:r>
              <a:rPr lang="en-US" altLang="zh-CN" sz="4000" dirty="0"/>
              <a:t>ground </a:t>
            </a:r>
            <a:r>
              <a:rPr lang="en-US" altLang="zh-CN" sz="4000" dirty="0" err="1"/>
              <a:t>tels</a:t>
            </a:r>
            <a:r>
              <a:rPr lang="zh-CN" altLang="en-US" sz="4000" dirty="0"/>
              <a:t>）</a:t>
            </a:r>
            <a:endParaRPr lang="en-US" altLang="zh-CN" sz="4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sz="4000" dirty="0"/>
              <a:t>天体测量测光（应用开发中）</a:t>
            </a:r>
          </a:p>
        </p:txBody>
      </p:sp>
    </p:spTree>
    <p:extLst>
      <p:ext uri="{BB962C8B-B14F-4D97-AF65-F5344CB8AC3E}">
        <p14:creationId xmlns:p14="http://schemas.microsoft.com/office/powerpoint/2010/main" val="2074983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2" y="0"/>
            <a:ext cx="11782267" cy="1325563"/>
          </a:xfrm>
        </p:spPr>
        <p:txBody>
          <a:bodyPr>
            <a:normAutofit/>
          </a:bodyPr>
          <a:lstStyle/>
          <a:p>
            <a:r>
              <a:rPr lang="zh-CN" altLang="en-US" dirty="0"/>
              <a:t>天文图像复原两种基本范式</a:t>
            </a:r>
            <a:r>
              <a:rPr lang="en-US" altLang="zh-CN" dirty="0"/>
              <a:t>-</a:t>
            </a:r>
            <a:r>
              <a:rPr lang="zh-CN" altLang="en-US" dirty="0"/>
              <a:t>图像特征建模驱动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C621CAA1-2D86-49A4-B285-AA7CBF5F7E7B}"/>
              </a:ext>
            </a:extLst>
          </p:cNvPr>
          <p:cNvSpPr/>
          <p:nvPr/>
        </p:nvSpPr>
        <p:spPr>
          <a:xfrm>
            <a:off x="6174773" y="1328737"/>
            <a:ext cx="5607492" cy="552926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内容占位符 1">
                <a:extLst>
                  <a:ext uri="{FF2B5EF4-FFF2-40B4-BE49-F238E27FC236}">
                    <a16:creationId xmlns:a16="http://schemas.microsoft.com/office/drawing/2014/main" id="{2B960F9D-9948-4C13-B2AA-39781E88FB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056716"/>
                <a:ext cx="12192002" cy="568642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4000" i="1" smtClean="0">
                          <a:latin typeface="Cambria Math" panose="02040503050406030204" pitchFamily="18" charset="0"/>
                        </a:rPr>
                        <m:t>Img</m:t>
                      </m:r>
                      <m:d>
                        <m:dPr>
                          <m:ctrlPr>
                            <a:rPr lang="en-US" altLang="zh-CN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4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4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CN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CN" sz="4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CN" sz="4000" b="0" i="1" smtClean="0">
                              <a:latin typeface="Cambria Math" panose="02040503050406030204" pitchFamily="18" charset="0"/>
                            </a:rPr>
                            <m:t>𝑃𝑆𝐹</m:t>
                          </m:r>
                          <m:d>
                            <m:dPr>
                              <m:ctrlPr>
                                <a:rPr lang="en-US" altLang="zh-CN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4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4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CN" sz="4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sz="40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altLang="zh-CN" sz="4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altLang="zh-CN" sz="4000" b="0" i="1" smtClean="0">
                              <a:latin typeface="Cambria Math" panose="02040503050406030204" pitchFamily="18" charset="0"/>
                            </a:rPr>
                            <m:t>𝑂𝐵𝐽</m:t>
                          </m:r>
                          <m:d>
                            <m:dPr>
                              <m:ctrlPr>
                                <a:rPr lang="en-US" altLang="zh-CN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4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4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CN" sz="4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sz="40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altLang="zh-CN" sz="4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4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altLang="zh-CN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4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4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CN" sz="4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sz="40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altLang="zh-CN" sz="4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4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zh-CN" altLang="en-US" sz="40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en-US" altLang="zh-CN" sz="4000" b="0" dirty="0"/>
              </a:p>
              <a:p>
                <a:pPr marL="0" indent="0">
                  <a:buNone/>
                </a:pPr>
                <a:endParaRPr lang="en-US" altLang="zh-CN" sz="4000" dirty="0"/>
              </a:p>
              <a:p>
                <a:pPr marL="0" indent="0">
                  <a:buNone/>
                </a:pPr>
                <a:endParaRPr lang="en-US" altLang="zh-CN" sz="4000" dirty="0"/>
              </a:p>
              <a:p>
                <a:pPr marL="0" indent="0">
                  <a:buNone/>
                </a:pPr>
                <a:endParaRPr lang="en-US" altLang="zh-CN" sz="4000" dirty="0"/>
              </a:p>
              <a:p>
                <a:pPr marL="0" indent="0">
                  <a:buNone/>
                </a:pPr>
                <a:endParaRPr lang="en-US" altLang="zh-CN" sz="4000" dirty="0"/>
              </a:p>
              <a:p>
                <a:pPr marL="0" indent="0">
                  <a:buNone/>
                </a:pPr>
                <a:r>
                  <a:rPr lang="zh-CN" altLang="en-US" sz="4000" dirty="0"/>
                  <a:t>典型的：</a:t>
                </a:r>
                <a:r>
                  <a:rPr lang="en-US" altLang="zh-CN" sz="4000" dirty="0"/>
                  <a:t>Total Variation         </a:t>
                </a:r>
                <a:r>
                  <a:rPr lang="zh-CN" altLang="en-US" sz="4000" dirty="0"/>
                  <a:t>图像梯度</a:t>
                </a:r>
                <a:endParaRPr lang="en-US" altLang="zh-CN" sz="4000" dirty="0"/>
              </a:p>
              <a:p>
                <a:pPr marL="0" indent="0">
                  <a:buNone/>
                </a:pPr>
                <a:r>
                  <a:rPr lang="en-US" altLang="zh-CN" sz="4000" dirty="0"/>
                  <a:t>                  Wavelet</a:t>
                </a:r>
                <a:r>
                  <a:rPr lang="zh-CN" altLang="en-US" sz="4000" dirty="0"/>
                  <a:t>分析            信号噪声频域分布关系</a:t>
                </a:r>
                <a:endParaRPr lang="en-US" altLang="zh-CN" sz="4000" dirty="0"/>
              </a:p>
              <a:p>
                <a:pPr marL="0" indent="0">
                  <a:buNone/>
                </a:pPr>
                <a:endParaRPr lang="zh-CN" altLang="en-US" sz="4000" dirty="0"/>
              </a:p>
            </p:txBody>
          </p:sp>
        </mc:Choice>
        <mc:Fallback xmlns="">
          <p:sp>
            <p:nvSpPr>
              <p:cNvPr id="32" name="内容占位符 1">
                <a:extLst>
                  <a:ext uri="{FF2B5EF4-FFF2-40B4-BE49-F238E27FC236}">
                    <a16:creationId xmlns:a16="http://schemas.microsoft.com/office/drawing/2014/main" id="{2B960F9D-9948-4C13-B2AA-39781E88FB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56716"/>
                <a:ext cx="12192002" cy="5686425"/>
              </a:xfrm>
              <a:blipFill>
                <a:blip r:embed="rId3"/>
                <a:stretch>
                  <a:fillRect l="-1750" b="-30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图片 32">
            <a:extLst>
              <a:ext uri="{FF2B5EF4-FFF2-40B4-BE49-F238E27FC236}">
                <a16:creationId xmlns:a16="http://schemas.microsoft.com/office/drawing/2014/main" id="{8DE37479-4069-4413-A761-5EB84B753F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73254"/>
            <a:ext cx="2155908" cy="2155908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070D3033-6C97-4AE3-A6AC-06BB1F7519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2765" y="2573254"/>
            <a:ext cx="2207547" cy="2155908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7F3051FF-2FC6-49C6-B5FD-06C6B8EE36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5736" y="2573254"/>
            <a:ext cx="2117179" cy="2155908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1A0ED60F-6C9C-4952-BB40-89DB72230C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73507" y="2573254"/>
            <a:ext cx="2244681" cy="215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153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" y="1331421"/>
            <a:ext cx="12191999" cy="5313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/>
              <a:t>天文图像复原两种基本范式</a:t>
            </a:r>
            <a:endParaRPr lang="en-US" altLang="zh-CN" sz="4000" dirty="0"/>
          </a:p>
          <a:p>
            <a:pPr marL="0" indent="0">
              <a:buNone/>
            </a:pPr>
            <a:endParaRPr lang="en-US" altLang="zh-CN" sz="4000" dirty="0"/>
          </a:p>
          <a:p>
            <a:pPr marL="0" indent="0">
              <a:buNone/>
            </a:pPr>
            <a:endParaRPr lang="en-US" altLang="zh-CN" sz="4000" dirty="0"/>
          </a:p>
          <a:p>
            <a:pPr marL="0" indent="0">
              <a:buNone/>
            </a:pPr>
            <a:r>
              <a:rPr lang="zh-CN" altLang="en-US" sz="4000" b="1" dirty="0">
                <a:solidFill>
                  <a:srgbClr val="FF0000"/>
                </a:solidFill>
              </a:rPr>
              <a:t>数据驱动的天文图像复原</a:t>
            </a:r>
            <a:r>
              <a:rPr lang="zh-CN" altLang="en-US" sz="4000" dirty="0"/>
              <a:t>和挑战</a:t>
            </a:r>
            <a:endParaRPr lang="en-US" altLang="zh-CN" sz="4000" dirty="0"/>
          </a:p>
          <a:p>
            <a:pPr marL="0" indent="0">
              <a:buNone/>
            </a:pPr>
            <a:endParaRPr lang="en-US" altLang="zh-CN" sz="4000" dirty="0"/>
          </a:p>
          <a:p>
            <a:pPr marL="0" indent="0">
              <a:buNone/>
            </a:pPr>
            <a:endParaRPr lang="en-US" altLang="zh-CN" sz="4000" dirty="0"/>
          </a:p>
          <a:p>
            <a:pPr marL="0" indent="0">
              <a:buNone/>
            </a:pPr>
            <a:r>
              <a:rPr lang="zh-CN" altLang="en-US" sz="4000" dirty="0"/>
              <a:t>初步结果和未来工作</a:t>
            </a:r>
            <a:endParaRPr lang="en-US" altLang="zh-CN" sz="4000" dirty="0"/>
          </a:p>
          <a:p>
            <a:pPr marL="0" indent="0">
              <a:buNone/>
            </a:pPr>
            <a:endParaRPr lang="en-US" altLang="zh-CN" sz="4000" dirty="0"/>
          </a:p>
          <a:p>
            <a:pPr marL="0" indent="0">
              <a:buNone/>
            </a:pPr>
            <a:endParaRPr lang="en-US" altLang="zh-CN" sz="4000" dirty="0"/>
          </a:p>
        </p:txBody>
      </p:sp>
    </p:spTree>
    <p:extLst>
      <p:ext uri="{BB962C8B-B14F-4D97-AF65-F5344CB8AC3E}">
        <p14:creationId xmlns:p14="http://schemas.microsoft.com/office/powerpoint/2010/main" val="226855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4412" y="92983"/>
            <a:ext cx="10958286" cy="1325563"/>
          </a:xfrm>
        </p:spPr>
        <p:txBody>
          <a:bodyPr>
            <a:normAutofit/>
          </a:bodyPr>
          <a:lstStyle/>
          <a:p>
            <a:r>
              <a:rPr lang="zh-CN" altLang="en-US" dirty="0"/>
              <a:t>天文图像数据特点：</a:t>
            </a:r>
            <a:r>
              <a:rPr lang="zh-CN" altLang="en-US" b="1" dirty="0">
                <a:solidFill>
                  <a:srgbClr val="FF0000"/>
                </a:solidFill>
              </a:rPr>
              <a:t>分形</a:t>
            </a:r>
            <a:r>
              <a:rPr lang="en-US" altLang="zh-CN" b="1" dirty="0">
                <a:solidFill>
                  <a:srgbClr val="FF0000"/>
                </a:solidFill>
              </a:rPr>
              <a:t>(Fractal)</a:t>
            </a:r>
            <a:r>
              <a:rPr lang="zh-CN" altLang="en-US" b="1" dirty="0">
                <a:solidFill>
                  <a:srgbClr val="FF0000"/>
                </a:solidFill>
              </a:rPr>
              <a:t>特征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790BB4-C6DA-4FE7-9DC1-9C668FBEB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774" y="1318976"/>
            <a:ext cx="11940209" cy="5539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200" b="1" dirty="0">
                <a:solidFill>
                  <a:srgbClr val="FF0000"/>
                </a:solidFill>
              </a:rPr>
              <a:t>分形特征：</a:t>
            </a:r>
            <a:endParaRPr lang="en-US" altLang="zh-CN" sz="3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sz="3200" dirty="0"/>
              <a:t>分布于不同尺度的自相似性。</a:t>
            </a:r>
            <a:endParaRPr lang="en-US" altLang="zh-CN" sz="3200" dirty="0"/>
          </a:p>
          <a:p>
            <a:pPr marL="0" indent="0">
              <a:buNone/>
            </a:pPr>
            <a:r>
              <a:rPr lang="zh-CN" altLang="en-US" sz="3200" dirty="0"/>
              <a:t>空间分布满足特定功率谱。</a:t>
            </a:r>
            <a:endParaRPr lang="en-US" altLang="zh-CN" sz="3200" dirty="0"/>
          </a:p>
          <a:p>
            <a:pPr marL="0" indent="0">
              <a:buNone/>
            </a:pPr>
            <a:r>
              <a:rPr lang="zh-CN" altLang="en-US" sz="3200" dirty="0"/>
              <a:t>例：自然纹理图像特征 </a:t>
            </a:r>
            <a:r>
              <a:rPr lang="en-US" altLang="zh-CN" sz="3200" dirty="0"/>
              <a:t>Dimension</a:t>
            </a:r>
          </a:p>
          <a:p>
            <a:pPr marL="0" indent="0">
              <a:buNone/>
            </a:pPr>
            <a:endParaRPr lang="en-US" altLang="zh-CN" sz="3200" dirty="0"/>
          </a:p>
          <a:p>
            <a:pPr marL="0" indent="0">
              <a:buNone/>
            </a:pPr>
            <a:r>
              <a:rPr lang="zh-CN" altLang="en-US" sz="3200" b="1" dirty="0">
                <a:solidFill>
                  <a:srgbClr val="FF0000"/>
                </a:solidFill>
              </a:rPr>
              <a:t>多重分形：</a:t>
            </a:r>
            <a:endParaRPr lang="en-US" altLang="zh-CN" sz="3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sz="3200" dirty="0"/>
              <a:t>不同尺度满足不同的功率谱，图像</a:t>
            </a:r>
            <a:endParaRPr lang="en-US" altLang="zh-CN" sz="3200" dirty="0"/>
          </a:p>
          <a:p>
            <a:pPr marL="0" indent="0">
              <a:buNone/>
            </a:pPr>
            <a:r>
              <a:rPr lang="zh-CN" altLang="en-US" sz="3200" dirty="0"/>
              <a:t>在概率空间分布满足一定规律</a:t>
            </a:r>
            <a:endParaRPr lang="en-US" altLang="zh-CN" sz="3200" dirty="0"/>
          </a:p>
          <a:p>
            <a:pPr marL="0" indent="0">
              <a:buNone/>
            </a:pPr>
            <a:r>
              <a:rPr lang="zh-CN" altLang="en-US" sz="3200" dirty="0"/>
              <a:t>（以</a:t>
            </a:r>
            <a:r>
              <a:rPr lang="en-US" altLang="zh-CN" sz="3200" dirty="0"/>
              <a:t>NVST</a:t>
            </a:r>
            <a:r>
              <a:rPr lang="zh-CN" altLang="en-US" sz="3200" dirty="0"/>
              <a:t>不同波段图像为例）。</a:t>
            </a:r>
            <a:endParaRPr lang="en-US" altLang="zh-CN" sz="32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83B2DED-9124-47E9-A991-6DE5705E5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1658" y="4142910"/>
            <a:ext cx="5349362" cy="27150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DE45A8D-D826-482F-B262-D37E14DCD89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679" y="1098110"/>
            <a:ext cx="5771321" cy="29351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5399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4411" y="92983"/>
            <a:ext cx="11821572" cy="1325563"/>
          </a:xfrm>
        </p:spPr>
        <p:txBody>
          <a:bodyPr>
            <a:normAutofit/>
          </a:bodyPr>
          <a:lstStyle/>
          <a:p>
            <a:r>
              <a:rPr lang="zh-CN" altLang="en-US" dirty="0"/>
              <a:t>图像分形特征理论尝试：</a:t>
            </a:r>
            <a:r>
              <a:rPr lang="en-US" altLang="zh-CN" b="1" dirty="0">
                <a:solidFill>
                  <a:srgbClr val="FF0000"/>
                </a:solidFill>
              </a:rPr>
              <a:t>Perception Evaluation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790BB4-C6DA-4FE7-9DC1-9C668FBEB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774" y="1318976"/>
            <a:ext cx="11940209" cy="5539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200" dirty="0"/>
              <a:t>分形特征可以作为图像质量评价标准（</a:t>
            </a:r>
            <a:r>
              <a:rPr lang="en-US" altLang="zh-CN" sz="3200" dirty="0"/>
              <a:t>Huang, et. al. 2019 </a:t>
            </a:r>
            <a:r>
              <a:rPr lang="en-US" altLang="zh-CN" sz="3200" dirty="0" err="1"/>
              <a:t>SolPhy</a:t>
            </a:r>
            <a:r>
              <a:rPr lang="zh-CN" altLang="en-US" sz="3200" dirty="0"/>
              <a:t>）。</a:t>
            </a:r>
            <a:endParaRPr lang="en-US" altLang="zh-CN" sz="32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B141A02-6463-4BF7-8B03-758C2824E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7686" y="1866782"/>
            <a:ext cx="8481391" cy="385636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A04C8C9-B2C6-45A8-AABC-AAB4D22147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8575" y="1866783"/>
            <a:ext cx="3995541" cy="38563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838E6A1-D425-49B6-BB59-C5FE4C2C5B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251" y="1943127"/>
            <a:ext cx="3458818" cy="342755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5C7F001-EB69-4DE7-9C32-5B1E40BC96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7591" y="5210473"/>
            <a:ext cx="3825277" cy="159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089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4411" y="92983"/>
            <a:ext cx="11821572" cy="1325563"/>
          </a:xfrm>
        </p:spPr>
        <p:txBody>
          <a:bodyPr>
            <a:normAutofit/>
          </a:bodyPr>
          <a:lstStyle/>
          <a:p>
            <a:r>
              <a:rPr lang="zh-CN" altLang="en-US" dirty="0"/>
              <a:t>数据驱动图像复原方法：</a:t>
            </a:r>
            <a:r>
              <a:rPr lang="en-US" altLang="zh-CN" b="1" dirty="0" err="1">
                <a:solidFill>
                  <a:srgbClr val="FF0000"/>
                </a:solidFill>
              </a:rPr>
              <a:t>CycleGAN</a:t>
            </a:r>
            <a:r>
              <a:rPr lang="zh-CN" altLang="en-US" b="1" dirty="0">
                <a:solidFill>
                  <a:srgbClr val="FF0000"/>
                </a:solidFill>
              </a:rPr>
              <a:t>（生成模型）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790BB4-C6DA-4FE7-9DC1-9C668FBEB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774" y="1318976"/>
            <a:ext cx="11940209" cy="5539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200" dirty="0"/>
              <a:t>几副</a:t>
            </a:r>
            <a:r>
              <a:rPr lang="zh-CN" altLang="en-US" sz="3200" b="1" dirty="0">
                <a:solidFill>
                  <a:srgbClr val="FF0000"/>
                </a:solidFill>
              </a:rPr>
              <a:t>不包含明显结构</a:t>
            </a:r>
            <a:r>
              <a:rPr lang="zh-CN" altLang="en-US" sz="3200" dirty="0"/>
              <a:t>的</a:t>
            </a:r>
            <a:r>
              <a:rPr lang="zh-CN" altLang="en-US" sz="3200" b="1" dirty="0">
                <a:solidFill>
                  <a:srgbClr val="FF0000"/>
                </a:solidFill>
              </a:rPr>
              <a:t>高分辨率、同波段</a:t>
            </a:r>
            <a:r>
              <a:rPr lang="zh-CN" altLang="en-US" sz="3200" dirty="0"/>
              <a:t>图像可作为参考实现对</a:t>
            </a:r>
            <a:r>
              <a:rPr lang="zh-CN" altLang="en-US" sz="3200" b="1" dirty="0">
                <a:solidFill>
                  <a:srgbClr val="FF0000"/>
                </a:solidFill>
              </a:rPr>
              <a:t>任意帧实测数据</a:t>
            </a:r>
            <a:r>
              <a:rPr lang="zh-CN" altLang="en-US" sz="3200" dirty="0"/>
              <a:t>的高分辨率复原（</a:t>
            </a:r>
            <a:r>
              <a:rPr lang="en-US" altLang="zh-CN" sz="3200" dirty="0"/>
              <a:t>Jia, et. al. 2019 APJL</a:t>
            </a:r>
            <a:r>
              <a:rPr lang="zh-CN" altLang="en-US" sz="3200" dirty="0"/>
              <a:t>）。</a:t>
            </a:r>
            <a:endParaRPr lang="en-US" altLang="zh-CN" sz="32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93A1775-E875-497A-83C2-1A1B8E21C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74" y="2421046"/>
            <a:ext cx="7450533" cy="201590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F84BFA9-61AB-42D4-827A-0ACD75DDA4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17" y="4657794"/>
            <a:ext cx="8331491" cy="216319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E1A4B72-E474-4B7B-8A5D-9E0D8AD853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1999" y="2421046"/>
            <a:ext cx="2970995" cy="444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441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2995</TotalTime>
  <Words>780</Words>
  <Application>Microsoft Office PowerPoint</Application>
  <PresentationFormat>宽屏</PresentationFormat>
  <Paragraphs>146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Times New Roman</vt:lpstr>
      <vt:lpstr>Office 主题</vt:lpstr>
      <vt:lpstr>地面望远镜点扩散函数建模和图像复原研究</vt:lpstr>
      <vt:lpstr>PowerPoint 演示文稿</vt:lpstr>
      <vt:lpstr>天文图像复原两种基本范式-退化过程建模驱动</vt:lpstr>
      <vt:lpstr>PSF Modelling – PSF Prediction</vt:lpstr>
      <vt:lpstr>天文图像复原两种基本范式-图像特征建模驱动</vt:lpstr>
      <vt:lpstr>PowerPoint 演示文稿</vt:lpstr>
      <vt:lpstr>天文图像数据特点：分形(Fractal)特征</vt:lpstr>
      <vt:lpstr>图像分形特征理论尝试：Perception Evaluation</vt:lpstr>
      <vt:lpstr>数据驱动图像复原方法：CycleGAN（生成模型）</vt:lpstr>
      <vt:lpstr>数据驱动的图像复原方法应用展望</vt:lpstr>
      <vt:lpstr>PowerPoint 演示文稿</vt:lpstr>
      <vt:lpstr>数据驱动的图像复原方法挑战</vt:lpstr>
      <vt:lpstr>PowerPoint 演示文稿</vt:lpstr>
      <vt:lpstr>初步结果：基于聚类的图像数据筛选方法</vt:lpstr>
      <vt:lpstr>初步结果：基于聚类的图像数据筛选方法</vt:lpstr>
      <vt:lpstr>初步结果：PE+LPIPS聚类结果</vt:lpstr>
      <vt:lpstr>初步结果：基于聚类的图像复原结果</vt:lpstr>
      <vt:lpstr>初步结果：基于聚类的图像复原结果</vt:lpstr>
      <vt:lpstr>PowerPoint 演示文稿</vt:lpstr>
      <vt:lpstr>未来工作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Solar Image Reconstruction</dc:title>
  <dc:creator>Jia Peng</dc:creator>
  <cp:lastModifiedBy>jia peng</cp:lastModifiedBy>
  <cp:revision>981</cp:revision>
  <dcterms:created xsi:type="dcterms:W3CDTF">2018-07-10T08:32:17Z</dcterms:created>
  <dcterms:modified xsi:type="dcterms:W3CDTF">2019-11-29T02:35:58Z</dcterms:modified>
</cp:coreProperties>
</file>