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vml" ContentType="application/vnd.openxmlformats-officedocument.vmlDrawing"/>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56" r:id="rId2"/>
    <p:sldId id="287" r:id="rId3"/>
    <p:sldId id="331" r:id="rId4"/>
    <p:sldId id="332" r:id="rId5"/>
    <p:sldId id="334" r:id="rId6"/>
    <p:sldId id="336" r:id="rId7"/>
    <p:sldId id="581" r:id="rId8"/>
    <p:sldId id="288" r:id="rId9"/>
    <p:sldId id="582" r:id="rId10"/>
    <p:sldId id="583" r:id="rId11"/>
    <p:sldId id="290" r:id="rId12"/>
    <p:sldId id="330" r:id="rId13"/>
    <p:sldId id="322" r:id="rId14"/>
    <p:sldId id="328" r:id="rId15"/>
    <p:sldId id="291" r:id="rId16"/>
    <p:sldId id="323" r:id="rId17"/>
    <p:sldId id="313" r:id="rId18"/>
    <p:sldId id="316" r:id="rId19"/>
    <p:sldId id="324" r:id="rId20"/>
    <p:sldId id="314" r:id="rId21"/>
    <p:sldId id="293" r:id="rId22"/>
    <p:sldId id="294" r:id="rId23"/>
    <p:sldId id="295" r:id="rId24"/>
    <p:sldId id="325" r:id="rId25"/>
    <p:sldId id="317" r:id="rId26"/>
    <p:sldId id="318" r:id="rId27"/>
    <p:sldId id="319" r:id="rId28"/>
    <p:sldId id="341" r:id="rId29"/>
    <p:sldId id="321" r:id="rId30"/>
    <p:sldId id="339" r:id="rId31"/>
    <p:sldId id="320" r:id="rId32"/>
    <p:sldId id="340" r:id="rId33"/>
    <p:sldId id="327" r:id="rId34"/>
    <p:sldId id="264" r:id="rId35"/>
    <p:sldId id="263" r:id="rId36"/>
    <p:sldId id="260" r:id="rId37"/>
    <p:sldId id="268" r:id="rId38"/>
    <p:sldId id="267" r:id="rId39"/>
    <p:sldId id="274" r:id="rId40"/>
    <p:sldId id="275" r:id="rId41"/>
    <p:sldId id="276" r:id="rId42"/>
    <p:sldId id="277" r:id="rId43"/>
    <p:sldId id="278" r:id="rId44"/>
    <p:sldId id="262" r:id="rId45"/>
    <p:sldId id="279" r:id="rId46"/>
    <p:sldId id="329" r:id="rId47"/>
  </p:sldIdLst>
  <p:sldSz cx="9144000" cy="6858000" type="screen4x3"/>
  <p:notesSz cx="6797675" cy="987425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0">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21" autoAdjust="0"/>
  </p:normalViewPr>
  <p:slideViewPr>
    <p:cSldViewPr>
      <p:cViewPr varScale="1">
        <p:scale>
          <a:sx n="104" d="100"/>
          <a:sy n="104" d="100"/>
        </p:scale>
        <p:origin x="1026" y="96"/>
      </p:cViewPr>
      <p:guideLst>
        <p:guide orient="horz" pos="2160"/>
        <p:guide pos="2880"/>
      </p:guideLst>
    </p:cSldViewPr>
  </p:slideViewPr>
  <p:notesTextViewPr>
    <p:cViewPr>
      <p:scale>
        <a:sx n="1" d="1"/>
        <a:sy n="1" d="1"/>
      </p:scale>
      <p:origin x="0" y="0"/>
    </p:cViewPr>
  </p:notesTextViewPr>
  <p:sorterViewPr>
    <p:cViewPr>
      <p:scale>
        <a:sx n="200" d="100"/>
        <a:sy n="200" d="100"/>
      </p:scale>
      <p:origin x="0" y="0"/>
    </p:cViewPr>
  </p:sorterViewPr>
  <p:notesViewPr>
    <p:cSldViewPr>
      <p:cViewPr varScale="1">
        <p:scale>
          <a:sx n="65" d="100"/>
          <a:sy n="65" d="100"/>
        </p:scale>
        <p:origin x="-3324" y="-102"/>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ang yu" userId="4234788919d49bea" providerId="LiveId" clId="{AA7893AF-0FE8-498A-A480-AB5DECF2AF31}"/>
    <pc:docChg chg="undo custSel addSld delSld modSld sldOrd">
      <pc:chgData name="huang yu" userId="4234788919d49bea" providerId="LiveId" clId="{AA7893AF-0FE8-498A-A480-AB5DECF2AF31}" dt="2019-11-26T07:04:57.524" v="780" actId="1076"/>
      <pc:docMkLst>
        <pc:docMk/>
      </pc:docMkLst>
      <pc:sldChg chg="modSp">
        <pc:chgData name="huang yu" userId="4234788919d49bea" providerId="LiveId" clId="{AA7893AF-0FE8-498A-A480-AB5DECF2AF31}" dt="2019-11-26T00:26:05.924" v="16"/>
        <pc:sldMkLst>
          <pc:docMk/>
          <pc:sldMk cId="421671130" sldId="256"/>
        </pc:sldMkLst>
        <pc:spChg chg="mod">
          <ac:chgData name="huang yu" userId="4234788919d49bea" providerId="LiveId" clId="{AA7893AF-0FE8-498A-A480-AB5DECF2AF31}" dt="2019-11-26T00:26:05.924" v="16"/>
          <ac:spMkLst>
            <pc:docMk/>
            <pc:sldMk cId="421671130" sldId="256"/>
            <ac:spMk id="3" creationId="{00000000-0000-0000-0000-000000000000}"/>
          </ac:spMkLst>
        </pc:spChg>
      </pc:sldChg>
      <pc:sldChg chg="addSp delSp modSp add">
        <pc:chgData name="huang yu" userId="4234788919d49bea" providerId="LiveId" clId="{AA7893AF-0FE8-498A-A480-AB5DECF2AF31}" dt="2019-11-26T06:36:05.169" v="551" actId="1036"/>
        <pc:sldMkLst>
          <pc:docMk/>
          <pc:sldMk cId="3829191640" sldId="260"/>
        </pc:sldMkLst>
        <pc:spChg chg="mod">
          <ac:chgData name="huang yu" userId="4234788919d49bea" providerId="LiveId" clId="{AA7893AF-0FE8-498A-A480-AB5DECF2AF31}" dt="2019-11-26T06:36:05.169" v="551" actId="1036"/>
          <ac:spMkLst>
            <pc:docMk/>
            <pc:sldMk cId="3829191640" sldId="260"/>
            <ac:spMk id="7" creationId="{2045C212-89D9-4E30-824A-59AD55B0FE69}"/>
          </ac:spMkLst>
        </pc:spChg>
        <pc:spChg chg="mod">
          <ac:chgData name="huang yu" userId="4234788919d49bea" providerId="LiveId" clId="{AA7893AF-0FE8-498A-A480-AB5DECF2AF31}" dt="2019-11-26T02:53:16.006" v="76"/>
          <ac:spMkLst>
            <pc:docMk/>
            <pc:sldMk cId="3829191640" sldId="260"/>
            <ac:spMk id="12" creationId="{BAE23D46-AF4E-4CE0-B7C7-C1C98C9D40A9}"/>
          </ac:spMkLst>
        </pc:spChg>
        <pc:graphicFrameChg chg="mod">
          <ac:chgData name="huang yu" userId="4234788919d49bea" providerId="LiveId" clId="{AA7893AF-0FE8-498A-A480-AB5DECF2AF31}" dt="2019-11-26T06:36:05.169" v="551" actId="1036"/>
          <ac:graphicFrameMkLst>
            <pc:docMk/>
            <pc:sldMk cId="3829191640" sldId="260"/>
            <ac:graphicFrameMk id="4" creationId="{0BCB35C4-7774-44D4-A4B8-72B6F1F97446}"/>
          </ac:graphicFrameMkLst>
        </pc:graphicFrameChg>
        <pc:picChg chg="mod">
          <ac:chgData name="huang yu" userId="4234788919d49bea" providerId="LiveId" clId="{AA7893AF-0FE8-498A-A480-AB5DECF2AF31}" dt="2019-11-26T06:36:05.169" v="551" actId="1036"/>
          <ac:picMkLst>
            <pc:docMk/>
            <pc:sldMk cId="3829191640" sldId="260"/>
            <ac:picMk id="3" creationId="{B53ED5A1-829B-4169-9EB7-606E028134A5}"/>
          </ac:picMkLst>
        </pc:picChg>
        <pc:picChg chg="mod">
          <ac:chgData name="huang yu" userId="4234788919d49bea" providerId="LiveId" clId="{AA7893AF-0FE8-498A-A480-AB5DECF2AF31}" dt="2019-11-26T06:36:05.169" v="551" actId="1036"/>
          <ac:picMkLst>
            <pc:docMk/>
            <pc:sldMk cId="3829191640" sldId="260"/>
            <ac:picMk id="6" creationId="{D4C3AF4B-42D7-4DA6-8474-EC6C5A4E641C}"/>
          </ac:picMkLst>
        </pc:picChg>
        <pc:picChg chg="mod">
          <ac:chgData name="huang yu" userId="4234788919d49bea" providerId="LiveId" clId="{AA7893AF-0FE8-498A-A480-AB5DECF2AF31}" dt="2019-11-26T06:36:05.169" v="551" actId="1036"/>
          <ac:picMkLst>
            <pc:docMk/>
            <pc:sldMk cId="3829191640" sldId="260"/>
            <ac:picMk id="9" creationId="{BC15CCC4-1D3F-44B4-8B9F-A73BBE2B986E}"/>
          </ac:picMkLst>
        </pc:picChg>
        <pc:picChg chg="mod">
          <ac:chgData name="huang yu" userId="4234788919d49bea" providerId="LiveId" clId="{AA7893AF-0FE8-498A-A480-AB5DECF2AF31}" dt="2019-11-26T06:36:05.169" v="551" actId="1036"/>
          <ac:picMkLst>
            <pc:docMk/>
            <pc:sldMk cId="3829191640" sldId="260"/>
            <ac:picMk id="10" creationId="{81C50BE2-BF81-4733-A5DD-5B344637FA17}"/>
          </ac:picMkLst>
        </pc:picChg>
        <pc:picChg chg="mod">
          <ac:chgData name="huang yu" userId="4234788919d49bea" providerId="LiveId" clId="{AA7893AF-0FE8-498A-A480-AB5DECF2AF31}" dt="2019-11-26T06:36:05.169" v="551" actId="1036"/>
          <ac:picMkLst>
            <pc:docMk/>
            <pc:sldMk cId="3829191640" sldId="260"/>
            <ac:picMk id="11" creationId="{A7108654-F917-4764-820A-29149502FB54}"/>
          </ac:picMkLst>
        </pc:picChg>
        <pc:cxnChg chg="del">
          <ac:chgData name="huang yu" userId="4234788919d49bea" providerId="LiveId" clId="{AA7893AF-0FE8-498A-A480-AB5DECF2AF31}" dt="2019-11-26T06:35:56.974" v="543" actId="478"/>
          <ac:cxnSpMkLst>
            <pc:docMk/>
            <pc:sldMk cId="3829191640" sldId="260"/>
            <ac:cxnSpMk id="5" creationId="{9620A667-12F1-4F17-94C2-820C018F6331}"/>
          </ac:cxnSpMkLst>
        </pc:cxnChg>
        <pc:cxnChg chg="add">
          <ac:chgData name="huang yu" userId="4234788919d49bea" providerId="LiveId" clId="{AA7893AF-0FE8-498A-A480-AB5DECF2AF31}" dt="2019-11-26T06:35:58.147" v="544"/>
          <ac:cxnSpMkLst>
            <pc:docMk/>
            <pc:sldMk cId="3829191640" sldId="260"/>
            <ac:cxnSpMk id="13" creationId="{B9685D7A-A2C9-46B4-920F-CC3A7F2897D0}"/>
          </ac:cxnSpMkLst>
        </pc:cxnChg>
      </pc:sldChg>
      <pc:sldChg chg="addSp delSp modSp add">
        <pc:chgData name="huang yu" userId="4234788919d49bea" providerId="LiveId" clId="{AA7893AF-0FE8-498A-A480-AB5DECF2AF31}" dt="2019-11-26T06:39:10.934" v="592"/>
        <pc:sldMkLst>
          <pc:docMk/>
          <pc:sldMk cId="416460079" sldId="262"/>
        </pc:sldMkLst>
        <pc:spChg chg="mod">
          <ac:chgData name="huang yu" userId="4234788919d49bea" providerId="LiveId" clId="{AA7893AF-0FE8-498A-A480-AB5DECF2AF31}" dt="2019-11-26T02:53:16.006" v="76"/>
          <ac:spMkLst>
            <pc:docMk/>
            <pc:sldMk cId="416460079" sldId="262"/>
            <ac:spMk id="9" creationId="{21A13A36-2765-447B-A4AD-504939560EEF}"/>
          </ac:spMkLst>
        </pc:spChg>
        <pc:cxnChg chg="del">
          <ac:chgData name="huang yu" userId="4234788919d49bea" providerId="LiveId" clId="{AA7893AF-0FE8-498A-A480-AB5DECF2AF31}" dt="2019-11-26T06:39:07.406" v="591" actId="478"/>
          <ac:cxnSpMkLst>
            <pc:docMk/>
            <pc:sldMk cId="416460079" sldId="262"/>
            <ac:cxnSpMk id="5" creationId="{9620A667-12F1-4F17-94C2-820C018F6331}"/>
          </ac:cxnSpMkLst>
        </pc:cxnChg>
        <pc:cxnChg chg="add">
          <ac:chgData name="huang yu" userId="4234788919d49bea" providerId="LiveId" clId="{AA7893AF-0FE8-498A-A480-AB5DECF2AF31}" dt="2019-11-26T06:39:10.934" v="592"/>
          <ac:cxnSpMkLst>
            <pc:docMk/>
            <pc:sldMk cId="416460079" sldId="262"/>
            <ac:cxnSpMk id="10" creationId="{CC2FB2A2-240B-45FC-94A6-A9EE60E4A411}"/>
          </ac:cxnSpMkLst>
        </pc:cxnChg>
      </pc:sldChg>
      <pc:sldChg chg="addSp delSp modSp add">
        <pc:chgData name="huang yu" userId="4234788919d49bea" providerId="LiveId" clId="{AA7893AF-0FE8-498A-A480-AB5DECF2AF31}" dt="2019-11-26T06:56:18.559" v="693" actId="27636"/>
        <pc:sldMkLst>
          <pc:docMk/>
          <pc:sldMk cId="2390063716" sldId="263"/>
        </pc:sldMkLst>
        <pc:spChg chg="mod">
          <ac:chgData name="huang yu" userId="4234788919d49bea" providerId="LiveId" clId="{AA7893AF-0FE8-498A-A480-AB5DECF2AF31}" dt="2019-11-26T06:56:18.559" v="693" actId="27636"/>
          <ac:spMkLst>
            <pc:docMk/>
            <pc:sldMk cId="2390063716" sldId="263"/>
            <ac:spMk id="3" creationId="{203FC3BC-1FC6-44FD-8A69-306FB5BFBFC6}"/>
          </ac:spMkLst>
        </pc:spChg>
        <pc:spChg chg="mod">
          <ac:chgData name="huang yu" userId="4234788919d49bea" providerId="LiveId" clId="{AA7893AF-0FE8-498A-A480-AB5DECF2AF31}" dt="2019-11-26T02:53:16.006" v="76"/>
          <ac:spMkLst>
            <pc:docMk/>
            <pc:sldMk cId="2390063716" sldId="263"/>
            <ac:spMk id="4" creationId="{62C5F419-8C96-48C1-9B12-FC72402DEFD9}"/>
          </ac:spMkLst>
        </pc:spChg>
        <pc:cxnChg chg="del">
          <ac:chgData name="huang yu" userId="4234788919d49bea" providerId="LiveId" clId="{AA7893AF-0FE8-498A-A480-AB5DECF2AF31}" dt="2019-11-26T06:35:49.513" v="541" actId="478"/>
          <ac:cxnSpMkLst>
            <pc:docMk/>
            <pc:sldMk cId="2390063716" sldId="263"/>
            <ac:cxnSpMk id="5" creationId="{9620A667-12F1-4F17-94C2-820C018F6331}"/>
          </ac:cxnSpMkLst>
        </pc:cxnChg>
        <pc:cxnChg chg="add">
          <ac:chgData name="huang yu" userId="4234788919d49bea" providerId="LiveId" clId="{AA7893AF-0FE8-498A-A480-AB5DECF2AF31}" dt="2019-11-26T06:35:50.263" v="542"/>
          <ac:cxnSpMkLst>
            <pc:docMk/>
            <pc:sldMk cId="2390063716" sldId="263"/>
            <ac:cxnSpMk id="6" creationId="{2515E9A3-B7D4-4C3A-8EC9-CD5FCA46C69A}"/>
          </ac:cxnSpMkLst>
        </pc:cxnChg>
      </pc:sldChg>
      <pc:sldChg chg="addSp delSp modSp add">
        <pc:chgData name="huang yu" userId="4234788919d49bea" providerId="LiveId" clId="{AA7893AF-0FE8-498A-A480-AB5DECF2AF31}" dt="2019-11-26T06:55:56.918" v="691" actId="6549"/>
        <pc:sldMkLst>
          <pc:docMk/>
          <pc:sldMk cId="2301174123" sldId="264"/>
        </pc:sldMkLst>
        <pc:spChg chg="mod">
          <ac:chgData name="huang yu" userId="4234788919d49bea" providerId="LiveId" clId="{AA7893AF-0FE8-498A-A480-AB5DECF2AF31}" dt="2019-11-26T06:55:56.918" v="691" actId="6549"/>
          <ac:spMkLst>
            <pc:docMk/>
            <pc:sldMk cId="2301174123" sldId="264"/>
            <ac:spMk id="2" creationId="{053134AE-69AD-40CE-8227-FF485CE77132}"/>
          </ac:spMkLst>
        </pc:spChg>
        <pc:spChg chg="mod">
          <ac:chgData name="huang yu" userId="4234788919d49bea" providerId="LiveId" clId="{AA7893AF-0FE8-498A-A480-AB5DECF2AF31}" dt="2019-11-26T06:35:39.414" v="540" actId="1035"/>
          <ac:spMkLst>
            <pc:docMk/>
            <pc:sldMk cId="2301174123" sldId="264"/>
            <ac:spMk id="3" creationId="{203FC3BC-1FC6-44FD-8A69-306FB5BFBFC6}"/>
          </ac:spMkLst>
        </pc:spChg>
        <pc:spChg chg="mod">
          <ac:chgData name="huang yu" userId="4234788919d49bea" providerId="LiveId" clId="{AA7893AF-0FE8-498A-A480-AB5DECF2AF31}" dt="2019-11-26T02:53:16.006" v="76"/>
          <ac:spMkLst>
            <pc:docMk/>
            <pc:sldMk cId="2301174123" sldId="264"/>
            <ac:spMk id="6" creationId="{A923CAD2-CAF7-462E-A5B3-F690579A42A6}"/>
          </ac:spMkLst>
        </pc:spChg>
        <pc:picChg chg="mod">
          <ac:chgData name="huang yu" userId="4234788919d49bea" providerId="LiveId" clId="{AA7893AF-0FE8-498A-A480-AB5DECF2AF31}" dt="2019-11-26T06:35:39.414" v="540" actId="1035"/>
          <ac:picMkLst>
            <pc:docMk/>
            <pc:sldMk cId="2301174123" sldId="264"/>
            <ac:picMk id="4" creationId="{B43DBA24-7CC4-4CF3-8C57-D4CBC4DD2FF5}"/>
          </ac:picMkLst>
        </pc:picChg>
        <pc:cxnChg chg="del">
          <ac:chgData name="huang yu" userId="4234788919d49bea" providerId="LiveId" clId="{AA7893AF-0FE8-498A-A480-AB5DECF2AF31}" dt="2019-11-26T06:34:50.462" v="534" actId="478"/>
          <ac:cxnSpMkLst>
            <pc:docMk/>
            <pc:sldMk cId="2301174123" sldId="264"/>
            <ac:cxnSpMk id="5" creationId="{9620A667-12F1-4F17-94C2-820C018F6331}"/>
          </ac:cxnSpMkLst>
        </pc:cxnChg>
        <pc:cxnChg chg="add">
          <ac:chgData name="huang yu" userId="4234788919d49bea" providerId="LiveId" clId="{AA7893AF-0FE8-498A-A480-AB5DECF2AF31}" dt="2019-11-26T06:34:51.358" v="535"/>
          <ac:cxnSpMkLst>
            <pc:docMk/>
            <pc:sldMk cId="2301174123" sldId="264"/>
            <ac:cxnSpMk id="7" creationId="{FF7D2EDC-782E-4646-99A4-38B9E5C2769D}"/>
          </ac:cxnSpMkLst>
        </pc:cxnChg>
      </pc:sldChg>
      <pc:sldChg chg="addSp delSp modSp add">
        <pc:chgData name="huang yu" userId="4234788919d49bea" providerId="LiveId" clId="{AA7893AF-0FE8-498A-A480-AB5DECF2AF31}" dt="2019-11-26T06:36:41.317" v="568" actId="1036"/>
        <pc:sldMkLst>
          <pc:docMk/>
          <pc:sldMk cId="3902212915" sldId="267"/>
        </pc:sldMkLst>
        <pc:spChg chg="mod">
          <ac:chgData name="huang yu" userId="4234788919d49bea" providerId="LiveId" clId="{AA7893AF-0FE8-498A-A480-AB5DECF2AF31}" dt="2019-11-26T02:53:16.006" v="76"/>
          <ac:spMkLst>
            <pc:docMk/>
            <pc:sldMk cId="3902212915" sldId="267"/>
            <ac:spMk id="4" creationId="{73E2339F-9D19-4609-900E-44EE4ED6A684}"/>
          </ac:spMkLst>
        </pc:spChg>
        <pc:picChg chg="add del mod">
          <ac:chgData name="huang yu" userId="4234788919d49bea" providerId="LiveId" clId="{AA7893AF-0FE8-498A-A480-AB5DECF2AF31}" dt="2019-11-26T06:36:41.317" v="568" actId="1036"/>
          <ac:picMkLst>
            <pc:docMk/>
            <pc:sldMk cId="3902212915" sldId="267"/>
            <ac:picMk id="6" creationId="{BF59C236-E7A8-42D3-A175-74CE7E445243}"/>
          </ac:picMkLst>
        </pc:picChg>
        <pc:cxnChg chg="del">
          <ac:chgData name="huang yu" userId="4234788919d49bea" providerId="LiveId" clId="{AA7893AF-0FE8-498A-A480-AB5DECF2AF31}" dt="2019-11-26T06:36:27.110" v="559" actId="478"/>
          <ac:cxnSpMkLst>
            <pc:docMk/>
            <pc:sldMk cId="3902212915" sldId="267"/>
            <ac:cxnSpMk id="5" creationId="{9620A667-12F1-4F17-94C2-820C018F6331}"/>
          </ac:cxnSpMkLst>
        </pc:cxnChg>
        <pc:cxnChg chg="add del">
          <ac:chgData name="huang yu" userId="4234788919d49bea" providerId="LiveId" clId="{AA7893AF-0FE8-498A-A480-AB5DECF2AF31}" dt="2019-11-26T06:36:20.353" v="556"/>
          <ac:cxnSpMkLst>
            <pc:docMk/>
            <pc:sldMk cId="3902212915" sldId="267"/>
            <ac:cxnSpMk id="7" creationId="{7BEF4970-6BAD-4952-954A-7D78A1634813}"/>
          </ac:cxnSpMkLst>
        </pc:cxnChg>
        <pc:cxnChg chg="add">
          <ac:chgData name="huang yu" userId="4234788919d49bea" providerId="LiveId" clId="{AA7893AF-0FE8-498A-A480-AB5DECF2AF31}" dt="2019-11-26T06:36:30.867" v="560"/>
          <ac:cxnSpMkLst>
            <pc:docMk/>
            <pc:sldMk cId="3902212915" sldId="267"/>
            <ac:cxnSpMk id="8" creationId="{177ABB6F-8FB3-4D5E-8DBB-F62D7345F585}"/>
          </ac:cxnSpMkLst>
        </pc:cxnChg>
      </pc:sldChg>
      <pc:sldChg chg="addSp delSp modSp add">
        <pc:chgData name="huang yu" userId="4234788919d49bea" providerId="LiveId" clId="{AA7893AF-0FE8-498A-A480-AB5DECF2AF31}" dt="2019-11-26T06:56:41.240" v="694" actId="179"/>
        <pc:sldMkLst>
          <pc:docMk/>
          <pc:sldMk cId="196272782" sldId="268"/>
        </pc:sldMkLst>
        <pc:spChg chg="mod">
          <ac:chgData name="huang yu" userId="4234788919d49bea" providerId="LiveId" clId="{AA7893AF-0FE8-498A-A480-AB5DECF2AF31}" dt="2019-11-26T06:56:41.240" v="694" actId="179"/>
          <ac:spMkLst>
            <pc:docMk/>
            <pc:sldMk cId="196272782" sldId="268"/>
            <ac:spMk id="3" creationId="{203FC3BC-1FC6-44FD-8A69-306FB5BFBFC6}"/>
          </ac:spMkLst>
        </pc:spChg>
        <pc:spChg chg="mod">
          <ac:chgData name="huang yu" userId="4234788919d49bea" providerId="LiveId" clId="{AA7893AF-0FE8-498A-A480-AB5DECF2AF31}" dt="2019-11-26T02:53:16.006" v="76"/>
          <ac:spMkLst>
            <pc:docMk/>
            <pc:sldMk cId="196272782" sldId="268"/>
            <ac:spMk id="4" creationId="{56D3D624-D2BA-48B6-BD3F-E4A05CA487D4}"/>
          </ac:spMkLst>
        </pc:spChg>
        <pc:cxnChg chg="del">
          <ac:chgData name="huang yu" userId="4234788919d49bea" providerId="LiveId" clId="{AA7893AF-0FE8-498A-A480-AB5DECF2AF31}" dt="2019-11-26T06:36:09.625" v="552" actId="478"/>
          <ac:cxnSpMkLst>
            <pc:docMk/>
            <pc:sldMk cId="196272782" sldId="268"/>
            <ac:cxnSpMk id="5" creationId="{9620A667-12F1-4F17-94C2-820C018F6331}"/>
          </ac:cxnSpMkLst>
        </pc:cxnChg>
        <pc:cxnChg chg="add">
          <ac:chgData name="huang yu" userId="4234788919d49bea" providerId="LiveId" clId="{AA7893AF-0FE8-498A-A480-AB5DECF2AF31}" dt="2019-11-26T06:36:10.780" v="553"/>
          <ac:cxnSpMkLst>
            <pc:docMk/>
            <pc:sldMk cId="196272782" sldId="268"/>
            <ac:cxnSpMk id="6" creationId="{1B75FD2C-895A-4F45-8822-78A94D308BA7}"/>
          </ac:cxnSpMkLst>
        </pc:cxnChg>
      </pc:sldChg>
      <pc:sldChg chg="addSp delSp modSp add">
        <pc:chgData name="huang yu" userId="4234788919d49bea" providerId="LiveId" clId="{AA7893AF-0FE8-498A-A480-AB5DECF2AF31}" dt="2019-11-26T06:37:22.532" v="570"/>
        <pc:sldMkLst>
          <pc:docMk/>
          <pc:sldMk cId="606551255" sldId="274"/>
        </pc:sldMkLst>
        <pc:spChg chg="mod">
          <ac:chgData name="huang yu" userId="4234788919d49bea" providerId="LiveId" clId="{AA7893AF-0FE8-498A-A480-AB5DECF2AF31}" dt="2019-11-26T02:53:16.006" v="76"/>
          <ac:spMkLst>
            <pc:docMk/>
            <pc:sldMk cId="606551255" sldId="274"/>
            <ac:spMk id="8" creationId="{AEBB97DD-0DD8-42E5-B16D-63206F6FF449}"/>
          </ac:spMkLst>
        </pc:spChg>
        <pc:cxnChg chg="del">
          <ac:chgData name="huang yu" userId="4234788919d49bea" providerId="LiveId" clId="{AA7893AF-0FE8-498A-A480-AB5DECF2AF31}" dt="2019-11-26T06:37:21.359" v="569" actId="478"/>
          <ac:cxnSpMkLst>
            <pc:docMk/>
            <pc:sldMk cId="606551255" sldId="274"/>
            <ac:cxnSpMk id="10" creationId="{F86AC0BC-054E-4091-A2E6-7B8DCF19A947}"/>
          </ac:cxnSpMkLst>
        </pc:cxnChg>
        <pc:cxnChg chg="add">
          <ac:chgData name="huang yu" userId="4234788919d49bea" providerId="LiveId" clId="{AA7893AF-0FE8-498A-A480-AB5DECF2AF31}" dt="2019-11-26T06:37:22.532" v="570"/>
          <ac:cxnSpMkLst>
            <pc:docMk/>
            <pc:sldMk cId="606551255" sldId="274"/>
            <ac:cxnSpMk id="12" creationId="{9FF18D6D-357B-49E5-864A-92815C92AB41}"/>
          </ac:cxnSpMkLst>
        </pc:cxnChg>
      </pc:sldChg>
      <pc:sldChg chg="addSp delSp modSp add">
        <pc:chgData name="huang yu" userId="4234788919d49bea" providerId="LiveId" clId="{AA7893AF-0FE8-498A-A480-AB5DECF2AF31}" dt="2019-11-26T06:38:09.533" v="580" actId="1076"/>
        <pc:sldMkLst>
          <pc:docMk/>
          <pc:sldMk cId="3408066369" sldId="275"/>
        </pc:sldMkLst>
        <pc:spChg chg="mod">
          <ac:chgData name="huang yu" userId="4234788919d49bea" providerId="LiveId" clId="{AA7893AF-0FE8-498A-A480-AB5DECF2AF31}" dt="2019-11-26T06:37:46.102" v="575" actId="20577"/>
          <ac:spMkLst>
            <pc:docMk/>
            <pc:sldMk cId="3408066369" sldId="275"/>
            <ac:spMk id="3" creationId="{AFB6D535-AEF0-4CA9-B9A0-6F83E28D8B0C}"/>
          </ac:spMkLst>
        </pc:spChg>
        <pc:spChg chg="mod">
          <ac:chgData name="huang yu" userId="4234788919d49bea" providerId="LiveId" clId="{AA7893AF-0FE8-498A-A480-AB5DECF2AF31}" dt="2019-11-26T02:53:16.006" v="76"/>
          <ac:spMkLst>
            <pc:docMk/>
            <pc:sldMk cId="3408066369" sldId="275"/>
            <ac:spMk id="24" creationId="{AE1286F7-94FD-4261-A77A-19A9D51ADED8}"/>
          </ac:spMkLst>
        </pc:spChg>
        <pc:grpChg chg="mod">
          <ac:chgData name="huang yu" userId="4234788919d49bea" providerId="LiveId" clId="{AA7893AF-0FE8-498A-A480-AB5DECF2AF31}" dt="2019-11-26T06:38:05.095" v="579" actId="1076"/>
          <ac:grpSpMkLst>
            <pc:docMk/>
            <pc:sldMk cId="3408066369" sldId="275"/>
            <ac:grpSpMk id="7" creationId="{3FA02CD7-6356-4842-8B5F-68DC08C4F70B}"/>
          </ac:grpSpMkLst>
        </pc:grpChg>
        <pc:grpChg chg="mod">
          <ac:chgData name="huang yu" userId="4234788919d49bea" providerId="LiveId" clId="{AA7893AF-0FE8-498A-A480-AB5DECF2AF31}" dt="2019-11-26T06:38:09.533" v="580" actId="1076"/>
          <ac:grpSpMkLst>
            <pc:docMk/>
            <pc:sldMk cId="3408066369" sldId="275"/>
            <ac:grpSpMk id="10" creationId="{F7FA6058-C8FC-438E-AFAC-9660B4C126FB}"/>
          </ac:grpSpMkLst>
        </pc:grpChg>
        <pc:picChg chg="mod">
          <ac:chgData name="huang yu" userId="4234788919d49bea" providerId="LiveId" clId="{AA7893AF-0FE8-498A-A480-AB5DECF2AF31}" dt="2019-11-26T06:37:50.758" v="577" actId="1076"/>
          <ac:picMkLst>
            <pc:docMk/>
            <pc:sldMk cId="3408066369" sldId="275"/>
            <ac:picMk id="5" creationId="{FD43F8A5-7A16-437D-98DC-8DCA48754848}"/>
          </ac:picMkLst>
        </pc:picChg>
        <pc:picChg chg="mod">
          <ac:chgData name="huang yu" userId="4234788919d49bea" providerId="LiveId" clId="{AA7893AF-0FE8-498A-A480-AB5DECF2AF31}" dt="2019-11-26T06:38:02.192" v="578" actId="1076"/>
          <ac:picMkLst>
            <pc:docMk/>
            <pc:sldMk cId="3408066369" sldId="275"/>
            <ac:picMk id="6" creationId="{2044B792-CB2D-4370-A94C-23378E609C8F}"/>
          </ac:picMkLst>
        </pc:picChg>
        <pc:cxnChg chg="del">
          <ac:chgData name="huang yu" userId="4234788919d49bea" providerId="LiveId" clId="{AA7893AF-0FE8-498A-A480-AB5DECF2AF31}" dt="2019-11-26T06:37:29.606" v="571" actId="478"/>
          <ac:cxnSpMkLst>
            <pc:docMk/>
            <pc:sldMk cId="3408066369" sldId="275"/>
            <ac:cxnSpMk id="23" creationId="{7AE8AD5D-2E46-43FE-AEC0-E4F38CC81DEF}"/>
          </ac:cxnSpMkLst>
        </pc:cxnChg>
        <pc:cxnChg chg="add">
          <ac:chgData name="huang yu" userId="4234788919d49bea" providerId="LiveId" clId="{AA7893AF-0FE8-498A-A480-AB5DECF2AF31}" dt="2019-11-26T06:37:30.267" v="572"/>
          <ac:cxnSpMkLst>
            <pc:docMk/>
            <pc:sldMk cId="3408066369" sldId="275"/>
            <ac:cxnSpMk id="25" creationId="{AAA70307-61FB-4A58-87BF-5444234C0F44}"/>
          </ac:cxnSpMkLst>
        </pc:cxnChg>
      </pc:sldChg>
      <pc:sldChg chg="addSp delSp modSp add">
        <pc:chgData name="huang yu" userId="4234788919d49bea" providerId="LiveId" clId="{AA7893AF-0FE8-498A-A480-AB5DECF2AF31}" dt="2019-11-26T06:38:16.507" v="582"/>
        <pc:sldMkLst>
          <pc:docMk/>
          <pc:sldMk cId="553119498" sldId="276"/>
        </pc:sldMkLst>
        <pc:spChg chg="mod">
          <ac:chgData name="huang yu" userId="4234788919d49bea" providerId="LiveId" clId="{AA7893AF-0FE8-498A-A480-AB5DECF2AF31}" dt="2019-11-26T02:53:16.006" v="76"/>
          <ac:spMkLst>
            <pc:docMk/>
            <pc:sldMk cId="553119498" sldId="276"/>
            <ac:spMk id="7" creationId="{ABA87CBE-1DE9-4801-A533-1C94A710BF4E}"/>
          </ac:spMkLst>
        </pc:spChg>
        <pc:cxnChg chg="del">
          <ac:chgData name="huang yu" userId="4234788919d49bea" providerId="LiveId" clId="{AA7893AF-0FE8-498A-A480-AB5DECF2AF31}" dt="2019-11-26T06:38:15.343" v="581" actId="478"/>
          <ac:cxnSpMkLst>
            <pc:docMk/>
            <pc:sldMk cId="553119498" sldId="276"/>
            <ac:cxnSpMk id="6" creationId="{1A10D61C-F582-494A-9D6C-AFD3405C737C}"/>
          </ac:cxnSpMkLst>
        </pc:cxnChg>
        <pc:cxnChg chg="add">
          <ac:chgData name="huang yu" userId="4234788919d49bea" providerId="LiveId" clId="{AA7893AF-0FE8-498A-A480-AB5DECF2AF31}" dt="2019-11-26T06:38:16.507" v="582"/>
          <ac:cxnSpMkLst>
            <pc:docMk/>
            <pc:sldMk cId="553119498" sldId="276"/>
            <ac:cxnSpMk id="8" creationId="{3EF16247-2478-4FBF-9497-1987937DBDFD}"/>
          </ac:cxnSpMkLst>
        </pc:cxnChg>
      </pc:sldChg>
      <pc:sldChg chg="addSp delSp modSp add">
        <pc:chgData name="huang yu" userId="4234788919d49bea" providerId="LiveId" clId="{AA7893AF-0FE8-498A-A480-AB5DECF2AF31}" dt="2019-11-26T06:38:47.158" v="587" actId="20577"/>
        <pc:sldMkLst>
          <pc:docMk/>
          <pc:sldMk cId="995687882" sldId="277"/>
        </pc:sldMkLst>
        <pc:spChg chg="mod">
          <ac:chgData name="huang yu" userId="4234788919d49bea" providerId="LiveId" clId="{AA7893AF-0FE8-498A-A480-AB5DECF2AF31}" dt="2019-11-26T06:38:47.158" v="587" actId="20577"/>
          <ac:spMkLst>
            <pc:docMk/>
            <pc:sldMk cId="995687882" sldId="277"/>
            <ac:spMk id="3" creationId="{AFB6D535-AEF0-4CA9-B9A0-6F83E28D8B0C}"/>
          </ac:spMkLst>
        </pc:spChg>
        <pc:spChg chg="mod">
          <ac:chgData name="huang yu" userId="4234788919d49bea" providerId="LiveId" clId="{AA7893AF-0FE8-498A-A480-AB5DECF2AF31}" dt="2019-11-26T02:53:16.006" v="76"/>
          <ac:spMkLst>
            <pc:docMk/>
            <pc:sldMk cId="995687882" sldId="277"/>
            <ac:spMk id="15" creationId="{EE4F7820-A247-477D-8CEB-D59256AAE651}"/>
          </ac:spMkLst>
        </pc:spChg>
        <pc:cxnChg chg="add">
          <ac:chgData name="huang yu" userId="4234788919d49bea" providerId="LiveId" clId="{AA7893AF-0FE8-498A-A480-AB5DECF2AF31}" dt="2019-11-26T06:38:27.652" v="584"/>
          <ac:cxnSpMkLst>
            <pc:docMk/>
            <pc:sldMk cId="995687882" sldId="277"/>
            <ac:cxnSpMk id="8" creationId="{FB702813-4352-4A41-971C-D35587FC2228}"/>
          </ac:cxnSpMkLst>
        </pc:cxnChg>
        <pc:cxnChg chg="del">
          <ac:chgData name="huang yu" userId="4234788919d49bea" providerId="LiveId" clId="{AA7893AF-0FE8-498A-A480-AB5DECF2AF31}" dt="2019-11-26T06:38:26.048" v="583" actId="478"/>
          <ac:cxnSpMkLst>
            <pc:docMk/>
            <pc:sldMk cId="995687882" sldId="277"/>
            <ac:cxnSpMk id="11" creationId="{0593DDD3-3770-43BF-88D3-E06760F62E9B}"/>
          </ac:cxnSpMkLst>
        </pc:cxnChg>
      </pc:sldChg>
      <pc:sldChg chg="addSp delSp modSp add">
        <pc:chgData name="huang yu" userId="4234788919d49bea" providerId="LiveId" clId="{AA7893AF-0FE8-498A-A480-AB5DECF2AF31}" dt="2019-11-26T06:39:01.973" v="590" actId="255"/>
        <pc:sldMkLst>
          <pc:docMk/>
          <pc:sldMk cId="112752735" sldId="278"/>
        </pc:sldMkLst>
        <pc:spChg chg="mod">
          <ac:chgData name="huang yu" userId="4234788919d49bea" providerId="LiveId" clId="{AA7893AF-0FE8-498A-A480-AB5DECF2AF31}" dt="2019-11-26T06:39:01.973" v="590" actId="255"/>
          <ac:spMkLst>
            <pc:docMk/>
            <pc:sldMk cId="112752735" sldId="278"/>
            <ac:spMk id="3" creationId="{AFB6D535-AEF0-4CA9-B9A0-6F83E28D8B0C}"/>
          </ac:spMkLst>
        </pc:spChg>
        <pc:spChg chg="mod">
          <ac:chgData name="huang yu" userId="4234788919d49bea" providerId="LiveId" clId="{AA7893AF-0FE8-498A-A480-AB5DECF2AF31}" dt="2019-11-26T02:53:16.006" v="76"/>
          <ac:spMkLst>
            <pc:docMk/>
            <pc:sldMk cId="112752735" sldId="278"/>
            <ac:spMk id="5" creationId="{C28D5547-B012-4AB7-8154-7E7930D0B41E}"/>
          </ac:spMkLst>
        </pc:spChg>
        <pc:cxnChg chg="del">
          <ac:chgData name="huang yu" userId="4234788919d49bea" providerId="LiveId" clId="{AA7893AF-0FE8-498A-A480-AB5DECF2AF31}" dt="2019-11-26T06:38:55.265" v="588" actId="478"/>
          <ac:cxnSpMkLst>
            <pc:docMk/>
            <pc:sldMk cId="112752735" sldId="278"/>
            <ac:cxnSpMk id="8" creationId="{FB1B8843-77EB-4A36-B83D-79D591696BB2}"/>
          </ac:cxnSpMkLst>
        </pc:cxnChg>
        <pc:cxnChg chg="add">
          <ac:chgData name="huang yu" userId="4234788919d49bea" providerId="LiveId" clId="{AA7893AF-0FE8-498A-A480-AB5DECF2AF31}" dt="2019-11-26T06:38:57.330" v="589"/>
          <ac:cxnSpMkLst>
            <pc:docMk/>
            <pc:sldMk cId="112752735" sldId="278"/>
            <ac:cxnSpMk id="9" creationId="{B6F147A4-2570-4031-8721-F152FBD3C129}"/>
          </ac:cxnSpMkLst>
        </pc:cxnChg>
      </pc:sldChg>
      <pc:sldChg chg="addSp delSp modSp add delAnim">
        <pc:chgData name="huang yu" userId="4234788919d49bea" providerId="LiveId" clId="{AA7893AF-0FE8-498A-A480-AB5DECF2AF31}" dt="2019-11-26T06:39:51.966" v="622" actId="1076"/>
        <pc:sldMkLst>
          <pc:docMk/>
          <pc:sldMk cId="4212262853" sldId="279"/>
        </pc:sldMkLst>
        <pc:spChg chg="mod">
          <ac:chgData name="huang yu" userId="4234788919d49bea" providerId="LiveId" clId="{AA7893AF-0FE8-498A-A480-AB5DECF2AF31}" dt="2019-11-26T06:39:33.351" v="618"/>
          <ac:spMkLst>
            <pc:docMk/>
            <pc:sldMk cId="4212262853" sldId="279"/>
            <ac:spMk id="2" creationId="{053134AE-69AD-40CE-8227-FF485CE77132}"/>
          </ac:spMkLst>
        </pc:spChg>
        <pc:spChg chg="del">
          <ac:chgData name="huang yu" userId="4234788919d49bea" providerId="LiveId" clId="{AA7893AF-0FE8-498A-A480-AB5DECF2AF31}" dt="2019-11-26T06:39:38.200" v="619" actId="478"/>
          <ac:spMkLst>
            <pc:docMk/>
            <pc:sldMk cId="4212262853" sldId="279"/>
            <ac:spMk id="4" creationId="{E7690DBF-3A1E-405E-A5C2-1DBFFA9048B2}"/>
          </ac:spMkLst>
        </pc:spChg>
        <pc:spChg chg="mod">
          <ac:chgData name="huang yu" userId="4234788919d49bea" providerId="LiveId" clId="{AA7893AF-0FE8-498A-A480-AB5DECF2AF31}" dt="2019-11-26T02:53:16.006" v="76"/>
          <ac:spMkLst>
            <pc:docMk/>
            <pc:sldMk cId="4212262853" sldId="279"/>
            <ac:spMk id="6" creationId="{87759EA2-9115-4D3C-BE1D-A4878E5CF4C9}"/>
          </ac:spMkLst>
        </pc:spChg>
        <pc:spChg chg="mod">
          <ac:chgData name="huang yu" userId="4234788919d49bea" providerId="LiveId" clId="{AA7893AF-0FE8-498A-A480-AB5DECF2AF31}" dt="2019-11-26T06:39:51.966" v="622" actId="1076"/>
          <ac:spMkLst>
            <pc:docMk/>
            <pc:sldMk cId="4212262853" sldId="279"/>
            <ac:spMk id="7" creationId="{23D5BC94-E3DC-4595-A813-607BDD2D3C98}"/>
          </ac:spMkLst>
        </pc:spChg>
        <pc:cxnChg chg="del">
          <ac:chgData name="huang yu" userId="4234788919d49bea" providerId="LiveId" clId="{AA7893AF-0FE8-498A-A480-AB5DECF2AF31}" dt="2019-11-26T06:39:47.769" v="620" actId="478"/>
          <ac:cxnSpMkLst>
            <pc:docMk/>
            <pc:sldMk cId="4212262853" sldId="279"/>
            <ac:cxnSpMk id="5" creationId="{9620A667-12F1-4F17-94C2-820C018F6331}"/>
          </ac:cxnSpMkLst>
        </pc:cxnChg>
        <pc:cxnChg chg="add">
          <ac:chgData name="huang yu" userId="4234788919d49bea" providerId="LiveId" clId="{AA7893AF-0FE8-498A-A480-AB5DECF2AF31}" dt="2019-11-26T06:39:48.858" v="621"/>
          <ac:cxnSpMkLst>
            <pc:docMk/>
            <pc:sldMk cId="4212262853" sldId="279"/>
            <ac:cxnSpMk id="8" creationId="{1F89CC70-28A1-4386-A959-BFB5DD45BDEA}"/>
          </ac:cxnSpMkLst>
        </pc:cxnChg>
      </pc:sldChg>
      <pc:sldChg chg="modSp">
        <pc:chgData name="huang yu" userId="4234788919d49bea" providerId="LiveId" clId="{AA7893AF-0FE8-498A-A480-AB5DECF2AF31}" dt="2019-11-26T07:01:11.282" v="774" actId="20577"/>
        <pc:sldMkLst>
          <pc:docMk/>
          <pc:sldMk cId="1782715534" sldId="287"/>
        </pc:sldMkLst>
        <pc:spChg chg="mod">
          <ac:chgData name="huang yu" userId="4234788919d49bea" providerId="LiveId" clId="{AA7893AF-0FE8-498A-A480-AB5DECF2AF31}" dt="2019-11-26T07:01:11.282" v="774" actId="20577"/>
          <ac:spMkLst>
            <pc:docMk/>
            <pc:sldMk cId="1782715534" sldId="287"/>
            <ac:spMk id="3" creationId="{00000000-0000-0000-0000-000000000000}"/>
          </ac:spMkLst>
        </pc:spChg>
      </pc:sldChg>
      <pc:sldChg chg="addSp delSp modSp modAnim">
        <pc:chgData name="huang yu" userId="4234788919d49bea" providerId="LiveId" clId="{AA7893AF-0FE8-498A-A480-AB5DECF2AF31}" dt="2019-11-26T06:24:31.896" v="450" actId="1076"/>
        <pc:sldMkLst>
          <pc:docMk/>
          <pc:sldMk cId="746208378" sldId="288"/>
        </pc:sldMkLst>
        <pc:spChg chg="del mod">
          <ac:chgData name="huang yu" userId="4234788919d49bea" providerId="LiveId" clId="{AA7893AF-0FE8-498A-A480-AB5DECF2AF31}" dt="2019-11-26T06:19:00.704" v="390" actId="478"/>
          <ac:spMkLst>
            <pc:docMk/>
            <pc:sldMk cId="746208378" sldId="288"/>
            <ac:spMk id="6" creationId="{63F87B9C-5481-4150-B2A1-3A0A25C2972F}"/>
          </ac:spMkLst>
        </pc:spChg>
        <pc:spChg chg="add mod">
          <ac:chgData name="huang yu" userId="4234788919d49bea" providerId="LiveId" clId="{AA7893AF-0FE8-498A-A480-AB5DECF2AF31}" dt="2019-11-26T06:24:31.896" v="450" actId="1076"/>
          <ac:spMkLst>
            <pc:docMk/>
            <pc:sldMk cId="746208378" sldId="288"/>
            <ac:spMk id="10" creationId="{B77BBF45-0969-48C6-8032-3242B3EB09AB}"/>
          </ac:spMkLst>
        </pc:spChg>
        <pc:picChg chg="mod">
          <ac:chgData name="huang yu" userId="4234788919d49bea" providerId="LiveId" clId="{AA7893AF-0FE8-498A-A480-AB5DECF2AF31}" dt="2019-11-26T06:19:26.776" v="396" actId="1076"/>
          <ac:picMkLst>
            <pc:docMk/>
            <pc:sldMk cId="746208378" sldId="288"/>
            <ac:picMk id="7" creationId="{35476A55-E6A5-46B2-8B84-46DA448659F3}"/>
          </ac:picMkLst>
        </pc:picChg>
        <pc:picChg chg="del">
          <ac:chgData name="huang yu" userId="4234788919d49bea" providerId="LiveId" clId="{AA7893AF-0FE8-498A-A480-AB5DECF2AF31}" dt="2019-11-26T06:17:56.891" v="381" actId="478"/>
          <ac:picMkLst>
            <pc:docMk/>
            <pc:sldMk cId="746208378" sldId="288"/>
            <ac:picMk id="8" creationId="{08BFB5F2-44DD-47FF-BDF8-B5031885DE2B}"/>
          </ac:picMkLst>
        </pc:picChg>
        <pc:picChg chg="add mod">
          <ac:chgData name="huang yu" userId="4234788919d49bea" providerId="LiveId" clId="{AA7893AF-0FE8-498A-A480-AB5DECF2AF31}" dt="2019-11-26T06:19:23.558" v="395" actId="1076"/>
          <ac:picMkLst>
            <pc:docMk/>
            <pc:sldMk cId="746208378" sldId="288"/>
            <ac:picMk id="9" creationId="{AD0F1A95-71AD-467B-ADE1-DB21605F8E17}"/>
          </ac:picMkLst>
        </pc:picChg>
      </pc:sldChg>
      <pc:sldChg chg="del">
        <pc:chgData name="huang yu" userId="4234788919d49bea" providerId="LiveId" clId="{AA7893AF-0FE8-498A-A480-AB5DECF2AF31}" dt="2019-11-26T06:30:29.560" v="509" actId="2696"/>
        <pc:sldMkLst>
          <pc:docMk/>
          <pc:sldMk cId="1378912985" sldId="311"/>
        </pc:sldMkLst>
      </pc:sldChg>
      <pc:sldChg chg="modSp">
        <pc:chgData name="huang yu" userId="4234788919d49bea" providerId="LiveId" clId="{AA7893AF-0FE8-498A-A480-AB5DECF2AF31}" dt="2019-11-26T06:31:15.831" v="526" actId="20577"/>
        <pc:sldMkLst>
          <pc:docMk/>
          <pc:sldMk cId="4227791404" sldId="313"/>
        </pc:sldMkLst>
        <pc:graphicFrameChg chg="mod modGraphic">
          <ac:chgData name="huang yu" userId="4234788919d49bea" providerId="LiveId" clId="{AA7893AF-0FE8-498A-A480-AB5DECF2AF31}" dt="2019-11-26T06:31:15.831" v="526" actId="20577"/>
          <ac:graphicFrameMkLst>
            <pc:docMk/>
            <pc:sldMk cId="4227791404" sldId="313"/>
            <ac:graphicFrameMk id="6" creationId="{69F514EA-0FCA-4BCE-9F50-90B627A04FC2}"/>
          </ac:graphicFrameMkLst>
        </pc:graphicFrameChg>
      </pc:sldChg>
      <pc:sldChg chg="add">
        <pc:chgData name="huang yu" userId="4234788919d49bea" providerId="LiveId" clId="{AA7893AF-0FE8-498A-A480-AB5DECF2AF31}" dt="2019-11-26T06:59:39.278" v="758"/>
        <pc:sldMkLst>
          <pc:docMk/>
          <pc:sldMk cId="2581243497" sldId="322"/>
        </pc:sldMkLst>
      </pc:sldChg>
      <pc:sldChg chg="modSp del">
        <pc:chgData name="huang yu" userId="4234788919d49bea" providerId="LiveId" clId="{AA7893AF-0FE8-498A-A480-AB5DECF2AF31}" dt="2019-11-26T06:59:26.781" v="757" actId="2696"/>
        <pc:sldMkLst>
          <pc:docMk/>
          <pc:sldMk cId="3133814443" sldId="322"/>
        </pc:sldMkLst>
        <pc:graphicFrameChg chg="modGraphic">
          <ac:chgData name="huang yu" userId="4234788919d49bea" providerId="LiveId" clId="{AA7893AF-0FE8-498A-A480-AB5DECF2AF31}" dt="2019-11-26T06:33:30.715" v="531" actId="14734"/>
          <ac:graphicFrameMkLst>
            <pc:docMk/>
            <pc:sldMk cId="3133814443" sldId="322"/>
            <ac:graphicFrameMk id="5" creationId="{7F1EC476-CE74-41B0-B3DE-090BB76590F7}"/>
          </ac:graphicFrameMkLst>
        </pc:graphicFrameChg>
      </pc:sldChg>
      <pc:sldChg chg="delSp modSp del">
        <pc:chgData name="huang yu" userId="4234788919d49bea" providerId="LiveId" clId="{AA7893AF-0FE8-498A-A480-AB5DECF2AF31}" dt="2019-11-26T06:59:26.778" v="756" actId="2696"/>
        <pc:sldMkLst>
          <pc:docMk/>
          <pc:sldMk cId="1174201910" sldId="328"/>
        </pc:sldMkLst>
        <pc:spChg chg="mod">
          <ac:chgData name="huang yu" userId="4234788919d49bea" providerId="LiveId" clId="{AA7893AF-0FE8-498A-A480-AB5DECF2AF31}" dt="2019-11-26T06:58:46.132" v="755" actId="113"/>
          <ac:spMkLst>
            <pc:docMk/>
            <pc:sldMk cId="1174201910" sldId="328"/>
            <ac:spMk id="3" creationId="{0137E11C-ABBE-4D2D-B370-956ED6B7B264}"/>
          </ac:spMkLst>
        </pc:spChg>
        <pc:spChg chg="del">
          <ac:chgData name="huang yu" userId="4234788919d49bea" providerId="LiveId" clId="{AA7893AF-0FE8-498A-A480-AB5DECF2AF31}" dt="2019-11-26T06:33:47.505" v="532"/>
          <ac:spMkLst>
            <pc:docMk/>
            <pc:sldMk cId="1174201910" sldId="328"/>
            <ac:spMk id="11" creationId="{D2838DBC-0ACA-429E-9FD3-9A9D1916D382}"/>
          </ac:spMkLst>
        </pc:spChg>
        <pc:spChg chg="del">
          <ac:chgData name="huang yu" userId="4234788919d49bea" providerId="LiveId" clId="{AA7893AF-0FE8-498A-A480-AB5DECF2AF31}" dt="2019-11-26T06:33:47.505" v="532"/>
          <ac:spMkLst>
            <pc:docMk/>
            <pc:sldMk cId="1174201910" sldId="328"/>
            <ac:spMk id="14" creationId="{0F41E6D4-33D4-4120-8E69-8FA5C2F5B27B}"/>
          </ac:spMkLst>
        </pc:spChg>
        <pc:grpChg chg="del">
          <ac:chgData name="huang yu" userId="4234788919d49bea" providerId="LiveId" clId="{AA7893AF-0FE8-498A-A480-AB5DECF2AF31}" dt="2019-11-26T06:33:47.505" v="532"/>
          <ac:grpSpMkLst>
            <pc:docMk/>
            <pc:sldMk cId="1174201910" sldId="328"/>
            <ac:grpSpMk id="6" creationId="{3059F793-F72A-42A8-9786-CF5E5AAF49A0}"/>
          </ac:grpSpMkLst>
        </pc:grpChg>
        <pc:picChg chg="del">
          <ac:chgData name="huang yu" userId="4234788919d49bea" providerId="LiveId" clId="{AA7893AF-0FE8-498A-A480-AB5DECF2AF31}" dt="2019-11-26T06:33:47.505" v="532"/>
          <ac:picMkLst>
            <pc:docMk/>
            <pc:sldMk cId="1174201910" sldId="328"/>
            <ac:picMk id="12" creationId="{D580F389-04D4-402D-87D0-FBF4E769F48B}"/>
          </ac:picMkLst>
        </pc:picChg>
        <pc:picChg chg="del">
          <ac:chgData name="huang yu" userId="4234788919d49bea" providerId="LiveId" clId="{AA7893AF-0FE8-498A-A480-AB5DECF2AF31}" dt="2019-11-26T06:33:47.505" v="532"/>
          <ac:picMkLst>
            <pc:docMk/>
            <pc:sldMk cId="1174201910" sldId="328"/>
            <ac:picMk id="13" creationId="{62420818-8513-426A-9E42-BA991F7D5383}"/>
          </ac:picMkLst>
        </pc:picChg>
      </pc:sldChg>
      <pc:sldChg chg="modSp add">
        <pc:chgData name="huang yu" userId="4234788919d49bea" providerId="LiveId" clId="{AA7893AF-0FE8-498A-A480-AB5DECF2AF31}" dt="2019-11-26T07:00:14.165" v="771"/>
        <pc:sldMkLst>
          <pc:docMk/>
          <pc:sldMk cId="2631959167" sldId="328"/>
        </pc:sldMkLst>
        <pc:spChg chg="mod">
          <ac:chgData name="huang yu" userId="4234788919d49bea" providerId="LiveId" clId="{AA7893AF-0FE8-498A-A480-AB5DECF2AF31}" dt="2019-11-26T07:00:14.165" v="771"/>
          <ac:spMkLst>
            <pc:docMk/>
            <pc:sldMk cId="2631959167" sldId="328"/>
            <ac:spMk id="3" creationId="{0137E11C-ABBE-4D2D-B370-956ED6B7B264}"/>
          </ac:spMkLst>
        </pc:spChg>
      </pc:sldChg>
      <pc:sldChg chg="ord">
        <pc:chgData name="huang yu" userId="4234788919d49bea" providerId="LiveId" clId="{AA7893AF-0FE8-498A-A480-AB5DECF2AF31}" dt="2019-11-26T06:33:05.056" v="529"/>
        <pc:sldMkLst>
          <pc:docMk/>
          <pc:sldMk cId="162086104" sldId="329"/>
        </pc:sldMkLst>
      </pc:sldChg>
      <pc:sldChg chg="addSp delSp modSp ord modAnim">
        <pc:chgData name="huang yu" userId="4234788919d49bea" providerId="LiveId" clId="{AA7893AF-0FE8-498A-A480-AB5DECF2AF31}" dt="2019-11-26T07:01:58.691" v="775" actId="20578"/>
        <pc:sldMkLst>
          <pc:docMk/>
          <pc:sldMk cId="2214004089" sldId="331"/>
        </pc:sldMkLst>
        <pc:spChg chg="mod">
          <ac:chgData name="huang yu" userId="4234788919d49bea" providerId="LiveId" clId="{AA7893AF-0FE8-498A-A480-AB5DECF2AF31}" dt="2019-11-26T07:01:58.691" v="775" actId="20578"/>
          <ac:spMkLst>
            <pc:docMk/>
            <pc:sldMk cId="2214004089" sldId="331"/>
            <ac:spMk id="9" creationId="{1D5558EF-086D-4DB3-B411-B2FD2CDE1D03}"/>
          </ac:spMkLst>
        </pc:spChg>
        <pc:picChg chg="add mod">
          <ac:chgData name="huang yu" userId="4234788919d49bea" providerId="LiveId" clId="{AA7893AF-0FE8-498A-A480-AB5DECF2AF31}" dt="2019-11-26T06:41:44.200" v="630" actId="1076"/>
          <ac:picMkLst>
            <pc:docMk/>
            <pc:sldMk cId="2214004089" sldId="331"/>
            <ac:picMk id="6" creationId="{67C64B39-DACA-4E11-B88C-234CE450F9B1}"/>
          </ac:picMkLst>
        </pc:picChg>
        <pc:picChg chg="add mod">
          <ac:chgData name="huang yu" userId="4234788919d49bea" providerId="LiveId" clId="{AA7893AF-0FE8-498A-A480-AB5DECF2AF31}" dt="2019-11-26T06:41:28.113" v="626" actId="1076"/>
          <ac:picMkLst>
            <pc:docMk/>
            <pc:sldMk cId="2214004089" sldId="331"/>
            <ac:picMk id="7" creationId="{611FCB2A-31F5-4EF8-9819-6F6FFB944127}"/>
          </ac:picMkLst>
        </pc:picChg>
        <pc:picChg chg="add mod">
          <ac:chgData name="huang yu" userId="4234788919d49bea" providerId="LiveId" clId="{AA7893AF-0FE8-498A-A480-AB5DECF2AF31}" dt="2019-11-26T06:41:58.491" v="634" actId="1076"/>
          <ac:picMkLst>
            <pc:docMk/>
            <pc:sldMk cId="2214004089" sldId="331"/>
            <ac:picMk id="8" creationId="{5069A8D3-8347-4119-80E0-82981609D290}"/>
          </ac:picMkLst>
        </pc:picChg>
        <pc:picChg chg="add del">
          <ac:chgData name="huang yu" userId="4234788919d49bea" providerId="LiveId" clId="{AA7893AF-0FE8-498A-A480-AB5DECF2AF31}" dt="2019-11-26T06:40:49.904" v="623" actId="478"/>
          <ac:picMkLst>
            <pc:docMk/>
            <pc:sldMk cId="2214004089" sldId="331"/>
            <ac:picMk id="10" creationId="{C967F0F7-9F34-4DED-9E70-51178005E113}"/>
          </ac:picMkLst>
        </pc:picChg>
        <pc:picChg chg="add mod">
          <ac:chgData name="huang yu" userId="4234788919d49bea" providerId="LiveId" clId="{AA7893AF-0FE8-498A-A480-AB5DECF2AF31}" dt="2019-11-26T06:41:29.990" v="627" actId="1076"/>
          <ac:picMkLst>
            <pc:docMk/>
            <pc:sldMk cId="2214004089" sldId="331"/>
            <ac:picMk id="11" creationId="{849BCC0E-A9CF-4246-9AC9-32633AAF0AA3}"/>
          </ac:picMkLst>
        </pc:picChg>
        <pc:picChg chg="add mod">
          <ac:chgData name="huang yu" userId="4234788919d49bea" providerId="LiveId" clId="{AA7893AF-0FE8-498A-A480-AB5DECF2AF31}" dt="2019-11-26T06:44:14.229" v="648" actId="1076"/>
          <ac:picMkLst>
            <pc:docMk/>
            <pc:sldMk cId="2214004089" sldId="331"/>
            <ac:picMk id="12" creationId="{440BCDE7-E7DF-4EFA-9D35-955948114968}"/>
          </ac:picMkLst>
        </pc:picChg>
        <pc:picChg chg="add mod">
          <ac:chgData name="huang yu" userId="4234788919d49bea" providerId="LiveId" clId="{AA7893AF-0FE8-498A-A480-AB5DECF2AF31}" dt="2019-11-26T06:44:14.229" v="648" actId="1076"/>
          <ac:picMkLst>
            <pc:docMk/>
            <pc:sldMk cId="2214004089" sldId="331"/>
            <ac:picMk id="13" creationId="{F2D33433-8CC2-48DE-9226-8AB08BB422E3}"/>
          </ac:picMkLst>
        </pc:picChg>
      </pc:sldChg>
      <pc:sldChg chg="modSp">
        <pc:chgData name="huang yu" userId="4234788919d49bea" providerId="LiveId" clId="{AA7893AF-0FE8-498A-A480-AB5DECF2AF31}" dt="2019-11-26T03:35:36.228" v="149" actId="14100"/>
        <pc:sldMkLst>
          <pc:docMk/>
          <pc:sldMk cId="2067660014" sldId="332"/>
        </pc:sldMkLst>
        <pc:cxnChg chg="mod">
          <ac:chgData name="huang yu" userId="4234788919d49bea" providerId="LiveId" clId="{AA7893AF-0FE8-498A-A480-AB5DECF2AF31}" dt="2019-11-26T03:35:36.228" v="149" actId="14100"/>
          <ac:cxnSpMkLst>
            <pc:docMk/>
            <pc:sldMk cId="2067660014" sldId="332"/>
            <ac:cxnSpMk id="40" creationId="{255A03A5-0A48-4534-A9A0-0799381431FB}"/>
          </ac:cxnSpMkLst>
        </pc:cxnChg>
      </pc:sldChg>
      <pc:sldChg chg="modSp">
        <pc:chgData name="huang yu" userId="4234788919d49bea" providerId="LiveId" clId="{AA7893AF-0FE8-498A-A480-AB5DECF2AF31}" dt="2019-11-26T03:35:59.087" v="150" actId="20577"/>
        <pc:sldMkLst>
          <pc:docMk/>
          <pc:sldMk cId="561260508" sldId="334"/>
        </pc:sldMkLst>
        <pc:graphicFrameChg chg="modGraphic">
          <ac:chgData name="huang yu" userId="4234788919d49bea" providerId="LiveId" clId="{AA7893AF-0FE8-498A-A480-AB5DECF2AF31}" dt="2019-11-26T03:35:59.087" v="150" actId="20577"/>
          <ac:graphicFrameMkLst>
            <pc:docMk/>
            <pc:sldMk cId="561260508" sldId="334"/>
            <ac:graphicFrameMk id="8" creationId="{2BFA1C87-75E9-4CD5-A241-4C96FBF776F2}"/>
          </ac:graphicFrameMkLst>
        </pc:graphicFrameChg>
      </pc:sldChg>
      <pc:sldChg chg="del">
        <pc:chgData name="huang yu" userId="4234788919d49bea" providerId="LiveId" clId="{AA7893AF-0FE8-498A-A480-AB5DECF2AF31}" dt="2019-11-26T04:20:57.778" v="300" actId="2696"/>
        <pc:sldMkLst>
          <pc:docMk/>
          <pc:sldMk cId="3478024480" sldId="337"/>
        </pc:sldMkLst>
      </pc:sldChg>
      <pc:sldChg chg="add del">
        <pc:chgData name="huang yu" userId="4234788919d49bea" providerId="LiveId" clId="{AA7893AF-0FE8-498A-A480-AB5DECF2AF31}" dt="2019-11-26T02:12:45.026" v="18" actId="2696"/>
        <pc:sldMkLst>
          <pc:docMk/>
          <pc:sldMk cId="1165785021" sldId="342"/>
        </pc:sldMkLst>
      </pc:sldChg>
      <pc:sldChg chg="add del">
        <pc:chgData name="huang yu" userId="4234788919d49bea" providerId="LiveId" clId="{AA7893AF-0FE8-498A-A480-AB5DECF2AF31}" dt="2019-11-26T02:47:48.331" v="27" actId="2696"/>
        <pc:sldMkLst>
          <pc:docMk/>
          <pc:sldMk cId="3757087364" sldId="342"/>
        </pc:sldMkLst>
      </pc:sldChg>
      <pc:sldChg chg="add del">
        <pc:chgData name="huang yu" userId="4234788919d49bea" providerId="LiveId" clId="{AA7893AF-0FE8-498A-A480-AB5DECF2AF31}" dt="2019-11-26T02:54:53.666" v="82" actId="2696"/>
        <pc:sldMkLst>
          <pc:docMk/>
          <pc:sldMk cId="4076741174" sldId="342"/>
        </pc:sldMkLst>
      </pc:sldChg>
      <pc:sldChg chg="add del">
        <pc:chgData name="huang yu" userId="4234788919d49bea" providerId="LiveId" clId="{AA7893AF-0FE8-498A-A480-AB5DECF2AF31}" dt="2019-11-26T02:48:26.750" v="75" actId="2696"/>
        <pc:sldMkLst>
          <pc:docMk/>
          <pc:sldMk cId="989577526" sldId="343"/>
        </pc:sldMkLst>
      </pc:sldChg>
      <pc:sldChg chg="modSp add del">
        <pc:chgData name="huang yu" userId="4234788919d49bea" providerId="LiveId" clId="{AA7893AF-0FE8-498A-A480-AB5DECF2AF31}" dt="2019-11-26T03:34:54.396" v="148" actId="2696"/>
        <pc:sldMkLst>
          <pc:docMk/>
          <pc:sldMk cId="2619372457" sldId="563"/>
        </pc:sldMkLst>
        <pc:spChg chg="mod">
          <ac:chgData name="huang yu" userId="4234788919d49bea" providerId="LiveId" clId="{AA7893AF-0FE8-498A-A480-AB5DECF2AF31}" dt="2019-11-26T03:33:41.148" v="144"/>
          <ac:spMkLst>
            <pc:docMk/>
            <pc:sldMk cId="2619372457" sldId="563"/>
            <ac:spMk id="3" creationId="{B36323F7-39F3-4CCC-A15F-1E0A1ECE8030}"/>
          </ac:spMkLst>
        </pc:spChg>
      </pc:sldChg>
      <pc:sldChg chg="modSp add del">
        <pc:chgData name="huang yu" userId="4234788919d49bea" providerId="LiveId" clId="{AA7893AF-0FE8-498A-A480-AB5DECF2AF31}" dt="2019-11-26T03:34:53.268" v="147" actId="2696"/>
        <pc:sldMkLst>
          <pc:docMk/>
          <pc:sldMk cId="3135229288" sldId="572"/>
        </pc:sldMkLst>
        <pc:spChg chg="mod">
          <ac:chgData name="huang yu" userId="4234788919d49bea" providerId="LiveId" clId="{AA7893AF-0FE8-498A-A480-AB5DECF2AF31}" dt="2019-11-26T03:34:00.785" v="146"/>
          <ac:spMkLst>
            <pc:docMk/>
            <pc:sldMk cId="3135229288" sldId="572"/>
            <ac:spMk id="3" creationId="{556D6550-F846-48F5-A4F5-F8951FF2E142}"/>
          </ac:spMkLst>
        </pc:spChg>
      </pc:sldChg>
      <pc:sldChg chg="modSp add del ord modAnim">
        <pc:chgData name="huang yu" userId="4234788919d49bea" providerId="LiveId" clId="{AA7893AF-0FE8-498A-A480-AB5DECF2AF31}" dt="2019-11-26T06:44:19.193" v="650" actId="2696"/>
        <pc:sldMkLst>
          <pc:docMk/>
          <pc:sldMk cId="2089224195" sldId="580"/>
        </pc:sldMkLst>
        <pc:spChg chg="mod">
          <ac:chgData name="huang yu" userId="4234788919d49bea" providerId="LiveId" clId="{AA7893AF-0FE8-498A-A480-AB5DECF2AF31}" dt="2019-11-26T02:54:22.056" v="80"/>
          <ac:spMkLst>
            <pc:docMk/>
            <pc:sldMk cId="2089224195" sldId="580"/>
            <ac:spMk id="4" creationId="{3768E51C-63DB-4F03-922E-392B042C04BB}"/>
          </ac:spMkLst>
        </pc:spChg>
        <pc:spChg chg="mod">
          <ac:chgData name="huang yu" userId="4234788919d49bea" providerId="LiveId" clId="{AA7893AF-0FE8-498A-A480-AB5DECF2AF31}" dt="2019-11-26T03:23:36.103" v="143" actId="1076"/>
          <ac:spMkLst>
            <pc:docMk/>
            <pc:sldMk cId="2089224195" sldId="580"/>
            <ac:spMk id="5" creationId="{00000000-0000-0000-0000-000000000000}"/>
          </ac:spMkLst>
        </pc:spChg>
        <pc:picChg chg="mod">
          <ac:chgData name="huang yu" userId="4234788919d49bea" providerId="LiveId" clId="{AA7893AF-0FE8-498A-A480-AB5DECF2AF31}" dt="2019-11-26T03:22:40.281" v="136" actId="1076"/>
          <ac:picMkLst>
            <pc:docMk/>
            <pc:sldMk cId="2089224195" sldId="580"/>
            <ac:picMk id="2" creationId="{00000000-0000-0000-0000-000000000000}"/>
          </ac:picMkLst>
        </pc:picChg>
        <pc:picChg chg="mod">
          <ac:chgData name="huang yu" userId="4234788919d49bea" providerId="LiveId" clId="{AA7893AF-0FE8-498A-A480-AB5DECF2AF31}" dt="2019-11-26T03:23:08.066" v="142" actId="1076"/>
          <ac:picMkLst>
            <pc:docMk/>
            <pc:sldMk cId="2089224195" sldId="580"/>
            <ac:picMk id="3" creationId="{00000000-0000-0000-0000-000000000000}"/>
          </ac:picMkLst>
        </pc:picChg>
        <pc:picChg chg="mod">
          <ac:chgData name="huang yu" userId="4234788919d49bea" providerId="LiveId" clId="{AA7893AF-0FE8-498A-A480-AB5DECF2AF31}" dt="2019-11-26T03:22:47.509" v="137" actId="1076"/>
          <ac:picMkLst>
            <pc:docMk/>
            <pc:sldMk cId="2089224195" sldId="580"/>
            <ac:picMk id="6" creationId="{00000000-0000-0000-0000-000000000000}"/>
          </ac:picMkLst>
        </pc:picChg>
        <pc:picChg chg="mod">
          <ac:chgData name="huang yu" userId="4234788919d49bea" providerId="LiveId" clId="{AA7893AF-0FE8-498A-A480-AB5DECF2AF31}" dt="2019-11-26T03:22:52.106" v="138" actId="1076"/>
          <ac:picMkLst>
            <pc:docMk/>
            <pc:sldMk cId="2089224195" sldId="580"/>
            <ac:picMk id="10" creationId="{00000000-0000-0000-0000-000000000000}"/>
          </ac:picMkLst>
        </pc:picChg>
      </pc:sldChg>
      <pc:sldChg chg="modSp add del">
        <pc:chgData name="huang yu" userId="4234788919d49bea" providerId="LiveId" clId="{AA7893AF-0FE8-498A-A480-AB5DECF2AF31}" dt="2019-11-26T03:33:58.093" v="145" actId="2696"/>
        <pc:sldMkLst>
          <pc:docMk/>
          <pc:sldMk cId="3218890801" sldId="581"/>
        </pc:sldMkLst>
        <pc:spChg chg="mod">
          <ac:chgData name="huang yu" userId="4234788919d49bea" providerId="LiveId" clId="{AA7893AF-0FE8-498A-A480-AB5DECF2AF31}" dt="2019-11-26T03:33:41.148" v="144"/>
          <ac:spMkLst>
            <pc:docMk/>
            <pc:sldMk cId="3218890801" sldId="581"/>
            <ac:spMk id="4" creationId="{3768E51C-63DB-4F03-922E-392B042C04BB}"/>
          </ac:spMkLst>
        </pc:spChg>
      </pc:sldChg>
      <pc:sldChg chg="addSp delSp modSp add">
        <pc:chgData name="huang yu" userId="4234788919d49bea" providerId="LiveId" clId="{AA7893AF-0FE8-498A-A480-AB5DECF2AF31}" dt="2019-11-26T07:04:57.524" v="780" actId="1076"/>
        <pc:sldMkLst>
          <pc:docMk/>
          <pc:sldMk cId="4256261264" sldId="581"/>
        </pc:sldMkLst>
        <pc:spChg chg="add mod">
          <ac:chgData name="huang yu" userId="4234788919d49bea" providerId="LiveId" clId="{AA7893AF-0FE8-498A-A480-AB5DECF2AF31}" dt="2019-11-26T06:51:54.406" v="666" actId="1036"/>
          <ac:spMkLst>
            <pc:docMk/>
            <pc:sldMk cId="4256261264" sldId="581"/>
            <ac:spMk id="5" creationId="{7C782566-B2E6-4993-BC0D-9B92607D9120}"/>
          </ac:spMkLst>
        </pc:spChg>
        <pc:spChg chg="del">
          <ac:chgData name="huang yu" userId="4234788919d49bea" providerId="LiveId" clId="{AA7893AF-0FE8-498A-A480-AB5DECF2AF31}" dt="2019-11-26T03:44:10.483" v="158" actId="1032"/>
          <ac:spMkLst>
            <pc:docMk/>
            <pc:sldMk cId="4256261264" sldId="581"/>
            <ac:spMk id="6" creationId="{D37A534E-031A-4F86-AB5A-CE591ED10859}"/>
          </ac:spMkLst>
        </pc:spChg>
        <pc:spChg chg="del">
          <ac:chgData name="huang yu" userId="4234788919d49bea" providerId="LiveId" clId="{AA7893AF-0FE8-498A-A480-AB5DECF2AF31}" dt="2019-11-26T03:36:34.309" v="153" actId="478"/>
          <ac:spMkLst>
            <pc:docMk/>
            <pc:sldMk cId="4256261264" sldId="581"/>
            <ac:spMk id="8" creationId="{6F70F8A7-6994-446D-873D-FA743B63C408}"/>
          </ac:spMkLst>
        </pc:spChg>
        <pc:spChg chg="del">
          <ac:chgData name="huang yu" userId="4234788919d49bea" providerId="LiveId" clId="{AA7893AF-0FE8-498A-A480-AB5DECF2AF31}" dt="2019-11-26T03:36:39.030" v="156" actId="478"/>
          <ac:spMkLst>
            <pc:docMk/>
            <pc:sldMk cId="4256261264" sldId="581"/>
            <ac:spMk id="11" creationId="{AD6C27C5-DF27-4D15-A8F2-5EB9F803ED07}"/>
          </ac:spMkLst>
        </pc:spChg>
        <pc:spChg chg="del">
          <ac:chgData name="huang yu" userId="4234788919d49bea" providerId="LiveId" clId="{AA7893AF-0FE8-498A-A480-AB5DECF2AF31}" dt="2019-11-26T03:36:41.688" v="157" actId="478"/>
          <ac:spMkLst>
            <pc:docMk/>
            <pc:sldMk cId="4256261264" sldId="581"/>
            <ac:spMk id="12" creationId="{89F3E65B-CB63-41BC-B3BF-CF0399DDF741}"/>
          </ac:spMkLst>
        </pc:spChg>
        <pc:spChg chg="del mod">
          <ac:chgData name="huang yu" userId="4234788919d49bea" providerId="LiveId" clId="{AA7893AF-0FE8-498A-A480-AB5DECF2AF31}" dt="2019-11-26T03:36:36.899" v="155" actId="478"/>
          <ac:spMkLst>
            <pc:docMk/>
            <pc:sldMk cId="4256261264" sldId="581"/>
            <ac:spMk id="13" creationId="{ECD1C20E-6F8A-4F08-B6F1-B0A097CB8FE9}"/>
          </ac:spMkLst>
        </pc:spChg>
        <pc:spChg chg="add mod">
          <ac:chgData name="huang yu" userId="4234788919d49bea" providerId="LiveId" clId="{AA7893AF-0FE8-498A-A480-AB5DECF2AF31}" dt="2019-11-26T06:51:54.406" v="666" actId="1036"/>
          <ac:spMkLst>
            <pc:docMk/>
            <pc:sldMk cId="4256261264" sldId="581"/>
            <ac:spMk id="14" creationId="{1B548960-8F00-4A6C-9352-6652FFBAE5B4}"/>
          </ac:spMkLst>
        </pc:spChg>
        <pc:spChg chg="add mod">
          <ac:chgData name="huang yu" userId="4234788919d49bea" providerId="LiveId" clId="{AA7893AF-0FE8-498A-A480-AB5DECF2AF31}" dt="2019-11-26T07:04:57.524" v="780" actId="1076"/>
          <ac:spMkLst>
            <pc:docMk/>
            <pc:sldMk cId="4256261264" sldId="581"/>
            <ac:spMk id="15" creationId="{809F0357-269C-4F43-9138-6B33091725A1}"/>
          </ac:spMkLst>
        </pc:spChg>
        <pc:spChg chg="add mod">
          <ac:chgData name="huang yu" userId="4234788919d49bea" providerId="LiveId" clId="{AA7893AF-0FE8-498A-A480-AB5DECF2AF31}" dt="2019-11-26T06:51:54.406" v="666" actId="1036"/>
          <ac:spMkLst>
            <pc:docMk/>
            <pc:sldMk cId="4256261264" sldId="581"/>
            <ac:spMk id="16" creationId="{37B9BAF9-68F0-428E-9964-6F0903865814}"/>
          </ac:spMkLst>
        </pc:spChg>
        <pc:spChg chg="add mod">
          <ac:chgData name="huang yu" userId="4234788919d49bea" providerId="LiveId" clId="{AA7893AF-0FE8-498A-A480-AB5DECF2AF31}" dt="2019-11-26T06:51:54.406" v="666" actId="1036"/>
          <ac:spMkLst>
            <pc:docMk/>
            <pc:sldMk cId="4256261264" sldId="581"/>
            <ac:spMk id="17" creationId="{EC0952D5-6662-4656-982A-BCF585BDC7D8}"/>
          </ac:spMkLst>
        </pc:spChg>
        <pc:spChg chg="add mod">
          <ac:chgData name="huang yu" userId="4234788919d49bea" providerId="LiveId" clId="{AA7893AF-0FE8-498A-A480-AB5DECF2AF31}" dt="2019-11-26T06:51:54.406" v="666" actId="1036"/>
          <ac:spMkLst>
            <pc:docMk/>
            <pc:sldMk cId="4256261264" sldId="581"/>
            <ac:spMk id="18" creationId="{8D3FF256-80EB-47F7-AE06-F86184A37FB9}"/>
          </ac:spMkLst>
        </pc:spChg>
        <pc:spChg chg="add mod">
          <ac:chgData name="huang yu" userId="4234788919d49bea" providerId="LiveId" clId="{AA7893AF-0FE8-498A-A480-AB5DECF2AF31}" dt="2019-11-26T06:52:51.595" v="672" actId="1076"/>
          <ac:spMkLst>
            <pc:docMk/>
            <pc:sldMk cId="4256261264" sldId="581"/>
            <ac:spMk id="19" creationId="{FD701FA5-B325-4A64-A457-2F7D30631267}"/>
          </ac:spMkLst>
        </pc:spChg>
        <pc:spChg chg="add mod">
          <ac:chgData name="huang yu" userId="4234788919d49bea" providerId="LiveId" clId="{AA7893AF-0FE8-498A-A480-AB5DECF2AF31}" dt="2019-11-26T06:53:30.694" v="690" actId="207"/>
          <ac:spMkLst>
            <pc:docMk/>
            <pc:sldMk cId="4256261264" sldId="581"/>
            <ac:spMk id="20" creationId="{F02023C6-4AE3-4976-ACA6-7ADC561D7B8D}"/>
          </ac:spMkLst>
        </pc:spChg>
        <pc:graphicFrameChg chg="add mod">
          <ac:chgData name="huang yu" userId="4234788919d49bea" providerId="LiveId" clId="{AA7893AF-0FE8-498A-A480-AB5DECF2AF31}" dt="2019-11-26T06:51:47.450" v="662" actId="1036"/>
          <ac:graphicFrameMkLst>
            <pc:docMk/>
            <pc:sldMk cId="4256261264" sldId="581"/>
            <ac:graphicFrameMk id="3" creationId="{247AFBCF-F2B7-454D-848B-C948283390BA}"/>
          </ac:graphicFrameMkLst>
        </pc:graphicFrameChg>
        <pc:graphicFrameChg chg="del">
          <ac:chgData name="huang yu" userId="4234788919d49bea" providerId="LiveId" clId="{AA7893AF-0FE8-498A-A480-AB5DECF2AF31}" dt="2019-11-26T03:36:32.589" v="152" actId="478"/>
          <ac:graphicFrameMkLst>
            <pc:docMk/>
            <pc:sldMk cId="4256261264" sldId="581"/>
            <ac:graphicFrameMk id="7" creationId="{86F28C4B-2F58-49E3-9314-15DA3093DA07}"/>
          </ac:graphicFrameMkLst>
        </pc:graphicFrameChg>
      </pc:sldChg>
      <pc:sldChg chg="addSp delSp modSp add">
        <pc:chgData name="huang yu" userId="4234788919d49bea" providerId="LiveId" clId="{AA7893AF-0FE8-498A-A480-AB5DECF2AF31}" dt="2019-11-26T06:24:07.127" v="447" actId="1036"/>
        <pc:sldMkLst>
          <pc:docMk/>
          <pc:sldMk cId="549203488" sldId="582"/>
        </pc:sldMkLst>
        <pc:spChg chg="mod">
          <ac:chgData name="huang yu" userId="4234788919d49bea" providerId="LiveId" clId="{AA7893AF-0FE8-498A-A480-AB5DECF2AF31}" dt="2019-11-26T06:23:59.082" v="436" actId="108"/>
          <ac:spMkLst>
            <pc:docMk/>
            <pc:sldMk cId="549203488" sldId="582"/>
            <ac:spMk id="2" creationId="{00000000-0000-0000-0000-000000000000}"/>
          </ac:spMkLst>
        </pc:spChg>
        <pc:spChg chg="del">
          <ac:chgData name="huang yu" userId="4234788919d49bea" providerId="LiveId" clId="{AA7893AF-0FE8-498A-A480-AB5DECF2AF31}" dt="2019-11-26T06:20:38.960" v="399" actId="478"/>
          <ac:spMkLst>
            <pc:docMk/>
            <pc:sldMk cId="549203488" sldId="582"/>
            <ac:spMk id="6" creationId="{63F87B9C-5481-4150-B2A1-3A0A25C2972F}"/>
          </ac:spMkLst>
        </pc:spChg>
        <pc:spChg chg="add mod">
          <ac:chgData name="huang yu" userId="4234788919d49bea" providerId="LiveId" clId="{AA7893AF-0FE8-498A-A480-AB5DECF2AF31}" dt="2019-11-26T06:23:25.978" v="434"/>
          <ac:spMkLst>
            <pc:docMk/>
            <pc:sldMk cId="549203488" sldId="582"/>
            <ac:spMk id="9" creationId="{9E373084-0AC1-457E-AE5E-D15CC19F74EC}"/>
          </ac:spMkLst>
        </pc:spChg>
        <pc:picChg chg="del">
          <ac:chgData name="huang yu" userId="4234788919d49bea" providerId="LiveId" clId="{AA7893AF-0FE8-498A-A480-AB5DECF2AF31}" dt="2019-11-26T06:21:44.378" v="426" actId="478"/>
          <ac:picMkLst>
            <pc:docMk/>
            <pc:sldMk cId="549203488" sldId="582"/>
            <ac:picMk id="7" creationId="{35476A55-E6A5-46B2-8B84-46DA448659F3}"/>
          </ac:picMkLst>
        </pc:picChg>
        <pc:picChg chg="mod">
          <ac:chgData name="huang yu" userId="4234788919d49bea" providerId="LiveId" clId="{AA7893AF-0FE8-498A-A480-AB5DECF2AF31}" dt="2019-11-26T06:24:07.127" v="447" actId="1036"/>
          <ac:picMkLst>
            <pc:docMk/>
            <pc:sldMk cId="549203488" sldId="582"/>
            <ac:picMk id="8" creationId="{08BFB5F2-44DD-47FF-BDF8-B5031885DE2B}"/>
          </ac:picMkLst>
        </pc:picChg>
        <pc:picChg chg="add mod">
          <ac:chgData name="huang yu" userId="4234788919d49bea" providerId="LiveId" clId="{AA7893AF-0FE8-498A-A480-AB5DECF2AF31}" dt="2019-11-26T06:24:07.127" v="447" actId="1036"/>
          <ac:picMkLst>
            <pc:docMk/>
            <pc:sldMk cId="549203488" sldId="582"/>
            <ac:picMk id="10" creationId="{B6061AFE-6E66-43FE-8BB2-4B421B3E6A62}"/>
          </ac:picMkLst>
        </pc:picChg>
      </pc:sldChg>
      <pc:sldChg chg="addSp delSp modSp add modAnim">
        <pc:chgData name="huang yu" userId="4234788919d49bea" providerId="LiveId" clId="{AA7893AF-0FE8-498A-A480-AB5DECF2AF31}" dt="2019-11-26T06:30:38.332" v="519"/>
        <pc:sldMkLst>
          <pc:docMk/>
          <pc:sldMk cId="3834482734" sldId="583"/>
        </pc:sldMkLst>
        <pc:spChg chg="mod">
          <ac:chgData name="huang yu" userId="4234788919d49bea" providerId="LiveId" clId="{AA7893AF-0FE8-498A-A480-AB5DECF2AF31}" dt="2019-11-26T06:30:38.332" v="519"/>
          <ac:spMkLst>
            <pc:docMk/>
            <pc:sldMk cId="3834482734" sldId="583"/>
            <ac:spMk id="2" creationId="{00000000-0000-0000-0000-000000000000}"/>
          </ac:spMkLst>
        </pc:spChg>
        <pc:spChg chg="add mod">
          <ac:chgData name="huang yu" userId="4234788919d49bea" providerId="LiveId" clId="{AA7893AF-0FE8-498A-A480-AB5DECF2AF31}" dt="2019-11-26T06:25:50.596" v="469" actId="6549"/>
          <ac:spMkLst>
            <pc:docMk/>
            <pc:sldMk cId="3834482734" sldId="583"/>
            <ac:spMk id="7" creationId="{0CC22DFE-4264-4BA9-8AB8-C012D8092D5F}"/>
          </ac:spMkLst>
        </pc:spChg>
        <pc:spChg chg="del">
          <ac:chgData name="huang yu" userId="4234788919d49bea" providerId="LiveId" clId="{AA7893AF-0FE8-498A-A480-AB5DECF2AF31}" dt="2019-11-26T06:25:11.001" v="464" actId="478"/>
          <ac:spMkLst>
            <pc:docMk/>
            <pc:sldMk cId="3834482734" sldId="583"/>
            <ac:spMk id="9" creationId="{9E373084-0AC1-457E-AE5E-D15CC19F74EC}"/>
          </ac:spMkLst>
        </pc:spChg>
        <pc:picChg chg="del">
          <ac:chgData name="huang yu" userId="4234788919d49bea" providerId="LiveId" clId="{AA7893AF-0FE8-498A-A480-AB5DECF2AF31}" dt="2019-11-26T06:26:03.301" v="471" actId="478"/>
          <ac:picMkLst>
            <pc:docMk/>
            <pc:sldMk cId="3834482734" sldId="583"/>
            <ac:picMk id="8" creationId="{08BFB5F2-44DD-47FF-BDF8-B5031885DE2B}"/>
          </ac:picMkLst>
        </pc:picChg>
        <pc:picChg chg="del">
          <ac:chgData name="huang yu" userId="4234788919d49bea" providerId="LiveId" clId="{AA7893AF-0FE8-498A-A480-AB5DECF2AF31}" dt="2019-11-26T06:26:03.754" v="472" actId="478"/>
          <ac:picMkLst>
            <pc:docMk/>
            <pc:sldMk cId="3834482734" sldId="583"/>
            <ac:picMk id="10" creationId="{B6061AFE-6E66-43FE-8BB2-4B421B3E6A62}"/>
          </ac:picMkLst>
        </pc:picChg>
        <pc:picChg chg="add mod">
          <ac:chgData name="huang yu" userId="4234788919d49bea" providerId="LiveId" clId="{AA7893AF-0FE8-498A-A480-AB5DECF2AF31}" dt="2019-11-26T06:28:20.920" v="507" actId="1038"/>
          <ac:picMkLst>
            <pc:docMk/>
            <pc:sldMk cId="3834482734" sldId="583"/>
            <ac:picMk id="11" creationId="{4A690ADC-A78A-4DC3-ADFC-75575082DA61}"/>
          </ac:picMkLst>
        </pc:picChg>
        <pc:picChg chg="add del mod">
          <ac:chgData name="huang yu" userId="4234788919d49bea" providerId="LiveId" clId="{AA7893AF-0FE8-498A-A480-AB5DECF2AF31}" dt="2019-11-26T06:26:31.135" v="475" actId="478"/>
          <ac:picMkLst>
            <pc:docMk/>
            <pc:sldMk cId="3834482734" sldId="583"/>
            <ac:picMk id="12" creationId="{8601265F-6E2A-4CB1-A899-31AA22DACB8B}"/>
          </ac:picMkLst>
        </pc:picChg>
        <pc:picChg chg="add mod ord">
          <ac:chgData name="huang yu" userId="4234788919d49bea" providerId="LiveId" clId="{AA7893AF-0FE8-498A-A480-AB5DECF2AF31}" dt="2019-11-26T06:28:20.920" v="507" actId="1038"/>
          <ac:picMkLst>
            <pc:docMk/>
            <pc:sldMk cId="3834482734" sldId="583"/>
            <ac:picMk id="13" creationId="{28F206AF-9E0C-4E72-BE2B-6E9700A7B173}"/>
          </ac:picMkLst>
        </pc:picChg>
        <pc:picChg chg="add mod">
          <ac:chgData name="huang yu" userId="4234788919d49bea" providerId="LiveId" clId="{AA7893AF-0FE8-498A-A480-AB5DECF2AF31}" dt="2019-11-26T06:28:20.920" v="507" actId="1038"/>
          <ac:picMkLst>
            <pc:docMk/>
            <pc:sldMk cId="3834482734" sldId="583"/>
            <ac:picMk id="14" creationId="{592C7771-BDDD-40B5-B5A2-5E7B919241A5}"/>
          </ac:picMkLst>
        </pc:picChg>
        <pc:picChg chg="add mod">
          <ac:chgData name="huang yu" userId="4234788919d49bea" providerId="LiveId" clId="{AA7893AF-0FE8-498A-A480-AB5DECF2AF31}" dt="2019-11-26T06:28:20.920" v="507" actId="1038"/>
          <ac:picMkLst>
            <pc:docMk/>
            <pc:sldMk cId="3834482734" sldId="583"/>
            <ac:picMk id="15" creationId="{B68B4202-8BF6-4ECB-B186-A7E86322185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41FF93-6B14-475F-BE89-6A684AC752DC}" type="doc">
      <dgm:prSet loTypeId="urn:microsoft.com/office/officeart/2009/3/layout/StepUpProcess" loCatId="process" qsTypeId="urn:microsoft.com/office/officeart/2005/8/quickstyle/3d1" qsCatId="3D" csTypeId="urn:microsoft.com/office/officeart/2005/8/colors/colorful5" csCatId="colorful" phldr="1"/>
      <dgm:spPr/>
      <dgm:t>
        <a:bodyPr/>
        <a:lstStyle/>
        <a:p>
          <a:endParaRPr lang="zh-CN" altLang="en-US"/>
        </a:p>
      </dgm:t>
    </dgm:pt>
    <dgm:pt modelId="{FEBACCDE-7D3C-4D6F-9E73-81491FA50BC9}">
      <dgm:prSet phldrT="[文本]"/>
      <dgm:spPr/>
      <dgm:t>
        <a:bodyPr/>
        <a:lstStyle/>
        <a:p>
          <a:r>
            <a:rPr lang="zh-CN" altLang="en-US" dirty="0"/>
            <a:t>预先研究</a:t>
          </a:r>
        </a:p>
      </dgm:t>
    </dgm:pt>
    <dgm:pt modelId="{90A98C6F-1894-476D-9E3E-9F78FBB1F398}" type="parTrans" cxnId="{1BE7037F-C102-4C9D-9A1F-7D1952237560}">
      <dgm:prSet/>
      <dgm:spPr/>
      <dgm:t>
        <a:bodyPr/>
        <a:lstStyle/>
        <a:p>
          <a:endParaRPr lang="zh-CN" altLang="en-US"/>
        </a:p>
      </dgm:t>
    </dgm:pt>
    <dgm:pt modelId="{8130DC69-30E6-4C49-9513-89E3DF42B74A}" type="sibTrans" cxnId="{1BE7037F-C102-4C9D-9A1F-7D1952237560}">
      <dgm:prSet/>
      <dgm:spPr/>
      <dgm:t>
        <a:bodyPr/>
        <a:lstStyle/>
        <a:p>
          <a:endParaRPr lang="zh-CN" altLang="en-US"/>
        </a:p>
      </dgm:t>
    </dgm:pt>
    <dgm:pt modelId="{F9FED83C-D595-4E30-8588-1E71026D04F4}">
      <dgm:prSet phldrT="[文本]"/>
      <dgm:spPr/>
      <dgm:t>
        <a:bodyPr/>
        <a:lstStyle/>
        <a:p>
          <a:r>
            <a:rPr lang="zh-CN" altLang="en-US" dirty="0"/>
            <a:t>综合论证</a:t>
          </a:r>
        </a:p>
      </dgm:t>
    </dgm:pt>
    <dgm:pt modelId="{819A266A-539C-4861-9B5B-DF2E824E9AFA}" type="parTrans" cxnId="{B42619B2-C4DB-4E7B-8DF0-B1EF025153FD}">
      <dgm:prSet/>
      <dgm:spPr/>
      <dgm:t>
        <a:bodyPr/>
        <a:lstStyle/>
        <a:p>
          <a:endParaRPr lang="zh-CN" altLang="en-US"/>
        </a:p>
      </dgm:t>
    </dgm:pt>
    <dgm:pt modelId="{9524ABF5-17E3-430E-B523-856DF2B44091}" type="sibTrans" cxnId="{B42619B2-C4DB-4E7B-8DF0-B1EF025153FD}">
      <dgm:prSet/>
      <dgm:spPr/>
      <dgm:t>
        <a:bodyPr/>
        <a:lstStyle/>
        <a:p>
          <a:endParaRPr lang="zh-CN" altLang="en-US"/>
        </a:p>
      </dgm:t>
    </dgm:pt>
    <dgm:pt modelId="{1F46755B-F464-43BC-AD80-331DEB15D362}">
      <dgm:prSet phldrT="[文本]"/>
      <dgm:spPr/>
      <dgm:t>
        <a:bodyPr/>
        <a:lstStyle/>
        <a:p>
          <a:r>
            <a:rPr lang="zh-CN" altLang="en-US" dirty="0"/>
            <a:t>方案阶段</a:t>
          </a:r>
        </a:p>
      </dgm:t>
    </dgm:pt>
    <dgm:pt modelId="{DE0208F2-2E8D-4799-A0BC-3C7DA390CBF4}" type="parTrans" cxnId="{51C8119B-F983-4682-9D62-02A8ED6B7F13}">
      <dgm:prSet/>
      <dgm:spPr/>
      <dgm:t>
        <a:bodyPr/>
        <a:lstStyle/>
        <a:p>
          <a:endParaRPr lang="zh-CN" altLang="en-US"/>
        </a:p>
      </dgm:t>
    </dgm:pt>
    <dgm:pt modelId="{79B112DE-C55B-4F6F-9B71-8C55D14B934F}" type="sibTrans" cxnId="{51C8119B-F983-4682-9D62-02A8ED6B7F13}">
      <dgm:prSet/>
      <dgm:spPr/>
      <dgm:t>
        <a:bodyPr/>
        <a:lstStyle/>
        <a:p>
          <a:endParaRPr lang="zh-CN" altLang="en-US"/>
        </a:p>
      </dgm:t>
    </dgm:pt>
    <dgm:pt modelId="{7D1B51D1-6427-44A5-B0AF-F7F47C3A70C9}">
      <dgm:prSet phldrT="[文本]"/>
      <dgm:spPr/>
      <dgm:t>
        <a:bodyPr/>
        <a:lstStyle/>
        <a:p>
          <a:r>
            <a:rPr lang="zh-CN" altLang="en-US" dirty="0"/>
            <a:t>背景型号</a:t>
          </a:r>
        </a:p>
      </dgm:t>
    </dgm:pt>
    <dgm:pt modelId="{57593F4C-105C-4C2B-9217-095777D743D5}" type="parTrans" cxnId="{F0C0C7B5-A7CB-4ED0-9C9E-8A1411E1C6A1}">
      <dgm:prSet/>
      <dgm:spPr/>
      <dgm:t>
        <a:bodyPr/>
        <a:lstStyle/>
        <a:p>
          <a:endParaRPr lang="zh-CN" altLang="en-US"/>
        </a:p>
      </dgm:t>
    </dgm:pt>
    <dgm:pt modelId="{D02B68E3-B01D-444B-941F-616C383E3E2A}" type="sibTrans" cxnId="{F0C0C7B5-A7CB-4ED0-9C9E-8A1411E1C6A1}">
      <dgm:prSet/>
      <dgm:spPr/>
      <dgm:t>
        <a:bodyPr/>
        <a:lstStyle/>
        <a:p>
          <a:endParaRPr lang="zh-CN" altLang="en-US"/>
        </a:p>
      </dgm:t>
    </dgm:pt>
    <dgm:pt modelId="{613E6A07-4546-41A3-8992-AE1A2A087D56}">
      <dgm:prSet phldrT="[文本]"/>
      <dgm:spPr/>
      <dgm:t>
        <a:bodyPr/>
        <a:lstStyle/>
        <a:p>
          <a:r>
            <a:rPr lang="zh-CN" altLang="en-US" dirty="0"/>
            <a:t>初样研制</a:t>
          </a:r>
        </a:p>
      </dgm:t>
    </dgm:pt>
    <dgm:pt modelId="{FE57E98E-4D11-47D7-AB67-1721174E4B6C}" type="parTrans" cxnId="{597361F1-8BB3-4C4F-A70B-0753B779C814}">
      <dgm:prSet/>
      <dgm:spPr/>
      <dgm:t>
        <a:bodyPr/>
        <a:lstStyle/>
        <a:p>
          <a:endParaRPr lang="zh-CN" altLang="en-US"/>
        </a:p>
      </dgm:t>
    </dgm:pt>
    <dgm:pt modelId="{14B8D257-2B51-482E-B939-B6AD5603256E}" type="sibTrans" cxnId="{597361F1-8BB3-4C4F-A70B-0753B779C814}">
      <dgm:prSet/>
      <dgm:spPr/>
      <dgm:t>
        <a:bodyPr/>
        <a:lstStyle/>
        <a:p>
          <a:endParaRPr lang="zh-CN" altLang="en-US"/>
        </a:p>
      </dgm:t>
    </dgm:pt>
    <dgm:pt modelId="{67B68FA6-ADF9-4EB6-AE9F-5A1D79D6E1D1}">
      <dgm:prSet phldrT="[文本]"/>
      <dgm:spPr/>
      <dgm:t>
        <a:bodyPr/>
        <a:lstStyle/>
        <a:p>
          <a:r>
            <a:rPr lang="zh-CN" altLang="en-US" dirty="0"/>
            <a:t>正样研制</a:t>
          </a:r>
        </a:p>
      </dgm:t>
    </dgm:pt>
    <dgm:pt modelId="{0727BD5D-263B-436F-939C-E6C75FA5523C}" type="parTrans" cxnId="{BABEE670-E568-4877-B2BA-A3EBD87F6F35}">
      <dgm:prSet/>
      <dgm:spPr/>
      <dgm:t>
        <a:bodyPr/>
        <a:lstStyle/>
        <a:p>
          <a:endParaRPr lang="zh-CN" altLang="en-US"/>
        </a:p>
      </dgm:t>
    </dgm:pt>
    <dgm:pt modelId="{70E144E3-A9DC-4242-B956-DFA7223DD5F9}" type="sibTrans" cxnId="{BABEE670-E568-4877-B2BA-A3EBD87F6F35}">
      <dgm:prSet/>
      <dgm:spPr/>
      <dgm:t>
        <a:bodyPr/>
        <a:lstStyle/>
        <a:p>
          <a:endParaRPr lang="zh-CN" altLang="en-US"/>
        </a:p>
      </dgm:t>
    </dgm:pt>
    <dgm:pt modelId="{85CC8D06-0804-4761-AA39-B2546A6902F9}" type="pres">
      <dgm:prSet presAssocID="{B241FF93-6B14-475F-BE89-6A684AC752DC}" presName="rootnode" presStyleCnt="0">
        <dgm:presLayoutVars>
          <dgm:chMax/>
          <dgm:chPref/>
          <dgm:dir/>
          <dgm:animLvl val="lvl"/>
        </dgm:presLayoutVars>
      </dgm:prSet>
      <dgm:spPr/>
    </dgm:pt>
    <dgm:pt modelId="{03493D11-BBAC-4216-813D-1F067BF7AFF1}" type="pres">
      <dgm:prSet presAssocID="{FEBACCDE-7D3C-4D6F-9E73-81491FA50BC9}" presName="composite" presStyleCnt="0"/>
      <dgm:spPr/>
    </dgm:pt>
    <dgm:pt modelId="{A99A6E54-6C67-4128-88B6-E7462CAFA3C8}" type="pres">
      <dgm:prSet presAssocID="{FEBACCDE-7D3C-4D6F-9E73-81491FA50BC9}" presName="LShape" presStyleLbl="alignNode1" presStyleIdx="0" presStyleCnt="11"/>
      <dgm:spPr/>
    </dgm:pt>
    <dgm:pt modelId="{D754DF32-D79A-4C7B-8876-EB2F7B7CC76C}" type="pres">
      <dgm:prSet presAssocID="{FEBACCDE-7D3C-4D6F-9E73-81491FA50BC9}" presName="ParentText" presStyleLbl="revTx" presStyleIdx="0" presStyleCnt="6">
        <dgm:presLayoutVars>
          <dgm:chMax val="0"/>
          <dgm:chPref val="0"/>
          <dgm:bulletEnabled val="1"/>
        </dgm:presLayoutVars>
      </dgm:prSet>
      <dgm:spPr/>
    </dgm:pt>
    <dgm:pt modelId="{DC0E2BBD-ABFB-49EB-88A5-667CEF7044CB}" type="pres">
      <dgm:prSet presAssocID="{FEBACCDE-7D3C-4D6F-9E73-81491FA50BC9}" presName="Triangle" presStyleLbl="alignNode1" presStyleIdx="1" presStyleCnt="11"/>
      <dgm:spPr/>
    </dgm:pt>
    <dgm:pt modelId="{AE47BC6F-0638-4D4D-B187-54EB71B2125D}" type="pres">
      <dgm:prSet presAssocID="{8130DC69-30E6-4C49-9513-89E3DF42B74A}" presName="sibTrans" presStyleCnt="0"/>
      <dgm:spPr/>
    </dgm:pt>
    <dgm:pt modelId="{B0053247-3435-47E7-8B36-55767AF1BC70}" type="pres">
      <dgm:prSet presAssocID="{8130DC69-30E6-4C49-9513-89E3DF42B74A}" presName="space" presStyleCnt="0"/>
      <dgm:spPr/>
    </dgm:pt>
    <dgm:pt modelId="{5F7F7EF4-6EB6-40DC-A14E-A2257680F0E2}" type="pres">
      <dgm:prSet presAssocID="{7D1B51D1-6427-44A5-B0AF-F7F47C3A70C9}" presName="composite" presStyleCnt="0"/>
      <dgm:spPr/>
    </dgm:pt>
    <dgm:pt modelId="{4E7AB696-A32D-4559-8DC0-F210C1D04432}" type="pres">
      <dgm:prSet presAssocID="{7D1B51D1-6427-44A5-B0AF-F7F47C3A70C9}" presName="LShape" presStyleLbl="alignNode1" presStyleIdx="2" presStyleCnt="11"/>
      <dgm:spPr/>
    </dgm:pt>
    <dgm:pt modelId="{E3DFAAA5-AB6A-4CF4-A761-A83F2CB6969E}" type="pres">
      <dgm:prSet presAssocID="{7D1B51D1-6427-44A5-B0AF-F7F47C3A70C9}" presName="ParentText" presStyleLbl="revTx" presStyleIdx="1" presStyleCnt="6">
        <dgm:presLayoutVars>
          <dgm:chMax val="0"/>
          <dgm:chPref val="0"/>
          <dgm:bulletEnabled val="1"/>
        </dgm:presLayoutVars>
      </dgm:prSet>
      <dgm:spPr/>
    </dgm:pt>
    <dgm:pt modelId="{EF1F146E-CD61-4CA1-9154-8DCD153B0767}" type="pres">
      <dgm:prSet presAssocID="{7D1B51D1-6427-44A5-B0AF-F7F47C3A70C9}" presName="Triangle" presStyleLbl="alignNode1" presStyleIdx="3" presStyleCnt="11"/>
      <dgm:spPr/>
    </dgm:pt>
    <dgm:pt modelId="{02CF444F-6512-43AD-9C36-5F78FCAF93BD}" type="pres">
      <dgm:prSet presAssocID="{D02B68E3-B01D-444B-941F-616C383E3E2A}" presName="sibTrans" presStyleCnt="0"/>
      <dgm:spPr/>
    </dgm:pt>
    <dgm:pt modelId="{1AD76534-9C11-4C92-A9B4-FFE4236F7851}" type="pres">
      <dgm:prSet presAssocID="{D02B68E3-B01D-444B-941F-616C383E3E2A}" presName="space" presStyleCnt="0"/>
      <dgm:spPr/>
    </dgm:pt>
    <dgm:pt modelId="{B519DC45-BE32-4429-9BD8-421656B0A098}" type="pres">
      <dgm:prSet presAssocID="{F9FED83C-D595-4E30-8588-1E71026D04F4}" presName="composite" presStyleCnt="0"/>
      <dgm:spPr/>
    </dgm:pt>
    <dgm:pt modelId="{92421B9C-677F-4551-AB7B-51904F71948F}" type="pres">
      <dgm:prSet presAssocID="{F9FED83C-D595-4E30-8588-1E71026D04F4}" presName="LShape" presStyleLbl="alignNode1" presStyleIdx="4" presStyleCnt="11"/>
      <dgm:spPr/>
    </dgm:pt>
    <dgm:pt modelId="{E54D4832-8B44-412D-988E-1F74958DD60E}" type="pres">
      <dgm:prSet presAssocID="{F9FED83C-D595-4E30-8588-1E71026D04F4}" presName="ParentText" presStyleLbl="revTx" presStyleIdx="2" presStyleCnt="6">
        <dgm:presLayoutVars>
          <dgm:chMax val="0"/>
          <dgm:chPref val="0"/>
          <dgm:bulletEnabled val="1"/>
        </dgm:presLayoutVars>
      </dgm:prSet>
      <dgm:spPr/>
    </dgm:pt>
    <dgm:pt modelId="{2DD22FD9-63A7-4F00-9735-958F10FAC6AB}" type="pres">
      <dgm:prSet presAssocID="{F9FED83C-D595-4E30-8588-1E71026D04F4}" presName="Triangle" presStyleLbl="alignNode1" presStyleIdx="5" presStyleCnt="11"/>
      <dgm:spPr/>
    </dgm:pt>
    <dgm:pt modelId="{6E00D4B3-19AF-4B25-89AA-2BB7A1993FC0}" type="pres">
      <dgm:prSet presAssocID="{9524ABF5-17E3-430E-B523-856DF2B44091}" presName="sibTrans" presStyleCnt="0"/>
      <dgm:spPr/>
    </dgm:pt>
    <dgm:pt modelId="{386403A3-005A-4028-97E9-803A2A688694}" type="pres">
      <dgm:prSet presAssocID="{9524ABF5-17E3-430E-B523-856DF2B44091}" presName="space" presStyleCnt="0"/>
      <dgm:spPr/>
    </dgm:pt>
    <dgm:pt modelId="{70984CC1-A20D-4892-8CF3-515D2D6A841B}" type="pres">
      <dgm:prSet presAssocID="{1F46755B-F464-43BC-AD80-331DEB15D362}" presName="composite" presStyleCnt="0"/>
      <dgm:spPr/>
    </dgm:pt>
    <dgm:pt modelId="{6418C371-708D-40F7-83DF-A375CAF82C77}" type="pres">
      <dgm:prSet presAssocID="{1F46755B-F464-43BC-AD80-331DEB15D362}" presName="LShape" presStyleLbl="alignNode1" presStyleIdx="6" presStyleCnt="11"/>
      <dgm:spPr/>
    </dgm:pt>
    <dgm:pt modelId="{C802234E-1FEC-4BF6-8779-1E27ADBFE5CD}" type="pres">
      <dgm:prSet presAssocID="{1F46755B-F464-43BC-AD80-331DEB15D362}" presName="ParentText" presStyleLbl="revTx" presStyleIdx="3" presStyleCnt="6">
        <dgm:presLayoutVars>
          <dgm:chMax val="0"/>
          <dgm:chPref val="0"/>
          <dgm:bulletEnabled val="1"/>
        </dgm:presLayoutVars>
      </dgm:prSet>
      <dgm:spPr/>
    </dgm:pt>
    <dgm:pt modelId="{DA6B99A4-68E8-42E1-8243-54A853EA3212}" type="pres">
      <dgm:prSet presAssocID="{1F46755B-F464-43BC-AD80-331DEB15D362}" presName="Triangle" presStyleLbl="alignNode1" presStyleIdx="7" presStyleCnt="11"/>
      <dgm:spPr/>
    </dgm:pt>
    <dgm:pt modelId="{19C79C1B-5EEA-44A5-9B0C-CD772781AA25}" type="pres">
      <dgm:prSet presAssocID="{79B112DE-C55B-4F6F-9B71-8C55D14B934F}" presName="sibTrans" presStyleCnt="0"/>
      <dgm:spPr/>
    </dgm:pt>
    <dgm:pt modelId="{69D66466-0CA7-4550-82C7-A7E35F077A53}" type="pres">
      <dgm:prSet presAssocID="{79B112DE-C55B-4F6F-9B71-8C55D14B934F}" presName="space" presStyleCnt="0"/>
      <dgm:spPr/>
    </dgm:pt>
    <dgm:pt modelId="{EC800F8A-4B98-4B9E-8AA7-1D755C2959A6}" type="pres">
      <dgm:prSet presAssocID="{613E6A07-4546-41A3-8992-AE1A2A087D56}" presName="composite" presStyleCnt="0"/>
      <dgm:spPr/>
    </dgm:pt>
    <dgm:pt modelId="{2FCBA82D-F3CC-448E-BF67-51EEFDF2A2D0}" type="pres">
      <dgm:prSet presAssocID="{613E6A07-4546-41A3-8992-AE1A2A087D56}" presName="LShape" presStyleLbl="alignNode1" presStyleIdx="8" presStyleCnt="11"/>
      <dgm:spPr/>
    </dgm:pt>
    <dgm:pt modelId="{DAE06020-6656-445B-9BD1-1C207915C80C}" type="pres">
      <dgm:prSet presAssocID="{613E6A07-4546-41A3-8992-AE1A2A087D56}" presName="ParentText" presStyleLbl="revTx" presStyleIdx="4" presStyleCnt="6">
        <dgm:presLayoutVars>
          <dgm:chMax val="0"/>
          <dgm:chPref val="0"/>
          <dgm:bulletEnabled val="1"/>
        </dgm:presLayoutVars>
      </dgm:prSet>
      <dgm:spPr/>
    </dgm:pt>
    <dgm:pt modelId="{E9AFEA08-D69C-421F-B74C-0D24F5025193}" type="pres">
      <dgm:prSet presAssocID="{613E6A07-4546-41A3-8992-AE1A2A087D56}" presName="Triangle" presStyleLbl="alignNode1" presStyleIdx="9" presStyleCnt="11"/>
      <dgm:spPr/>
    </dgm:pt>
    <dgm:pt modelId="{4FCB09FF-E7A0-49D2-A4A7-8E9516D13A66}" type="pres">
      <dgm:prSet presAssocID="{14B8D257-2B51-482E-B939-B6AD5603256E}" presName="sibTrans" presStyleCnt="0"/>
      <dgm:spPr/>
    </dgm:pt>
    <dgm:pt modelId="{68C7DB47-7FDF-445E-B9F0-98D754A652DE}" type="pres">
      <dgm:prSet presAssocID="{14B8D257-2B51-482E-B939-B6AD5603256E}" presName="space" presStyleCnt="0"/>
      <dgm:spPr/>
    </dgm:pt>
    <dgm:pt modelId="{C604C9DB-5758-4F0A-A423-5105BA451599}" type="pres">
      <dgm:prSet presAssocID="{67B68FA6-ADF9-4EB6-AE9F-5A1D79D6E1D1}" presName="composite" presStyleCnt="0"/>
      <dgm:spPr/>
    </dgm:pt>
    <dgm:pt modelId="{D543FD63-564C-43CD-853A-85D1B323D4B6}" type="pres">
      <dgm:prSet presAssocID="{67B68FA6-ADF9-4EB6-AE9F-5A1D79D6E1D1}" presName="LShape" presStyleLbl="alignNode1" presStyleIdx="10" presStyleCnt="11"/>
      <dgm:spPr/>
    </dgm:pt>
    <dgm:pt modelId="{D07F085D-AEAF-4D7C-982F-48D26A235F49}" type="pres">
      <dgm:prSet presAssocID="{67B68FA6-ADF9-4EB6-AE9F-5A1D79D6E1D1}" presName="ParentText" presStyleLbl="revTx" presStyleIdx="5" presStyleCnt="6">
        <dgm:presLayoutVars>
          <dgm:chMax val="0"/>
          <dgm:chPref val="0"/>
          <dgm:bulletEnabled val="1"/>
        </dgm:presLayoutVars>
      </dgm:prSet>
      <dgm:spPr/>
    </dgm:pt>
  </dgm:ptLst>
  <dgm:cxnLst>
    <dgm:cxn modelId="{4144AB00-9ABC-4600-BD1D-ED0B7EFB461F}" type="presOf" srcId="{67B68FA6-ADF9-4EB6-AE9F-5A1D79D6E1D1}" destId="{D07F085D-AEAF-4D7C-982F-48D26A235F49}" srcOrd="0" destOrd="0" presId="urn:microsoft.com/office/officeart/2009/3/layout/StepUpProcess"/>
    <dgm:cxn modelId="{32C1CA0C-2053-4C2D-9269-EEFCF9563E73}" type="presOf" srcId="{FEBACCDE-7D3C-4D6F-9E73-81491FA50BC9}" destId="{D754DF32-D79A-4C7B-8876-EB2F7B7CC76C}" srcOrd="0" destOrd="0" presId="urn:microsoft.com/office/officeart/2009/3/layout/StepUpProcess"/>
    <dgm:cxn modelId="{37C2294E-47F3-4AEE-91ED-372D20419BE3}" type="presOf" srcId="{F9FED83C-D595-4E30-8588-1E71026D04F4}" destId="{E54D4832-8B44-412D-988E-1F74958DD60E}" srcOrd="0" destOrd="0" presId="urn:microsoft.com/office/officeart/2009/3/layout/StepUpProcess"/>
    <dgm:cxn modelId="{3834556E-5E04-4B2A-AABE-430A12213868}" type="presOf" srcId="{1F46755B-F464-43BC-AD80-331DEB15D362}" destId="{C802234E-1FEC-4BF6-8779-1E27ADBFE5CD}" srcOrd="0" destOrd="0" presId="urn:microsoft.com/office/officeart/2009/3/layout/StepUpProcess"/>
    <dgm:cxn modelId="{BABEE670-E568-4877-B2BA-A3EBD87F6F35}" srcId="{B241FF93-6B14-475F-BE89-6A684AC752DC}" destId="{67B68FA6-ADF9-4EB6-AE9F-5A1D79D6E1D1}" srcOrd="5" destOrd="0" parTransId="{0727BD5D-263B-436F-939C-E6C75FA5523C}" sibTransId="{70E144E3-A9DC-4242-B956-DFA7223DD5F9}"/>
    <dgm:cxn modelId="{69BD9653-7F20-484A-B1C2-853C56F5E522}" type="presOf" srcId="{B241FF93-6B14-475F-BE89-6A684AC752DC}" destId="{85CC8D06-0804-4761-AA39-B2546A6902F9}" srcOrd="0" destOrd="0" presId="urn:microsoft.com/office/officeart/2009/3/layout/StepUpProcess"/>
    <dgm:cxn modelId="{1BE7037F-C102-4C9D-9A1F-7D1952237560}" srcId="{B241FF93-6B14-475F-BE89-6A684AC752DC}" destId="{FEBACCDE-7D3C-4D6F-9E73-81491FA50BC9}" srcOrd="0" destOrd="0" parTransId="{90A98C6F-1894-476D-9E3E-9F78FBB1F398}" sibTransId="{8130DC69-30E6-4C49-9513-89E3DF42B74A}"/>
    <dgm:cxn modelId="{D9BB157F-42B6-4BBF-9DA3-6833C34DF0BF}" type="presOf" srcId="{613E6A07-4546-41A3-8992-AE1A2A087D56}" destId="{DAE06020-6656-445B-9BD1-1C207915C80C}" srcOrd="0" destOrd="0" presId="urn:microsoft.com/office/officeart/2009/3/layout/StepUpProcess"/>
    <dgm:cxn modelId="{51C8119B-F983-4682-9D62-02A8ED6B7F13}" srcId="{B241FF93-6B14-475F-BE89-6A684AC752DC}" destId="{1F46755B-F464-43BC-AD80-331DEB15D362}" srcOrd="3" destOrd="0" parTransId="{DE0208F2-2E8D-4799-A0BC-3C7DA390CBF4}" sibTransId="{79B112DE-C55B-4F6F-9B71-8C55D14B934F}"/>
    <dgm:cxn modelId="{B42619B2-C4DB-4E7B-8DF0-B1EF025153FD}" srcId="{B241FF93-6B14-475F-BE89-6A684AC752DC}" destId="{F9FED83C-D595-4E30-8588-1E71026D04F4}" srcOrd="2" destOrd="0" parTransId="{819A266A-539C-4861-9B5B-DF2E824E9AFA}" sibTransId="{9524ABF5-17E3-430E-B523-856DF2B44091}"/>
    <dgm:cxn modelId="{40FF2CB5-CD45-44D0-8C8F-D0793A292B5B}" type="presOf" srcId="{7D1B51D1-6427-44A5-B0AF-F7F47C3A70C9}" destId="{E3DFAAA5-AB6A-4CF4-A761-A83F2CB6969E}" srcOrd="0" destOrd="0" presId="urn:microsoft.com/office/officeart/2009/3/layout/StepUpProcess"/>
    <dgm:cxn modelId="{F0C0C7B5-A7CB-4ED0-9C9E-8A1411E1C6A1}" srcId="{B241FF93-6B14-475F-BE89-6A684AC752DC}" destId="{7D1B51D1-6427-44A5-B0AF-F7F47C3A70C9}" srcOrd="1" destOrd="0" parTransId="{57593F4C-105C-4C2B-9217-095777D743D5}" sibTransId="{D02B68E3-B01D-444B-941F-616C383E3E2A}"/>
    <dgm:cxn modelId="{597361F1-8BB3-4C4F-A70B-0753B779C814}" srcId="{B241FF93-6B14-475F-BE89-6A684AC752DC}" destId="{613E6A07-4546-41A3-8992-AE1A2A087D56}" srcOrd="4" destOrd="0" parTransId="{FE57E98E-4D11-47D7-AB67-1721174E4B6C}" sibTransId="{14B8D257-2B51-482E-B939-B6AD5603256E}"/>
    <dgm:cxn modelId="{FDA31ECE-3855-4745-A376-29BF4254A0B5}" type="presParOf" srcId="{85CC8D06-0804-4761-AA39-B2546A6902F9}" destId="{03493D11-BBAC-4216-813D-1F067BF7AFF1}" srcOrd="0" destOrd="0" presId="urn:microsoft.com/office/officeart/2009/3/layout/StepUpProcess"/>
    <dgm:cxn modelId="{D3DBFD28-A5AE-4A37-BE32-F1ECB00A9C76}" type="presParOf" srcId="{03493D11-BBAC-4216-813D-1F067BF7AFF1}" destId="{A99A6E54-6C67-4128-88B6-E7462CAFA3C8}" srcOrd="0" destOrd="0" presId="urn:microsoft.com/office/officeart/2009/3/layout/StepUpProcess"/>
    <dgm:cxn modelId="{3E985929-06FE-452F-8E84-76E900524781}" type="presParOf" srcId="{03493D11-BBAC-4216-813D-1F067BF7AFF1}" destId="{D754DF32-D79A-4C7B-8876-EB2F7B7CC76C}" srcOrd="1" destOrd="0" presId="urn:microsoft.com/office/officeart/2009/3/layout/StepUpProcess"/>
    <dgm:cxn modelId="{D4D1A899-F7FC-4118-89EF-F42B3FB60970}" type="presParOf" srcId="{03493D11-BBAC-4216-813D-1F067BF7AFF1}" destId="{DC0E2BBD-ABFB-49EB-88A5-667CEF7044CB}" srcOrd="2" destOrd="0" presId="urn:microsoft.com/office/officeart/2009/3/layout/StepUpProcess"/>
    <dgm:cxn modelId="{92EF0D85-44CE-4183-A2A1-5CA8A1ECB8A9}" type="presParOf" srcId="{85CC8D06-0804-4761-AA39-B2546A6902F9}" destId="{AE47BC6F-0638-4D4D-B187-54EB71B2125D}" srcOrd="1" destOrd="0" presId="urn:microsoft.com/office/officeart/2009/3/layout/StepUpProcess"/>
    <dgm:cxn modelId="{5BBBB834-20D9-4C7A-A50F-A31F8FCBB69F}" type="presParOf" srcId="{AE47BC6F-0638-4D4D-B187-54EB71B2125D}" destId="{B0053247-3435-47E7-8B36-55767AF1BC70}" srcOrd="0" destOrd="0" presId="urn:microsoft.com/office/officeart/2009/3/layout/StepUpProcess"/>
    <dgm:cxn modelId="{BF5F307E-5D3B-4DCE-A3D6-D505CC2297AB}" type="presParOf" srcId="{85CC8D06-0804-4761-AA39-B2546A6902F9}" destId="{5F7F7EF4-6EB6-40DC-A14E-A2257680F0E2}" srcOrd="2" destOrd="0" presId="urn:microsoft.com/office/officeart/2009/3/layout/StepUpProcess"/>
    <dgm:cxn modelId="{82624041-33A8-4B93-BE33-9F702DFF4625}" type="presParOf" srcId="{5F7F7EF4-6EB6-40DC-A14E-A2257680F0E2}" destId="{4E7AB696-A32D-4559-8DC0-F210C1D04432}" srcOrd="0" destOrd="0" presId="urn:microsoft.com/office/officeart/2009/3/layout/StepUpProcess"/>
    <dgm:cxn modelId="{EBD6BDB1-D325-4C2E-B0BA-301E75359ABC}" type="presParOf" srcId="{5F7F7EF4-6EB6-40DC-A14E-A2257680F0E2}" destId="{E3DFAAA5-AB6A-4CF4-A761-A83F2CB6969E}" srcOrd="1" destOrd="0" presId="urn:microsoft.com/office/officeart/2009/3/layout/StepUpProcess"/>
    <dgm:cxn modelId="{0A11DB39-388B-410F-862A-3E6E774E196A}" type="presParOf" srcId="{5F7F7EF4-6EB6-40DC-A14E-A2257680F0E2}" destId="{EF1F146E-CD61-4CA1-9154-8DCD153B0767}" srcOrd="2" destOrd="0" presId="urn:microsoft.com/office/officeart/2009/3/layout/StepUpProcess"/>
    <dgm:cxn modelId="{DE9EC581-8BCF-4F1D-8B32-F69C3FB74EF4}" type="presParOf" srcId="{85CC8D06-0804-4761-AA39-B2546A6902F9}" destId="{02CF444F-6512-43AD-9C36-5F78FCAF93BD}" srcOrd="3" destOrd="0" presId="urn:microsoft.com/office/officeart/2009/3/layout/StepUpProcess"/>
    <dgm:cxn modelId="{AB17A810-4ACF-4A34-8B00-C42716CCEA7E}" type="presParOf" srcId="{02CF444F-6512-43AD-9C36-5F78FCAF93BD}" destId="{1AD76534-9C11-4C92-A9B4-FFE4236F7851}" srcOrd="0" destOrd="0" presId="urn:microsoft.com/office/officeart/2009/3/layout/StepUpProcess"/>
    <dgm:cxn modelId="{254DBFFB-DE81-4BEC-9C05-59BD7D37009A}" type="presParOf" srcId="{85CC8D06-0804-4761-AA39-B2546A6902F9}" destId="{B519DC45-BE32-4429-9BD8-421656B0A098}" srcOrd="4" destOrd="0" presId="urn:microsoft.com/office/officeart/2009/3/layout/StepUpProcess"/>
    <dgm:cxn modelId="{19590064-FEA7-4CCC-A498-3B62B8F8E853}" type="presParOf" srcId="{B519DC45-BE32-4429-9BD8-421656B0A098}" destId="{92421B9C-677F-4551-AB7B-51904F71948F}" srcOrd="0" destOrd="0" presId="urn:microsoft.com/office/officeart/2009/3/layout/StepUpProcess"/>
    <dgm:cxn modelId="{4B6AAEA3-78D6-48D4-AF3B-757473D96435}" type="presParOf" srcId="{B519DC45-BE32-4429-9BD8-421656B0A098}" destId="{E54D4832-8B44-412D-988E-1F74958DD60E}" srcOrd="1" destOrd="0" presId="urn:microsoft.com/office/officeart/2009/3/layout/StepUpProcess"/>
    <dgm:cxn modelId="{FC4A21D1-1E8A-455D-BFA4-655E42180001}" type="presParOf" srcId="{B519DC45-BE32-4429-9BD8-421656B0A098}" destId="{2DD22FD9-63A7-4F00-9735-958F10FAC6AB}" srcOrd="2" destOrd="0" presId="urn:microsoft.com/office/officeart/2009/3/layout/StepUpProcess"/>
    <dgm:cxn modelId="{9BF5CD62-F732-42AF-89C7-4BAAA35C088F}" type="presParOf" srcId="{85CC8D06-0804-4761-AA39-B2546A6902F9}" destId="{6E00D4B3-19AF-4B25-89AA-2BB7A1993FC0}" srcOrd="5" destOrd="0" presId="urn:microsoft.com/office/officeart/2009/3/layout/StepUpProcess"/>
    <dgm:cxn modelId="{BA48BB63-60CE-4D06-9439-F697A0C5F3B2}" type="presParOf" srcId="{6E00D4B3-19AF-4B25-89AA-2BB7A1993FC0}" destId="{386403A3-005A-4028-97E9-803A2A688694}" srcOrd="0" destOrd="0" presId="urn:microsoft.com/office/officeart/2009/3/layout/StepUpProcess"/>
    <dgm:cxn modelId="{769C60FC-AE6C-42A1-A78F-3F0A0A22F457}" type="presParOf" srcId="{85CC8D06-0804-4761-AA39-B2546A6902F9}" destId="{70984CC1-A20D-4892-8CF3-515D2D6A841B}" srcOrd="6" destOrd="0" presId="urn:microsoft.com/office/officeart/2009/3/layout/StepUpProcess"/>
    <dgm:cxn modelId="{A127957C-EB3E-47F3-B2E7-AE5370478277}" type="presParOf" srcId="{70984CC1-A20D-4892-8CF3-515D2D6A841B}" destId="{6418C371-708D-40F7-83DF-A375CAF82C77}" srcOrd="0" destOrd="0" presId="urn:microsoft.com/office/officeart/2009/3/layout/StepUpProcess"/>
    <dgm:cxn modelId="{8DC19EB5-3615-41DD-BE36-4D6A9C1B13E8}" type="presParOf" srcId="{70984CC1-A20D-4892-8CF3-515D2D6A841B}" destId="{C802234E-1FEC-4BF6-8779-1E27ADBFE5CD}" srcOrd="1" destOrd="0" presId="urn:microsoft.com/office/officeart/2009/3/layout/StepUpProcess"/>
    <dgm:cxn modelId="{EEDB69CD-928B-4918-A0A7-CE42F70961B2}" type="presParOf" srcId="{70984CC1-A20D-4892-8CF3-515D2D6A841B}" destId="{DA6B99A4-68E8-42E1-8243-54A853EA3212}" srcOrd="2" destOrd="0" presId="urn:microsoft.com/office/officeart/2009/3/layout/StepUpProcess"/>
    <dgm:cxn modelId="{07201E08-9C55-4BF8-BB74-03BCE0221E56}" type="presParOf" srcId="{85CC8D06-0804-4761-AA39-B2546A6902F9}" destId="{19C79C1B-5EEA-44A5-9B0C-CD772781AA25}" srcOrd="7" destOrd="0" presId="urn:microsoft.com/office/officeart/2009/3/layout/StepUpProcess"/>
    <dgm:cxn modelId="{F62E8961-2348-4771-B2DA-324DA57B52B0}" type="presParOf" srcId="{19C79C1B-5EEA-44A5-9B0C-CD772781AA25}" destId="{69D66466-0CA7-4550-82C7-A7E35F077A53}" srcOrd="0" destOrd="0" presId="urn:microsoft.com/office/officeart/2009/3/layout/StepUpProcess"/>
    <dgm:cxn modelId="{92B7B9C4-A7D4-4977-8408-E0EC64EAC2E6}" type="presParOf" srcId="{85CC8D06-0804-4761-AA39-B2546A6902F9}" destId="{EC800F8A-4B98-4B9E-8AA7-1D755C2959A6}" srcOrd="8" destOrd="0" presId="urn:microsoft.com/office/officeart/2009/3/layout/StepUpProcess"/>
    <dgm:cxn modelId="{9FCAE48A-C672-40D7-ADCC-B664250AB1E9}" type="presParOf" srcId="{EC800F8A-4B98-4B9E-8AA7-1D755C2959A6}" destId="{2FCBA82D-F3CC-448E-BF67-51EEFDF2A2D0}" srcOrd="0" destOrd="0" presId="urn:microsoft.com/office/officeart/2009/3/layout/StepUpProcess"/>
    <dgm:cxn modelId="{E385A5DD-C9B7-4D29-B058-1F442F5F7B97}" type="presParOf" srcId="{EC800F8A-4B98-4B9E-8AA7-1D755C2959A6}" destId="{DAE06020-6656-445B-9BD1-1C207915C80C}" srcOrd="1" destOrd="0" presId="urn:microsoft.com/office/officeart/2009/3/layout/StepUpProcess"/>
    <dgm:cxn modelId="{9EA7B77B-800D-4080-92E4-E537E62E5691}" type="presParOf" srcId="{EC800F8A-4B98-4B9E-8AA7-1D755C2959A6}" destId="{E9AFEA08-D69C-421F-B74C-0D24F5025193}" srcOrd="2" destOrd="0" presId="urn:microsoft.com/office/officeart/2009/3/layout/StepUpProcess"/>
    <dgm:cxn modelId="{39C186F7-FE68-42AE-8793-F5C3D2F55230}" type="presParOf" srcId="{85CC8D06-0804-4761-AA39-B2546A6902F9}" destId="{4FCB09FF-E7A0-49D2-A4A7-8E9516D13A66}" srcOrd="9" destOrd="0" presId="urn:microsoft.com/office/officeart/2009/3/layout/StepUpProcess"/>
    <dgm:cxn modelId="{EAC13974-08AB-4D51-B7C6-E81386110AEA}" type="presParOf" srcId="{4FCB09FF-E7A0-49D2-A4A7-8E9516D13A66}" destId="{68C7DB47-7FDF-445E-B9F0-98D754A652DE}" srcOrd="0" destOrd="0" presId="urn:microsoft.com/office/officeart/2009/3/layout/StepUpProcess"/>
    <dgm:cxn modelId="{6B2855D2-5C85-4C20-AC8B-6034839EE755}" type="presParOf" srcId="{85CC8D06-0804-4761-AA39-B2546A6902F9}" destId="{C604C9DB-5758-4F0A-A423-5105BA451599}" srcOrd="10" destOrd="0" presId="urn:microsoft.com/office/officeart/2009/3/layout/StepUpProcess"/>
    <dgm:cxn modelId="{710BBCD1-3C4F-43D4-B612-88F4D7C4BD4B}" type="presParOf" srcId="{C604C9DB-5758-4F0A-A423-5105BA451599}" destId="{D543FD63-564C-43CD-853A-85D1B323D4B6}" srcOrd="0" destOrd="0" presId="urn:microsoft.com/office/officeart/2009/3/layout/StepUpProcess"/>
    <dgm:cxn modelId="{1AF21C4C-B254-4D72-9980-3CE591F81C7A}" type="presParOf" srcId="{C604C9DB-5758-4F0A-A423-5105BA451599}" destId="{D07F085D-AEAF-4D7C-982F-48D26A235F49}"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9A6E54-6C67-4128-88B6-E7462CAFA3C8}">
      <dsp:nvSpPr>
        <dsp:cNvPr id="0" name=""/>
        <dsp:cNvSpPr/>
      </dsp:nvSpPr>
      <dsp:spPr>
        <a:xfrm rot="5400000">
          <a:off x="256555" y="2311935"/>
          <a:ext cx="756625" cy="1259007"/>
        </a:xfrm>
        <a:prstGeom prst="corner">
          <a:avLst>
            <a:gd name="adj1" fmla="val 16120"/>
            <a:gd name="adj2" fmla="val 1611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754DF32-D79A-4C7B-8876-EB2F7B7CC76C}">
      <dsp:nvSpPr>
        <dsp:cNvPr id="0" name=""/>
        <dsp:cNvSpPr/>
      </dsp:nvSpPr>
      <dsp:spPr>
        <a:xfrm>
          <a:off x="130256" y="2688106"/>
          <a:ext cx="1136638" cy="996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zh-CN" altLang="en-US" sz="2600" kern="1200" dirty="0"/>
            <a:t>预先研究</a:t>
          </a:r>
        </a:p>
      </dsp:txBody>
      <dsp:txXfrm>
        <a:off x="130256" y="2688106"/>
        <a:ext cx="1136638" cy="996330"/>
      </dsp:txXfrm>
    </dsp:sp>
    <dsp:sp modelId="{DC0E2BBD-ABFB-49EB-88A5-667CEF7044CB}">
      <dsp:nvSpPr>
        <dsp:cNvPr id="0" name=""/>
        <dsp:cNvSpPr/>
      </dsp:nvSpPr>
      <dsp:spPr>
        <a:xfrm>
          <a:off x="1052434" y="2219245"/>
          <a:ext cx="214460" cy="214460"/>
        </a:xfrm>
        <a:prstGeom prst="triangle">
          <a:avLst>
            <a:gd name="adj" fmla="val 100000"/>
          </a:avLst>
        </a:prstGeom>
        <a:gradFill rotWithShape="0">
          <a:gsLst>
            <a:gs pos="0">
              <a:schemeClr val="accent5">
                <a:hueOff val="-993388"/>
                <a:satOff val="3981"/>
                <a:lumOff val="863"/>
                <a:alphaOff val="0"/>
                <a:shade val="51000"/>
                <a:satMod val="130000"/>
              </a:schemeClr>
            </a:gs>
            <a:gs pos="80000">
              <a:schemeClr val="accent5">
                <a:hueOff val="-993388"/>
                <a:satOff val="3981"/>
                <a:lumOff val="863"/>
                <a:alphaOff val="0"/>
                <a:shade val="93000"/>
                <a:satMod val="130000"/>
              </a:schemeClr>
            </a:gs>
            <a:gs pos="100000">
              <a:schemeClr val="accent5">
                <a:hueOff val="-993388"/>
                <a:satOff val="3981"/>
                <a:lumOff val="863"/>
                <a:alphaOff val="0"/>
                <a:shade val="94000"/>
                <a:satMod val="135000"/>
              </a:schemeClr>
            </a:gs>
          </a:gsLst>
          <a:lin ang="16200000" scaled="0"/>
        </a:gradFill>
        <a:ln w="9525" cap="flat" cmpd="sng" algn="ctr">
          <a:solidFill>
            <a:schemeClr val="accent5">
              <a:hueOff val="-993388"/>
              <a:satOff val="3981"/>
              <a:lumOff val="863"/>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E7AB696-A32D-4559-8DC0-F210C1D04432}">
      <dsp:nvSpPr>
        <dsp:cNvPr id="0" name=""/>
        <dsp:cNvSpPr/>
      </dsp:nvSpPr>
      <dsp:spPr>
        <a:xfrm rot="5400000">
          <a:off x="1648023" y="1967614"/>
          <a:ext cx="756625" cy="1259007"/>
        </a:xfrm>
        <a:prstGeom prst="corner">
          <a:avLst>
            <a:gd name="adj1" fmla="val 16120"/>
            <a:gd name="adj2" fmla="val 16110"/>
          </a:avLst>
        </a:prstGeom>
        <a:gradFill rotWithShape="0">
          <a:gsLst>
            <a:gs pos="0">
              <a:schemeClr val="accent5">
                <a:hueOff val="-1986775"/>
                <a:satOff val="7962"/>
                <a:lumOff val="1726"/>
                <a:alphaOff val="0"/>
                <a:shade val="51000"/>
                <a:satMod val="130000"/>
              </a:schemeClr>
            </a:gs>
            <a:gs pos="80000">
              <a:schemeClr val="accent5">
                <a:hueOff val="-1986775"/>
                <a:satOff val="7962"/>
                <a:lumOff val="1726"/>
                <a:alphaOff val="0"/>
                <a:shade val="93000"/>
                <a:satMod val="130000"/>
              </a:schemeClr>
            </a:gs>
            <a:gs pos="100000">
              <a:schemeClr val="accent5">
                <a:hueOff val="-1986775"/>
                <a:satOff val="7962"/>
                <a:lumOff val="1726"/>
                <a:alphaOff val="0"/>
                <a:shade val="94000"/>
                <a:satMod val="135000"/>
              </a:schemeClr>
            </a:gs>
          </a:gsLst>
          <a:lin ang="16200000" scaled="0"/>
        </a:gradFill>
        <a:ln w="9525" cap="flat" cmpd="sng" algn="ctr">
          <a:solidFill>
            <a:schemeClr val="accent5">
              <a:hueOff val="-1986775"/>
              <a:satOff val="7962"/>
              <a:lumOff val="1726"/>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3DFAAA5-AB6A-4CF4-A761-A83F2CB6969E}">
      <dsp:nvSpPr>
        <dsp:cNvPr id="0" name=""/>
        <dsp:cNvSpPr/>
      </dsp:nvSpPr>
      <dsp:spPr>
        <a:xfrm>
          <a:off x="1521724" y="2343786"/>
          <a:ext cx="1136638" cy="996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zh-CN" altLang="en-US" sz="2600" kern="1200" dirty="0"/>
            <a:t>背景型号</a:t>
          </a:r>
        </a:p>
      </dsp:txBody>
      <dsp:txXfrm>
        <a:off x="1521724" y="2343786"/>
        <a:ext cx="1136638" cy="996330"/>
      </dsp:txXfrm>
    </dsp:sp>
    <dsp:sp modelId="{EF1F146E-CD61-4CA1-9154-8DCD153B0767}">
      <dsp:nvSpPr>
        <dsp:cNvPr id="0" name=""/>
        <dsp:cNvSpPr/>
      </dsp:nvSpPr>
      <dsp:spPr>
        <a:xfrm>
          <a:off x="2443902" y="1874925"/>
          <a:ext cx="214460" cy="214460"/>
        </a:xfrm>
        <a:prstGeom prst="triangle">
          <a:avLst>
            <a:gd name="adj" fmla="val 100000"/>
          </a:avLst>
        </a:prstGeom>
        <a:gradFill rotWithShape="0">
          <a:gsLst>
            <a:gs pos="0">
              <a:schemeClr val="accent5">
                <a:hueOff val="-2980163"/>
                <a:satOff val="11943"/>
                <a:lumOff val="2588"/>
                <a:alphaOff val="0"/>
                <a:shade val="51000"/>
                <a:satMod val="130000"/>
              </a:schemeClr>
            </a:gs>
            <a:gs pos="80000">
              <a:schemeClr val="accent5">
                <a:hueOff val="-2980163"/>
                <a:satOff val="11943"/>
                <a:lumOff val="2588"/>
                <a:alphaOff val="0"/>
                <a:shade val="93000"/>
                <a:satMod val="130000"/>
              </a:schemeClr>
            </a:gs>
            <a:gs pos="100000">
              <a:schemeClr val="accent5">
                <a:hueOff val="-2980163"/>
                <a:satOff val="11943"/>
                <a:lumOff val="2588"/>
                <a:alphaOff val="0"/>
                <a:shade val="94000"/>
                <a:satMod val="135000"/>
              </a:schemeClr>
            </a:gs>
          </a:gsLst>
          <a:lin ang="16200000" scaled="0"/>
        </a:gradFill>
        <a:ln w="9525" cap="flat" cmpd="sng" algn="ctr">
          <a:solidFill>
            <a:schemeClr val="accent5">
              <a:hueOff val="-2980163"/>
              <a:satOff val="11943"/>
              <a:lumOff val="2588"/>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2421B9C-677F-4551-AB7B-51904F71948F}">
      <dsp:nvSpPr>
        <dsp:cNvPr id="0" name=""/>
        <dsp:cNvSpPr/>
      </dsp:nvSpPr>
      <dsp:spPr>
        <a:xfrm rot="5400000">
          <a:off x="3039491" y="1623294"/>
          <a:ext cx="756625" cy="1259007"/>
        </a:xfrm>
        <a:prstGeom prst="corner">
          <a:avLst>
            <a:gd name="adj1" fmla="val 16120"/>
            <a:gd name="adj2" fmla="val 16110"/>
          </a:avLst>
        </a:prstGeom>
        <a:gradFill rotWithShape="0">
          <a:gsLst>
            <a:gs pos="0">
              <a:schemeClr val="accent5">
                <a:hueOff val="-3973551"/>
                <a:satOff val="15924"/>
                <a:lumOff val="3451"/>
                <a:alphaOff val="0"/>
                <a:shade val="51000"/>
                <a:satMod val="130000"/>
              </a:schemeClr>
            </a:gs>
            <a:gs pos="80000">
              <a:schemeClr val="accent5">
                <a:hueOff val="-3973551"/>
                <a:satOff val="15924"/>
                <a:lumOff val="3451"/>
                <a:alphaOff val="0"/>
                <a:shade val="93000"/>
                <a:satMod val="130000"/>
              </a:schemeClr>
            </a:gs>
            <a:gs pos="100000">
              <a:schemeClr val="accent5">
                <a:hueOff val="-3973551"/>
                <a:satOff val="15924"/>
                <a:lumOff val="3451"/>
                <a:alphaOff val="0"/>
                <a:shade val="94000"/>
                <a:satMod val="135000"/>
              </a:schemeClr>
            </a:gs>
          </a:gsLst>
          <a:lin ang="16200000" scaled="0"/>
        </a:gradFill>
        <a:ln w="9525" cap="flat" cmpd="sng" algn="ctr">
          <a:solidFill>
            <a:schemeClr val="accent5">
              <a:hueOff val="-3973551"/>
              <a:satOff val="15924"/>
              <a:lumOff val="3451"/>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54D4832-8B44-412D-988E-1F74958DD60E}">
      <dsp:nvSpPr>
        <dsp:cNvPr id="0" name=""/>
        <dsp:cNvSpPr/>
      </dsp:nvSpPr>
      <dsp:spPr>
        <a:xfrm>
          <a:off x="2913192" y="1999466"/>
          <a:ext cx="1136638" cy="996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zh-CN" altLang="en-US" sz="2600" kern="1200" dirty="0"/>
            <a:t>综合论证</a:t>
          </a:r>
        </a:p>
      </dsp:txBody>
      <dsp:txXfrm>
        <a:off x="2913192" y="1999466"/>
        <a:ext cx="1136638" cy="996330"/>
      </dsp:txXfrm>
    </dsp:sp>
    <dsp:sp modelId="{2DD22FD9-63A7-4F00-9735-958F10FAC6AB}">
      <dsp:nvSpPr>
        <dsp:cNvPr id="0" name=""/>
        <dsp:cNvSpPr/>
      </dsp:nvSpPr>
      <dsp:spPr>
        <a:xfrm>
          <a:off x="3835371" y="1530605"/>
          <a:ext cx="214460" cy="214460"/>
        </a:xfrm>
        <a:prstGeom prst="triangle">
          <a:avLst>
            <a:gd name="adj" fmla="val 10000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w="9525" cap="flat" cmpd="sng" algn="ctr">
          <a:solidFill>
            <a:schemeClr val="accent5">
              <a:hueOff val="-4966938"/>
              <a:satOff val="19906"/>
              <a:lumOff val="4314"/>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418C371-708D-40F7-83DF-A375CAF82C77}">
      <dsp:nvSpPr>
        <dsp:cNvPr id="0" name=""/>
        <dsp:cNvSpPr/>
      </dsp:nvSpPr>
      <dsp:spPr>
        <a:xfrm rot="5400000">
          <a:off x="4430959" y="1278974"/>
          <a:ext cx="756625" cy="1259007"/>
        </a:xfrm>
        <a:prstGeom prst="corner">
          <a:avLst>
            <a:gd name="adj1" fmla="val 16120"/>
            <a:gd name="adj2" fmla="val 16110"/>
          </a:avLst>
        </a:prstGeom>
        <a:gradFill rotWithShape="0">
          <a:gsLst>
            <a:gs pos="0">
              <a:schemeClr val="accent5">
                <a:hueOff val="-5960326"/>
                <a:satOff val="23887"/>
                <a:lumOff val="5177"/>
                <a:alphaOff val="0"/>
                <a:shade val="51000"/>
                <a:satMod val="130000"/>
              </a:schemeClr>
            </a:gs>
            <a:gs pos="80000">
              <a:schemeClr val="accent5">
                <a:hueOff val="-5960326"/>
                <a:satOff val="23887"/>
                <a:lumOff val="5177"/>
                <a:alphaOff val="0"/>
                <a:shade val="93000"/>
                <a:satMod val="130000"/>
              </a:schemeClr>
            </a:gs>
            <a:gs pos="100000">
              <a:schemeClr val="accent5">
                <a:hueOff val="-5960326"/>
                <a:satOff val="23887"/>
                <a:lumOff val="5177"/>
                <a:alphaOff val="0"/>
                <a:shade val="94000"/>
                <a:satMod val="135000"/>
              </a:schemeClr>
            </a:gs>
          </a:gsLst>
          <a:lin ang="16200000" scaled="0"/>
        </a:gradFill>
        <a:ln w="9525" cap="flat" cmpd="sng" algn="ctr">
          <a:solidFill>
            <a:schemeClr val="accent5">
              <a:hueOff val="-5960326"/>
              <a:satOff val="23887"/>
              <a:lumOff val="5177"/>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802234E-1FEC-4BF6-8779-1E27ADBFE5CD}">
      <dsp:nvSpPr>
        <dsp:cNvPr id="0" name=""/>
        <dsp:cNvSpPr/>
      </dsp:nvSpPr>
      <dsp:spPr>
        <a:xfrm>
          <a:off x="4304660" y="1655146"/>
          <a:ext cx="1136638" cy="996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zh-CN" altLang="en-US" sz="2600" kern="1200" dirty="0"/>
            <a:t>方案阶段</a:t>
          </a:r>
        </a:p>
      </dsp:txBody>
      <dsp:txXfrm>
        <a:off x="4304660" y="1655146"/>
        <a:ext cx="1136638" cy="996330"/>
      </dsp:txXfrm>
    </dsp:sp>
    <dsp:sp modelId="{DA6B99A4-68E8-42E1-8243-54A853EA3212}">
      <dsp:nvSpPr>
        <dsp:cNvPr id="0" name=""/>
        <dsp:cNvSpPr/>
      </dsp:nvSpPr>
      <dsp:spPr>
        <a:xfrm>
          <a:off x="5226839" y="1186285"/>
          <a:ext cx="214460" cy="214460"/>
        </a:xfrm>
        <a:prstGeom prst="triangle">
          <a:avLst>
            <a:gd name="adj" fmla="val 100000"/>
          </a:avLst>
        </a:prstGeom>
        <a:gradFill rotWithShape="0">
          <a:gsLst>
            <a:gs pos="0">
              <a:schemeClr val="accent5">
                <a:hueOff val="-6953714"/>
                <a:satOff val="27868"/>
                <a:lumOff val="6040"/>
                <a:alphaOff val="0"/>
                <a:shade val="51000"/>
                <a:satMod val="130000"/>
              </a:schemeClr>
            </a:gs>
            <a:gs pos="80000">
              <a:schemeClr val="accent5">
                <a:hueOff val="-6953714"/>
                <a:satOff val="27868"/>
                <a:lumOff val="6040"/>
                <a:alphaOff val="0"/>
                <a:shade val="93000"/>
                <a:satMod val="130000"/>
              </a:schemeClr>
            </a:gs>
            <a:gs pos="100000">
              <a:schemeClr val="accent5">
                <a:hueOff val="-6953714"/>
                <a:satOff val="27868"/>
                <a:lumOff val="6040"/>
                <a:alphaOff val="0"/>
                <a:shade val="94000"/>
                <a:satMod val="135000"/>
              </a:schemeClr>
            </a:gs>
          </a:gsLst>
          <a:lin ang="16200000" scaled="0"/>
        </a:gradFill>
        <a:ln w="9525" cap="flat" cmpd="sng" algn="ctr">
          <a:solidFill>
            <a:schemeClr val="accent5">
              <a:hueOff val="-6953714"/>
              <a:satOff val="27868"/>
              <a:lumOff val="604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FCBA82D-F3CC-448E-BF67-51EEFDF2A2D0}">
      <dsp:nvSpPr>
        <dsp:cNvPr id="0" name=""/>
        <dsp:cNvSpPr/>
      </dsp:nvSpPr>
      <dsp:spPr>
        <a:xfrm rot="5400000">
          <a:off x="5822427" y="934654"/>
          <a:ext cx="756625" cy="1259007"/>
        </a:xfrm>
        <a:prstGeom prst="corner">
          <a:avLst>
            <a:gd name="adj1" fmla="val 16120"/>
            <a:gd name="adj2" fmla="val 16110"/>
          </a:avLst>
        </a:prstGeom>
        <a:gradFill rotWithShape="0">
          <a:gsLst>
            <a:gs pos="0">
              <a:schemeClr val="accent5">
                <a:hueOff val="-7947101"/>
                <a:satOff val="31849"/>
                <a:lumOff val="6902"/>
                <a:alphaOff val="0"/>
                <a:shade val="51000"/>
                <a:satMod val="130000"/>
              </a:schemeClr>
            </a:gs>
            <a:gs pos="80000">
              <a:schemeClr val="accent5">
                <a:hueOff val="-7947101"/>
                <a:satOff val="31849"/>
                <a:lumOff val="6902"/>
                <a:alphaOff val="0"/>
                <a:shade val="93000"/>
                <a:satMod val="130000"/>
              </a:schemeClr>
            </a:gs>
            <a:gs pos="100000">
              <a:schemeClr val="accent5">
                <a:hueOff val="-7947101"/>
                <a:satOff val="31849"/>
                <a:lumOff val="6902"/>
                <a:alphaOff val="0"/>
                <a:shade val="94000"/>
                <a:satMod val="135000"/>
              </a:schemeClr>
            </a:gs>
          </a:gsLst>
          <a:lin ang="16200000" scaled="0"/>
        </a:gradFill>
        <a:ln w="9525" cap="flat" cmpd="sng" algn="ctr">
          <a:solidFill>
            <a:schemeClr val="accent5">
              <a:hueOff val="-7947101"/>
              <a:satOff val="31849"/>
              <a:lumOff val="6902"/>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AE06020-6656-445B-9BD1-1C207915C80C}">
      <dsp:nvSpPr>
        <dsp:cNvPr id="0" name=""/>
        <dsp:cNvSpPr/>
      </dsp:nvSpPr>
      <dsp:spPr>
        <a:xfrm>
          <a:off x="5696128" y="1310826"/>
          <a:ext cx="1136638" cy="996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zh-CN" altLang="en-US" sz="2600" kern="1200" dirty="0"/>
            <a:t>初样研制</a:t>
          </a:r>
        </a:p>
      </dsp:txBody>
      <dsp:txXfrm>
        <a:off x="5696128" y="1310826"/>
        <a:ext cx="1136638" cy="996330"/>
      </dsp:txXfrm>
    </dsp:sp>
    <dsp:sp modelId="{E9AFEA08-D69C-421F-B74C-0D24F5025193}">
      <dsp:nvSpPr>
        <dsp:cNvPr id="0" name=""/>
        <dsp:cNvSpPr/>
      </dsp:nvSpPr>
      <dsp:spPr>
        <a:xfrm>
          <a:off x="6618307" y="841964"/>
          <a:ext cx="214460" cy="214460"/>
        </a:xfrm>
        <a:prstGeom prst="triangle">
          <a:avLst>
            <a:gd name="adj" fmla="val 100000"/>
          </a:avLst>
        </a:prstGeom>
        <a:gradFill rotWithShape="0">
          <a:gsLst>
            <a:gs pos="0">
              <a:schemeClr val="accent5">
                <a:hueOff val="-8940489"/>
                <a:satOff val="35830"/>
                <a:lumOff val="7765"/>
                <a:alphaOff val="0"/>
                <a:shade val="51000"/>
                <a:satMod val="130000"/>
              </a:schemeClr>
            </a:gs>
            <a:gs pos="80000">
              <a:schemeClr val="accent5">
                <a:hueOff val="-8940489"/>
                <a:satOff val="35830"/>
                <a:lumOff val="7765"/>
                <a:alphaOff val="0"/>
                <a:shade val="93000"/>
                <a:satMod val="130000"/>
              </a:schemeClr>
            </a:gs>
            <a:gs pos="100000">
              <a:schemeClr val="accent5">
                <a:hueOff val="-8940489"/>
                <a:satOff val="35830"/>
                <a:lumOff val="7765"/>
                <a:alphaOff val="0"/>
                <a:shade val="94000"/>
                <a:satMod val="135000"/>
              </a:schemeClr>
            </a:gs>
          </a:gsLst>
          <a:lin ang="16200000" scaled="0"/>
        </a:gradFill>
        <a:ln w="9525" cap="flat" cmpd="sng" algn="ctr">
          <a:solidFill>
            <a:schemeClr val="accent5">
              <a:hueOff val="-8940489"/>
              <a:satOff val="35830"/>
              <a:lumOff val="7765"/>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543FD63-564C-43CD-853A-85D1B323D4B6}">
      <dsp:nvSpPr>
        <dsp:cNvPr id="0" name=""/>
        <dsp:cNvSpPr/>
      </dsp:nvSpPr>
      <dsp:spPr>
        <a:xfrm rot="5400000">
          <a:off x="7213895" y="590334"/>
          <a:ext cx="756625" cy="1259007"/>
        </a:xfrm>
        <a:prstGeom prst="corner">
          <a:avLst>
            <a:gd name="adj1" fmla="val 16120"/>
            <a:gd name="adj2" fmla="val 1611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07F085D-AEAF-4D7C-982F-48D26A235F49}">
      <dsp:nvSpPr>
        <dsp:cNvPr id="0" name=""/>
        <dsp:cNvSpPr/>
      </dsp:nvSpPr>
      <dsp:spPr>
        <a:xfrm>
          <a:off x="7087596" y="966506"/>
          <a:ext cx="1136638" cy="996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zh-CN" altLang="en-US" sz="2600" kern="1200" dirty="0"/>
            <a:t>正样研制</a:t>
          </a:r>
        </a:p>
      </dsp:txBody>
      <dsp:txXfrm>
        <a:off x="7087596" y="966506"/>
        <a:ext cx="1136638" cy="99633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17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D524B05D-9632-470D-96AC-4B8D98E06EE7}" type="datetimeFigureOut">
              <a:rPr lang="zh-CN" altLang="en-US" smtClean="0"/>
              <a:t>2019-11-26</a:t>
            </a:fld>
            <a:endParaRPr lang="zh-CN" altLang="en-US"/>
          </a:p>
        </p:txBody>
      </p:sp>
      <p:sp>
        <p:nvSpPr>
          <p:cNvPr id="4" name="幻灯片图像占位符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690269"/>
            <a:ext cx="5438140" cy="4443413"/>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7B55FB33-A0E6-444E-A3E4-AAA15DC34700}" type="slidenum">
              <a:rPr lang="zh-CN" altLang="en-US" smtClean="0"/>
              <a:t>‹#›</a:t>
            </a:fld>
            <a:endParaRPr lang="zh-CN" altLang="en-US"/>
          </a:p>
        </p:txBody>
      </p:sp>
    </p:spTree>
    <p:extLst>
      <p:ext uri="{BB962C8B-B14F-4D97-AF65-F5344CB8AC3E}">
        <p14:creationId xmlns:p14="http://schemas.microsoft.com/office/powerpoint/2010/main" val="3894501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86AC20-DA9A-46E6-B905-FB65CB5AAC58}" type="slidenum">
              <a:rPr lang="zh-CN" altLang="en-US" smtClean="0"/>
              <a:t>‹#›</a:t>
            </a:fld>
            <a:endParaRPr lang="zh-CN" altLang="en-US"/>
          </a:p>
        </p:txBody>
      </p:sp>
    </p:spTree>
    <p:extLst>
      <p:ext uri="{BB962C8B-B14F-4D97-AF65-F5344CB8AC3E}">
        <p14:creationId xmlns:p14="http://schemas.microsoft.com/office/powerpoint/2010/main" val="3433193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86AC20-DA9A-46E6-B905-FB65CB5AAC58}" type="slidenum">
              <a:rPr lang="zh-CN" altLang="en-US" smtClean="0"/>
              <a:t>‹#›</a:t>
            </a:fld>
            <a:endParaRPr lang="zh-CN" altLang="en-US"/>
          </a:p>
        </p:txBody>
      </p:sp>
    </p:spTree>
    <p:extLst>
      <p:ext uri="{BB962C8B-B14F-4D97-AF65-F5344CB8AC3E}">
        <p14:creationId xmlns:p14="http://schemas.microsoft.com/office/powerpoint/2010/main" val="3372520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86AC20-DA9A-46E6-B905-FB65CB5AAC58}" type="slidenum">
              <a:rPr lang="zh-CN" altLang="en-US" smtClean="0"/>
              <a:t>‹#›</a:t>
            </a:fld>
            <a:endParaRPr lang="zh-CN" altLang="en-US"/>
          </a:p>
        </p:txBody>
      </p:sp>
    </p:spTree>
    <p:extLst>
      <p:ext uri="{BB962C8B-B14F-4D97-AF65-F5344CB8AC3E}">
        <p14:creationId xmlns:p14="http://schemas.microsoft.com/office/powerpoint/2010/main" val="4136218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7827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86AC20-DA9A-46E6-B905-FB65CB5AAC58}" type="slidenum">
              <a:rPr lang="zh-CN" altLang="en-US" smtClean="0"/>
              <a:t>‹#›</a:t>
            </a:fld>
            <a:endParaRPr lang="zh-CN" altLang="en-US"/>
          </a:p>
        </p:txBody>
      </p:sp>
    </p:spTree>
    <p:extLst>
      <p:ext uri="{BB962C8B-B14F-4D97-AF65-F5344CB8AC3E}">
        <p14:creationId xmlns:p14="http://schemas.microsoft.com/office/powerpoint/2010/main" val="1420968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86AC20-DA9A-46E6-B905-FB65CB5AAC58}" type="slidenum">
              <a:rPr lang="zh-CN" altLang="en-US" smtClean="0"/>
              <a:t>‹#›</a:t>
            </a:fld>
            <a:endParaRPr lang="zh-CN" altLang="en-US"/>
          </a:p>
        </p:txBody>
      </p:sp>
    </p:spTree>
    <p:extLst>
      <p:ext uri="{BB962C8B-B14F-4D97-AF65-F5344CB8AC3E}">
        <p14:creationId xmlns:p14="http://schemas.microsoft.com/office/powerpoint/2010/main" val="2435968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C86AC20-DA9A-46E6-B905-FB65CB5AAC58}" type="slidenum">
              <a:rPr lang="zh-CN" altLang="en-US" smtClean="0"/>
              <a:t>‹#›</a:t>
            </a:fld>
            <a:endParaRPr lang="zh-CN" altLang="en-US"/>
          </a:p>
        </p:txBody>
      </p:sp>
    </p:spTree>
    <p:extLst>
      <p:ext uri="{BB962C8B-B14F-4D97-AF65-F5344CB8AC3E}">
        <p14:creationId xmlns:p14="http://schemas.microsoft.com/office/powerpoint/2010/main" val="41734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C86AC20-DA9A-46E6-B905-FB65CB5AAC58}" type="slidenum">
              <a:rPr lang="zh-CN" altLang="en-US" smtClean="0"/>
              <a:t>‹#›</a:t>
            </a:fld>
            <a:endParaRPr lang="zh-CN" altLang="en-US"/>
          </a:p>
        </p:txBody>
      </p:sp>
    </p:spTree>
    <p:extLst>
      <p:ext uri="{BB962C8B-B14F-4D97-AF65-F5344CB8AC3E}">
        <p14:creationId xmlns:p14="http://schemas.microsoft.com/office/powerpoint/2010/main" val="1626646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86AC20-DA9A-46E6-B905-FB65CB5AAC58}" type="slidenum">
              <a:rPr lang="zh-CN" altLang="en-US" smtClean="0"/>
              <a:t>‹#›</a:t>
            </a:fld>
            <a:endParaRPr lang="zh-CN" altLang="en-US"/>
          </a:p>
        </p:txBody>
      </p:sp>
    </p:spTree>
    <p:extLst>
      <p:ext uri="{BB962C8B-B14F-4D97-AF65-F5344CB8AC3E}">
        <p14:creationId xmlns:p14="http://schemas.microsoft.com/office/powerpoint/2010/main" val="3261447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86AC20-DA9A-46E6-B905-FB65CB5AAC58}" type="slidenum">
              <a:rPr lang="zh-CN" altLang="en-US" smtClean="0"/>
              <a:t>‹#›</a:t>
            </a:fld>
            <a:endParaRPr lang="zh-CN" altLang="en-US"/>
          </a:p>
        </p:txBody>
      </p:sp>
    </p:spTree>
    <p:extLst>
      <p:ext uri="{BB962C8B-B14F-4D97-AF65-F5344CB8AC3E}">
        <p14:creationId xmlns:p14="http://schemas.microsoft.com/office/powerpoint/2010/main" val="298608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86AC20-DA9A-46E6-B905-FB65CB5AAC58}" type="slidenum">
              <a:rPr lang="zh-CN" altLang="en-US" smtClean="0"/>
              <a:t>‹#›</a:t>
            </a:fld>
            <a:endParaRPr lang="zh-CN" altLang="en-US"/>
          </a:p>
        </p:txBody>
      </p:sp>
    </p:spTree>
    <p:extLst>
      <p:ext uri="{BB962C8B-B14F-4D97-AF65-F5344CB8AC3E}">
        <p14:creationId xmlns:p14="http://schemas.microsoft.com/office/powerpoint/2010/main" val="1362606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6AC20-DA9A-46E6-B905-FB65CB5AAC58}" type="slidenum">
              <a:rPr lang="zh-CN" altLang="en-US" smtClean="0"/>
              <a:t>‹#›</a:t>
            </a:fld>
            <a:endParaRPr lang="zh-CN" altLang="en-US"/>
          </a:p>
        </p:txBody>
      </p:sp>
    </p:spTree>
    <p:extLst>
      <p:ext uri="{BB962C8B-B14F-4D97-AF65-F5344CB8AC3E}">
        <p14:creationId xmlns:p14="http://schemas.microsoft.com/office/powerpoint/2010/main" val="4191441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emf"/><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emf"/><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7.emf"/><Relationship Id="rId5" Type="http://schemas.openxmlformats.org/officeDocument/2006/relationships/oleObject" Target="../embeddings/oleObject2.bin"/><Relationship Id="rId4" Type="http://schemas.openxmlformats.org/officeDocument/2006/relationships/image" Target="../media/image56.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7.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0.png"/><Relationship Id="rId4" Type="http://schemas.openxmlformats.org/officeDocument/2006/relationships/image" Target="../media/image9.gi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114EA451-E180-4832-BC61-757FCB75F6C6}"/>
              </a:ext>
            </a:extLst>
          </p:cNvPr>
          <p:cNvPicPr>
            <a:picLocks noChangeAspect="1" noChangeArrowheads="1"/>
          </p:cNvPicPr>
          <p:nvPr/>
        </p:nvPicPr>
        <p:blipFill>
          <a:blip r:embed="rId2" cstate="print"/>
          <a:srcRect l="29528" t="27559" r="29528" b="27559"/>
          <a:stretch>
            <a:fillRect/>
          </a:stretch>
        </p:blipFill>
        <p:spPr bwMode="auto">
          <a:xfrm>
            <a:off x="0" y="1862018"/>
            <a:ext cx="2736304" cy="1874644"/>
          </a:xfrm>
          <a:prstGeom prst="rect">
            <a:avLst/>
          </a:prstGeom>
          <a:noFill/>
          <a:ln w="9525">
            <a:noFill/>
            <a:miter lim="800000"/>
            <a:headEnd/>
            <a:tailEnd/>
          </a:ln>
        </p:spPr>
      </p:pic>
      <p:sp>
        <p:nvSpPr>
          <p:cNvPr id="2" name="标题 1"/>
          <p:cNvSpPr>
            <a:spLocks noGrp="1"/>
          </p:cNvSpPr>
          <p:nvPr>
            <p:ph type="ctrTitle"/>
          </p:nvPr>
        </p:nvSpPr>
        <p:spPr>
          <a:xfrm>
            <a:off x="2502005" y="2000567"/>
            <a:ext cx="6624736" cy="1874644"/>
          </a:xfrm>
        </p:spPr>
        <p:txBody>
          <a:bodyPr>
            <a:normAutofit/>
          </a:bodyPr>
          <a:lstStyle/>
          <a:p>
            <a:r>
              <a:rPr lang="zh-CN" altLang="en-US" b="1" dirty="0">
                <a:solidFill>
                  <a:srgbClr val="C00000"/>
                </a:solidFill>
                <a:latin typeface="黑体" pitchFamily="49" charset="-122"/>
                <a:ea typeface="黑体" pitchFamily="49" charset="-122"/>
              </a:rPr>
              <a:t>先进天基太阳天文台</a:t>
            </a:r>
            <a:br>
              <a:rPr lang="en-US" altLang="zh-CN" b="1" dirty="0">
                <a:solidFill>
                  <a:srgbClr val="C00000"/>
                </a:solidFill>
                <a:latin typeface="黑体" pitchFamily="49" charset="-122"/>
                <a:ea typeface="黑体" pitchFamily="49" charset="-122"/>
              </a:rPr>
            </a:br>
            <a:r>
              <a:rPr lang="en-US" altLang="zh-CN" sz="2200" b="1" dirty="0">
                <a:solidFill>
                  <a:srgbClr val="C00000"/>
                </a:solidFill>
                <a:latin typeface="黑体" pitchFamily="49" charset="-122"/>
                <a:ea typeface="黑体" pitchFamily="49" charset="-122"/>
              </a:rPr>
              <a:t>Advanced Space-based Solar Observatory (ASO-S)</a:t>
            </a:r>
            <a:endParaRPr lang="zh-CN" altLang="en-US" sz="2200" dirty="0">
              <a:solidFill>
                <a:srgbClr val="C00000"/>
              </a:solidFill>
              <a:latin typeface="黑体" panose="02010609060101010101" pitchFamily="49" charset="-122"/>
              <a:ea typeface="黑体" panose="02010609060101010101" pitchFamily="49" charset="-122"/>
            </a:endParaRPr>
          </a:p>
        </p:txBody>
      </p:sp>
      <p:sp>
        <p:nvSpPr>
          <p:cNvPr id="3" name="副标题 2"/>
          <p:cNvSpPr>
            <a:spLocks noGrp="1"/>
          </p:cNvSpPr>
          <p:nvPr>
            <p:ph type="subTitle" idx="1"/>
          </p:nvPr>
        </p:nvSpPr>
        <p:spPr>
          <a:xfrm>
            <a:off x="1371600" y="6035449"/>
            <a:ext cx="6400800" cy="553615"/>
          </a:xfrm>
        </p:spPr>
        <p:txBody>
          <a:bodyPr>
            <a:normAutofit/>
          </a:bodyPr>
          <a:lstStyle/>
          <a:p>
            <a:r>
              <a:rPr lang="en-US" altLang="zh-CN" sz="2400" b="1" dirty="0">
                <a:solidFill>
                  <a:schemeClr val="tx1"/>
                </a:solidFill>
              </a:rPr>
              <a:t>2019.11.28  </a:t>
            </a:r>
            <a:r>
              <a:rPr lang="zh-CN" altLang="en-US" sz="2400" b="1" dirty="0">
                <a:solidFill>
                  <a:schemeClr val="tx1"/>
                </a:solidFill>
              </a:rPr>
              <a:t>大庆</a:t>
            </a:r>
          </a:p>
        </p:txBody>
      </p:sp>
      <p:cxnSp>
        <p:nvCxnSpPr>
          <p:cNvPr id="4" name="直接连接符 3"/>
          <p:cNvCxnSpPr/>
          <p:nvPr/>
        </p:nvCxnSpPr>
        <p:spPr>
          <a:xfrm>
            <a:off x="0" y="1772816"/>
            <a:ext cx="9144000" cy="0"/>
          </a:xfrm>
          <a:prstGeom prst="line">
            <a:avLst/>
          </a:prstGeom>
          <a:ln w="50800" cmpd="sng">
            <a:gradFill>
              <a:gsLst>
                <a:gs pos="0">
                  <a:srgbClr val="000000"/>
                </a:gs>
                <a:gs pos="20000">
                  <a:srgbClr val="000040"/>
                </a:gs>
                <a:gs pos="50000">
                  <a:srgbClr val="400040"/>
                </a:gs>
                <a:gs pos="75000">
                  <a:srgbClr val="8F0040"/>
                </a:gs>
                <a:gs pos="89999">
                  <a:srgbClr val="F27300"/>
                </a:gs>
                <a:gs pos="100000">
                  <a:srgbClr val="FFBF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0" y="3933056"/>
            <a:ext cx="9144000" cy="0"/>
          </a:xfrm>
          <a:prstGeom prst="line">
            <a:avLst/>
          </a:prstGeom>
          <a:ln w="50800" cmpd="sng">
            <a:gradFill>
              <a:gsLst>
                <a:gs pos="0">
                  <a:srgbClr val="000000"/>
                </a:gs>
                <a:gs pos="20000">
                  <a:srgbClr val="000040"/>
                </a:gs>
                <a:gs pos="50000">
                  <a:srgbClr val="400040"/>
                </a:gs>
                <a:gs pos="75000">
                  <a:srgbClr val="8F0040"/>
                </a:gs>
                <a:gs pos="89999">
                  <a:srgbClr val="F27300"/>
                </a:gs>
                <a:gs pos="100000">
                  <a:srgbClr val="FFBF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 name="副标题 2">
            <a:extLst>
              <a:ext uri="{FF2B5EF4-FFF2-40B4-BE49-F238E27FC236}">
                <a16:creationId xmlns:a16="http://schemas.microsoft.com/office/drawing/2014/main" id="{0E2DDD15-216C-4342-A2CE-5B29CB161384}"/>
              </a:ext>
            </a:extLst>
          </p:cNvPr>
          <p:cNvSpPr txBox="1">
            <a:spLocks/>
          </p:cNvSpPr>
          <p:nvPr/>
        </p:nvSpPr>
        <p:spPr>
          <a:xfrm>
            <a:off x="1889702" y="4475254"/>
            <a:ext cx="5364596" cy="978329"/>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2800" b="1" i="0" u="none" strike="noStrike" kern="1200" cap="none" spc="0" normalizeH="0" baseline="0" noProof="0" dirty="0">
                <a:ln>
                  <a:noFill/>
                </a:ln>
                <a:solidFill>
                  <a:srgbClr val="1402BE"/>
                </a:solidFill>
                <a:effectLst/>
                <a:uLnTx/>
                <a:uFillTx/>
                <a:latin typeface="黑体" pitchFamily="49" charset="-122"/>
                <a:ea typeface="黑体" pitchFamily="49" charset="-122"/>
                <a:cs typeface="+mn-cs"/>
              </a:rPr>
              <a:t>黄宇 </a:t>
            </a:r>
            <a:r>
              <a:rPr kumimoji="0" lang="en-US" altLang="zh-CN" sz="2800" b="1" i="0" u="none" strike="noStrike" kern="1200" cap="none" spc="0" normalizeH="0" baseline="0" noProof="0" dirty="0">
                <a:ln>
                  <a:noFill/>
                </a:ln>
                <a:solidFill>
                  <a:srgbClr val="1402BE"/>
                </a:solidFill>
                <a:effectLst/>
                <a:uLnTx/>
                <a:uFillTx/>
                <a:latin typeface="黑体" pitchFamily="49" charset="-122"/>
                <a:ea typeface="黑体" pitchFamily="49" charset="-122"/>
                <a:cs typeface="+mn-cs"/>
              </a:rPr>
              <a:t>&amp; ASO-S</a:t>
            </a:r>
            <a:r>
              <a:rPr kumimoji="0" lang="zh-CN" altLang="en-US" sz="2800" b="1" i="0" u="none" strike="noStrike" kern="1200" cap="none" spc="0" normalizeH="0" baseline="0" noProof="0" dirty="0">
                <a:ln>
                  <a:noFill/>
                </a:ln>
                <a:solidFill>
                  <a:srgbClr val="1402BE"/>
                </a:solidFill>
                <a:effectLst/>
                <a:uLnTx/>
                <a:uFillTx/>
                <a:latin typeface="黑体" pitchFamily="49" charset="-122"/>
                <a:ea typeface="黑体" pitchFamily="49" charset="-122"/>
                <a:cs typeface="+mn-cs"/>
              </a:rPr>
              <a:t>卫星团队</a:t>
            </a:r>
            <a:endParaRPr kumimoji="0" lang="en-US" altLang="zh-CN" sz="2800" b="1" i="0" u="none" strike="noStrike" kern="1200" cap="none" spc="0" normalizeH="0" baseline="0" noProof="0" dirty="0">
              <a:ln>
                <a:noFill/>
              </a:ln>
              <a:solidFill>
                <a:srgbClr val="1402BE"/>
              </a:solidFill>
              <a:effectLst/>
              <a:uLnTx/>
              <a:uFillTx/>
              <a:latin typeface="黑体" pitchFamily="49" charset="-122"/>
              <a:ea typeface="黑体" pitchFamily="49" charset="-122"/>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zh-CN" altLang="en-US" sz="2800" b="1" dirty="0">
                <a:solidFill>
                  <a:srgbClr val="1402BE"/>
                </a:solidFill>
                <a:latin typeface="黑体" pitchFamily="49" charset="-122"/>
                <a:ea typeface="黑体" pitchFamily="49" charset="-122"/>
              </a:rPr>
              <a:t>中国科学院紫金山天文台</a:t>
            </a:r>
            <a:endParaRPr kumimoji="0" lang="zh-CN" altLang="en-US" sz="2800" b="1" i="0" u="none" strike="noStrike" kern="1200" cap="none" spc="0" normalizeH="0" baseline="0" noProof="0" dirty="0">
              <a:ln>
                <a:noFill/>
              </a:ln>
              <a:solidFill>
                <a:srgbClr val="1402BE"/>
              </a:solidFill>
              <a:effectLst/>
              <a:uLnTx/>
              <a:uFillTx/>
              <a:latin typeface="黑体" pitchFamily="49" charset="-122"/>
              <a:ea typeface="黑体" pitchFamily="49" charset="-122"/>
              <a:cs typeface="+mn-cs"/>
            </a:endParaRPr>
          </a:p>
        </p:txBody>
      </p:sp>
      <p:sp>
        <p:nvSpPr>
          <p:cNvPr id="6" name="灯片编号占位符 5">
            <a:extLst>
              <a:ext uri="{FF2B5EF4-FFF2-40B4-BE49-F238E27FC236}">
                <a16:creationId xmlns:a16="http://schemas.microsoft.com/office/drawing/2014/main" id="{02553AF0-01FD-4CCB-BCEB-C4912E589CC3}"/>
              </a:ext>
            </a:extLst>
          </p:cNvPr>
          <p:cNvSpPr>
            <a:spLocks noGrp="1"/>
          </p:cNvSpPr>
          <p:nvPr>
            <p:ph type="sldNum" sz="quarter" idx="12"/>
          </p:nvPr>
        </p:nvSpPr>
        <p:spPr/>
        <p:txBody>
          <a:bodyPr/>
          <a:lstStyle/>
          <a:p>
            <a:fld id="{6C86AC20-DA9A-46E6-B905-FB65CB5AAC58}" type="slidenum">
              <a:rPr lang="zh-CN" altLang="en-US" smtClean="0"/>
              <a:t>1</a:t>
            </a:fld>
            <a:endParaRPr lang="zh-CN" altLang="en-US"/>
          </a:p>
        </p:txBody>
      </p:sp>
    </p:spTree>
    <p:extLst>
      <p:ext uri="{BB962C8B-B14F-4D97-AF65-F5344CB8AC3E}">
        <p14:creationId xmlns:p14="http://schemas.microsoft.com/office/powerpoint/2010/main" val="421671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3200" b="1" dirty="0">
                <a:solidFill>
                  <a:srgbClr val="0033CC"/>
                </a:solidFill>
                <a:latin typeface="黑体" pitchFamily="49" charset="-122"/>
                <a:ea typeface="黑体" pitchFamily="49" charset="-122"/>
                <a:cs typeface="+mn-cs"/>
              </a:rPr>
              <a:t>太阳磁场</a:t>
            </a: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0CC22DFE-4264-4BA9-8AB8-C012D8092D5F}"/>
              </a:ext>
            </a:extLst>
          </p:cNvPr>
          <p:cNvSpPr txBox="1"/>
          <p:nvPr/>
        </p:nvSpPr>
        <p:spPr>
          <a:xfrm>
            <a:off x="251520" y="1489880"/>
            <a:ext cx="8640960" cy="461665"/>
          </a:xfrm>
          <a:prstGeom prst="rect">
            <a:avLst/>
          </a:prstGeom>
          <a:solidFill>
            <a:schemeClr val="accent1">
              <a:lumMod val="20000"/>
              <a:lumOff val="80000"/>
            </a:schemeClr>
          </a:solidFill>
        </p:spPr>
        <p:txBody>
          <a:bodyPr wrap="square" rtlCol="0">
            <a:spAutoFit/>
          </a:bodyPr>
          <a:lstStyle/>
          <a:p>
            <a:r>
              <a:rPr lang="zh-CN" altLang="en-US" sz="2400" dirty="0">
                <a:latin typeface="黑体" pitchFamily="49" charset="-122"/>
                <a:ea typeface="黑体" pitchFamily="49" charset="-122"/>
              </a:rPr>
              <a:t>磁场存储了爆发所需要的能量</a:t>
            </a:r>
            <a:r>
              <a:rPr lang="en-US" altLang="zh-CN" sz="2400" dirty="0">
                <a:latin typeface="黑体" pitchFamily="49" charset="-122"/>
                <a:ea typeface="黑体" pitchFamily="49" charset="-122"/>
              </a:rPr>
              <a:t>,</a:t>
            </a:r>
            <a:r>
              <a:rPr lang="zh-CN" altLang="en-US" sz="2400" dirty="0">
                <a:latin typeface="黑体" pitchFamily="49" charset="-122"/>
                <a:ea typeface="黑体" pitchFamily="49" charset="-122"/>
              </a:rPr>
              <a:t>其结构是理解爆发的关键因素</a:t>
            </a:r>
          </a:p>
        </p:txBody>
      </p:sp>
      <p:pic>
        <p:nvPicPr>
          <p:cNvPr id="11" name="图片 10">
            <a:extLst>
              <a:ext uri="{FF2B5EF4-FFF2-40B4-BE49-F238E27FC236}">
                <a16:creationId xmlns:a16="http://schemas.microsoft.com/office/drawing/2014/main" id="{4A690ADC-A78A-4DC3-ADFC-75575082DA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5677" y="1951545"/>
            <a:ext cx="2806723" cy="2163411"/>
          </a:xfrm>
          <a:prstGeom prst="rect">
            <a:avLst/>
          </a:prstGeom>
        </p:spPr>
      </p:pic>
      <p:pic>
        <p:nvPicPr>
          <p:cNvPr id="14" name="图片 13">
            <a:extLst>
              <a:ext uri="{FF2B5EF4-FFF2-40B4-BE49-F238E27FC236}">
                <a16:creationId xmlns:a16="http://schemas.microsoft.com/office/drawing/2014/main" id="{592C7771-BDDD-40B5-B5A2-5E7B919241A5}"/>
              </a:ext>
            </a:extLst>
          </p:cNvPr>
          <p:cNvPicPr>
            <a:picLocks noChangeAspect="1"/>
          </p:cNvPicPr>
          <p:nvPr/>
        </p:nvPicPr>
        <p:blipFill>
          <a:blip r:embed="rId5"/>
          <a:stretch>
            <a:fillRect/>
          </a:stretch>
        </p:blipFill>
        <p:spPr>
          <a:xfrm>
            <a:off x="1013685" y="1955443"/>
            <a:ext cx="2695842" cy="2337653"/>
          </a:xfrm>
          <a:prstGeom prst="rect">
            <a:avLst/>
          </a:prstGeom>
        </p:spPr>
      </p:pic>
      <p:pic>
        <p:nvPicPr>
          <p:cNvPr id="13" name="Measuring the Strength and Direction of Solar Magnetic Fields (Vector Magnetograms)">
            <a:hlinkClick r:id="" action="ppaction://media"/>
            <a:extLst>
              <a:ext uri="{FF2B5EF4-FFF2-40B4-BE49-F238E27FC236}">
                <a16:creationId xmlns:a16="http://schemas.microsoft.com/office/drawing/2014/main" id="{28F206AF-9E0C-4E72-BE2B-6E9700A7B173}"/>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590972" y="4085861"/>
            <a:ext cx="4158208" cy="2772139"/>
          </a:xfrm>
          <a:prstGeom prst="rect">
            <a:avLst/>
          </a:prstGeom>
        </p:spPr>
      </p:pic>
      <p:pic>
        <p:nvPicPr>
          <p:cNvPr id="15" name="图片 14">
            <a:extLst>
              <a:ext uri="{FF2B5EF4-FFF2-40B4-BE49-F238E27FC236}">
                <a16:creationId xmlns:a16="http://schemas.microsoft.com/office/drawing/2014/main" id="{B68B4202-8BF6-4ECB-B186-A7E86322185B}"/>
              </a:ext>
            </a:extLst>
          </p:cNvPr>
          <p:cNvPicPr>
            <a:picLocks noChangeAspect="1"/>
          </p:cNvPicPr>
          <p:nvPr/>
        </p:nvPicPr>
        <p:blipFill>
          <a:blip r:embed="rId7" cstate="print"/>
          <a:stretch>
            <a:fillRect/>
          </a:stretch>
        </p:blipFill>
        <p:spPr>
          <a:xfrm>
            <a:off x="5365676" y="4076613"/>
            <a:ext cx="2806723" cy="2781387"/>
          </a:xfrm>
          <a:prstGeom prst="rect">
            <a:avLst/>
          </a:prstGeom>
        </p:spPr>
      </p:pic>
    </p:spTree>
    <p:extLst>
      <p:ext uri="{BB962C8B-B14F-4D97-AF65-F5344CB8AC3E}">
        <p14:creationId xmlns:p14="http://schemas.microsoft.com/office/powerpoint/2010/main" val="383448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7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repeatCount="indefinite" fill="hold" display="0">
                  <p:stCondLst>
                    <p:cond delay="indefinite"/>
                  </p:stCondLst>
                </p:cTn>
                <p:tgtEl>
                  <p:spTgt spid="1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spcBef>
                <a:spcPts val="0"/>
              </a:spcBef>
            </a:pPr>
            <a:r>
              <a:rPr lang="en-US" altLang="zh-CN" sz="3200" b="1" dirty="0">
                <a:solidFill>
                  <a:srgbClr val="0033CC"/>
                </a:solidFill>
                <a:latin typeface="黑体" pitchFamily="49" charset="-122"/>
                <a:ea typeface="黑体" pitchFamily="49" charset="-122"/>
                <a:cs typeface="+mn-cs"/>
              </a:rPr>
              <a:t>ASO-S</a:t>
            </a:r>
            <a:r>
              <a:rPr lang="zh-CN" altLang="en-US" sz="3200" b="1" dirty="0">
                <a:solidFill>
                  <a:srgbClr val="0033CC"/>
                </a:solidFill>
                <a:latin typeface="黑体" pitchFamily="49" charset="-122"/>
                <a:ea typeface="黑体" pitchFamily="49" charset="-122"/>
                <a:cs typeface="+mn-cs"/>
              </a:rPr>
              <a:t>科学目标</a:t>
            </a:r>
          </a:p>
        </p:txBody>
      </p:sp>
      <p:sp>
        <p:nvSpPr>
          <p:cNvPr id="3" name="内容占位符 2"/>
          <p:cNvSpPr>
            <a:spLocks noGrp="1"/>
          </p:cNvSpPr>
          <p:nvPr>
            <p:ph idx="1"/>
          </p:nvPr>
        </p:nvSpPr>
        <p:spPr/>
        <p:txBody>
          <a:bodyPr>
            <a:normAutofit/>
          </a:bodyPr>
          <a:lstStyle/>
          <a:p>
            <a:pPr algn="just">
              <a:buFont typeface="Wingdings" panose="05000000000000000000" pitchFamily="2" charset="2"/>
              <a:buChar char="Ø"/>
            </a:pPr>
            <a:r>
              <a:rPr lang="zh-CN" altLang="en-US" sz="2400" b="1" dirty="0">
                <a:latin typeface="黑体" pitchFamily="2" charset="-122"/>
                <a:ea typeface="黑体" pitchFamily="2" charset="-122"/>
              </a:rPr>
              <a:t>同时观测太阳耀斑和日冕物质抛射（</a:t>
            </a:r>
            <a:r>
              <a:rPr lang="en-US" altLang="zh-CN" sz="2400" b="1" dirty="0">
                <a:latin typeface="黑体" pitchFamily="2" charset="-122"/>
                <a:ea typeface="黑体" pitchFamily="2" charset="-122"/>
              </a:rPr>
              <a:t>CME</a:t>
            </a:r>
            <a:r>
              <a:rPr lang="zh-CN" altLang="en-US" sz="2400" b="1" dirty="0">
                <a:latin typeface="黑体" pitchFamily="2" charset="-122"/>
                <a:ea typeface="黑体" pitchFamily="2" charset="-122"/>
              </a:rPr>
              <a:t>），研究太阳耀斑和</a:t>
            </a:r>
            <a:r>
              <a:rPr lang="en-US" altLang="zh-CN" sz="2400" b="1" dirty="0">
                <a:latin typeface="黑体" pitchFamily="2" charset="-122"/>
                <a:ea typeface="黑体" pitchFamily="2" charset="-122"/>
              </a:rPr>
              <a:t>CME</a:t>
            </a:r>
            <a:r>
              <a:rPr lang="zh-CN" altLang="en-US" sz="2400" b="1" dirty="0">
                <a:latin typeface="黑体" pitchFamily="2" charset="-122"/>
                <a:ea typeface="黑体" pitchFamily="2" charset="-122"/>
              </a:rPr>
              <a:t>的相互关系和形成规律；</a:t>
            </a:r>
            <a:endParaRPr lang="en-US" altLang="zh-CN" sz="2400" b="1" dirty="0">
              <a:latin typeface="黑体" pitchFamily="2" charset="-122"/>
              <a:ea typeface="黑体" pitchFamily="2" charset="-122"/>
            </a:endParaRPr>
          </a:p>
          <a:p>
            <a:pPr algn="just">
              <a:buFont typeface="Wingdings" panose="05000000000000000000" pitchFamily="2" charset="2"/>
              <a:buChar char="Ø"/>
            </a:pPr>
            <a:r>
              <a:rPr lang="zh-CN" altLang="en-US" sz="2400" b="1" dirty="0">
                <a:latin typeface="黑体" pitchFamily="2" charset="-122"/>
                <a:ea typeface="黑体" pitchFamily="2" charset="-122"/>
              </a:rPr>
              <a:t>观测全日面矢量磁场，研究太阳耀斑爆发和</a:t>
            </a:r>
            <a:r>
              <a:rPr lang="en-US" altLang="zh-CN" sz="2400" b="1" dirty="0">
                <a:latin typeface="黑体" pitchFamily="2" charset="-122"/>
                <a:ea typeface="黑体" pitchFamily="2" charset="-122"/>
              </a:rPr>
              <a:t>CME</a:t>
            </a:r>
            <a:r>
              <a:rPr lang="zh-CN" altLang="en-US" sz="2400" b="1" dirty="0">
                <a:latin typeface="黑体" pitchFamily="2" charset="-122"/>
                <a:ea typeface="黑体" pitchFamily="2" charset="-122"/>
              </a:rPr>
              <a:t>与太阳磁场之间的因果关系；</a:t>
            </a:r>
            <a:endParaRPr lang="en-US" altLang="zh-CN" sz="2400" b="1" dirty="0">
              <a:latin typeface="黑体" pitchFamily="2" charset="-122"/>
              <a:ea typeface="黑体" pitchFamily="2" charset="-122"/>
            </a:endParaRPr>
          </a:p>
          <a:p>
            <a:pPr algn="just">
              <a:buFont typeface="Wingdings" panose="05000000000000000000" pitchFamily="2" charset="2"/>
              <a:buChar char="Ø"/>
            </a:pPr>
            <a:r>
              <a:rPr lang="zh-CN" altLang="en-US" sz="2400" b="1" dirty="0">
                <a:latin typeface="黑体" pitchFamily="2" charset="-122"/>
                <a:ea typeface="黑体" pitchFamily="2" charset="-122"/>
              </a:rPr>
              <a:t>观测太阳大气不同层次对太阳爆发的响应，研究太阳爆发能量的传输机制及动力学特征；</a:t>
            </a:r>
          </a:p>
          <a:p>
            <a:pPr algn="just">
              <a:buFont typeface="Wingdings" panose="05000000000000000000" pitchFamily="2" charset="2"/>
              <a:buChar char="Ø"/>
            </a:pPr>
            <a:endParaRPr lang="en-US" altLang="zh-CN" sz="2400" b="1" dirty="0">
              <a:latin typeface="黑体" pitchFamily="2" charset="-122"/>
              <a:ea typeface="黑体" pitchFamily="2" charset="-122"/>
            </a:endParaRPr>
          </a:p>
          <a:p>
            <a:pPr algn="just">
              <a:buFont typeface="Wingdings" panose="05000000000000000000" pitchFamily="2" charset="2"/>
              <a:buChar char="Ø"/>
            </a:pPr>
            <a:r>
              <a:rPr lang="zh-CN" altLang="en-US" sz="2400" b="1" dirty="0">
                <a:latin typeface="黑体" pitchFamily="2" charset="-122"/>
                <a:ea typeface="黑体" pitchFamily="2" charset="-122"/>
              </a:rPr>
              <a:t>探测太阳爆发</a:t>
            </a:r>
            <a:r>
              <a:rPr lang="en-US" altLang="zh-CN" sz="2400" b="1" dirty="0">
                <a:latin typeface="黑体" pitchFamily="2" charset="-122"/>
                <a:ea typeface="黑体" pitchFamily="2" charset="-122"/>
              </a:rPr>
              <a:t>,</a:t>
            </a:r>
            <a:r>
              <a:rPr lang="zh-CN" altLang="en-US" sz="2400" b="1" dirty="0">
                <a:latin typeface="黑体" pitchFamily="2" charset="-122"/>
                <a:ea typeface="黑体" pitchFamily="2" charset="-122"/>
              </a:rPr>
              <a:t>为空间天气预报提供支持。</a:t>
            </a:r>
            <a:endParaRPr lang="en-US" altLang="zh-CN" sz="2400" b="1" dirty="0">
              <a:latin typeface="黑体" pitchFamily="2" charset="-122"/>
              <a:ea typeface="黑体" pitchFamily="2" charset="-122"/>
            </a:endParaRPr>
          </a:p>
          <a:p>
            <a:pPr>
              <a:buFont typeface="Wingdings" panose="05000000000000000000" pitchFamily="2" charset="2"/>
              <a:buChar char="Ø"/>
            </a:pPr>
            <a:endParaRPr lang="en-US" altLang="zh-CN" sz="2400" b="1" dirty="0">
              <a:latin typeface="黑体" pitchFamily="2" charset="-122"/>
              <a:ea typeface="黑体" pitchFamily="2" charset="-122"/>
            </a:endParaRPr>
          </a:p>
          <a:p>
            <a:pPr marL="0" indent="0">
              <a:buNone/>
            </a:pPr>
            <a:endParaRPr lang="en-US" altLang="zh-CN" sz="2400" b="1" dirty="0">
              <a:latin typeface="黑体" pitchFamily="2" charset="-122"/>
              <a:ea typeface="黑体" pitchFamily="2" charset="-122"/>
            </a:endParaRPr>
          </a:p>
          <a:p>
            <a:pPr marL="0" indent="0">
              <a:buNone/>
            </a:pPr>
            <a:endParaRPr lang="en-US" altLang="zh-CN" sz="2400" b="1" dirty="0">
              <a:latin typeface="黑体" pitchFamily="2" charset="-122"/>
              <a:ea typeface="黑体" pitchFamily="2" charset="-122"/>
            </a:endParaRPr>
          </a:p>
          <a:p>
            <a:pPr marL="0" indent="0">
              <a:buNone/>
            </a:pPr>
            <a:endParaRPr lang="zh-CN" altLang="en-US" sz="2700" b="1" dirty="0">
              <a:solidFill>
                <a:srgbClr val="0070C0"/>
              </a:solidFill>
            </a:endParaRP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32A7CEDB-F912-4DE0-8316-2458F51C190E}"/>
              </a:ext>
            </a:extLst>
          </p:cNvPr>
          <p:cNvSpPr/>
          <p:nvPr/>
        </p:nvSpPr>
        <p:spPr>
          <a:xfrm>
            <a:off x="1194164" y="5701144"/>
            <a:ext cx="2232248" cy="369332"/>
          </a:xfrm>
          <a:prstGeom prst="rect">
            <a:avLst/>
          </a:prstGeom>
        </p:spPr>
        <p:txBody>
          <a:bodyPr wrap="square">
            <a:spAutoFit/>
          </a:bodyPr>
          <a:lstStyle/>
          <a:p>
            <a:r>
              <a:rPr lang="zh-CN" altLang="en-US" b="1" dirty="0">
                <a:solidFill>
                  <a:srgbClr val="C00000"/>
                </a:solidFill>
                <a:latin typeface="黑体" pitchFamily="49" charset="-122"/>
                <a:ea typeface="黑体" pitchFamily="49" charset="-122"/>
              </a:rPr>
              <a:t>核心科学问题： </a:t>
            </a:r>
          </a:p>
        </p:txBody>
      </p:sp>
      <p:sp>
        <p:nvSpPr>
          <p:cNvPr id="6" name="椭圆 5">
            <a:extLst>
              <a:ext uri="{FF2B5EF4-FFF2-40B4-BE49-F238E27FC236}">
                <a16:creationId xmlns:a16="http://schemas.microsoft.com/office/drawing/2014/main" id="{AD688C53-8745-4DBA-A8B9-67A44B2B48E0}"/>
              </a:ext>
            </a:extLst>
          </p:cNvPr>
          <p:cNvSpPr/>
          <p:nvPr/>
        </p:nvSpPr>
        <p:spPr>
          <a:xfrm>
            <a:off x="5004048" y="6021288"/>
            <a:ext cx="792088" cy="7920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15B765F7-FB3C-46F1-8186-6DD551E4FBBF}"/>
              </a:ext>
            </a:extLst>
          </p:cNvPr>
          <p:cNvSpPr/>
          <p:nvPr/>
        </p:nvSpPr>
        <p:spPr>
          <a:xfrm>
            <a:off x="5004048" y="4869160"/>
            <a:ext cx="792088" cy="7920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2A4FE697-F0AE-4E97-9254-FB7543260890}"/>
              </a:ext>
            </a:extLst>
          </p:cNvPr>
          <p:cNvSpPr/>
          <p:nvPr/>
        </p:nvSpPr>
        <p:spPr>
          <a:xfrm>
            <a:off x="3419872" y="5445224"/>
            <a:ext cx="792088" cy="7920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5">
            <a:extLst>
              <a:ext uri="{FF2B5EF4-FFF2-40B4-BE49-F238E27FC236}">
                <a16:creationId xmlns:a16="http://schemas.microsoft.com/office/drawing/2014/main" id="{E1AC231C-F65D-43CF-B9AE-EEB9115C88A2}"/>
              </a:ext>
            </a:extLst>
          </p:cNvPr>
          <p:cNvSpPr txBox="1"/>
          <p:nvPr/>
        </p:nvSpPr>
        <p:spPr>
          <a:xfrm>
            <a:off x="3419872" y="5589240"/>
            <a:ext cx="803425" cy="461665"/>
          </a:xfrm>
          <a:prstGeom prst="rect">
            <a:avLst/>
          </a:prstGeom>
          <a:noFill/>
        </p:spPr>
        <p:txBody>
          <a:bodyPr wrap="none" rtlCol="0">
            <a:spAutoFit/>
          </a:bodyPr>
          <a:lstStyle/>
          <a:p>
            <a:r>
              <a:rPr lang="zh-CN" altLang="en-US" sz="2400" b="1" dirty="0">
                <a:solidFill>
                  <a:srgbClr val="C00000"/>
                </a:solidFill>
                <a:latin typeface="黑体" pitchFamily="49" charset="-122"/>
                <a:ea typeface="黑体" pitchFamily="49" charset="-122"/>
              </a:rPr>
              <a:t>磁场</a:t>
            </a:r>
          </a:p>
        </p:txBody>
      </p:sp>
      <p:sp>
        <p:nvSpPr>
          <p:cNvPr id="10" name="TextBox 6">
            <a:extLst>
              <a:ext uri="{FF2B5EF4-FFF2-40B4-BE49-F238E27FC236}">
                <a16:creationId xmlns:a16="http://schemas.microsoft.com/office/drawing/2014/main" id="{452D3777-AEBE-43D7-B852-8B497D5048BE}"/>
              </a:ext>
            </a:extLst>
          </p:cNvPr>
          <p:cNvSpPr txBox="1"/>
          <p:nvPr/>
        </p:nvSpPr>
        <p:spPr>
          <a:xfrm>
            <a:off x="5004048" y="5013176"/>
            <a:ext cx="803425" cy="461665"/>
          </a:xfrm>
          <a:prstGeom prst="rect">
            <a:avLst/>
          </a:prstGeom>
          <a:noFill/>
        </p:spPr>
        <p:txBody>
          <a:bodyPr wrap="none" rtlCol="0">
            <a:spAutoFit/>
          </a:bodyPr>
          <a:lstStyle/>
          <a:p>
            <a:r>
              <a:rPr lang="zh-CN" altLang="en-US" sz="2400" b="1" dirty="0">
                <a:solidFill>
                  <a:srgbClr val="C00000"/>
                </a:solidFill>
                <a:latin typeface="黑体" pitchFamily="49" charset="-122"/>
                <a:ea typeface="黑体" pitchFamily="49" charset="-122"/>
              </a:rPr>
              <a:t>耀斑</a:t>
            </a:r>
          </a:p>
        </p:txBody>
      </p:sp>
      <p:sp>
        <p:nvSpPr>
          <p:cNvPr id="11" name="TextBox 7">
            <a:extLst>
              <a:ext uri="{FF2B5EF4-FFF2-40B4-BE49-F238E27FC236}">
                <a16:creationId xmlns:a16="http://schemas.microsoft.com/office/drawing/2014/main" id="{38D29B3F-0538-4D77-B17B-7D9984F5EE22}"/>
              </a:ext>
            </a:extLst>
          </p:cNvPr>
          <p:cNvSpPr txBox="1"/>
          <p:nvPr/>
        </p:nvSpPr>
        <p:spPr>
          <a:xfrm>
            <a:off x="5076056" y="6165304"/>
            <a:ext cx="651140" cy="461665"/>
          </a:xfrm>
          <a:prstGeom prst="rect">
            <a:avLst/>
          </a:prstGeom>
          <a:noFill/>
        </p:spPr>
        <p:txBody>
          <a:bodyPr wrap="none" rtlCol="0">
            <a:spAutoFit/>
          </a:bodyPr>
          <a:lstStyle/>
          <a:p>
            <a:r>
              <a:rPr lang="en-US" altLang="zh-CN" sz="2400" b="1" dirty="0">
                <a:solidFill>
                  <a:srgbClr val="C00000"/>
                </a:solidFill>
                <a:latin typeface="黑体" pitchFamily="49" charset="-122"/>
                <a:ea typeface="黑体" pitchFamily="49" charset="-122"/>
              </a:rPr>
              <a:t>CME</a:t>
            </a:r>
            <a:endParaRPr lang="zh-CN" altLang="en-US" sz="2400" b="1" dirty="0">
              <a:solidFill>
                <a:srgbClr val="C00000"/>
              </a:solidFill>
              <a:latin typeface="黑体" pitchFamily="49" charset="-122"/>
              <a:ea typeface="黑体" pitchFamily="49" charset="-122"/>
            </a:endParaRPr>
          </a:p>
        </p:txBody>
      </p:sp>
      <p:cxnSp>
        <p:nvCxnSpPr>
          <p:cNvPr id="12" name="直接箭头连接符 11">
            <a:extLst>
              <a:ext uri="{FF2B5EF4-FFF2-40B4-BE49-F238E27FC236}">
                <a16:creationId xmlns:a16="http://schemas.microsoft.com/office/drawing/2014/main" id="{5EA8C927-7F37-49D8-90FA-63C13FAEB926}"/>
              </a:ext>
            </a:extLst>
          </p:cNvPr>
          <p:cNvCxnSpPr/>
          <p:nvPr/>
        </p:nvCxnSpPr>
        <p:spPr>
          <a:xfrm flipV="1">
            <a:off x="4139952" y="5373216"/>
            <a:ext cx="864096" cy="288032"/>
          </a:xfrm>
          <a:prstGeom prst="straightConnector1">
            <a:avLst/>
          </a:prstGeom>
          <a:ln w="508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9B1874D8-5582-484F-B3CD-41936AB61F8B}"/>
              </a:ext>
            </a:extLst>
          </p:cNvPr>
          <p:cNvCxnSpPr>
            <a:endCxn id="6" idx="2"/>
          </p:cNvCxnSpPr>
          <p:nvPr/>
        </p:nvCxnSpPr>
        <p:spPr>
          <a:xfrm>
            <a:off x="4139952" y="6093296"/>
            <a:ext cx="864096" cy="324036"/>
          </a:xfrm>
          <a:prstGeom prst="straightConnector1">
            <a:avLst/>
          </a:prstGeom>
          <a:ln w="50800">
            <a:headEnd type="arrow"/>
            <a:tailEnd type="arrow"/>
          </a:ln>
        </p:spPr>
        <p:style>
          <a:lnRef idx="1">
            <a:schemeClr val="accent1"/>
          </a:lnRef>
          <a:fillRef idx="0">
            <a:schemeClr val="accent1"/>
          </a:fillRef>
          <a:effectRef idx="0">
            <a:schemeClr val="accent1"/>
          </a:effectRef>
          <a:fontRef idx="minor">
            <a:schemeClr val="tx1"/>
          </a:fontRef>
        </p:style>
      </p:cxnSp>
      <p:sp>
        <p:nvSpPr>
          <p:cNvPr id="14" name="右弧形箭头 18">
            <a:extLst>
              <a:ext uri="{FF2B5EF4-FFF2-40B4-BE49-F238E27FC236}">
                <a16:creationId xmlns:a16="http://schemas.microsoft.com/office/drawing/2014/main" id="{9106913F-0611-45E2-9638-D55476E5710A}"/>
              </a:ext>
            </a:extLst>
          </p:cNvPr>
          <p:cNvSpPr/>
          <p:nvPr/>
        </p:nvSpPr>
        <p:spPr>
          <a:xfrm>
            <a:off x="5796136" y="5301208"/>
            <a:ext cx="360040" cy="122413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矩形 14">
            <a:extLst>
              <a:ext uri="{FF2B5EF4-FFF2-40B4-BE49-F238E27FC236}">
                <a16:creationId xmlns:a16="http://schemas.microsoft.com/office/drawing/2014/main" id="{46753394-46FB-4504-8B15-7D2FEFBAC01C}"/>
              </a:ext>
            </a:extLst>
          </p:cNvPr>
          <p:cNvSpPr/>
          <p:nvPr/>
        </p:nvSpPr>
        <p:spPr>
          <a:xfrm>
            <a:off x="6939376" y="5681393"/>
            <a:ext cx="1579278" cy="369332"/>
          </a:xfrm>
          <a:prstGeom prst="rect">
            <a:avLst/>
          </a:prstGeom>
        </p:spPr>
        <p:txBody>
          <a:bodyPr wrap="none">
            <a:spAutoFit/>
          </a:bodyPr>
          <a:lstStyle/>
          <a:p>
            <a:r>
              <a:rPr lang="zh-CN" altLang="en-US" b="1" dirty="0">
                <a:solidFill>
                  <a:srgbClr val="C00000"/>
                </a:solidFill>
                <a:latin typeface="黑体" pitchFamily="2" charset="-122"/>
                <a:ea typeface="黑体" pitchFamily="2" charset="-122"/>
              </a:rPr>
              <a:t>“一磁两暴”</a:t>
            </a:r>
            <a:endParaRPr lang="zh-CN" altLang="en-US" dirty="0">
              <a:solidFill>
                <a:srgbClr val="C00000"/>
              </a:solidFill>
            </a:endParaRPr>
          </a:p>
        </p:txBody>
      </p:sp>
    </p:spTree>
    <p:extLst>
      <p:ext uri="{BB962C8B-B14F-4D97-AF65-F5344CB8AC3E}">
        <p14:creationId xmlns:p14="http://schemas.microsoft.com/office/powerpoint/2010/main" val="68563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6" presetClass="entr" presetSubtype="16"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par>
                                <p:cTn id="26" presetID="6" presetClass="entr" presetSubtype="16"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p:bldP spid="10" grpId="0"/>
      <p:bldP spid="11" grpId="0"/>
      <p:bldP spid="14"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spcBef>
                <a:spcPts val="0"/>
              </a:spcBef>
            </a:pPr>
            <a:r>
              <a:rPr lang="en-US" altLang="zh-CN" sz="3200" b="1" dirty="0">
                <a:solidFill>
                  <a:srgbClr val="0033CC"/>
                </a:solidFill>
                <a:latin typeface="黑体" pitchFamily="49" charset="-122"/>
                <a:ea typeface="黑体" pitchFamily="49" charset="-122"/>
                <a:cs typeface="+mn-cs"/>
              </a:rPr>
              <a:t>ASO-S: </a:t>
            </a:r>
            <a:r>
              <a:rPr lang="zh-CN" altLang="en-US" sz="3200" b="1" dirty="0">
                <a:solidFill>
                  <a:srgbClr val="0033CC"/>
                </a:solidFill>
                <a:latin typeface="黑体" pitchFamily="49" charset="-122"/>
                <a:ea typeface="黑体" pitchFamily="49" charset="-122"/>
                <a:cs typeface="+mn-cs"/>
              </a:rPr>
              <a:t>创新点与特色</a:t>
            </a: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7" name="内容占位符 2">
            <a:extLst>
              <a:ext uri="{FF2B5EF4-FFF2-40B4-BE49-F238E27FC236}">
                <a16:creationId xmlns:a16="http://schemas.microsoft.com/office/drawing/2014/main" id="{791AD7ED-3285-475D-ABD8-E3D218482C5B}"/>
              </a:ext>
            </a:extLst>
          </p:cNvPr>
          <p:cNvSpPr>
            <a:spLocks noGrp="1"/>
          </p:cNvSpPr>
          <p:nvPr>
            <p:ph idx="1"/>
          </p:nvPr>
        </p:nvSpPr>
        <p:spPr>
          <a:xfrm>
            <a:off x="250001" y="1628800"/>
            <a:ext cx="8643998" cy="4857784"/>
          </a:xfrm>
        </p:spPr>
        <p:txBody>
          <a:bodyPr>
            <a:noAutofit/>
          </a:bodyPr>
          <a:lstStyle/>
          <a:p>
            <a:pPr lvl="0" algn="just">
              <a:spcBef>
                <a:spcPts val="2400"/>
              </a:spcBef>
              <a:buFont typeface="Wingdings" panose="05000000000000000000" pitchFamily="2" charset="2"/>
              <a:buChar char="ü"/>
            </a:pPr>
            <a:r>
              <a:rPr lang="zh-CN" altLang="en-US" sz="2800" b="1" dirty="0">
                <a:latin typeface="黑体" pitchFamily="2" charset="-122"/>
                <a:ea typeface="黑体" pitchFamily="2" charset="-122"/>
              </a:rPr>
              <a:t>“一磁两暴”的科学目标和载荷组合独一无二；</a:t>
            </a:r>
            <a:endParaRPr lang="en-US" altLang="zh-CN" sz="2800" b="1" dirty="0">
              <a:latin typeface="黑体" pitchFamily="2" charset="-122"/>
              <a:ea typeface="黑体" pitchFamily="2" charset="-122"/>
            </a:endParaRPr>
          </a:p>
          <a:p>
            <a:pPr lvl="0" algn="just">
              <a:spcBef>
                <a:spcPts val="2400"/>
              </a:spcBef>
              <a:buFont typeface="Wingdings" panose="05000000000000000000" pitchFamily="2" charset="2"/>
              <a:buChar char="ü"/>
            </a:pPr>
            <a:r>
              <a:rPr lang="zh-CN" altLang="en-US" sz="2800" b="1" dirty="0">
                <a:latin typeface="黑体" pitchFamily="2" charset="-122"/>
                <a:ea typeface="黑体" pitchFamily="2" charset="-122"/>
              </a:rPr>
              <a:t>开展星上全日面矢量场与耀斑和</a:t>
            </a:r>
            <a:r>
              <a:rPr lang="en-US" altLang="zh-CN" sz="2800" b="1" dirty="0">
                <a:latin typeface="黑体" pitchFamily="2" charset="-122"/>
                <a:ea typeface="黑体" pitchFamily="2" charset="-122"/>
              </a:rPr>
              <a:t>CME</a:t>
            </a:r>
            <a:r>
              <a:rPr lang="zh-CN" altLang="en-US" sz="2800" b="1" dirty="0">
                <a:latin typeface="黑体" pitchFamily="2" charset="-122"/>
                <a:ea typeface="黑体" pitchFamily="2" charset="-122"/>
              </a:rPr>
              <a:t>同时观测；</a:t>
            </a:r>
            <a:endParaRPr lang="en-US" altLang="zh-CN" sz="2800" b="1" dirty="0">
              <a:latin typeface="黑体" pitchFamily="2" charset="-122"/>
              <a:ea typeface="黑体" pitchFamily="2" charset="-122"/>
            </a:endParaRPr>
          </a:p>
          <a:p>
            <a:pPr lvl="0" algn="just">
              <a:spcBef>
                <a:spcPts val="2400"/>
              </a:spcBef>
              <a:buFont typeface="Wingdings" panose="05000000000000000000" pitchFamily="2" charset="2"/>
              <a:buChar char="ü"/>
            </a:pPr>
            <a:r>
              <a:rPr lang="zh-CN" altLang="en-US" sz="2800" b="1" dirty="0">
                <a:latin typeface="黑体" pitchFamily="2" charset="-122"/>
                <a:ea typeface="黑体" pitchFamily="2" charset="-122"/>
              </a:rPr>
              <a:t>在卫星平台上实现莱曼</a:t>
            </a:r>
            <a:r>
              <a:rPr lang="en-US" altLang="zh-CN" sz="2800" b="1" dirty="0">
                <a:latin typeface="黑体" pitchFamily="2" charset="-122"/>
                <a:ea typeface="黑体" pitchFamily="2" charset="-122"/>
              </a:rPr>
              <a:t>α</a:t>
            </a:r>
            <a:r>
              <a:rPr lang="zh-CN" altLang="en-US" sz="2800" b="1" dirty="0">
                <a:latin typeface="黑体" pitchFamily="2" charset="-122"/>
                <a:ea typeface="黑体" pitchFamily="2" charset="-122"/>
              </a:rPr>
              <a:t>波段全日面和内日冕同时成像观测，打开莱曼</a:t>
            </a:r>
            <a:r>
              <a:rPr lang="en-US" altLang="zh-CN" sz="2800" b="1" dirty="0">
                <a:latin typeface="黑体" pitchFamily="2" charset="-122"/>
                <a:ea typeface="黑体" pitchFamily="2" charset="-122"/>
              </a:rPr>
              <a:t>α</a:t>
            </a:r>
            <a:r>
              <a:rPr lang="zh-CN" altLang="en-US" sz="2800" b="1" dirty="0">
                <a:latin typeface="黑体" pitchFamily="2" charset="-122"/>
                <a:ea typeface="黑体" pitchFamily="2" charset="-122"/>
              </a:rPr>
              <a:t>波段新窗口；</a:t>
            </a:r>
            <a:endParaRPr lang="en-US" altLang="zh-CN" sz="2800" b="1" dirty="0">
              <a:latin typeface="黑体" pitchFamily="2" charset="-122"/>
              <a:ea typeface="黑体" pitchFamily="2" charset="-122"/>
            </a:endParaRPr>
          </a:p>
          <a:p>
            <a:pPr algn="just">
              <a:spcBef>
                <a:spcPts val="2400"/>
              </a:spcBef>
              <a:buFont typeface="Wingdings" panose="05000000000000000000" pitchFamily="2" charset="2"/>
              <a:buChar char="ü"/>
            </a:pPr>
            <a:r>
              <a:rPr lang="zh-CN" altLang="zh-CN" sz="2800" b="1" dirty="0">
                <a:latin typeface="黑体" pitchFamily="2" charset="-122"/>
                <a:ea typeface="黑体" pitchFamily="2" charset="-122"/>
              </a:rPr>
              <a:t>与</a:t>
            </a:r>
            <a:r>
              <a:rPr lang="zh-CN" altLang="en-US" sz="2800" b="1" dirty="0">
                <a:latin typeface="黑体" pitchFamily="2" charset="-122"/>
                <a:ea typeface="黑体" pitchFamily="2" charset="-122"/>
              </a:rPr>
              <a:t>届时</a:t>
            </a:r>
            <a:r>
              <a:rPr lang="zh-CN" altLang="zh-CN" sz="2800" b="1" dirty="0">
                <a:latin typeface="黑体" pitchFamily="2" charset="-122"/>
                <a:ea typeface="黑体" pitchFamily="2" charset="-122"/>
              </a:rPr>
              <a:t>其它</a:t>
            </a:r>
            <a:r>
              <a:rPr lang="zh-CN" altLang="en-US" sz="2800" b="1" dirty="0">
                <a:latin typeface="黑体" pitchFamily="2" charset="-122"/>
                <a:ea typeface="黑体" pitchFamily="2" charset="-122"/>
              </a:rPr>
              <a:t>在轨</a:t>
            </a:r>
            <a:r>
              <a:rPr lang="zh-CN" altLang="zh-CN" sz="2800" b="1" dirty="0">
                <a:latin typeface="黑体" pitchFamily="2" charset="-122"/>
                <a:ea typeface="黑体" pitchFamily="2" charset="-122"/>
              </a:rPr>
              <a:t>卫星形成立体观测</a:t>
            </a:r>
            <a:r>
              <a:rPr lang="zh-CN" altLang="en-US" sz="2800" b="1" dirty="0">
                <a:latin typeface="黑体" pitchFamily="2" charset="-122"/>
                <a:ea typeface="黑体" pitchFamily="2" charset="-122"/>
              </a:rPr>
              <a:t>，填补研究空白。</a:t>
            </a:r>
            <a:endParaRPr lang="en-US" altLang="zh-CN" sz="2800" b="1" dirty="0">
              <a:latin typeface="黑体" pitchFamily="2" charset="-122"/>
              <a:ea typeface="黑体" pitchFamily="2" charset="-122"/>
            </a:endParaRPr>
          </a:p>
          <a:p>
            <a:pPr marL="0" lvl="0" indent="0" algn="just">
              <a:spcBef>
                <a:spcPts val="2400"/>
              </a:spcBef>
              <a:buNone/>
            </a:pPr>
            <a:endParaRPr lang="en-US" altLang="zh-CN" sz="2800" b="1" dirty="0">
              <a:latin typeface="黑体" pitchFamily="2" charset="-122"/>
              <a:ea typeface="黑体" pitchFamily="2" charset="-122"/>
            </a:endParaRPr>
          </a:p>
        </p:txBody>
      </p:sp>
    </p:spTree>
    <p:extLst>
      <p:ext uri="{BB962C8B-B14F-4D97-AF65-F5344CB8AC3E}">
        <p14:creationId xmlns:p14="http://schemas.microsoft.com/office/powerpoint/2010/main" val="463416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b="1" dirty="0">
                <a:solidFill>
                  <a:srgbClr val="C00000"/>
                </a:solidFill>
                <a:latin typeface="黑体" pitchFamily="49" charset="-122"/>
                <a:ea typeface="黑体" pitchFamily="49" charset="-122"/>
              </a:rPr>
              <a:t>ASO-S</a:t>
            </a:r>
            <a:r>
              <a:rPr lang="zh-CN" altLang="en-US" b="1" dirty="0">
                <a:solidFill>
                  <a:srgbClr val="C00000"/>
                </a:solidFill>
                <a:latin typeface="黑体" pitchFamily="49" charset="-122"/>
                <a:ea typeface="黑体" pitchFamily="49" charset="-122"/>
              </a:rPr>
              <a:t>卫星总体方案</a:t>
            </a: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graphicFrame>
        <p:nvGraphicFramePr>
          <p:cNvPr id="5" name="表格 4">
            <a:extLst>
              <a:ext uri="{FF2B5EF4-FFF2-40B4-BE49-F238E27FC236}">
                <a16:creationId xmlns:a16="http://schemas.microsoft.com/office/drawing/2014/main" id="{7F1EC476-CE74-41B0-B3DE-090BB76590F7}"/>
              </a:ext>
            </a:extLst>
          </p:cNvPr>
          <p:cNvGraphicFramePr>
            <a:graphicFrameLocks noGrp="1"/>
          </p:cNvGraphicFramePr>
          <p:nvPr/>
        </p:nvGraphicFramePr>
        <p:xfrm>
          <a:off x="477888" y="1556792"/>
          <a:ext cx="8208912" cy="4824540"/>
        </p:xfrm>
        <a:graphic>
          <a:graphicData uri="http://schemas.openxmlformats.org/drawingml/2006/table">
            <a:tbl>
              <a:tblPr firstRow="1" bandRow="1">
                <a:tableStyleId>{5C22544A-7EE6-4342-B048-85BDC9FD1C3A}</a:tableStyleId>
              </a:tblPr>
              <a:tblGrid>
                <a:gridCol w="925760">
                  <a:extLst>
                    <a:ext uri="{9D8B030D-6E8A-4147-A177-3AD203B41FA5}">
                      <a16:colId xmlns:a16="http://schemas.microsoft.com/office/drawing/2014/main" val="20000"/>
                    </a:ext>
                  </a:extLst>
                </a:gridCol>
                <a:gridCol w="1018456">
                  <a:extLst>
                    <a:ext uri="{9D8B030D-6E8A-4147-A177-3AD203B41FA5}">
                      <a16:colId xmlns:a16="http://schemas.microsoft.com/office/drawing/2014/main" val="20001"/>
                    </a:ext>
                  </a:extLst>
                </a:gridCol>
                <a:gridCol w="2232248">
                  <a:extLst>
                    <a:ext uri="{9D8B030D-6E8A-4147-A177-3AD203B41FA5}">
                      <a16:colId xmlns:a16="http://schemas.microsoft.com/office/drawing/2014/main" val="20003"/>
                    </a:ext>
                  </a:extLst>
                </a:gridCol>
                <a:gridCol w="4032448">
                  <a:extLst>
                    <a:ext uri="{9D8B030D-6E8A-4147-A177-3AD203B41FA5}">
                      <a16:colId xmlns:a16="http://schemas.microsoft.com/office/drawing/2014/main" val="20002"/>
                    </a:ext>
                  </a:extLst>
                </a:gridCol>
              </a:tblGrid>
              <a:tr h="482454">
                <a:tc>
                  <a:txBody>
                    <a:bodyPr/>
                    <a:lstStyle/>
                    <a:p>
                      <a:pPr algn="ctr"/>
                      <a:r>
                        <a:rPr lang="zh-CN" altLang="en-US" sz="2400" b="0" dirty="0">
                          <a:latin typeface="Times New Roman" pitchFamily="18" charset="0"/>
                          <a:ea typeface="微软雅黑" pitchFamily="34" charset="-122"/>
                          <a:cs typeface="Times New Roman" pitchFamily="18" charset="0"/>
                        </a:rPr>
                        <a:t>序号</a:t>
                      </a:r>
                    </a:p>
                  </a:txBody>
                  <a:tcPr/>
                </a:tc>
                <a:tc gridSpan="2">
                  <a:txBody>
                    <a:bodyPr/>
                    <a:lstStyle/>
                    <a:p>
                      <a:pPr algn="ctr"/>
                      <a:r>
                        <a:rPr lang="zh-CN" altLang="en-US" sz="2400" b="0" dirty="0">
                          <a:latin typeface="Times New Roman" pitchFamily="18" charset="0"/>
                          <a:ea typeface="微软雅黑" pitchFamily="34" charset="-122"/>
                          <a:cs typeface="Times New Roman" pitchFamily="18" charset="0"/>
                        </a:rPr>
                        <a:t>系统名称</a:t>
                      </a:r>
                    </a:p>
                  </a:txBody>
                  <a:tcPr/>
                </a:tc>
                <a:tc hMerge="1">
                  <a:txBody>
                    <a:bodyPr/>
                    <a:lstStyle/>
                    <a:p>
                      <a:endParaRPr lang="zh-CN" altLang="en-US"/>
                    </a:p>
                  </a:txBody>
                  <a:tcPr/>
                </a:tc>
                <a:tc>
                  <a:txBody>
                    <a:bodyPr/>
                    <a:lstStyle/>
                    <a:p>
                      <a:pPr algn="ctr"/>
                      <a:r>
                        <a:rPr lang="zh-CN" altLang="en-US" sz="2400" b="0" dirty="0">
                          <a:latin typeface="Times New Roman" pitchFamily="18" charset="0"/>
                          <a:ea typeface="微软雅黑" pitchFamily="34" charset="-122"/>
                          <a:cs typeface="Times New Roman" pitchFamily="18" charset="0"/>
                        </a:rPr>
                        <a:t>系统总体单位</a:t>
                      </a:r>
                    </a:p>
                  </a:txBody>
                  <a:tcPr/>
                </a:tc>
                <a:extLst>
                  <a:ext uri="{0D108BD9-81ED-4DB2-BD59-A6C34878D82A}">
                    <a16:rowId xmlns:a16="http://schemas.microsoft.com/office/drawing/2014/main" val="10000"/>
                  </a:ext>
                </a:extLst>
              </a:tr>
              <a:tr h="482454">
                <a:tc rowSpan="4">
                  <a:txBody>
                    <a:bodyPr/>
                    <a:lstStyle/>
                    <a:p>
                      <a:pPr algn="ctr"/>
                      <a:r>
                        <a:rPr lang="en-US" altLang="zh-CN" sz="2400" dirty="0">
                          <a:solidFill>
                            <a:srgbClr val="002060"/>
                          </a:solidFill>
                          <a:latin typeface="Times New Roman" pitchFamily="18" charset="0"/>
                          <a:ea typeface="微软雅黑" pitchFamily="34" charset="-122"/>
                          <a:cs typeface="Times New Roman" pitchFamily="18" charset="0"/>
                        </a:rPr>
                        <a:t>1</a:t>
                      </a:r>
                      <a:endParaRPr lang="zh-CN" altLang="en-US" sz="2400" dirty="0">
                        <a:solidFill>
                          <a:srgbClr val="002060"/>
                        </a:solidFill>
                        <a:latin typeface="Times New Roman" pitchFamily="18" charset="0"/>
                        <a:ea typeface="微软雅黑" pitchFamily="34" charset="-122"/>
                        <a:cs typeface="Times New Roman" pitchFamily="18" charset="0"/>
                      </a:endParaRPr>
                    </a:p>
                  </a:txBody>
                  <a:tcPr/>
                </a:tc>
                <a:tc rowSpan="4">
                  <a:txBody>
                    <a:bodyPr/>
                    <a:lstStyle/>
                    <a:p>
                      <a:pPr algn="l"/>
                      <a:r>
                        <a:rPr lang="zh-CN" altLang="en-US" sz="2400" dirty="0">
                          <a:solidFill>
                            <a:srgbClr val="002060"/>
                          </a:solidFill>
                          <a:latin typeface="Times New Roman" pitchFamily="18" charset="0"/>
                          <a:ea typeface="微软雅黑" pitchFamily="34" charset="-122"/>
                          <a:cs typeface="Times New Roman" pitchFamily="18" charset="0"/>
                        </a:rPr>
                        <a:t>卫星</a:t>
                      </a:r>
                      <a:endParaRPr lang="en-US" altLang="zh-CN" sz="2400" dirty="0">
                        <a:solidFill>
                          <a:srgbClr val="002060"/>
                        </a:solidFill>
                        <a:latin typeface="Times New Roman" pitchFamily="18" charset="0"/>
                        <a:ea typeface="微软雅黑" pitchFamily="34" charset="-122"/>
                        <a:cs typeface="Times New Roman" pitchFamily="18" charset="0"/>
                      </a:endParaRPr>
                    </a:p>
                    <a:p>
                      <a:pPr algn="l"/>
                      <a:r>
                        <a:rPr lang="zh-CN" altLang="en-US" sz="2400" dirty="0">
                          <a:solidFill>
                            <a:srgbClr val="002060"/>
                          </a:solidFill>
                          <a:latin typeface="Times New Roman" pitchFamily="18" charset="0"/>
                          <a:ea typeface="微软雅黑" pitchFamily="34" charset="-122"/>
                          <a:cs typeface="Times New Roman" pitchFamily="18" charset="0"/>
                        </a:rPr>
                        <a:t>系统</a:t>
                      </a:r>
                    </a:p>
                  </a:txBody>
                  <a:tcPr/>
                </a:tc>
                <a:tc>
                  <a:txBody>
                    <a:bodyPr/>
                    <a:lstStyle/>
                    <a:p>
                      <a:pPr algn="l"/>
                      <a:r>
                        <a:rPr lang="zh-CN" altLang="en-US" sz="2400" dirty="0">
                          <a:solidFill>
                            <a:srgbClr val="002060"/>
                          </a:solidFill>
                          <a:latin typeface="Times New Roman" pitchFamily="18" charset="0"/>
                          <a:ea typeface="微软雅黑" pitchFamily="34" charset="-122"/>
                          <a:cs typeface="Times New Roman" pitchFamily="18" charset="0"/>
                        </a:rPr>
                        <a:t>总体及平台</a:t>
                      </a:r>
                    </a:p>
                  </a:txBody>
                  <a:tcPr/>
                </a:tc>
                <a:tc>
                  <a:txBody>
                    <a:bodyPr/>
                    <a:lstStyle/>
                    <a:p>
                      <a:r>
                        <a:rPr lang="zh-CN" altLang="en-US" sz="2400" dirty="0">
                          <a:solidFill>
                            <a:srgbClr val="002060"/>
                          </a:solidFill>
                          <a:latin typeface="微软雅黑" pitchFamily="34" charset="-122"/>
                          <a:ea typeface="微软雅黑" pitchFamily="34" charset="-122"/>
                          <a:cs typeface="Times New Roman" pitchFamily="18" charset="0"/>
                        </a:rPr>
                        <a:t>中科院微小卫星创新研究院</a:t>
                      </a:r>
                    </a:p>
                  </a:txBody>
                  <a:tcPr anchor="ctr"/>
                </a:tc>
                <a:extLst>
                  <a:ext uri="{0D108BD9-81ED-4DB2-BD59-A6C34878D82A}">
                    <a16:rowId xmlns:a16="http://schemas.microsoft.com/office/drawing/2014/main" val="10001"/>
                  </a:ext>
                </a:extLst>
              </a:tr>
              <a:tr h="482454">
                <a:tc vMerge="1">
                  <a:txBody>
                    <a:bodyPr/>
                    <a:lstStyle/>
                    <a:p>
                      <a:pPr algn="ctr"/>
                      <a:endParaRPr lang="zh-CN" altLang="en-US" sz="2400" dirty="0">
                        <a:solidFill>
                          <a:srgbClr val="002060"/>
                        </a:solidFill>
                        <a:latin typeface="Times New Roman" pitchFamily="18" charset="0"/>
                        <a:ea typeface="微软雅黑" pitchFamily="34" charset="-122"/>
                        <a:cs typeface="Times New Roman" pitchFamily="18" charset="0"/>
                      </a:endParaRPr>
                    </a:p>
                  </a:txBody>
                  <a:tcPr/>
                </a:tc>
                <a:tc vMerge="1">
                  <a:txBody>
                    <a:bodyPr/>
                    <a:lstStyle/>
                    <a:p>
                      <a:pPr algn="l"/>
                      <a:endParaRPr lang="zh-CN" altLang="en-US" sz="2400" dirty="0">
                        <a:solidFill>
                          <a:srgbClr val="002060"/>
                        </a:solidFill>
                        <a:latin typeface="Times New Roman" pitchFamily="18" charset="0"/>
                        <a:ea typeface="微软雅黑" pitchFamily="34" charset="-122"/>
                        <a:cs typeface="Times New Roman" pitchFamily="18" charset="0"/>
                      </a:endParaRPr>
                    </a:p>
                  </a:txBody>
                  <a:tcPr/>
                </a:tc>
                <a:tc>
                  <a:txBody>
                    <a:bodyPr/>
                    <a:lstStyle/>
                    <a:p>
                      <a:pPr algn="l"/>
                      <a:r>
                        <a:rPr lang="en-US" altLang="zh-CN" sz="2400" dirty="0">
                          <a:solidFill>
                            <a:srgbClr val="002060"/>
                          </a:solidFill>
                          <a:latin typeface="Times New Roman" pitchFamily="18" charset="0"/>
                          <a:ea typeface="微软雅黑" pitchFamily="34" charset="-122"/>
                          <a:cs typeface="Times New Roman" pitchFamily="18" charset="0"/>
                        </a:rPr>
                        <a:t>FMG</a:t>
                      </a:r>
                      <a:endParaRPr lang="zh-CN" altLang="en-US" sz="2400" dirty="0">
                        <a:solidFill>
                          <a:srgbClr val="002060"/>
                        </a:solidFill>
                        <a:latin typeface="Times New Roman" pitchFamily="18" charset="0"/>
                        <a:ea typeface="微软雅黑" pitchFamily="34" charset="-122"/>
                        <a:cs typeface="Times New Roman" pitchFamily="18" charset="0"/>
                      </a:endParaRPr>
                    </a:p>
                  </a:txBody>
                  <a:tcPr/>
                </a:tc>
                <a:tc>
                  <a:txBody>
                    <a:bodyPr/>
                    <a:lstStyle/>
                    <a:p>
                      <a:r>
                        <a:rPr lang="zh-CN" altLang="en-US" sz="2400" dirty="0">
                          <a:solidFill>
                            <a:srgbClr val="002060"/>
                          </a:solidFill>
                          <a:latin typeface="微软雅黑" pitchFamily="34" charset="-122"/>
                          <a:ea typeface="微软雅黑" pitchFamily="34" charset="-122"/>
                          <a:cs typeface="Times New Roman" pitchFamily="18" charset="0"/>
                        </a:rPr>
                        <a:t>中科院国家天文台</a:t>
                      </a:r>
                    </a:p>
                  </a:txBody>
                  <a:tcPr anchor="ctr"/>
                </a:tc>
                <a:extLst>
                  <a:ext uri="{0D108BD9-81ED-4DB2-BD59-A6C34878D82A}">
                    <a16:rowId xmlns:a16="http://schemas.microsoft.com/office/drawing/2014/main" val="10007"/>
                  </a:ext>
                </a:extLst>
              </a:tr>
              <a:tr h="482454">
                <a:tc vMerge="1">
                  <a:txBody>
                    <a:bodyPr/>
                    <a:lstStyle/>
                    <a:p>
                      <a:pPr algn="ctr"/>
                      <a:endParaRPr lang="zh-CN" altLang="en-US" sz="2400" dirty="0">
                        <a:solidFill>
                          <a:srgbClr val="002060"/>
                        </a:solidFill>
                        <a:latin typeface="Times New Roman" pitchFamily="18" charset="0"/>
                        <a:ea typeface="微软雅黑" pitchFamily="34" charset="-122"/>
                        <a:cs typeface="Times New Roman" pitchFamily="18" charset="0"/>
                      </a:endParaRPr>
                    </a:p>
                  </a:txBody>
                  <a:tcPr/>
                </a:tc>
                <a:tc vMerge="1">
                  <a:txBody>
                    <a:bodyPr/>
                    <a:lstStyle/>
                    <a:p>
                      <a:pPr algn="l"/>
                      <a:endParaRPr lang="zh-CN" altLang="en-US" sz="2400" dirty="0">
                        <a:solidFill>
                          <a:srgbClr val="002060"/>
                        </a:solidFill>
                        <a:latin typeface="Times New Roman" pitchFamily="18" charset="0"/>
                        <a:ea typeface="微软雅黑" pitchFamily="34" charset="-122"/>
                        <a:cs typeface="Times New Roman" pitchFamily="18" charset="0"/>
                      </a:endParaRPr>
                    </a:p>
                  </a:txBody>
                  <a:tcPr/>
                </a:tc>
                <a:tc>
                  <a:txBody>
                    <a:bodyPr/>
                    <a:lstStyle/>
                    <a:p>
                      <a:pPr algn="l"/>
                      <a:r>
                        <a:rPr lang="en-US" altLang="zh-CN" sz="2400" dirty="0">
                          <a:solidFill>
                            <a:srgbClr val="002060"/>
                          </a:solidFill>
                          <a:latin typeface="Times New Roman" pitchFamily="18" charset="0"/>
                          <a:ea typeface="微软雅黑" pitchFamily="34" charset="-122"/>
                          <a:cs typeface="Times New Roman" pitchFamily="18" charset="0"/>
                        </a:rPr>
                        <a:t>LST</a:t>
                      </a:r>
                      <a:endParaRPr lang="zh-CN" altLang="en-US" sz="2400" dirty="0">
                        <a:solidFill>
                          <a:srgbClr val="002060"/>
                        </a:solidFill>
                        <a:latin typeface="Times New Roman" pitchFamily="18" charset="0"/>
                        <a:ea typeface="微软雅黑" pitchFamily="34" charset="-122"/>
                        <a:cs typeface="Times New Roman" pitchFamily="18" charset="0"/>
                      </a:endParaRPr>
                    </a:p>
                  </a:txBody>
                  <a:tcPr/>
                </a:tc>
                <a:tc>
                  <a:txBody>
                    <a:bodyPr/>
                    <a:lstStyle/>
                    <a:p>
                      <a:r>
                        <a:rPr lang="zh-CN" altLang="en-US" sz="2400" dirty="0">
                          <a:solidFill>
                            <a:srgbClr val="002060"/>
                          </a:solidFill>
                          <a:latin typeface="微软雅黑" pitchFamily="34" charset="-122"/>
                          <a:ea typeface="微软雅黑" pitchFamily="34" charset="-122"/>
                          <a:cs typeface="Times New Roman" pitchFamily="18" charset="0"/>
                        </a:rPr>
                        <a:t>中科院长春光机所</a:t>
                      </a:r>
                    </a:p>
                  </a:txBody>
                  <a:tcPr anchor="ctr"/>
                </a:tc>
                <a:extLst>
                  <a:ext uri="{0D108BD9-81ED-4DB2-BD59-A6C34878D82A}">
                    <a16:rowId xmlns:a16="http://schemas.microsoft.com/office/drawing/2014/main" val="10008"/>
                  </a:ext>
                </a:extLst>
              </a:tr>
              <a:tr h="482454">
                <a:tc vMerge="1">
                  <a:txBody>
                    <a:bodyPr/>
                    <a:lstStyle/>
                    <a:p>
                      <a:pPr algn="ctr"/>
                      <a:endParaRPr lang="zh-CN" altLang="en-US" sz="2400" dirty="0">
                        <a:solidFill>
                          <a:srgbClr val="002060"/>
                        </a:solidFill>
                        <a:latin typeface="Times New Roman" pitchFamily="18" charset="0"/>
                        <a:ea typeface="微软雅黑" pitchFamily="34" charset="-122"/>
                        <a:cs typeface="Times New Roman" pitchFamily="18" charset="0"/>
                      </a:endParaRPr>
                    </a:p>
                  </a:txBody>
                  <a:tcPr/>
                </a:tc>
                <a:tc vMerge="1">
                  <a:txBody>
                    <a:bodyPr/>
                    <a:lstStyle/>
                    <a:p>
                      <a:pPr algn="l"/>
                      <a:endParaRPr lang="zh-CN" altLang="en-US" sz="2400" dirty="0">
                        <a:solidFill>
                          <a:srgbClr val="002060"/>
                        </a:solidFill>
                        <a:latin typeface="Times New Roman" pitchFamily="18" charset="0"/>
                        <a:ea typeface="微软雅黑" pitchFamily="34" charset="-122"/>
                        <a:cs typeface="Times New Roman" pitchFamily="18" charset="0"/>
                      </a:endParaRPr>
                    </a:p>
                  </a:txBody>
                  <a:tcPr/>
                </a:tc>
                <a:tc>
                  <a:txBody>
                    <a:bodyPr/>
                    <a:lstStyle/>
                    <a:p>
                      <a:pPr algn="l"/>
                      <a:r>
                        <a:rPr lang="en-US" altLang="zh-CN" sz="2400" dirty="0">
                          <a:solidFill>
                            <a:srgbClr val="002060"/>
                          </a:solidFill>
                          <a:latin typeface="Times New Roman" pitchFamily="18" charset="0"/>
                          <a:ea typeface="微软雅黑" pitchFamily="34" charset="-122"/>
                          <a:cs typeface="Times New Roman" pitchFamily="18" charset="0"/>
                        </a:rPr>
                        <a:t>HXI</a:t>
                      </a:r>
                      <a:endParaRPr lang="zh-CN" altLang="en-US" sz="2400" dirty="0">
                        <a:solidFill>
                          <a:srgbClr val="002060"/>
                        </a:solidFill>
                        <a:latin typeface="Times New Roman" pitchFamily="18" charset="0"/>
                        <a:ea typeface="微软雅黑" pitchFamily="34" charset="-122"/>
                        <a:cs typeface="Times New Roman" pitchFamily="18" charset="0"/>
                      </a:endParaRPr>
                    </a:p>
                  </a:txBody>
                  <a:tcPr/>
                </a:tc>
                <a:tc>
                  <a:txBody>
                    <a:bodyPr/>
                    <a:lstStyle/>
                    <a:p>
                      <a:r>
                        <a:rPr lang="zh-CN" altLang="en-US" sz="2400" dirty="0">
                          <a:solidFill>
                            <a:srgbClr val="002060"/>
                          </a:solidFill>
                          <a:latin typeface="微软雅黑" pitchFamily="34" charset="-122"/>
                          <a:ea typeface="微软雅黑" pitchFamily="34" charset="-122"/>
                          <a:cs typeface="Times New Roman" pitchFamily="18" charset="0"/>
                        </a:rPr>
                        <a:t>中科院紫金山天文台</a:t>
                      </a:r>
                    </a:p>
                  </a:txBody>
                  <a:tcPr anchor="ctr"/>
                </a:tc>
                <a:extLst>
                  <a:ext uri="{0D108BD9-81ED-4DB2-BD59-A6C34878D82A}">
                    <a16:rowId xmlns:a16="http://schemas.microsoft.com/office/drawing/2014/main" val="10009"/>
                  </a:ext>
                </a:extLst>
              </a:tr>
              <a:tr h="482454">
                <a:tc>
                  <a:txBody>
                    <a:bodyPr/>
                    <a:lstStyle/>
                    <a:p>
                      <a:pPr algn="ctr"/>
                      <a:r>
                        <a:rPr lang="en-US" altLang="zh-CN" sz="2400" dirty="0">
                          <a:solidFill>
                            <a:srgbClr val="002060"/>
                          </a:solidFill>
                          <a:latin typeface="Times New Roman" pitchFamily="18" charset="0"/>
                          <a:ea typeface="微软雅黑" pitchFamily="34" charset="-122"/>
                          <a:cs typeface="Times New Roman" pitchFamily="18" charset="0"/>
                        </a:rPr>
                        <a:t>2</a:t>
                      </a:r>
                      <a:endParaRPr lang="zh-CN" altLang="en-US" sz="2400" dirty="0">
                        <a:solidFill>
                          <a:srgbClr val="002060"/>
                        </a:solidFill>
                        <a:latin typeface="Times New Roman" pitchFamily="18" charset="0"/>
                        <a:ea typeface="微软雅黑" pitchFamily="34" charset="-122"/>
                        <a:cs typeface="Times New Roman" pitchFamily="18" charset="0"/>
                      </a:endParaRPr>
                    </a:p>
                  </a:txBody>
                  <a:tcPr/>
                </a:tc>
                <a:tc gridSpan="2">
                  <a:txBody>
                    <a:bodyPr/>
                    <a:lstStyle/>
                    <a:p>
                      <a:pPr algn="l"/>
                      <a:r>
                        <a:rPr lang="zh-CN" altLang="en-US" sz="2400" dirty="0">
                          <a:solidFill>
                            <a:srgbClr val="002060"/>
                          </a:solidFill>
                          <a:latin typeface="Times New Roman" pitchFamily="18" charset="0"/>
                          <a:ea typeface="微软雅黑" pitchFamily="34" charset="-122"/>
                          <a:cs typeface="Times New Roman" pitchFamily="18" charset="0"/>
                        </a:rPr>
                        <a:t>运载火箭系统</a:t>
                      </a:r>
                    </a:p>
                  </a:txBody>
                  <a:tcPr/>
                </a:tc>
                <a:tc hMerge="1">
                  <a:txBody>
                    <a:bodyPr/>
                    <a:lstStyle/>
                    <a:p>
                      <a:endParaRPr lang="zh-CN" altLang="en-US"/>
                    </a:p>
                  </a:txBody>
                  <a:tcPr/>
                </a:tc>
                <a:tc>
                  <a:txBody>
                    <a:bodyPr/>
                    <a:lstStyle/>
                    <a:p>
                      <a:r>
                        <a:rPr lang="zh-CN" altLang="en-US" sz="2400" dirty="0">
                          <a:solidFill>
                            <a:srgbClr val="002060"/>
                          </a:solidFill>
                          <a:latin typeface="微软雅黑" pitchFamily="34" charset="-122"/>
                          <a:ea typeface="微软雅黑" pitchFamily="34" charset="-122"/>
                          <a:cs typeface="Times New Roman" pitchFamily="18" charset="0"/>
                        </a:rPr>
                        <a:t>上海航天技术研究院</a:t>
                      </a:r>
                    </a:p>
                  </a:txBody>
                  <a:tcPr anchor="ctr"/>
                </a:tc>
                <a:extLst>
                  <a:ext uri="{0D108BD9-81ED-4DB2-BD59-A6C34878D82A}">
                    <a16:rowId xmlns:a16="http://schemas.microsoft.com/office/drawing/2014/main" val="10002"/>
                  </a:ext>
                </a:extLst>
              </a:tr>
              <a:tr h="482454">
                <a:tc>
                  <a:txBody>
                    <a:bodyPr/>
                    <a:lstStyle/>
                    <a:p>
                      <a:pPr algn="ctr"/>
                      <a:r>
                        <a:rPr lang="en-US" altLang="zh-CN" sz="2400" dirty="0">
                          <a:solidFill>
                            <a:srgbClr val="002060"/>
                          </a:solidFill>
                          <a:latin typeface="Times New Roman" pitchFamily="18" charset="0"/>
                          <a:ea typeface="微软雅黑" pitchFamily="34" charset="-122"/>
                          <a:cs typeface="Times New Roman" pitchFamily="18" charset="0"/>
                        </a:rPr>
                        <a:t>3</a:t>
                      </a:r>
                      <a:endParaRPr lang="zh-CN" altLang="en-US" sz="2400" dirty="0">
                        <a:solidFill>
                          <a:srgbClr val="002060"/>
                        </a:solidFill>
                        <a:latin typeface="Times New Roman" pitchFamily="18" charset="0"/>
                        <a:ea typeface="微软雅黑" pitchFamily="34" charset="-122"/>
                        <a:cs typeface="Times New Roman" pitchFamily="18" charset="0"/>
                      </a:endParaRPr>
                    </a:p>
                  </a:txBody>
                  <a:tcPr/>
                </a:tc>
                <a:tc gridSpan="2">
                  <a:txBody>
                    <a:bodyPr/>
                    <a:lstStyle/>
                    <a:p>
                      <a:pPr algn="l"/>
                      <a:r>
                        <a:rPr lang="zh-CN" altLang="en-US" sz="2400" dirty="0">
                          <a:solidFill>
                            <a:srgbClr val="002060"/>
                          </a:solidFill>
                          <a:latin typeface="Times New Roman" pitchFamily="18" charset="0"/>
                          <a:ea typeface="微软雅黑" pitchFamily="34" charset="-122"/>
                          <a:cs typeface="Times New Roman" pitchFamily="18" charset="0"/>
                        </a:rPr>
                        <a:t>发射场系统</a:t>
                      </a:r>
                    </a:p>
                  </a:txBody>
                  <a:tcPr/>
                </a:tc>
                <a:tc hMerge="1">
                  <a:txBody>
                    <a:bodyPr/>
                    <a:lstStyle/>
                    <a:p>
                      <a:endParaRPr lang="zh-CN" altLang="en-US"/>
                    </a:p>
                  </a:txBody>
                  <a:tcPr/>
                </a:tc>
                <a:tc>
                  <a:txBody>
                    <a:bodyPr/>
                    <a:lstStyle/>
                    <a:p>
                      <a:r>
                        <a:rPr lang="zh-CN" altLang="en-US" sz="2400" dirty="0">
                          <a:solidFill>
                            <a:srgbClr val="002060"/>
                          </a:solidFill>
                          <a:latin typeface="微软雅黑" pitchFamily="34" charset="-122"/>
                          <a:ea typeface="微软雅黑" pitchFamily="34" charset="-122"/>
                          <a:cs typeface="Times New Roman" pitchFamily="18" charset="0"/>
                        </a:rPr>
                        <a:t>航天工程研究所</a:t>
                      </a:r>
                    </a:p>
                  </a:txBody>
                  <a:tcPr anchor="ctr"/>
                </a:tc>
                <a:extLst>
                  <a:ext uri="{0D108BD9-81ED-4DB2-BD59-A6C34878D82A}">
                    <a16:rowId xmlns:a16="http://schemas.microsoft.com/office/drawing/2014/main" val="10003"/>
                  </a:ext>
                </a:extLst>
              </a:tr>
              <a:tr h="482454">
                <a:tc>
                  <a:txBody>
                    <a:bodyPr/>
                    <a:lstStyle/>
                    <a:p>
                      <a:pPr algn="ctr"/>
                      <a:r>
                        <a:rPr lang="en-US" altLang="zh-CN" sz="2400" dirty="0">
                          <a:solidFill>
                            <a:srgbClr val="002060"/>
                          </a:solidFill>
                          <a:latin typeface="Times New Roman" pitchFamily="18" charset="0"/>
                          <a:ea typeface="微软雅黑" pitchFamily="34" charset="-122"/>
                          <a:cs typeface="Times New Roman" pitchFamily="18" charset="0"/>
                        </a:rPr>
                        <a:t>4</a:t>
                      </a:r>
                      <a:endParaRPr lang="zh-CN" altLang="en-US" sz="2400" dirty="0">
                        <a:solidFill>
                          <a:srgbClr val="002060"/>
                        </a:solidFill>
                        <a:latin typeface="Times New Roman" pitchFamily="18" charset="0"/>
                        <a:ea typeface="微软雅黑" pitchFamily="34" charset="-122"/>
                        <a:cs typeface="Times New Roman" pitchFamily="18" charset="0"/>
                      </a:endParaRPr>
                    </a:p>
                  </a:txBody>
                  <a:tcPr/>
                </a:tc>
                <a:tc gridSpan="2">
                  <a:txBody>
                    <a:bodyPr/>
                    <a:lstStyle/>
                    <a:p>
                      <a:pPr algn="l"/>
                      <a:r>
                        <a:rPr lang="zh-CN" altLang="en-US" sz="2400" dirty="0">
                          <a:solidFill>
                            <a:srgbClr val="002060"/>
                          </a:solidFill>
                          <a:latin typeface="Times New Roman" pitchFamily="18" charset="0"/>
                          <a:ea typeface="微软雅黑" pitchFamily="34" charset="-122"/>
                          <a:cs typeface="Times New Roman" pitchFamily="18" charset="0"/>
                        </a:rPr>
                        <a:t>测控系统</a:t>
                      </a:r>
                    </a:p>
                  </a:txBody>
                  <a:tcPr/>
                </a:tc>
                <a:tc hMerge="1">
                  <a:txBody>
                    <a:bodyPr/>
                    <a:lstStyle/>
                    <a:p>
                      <a:endParaRPr lang="zh-CN" altLang="en-US"/>
                    </a:p>
                  </a:txBody>
                  <a:tcPr/>
                </a:tc>
                <a:tc>
                  <a:txBody>
                    <a:bodyPr/>
                    <a:lstStyle/>
                    <a:p>
                      <a:r>
                        <a:rPr lang="zh-CN" altLang="en-US" sz="2400" dirty="0">
                          <a:solidFill>
                            <a:srgbClr val="002060"/>
                          </a:solidFill>
                          <a:latin typeface="微软雅黑" pitchFamily="34" charset="-122"/>
                          <a:ea typeface="微软雅黑" pitchFamily="34" charset="-122"/>
                          <a:cs typeface="Times New Roman" pitchFamily="18" charset="0"/>
                        </a:rPr>
                        <a:t>航天工程研究所</a:t>
                      </a:r>
                    </a:p>
                  </a:txBody>
                  <a:tcPr anchor="ctr"/>
                </a:tc>
                <a:extLst>
                  <a:ext uri="{0D108BD9-81ED-4DB2-BD59-A6C34878D82A}">
                    <a16:rowId xmlns:a16="http://schemas.microsoft.com/office/drawing/2014/main" val="10004"/>
                  </a:ext>
                </a:extLst>
              </a:tr>
              <a:tr h="482454">
                <a:tc>
                  <a:txBody>
                    <a:bodyPr/>
                    <a:lstStyle/>
                    <a:p>
                      <a:pPr algn="ctr"/>
                      <a:r>
                        <a:rPr lang="en-US" altLang="zh-CN" sz="2400" dirty="0">
                          <a:solidFill>
                            <a:srgbClr val="002060"/>
                          </a:solidFill>
                          <a:latin typeface="Times New Roman" pitchFamily="18" charset="0"/>
                          <a:ea typeface="微软雅黑" pitchFamily="34" charset="-122"/>
                          <a:cs typeface="Times New Roman" pitchFamily="18" charset="0"/>
                        </a:rPr>
                        <a:t>5</a:t>
                      </a:r>
                      <a:endParaRPr lang="zh-CN" altLang="en-US" sz="2400" dirty="0">
                        <a:solidFill>
                          <a:srgbClr val="002060"/>
                        </a:solidFill>
                        <a:latin typeface="Times New Roman" pitchFamily="18" charset="0"/>
                        <a:ea typeface="微软雅黑" pitchFamily="34" charset="-122"/>
                        <a:cs typeface="Times New Roman" pitchFamily="18" charset="0"/>
                      </a:endParaRPr>
                    </a:p>
                  </a:txBody>
                  <a:tcPr/>
                </a:tc>
                <a:tc gridSpan="2">
                  <a:txBody>
                    <a:bodyPr/>
                    <a:lstStyle/>
                    <a:p>
                      <a:pPr algn="l"/>
                      <a:r>
                        <a:rPr lang="zh-CN" altLang="en-US" sz="2400" dirty="0">
                          <a:solidFill>
                            <a:srgbClr val="002060"/>
                          </a:solidFill>
                          <a:latin typeface="Times New Roman" pitchFamily="18" charset="0"/>
                          <a:ea typeface="微软雅黑" pitchFamily="34" charset="-122"/>
                          <a:cs typeface="Times New Roman" pitchFamily="18" charset="0"/>
                        </a:rPr>
                        <a:t>地面支撑系统</a:t>
                      </a:r>
                    </a:p>
                  </a:txBody>
                  <a:tcPr/>
                </a:tc>
                <a:tc hMerge="1">
                  <a:txBody>
                    <a:bodyPr/>
                    <a:lstStyle/>
                    <a:p>
                      <a:endParaRPr lang="zh-CN" altLang="en-US"/>
                    </a:p>
                  </a:txBody>
                  <a:tcPr/>
                </a:tc>
                <a:tc>
                  <a:txBody>
                    <a:bodyPr/>
                    <a:lstStyle/>
                    <a:p>
                      <a:r>
                        <a:rPr lang="zh-CN" altLang="en-US" sz="2400" dirty="0">
                          <a:solidFill>
                            <a:srgbClr val="002060"/>
                          </a:solidFill>
                          <a:latin typeface="微软雅黑" pitchFamily="34" charset="-122"/>
                          <a:ea typeface="微软雅黑" pitchFamily="34" charset="-122"/>
                          <a:cs typeface="Times New Roman" pitchFamily="18" charset="0"/>
                        </a:rPr>
                        <a:t>中科院国家空间科学中心</a:t>
                      </a:r>
                    </a:p>
                  </a:txBody>
                  <a:tcPr anchor="ctr"/>
                </a:tc>
                <a:extLst>
                  <a:ext uri="{0D108BD9-81ED-4DB2-BD59-A6C34878D82A}">
                    <a16:rowId xmlns:a16="http://schemas.microsoft.com/office/drawing/2014/main" val="10005"/>
                  </a:ext>
                </a:extLst>
              </a:tr>
              <a:tr h="482454">
                <a:tc>
                  <a:txBody>
                    <a:bodyPr/>
                    <a:lstStyle/>
                    <a:p>
                      <a:pPr algn="ctr"/>
                      <a:r>
                        <a:rPr lang="en-US" altLang="zh-CN" sz="2400" dirty="0">
                          <a:solidFill>
                            <a:srgbClr val="002060"/>
                          </a:solidFill>
                          <a:latin typeface="Times New Roman" pitchFamily="18" charset="0"/>
                          <a:ea typeface="微软雅黑" pitchFamily="34" charset="-122"/>
                          <a:cs typeface="Times New Roman" pitchFamily="18" charset="0"/>
                        </a:rPr>
                        <a:t>6</a:t>
                      </a:r>
                      <a:endParaRPr lang="zh-CN" altLang="en-US" sz="2400" dirty="0">
                        <a:solidFill>
                          <a:srgbClr val="002060"/>
                        </a:solidFill>
                        <a:latin typeface="Times New Roman" pitchFamily="18" charset="0"/>
                        <a:ea typeface="微软雅黑" pitchFamily="34" charset="-122"/>
                        <a:cs typeface="Times New Roman" pitchFamily="18" charset="0"/>
                      </a:endParaRPr>
                    </a:p>
                  </a:txBody>
                  <a:tcPr/>
                </a:tc>
                <a:tc gridSpan="2">
                  <a:txBody>
                    <a:bodyPr/>
                    <a:lstStyle/>
                    <a:p>
                      <a:pPr algn="l"/>
                      <a:r>
                        <a:rPr lang="zh-CN" altLang="en-US" sz="2400" dirty="0">
                          <a:solidFill>
                            <a:srgbClr val="002060"/>
                          </a:solidFill>
                          <a:latin typeface="Times New Roman" pitchFamily="18" charset="0"/>
                          <a:ea typeface="微软雅黑" pitchFamily="34" charset="-122"/>
                          <a:cs typeface="Times New Roman" pitchFamily="18" charset="0"/>
                        </a:rPr>
                        <a:t>科学应用系统</a:t>
                      </a:r>
                    </a:p>
                  </a:txBody>
                  <a:tcPr/>
                </a:tc>
                <a:tc hMerge="1">
                  <a:txBody>
                    <a:bodyPr/>
                    <a:lstStyle/>
                    <a:p>
                      <a:endParaRPr lang="zh-CN" altLang="en-US"/>
                    </a:p>
                  </a:txBody>
                  <a:tcPr/>
                </a:tc>
                <a:tc>
                  <a:txBody>
                    <a:bodyPr/>
                    <a:lstStyle/>
                    <a:p>
                      <a:r>
                        <a:rPr lang="zh-CN" altLang="en-US" sz="2400" dirty="0">
                          <a:solidFill>
                            <a:srgbClr val="002060"/>
                          </a:solidFill>
                          <a:latin typeface="微软雅黑" pitchFamily="34" charset="-122"/>
                          <a:ea typeface="微软雅黑" pitchFamily="34" charset="-122"/>
                          <a:cs typeface="Times New Roman" pitchFamily="18" charset="0"/>
                        </a:rPr>
                        <a:t>中科院紫金山天文台</a:t>
                      </a: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581243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sz="3200" b="1" dirty="0">
                <a:solidFill>
                  <a:srgbClr val="0033CC"/>
                </a:solidFill>
                <a:latin typeface="黑体" pitchFamily="49" charset="-122"/>
                <a:ea typeface="黑体" pitchFamily="49" charset="-122"/>
              </a:rPr>
              <a:t>ASO-S</a:t>
            </a:r>
            <a:r>
              <a:rPr lang="zh-CN" altLang="en-US" sz="3200" b="1" dirty="0">
                <a:solidFill>
                  <a:srgbClr val="0033CC"/>
                </a:solidFill>
                <a:latin typeface="黑体" pitchFamily="49" charset="-122"/>
                <a:ea typeface="黑体" pitchFamily="49" charset="-122"/>
              </a:rPr>
              <a:t>卫星总体方案</a:t>
            </a: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0137E11C-ABBE-4D2D-B370-956ED6B7B264}"/>
              </a:ext>
            </a:extLst>
          </p:cNvPr>
          <p:cNvSpPr/>
          <p:nvPr/>
        </p:nvSpPr>
        <p:spPr>
          <a:xfrm>
            <a:off x="466806" y="1411958"/>
            <a:ext cx="8229600" cy="4991751"/>
          </a:xfrm>
          <a:prstGeom prst="rect">
            <a:avLst/>
          </a:prstGeom>
        </p:spPr>
        <p:txBody>
          <a:bodyPr wrap="square">
            <a:spAutoFit/>
          </a:bodyPr>
          <a:lstStyle/>
          <a:p>
            <a:pPr>
              <a:lnSpc>
                <a:spcPct val="150000"/>
              </a:lnSpc>
            </a:pPr>
            <a:r>
              <a:rPr lang="zh-CN" altLang="en-US" sz="2400" b="1" dirty="0">
                <a:solidFill>
                  <a:srgbClr val="0033CC"/>
                </a:solidFill>
                <a:latin typeface="黑体" pitchFamily="2" charset="-122"/>
                <a:ea typeface="黑体" pitchFamily="2" charset="-122"/>
              </a:rPr>
              <a:t>首席科学家</a:t>
            </a:r>
            <a:r>
              <a:rPr lang="zh-CN" altLang="en-US" sz="2400" dirty="0">
                <a:latin typeface="黑体" pitchFamily="2" charset="-122"/>
                <a:ea typeface="黑体" pitchFamily="2" charset="-122"/>
              </a:rPr>
              <a:t>：甘为群研究员，紫金山天文台</a:t>
            </a:r>
            <a:endParaRPr lang="en-US" altLang="zh-CN" sz="2400" dirty="0">
              <a:latin typeface="黑体" pitchFamily="2" charset="-122"/>
              <a:ea typeface="黑体" pitchFamily="2" charset="-122"/>
            </a:endParaRPr>
          </a:p>
          <a:p>
            <a:pPr>
              <a:lnSpc>
                <a:spcPct val="150000"/>
              </a:lnSpc>
            </a:pPr>
            <a:r>
              <a:rPr lang="zh-CN" altLang="en-US" sz="2400" b="1" dirty="0">
                <a:solidFill>
                  <a:srgbClr val="0033CC"/>
                </a:solidFill>
                <a:latin typeface="黑体" pitchFamily="2" charset="-122"/>
                <a:ea typeface="黑体" pitchFamily="2" charset="-122"/>
              </a:rPr>
              <a:t>卫星系统</a:t>
            </a:r>
            <a:r>
              <a:rPr lang="zh-CN" altLang="en-US" sz="2400" dirty="0">
                <a:latin typeface="黑体" pitchFamily="2" charset="-122"/>
                <a:ea typeface="黑体" pitchFamily="2" charset="-122"/>
              </a:rPr>
              <a:t>：三台载荷</a:t>
            </a:r>
            <a:r>
              <a:rPr lang="en-US" altLang="zh-CN" sz="2400" dirty="0">
                <a:latin typeface="黑体" pitchFamily="2" charset="-122"/>
                <a:ea typeface="黑体" pitchFamily="2" charset="-122"/>
              </a:rPr>
              <a:t>+</a:t>
            </a:r>
            <a:r>
              <a:rPr lang="zh-CN" altLang="en-US" sz="2400" dirty="0">
                <a:latin typeface="黑体" pitchFamily="2" charset="-122"/>
                <a:ea typeface="黑体" pitchFamily="2" charset="-122"/>
              </a:rPr>
              <a:t>卫星平台</a:t>
            </a:r>
            <a:endParaRPr lang="en-US" altLang="zh-CN" sz="2400" dirty="0">
              <a:latin typeface="黑体" pitchFamily="2" charset="-122"/>
              <a:ea typeface="黑体" pitchFamily="2" charset="-122"/>
            </a:endParaRPr>
          </a:p>
          <a:p>
            <a:pPr>
              <a:lnSpc>
                <a:spcPct val="150000"/>
              </a:lnSpc>
            </a:pPr>
            <a:r>
              <a:rPr lang="zh-CN" altLang="en-US" sz="2400" b="1" dirty="0">
                <a:solidFill>
                  <a:srgbClr val="0033CC"/>
                </a:solidFill>
                <a:latin typeface="黑体" pitchFamily="2" charset="-122"/>
                <a:ea typeface="黑体" pitchFamily="2" charset="-122"/>
              </a:rPr>
              <a:t>运载系统</a:t>
            </a:r>
            <a:r>
              <a:rPr lang="zh-CN" altLang="en-US" sz="2400" b="1" dirty="0">
                <a:latin typeface="黑体" pitchFamily="2" charset="-122"/>
                <a:ea typeface="黑体" pitchFamily="2" charset="-122"/>
              </a:rPr>
              <a:t>：</a:t>
            </a:r>
            <a:r>
              <a:rPr lang="zh-CN" altLang="en-US" sz="2400" dirty="0">
                <a:latin typeface="黑体" pitchFamily="2" charset="-122"/>
                <a:ea typeface="黑体" pitchFamily="2" charset="-122"/>
              </a:rPr>
              <a:t>长征</a:t>
            </a:r>
            <a:r>
              <a:rPr lang="en-US" altLang="zh-CN" sz="2400" dirty="0">
                <a:latin typeface="黑体" pitchFamily="2" charset="-122"/>
                <a:ea typeface="黑体" pitchFamily="2" charset="-122"/>
              </a:rPr>
              <a:t>2</a:t>
            </a:r>
            <a:r>
              <a:rPr lang="zh-CN" altLang="en-US" sz="2400" dirty="0">
                <a:latin typeface="黑体" pitchFamily="2" charset="-122"/>
                <a:ea typeface="黑体" pitchFamily="2" charset="-122"/>
              </a:rPr>
              <a:t>号丁（</a:t>
            </a:r>
            <a:r>
              <a:rPr lang="en-US" altLang="zh-CN" sz="2400" dirty="0">
                <a:latin typeface="黑体" pitchFamily="2" charset="-122"/>
                <a:ea typeface="黑体" pitchFamily="2" charset="-122"/>
              </a:rPr>
              <a:t>CZ-2D</a:t>
            </a:r>
            <a:r>
              <a:rPr lang="zh-CN" altLang="en-US" sz="2400" dirty="0">
                <a:latin typeface="黑体" pitchFamily="2" charset="-122"/>
                <a:ea typeface="黑体" pitchFamily="2" charset="-122"/>
              </a:rPr>
              <a:t>）</a:t>
            </a:r>
          </a:p>
          <a:p>
            <a:pPr>
              <a:lnSpc>
                <a:spcPct val="150000"/>
              </a:lnSpc>
            </a:pPr>
            <a:r>
              <a:rPr lang="zh-CN" altLang="en-US" sz="2400" b="1" dirty="0">
                <a:solidFill>
                  <a:srgbClr val="0033CC"/>
                </a:solidFill>
                <a:latin typeface="黑体" pitchFamily="2" charset="-122"/>
                <a:ea typeface="黑体" pitchFamily="2" charset="-122"/>
              </a:rPr>
              <a:t>发射场系统</a:t>
            </a:r>
            <a:r>
              <a:rPr lang="zh-CN" altLang="en-US" sz="2400" dirty="0">
                <a:latin typeface="黑体" pitchFamily="2" charset="-122"/>
                <a:ea typeface="黑体" pitchFamily="2" charset="-122"/>
              </a:rPr>
              <a:t>：酒泉卫星发射中心 </a:t>
            </a:r>
            <a:endParaRPr lang="en-US" altLang="zh-CN" sz="2400" dirty="0">
              <a:latin typeface="黑体" pitchFamily="2" charset="-122"/>
              <a:ea typeface="黑体" pitchFamily="2" charset="-122"/>
            </a:endParaRPr>
          </a:p>
          <a:p>
            <a:pPr>
              <a:lnSpc>
                <a:spcPct val="150000"/>
              </a:lnSpc>
            </a:pPr>
            <a:r>
              <a:rPr lang="zh-CN" altLang="en-US" sz="2400" b="1" dirty="0">
                <a:solidFill>
                  <a:srgbClr val="0033CC"/>
                </a:solidFill>
                <a:latin typeface="黑体" pitchFamily="2" charset="-122"/>
                <a:ea typeface="黑体" pitchFamily="2" charset="-122"/>
              </a:rPr>
              <a:t>测控系统需求</a:t>
            </a:r>
            <a:r>
              <a:rPr lang="zh-CN" altLang="en-US" sz="2400" b="1" dirty="0">
                <a:latin typeface="黑体" pitchFamily="2" charset="-122"/>
                <a:ea typeface="黑体" pitchFamily="2" charset="-122"/>
              </a:rPr>
              <a:t>：</a:t>
            </a:r>
            <a:r>
              <a:rPr lang="zh-CN" altLang="zh-CN" sz="2400" dirty="0">
                <a:latin typeface="黑体" pitchFamily="49" charset="-122"/>
                <a:ea typeface="黑体" pitchFamily="49" charset="-122"/>
              </a:rPr>
              <a:t>基地指控中心</a:t>
            </a:r>
            <a:r>
              <a:rPr lang="en-US" altLang="zh-CN" sz="2400" dirty="0">
                <a:latin typeface="黑体" pitchFamily="49" charset="-122"/>
                <a:ea typeface="黑体" pitchFamily="49" charset="-122"/>
              </a:rPr>
              <a:t>+</a:t>
            </a:r>
            <a:r>
              <a:rPr lang="zh-CN" altLang="zh-CN" sz="2400" dirty="0">
                <a:latin typeface="黑体" pitchFamily="49" charset="-122"/>
                <a:ea typeface="黑体" pitchFamily="49" charset="-122"/>
              </a:rPr>
              <a:t>西安测控中心</a:t>
            </a:r>
            <a:r>
              <a:rPr lang="zh-CN" altLang="en-US" sz="2400" dirty="0">
                <a:latin typeface="黑体" pitchFamily="49" charset="-122"/>
                <a:ea typeface="黑体" pitchFamily="49" charset="-122"/>
              </a:rPr>
              <a:t>等</a:t>
            </a:r>
            <a:r>
              <a:rPr lang="zh-CN" altLang="en-US" sz="2400" b="1" dirty="0">
                <a:latin typeface="黑体" pitchFamily="2" charset="-122"/>
                <a:ea typeface="黑体" pitchFamily="2" charset="-122"/>
              </a:rPr>
              <a:t> </a:t>
            </a:r>
            <a:endParaRPr lang="en-US" altLang="zh-CN" sz="2400" b="1" dirty="0">
              <a:latin typeface="黑体" pitchFamily="2" charset="-122"/>
              <a:ea typeface="黑体" pitchFamily="2" charset="-122"/>
            </a:endParaRPr>
          </a:p>
          <a:p>
            <a:pPr>
              <a:lnSpc>
                <a:spcPct val="150000"/>
              </a:lnSpc>
            </a:pPr>
            <a:r>
              <a:rPr lang="zh-CN" altLang="en-US" sz="2400" b="1" dirty="0">
                <a:solidFill>
                  <a:srgbClr val="0033CC"/>
                </a:solidFill>
                <a:latin typeface="黑体" pitchFamily="2" charset="-122"/>
                <a:ea typeface="黑体" pitchFamily="2" charset="-122"/>
              </a:rPr>
              <a:t>地面支撑系统</a:t>
            </a:r>
            <a:r>
              <a:rPr lang="zh-CN" altLang="en-US" sz="2400" b="1" dirty="0">
                <a:latin typeface="黑体" pitchFamily="2" charset="-122"/>
                <a:ea typeface="黑体" pitchFamily="2" charset="-122"/>
              </a:rPr>
              <a:t>：</a:t>
            </a:r>
            <a:r>
              <a:rPr lang="zh-CN" altLang="en-US" sz="2400" dirty="0">
                <a:latin typeface="黑体" pitchFamily="2" charset="-122"/>
                <a:ea typeface="黑体" pitchFamily="2" charset="-122"/>
              </a:rPr>
              <a:t>空间中心卫星数据地面接收（怀柔、三亚、喀什）、业务运行任务调度与运行监视、数据预处理及分发</a:t>
            </a:r>
            <a:endParaRPr lang="en-US" altLang="zh-CN" sz="2400" dirty="0">
              <a:latin typeface="黑体" pitchFamily="2" charset="-122"/>
              <a:ea typeface="黑体" pitchFamily="2" charset="-122"/>
            </a:endParaRPr>
          </a:p>
          <a:p>
            <a:pPr>
              <a:lnSpc>
                <a:spcPct val="150000"/>
              </a:lnSpc>
            </a:pPr>
            <a:r>
              <a:rPr lang="zh-CN" altLang="en-US" sz="2400" b="1" dirty="0">
                <a:solidFill>
                  <a:srgbClr val="0033CC"/>
                </a:solidFill>
                <a:latin typeface="黑体" pitchFamily="2" charset="-122"/>
                <a:ea typeface="黑体" pitchFamily="2" charset="-122"/>
              </a:rPr>
              <a:t>科学应用系统</a:t>
            </a:r>
            <a:r>
              <a:rPr lang="zh-CN" altLang="en-US" sz="2400" dirty="0">
                <a:latin typeface="黑体" pitchFamily="2" charset="-122"/>
                <a:ea typeface="黑体" pitchFamily="2" charset="-122"/>
              </a:rPr>
              <a:t>：科学运行 </a:t>
            </a:r>
            <a:r>
              <a:rPr lang="en-US" altLang="zh-CN" sz="2400" dirty="0">
                <a:latin typeface="黑体" pitchFamily="2" charset="-122"/>
                <a:ea typeface="黑体" pitchFamily="2" charset="-122"/>
              </a:rPr>
              <a:t>+ </a:t>
            </a:r>
            <a:r>
              <a:rPr lang="zh-CN" altLang="en-US" sz="2400" dirty="0">
                <a:latin typeface="黑体" pitchFamily="2" charset="-122"/>
                <a:ea typeface="黑体" pitchFamily="2" charset="-122"/>
              </a:rPr>
              <a:t>科学数据提供</a:t>
            </a:r>
            <a:r>
              <a:rPr lang="en-US" altLang="zh-CN" sz="2400" dirty="0">
                <a:latin typeface="黑体" pitchFamily="2" charset="-122"/>
                <a:ea typeface="黑体" pitchFamily="2" charset="-122"/>
              </a:rPr>
              <a:t> + </a:t>
            </a:r>
            <a:r>
              <a:rPr lang="zh-CN" altLang="en-US" sz="2400" dirty="0">
                <a:latin typeface="黑体" pitchFamily="2" charset="-122"/>
                <a:ea typeface="黑体" pitchFamily="2" charset="-122"/>
              </a:rPr>
              <a:t>数据分析软件</a:t>
            </a:r>
            <a:r>
              <a:rPr lang="en-US" altLang="zh-CN" sz="2400" dirty="0">
                <a:latin typeface="黑体" pitchFamily="2" charset="-122"/>
                <a:ea typeface="黑体" pitchFamily="2" charset="-122"/>
              </a:rPr>
              <a:t> + </a:t>
            </a:r>
            <a:r>
              <a:rPr lang="zh-CN" altLang="en-US" sz="2400" dirty="0">
                <a:latin typeface="黑体" pitchFamily="2" charset="-122"/>
                <a:ea typeface="黑体" pitchFamily="2" charset="-122"/>
              </a:rPr>
              <a:t>成果产出</a:t>
            </a:r>
            <a:endParaRPr lang="en-US" altLang="zh-CN" sz="2400" dirty="0">
              <a:latin typeface="黑体" pitchFamily="2" charset="-122"/>
              <a:ea typeface="黑体" pitchFamily="2" charset="-122"/>
            </a:endParaRPr>
          </a:p>
        </p:txBody>
      </p:sp>
    </p:spTree>
    <p:extLst>
      <p:ext uri="{BB962C8B-B14F-4D97-AF65-F5344CB8AC3E}">
        <p14:creationId xmlns:p14="http://schemas.microsoft.com/office/powerpoint/2010/main" val="2631959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b="1" dirty="0">
                <a:solidFill>
                  <a:srgbClr val="C00000"/>
                </a:solidFill>
                <a:latin typeface="黑体" pitchFamily="49" charset="-122"/>
                <a:ea typeface="黑体" pitchFamily="49" charset="-122"/>
              </a:rPr>
              <a:t>ASO-S</a:t>
            </a:r>
            <a:r>
              <a:rPr lang="zh-CN" altLang="en-US" b="1" dirty="0">
                <a:solidFill>
                  <a:srgbClr val="C00000"/>
                </a:solidFill>
                <a:latin typeface="黑体" pitchFamily="49" charset="-122"/>
                <a:ea typeface="黑体" pitchFamily="49" charset="-122"/>
              </a:rPr>
              <a:t>载荷配置</a:t>
            </a:r>
          </a:p>
        </p:txBody>
      </p:sp>
      <p:sp>
        <p:nvSpPr>
          <p:cNvPr id="3" name="内容占位符 2"/>
          <p:cNvSpPr>
            <a:spLocks noGrp="1"/>
          </p:cNvSpPr>
          <p:nvPr>
            <p:ph idx="1"/>
          </p:nvPr>
        </p:nvSpPr>
        <p:spPr/>
        <p:txBody>
          <a:bodyPr>
            <a:normAutofit lnSpcReduction="10000"/>
          </a:bodyPr>
          <a:lstStyle/>
          <a:p>
            <a:pPr lvl="0">
              <a:spcBef>
                <a:spcPts val="0"/>
              </a:spcBef>
              <a:buFont typeface="Wingdings" panose="05000000000000000000" pitchFamily="2" charset="2"/>
              <a:buChar char="Ø"/>
            </a:pPr>
            <a:r>
              <a:rPr lang="zh-CN" altLang="zh-CN" sz="2800" b="1" dirty="0">
                <a:solidFill>
                  <a:srgbClr val="0033CC"/>
                </a:solidFill>
                <a:latin typeface="黑体" pitchFamily="49" charset="-122"/>
                <a:ea typeface="黑体" pitchFamily="49" charset="-122"/>
              </a:rPr>
              <a:t>全日面矢量磁像仪</a:t>
            </a:r>
            <a:endParaRPr lang="en-US" altLang="zh-CN" sz="2800" b="1" dirty="0">
              <a:solidFill>
                <a:srgbClr val="0033CC"/>
              </a:solidFill>
              <a:latin typeface="黑体" pitchFamily="49" charset="-122"/>
              <a:ea typeface="黑体" pitchFamily="49" charset="-122"/>
            </a:endParaRPr>
          </a:p>
          <a:p>
            <a:pPr marL="0" lvl="0" indent="0">
              <a:spcBef>
                <a:spcPts val="0"/>
              </a:spcBef>
              <a:buNone/>
            </a:pPr>
            <a:r>
              <a:rPr lang="en-US" altLang="zh-CN" sz="2800" b="1" dirty="0">
                <a:solidFill>
                  <a:srgbClr val="0070C0"/>
                </a:solidFill>
                <a:latin typeface="黑体" pitchFamily="49" charset="-122"/>
                <a:ea typeface="黑体" pitchFamily="49" charset="-122"/>
              </a:rPr>
              <a:t>    </a:t>
            </a:r>
            <a:r>
              <a:rPr lang="en-US" altLang="zh-CN" sz="2000" b="1" dirty="0">
                <a:solidFill>
                  <a:prstClr val="black"/>
                </a:solidFill>
                <a:latin typeface="黑体" pitchFamily="49" charset="-122"/>
                <a:ea typeface="黑体" pitchFamily="49" charset="-122"/>
              </a:rPr>
              <a:t>——</a:t>
            </a:r>
            <a:r>
              <a:rPr lang="en-US" altLang="zh-CN" sz="2000" dirty="0">
                <a:solidFill>
                  <a:prstClr val="black"/>
                </a:solidFill>
                <a:latin typeface="黑体" pitchFamily="49" charset="-122"/>
                <a:ea typeface="黑体" pitchFamily="49" charset="-122"/>
                <a:cs typeface="Times New Roman" panose="02020603050405020304" pitchFamily="18" charset="0"/>
              </a:rPr>
              <a:t>Full-disk vector </a:t>
            </a:r>
            <a:r>
              <a:rPr lang="en-US" altLang="zh-CN" sz="2000" dirty="0" err="1">
                <a:solidFill>
                  <a:prstClr val="black"/>
                </a:solidFill>
                <a:latin typeface="黑体" pitchFamily="49" charset="-122"/>
                <a:ea typeface="黑体" pitchFamily="49" charset="-122"/>
                <a:cs typeface="Times New Roman" panose="02020603050405020304" pitchFamily="18" charset="0"/>
              </a:rPr>
              <a:t>MagnetoGraph</a:t>
            </a:r>
            <a:r>
              <a:rPr lang="zh-CN" altLang="en-US" sz="2000" dirty="0">
                <a:solidFill>
                  <a:prstClr val="black"/>
                </a:solidFill>
                <a:latin typeface="黑体" pitchFamily="49" charset="-122"/>
                <a:ea typeface="黑体" pitchFamily="49" charset="-122"/>
                <a:cs typeface="Times New Roman" panose="02020603050405020304" pitchFamily="18" charset="0"/>
              </a:rPr>
              <a:t>（</a:t>
            </a:r>
            <a:r>
              <a:rPr lang="en-US" altLang="zh-CN" sz="2000" dirty="0">
                <a:solidFill>
                  <a:prstClr val="black"/>
                </a:solidFill>
                <a:latin typeface="黑体" pitchFamily="49" charset="-122"/>
                <a:ea typeface="黑体" pitchFamily="49" charset="-122"/>
                <a:cs typeface="Times New Roman" panose="02020603050405020304" pitchFamily="18" charset="0"/>
              </a:rPr>
              <a:t>FMG</a:t>
            </a:r>
            <a:r>
              <a:rPr lang="zh-CN" altLang="en-US" sz="2000" dirty="0">
                <a:solidFill>
                  <a:prstClr val="black"/>
                </a:solidFill>
                <a:latin typeface="黑体" pitchFamily="49" charset="-122"/>
                <a:ea typeface="黑体" pitchFamily="49" charset="-122"/>
                <a:cs typeface="Times New Roman" panose="02020603050405020304" pitchFamily="18" charset="0"/>
              </a:rPr>
              <a:t>）</a:t>
            </a:r>
            <a:r>
              <a:rPr lang="en-US" altLang="zh-CN" sz="2000" dirty="0">
                <a:solidFill>
                  <a:prstClr val="black"/>
                </a:solidFill>
                <a:latin typeface="黑体" pitchFamily="49" charset="-122"/>
                <a:ea typeface="黑体" pitchFamily="49" charset="-122"/>
                <a:cs typeface="Times New Roman" panose="02020603050405020304" pitchFamily="18" charset="0"/>
              </a:rPr>
              <a:t>         </a:t>
            </a:r>
            <a:endParaRPr lang="en-US" altLang="zh-CN" sz="2000" dirty="0">
              <a:solidFill>
                <a:srgbClr val="0070C0"/>
              </a:solidFill>
              <a:latin typeface="黑体" pitchFamily="49" charset="-122"/>
              <a:ea typeface="黑体" pitchFamily="49" charset="-122"/>
            </a:endParaRPr>
          </a:p>
          <a:p>
            <a:pPr marL="0" lvl="0" indent="355600" algn="just">
              <a:spcBef>
                <a:spcPts val="0"/>
              </a:spcBef>
              <a:buNone/>
            </a:pPr>
            <a:r>
              <a:rPr lang="en-US" altLang="zh-CN" sz="2000" dirty="0">
                <a:solidFill>
                  <a:prstClr val="black"/>
                </a:solidFill>
                <a:latin typeface="黑体" pitchFamily="49" charset="-122"/>
                <a:ea typeface="黑体" pitchFamily="49" charset="-122"/>
              </a:rPr>
              <a:t>FMG</a:t>
            </a:r>
            <a:r>
              <a:rPr lang="zh-CN" altLang="zh-CN" sz="2000" dirty="0">
                <a:solidFill>
                  <a:prstClr val="black"/>
                </a:solidFill>
                <a:latin typeface="黑体" pitchFamily="49" charset="-122"/>
                <a:ea typeface="黑体" pitchFamily="49" charset="-122"/>
              </a:rPr>
              <a:t>主要是观测太阳全日面光球矢量磁场，</a:t>
            </a:r>
            <a:r>
              <a:rPr lang="zh-CN" altLang="en-US" sz="2000" dirty="0">
                <a:solidFill>
                  <a:prstClr val="black"/>
                </a:solidFill>
                <a:latin typeface="黑体" pitchFamily="49" charset="-122"/>
                <a:ea typeface="黑体" pitchFamily="49" charset="-122"/>
              </a:rPr>
              <a:t>利用谱线偏振的测量反演太阳矢量磁场。</a:t>
            </a:r>
            <a:endParaRPr lang="en-US" altLang="zh-CN" sz="2000" dirty="0">
              <a:solidFill>
                <a:prstClr val="black"/>
              </a:solidFill>
              <a:latin typeface="黑体" pitchFamily="49" charset="-122"/>
              <a:ea typeface="黑体" pitchFamily="49" charset="-122"/>
            </a:endParaRPr>
          </a:p>
          <a:p>
            <a:pPr>
              <a:spcBef>
                <a:spcPts val="0"/>
              </a:spcBef>
              <a:buFont typeface="Wingdings" panose="05000000000000000000" pitchFamily="2" charset="2"/>
              <a:buChar char="Ø"/>
            </a:pPr>
            <a:r>
              <a:rPr lang="zh-CN" altLang="zh-CN" sz="2800" b="1" dirty="0">
                <a:solidFill>
                  <a:srgbClr val="0033CC"/>
                </a:solidFill>
                <a:latin typeface="黑体" pitchFamily="49" charset="-122"/>
                <a:ea typeface="黑体" pitchFamily="49" charset="-122"/>
              </a:rPr>
              <a:t>莱曼阿尔法太阳望远镜</a:t>
            </a:r>
            <a:endParaRPr lang="en-US" altLang="zh-CN" sz="2800" b="1" dirty="0">
              <a:solidFill>
                <a:srgbClr val="0033CC"/>
              </a:solidFill>
              <a:latin typeface="黑体" pitchFamily="49" charset="-122"/>
              <a:ea typeface="黑体" pitchFamily="49" charset="-122"/>
            </a:endParaRPr>
          </a:p>
          <a:p>
            <a:pPr marL="0" lvl="0" indent="0">
              <a:spcBef>
                <a:spcPts val="0"/>
              </a:spcBef>
              <a:buNone/>
            </a:pPr>
            <a:r>
              <a:rPr lang="en-US" altLang="zh-CN" sz="2800" b="1" dirty="0">
                <a:solidFill>
                  <a:prstClr val="black"/>
                </a:solidFill>
                <a:latin typeface="黑体" pitchFamily="49" charset="-122"/>
                <a:ea typeface="黑体" pitchFamily="49" charset="-122"/>
              </a:rPr>
              <a:t>    </a:t>
            </a:r>
            <a:r>
              <a:rPr lang="en-US" altLang="zh-CN" sz="2000" b="1" dirty="0">
                <a:solidFill>
                  <a:prstClr val="black"/>
                </a:solidFill>
                <a:latin typeface="黑体" pitchFamily="49" charset="-122"/>
                <a:ea typeface="黑体" pitchFamily="49" charset="-122"/>
              </a:rPr>
              <a:t>——</a:t>
            </a:r>
            <a:r>
              <a:rPr lang="en-US" altLang="zh-CN" sz="2000" dirty="0">
                <a:solidFill>
                  <a:prstClr val="black"/>
                </a:solidFill>
                <a:latin typeface="黑体" pitchFamily="49" charset="-122"/>
                <a:ea typeface="黑体" pitchFamily="49" charset="-122"/>
                <a:cs typeface="Times New Roman" panose="02020603050405020304" pitchFamily="18" charset="0"/>
              </a:rPr>
              <a:t>Lyman-alpha Solar Telescope</a:t>
            </a:r>
            <a:r>
              <a:rPr lang="zh-CN" altLang="en-US" sz="2000" dirty="0">
                <a:solidFill>
                  <a:prstClr val="black"/>
                </a:solidFill>
                <a:latin typeface="黑体" pitchFamily="49" charset="-122"/>
                <a:ea typeface="黑体" pitchFamily="49" charset="-122"/>
                <a:cs typeface="Times New Roman" panose="02020603050405020304" pitchFamily="18" charset="0"/>
              </a:rPr>
              <a:t>（</a:t>
            </a:r>
            <a:r>
              <a:rPr lang="en-US" altLang="zh-CN" sz="2000" dirty="0">
                <a:solidFill>
                  <a:prstClr val="black"/>
                </a:solidFill>
                <a:latin typeface="黑体" pitchFamily="49" charset="-122"/>
                <a:ea typeface="黑体" pitchFamily="49" charset="-122"/>
                <a:cs typeface="Times New Roman" panose="02020603050405020304" pitchFamily="18" charset="0"/>
              </a:rPr>
              <a:t>LST</a:t>
            </a:r>
            <a:r>
              <a:rPr lang="zh-CN" altLang="en-US" sz="2000" dirty="0">
                <a:solidFill>
                  <a:prstClr val="black"/>
                </a:solidFill>
                <a:latin typeface="黑体" pitchFamily="49" charset="-122"/>
                <a:ea typeface="黑体" pitchFamily="49" charset="-122"/>
                <a:cs typeface="Times New Roman" panose="02020603050405020304" pitchFamily="18" charset="0"/>
              </a:rPr>
              <a:t>）</a:t>
            </a:r>
            <a:endParaRPr lang="en-US" altLang="zh-CN" sz="2000" dirty="0">
              <a:solidFill>
                <a:prstClr val="black"/>
              </a:solidFill>
              <a:latin typeface="黑体" pitchFamily="49" charset="-122"/>
              <a:ea typeface="黑体" pitchFamily="49" charset="-122"/>
              <a:cs typeface="Times New Roman" panose="02020603050405020304" pitchFamily="18" charset="0"/>
            </a:endParaRPr>
          </a:p>
          <a:p>
            <a:pPr marL="0" lvl="0" indent="355600" algn="just">
              <a:spcBef>
                <a:spcPts val="0"/>
              </a:spcBef>
              <a:buNone/>
            </a:pPr>
            <a:r>
              <a:rPr lang="en-US" altLang="zh-CN" sz="2000" dirty="0">
                <a:solidFill>
                  <a:prstClr val="black"/>
                </a:solidFill>
                <a:latin typeface="黑体" pitchFamily="49" charset="-122"/>
                <a:ea typeface="黑体" pitchFamily="49" charset="-122"/>
              </a:rPr>
              <a:t>LST</a:t>
            </a:r>
            <a:r>
              <a:rPr lang="zh-CN" altLang="zh-CN" sz="2000" dirty="0">
                <a:solidFill>
                  <a:prstClr val="black"/>
                </a:solidFill>
                <a:latin typeface="黑体" pitchFamily="49" charset="-122"/>
                <a:ea typeface="黑体" pitchFamily="49" charset="-122"/>
              </a:rPr>
              <a:t>的主要功能是在莱曼α和白光波段获取太阳内冕高时间分辨率图像和太阳高时空分辨率全日面图像。</a:t>
            </a:r>
            <a:r>
              <a:rPr lang="en-US" altLang="zh-CN" sz="2000" dirty="0">
                <a:solidFill>
                  <a:prstClr val="black"/>
                </a:solidFill>
                <a:latin typeface="黑体" pitchFamily="49" charset="-122"/>
                <a:ea typeface="黑体" pitchFamily="49" charset="-122"/>
              </a:rPr>
              <a:t>LST</a:t>
            </a:r>
            <a:r>
              <a:rPr lang="zh-CN" altLang="zh-CN" sz="2000" dirty="0">
                <a:solidFill>
                  <a:prstClr val="black"/>
                </a:solidFill>
                <a:latin typeface="黑体" pitchFamily="49" charset="-122"/>
                <a:ea typeface="黑体" pitchFamily="49" charset="-122"/>
              </a:rPr>
              <a:t>实际包含</a:t>
            </a:r>
            <a:r>
              <a:rPr lang="en-US" altLang="zh-CN" sz="2000" dirty="0">
                <a:solidFill>
                  <a:prstClr val="black"/>
                </a:solidFill>
                <a:latin typeface="黑体" pitchFamily="49" charset="-122"/>
                <a:ea typeface="黑体" pitchFamily="49" charset="-122"/>
              </a:rPr>
              <a:t>3</a:t>
            </a:r>
            <a:r>
              <a:rPr lang="zh-CN" altLang="zh-CN" sz="2000" dirty="0">
                <a:solidFill>
                  <a:prstClr val="black"/>
                </a:solidFill>
                <a:latin typeface="黑体" pitchFamily="49" charset="-122"/>
                <a:ea typeface="黑体" pitchFamily="49" charset="-122"/>
              </a:rPr>
              <a:t>台仪器：全日面成像仪（</a:t>
            </a:r>
            <a:r>
              <a:rPr lang="en-US" altLang="zh-CN" sz="2000" dirty="0">
                <a:solidFill>
                  <a:prstClr val="black"/>
                </a:solidFill>
                <a:latin typeface="黑体" pitchFamily="49" charset="-122"/>
                <a:ea typeface="黑体" pitchFamily="49" charset="-122"/>
              </a:rPr>
              <a:t>SDI</a:t>
            </a:r>
            <a:r>
              <a:rPr lang="zh-CN" altLang="en-US" sz="2000" dirty="0">
                <a:solidFill>
                  <a:prstClr val="black"/>
                </a:solidFill>
                <a:latin typeface="黑体" pitchFamily="49" charset="-122"/>
                <a:ea typeface="黑体" pitchFamily="49" charset="-122"/>
              </a:rPr>
              <a:t>）</a:t>
            </a:r>
            <a:r>
              <a:rPr lang="zh-CN" altLang="zh-CN" sz="2000" dirty="0">
                <a:solidFill>
                  <a:prstClr val="black"/>
                </a:solidFill>
                <a:latin typeface="黑体" pitchFamily="49" charset="-122"/>
                <a:ea typeface="黑体" pitchFamily="49" charset="-122"/>
              </a:rPr>
              <a:t>、近日冕仪（</a:t>
            </a:r>
            <a:r>
              <a:rPr lang="en-US" altLang="zh-CN" sz="2000" dirty="0">
                <a:solidFill>
                  <a:prstClr val="black"/>
                </a:solidFill>
                <a:latin typeface="黑体" pitchFamily="49" charset="-122"/>
                <a:ea typeface="黑体" pitchFamily="49" charset="-122"/>
              </a:rPr>
              <a:t>SCI</a:t>
            </a:r>
            <a:r>
              <a:rPr lang="zh-CN" altLang="en-US" sz="2000" dirty="0">
                <a:solidFill>
                  <a:prstClr val="black"/>
                </a:solidFill>
                <a:latin typeface="黑体" pitchFamily="49" charset="-122"/>
                <a:ea typeface="黑体" pitchFamily="49" charset="-122"/>
              </a:rPr>
              <a:t>）</a:t>
            </a:r>
            <a:r>
              <a:rPr lang="zh-CN" altLang="zh-CN" sz="2000" dirty="0">
                <a:solidFill>
                  <a:prstClr val="black"/>
                </a:solidFill>
                <a:latin typeface="黑体" pitchFamily="49" charset="-122"/>
                <a:ea typeface="黑体" pitchFamily="49" charset="-122"/>
              </a:rPr>
              <a:t>、白光望远镜（</a:t>
            </a:r>
            <a:r>
              <a:rPr lang="en-US" altLang="zh-CN" sz="2000" dirty="0">
                <a:solidFill>
                  <a:prstClr val="black"/>
                </a:solidFill>
                <a:latin typeface="黑体" pitchFamily="49" charset="-122"/>
                <a:ea typeface="黑体" pitchFamily="49" charset="-122"/>
              </a:rPr>
              <a:t>WST</a:t>
            </a:r>
            <a:r>
              <a:rPr lang="zh-CN" altLang="en-US" sz="2000" dirty="0">
                <a:solidFill>
                  <a:prstClr val="black"/>
                </a:solidFill>
                <a:latin typeface="黑体" pitchFamily="49" charset="-122"/>
                <a:ea typeface="黑体" pitchFamily="49" charset="-122"/>
              </a:rPr>
              <a:t>）</a:t>
            </a:r>
            <a:r>
              <a:rPr lang="zh-CN" altLang="zh-CN" sz="2000" dirty="0">
                <a:solidFill>
                  <a:prstClr val="black"/>
                </a:solidFill>
                <a:latin typeface="黑体" pitchFamily="49" charset="-122"/>
                <a:ea typeface="黑体" pitchFamily="49" charset="-122"/>
              </a:rPr>
              <a:t>。</a:t>
            </a:r>
            <a:endParaRPr lang="en-US" altLang="zh-CN" sz="2000" dirty="0">
              <a:solidFill>
                <a:prstClr val="black"/>
              </a:solidFill>
              <a:latin typeface="黑体" pitchFamily="49" charset="-122"/>
              <a:ea typeface="黑体" pitchFamily="49" charset="-122"/>
            </a:endParaRPr>
          </a:p>
          <a:p>
            <a:pPr lvl="0">
              <a:spcBef>
                <a:spcPts val="0"/>
              </a:spcBef>
              <a:buFont typeface="Wingdings" panose="05000000000000000000" pitchFamily="2" charset="2"/>
              <a:buChar char="Ø"/>
            </a:pPr>
            <a:r>
              <a:rPr lang="zh-CN" altLang="zh-CN" sz="2800" b="1" dirty="0">
                <a:solidFill>
                  <a:srgbClr val="0033CC"/>
                </a:solidFill>
                <a:latin typeface="黑体" pitchFamily="49" charset="-122"/>
                <a:ea typeface="黑体" pitchFamily="49" charset="-122"/>
              </a:rPr>
              <a:t>太阳硬</a:t>
            </a:r>
            <a:r>
              <a:rPr lang="en-US" altLang="zh-CN" sz="2800" b="1" dirty="0">
                <a:solidFill>
                  <a:srgbClr val="0033CC"/>
                </a:solidFill>
                <a:latin typeface="黑体" pitchFamily="49" charset="-122"/>
                <a:ea typeface="黑体" pitchFamily="49" charset="-122"/>
              </a:rPr>
              <a:t>X</a:t>
            </a:r>
            <a:r>
              <a:rPr lang="zh-CN" altLang="zh-CN" sz="2800" b="1" dirty="0">
                <a:solidFill>
                  <a:srgbClr val="0033CC"/>
                </a:solidFill>
                <a:latin typeface="黑体" pitchFamily="49" charset="-122"/>
                <a:ea typeface="黑体" pitchFamily="49" charset="-122"/>
              </a:rPr>
              <a:t>射线成像仪</a:t>
            </a:r>
            <a:endParaRPr lang="en-US" altLang="zh-CN" sz="2800" b="1" dirty="0">
              <a:solidFill>
                <a:srgbClr val="0033CC"/>
              </a:solidFill>
              <a:latin typeface="黑体" pitchFamily="49" charset="-122"/>
              <a:ea typeface="黑体" pitchFamily="49" charset="-122"/>
            </a:endParaRPr>
          </a:p>
          <a:p>
            <a:pPr marL="0" lvl="0" indent="0" algn="just">
              <a:spcBef>
                <a:spcPts val="0"/>
              </a:spcBef>
              <a:buNone/>
            </a:pPr>
            <a:r>
              <a:rPr lang="en-US" altLang="zh-CN" sz="2800" b="1" dirty="0">
                <a:solidFill>
                  <a:prstClr val="black"/>
                </a:solidFill>
                <a:latin typeface="黑体" pitchFamily="49" charset="-122"/>
                <a:ea typeface="黑体" pitchFamily="49" charset="-122"/>
              </a:rPr>
              <a:t>    </a:t>
            </a:r>
            <a:r>
              <a:rPr lang="en-US" altLang="zh-CN" sz="2000" b="1" dirty="0">
                <a:solidFill>
                  <a:prstClr val="black"/>
                </a:solidFill>
                <a:latin typeface="黑体" pitchFamily="49" charset="-122"/>
                <a:ea typeface="黑体" pitchFamily="49" charset="-122"/>
              </a:rPr>
              <a:t>——</a:t>
            </a:r>
            <a:r>
              <a:rPr lang="en-US" altLang="zh-CN" sz="2000" dirty="0">
                <a:solidFill>
                  <a:prstClr val="black"/>
                </a:solidFill>
                <a:latin typeface="黑体" pitchFamily="49" charset="-122"/>
                <a:ea typeface="黑体" pitchFamily="49" charset="-122"/>
                <a:cs typeface="Times New Roman" panose="02020603050405020304" pitchFamily="18" charset="0"/>
              </a:rPr>
              <a:t>Hard X-ray Imager</a:t>
            </a:r>
            <a:r>
              <a:rPr lang="zh-CN" altLang="en-US" sz="2000" dirty="0">
                <a:solidFill>
                  <a:prstClr val="black"/>
                </a:solidFill>
                <a:latin typeface="黑体" pitchFamily="49" charset="-122"/>
                <a:ea typeface="黑体" pitchFamily="49" charset="-122"/>
                <a:cs typeface="Times New Roman" panose="02020603050405020304" pitchFamily="18" charset="0"/>
              </a:rPr>
              <a:t>（</a:t>
            </a:r>
            <a:r>
              <a:rPr lang="en-US" altLang="zh-CN" sz="2000" dirty="0">
                <a:solidFill>
                  <a:prstClr val="black"/>
                </a:solidFill>
                <a:latin typeface="黑体" pitchFamily="49" charset="-122"/>
                <a:ea typeface="黑体" pitchFamily="49" charset="-122"/>
                <a:cs typeface="Times New Roman" panose="02020603050405020304" pitchFamily="18" charset="0"/>
              </a:rPr>
              <a:t>HXI</a:t>
            </a:r>
            <a:r>
              <a:rPr lang="zh-CN" altLang="en-US" sz="2000" dirty="0">
                <a:solidFill>
                  <a:prstClr val="black"/>
                </a:solidFill>
                <a:latin typeface="黑体" pitchFamily="49" charset="-122"/>
                <a:ea typeface="黑体" pitchFamily="49" charset="-122"/>
                <a:cs typeface="Times New Roman" panose="02020603050405020304" pitchFamily="18" charset="0"/>
              </a:rPr>
              <a:t>）</a:t>
            </a:r>
            <a:endParaRPr lang="en-US" altLang="zh-CN" sz="2000" dirty="0">
              <a:solidFill>
                <a:prstClr val="black"/>
              </a:solidFill>
              <a:latin typeface="黑体" pitchFamily="49" charset="-122"/>
              <a:ea typeface="黑体" pitchFamily="49" charset="-122"/>
              <a:cs typeface="Times New Roman" panose="02020603050405020304" pitchFamily="18" charset="0"/>
            </a:endParaRPr>
          </a:p>
          <a:p>
            <a:pPr marL="0" lvl="0" indent="355600" algn="just">
              <a:spcBef>
                <a:spcPts val="0"/>
              </a:spcBef>
              <a:buNone/>
            </a:pPr>
            <a:r>
              <a:rPr lang="en-US" altLang="zh-CN" sz="2000" dirty="0">
                <a:solidFill>
                  <a:prstClr val="black"/>
                </a:solidFill>
                <a:latin typeface="黑体" pitchFamily="49" charset="-122"/>
                <a:ea typeface="黑体" pitchFamily="49" charset="-122"/>
              </a:rPr>
              <a:t>HXI</a:t>
            </a:r>
            <a:r>
              <a:rPr lang="zh-CN" altLang="zh-CN" sz="2000" dirty="0">
                <a:solidFill>
                  <a:prstClr val="black"/>
                </a:solidFill>
                <a:latin typeface="黑体" pitchFamily="49" charset="-122"/>
                <a:ea typeface="黑体" pitchFamily="49" charset="-122"/>
              </a:rPr>
              <a:t>主要是对</a:t>
            </a:r>
            <a:r>
              <a:rPr lang="en-US" altLang="zh-CN" sz="2000" dirty="0">
                <a:solidFill>
                  <a:prstClr val="black"/>
                </a:solidFill>
                <a:latin typeface="黑体" pitchFamily="49" charset="-122"/>
                <a:ea typeface="黑体" pitchFamily="49" charset="-122"/>
              </a:rPr>
              <a:t>30keV</a:t>
            </a:r>
            <a:r>
              <a:rPr lang="zh-CN" altLang="zh-CN" sz="2000" dirty="0">
                <a:solidFill>
                  <a:prstClr val="black"/>
                </a:solidFill>
                <a:latin typeface="黑体" pitchFamily="49" charset="-122"/>
                <a:ea typeface="黑体" pitchFamily="49" charset="-122"/>
              </a:rPr>
              <a:t>至</a:t>
            </a:r>
            <a:r>
              <a:rPr lang="en-US" altLang="zh-CN" sz="2000" dirty="0">
                <a:solidFill>
                  <a:prstClr val="black"/>
                </a:solidFill>
                <a:latin typeface="黑体" pitchFamily="49" charset="-122"/>
                <a:ea typeface="黑体" pitchFamily="49" charset="-122"/>
              </a:rPr>
              <a:t>200keV</a:t>
            </a:r>
            <a:r>
              <a:rPr lang="zh-CN" altLang="zh-CN" sz="2000" dirty="0">
                <a:solidFill>
                  <a:prstClr val="black"/>
                </a:solidFill>
                <a:latin typeface="黑体" pitchFamily="49" charset="-122"/>
                <a:ea typeface="黑体" pitchFamily="49" charset="-122"/>
              </a:rPr>
              <a:t>的高能辐射进行高能量分辨和高时间分辨的成像观测，采用空间调制傅里叶成像原理</a:t>
            </a:r>
            <a:r>
              <a:rPr lang="zh-CN" altLang="en-US" sz="2000" dirty="0">
                <a:solidFill>
                  <a:prstClr val="black"/>
                </a:solidFill>
                <a:latin typeface="黑体" pitchFamily="49" charset="-122"/>
                <a:ea typeface="黑体" pitchFamily="49" charset="-122"/>
              </a:rPr>
              <a:t>。</a:t>
            </a:r>
            <a:endParaRPr lang="en-US" altLang="zh-CN" sz="2000" dirty="0">
              <a:solidFill>
                <a:prstClr val="black"/>
              </a:solidFill>
              <a:latin typeface="黑体" pitchFamily="49" charset="-122"/>
              <a:ea typeface="黑体" pitchFamily="49" charset="-122"/>
            </a:endParaRPr>
          </a:p>
          <a:p>
            <a:pPr marL="0" indent="0">
              <a:buNone/>
            </a:pPr>
            <a:endParaRPr lang="zh-CN" altLang="en-US" sz="2700" b="1" dirty="0">
              <a:solidFill>
                <a:srgbClr val="0070C0"/>
              </a:solidFill>
            </a:endParaRP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646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sz="3200" b="1" dirty="0">
                <a:solidFill>
                  <a:srgbClr val="0033CC"/>
                </a:solidFill>
                <a:latin typeface="黑体" pitchFamily="49" charset="-122"/>
                <a:ea typeface="黑体" pitchFamily="49" charset="-122"/>
                <a:cs typeface="+mn-cs"/>
              </a:rPr>
              <a:t>ASO-S</a:t>
            </a:r>
            <a:r>
              <a:rPr lang="zh-CN" altLang="en-US" sz="3200" b="1" dirty="0">
                <a:solidFill>
                  <a:srgbClr val="0033CC"/>
                </a:solidFill>
                <a:latin typeface="黑体" pitchFamily="49" charset="-122"/>
                <a:ea typeface="黑体" pitchFamily="49" charset="-122"/>
                <a:cs typeface="+mn-cs"/>
              </a:rPr>
              <a:t>载荷配置</a:t>
            </a: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7" name="图片 8">
            <a:extLst>
              <a:ext uri="{FF2B5EF4-FFF2-40B4-BE49-F238E27FC236}">
                <a16:creationId xmlns:a16="http://schemas.microsoft.com/office/drawing/2014/main" id="{94520AFB-8CFD-4A5A-B033-D86C33C840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 y="1484784"/>
            <a:ext cx="4258816" cy="270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3">
            <a:extLst>
              <a:ext uri="{FF2B5EF4-FFF2-40B4-BE49-F238E27FC236}">
                <a16:creationId xmlns:a16="http://schemas.microsoft.com/office/drawing/2014/main" id="{14316493-56E1-4B59-8DA6-17DFCCAC4A23}"/>
              </a:ext>
            </a:extLst>
          </p:cNvPr>
          <p:cNvSpPr txBox="1"/>
          <p:nvPr/>
        </p:nvSpPr>
        <p:spPr>
          <a:xfrm>
            <a:off x="683568" y="1628800"/>
            <a:ext cx="790601" cy="461665"/>
          </a:xfrm>
          <a:prstGeom prst="rect">
            <a:avLst/>
          </a:prstGeom>
          <a:solidFill>
            <a:srgbClr val="FFFF99"/>
          </a:solidFill>
        </p:spPr>
        <p:txBody>
          <a:bodyPr wrap="none" rtlCol="0">
            <a:spAutoFit/>
          </a:bodyPr>
          <a:lstStyle/>
          <a:p>
            <a:r>
              <a:rPr lang="en-US" altLang="zh-CN" sz="2400" b="1" dirty="0"/>
              <a:t>FMG</a:t>
            </a:r>
            <a:endParaRPr lang="zh-CN" altLang="en-US" sz="2400" b="1" dirty="0"/>
          </a:p>
        </p:txBody>
      </p:sp>
      <p:pic>
        <p:nvPicPr>
          <p:cNvPr id="9" name="图片 8">
            <a:extLst>
              <a:ext uri="{FF2B5EF4-FFF2-40B4-BE49-F238E27FC236}">
                <a16:creationId xmlns:a16="http://schemas.microsoft.com/office/drawing/2014/main" id="{ABDCC4BF-B92B-4F61-80A1-5F3987E102DE}"/>
              </a:ext>
            </a:extLst>
          </p:cNvPr>
          <p:cNvPicPr>
            <a:picLocks noChangeAspect="1"/>
          </p:cNvPicPr>
          <p:nvPr/>
        </p:nvPicPr>
        <p:blipFill>
          <a:blip r:embed="rId3"/>
          <a:stretch>
            <a:fillRect/>
          </a:stretch>
        </p:blipFill>
        <p:spPr>
          <a:xfrm>
            <a:off x="4459539" y="1354594"/>
            <a:ext cx="4684461" cy="2855778"/>
          </a:xfrm>
          <a:prstGeom prst="rect">
            <a:avLst/>
          </a:prstGeom>
        </p:spPr>
      </p:pic>
      <p:pic>
        <p:nvPicPr>
          <p:cNvPr id="10" name="图片 9">
            <a:extLst>
              <a:ext uri="{FF2B5EF4-FFF2-40B4-BE49-F238E27FC236}">
                <a16:creationId xmlns:a16="http://schemas.microsoft.com/office/drawing/2014/main" id="{E4A4FC37-49BF-4FD9-9F85-454CA9711A1B}"/>
              </a:ext>
            </a:extLst>
          </p:cNvPr>
          <p:cNvPicPr>
            <a:picLocks noChangeAspect="1"/>
          </p:cNvPicPr>
          <p:nvPr/>
        </p:nvPicPr>
        <p:blipFill>
          <a:blip r:embed="rId4"/>
          <a:stretch>
            <a:fillRect/>
          </a:stretch>
        </p:blipFill>
        <p:spPr>
          <a:xfrm>
            <a:off x="31624" y="4183246"/>
            <a:ext cx="3917356" cy="2674754"/>
          </a:xfrm>
          <a:prstGeom prst="rect">
            <a:avLst/>
          </a:prstGeom>
        </p:spPr>
      </p:pic>
      <p:sp>
        <p:nvSpPr>
          <p:cNvPr id="11" name="TextBox 14">
            <a:extLst>
              <a:ext uri="{FF2B5EF4-FFF2-40B4-BE49-F238E27FC236}">
                <a16:creationId xmlns:a16="http://schemas.microsoft.com/office/drawing/2014/main" id="{F0695A53-7658-4DCC-B972-7655158B48B4}"/>
              </a:ext>
            </a:extLst>
          </p:cNvPr>
          <p:cNvSpPr txBox="1"/>
          <p:nvPr/>
        </p:nvSpPr>
        <p:spPr>
          <a:xfrm>
            <a:off x="1474169" y="4210372"/>
            <a:ext cx="630301" cy="461665"/>
          </a:xfrm>
          <a:prstGeom prst="rect">
            <a:avLst/>
          </a:prstGeom>
          <a:solidFill>
            <a:srgbClr val="FFFF99"/>
          </a:solidFill>
        </p:spPr>
        <p:txBody>
          <a:bodyPr wrap="none" rtlCol="0">
            <a:spAutoFit/>
          </a:bodyPr>
          <a:lstStyle/>
          <a:p>
            <a:r>
              <a:rPr lang="en-US" altLang="zh-CN" sz="2400" b="1" dirty="0"/>
              <a:t>HXI</a:t>
            </a:r>
            <a:endParaRPr lang="zh-CN" altLang="en-US" sz="2400" b="1" dirty="0"/>
          </a:p>
        </p:txBody>
      </p:sp>
      <p:sp>
        <p:nvSpPr>
          <p:cNvPr id="12" name="TextBox 15">
            <a:extLst>
              <a:ext uri="{FF2B5EF4-FFF2-40B4-BE49-F238E27FC236}">
                <a16:creationId xmlns:a16="http://schemas.microsoft.com/office/drawing/2014/main" id="{17377D34-BB7F-473E-8FE4-B97D205A2D25}"/>
              </a:ext>
            </a:extLst>
          </p:cNvPr>
          <p:cNvSpPr txBox="1"/>
          <p:nvPr/>
        </p:nvSpPr>
        <p:spPr>
          <a:xfrm>
            <a:off x="7740352" y="1628800"/>
            <a:ext cx="609654" cy="461665"/>
          </a:xfrm>
          <a:prstGeom prst="rect">
            <a:avLst/>
          </a:prstGeom>
          <a:solidFill>
            <a:srgbClr val="FFFF99"/>
          </a:solidFill>
        </p:spPr>
        <p:txBody>
          <a:bodyPr wrap="none" rtlCol="0">
            <a:spAutoFit/>
          </a:bodyPr>
          <a:lstStyle/>
          <a:p>
            <a:r>
              <a:rPr lang="en-US" altLang="zh-CN" sz="2400" b="1" dirty="0"/>
              <a:t>LST</a:t>
            </a:r>
            <a:endParaRPr lang="zh-CN" altLang="en-US" sz="2400" b="1" dirty="0"/>
          </a:p>
        </p:txBody>
      </p:sp>
      <p:pic>
        <p:nvPicPr>
          <p:cNvPr id="13" name="图片 12">
            <a:extLst>
              <a:ext uri="{FF2B5EF4-FFF2-40B4-BE49-F238E27FC236}">
                <a16:creationId xmlns:a16="http://schemas.microsoft.com/office/drawing/2014/main" id="{E4E67368-AEE5-4472-BA1F-8D95AC746AB4}"/>
              </a:ext>
            </a:extLst>
          </p:cNvPr>
          <p:cNvPicPr>
            <a:picLocks noChangeAspect="1"/>
          </p:cNvPicPr>
          <p:nvPr/>
        </p:nvPicPr>
        <p:blipFill>
          <a:blip r:embed="rId5"/>
          <a:stretch>
            <a:fillRect/>
          </a:stretch>
        </p:blipFill>
        <p:spPr>
          <a:xfrm>
            <a:off x="4283968" y="4577741"/>
            <a:ext cx="4591557" cy="1930351"/>
          </a:xfrm>
          <a:prstGeom prst="rect">
            <a:avLst/>
          </a:prstGeom>
        </p:spPr>
      </p:pic>
      <p:sp>
        <p:nvSpPr>
          <p:cNvPr id="14" name="TextBox 13">
            <a:extLst>
              <a:ext uri="{FF2B5EF4-FFF2-40B4-BE49-F238E27FC236}">
                <a16:creationId xmlns:a16="http://schemas.microsoft.com/office/drawing/2014/main" id="{E3DA3811-4B67-4BAA-8515-103ED894FE91}"/>
              </a:ext>
            </a:extLst>
          </p:cNvPr>
          <p:cNvSpPr txBox="1"/>
          <p:nvPr/>
        </p:nvSpPr>
        <p:spPr>
          <a:xfrm>
            <a:off x="7384677" y="4388157"/>
            <a:ext cx="965329" cy="461665"/>
          </a:xfrm>
          <a:prstGeom prst="rect">
            <a:avLst/>
          </a:prstGeom>
          <a:solidFill>
            <a:srgbClr val="FFFF99"/>
          </a:solidFill>
        </p:spPr>
        <p:txBody>
          <a:bodyPr wrap="none" rtlCol="0">
            <a:spAutoFit/>
          </a:bodyPr>
          <a:lstStyle/>
          <a:p>
            <a:r>
              <a:rPr lang="en-US" altLang="zh-CN" sz="2400" b="1" dirty="0"/>
              <a:t>ASO-S</a:t>
            </a:r>
            <a:endParaRPr lang="zh-CN" altLang="en-US" sz="2400" b="1" dirty="0"/>
          </a:p>
        </p:txBody>
      </p:sp>
    </p:spTree>
    <p:extLst>
      <p:ext uri="{BB962C8B-B14F-4D97-AF65-F5344CB8AC3E}">
        <p14:creationId xmlns:p14="http://schemas.microsoft.com/office/powerpoint/2010/main" val="4077245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sz="3200" b="1" dirty="0">
                <a:solidFill>
                  <a:srgbClr val="0033CC"/>
                </a:solidFill>
                <a:latin typeface="黑体" pitchFamily="49" charset="-122"/>
                <a:ea typeface="黑体" pitchFamily="49" charset="-122"/>
                <a:cs typeface="+mn-cs"/>
              </a:rPr>
              <a:t>ASO-S</a:t>
            </a:r>
            <a:r>
              <a:rPr lang="zh-CN" altLang="en-US" sz="3200" b="1" dirty="0">
                <a:solidFill>
                  <a:srgbClr val="0033CC"/>
                </a:solidFill>
                <a:latin typeface="黑体" pitchFamily="49" charset="-122"/>
                <a:ea typeface="黑体" pitchFamily="49" charset="-122"/>
                <a:cs typeface="+mn-cs"/>
              </a:rPr>
              <a:t>载荷</a:t>
            </a:r>
            <a:r>
              <a:rPr lang="en-US" altLang="zh-CN" sz="3200" b="1" dirty="0">
                <a:solidFill>
                  <a:srgbClr val="0033CC"/>
                </a:solidFill>
                <a:latin typeface="黑体" pitchFamily="49" charset="-122"/>
                <a:ea typeface="黑体" pitchFamily="49" charset="-122"/>
                <a:cs typeface="+mn-cs"/>
              </a:rPr>
              <a:t>1</a:t>
            </a:r>
            <a:r>
              <a:rPr lang="zh-CN" altLang="en-US" sz="3200" b="1" dirty="0">
                <a:solidFill>
                  <a:srgbClr val="0033CC"/>
                </a:solidFill>
                <a:latin typeface="黑体" pitchFamily="49" charset="-122"/>
                <a:ea typeface="黑体" pitchFamily="49" charset="-122"/>
                <a:cs typeface="+mn-cs"/>
              </a:rPr>
              <a:t>：</a:t>
            </a:r>
            <a:r>
              <a:rPr lang="en-US" altLang="zh-CN" sz="3200" b="1" dirty="0">
                <a:solidFill>
                  <a:srgbClr val="0033CC"/>
                </a:solidFill>
                <a:latin typeface="黑体" pitchFamily="49" charset="-122"/>
                <a:ea typeface="黑体" pitchFamily="49" charset="-122"/>
                <a:cs typeface="+mn-cs"/>
              </a:rPr>
              <a:t>FMG</a:t>
            </a:r>
            <a:endParaRPr lang="zh-CN" altLang="en-US" sz="3200" b="1" dirty="0">
              <a:solidFill>
                <a:srgbClr val="0033CC"/>
              </a:solidFill>
              <a:latin typeface="黑体" pitchFamily="49" charset="-122"/>
              <a:ea typeface="黑体" pitchFamily="49" charset="-122"/>
              <a:cs typeface="+mn-cs"/>
            </a:endParaRP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graphicFrame>
        <p:nvGraphicFramePr>
          <p:cNvPr id="6" name="表格 5">
            <a:extLst>
              <a:ext uri="{FF2B5EF4-FFF2-40B4-BE49-F238E27FC236}">
                <a16:creationId xmlns:a16="http://schemas.microsoft.com/office/drawing/2014/main" id="{69F514EA-0FCA-4BCE-9F50-90B627A04FC2}"/>
              </a:ext>
            </a:extLst>
          </p:cNvPr>
          <p:cNvGraphicFramePr>
            <a:graphicFrameLocks noGrp="1"/>
          </p:cNvGraphicFramePr>
          <p:nvPr>
            <p:extLst>
              <p:ext uri="{D42A27DB-BD31-4B8C-83A1-F6EECF244321}">
                <p14:modId xmlns:p14="http://schemas.microsoft.com/office/powerpoint/2010/main" val="3571610249"/>
              </p:ext>
            </p:extLst>
          </p:nvPr>
        </p:nvGraphicFramePr>
        <p:xfrm>
          <a:off x="457200" y="1376421"/>
          <a:ext cx="8229600" cy="5415280"/>
        </p:xfrm>
        <a:graphic>
          <a:graphicData uri="http://schemas.openxmlformats.org/drawingml/2006/table">
            <a:tbl>
              <a:tblPr firstRow="1" bandRow="1">
                <a:tableStyleId>{5C22544A-7EE6-4342-B048-85BDC9FD1C3A}</a:tableStyleId>
              </a:tblPr>
              <a:tblGrid>
                <a:gridCol w="2656638">
                  <a:extLst>
                    <a:ext uri="{9D8B030D-6E8A-4147-A177-3AD203B41FA5}">
                      <a16:colId xmlns:a16="http://schemas.microsoft.com/office/drawing/2014/main" val="906436171"/>
                    </a:ext>
                  </a:extLst>
                </a:gridCol>
                <a:gridCol w="5572962">
                  <a:extLst>
                    <a:ext uri="{9D8B030D-6E8A-4147-A177-3AD203B41FA5}">
                      <a16:colId xmlns:a16="http://schemas.microsoft.com/office/drawing/2014/main" val="351920052"/>
                    </a:ext>
                  </a:extLst>
                </a:gridCol>
              </a:tblGrid>
              <a:tr h="370840">
                <a:tc>
                  <a:txBody>
                    <a:bodyPr/>
                    <a:lstStyle/>
                    <a:p>
                      <a:pPr algn="ctr"/>
                      <a:r>
                        <a:rPr lang="zh-CN" altLang="en-US" sz="1600" b="1" dirty="0"/>
                        <a:t>名称</a:t>
                      </a:r>
                    </a:p>
                  </a:txBody>
                  <a:tcPr marT="0" marB="0" anchor="ctr"/>
                </a:tc>
                <a:tc>
                  <a:txBody>
                    <a:bodyPr/>
                    <a:lstStyle/>
                    <a:p>
                      <a:pPr algn="ctr"/>
                      <a:r>
                        <a:rPr lang="zh-CN" altLang="en-US" sz="1600" b="1" dirty="0"/>
                        <a:t>参数</a:t>
                      </a:r>
                    </a:p>
                  </a:txBody>
                  <a:tcPr marT="0" marB="0" anchor="ctr"/>
                </a:tc>
                <a:extLst>
                  <a:ext uri="{0D108BD9-81ED-4DB2-BD59-A6C34878D82A}">
                    <a16:rowId xmlns:a16="http://schemas.microsoft.com/office/drawing/2014/main" val="1937173135"/>
                  </a:ext>
                </a:extLst>
              </a:tr>
              <a:tr h="370840">
                <a:tc>
                  <a:txBody>
                    <a:bodyPr/>
                    <a:lstStyle/>
                    <a:p>
                      <a:r>
                        <a:rPr lang="zh-CN" altLang="en-US" sz="1600" b="1" dirty="0"/>
                        <a:t>工作波长</a:t>
                      </a:r>
                    </a:p>
                  </a:txBody>
                  <a:tcPr marT="0" marB="0" anchor="ctr"/>
                </a:tc>
                <a:tc>
                  <a:txBody>
                    <a:bodyPr/>
                    <a:lstStyle/>
                    <a:p>
                      <a:r>
                        <a:rPr lang="en-US" altLang="zh-CN" sz="1600" b="1" dirty="0"/>
                        <a:t>Fe I  532.4 nm</a:t>
                      </a:r>
                      <a:endParaRPr lang="zh-CN" altLang="en-US" sz="1600" b="1" dirty="0"/>
                    </a:p>
                  </a:txBody>
                  <a:tcPr marT="0" marB="0" anchor="ctr"/>
                </a:tc>
                <a:extLst>
                  <a:ext uri="{0D108BD9-81ED-4DB2-BD59-A6C34878D82A}">
                    <a16:rowId xmlns:a16="http://schemas.microsoft.com/office/drawing/2014/main" val="3481708402"/>
                  </a:ext>
                </a:extLst>
              </a:tr>
              <a:tr h="370840">
                <a:tc>
                  <a:txBody>
                    <a:bodyPr/>
                    <a:lstStyle/>
                    <a:p>
                      <a:r>
                        <a:rPr lang="zh-CN" altLang="en-US" sz="1600" b="1" dirty="0"/>
                        <a:t>视场（</a:t>
                      </a:r>
                      <a:r>
                        <a:rPr lang="en-US" altLang="zh-CN" sz="1600" b="1" dirty="0"/>
                        <a:t>FOV</a:t>
                      </a:r>
                      <a:r>
                        <a:rPr lang="zh-CN" altLang="en-US" sz="1600" b="1" dirty="0"/>
                        <a:t>）</a:t>
                      </a:r>
                    </a:p>
                  </a:txBody>
                  <a:tcPr marT="0" marB="0" anchor="ctr"/>
                </a:tc>
                <a:tc>
                  <a:txBody>
                    <a:bodyPr/>
                    <a:lstStyle/>
                    <a:p>
                      <a:r>
                        <a:rPr lang="en-US" altLang="zh-CN" sz="1600" b="1" dirty="0"/>
                        <a:t>34</a:t>
                      </a:r>
                      <a:r>
                        <a:rPr lang="en-US" altLang="zh-CN" sz="1600" b="1" i="1" u="none" strike="noStrike" kern="1200" baseline="0" dirty="0">
                          <a:solidFill>
                            <a:schemeClr val="dk1"/>
                          </a:solidFill>
                          <a:latin typeface="+mn-lt"/>
                          <a:ea typeface="+mn-ea"/>
                          <a:cs typeface="+mn-cs"/>
                        </a:rPr>
                        <a:t>′</a:t>
                      </a:r>
                      <a:endParaRPr lang="zh-CN" altLang="en-US" sz="1600" b="1" dirty="0"/>
                    </a:p>
                  </a:txBody>
                  <a:tcPr marT="0" marB="0" anchor="ctr"/>
                </a:tc>
                <a:extLst>
                  <a:ext uri="{0D108BD9-81ED-4DB2-BD59-A6C34878D82A}">
                    <a16:rowId xmlns:a16="http://schemas.microsoft.com/office/drawing/2014/main" val="814025318"/>
                  </a:ext>
                </a:extLst>
              </a:tr>
              <a:tr h="370840">
                <a:tc>
                  <a:txBody>
                    <a:bodyPr/>
                    <a:lstStyle/>
                    <a:p>
                      <a:r>
                        <a:rPr lang="zh-CN" altLang="en-US" sz="1600" b="1" dirty="0"/>
                        <a:t>口径</a:t>
                      </a:r>
                    </a:p>
                  </a:txBody>
                  <a:tcPr marT="0" marB="0" anchor="ctr"/>
                </a:tc>
                <a:tc>
                  <a:txBody>
                    <a:bodyPr/>
                    <a:lstStyle/>
                    <a:p>
                      <a:r>
                        <a:rPr lang="en-US" altLang="zh-CN" sz="1600" b="1" dirty="0"/>
                        <a:t>14 cm</a:t>
                      </a:r>
                      <a:endParaRPr lang="zh-CN" altLang="en-US" sz="1600" b="1" dirty="0"/>
                    </a:p>
                  </a:txBody>
                  <a:tcPr marT="0" marB="0" anchor="ctr"/>
                </a:tc>
                <a:extLst>
                  <a:ext uri="{0D108BD9-81ED-4DB2-BD59-A6C34878D82A}">
                    <a16:rowId xmlns:a16="http://schemas.microsoft.com/office/drawing/2014/main" val="2038098960"/>
                  </a:ext>
                </a:extLst>
              </a:tr>
              <a:tr h="370840">
                <a:tc>
                  <a:txBody>
                    <a:bodyPr/>
                    <a:lstStyle/>
                    <a:p>
                      <a:r>
                        <a:rPr lang="en-US" altLang="zh-CN" sz="1600" b="1" dirty="0"/>
                        <a:t>CMOS</a:t>
                      </a:r>
                      <a:r>
                        <a:rPr lang="zh-CN" altLang="en-US" sz="1600" b="1" dirty="0"/>
                        <a:t>探测器</a:t>
                      </a:r>
                    </a:p>
                  </a:txBody>
                  <a:tcPr marT="0" marB="0" anchor="ctr"/>
                </a:tc>
                <a:tc>
                  <a:txBody>
                    <a:bodyPr/>
                    <a:lstStyle/>
                    <a:p>
                      <a:r>
                        <a:rPr lang="en-US" altLang="zh-CN" sz="1600" b="1" i="0" u="none" strike="noStrike" kern="1200" baseline="0" dirty="0">
                          <a:solidFill>
                            <a:schemeClr val="dk1"/>
                          </a:solidFill>
                          <a:latin typeface="+mn-lt"/>
                          <a:ea typeface="+mn-ea"/>
                          <a:cs typeface="+mn-cs"/>
                        </a:rPr>
                        <a:t>4K×4K</a:t>
                      </a:r>
                      <a:r>
                        <a:rPr lang="zh-CN" altLang="en-US" sz="1600" b="1" i="0" u="none" strike="noStrike" kern="1200" baseline="0" dirty="0">
                          <a:solidFill>
                            <a:schemeClr val="dk1"/>
                          </a:solidFill>
                          <a:latin typeface="+mn-lt"/>
                          <a:ea typeface="+mn-ea"/>
                          <a:cs typeface="+mn-cs"/>
                        </a:rPr>
                        <a:t>，</a:t>
                      </a:r>
                      <a:r>
                        <a:rPr lang="en-US" altLang="zh-CN" sz="1600" b="1" i="0" u="none" strike="noStrike" kern="1200" baseline="0" dirty="0">
                          <a:solidFill>
                            <a:schemeClr val="dk1"/>
                          </a:solidFill>
                          <a:latin typeface="+mn-lt"/>
                          <a:ea typeface="+mn-ea"/>
                          <a:cs typeface="+mn-cs"/>
                        </a:rPr>
                        <a:t>12.8 um/</a:t>
                      </a:r>
                      <a:r>
                        <a:rPr lang="zh-CN" altLang="en-US" sz="1600" b="1" i="0" u="none" strike="noStrike" kern="1200" baseline="0" dirty="0">
                          <a:solidFill>
                            <a:schemeClr val="dk1"/>
                          </a:solidFill>
                          <a:latin typeface="+mn-lt"/>
                          <a:ea typeface="+mn-ea"/>
                          <a:cs typeface="+mn-cs"/>
                        </a:rPr>
                        <a:t>像元</a:t>
                      </a:r>
                      <a:endParaRPr lang="zh-CN" altLang="en-US" sz="1600" b="1" dirty="0"/>
                    </a:p>
                  </a:txBody>
                  <a:tcPr marT="0" marB="0" anchor="ctr"/>
                </a:tc>
                <a:extLst>
                  <a:ext uri="{0D108BD9-81ED-4DB2-BD59-A6C34878D82A}">
                    <a16:rowId xmlns:a16="http://schemas.microsoft.com/office/drawing/2014/main" val="2859439775"/>
                  </a:ext>
                </a:extLst>
              </a:tr>
              <a:tr h="370840">
                <a:tc>
                  <a:txBody>
                    <a:bodyPr/>
                    <a:lstStyle/>
                    <a:p>
                      <a:r>
                        <a:rPr lang="zh-CN" altLang="en-US" sz="1600" b="1" dirty="0"/>
                        <a:t>空间分辨率</a:t>
                      </a:r>
                    </a:p>
                  </a:txBody>
                  <a:tcPr marT="0" marB="0" anchor="ctr"/>
                </a:tc>
                <a:tc>
                  <a:txBody>
                    <a:bodyPr/>
                    <a:lstStyle/>
                    <a:p>
                      <a:r>
                        <a:rPr lang="de-DE" altLang="zh-CN" sz="1600" b="1" i="0" u="none" strike="noStrike" kern="1200" baseline="0" dirty="0">
                          <a:solidFill>
                            <a:schemeClr val="dk1"/>
                          </a:solidFill>
                          <a:latin typeface="+mn-lt"/>
                          <a:ea typeface="+mn-ea"/>
                          <a:cs typeface="+mn-cs"/>
                        </a:rPr>
                        <a:t>1.5</a:t>
                      </a:r>
                      <a:r>
                        <a:rPr lang="de-DE" altLang="zh-CN" sz="1600" b="1" i="1" u="none" strike="noStrike" kern="1200" baseline="0" dirty="0">
                          <a:solidFill>
                            <a:schemeClr val="dk1"/>
                          </a:solidFill>
                          <a:latin typeface="+mn-lt"/>
                          <a:ea typeface="+mn-ea"/>
                          <a:cs typeface="+mn-cs"/>
                        </a:rPr>
                        <a:t>′′ </a:t>
                      </a:r>
                      <a:r>
                        <a:rPr lang="zh-CN" altLang="en-US" sz="1600" b="1" i="0" u="none" strike="noStrike" kern="1200" baseline="0" dirty="0">
                          <a:solidFill>
                            <a:schemeClr val="dk1"/>
                          </a:solidFill>
                          <a:latin typeface="+mn-lt"/>
                          <a:ea typeface="+mn-ea"/>
                          <a:cs typeface="+mn-cs"/>
                        </a:rPr>
                        <a:t>（像元分辨</a:t>
                      </a:r>
                      <a:r>
                        <a:rPr lang="de-DE" altLang="zh-CN" sz="1600" b="1" i="0" u="none" strike="noStrike" kern="1200" baseline="0" dirty="0">
                          <a:solidFill>
                            <a:schemeClr val="dk1"/>
                          </a:solidFill>
                          <a:latin typeface="+mn-lt"/>
                          <a:ea typeface="+mn-ea"/>
                          <a:cs typeface="+mn-cs"/>
                        </a:rPr>
                        <a:t>:0.5</a:t>
                      </a:r>
                      <a:r>
                        <a:rPr lang="de-DE" altLang="zh-CN" sz="1600" b="1" i="1" u="none" strike="noStrike" kern="1200" baseline="0" dirty="0">
                          <a:solidFill>
                            <a:schemeClr val="dk1"/>
                          </a:solidFill>
                          <a:latin typeface="+mn-lt"/>
                          <a:ea typeface="+mn-ea"/>
                          <a:cs typeface="+mn-cs"/>
                        </a:rPr>
                        <a:t>′′</a:t>
                      </a:r>
                      <a:r>
                        <a:rPr lang="de-DE" altLang="zh-CN" sz="1600" b="1" i="0" u="none" strike="noStrike" kern="1200" baseline="0" dirty="0">
                          <a:solidFill>
                            <a:schemeClr val="dk1"/>
                          </a:solidFill>
                          <a:latin typeface="+mn-lt"/>
                          <a:ea typeface="+mn-ea"/>
                          <a:cs typeface="+mn-cs"/>
                        </a:rPr>
                        <a:t>/pixel</a:t>
                      </a:r>
                      <a:r>
                        <a:rPr lang="zh-CN" altLang="en-US" sz="1600" b="1" i="0" u="none" strike="noStrike" kern="1200" baseline="0" dirty="0">
                          <a:solidFill>
                            <a:schemeClr val="dk1"/>
                          </a:solidFill>
                          <a:latin typeface="+mn-lt"/>
                          <a:ea typeface="+mn-ea"/>
                          <a:cs typeface="+mn-cs"/>
                        </a:rPr>
                        <a:t>）</a:t>
                      </a:r>
                      <a:endParaRPr lang="zh-CN" altLang="en-US" sz="1600" b="1" dirty="0"/>
                    </a:p>
                  </a:txBody>
                  <a:tcPr marT="0" marB="0" anchor="ctr"/>
                </a:tc>
                <a:extLst>
                  <a:ext uri="{0D108BD9-81ED-4DB2-BD59-A6C34878D82A}">
                    <a16:rowId xmlns:a16="http://schemas.microsoft.com/office/drawing/2014/main" val="3484122381"/>
                  </a:ext>
                </a:extLst>
              </a:tr>
              <a:tr h="370840">
                <a:tc>
                  <a:txBody>
                    <a:bodyPr/>
                    <a:lstStyle/>
                    <a:p>
                      <a:r>
                        <a:rPr lang="zh-CN" altLang="en-US" sz="1600" b="1" dirty="0"/>
                        <a:t>焦距</a:t>
                      </a:r>
                    </a:p>
                  </a:txBody>
                  <a:tcPr marT="0" marB="0" anchor="ctr"/>
                </a:tc>
                <a:tc>
                  <a:txBody>
                    <a:bodyPr/>
                    <a:lstStyle/>
                    <a:p>
                      <a:r>
                        <a:rPr lang="en-US" altLang="zh-CN" sz="1600" b="1" i="0" u="none" strike="noStrike" kern="1200" baseline="0" dirty="0">
                          <a:solidFill>
                            <a:schemeClr val="dk1"/>
                          </a:solidFill>
                          <a:latin typeface="+mn-lt"/>
                          <a:ea typeface="+mn-ea"/>
                          <a:cs typeface="+mn-cs"/>
                        </a:rPr>
                        <a:t>5355.76 mm</a:t>
                      </a:r>
                      <a:endParaRPr lang="zh-CN" altLang="en-US" sz="1600" b="1" dirty="0"/>
                    </a:p>
                  </a:txBody>
                  <a:tcPr marT="0" marB="0" anchor="ctr"/>
                </a:tc>
                <a:extLst>
                  <a:ext uri="{0D108BD9-81ED-4DB2-BD59-A6C34878D82A}">
                    <a16:rowId xmlns:a16="http://schemas.microsoft.com/office/drawing/2014/main" val="1626382579"/>
                  </a:ext>
                </a:extLst>
              </a:tr>
              <a:tr h="370840">
                <a:tc>
                  <a:txBody>
                    <a:bodyPr/>
                    <a:lstStyle/>
                    <a:p>
                      <a:r>
                        <a:rPr lang="zh-CN" altLang="en-US" sz="1600" b="1" dirty="0"/>
                        <a:t>时间分辨率</a:t>
                      </a:r>
                    </a:p>
                  </a:txBody>
                  <a:tcPr marT="0" marB="0" anchor="ctr"/>
                </a:tc>
                <a:tc>
                  <a:txBody>
                    <a:bodyPr/>
                    <a:lstStyle/>
                    <a:p>
                      <a:r>
                        <a:rPr lang="zh-CN" altLang="en-US" sz="1600" b="1" dirty="0"/>
                        <a:t>常规：</a:t>
                      </a:r>
                      <a:r>
                        <a:rPr lang="en-US" altLang="zh-CN" sz="1600" b="1" dirty="0"/>
                        <a:t>30s</a:t>
                      </a:r>
                      <a:r>
                        <a:rPr lang="zh-CN" altLang="en-US" sz="1600" b="1" dirty="0"/>
                        <a:t>（单分量），</a:t>
                      </a:r>
                      <a:r>
                        <a:rPr lang="en-US" altLang="zh-CN" sz="1600" b="1" dirty="0"/>
                        <a:t>120s</a:t>
                      </a:r>
                      <a:r>
                        <a:rPr lang="zh-CN" altLang="en-US" sz="1600" b="1" dirty="0"/>
                        <a:t>（矢量磁场）</a:t>
                      </a:r>
                      <a:endParaRPr lang="en-US" altLang="zh-CN" sz="16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b="1" dirty="0"/>
                        <a:t>爆发：  </a:t>
                      </a:r>
                      <a:r>
                        <a:rPr lang="en-US" altLang="zh-CN" sz="1600" b="1" dirty="0"/>
                        <a:t>8s</a:t>
                      </a:r>
                      <a:r>
                        <a:rPr lang="zh-CN" altLang="en-US" sz="1600" b="1" dirty="0"/>
                        <a:t>（单分量），  </a:t>
                      </a:r>
                      <a:r>
                        <a:rPr lang="en-US" altLang="zh-CN" sz="1600" b="1" dirty="0"/>
                        <a:t>40s</a:t>
                      </a:r>
                      <a:r>
                        <a:rPr lang="zh-CN" altLang="en-US" sz="1600" b="1" dirty="0"/>
                        <a:t>（矢量磁场）</a:t>
                      </a:r>
                      <a:endParaRPr lang="en-US" altLang="zh-CN" sz="1600" b="1" dirty="0"/>
                    </a:p>
                  </a:txBody>
                  <a:tcPr marT="0" marB="0" anchor="ctr"/>
                </a:tc>
                <a:extLst>
                  <a:ext uri="{0D108BD9-81ED-4DB2-BD59-A6C34878D82A}">
                    <a16:rowId xmlns:a16="http://schemas.microsoft.com/office/drawing/2014/main" val="1360629518"/>
                  </a:ext>
                </a:extLst>
              </a:tr>
              <a:tr h="370840">
                <a:tc>
                  <a:txBody>
                    <a:bodyPr/>
                    <a:lstStyle/>
                    <a:p>
                      <a:r>
                        <a:rPr lang="zh-CN" altLang="en-US" sz="1600" b="1" dirty="0"/>
                        <a:t>纵场灵敏度</a:t>
                      </a: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dirty="0"/>
                        <a:t>15</a:t>
                      </a:r>
                      <a:r>
                        <a:rPr lang="zh-CN" altLang="en-US" sz="1600" b="1" dirty="0"/>
                        <a:t>高斯（常规模式）</a:t>
                      </a:r>
                      <a:endParaRPr lang="en-US" altLang="zh-CN" sz="1600" b="1" dirty="0"/>
                    </a:p>
                  </a:txBody>
                  <a:tcPr marT="0" marB="0" anchor="ctr"/>
                </a:tc>
                <a:extLst>
                  <a:ext uri="{0D108BD9-81ED-4DB2-BD59-A6C34878D82A}">
                    <a16:rowId xmlns:a16="http://schemas.microsoft.com/office/drawing/2014/main" val="45117342"/>
                  </a:ext>
                </a:extLst>
              </a:tr>
              <a:tr h="370840">
                <a:tc>
                  <a:txBody>
                    <a:bodyPr/>
                    <a:lstStyle/>
                    <a:p>
                      <a:r>
                        <a:rPr lang="zh-CN" altLang="en-US" sz="1600" b="1" dirty="0"/>
                        <a:t>双折射滤光器</a:t>
                      </a: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dirty="0"/>
                        <a:t>FWHM</a:t>
                      </a:r>
                      <a:r>
                        <a:rPr lang="zh-CN" altLang="en-US" sz="1600" b="1" dirty="0"/>
                        <a:t>：</a:t>
                      </a:r>
                      <a:r>
                        <a:rPr lang="en-US" altLang="zh-CN" sz="1600" b="1" dirty="0"/>
                        <a:t>0.01 nm</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b="1" dirty="0"/>
                        <a:t>工作温度：</a:t>
                      </a:r>
                      <a:r>
                        <a:rPr lang="en-US" altLang="zh-CN" sz="1600" b="1" dirty="0"/>
                        <a:t>22±2</a:t>
                      </a:r>
                      <a:r>
                        <a:rPr lang="zh-CN" altLang="en-US" sz="1600" b="1" dirty="0"/>
                        <a:t>℃</a:t>
                      </a:r>
                      <a:endParaRPr lang="en-US" altLang="zh-CN" sz="16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b="1" dirty="0"/>
                        <a:t>波带稳定精度：＜</a:t>
                      </a:r>
                      <a:r>
                        <a:rPr lang="en-US" altLang="zh-CN" sz="1600" b="1" dirty="0"/>
                        <a:t>0.002 nm</a:t>
                      </a:r>
                    </a:p>
                  </a:txBody>
                  <a:tcPr marT="0" marB="0" anchor="ctr"/>
                </a:tc>
                <a:extLst>
                  <a:ext uri="{0D108BD9-81ED-4DB2-BD59-A6C34878D82A}">
                    <a16:rowId xmlns:a16="http://schemas.microsoft.com/office/drawing/2014/main" val="3448861576"/>
                  </a:ext>
                </a:extLst>
              </a:tr>
              <a:tr h="370840">
                <a:tc>
                  <a:txBody>
                    <a:bodyPr/>
                    <a:lstStyle/>
                    <a:p>
                      <a:r>
                        <a:rPr lang="zh-CN" altLang="en-US" sz="1600" b="1" dirty="0"/>
                        <a:t>稳像精度</a:t>
                      </a: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dirty="0"/>
                        <a:t>0.25</a:t>
                      </a:r>
                      <a:r>
                        <a:rPr lang="en-US" altLang="zh-CN" sz="1600" b="1" i="1" u="none" strike="noStrike" kern="1200" baseline="0" dirty="0">
                          <a:solidFill>
                            <a:schemeClr val="dk1"/>
                          </a:solidFill>
                          <a:latin typeface="+mn-lt"/>
                          <a:ea typeface="+mn-ea"/>
                          <a:cs typeface="+mn-cs"/>
                        </a:rPr>
                        <a:t>′′</a:t>
                      </a:r>
                      <a:endParaRPr lang="en-US" altLang="zh-CN" sz="1600" b="1" dirty="0"/>
                    </a:p>
                  </a:txBody>
                  <a:tcPr marT="0" marB="0" anchor="ctr"/>
                </a:tc>
                <a:extLst>
                  <a:ext uri="{0D108BD9-81ED-4DB2-BD59-A6C34878D82A}">
                    <a16:rowId xmlns:a16="http://schemas.microsoft.com/office/drawing/2014/main" val="6638579"/>
                  </a:ext>
                </a:extLst>
              </a:tr>
              <a:tr h="370840">
                <a:tc>
                  <a:txBody>
                    <a:bodyPr/>
                    <a:lstStyle/>
                    <a:p>
                      <a:r>
                        <a:rPr lang="zh-CN" altLang="en-US" sz="1600" b="1" dirty="0"/>
                        <a:t>尺寸</a:t>
                      </a: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b="1" dirty="0"/>
                        <a:t>光学箱：</a:t>
                      </a:r>
                      <a:r>
                        <a:rPr lang="en-US" altLang="zh-CN" sz="1600" b="1" i="0" u="none" strike="noStrike" kern="1200" baseline="0" dirty="0">
                          <a:solidFill>
                            <a:schemeClr val="dk1"/>
                          </a:solidFill>
                          <a:latin typeface="+mn-lt"/>
                          <a:ea typeface="+mn-ea"/>
                          <a:cs typeface="+mn-cs"/>
                        </a:rPr>
                        <a:t>1335 ×</a:t>
                      </a:r>
                      <a:r>
                        <a:rPr lang="en-US" altLang="zh-CN" sz="1600" b="1" i="1" u="none" strike="noStrike" kern="1200" baseline="0" dirty="0">
                          <a:solidFill>
                            <a:schemeClr val="dk1"/>
                          </a:solidFill>
                          <a:latin typeface="+mn-lt"/>
                          <a:ea typeface="+mn-ea"/>
                          <a:cs typeface="+mn-cs"/>
                        </a:rPr>
                        <a:t> </a:t>
                      </a:r>
                      <a:r>
                        <a:rPr lang="en-US" altLang="zh-CN" sz="1600" b="1" i="0" u="none" strike="noStrike" kern="1200" baseline="0" dirty="0">
                          <a:solidFill>
                            <a:schemeClr val="dk1"/>
                          </a:solidFill>
                          <a:latin typeface="+mn-lt"/>
                          <a:ea typeface="+mn-ea"/>
                          <a:cs typeface="+mn-cs"/>
                        </a:rPr>
                        <a:t>790 ×</a:t>
                      </a:r>
                      <a:r>
                        <a:rPr lang="en-US" altLang="zh-CN" sz="1600" b="1" i="1" u="none" strike="noStrike" kern="1200" baseline="0" dirty="0">
                          <a:solidFill>
                            <a:schemeClr val="dk1"/>
                          </a:solidFill>
                          <a:latin typeface="+mn-lt"/>
                          <a:ea typeface="+mn-ea"/>
                          <a:cs typeface="+mn-cs"/>
                        </a:rPr>
                        <a:t> </a:t>
                      </a:r>
                      <a:r>
                        <a:rPr lang="en-US" altLang="zh-CN" sz="1600" b="1" i="0" u="none" strike="noStrike" kern="1200" baseline="0" dirty="0">
                          <a:solidFill>
                            <a:schemeClr val="dk1"/>
                          </a:solidFill>
                          <a:latin typeface="+mn-lt"/>
                          <a:ea typeface="+mn-ea"/>
                          <a:cs typeface="+mn-cs"/>
                        </a:rPr>
                        <a:t>380 mm</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b="1" i="0" u="none" strike="noStrike" kern="1200" baseline="0" dirty="0">
                          <a:solidFill>
                            <a:schemeClr val="dk1"/>
                          </a:solidFill>
                          <a:latin typeface="+mn-lt"/>
                          <a:ea typeface="+mn-ea"/>
                          <a:cs typeface="+mn-cs"/>
                        </a:rPr>
                        <a:t>电子学箱：</a:t>
                      </a:r>
                      <a:r>
                        <a:rPr lang="en-US" altLang="zh-CN" sz="1600" b="1" i="0" u="none" strike="noStrike" kern="1200" baseline="0" dirty="0">
                          <a:solidFill>
                            <a:schemeClr val="dk1"/>
                          </a:solidFill>
                          <a:latin typeface="+mn-lt"/>
                          <a:ea typeface="+mn-ea"/>
                          <a:cs typeface="+mn-cs"/>
                        </a:rPr>
                        <a:t>340 ×</a:t>
                      </a:r>
                      <a:r>
                        <a:rPr lang="en-US" altLang="zh-CN" sz="1600" b="1" i="1" u="none" strike="noStrike" kern="1200" baseline="0" dirty="0">
                          <a:solidFill>
                            <a:schemeClr val="dk1"/>
                          </a:solidFill>
                          <a:latin typeface="+mn-lt"/>
                          <a:ea typeface="+mn-ea"/>
                          <a:cs typeface="+mn-cs"/>
                        </a:rPr>
                        <a:t> </a:t>
                      </a:r>
                      <a:r>
                        <a:rPr lang="en-US" altLang="zh-CN" sz="1600" b="1" i="0" u="none" strike="noStrike" kern="1200" baseline="0" dirty="0">
                          <a:solidFill>
                            <a:schemeClr val="dk1"/>
                          </a:solidFill>
                          <a:latin typeface="+mn-lt"/>
                          <a:ea typeface="+mn-ea"/>
                          <a:cs typeface="+mn-cs"/>
                        </a:rPr>
                        <a:t>260 ×</a:t>
                      </a:r>
                      <a:r>
                        <a:rPr lang="en-US" altLang="zh-CN" sz="1600" b="1" i="1" u="none" strike="noStrike" kern="1200" baseline="0" dirty="0">
                          <a:solidFill>
                            <a:schemeClr val="dk1"/>
                          </a:solidFill>
                          <a:latin typeface="+mn-lt"/>
                          <a:ea typeface="+mn-ea"/>
                          <a:cs typeface="+mn-cs"/>
                        </a:rPr>
                        <a:t> </a:t>
                      </a:r>
                      <a:r>
                        <a:rPr lang="en-US" altLang="zh-CN" sz="1600" b="1" i="0" u="none" strike="noStrike" kern="1200" baseline="0" dirty="0">
                          <a:solidFill>
                            <a:schemeClr val="dk1"/>
                          </a:solidFill>
                          <a:latin typeface="+mn-lt"/>
                          <a:ea typeface="+mn-ea"/>
                          <a:cs typeface="+mn-cs"/>
                        </a:rPr>
                        <a:t>260 mm</a:t>
                      </a:r>
                    </a:p>
                  </a:txBody>
                  <a:tcPr marT="0" marB="0" anchor="ctr"/>
                </a:tc>
                <a:extLst>
                  <a:ext uri="{0D108BD9-81ED-4DB2-BD59-A6C34878D82A}">
                    <a16:rowId xmlns:a16="http://schemas.microsoft.com/office/drawing/2014/main" val="3159018273"/>
                  </a:ext>
                </a:extLst>
              </a:tr>
              <a:tr h="370840">
                <a:tc>
                  <a:txBody>
                    <a:bodyPr/>
                    <a:lstStyle/>
                    <a:p>
                      <a:r>
                        <a:rPr lang="zh-CN" altLang="en-US" sz="1600" b="1" dirty="0"/>
                        <a:t>重量、功耗和数据量</a:t>
                      </a: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i="0" u="none" strike="noStrike" kern="1200" baseline="0" dirty="0">
                          <a:solidFill>
                            <a:schemeClr val="dk1"/>
                          </a:solidFill>
                          <a:latin typeface="+mn-lt"/>
                          <a:ea typeface="+mn-ea"/>
                          <a:cs typeface="+mn-cs"/>
                        </a:rPr>
                        <a:t>101kg</a:t>
                      </a:r>
                      <a:r>
                        <a:rPr lang="zh-CN" altLang="en-US" sz="1600" b="1" i="0" u="none" strike="noStrike" kern="1200" baseline="0" dirty="0">
                          <a:solidFill>
                            <a:schemeClr val="dk1"/>
                          </a:solidFill>
                          <a:latin typeface="+mn-lt"/>
                          <a:ea typeface="+mn-ea"/>
                          <a:cs typeface="+mn-cs"/>
                        </a:rPr>
                        <a:t>、</a:t>
                      </a:r>
                      <a:r>
                        <a:rPr lang="en-US" altLang="zh-CN" sz="1600" b="1" i="0" u="none" strike="noStrike" kern="1200" baseline="0" dirty="0">
                          <a:solidFill>
                            <a:schemeClr val="dk1"/>
                          </a:solidFill>
                          <a:latin typeface="+mn-lt"/>
                          <a:ea typeface="+mn-ea"/>
                          <a:cs typeface="+mn-cs"/>
                        </a:rPr>
                        <a:t>265W</a:t>
                      </a:r>
                      <a:r>
                        <a:rPr lang="zh-CN" altLang="en-US" sz="1600" b="1" i="0" u="none" strike="noStrike" kern="1200" baseline="0" dirty="0">
                          <a:solidFill>
                            <a:schemeClr val="dk1"/>
                          </a:solidFill>
                          <a:latin typeface="+mn-lt"/>
                          <a:ea typeface="+mn-ea"/>
                          <a:cs typeface="+mn-cs"/>
                        </a:rPr>
                        <a:t>和</a:t>
                      </a:r>
                      <a:r>
                        <a:rPr lang="en-US" altLang="zh-CN" sz="1600" b="1" i="0" u="none" strike="noStrike" kern="1200" baseline="0" dirty="0">
                          <a:solidFill>
                            <a:schemeClr val="dk1"/>
                          </a:solidFill>
                          <a:latin typeface="+mn-lt"/>
                          <a:ea typeface="+mn-ea"/>
                          <a:cs typeface="+mn-cs"/>
                        </a:rPr>
                        <a:t>140—175GB/</a:t>
                      </a:r>
                      <a:r>
                        <a:rPr lang="zh-CN" altLang="en-US" sz="1600" b="1" i="0" u="none" strike="noStrike" kern="1200" baseline="0" dirty="0">
                          <a:solidFill>
                            <a:schemeClr val="dk1"/>
                          </a:solidFill>
                          <a:latin typeface="+mn-lt"/>
                          <a:ea typeface="+mn-ea"/>
                          <a:cs typeface="+mn-cs"/>
                        </a:rPr>
                        <a:t>天</a:t>
                      </a:r>
                      <a:endParaRPr lang="en-US" altLang="zh-CN" sz="1600" b="1" i="0" u="none" strike="noStrike" kern="1200" baseline="0" dirty="0">
                        <a:solidFill>
                          <a:schemeClr val="dk1"/>
                        </a:solidFill>
                        <a:latin typeface="+mn-lt"/>
                        <a:ea typeface="+mn-ea"/>
                        <a:cs typeface="+mn-cs"/>
                      </a:endParaRPr>
                    </a:p>
                  </a:txBody>
                  <a:tcPr marT="0" marB="0" anchor="ctr"/>
                </a:tc>
                <a:extLst>
                  <a:ext uri="{0D108BD9-81ED-4DB2-BD59-A6C34878D82A}">
                    <a16:rowId xmlns:a16="http://schemas.microsoft.com/office/drawing/2014/main" val="1529979338"/>
                  </a:ext>
                </a:extLst>
              </a:tr>
            </a:tbl>
          </a:graphicData>
        </a:graphic>
      </p:graphicFrame>
    </p:spTree>
    <p:extLst>
      <p:ext uri="{BB962C8B-B14F-4D97-AF65-F5344CB8AC3E}">
        <p14:creationId xmlns:p14="http://schemas.microsoft.com/office/powerpoint/2010/main" val="4227791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sz="3200" b="1" dirty="0">
                <a:solidFill>
                  <a:srgbClr val="0033CC"/>
                </a:solidFill>
                <a:latin typeface="黑体" pitchFamily="49" charset="-122"/>
                <a:ea typeface="黑体" pitchFamily="49" charset="-122"/>
                <a:cs typeface="+mn-cs"/>
              </a:rPr>
              <a:t>ASO-S</a:t>
            </a:r>
            <a:r>
              <a:rPr lang="zh-CN" altLang="en-US" sz="3200" b="1" dirty="0">
                <a:solidFill>
                  <a:srgbClr val="0033CC"/>
                </a:solidFill>
                <a:latin typeface="黑体" pitchFamily="49" charset="-122"/>
                <a:ea typeface="黑体" pitchFamily="49" charset="-122"/>
                <a:cs typeface="+mn-cs"/>
              </a:rPr>
              <a:t>载荷</a:t>
            </a:r>
            <a:r>
              <a:rPr lang="en-US" altLang="zh-CN" sz="3200" b="1" dirty="0">
                <a:solidFill>
                  <a:srgbClr val="0033CC"/>
                </a:solidFill>
                <a:latin typeface="黑体" pitchFamily="49" charset="-122"/>
                <a:ea typeface="黑体" pitchFamily="49" charset="-122"/>
                <a:cs typeface="+mn-cs"/>
              </a:rPr>
              <a:t>2</a:t>
            </a:r>
            <a:r>
              <a:rPr lang="zh-CN" altLang="en-US" sz="3200" b="1" dirty="0">
                <a:solidFill>
                  <a:srgbClr val="0033CC"/>
                </a:solidFill>
                <a:latin typeface="黑体" pitchFamily="49" charset="-122"/>
                <a:ea typeface="黑体" pitchFamily="49" charset="-122"/>
                <a:cs typeface="+mn-cs"/>
              </a:rPr>
              <a:t>：</a:t>
            </a:r>
            <a:r>
              <a:rPr lang="en-US" altLang="zh-CN" sz="3200" b="1" dirty="0">
                <a:solidFill>
                  <a:srgbClr val="0033CC"/>
                </a:solidFill>
                <a:latin typeface="黑体" pitchFamily="49" charset="-122"/>
                <a:ea typeface="黑体" pitchFamily="49" charset="-122"/>
                <a:cs typeface="+mn-cs"/>
              </a:rPr>
              <a:t>LST</a:t>
            </a:r>
            <a:endParaRPr lang="zh-CN" altLang="en-US" sz="3200" b="1" dirty="0">
              <a:solidFill>
                <a:srgbClr val="0033CC"/>
              </a:solidFill>
              <a:latin typeface="黑体" pitchFamily="49" charset="-122"/>
              <a:ea typeface="黑体" pitchFamily="49" charset="-122"/>
              <a:cs typeface="+mn-cs"/>
            </a:endParaRP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graphicFrame>
        <p:nvGraphicFramePr>
          <p:cNvPr id="6" name="表格 5">
            <a:extLst>
              <a:ext uri="{FF2B5EF4-FFF2-40B4-BE49-F238E27FC236}">
                <a16:creationId xmlns:a16="http://schemas.microsoft.com/office/drawing/2014/main" id="{69F514EA-0FCA-4BCE-9F50-90B627A04FC2}"/>
              </a:ext>
            </a:extLst>
          </p:cNvPr>
          <p:cNvGraphicFramePr>
            <a:graphicFrameLocks noGrp="1"/>
          </p:cNvGraphicFramePr>
          <p:nvPr>
            <p:extLst>
              <p:ext uri="{D42A27DB-BD31-4B8C-83A1-F6EECF244321}">
                <p14:modId xmlns:p14="http://schemas.microsoft.com/office/powerpoint/2010/main" val="3932638097"/>
              </p:ext>
            </p:extLst>
          </p:nvPr>
        </p:nvGraphicFramePr>
        <p:xfrm>
          <a:off x="457200" y="1556792"/>
          <a:ext cx="8229601" cy="4820920"/>
        </p:xfrm>
        <a:graphic>
          <a:graphicData uri="http://schemas.openxmlformats.org/drawingml/2006/table">
            <a:tbl>
              <a:tblPr firstRow="1" bandRow="1">
                <a:tableStyleId>{5C22544A-7EE6-4342-B048-85BDC9FD1C3A}</a:tableStyleId>
              </a:tblPr>
              <a:tblGrid>
                <a:gridCol w="1738536">
                  <a:extLst>
                    <a:ext uri="{9D8B030D-6E8A-4147-A177-3AD203B41FA5}">
                      <a16:colId xmlns:a16="http://schemas.microsoft.com/office/drawing/2014/main" val="906436171"/>
                    </a:ext>
                  </a:extLst>
                </a:gridCol>
                <a:gridCol w="1656184">
                  <a:extLst>
                    <a:ext uri="{9D8B030D-6E8A-4147-A177-3AD203B41FA5}">
                      <a16:colId xmlns:a16="http://schemas.microsoft.com/office/drawing/2014/main" val="351920052"/>
                    </a:ext>
                  </a:extLst>
                </a:gridCol>
                <a:gridCol w="1584176">
                  <a:extLst>
                    <a:ext uri="{9D8B030D-6E8A-4147-A177-3AD203B41FA5}">
                      <a16:colId xmlns:a16="http://schemas.microsoft.com/office/drawing/2014/main" val="79828920"/>
                    </a:ext>
                  </a:extLst>
                </a:gridCol>
                <a:gridCol w="1656184">
                  <a:extLst>
                    <a:ext uri="{9D8B030D-6E8A-4147-A177-3AD203B41FA5}">
                      <a16:colId xmlns:a16="http://schemas.microsoft.com/office/drawing/2014/main" val="2325644954"/>
                    </a:ext>
                  </a:extLst>
                </a:gridCol>
                <a:gridCol w="1594521">
                  <a:extLst>
                    <a:ext uri="{9D8B030D-6E8A-4147-A177-3AD203B41FA5}">
                      <a16:colId xmlns:a16="http://schemas.microsoft.com/office/drawing/2014/main" val="172664060"/>
                    </a:ext>
                  </a:extLst>
                </a:gridCol>
              </a:tblGrid>
              <a:tr h="370840">
                <a:tc>
                  <a:txBody>
                    <a:bodyPr/>
                    <a:lstStyle/>
                    <a:p>
                      <a:pPr algn="ctr"/>
                      <a:r>
                        <a:rPr lang="zh-CN" altLang="en-US" sz="1600" b="1" dirty="0"/>
                        <a:t>仪器</a:t>
                      </a:r>
                    </a:p>
                  </a:txBody>
                  <a:tcPr marT="0" marB="0" anchor="ctr"/>
                </a:tc>
                <a:tc>
                  <a:txBody>
                    <a:bodyPr/>
                    <a:lstStyle/>
                    <a:p>
                      <a:pPr algn="ctr"/>
                      <a:r>
                        <a:rPr lang="en-US" altLang="zh-CN" sz="1600" b="1" dirty="0"/>
                        <a:t>SCI_UV</a:t>
                      </a:r>
                      <a:endParaRPr lang="zh-CN" altLang="en-US" sz="1600" b="1" dirty="0"/>
                    </a:p>
                  </a:txBody>
                  <a:tcPr marT="0" marB="0" anchor="ctr"/>
                </a:tc>
                <a:tc>
                  <a:txBody>
                    <a:bodyPr/>
                    <a:lstStyle/>
                    <a:p>
                      <a:pPr algn="ctr"/>
                      <a:r>
                        <a:rPr lang="en-US" altLang="zh-CN" sz="1600" b="1" dirty="0"/>
                        <a:t>SCI_WL</a:t>
                      </a:r>
                      <a:endParaRPr lang="zh-CN" altLang="en-US" sz="1600" b="1" dirty="0"/>
                    </a:p>
                  </a:txBody>
                  <a:tcPr marT="0" marB="0" anchor="ctr"/>
                </a:tc>
                <a:tc>
                  <a:txBody>
                    <a:bodyPr/>
                    <a:lstStyle/>
                    <a:p>
                      <a:pPr algn="ctr"/>
                      <a:r>
                        <a:rPr lang="en-US" altLang="zh-CN" sz="1600" b="1" dirty="0"/>
                        <a:t>SDI</a:t>
                      </a:r>
                      <a:endParaRPr lang="zh-CN" altLang="en-US" sz="1600" b="1" dirty="0"/>
                    </a:p>
                  </a:txBody>
                  <a:tcPr marT="0" marB="0" anchor="ctr"/>
                </a:tc>
                <a:tc>
                  <a:txBody>
                    <a:bodyPr/>
                    <a:lstStyle/>
                    <a:p>
                      <a:pPr algn="ctr"/>
                      <a:r>
                        <a:rPr lang="en-US" altLang="zh-CN" sz="1600" b="1" dirty="0"/>
                        <a:t>WST</a:t>
                      </a:r>
                      <a:endParaRPr lang="zh-CN" altLang="en-US" sz="1600" b="1" dirty="0"/>
                    </a:p>
                  </a:txBody>
                  <a:tcPr marT="0" marB="0" anchor="ctr"/>
                </a:tc>
                <a:extLst>
                  <a:ext uri="{0D108BD9-81ED-4DB2-BD59-A6C34878D82A}">
                    <a16:rowId xmlns:a16="http://schemas.microsoft.com/office/drawing/2014/main" val="1937173135"/>
                  </a:ext>
                </a:extLst>
              </a:tr>
              <a:tr h="370840">
                <a:tc>
                  <a:txBody>
                    <a:bodyPr/>
                    <a:lstStyle/>
                    <a:p>
                      <a:r>
                        <a:rPr lang="zh-CN" altLang="en-US" sz="1600" b="1" dirty="0"/>
                        <a:t>口径（</a:t>
                      </a:r>
                      <a:r>
                        <a:rPr lang="en-US" altLang="zh-CN" sz="1600" b="1" dirty="0"/>
                        <a:t>mm</a:t>
                      </a:r>
                      <a:r>
                        <a:rPr lang="zh-CN" altLang="en-US" sz="1600" b="1" dirty="0"/>
                        <a:t>）</a:t>
                      </a:r>
                    </a:p>
                  </a:txBody>
                  <a:tcPr marT="0" marB="0" anchor="ctr"/>
                </a:tc>
                <a:tc gridSpan="2">
                  <a:txBody>
                    <a:bodyPr/>
                    <a:lstStyle/>
                    <a:p>
                      <a:pPr algn="ctr"/>
                      <a:r>
                        <a:rPr lang="en-US" altLang="zh-CN" sz="1600" b="1" dirty="0"/>
                        <a:t>60</a:t>
                      </a:r>
                      <a:endParaRPr lang="zh-CN" altLang="en-US" sz="1600" b="1" dirty="0"/>
                    </a:p>
                  </a:txBody>
                  <a:tcPr marT="0" marB="0" anchor="ctr"/>
                </a:tc>
                <a:tc hMerge="1">
                  <a:txBody>
                    <a:bodyPr/>
                    <a:lstStyle/>
                    <a:p>
                      <a:endParaRPr lang="zh-CN" altLang="en-US" sz="1600" b="1" dirty="0"/>
                    </a:p>
                  </a:txBody>
                  <a:tcPr marT="0" marB="0" anchor="ctr"/>
                </a:tc>
                <a:tc>
                  <a:txBody>
                    <a:bodyPr/>
                    <a:lstStyle/>
                    <a:p>
                      <a:pPr algn="ctr"/>
                      <a:r>
                        <a:rPr lang="en-US" altLang="zh-CN" sz="1600" b="1" dirty="0"/>
                        <a:t>60</a:t>
                      </a:r>
                      <a:endParaRPr lang="zh-CN" altLang="en-US" sz="1600" b="1" dirty="0"/>
                    </a:p>
                  </a:txBody>
                  <a:tcPr marT="0" marB="0" anchor="ctr"/>
                </a:tc>
                <a:tc>
                  <a:txBody>
                    <a:bodyPr/>
                    <a:lstStyle/>
                    <a:p>
                      <a:pPr algn="ctr"/>
                      <a:r>
                        <a:rPr lang="en-US" altLang="zh-CN" sz="1600" b="1" dirty="0"/>
                        <a:t>130</a:t>
                      </a:r>
                      <a:endParaRPr lang="zh-CN" altLang="en-US" sz="1600" b="1" dirty="0"/>
                    </a:p>
                  </a:txBody>
                  <a:tcPr marT="0" marB="0" anchor="ctr"/>
                </a:tc>
                <a:extLst>
                  <a:ext uri="{0D108BD9-81ED-4DB2-BD59-A6C34878D82A}">
                    <a16:rowId xmlns:a16="http://schemas.microsoft.com/office/drawing/2014/main" val="3481708402"/>
                  </a:ext>
                </a:extLst>
              </a:tr>
              <a:tr h="370840">
                <a:tc>
                  <a:txBody>
                    <a:bodyPr/>
                    <a:lstStyle/>
                    <a:p>
                      <a:r>
                        <a:rPr lang="zh-CN" altLang="en-US" sz="1600" b="1" dirty="0"/>
                        <a:t>波长（</a:t>
                      </a:r>
                      <a:r>
                        <a:rPr lang="en-US" altLang="zh-CN" sz="1600" b="1"/>
                        <a:t>nm</a:t>
                      </a:r>
                      <a:r>
                        <a:rPr lang="zh-CN" altLang="en-US" sz="1600" b="1" dirty="0"/>
                        <a:t>）</a:t>
                      </a:r>
                    </a:p>
                  </a:txBody>
                  <a:tcPr marT="0" marB="0" anchor="ctr"/>
                </a:tc>
                <a:tc>
                  <a:txBody>
                    <a:bodyPr/>
                    <a:lstStyle/>
                    <a:p>
                      <a:pPr algn="ctr"/>
                      <a:r>
                        <a:rPr lang="en-US" altLang="zh-CN" sz="1600" b="1" dirty="0"/>
                        <a:t>121.6±10.0</a:t>
                      </a:r>
                      <a:endParaRPr lang="zh-CN" altLang="en-US" sz="1600" b="1" dirty="0"/>
                    </a:p>
                  </a:txBody>
                  <a:tcPr marT="0" marB="0" anchor="ctr"/>
                </a:tc>
                <a:tc>
                  <a:txBody>
                    <a:bodyPr/>
                    <a:lstStyle/>
                    <a:p>
                      <a:pPr algn="ctr"/>
                      <a:r>
                        <a:rPr lang="en-US" altLang="zh-CN" sz="1600" b="1" dirty="0"/>
                        <a:t>700±40</a:t>
                      </a:r>
                      <a:endParaRPr lang="zh-CN" altLang="en-US" sz="1600" b="1" dirty="0"/>
                    </a:p>
                  </a:txBody>
                  <a:tcPr marT="0" marB="0" anchor="ctr"/>
                </a:tc>
                <a:tc>
                  <a:txBody>
                    <a:bodyPr/>
                    <a:lstStyle/>
                    <a:p>
                      <a:pPr algn="ctr"/>
                      <a:r>
                        <a:rPr lang="en-US" altLang="zh-CN" sz="1600" b="1" dirty="0"/>
                        <a:t>121.6±7.5</a:t>
                      </a:r>
                      <a:endParaRPr lang="zh-CN" altLang="en-US" sz="1600" b="1" dirty="0"/>
                    </a:p>
                  </a:txBody>
                  <a:tcPr marT="0" marB="0" anchor="ctr"/>
                </a:tc>
                <a:tc>
                  <a:txBody>
                    <a:bodyPr/>
                    <a:lstStyle/>
                    <a:p>
                      <a:pPr algn="ctr"/>
                      <a:r>
                        <a:rPr lang="en-US" altLang="zh-CN" sz="1600" b="1" dirty="0"/>
                        <a:t>360.0±2.0</a:t>
                      </a:r>
                      <a:endParaRPr lang="zh-CN" altLang="en-US" sz="1600" b="1" dirty="0"/>
                    </a:p>
                  </a:txBody>
                  <a:tcPr marT="0" marB="0" anchor="ctr"/>
                </a:tc>
                <a:extLst>
                  <a:ext uri="{0D108BD9-81ED-4DB2-BD59-A6C34878D82A}">
                    <a16:rowId xmlns:a16="http://schemas.microsoft.com/office/drawing/2014/main" val="814025318"/>
                  </a:ext>
                </a:extLst>
              </a:tr>
              <a:tr h="370840">
                <a:tc>
                  <a:txBody>
                    <a:bodyPr/>
                    <a:lstStyle/>
                    <a:p>
                      <a:r>
                        <a:rPr lang="zh-CN" altLang="en-US" sz="1600" b="1" dirty="0"/>
                        <a:t>视场（</a:t>
                      </a:r>
                      <a:r>
                        <a:rPr lang="en-US" altLang="zh-CN" sz="1600" b="1" dirty="0"/>
                        <a:t>R</a:t>
                      </a:r>
                      <a:r>
                        <a:rPr lang="en-US" altLang="zh-CN" sz="1600" b="1" baseline="-25000" dirty="0"/>
                        <a:t>⊙</a:t>
                      </a:r>
                      <a:r>
                        <a:rPr lang="zh-CN" altLang="en-US" sz="1600" b="1" dirty="0"/>
                        <a:t>）</a:t>
                      </a:r>
                    </a:p>
                  </a:txBody>
                  <a:tcPr marT="0" marB="0" anchor="ctr"/>
                </a:tc>
                <a:tc gridSpan="2">
                  <a:txBody>
                    <a:bodyPr/>
                    <a:lstStyle/>
                    <a:p>
                      <a:pPr algn="ctr"/>
                      <a:r>
                        <a:rPr lang="en-US" altLang="zh-CN" sz="1600" b="1" dirty="0"/>
                        <a:t>1.1 – 2.5</a:t>
                      </a:r>
                      <a:endParaRPr lang="zh-CN" altLang="en-US" sz="1600" b="1" dirty="0"/>
                    </a:p>
                  </a:txBody>
                  <a:tcPr marT="0" marB="0" anchor="ctr"/>
                </a:tc>
                <a:tc hMerge="1">
                  <a:txBody>
                    <a:bodyPr/>
                    <a:lstStyle/>
                    <a:p>
                      <a:endParaRPr lang="zh-CN" altLang="en-US" sz="1600" b="1" dirty="0"/>
                    </a:p>
                  </a:txBody>
                  <a:tcPr marT="0" marB="0" anchor="ctr"/>
                </a:tc>
                <a:tc>
                  <a:txBody>
                    <a:bodyPr/>
                    <a:lstStyle/>
                    <a:p>
                      <a:pPr algn="ctr"/>
                      <a:r>
                        <a:rPr lang="en-US" altLang="zh-CN" sz="1600" b="1" dirty="0"/>
                        <a:t>1.2</a:t>
                      </a:r>
                      <a:endParaRPr lang="zh-CN" altLang="en-US" sz="1600" b="1" dirty="0"/>
                    </a:p>
                  </a:txBody>
                  <a:tcPr marT="0" marB="0" anchor="ctr"/>
                </a:tc>
                <a:tc>
                  <a:txBody>
                    <a:bodyPr/>
                    <a:lstStyle/>
                    <a:p>
                      <a:pPr algn="ctr"/>
                      <a:r>
                        <a:rPr lang="en-US" altLang="zh-CN" sz="1600" b="1" dirty="0"/>
                        <a:t>1.2</a:t>
                      </a:r>
                      <a:endParaRPr lang="zh-CN" altLang="en-US" sz="1600" b="1" dirty="0"/>
                    </a:p>
                  </a:txBody>
                  <a:tcPr marT="0" marB="0" anchor="ctr"/>
                </a:tc>
                <a:extLst>
                  <a:ext uri="{0D108BD9-81ED-4DB2-BD59-A6C34878D82A}">
                    <a16:rowId xmlns:a16="http://schemas.microsoft.com/office/drawing/2014/main" val="2038098960"/>
                  </a:ext>
                </a:extLst>
              </a:tr>
              <a:tr h="370840">
                <a:tc>
                  <a:txBody>
                    <a:bodyPr/>
                    <a:lstStyle/>
                    <a:p>
                      <a:r>
                        <a:rPr lang="zh-CN" altLang="en-US" sz="1600" b="1" dirty="0"/>
                        <a:t>空间分辨率（</a:t>
                      </a:r>
                      <a:r>
                        <a:rPr lang="en-US" altLang="zh-CN" sz="1600" b="1" dirty="0"/>
                        <a:t>”</a:t>
                      </a:r>
                      <a:r>
                        <a:rPr lang="zh-CN" altLang="en-US" sz="1600" b="1" dirty="0"/>
                        <a:t>）</a:t>
                      </a:r>
                    </a:p>
                  </a:txBody>
                  <a:tcPr marT="0" marB="0" anchor="ctr"/>
                </a:tc>
                <a:tc>
                  <a:txBody>
                    <a:bodyPr/>
                    <a:lstStyle/>
                    <a:p>
                      <a:pPr algn="ctr"/>
                      <a:r>
                        <a:rPr lang="de-DE" altLang="zh-CN" sz="1600" b="1" i="0" u="none" strike="noStrike" kern="1200" baseline="0" dirty="0">
                          <a:solidFill>
                            <a:schemeClr val="dk1"/>
                          </a:solidFill>
                          <a:latin typeface="+mn-lt"/>
                          <a:ea typeface="+mn-ea"/>
                          <a:cs typeface="+mn-cs"/>
                        </a:rPr>
                        <a:t>∼4.8</a:t>
                      </a:r>
                      <a:endParaRPr lang="zh-CN" altLang="en-US" sz="1600" b="1" dirty="0"/>
                    </a:p>
                  </a:txBody>
                  <a:tcPr marT="0" marB="0" anchor="ctr"/>
                </a:tc>
                <a:tc>
                  <a:txBody>
                    <a:bodyPr/>
                    <a:lstStyle/>
                    <a:p>
                      <a:pPr algn="ctr"/>
                      <a:r>
                        <a:rPr lang="zh-CN" altLang="en-US" sz="1600" b="1" dirty="0"/>
                        <a:t>∼</a:t>
                      </a:r>
                      <a:r>
                        <a:rPr lang="en-US" altLang="zh-CN" sz="1600" b="1" dirty="0"/>
                        <a:t>4.8</a:t>
                      </a:r>
                      <a:endParaRPr lang="zh-CN" altLang="en-US" sz="1600" b="1" dirty="0"/>
                    </a:p>
                  </a:txBody>
                  <a:tcPr marT="0" marB="0" anchor="ctr"/>
                </a:tc>
                <a:tc>
                  <a:txBody>
                    <a:bodyPr/>
                    <a:lstStyle/>
                    <a:p>
                      <a:pPr algn="ctr"/>
                      <a:r>
                        <a:rPr lang="zh-CN" altLang="en-US" sz="1600" b="1" dirty="0"/>
                        <a:t>∼</a:t>
                      </a:r>
                      <a:r>
                        <a:rPr lang="en-US" altLang="zh-CN" sz="1600" b="1" dirty="0"/>
                        <a:t>1.2</a:t>
                      </a:r>
                      <a:endParaRPr lang="zh-CN" altLang="en-US" sz="1600" b="1" dirty="0"/>
                    </a:p>
                  </a:txBody>
                  <a:tcPr marT="0" marB="0" anchor="ctr"/>
                </a:tc>
                <a:tc>
                  <a:txBody>
                    <a:bodyPr/>
                    <a:lstStyle/>
                    <a:p>
                      <a:pPr algn="ctr"/>
                      <a:r>
                        <a:rPr lang="zh-CN" altLang="en-US" sz="1600" b="1" dirty="0"/>
                        <a:t>∼</a:t>
                      </a:r>
                      <a:r>
                        <a:rPr lang="en-US" altLang="zh-CN" sz="1600" b="1" dirty="0"/>
                        <a:t>1.2</a:t>
                      </a:r>
                      <a:endParaRPr lang="zh-CN" altLang="en-US" sz="1600" b="1" dirty="0"/>
                    </a:p>
                  </a:txBody>
                  <a:tcPr marT="0" marB="0" anchor="ctr"/>
                </a:tc>
                <a:extLst>
                  <a:ext uri="{0D108BD9-81ED-4DB2-BD59-A6C34878D82A}">
                    <a16:rowId xmlns:a16="http://schemas.microsoft.com/office/drawing/2014/main" val="3484122381"/>
                  </a:ext>
                </a:extLst>
              </a:tr>
              <a:tr h="370840">
                <a:tc>
                  <a:txBody>
                    <a:bodyPr/>
                    <a:lstStyle/>
                    <a:p>
                      <a:r>
                        <a:rPr lang="zh-CN" altLang="en-US" sz="1600" b="1" dirty="0"/>
                        <a:t>像元大小（</a:t>
                      </a:r>
                      <a:r>
                        <a:rPr lang="en-US" altLang="zh-CN" sz="1600" b="1" dirty="0"/>
                        <a:t>um</a:t>
                      </a:r>
                      <a:r>
                        <a:rPr lang="zh-CN" altLang="en-US" sz="1600" b="1" dirty="0"/>
                        <a:t>）</a:t>
                      </a:r>
                    </a:p>
                  </a:txBody>
                  <a:tcPr marT="0" marB="0" anchor="ctr"/>
                </a:tc>
                <a:tc>
                  <a:txBody>
                    <a:bodyPr/>
                    <a:lstStyle/>
                    <a:p>
                      <a:pPr algn="ctr"/>
                      <a:r>
                        <a:rPr lang="en-US" altLang="zh-CN" sz="1600" b="1" i="0" u="none" strike="noStrike" kern="1200" baseline="0" dirty="0">
                          <a:solidFill>
                            <a:schemeClr val="dk1"/>
                          </a:solidFill>
                          <a:latin typeface="+mn-lt"/>
                          <a:ea typeface="+mn-ea"/>
                          <a:cs typeface="+mn-cs"/>
                        </a:rPr>
                        <a:t>11</a:t>
                      </a:r>
                      <a:endParaRPr lang="zh-CN" altLang="en-US" sz="1600" b="1" dirty="0"/>
                    </a:p>
                  </a:txBody>
                  <a:tcPr marT="0" marB="0" anchor="ctr"/>
                </a:tc>
                <a:tc>
                  <a:txBody>
                    <a:bodyPr/>
                    <a:lstStyle/>
                    <a:p>
                      <a:pPr algn="ctr"/>
                      <a:r>
                        <a:rPr lang="en-US" altLang="zh-CN" sz="1600" b="1" dirty="0"/>
                        <a:t>11</a:t>
                      </a:r>
                      <a:endParaRPr lang="zh-CN" altLang="en-US" sz="1600" b="1" dirty="0"/>
                    </a:p>
                  </a:txBody>
                  <a:tcPr marT="0" marB="0" anchor="ctr"/>
                </a:tc>
                <a:tc>
                  <a:txBody>
                    <a:bodyPr/>
                    <a:lstStyle/>
                    <a:p>
                      <a:pPr algn="ctr"/>
                      <a:r>
                        <a:rPr lang="en-US" altLang="zh-CN" sz="1600" b="1" dirty="0"/>
                        <a:t>10</a:t>
                      </a:r>
                      <a:endParaRPr lang="zh-CN" altLang="en-US" sz="1600" b="1" dirty="0"/>
                    </a:p>
                  </a:txBody>
                  <a:tcPr marT="0" marB="0" anchor="ctr"/>
                </a:tc>
                <a:tc>
                  <a:txBody>
                    <a:bodyPr/>
                    <a:lstStyle/>
                    <a:p>
                      <a:pPr algn="ctr"/>
                      <a:r>
                        <a:rPr lang="en-US" altLang="zh-CN" sz="1600" b="1" dirty="0"/>
                        <a:t>10</a:t>
                      </a:r>
                      <a:endParaRPr lang="zh-CN" altLang="en-US" sz="1600" b="1" dirty="0"/>
                    </a:p>
                  </a:txBody>
                  <a:tcPr marT="0" marB="0" anchor="ctr"/>
                </a:tc>
                <a:extLst>
                  <a:ext uri="{0D108BD9-81ED-4DB2-BD59-A6C34878D82A}">
                    <a16:rowId xmlns:a16="http://schemas.microsoft.com/office/drawing/2014/main" val="1626382579"/>
                  </a:ext>
                </a:extLst>
              </a:tr>
              <a:tr h="370840">
                <a:tc>
                  <a:txBody>
                    <a:bodyPr/>
                    <a:lstStyle/>
                    <a:p>
                      <a:r>
                        <a:rPr lang="zh-CN" altLang="en-US" sz="1600" b="1" dirty="0"/>
                        <a:t>时间分辨率（</a:t>
                      </a:r>
                      <a:r>
                        <a:rPr lang="en-US" altLang="zh-CN" sz="1600" b="1" dirty="0"/>
                        <a:t>s</a:t>
                      </a:r>
                      <a:r>
                        <a:rPr lang="zh-CN" altLang="en-US" sz="1600" b="1" dirty="0"/>
                        <a:t>）</a:t>
                      </a:r>
                    </a:p>
                  </a:txBody>
                  <a:tcPr marT="0" marB="0" anchor="ctr"/>
                </a:tc>
                <a:tc>
                  <a:txBody>
                    <a:bodyPr/>
                    <a:lstStyle/>
                    <a:p>
                      <a:pPr algn="ctr"/>
                      <a:r>
                        <a:rPr lang="en-US" altLang="zh-CN" sz="1600" b="1" dirty="0"/>
                        <a:t>15 – 30</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t>30 – 60</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t>4 – 40</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t>1 – 120</a:t>
                      </a:r>
                    </a:p>
                  </a:txBody>
                  <a:tcPr marT="0" marB="0" anchor="ctr"/>
                </a:tc>
                <a:extLst>
                  <a:ext uri="{0D108BD9-81ED-4DB2-BD59-A6C34878D82A}">
                    <a16:rowId xmlns:a16="http://schemas.microsoft.com/office/drawing/2014/main" val="1360629518"/>
                  </a:ext>
                </a:extLst>
              </a:tr>
              <a:tr h="370840">
                <a:tc>
                  <a:txBody>
                    <a:bodyPr/>
                    <a:lstStyle/>
                    <a:p>
                      <a:r>
                        <a:rPr lang="zh-CN" altLang="en-US" sz="1600" b="1" dirty="0"/>
                        <a:t>偏振角度（</a:t>
                      </a:r>
                      <a:r>
                        <a:rPr lang="en-US" altLang="zh-CN" sz="1600" b="1" dirty="0"/>
                        <a:t>°</a:t>
                      </a:r>
                      <a:r>
                        <a:rPr lang="zh-CN" altLang="en-US" sz="1600" b="1" dirty="0"/>
                        <a:t>）</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600" b="1" dirty="0"/>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t>0, ±60</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600" b="1" dirty="0"/>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600" b="1" dirty="0"/>
                    </a:p>
                  </a:txBody>
                  <a:tcPr marT="0" marB="0" anchor="ctr"/>
                </a:tc>
                <a:extLst>
                  <a:ext uri="{0D108BD9-81ED-4DB2-BD59-A6C34878D82A}">
                    <a16:rowId xmlns:a16="http://schemas.microsoft.com/office/drawing/2014/main" val="45117342"/>
                  </a:ext>
                </a:extLst>
              </a:tr>
              <a:tr h="370840">
                <a:tc>
                  <a:txBody>
                    <a:bodyPr/>
                    <a:lstStyle/>
                    <a:p>
                      <a:r>
                        <a:rPr lang="zh-CN" altLang="en-US" sz="1600" b="1" dirty="0"/>
                        <a:t>动态范围（</a:t>
                      </a:r>
                      <a:r>
                        <a:rPr lang="en-US" altLang="zh-CN" sz="1600" b="1" dirty="0" err="1"/>
                        <a:t>db</a:t>
                      </a:r>
                      <a:r>
                        <a:rPr lang="zh-CN" altLang="en-US" sz="1600" b="1" dirty="0"/>
                        <a:t>）</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t>100</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t>90</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t>80</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t>25</a:t>
                      </a:r>
                    </a:p>
                  </a:txBody>
                  <a:tcPr marT="0" marB="0" anchor="ctr"/>
                </a:tc>
                <a:extLst>
                  <a:ext uri="{0D108BD9-81ED-4DB2-BD59-A6C34878D82A}">
                    <a16:rowId xmlns:a16="http://schemas.microsoft.com/office/drawing/2014/main" val="289907318"/>
                  </a:ext>
                </a:extLst>
              </a:tr>
              <a:tr h="370840">
                <a:tc>
                  <a:txBody>
                    <a:bodyPr/>
                    <a:lstStyle/>
                    <a:p>
                      <a:r>
                        <a:rPr lang="zh-CN" altLang="en-US" sz="1600" b="1" dirty="0"/>
                        <a:t>质量</a:t>
                      </a:r>
                    </a:p>
                  </a:txBody>
                  <a:tcPr marT="0" marB="0" anchor="ct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a:ln>
                            <a:noFill/>
                          </a:ln>
                          <a:solidFill>
                            <a:schemeClr val="tx1"/>
                          </a:solidFill>
                          <a:effectLst/>
                          <a:latin typeface="Times New Roman" pitchFamily="18" charset="0"/>
                          <a:ea typeface="华文中宋" pitchFamily="2" charset="-122"/>
                          <a:cs typeface="Times New Roman" pitchFamily="18" charset="0"/>
                        </a:rPr>
                        <a:t>~ 102.0 kg</a:t>
                      </a:r>
                      <a:r>
                        <a:rPr kumimoji="0" lang="zh-CN" altLang="zh-CN" sz="1600" b="1" i="0" u="none" strike="noStrike" cap="none" normalizeH="0" baseline="0" dirty="0">
                          <a:ln>
                            <a:noFill/>
                          </a:ln>
                          <a:solidFill>
                            <a:schemeClr val="tx1"/>
                          </a:solidFill>
                          <a:effectLst/>
                          <a:latin typeface="Times New Roman" pitchFamily="18" charset="0"/>
                          <a:ea typeface="华文中宋" pitchFamily="2" charset="-122"/>
                          <a:cs typeface="Times New Roman" pitchFamily="18" charset="0"/>
                        </a:rPr>
                        <a:t>（</a:t>
                      </a:r>
                      <a:r>
                        <a:rPr kumimoji="0" lang="zh-CN" altLang="en-US" sz="1600" b="1" i="0" u="none" strike="noStrike" cap="none" normalizeH="0" baseline="0" dirty="0">
                          <a:ln>
                            <a:noFill/>
                          </a:ln>
                          <a:solidFill>
                            <a:schemeClr val="tx1"/>
                          </a:solidFill>
                          <a:effectLst/>
                          <a:latin typeface="Times New Roman" pitchFamily="18" charset="0"/>
                          <a:ea typeface="华文中宋" pitchFamily="2" charset="-122"/>
                          <a:cs typeface="Times New Roman" pitchFamily="18" charset="0"/>
                        </a:rPr>
                        <a:t>含电子学</a:t>
                      </a:r>
                      <a:r>
                        <a:rPr kumimoji="0" lang="zh-CN" altLang="zh-CN" sz="1600" b="1" i="0" u="none" strike="noStrike" cap="none" normalizeH="0" baseline="0" dirty="0">
                          <a:ln>
                            <a:noFill/>
                          </a:ln>
                          <a:solidFill>
                            <a:schemeClr val="tx1"/>
                          </a:solidFill>
                          <a:effectLst/>
                          <a:latin typeface="Times New Roman" pitchFamily="18" charset="0"/>
                          <a:ea typeface="华文中宋" pitchFamily="2" charset="-122"/>
                          <a:cs typeface="Times New Roman" pitchFamily="18" charset="0"/>
                        </a:rPr>
                        <a:t>）</a:t>
                      </a:r>
                    </a:p>
                  </a:txBody>
                  <a:tcPr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600" b="1" i="0" u="none" strike="noStrike" kern="1200" baseline="0" dirty="0">
                        <a:solidFill>
                          <a:schemeClr val="dk1"/>
                        </a:solidFill>
                        <a:latin typeface="+mn-lt"/>
                        <a:ea typeface="+mn-ea"/>
                        <a:cs typeface="+mn-cs"/>
                      </a:endParaRPr>
                    </a:p>
                  </a:txBody>
                  <a:tcPr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600" b="1" i="0" u="none" strike="noStrike" kern="1200" baseline="0" dirty="0">
                        <a:solidFill>
                          <a:schemeClr val="dk1"/>
                        </a:solidFill>
                        <a:latin typeface="+mn-lt"/>
                        <a:ea typeface="+mn-ea"/>
                        <a:cs typeface="+mn-cs"/>
                      </a:endParaRPr>
                    </a:p>
                  </a:txBody>
                  <a:tcPr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600" b="1" i="0" u="none" strike="noStrike" kern="1200" baseline="0" dirty="0">
                        <a:solidFill>
                          <a:schemeClr val="dk1"/>
                        </a:solidFill>
                        <a:latin typeface="+mn-lt"/>
                        <a:ea typeface="+mn-ea"/>
                        <a:cs typeface="+mn-cs"/>
                      </a:endParaRPr>
                    </a:p>
                  </a:txBody>
                  <a:tcPr marT="0" marB="0" anchor="ctr"/>
                </a:tc>
                <a:extLst>
                  <a:ext uri="{0D108BD9-81ED-4DB2-BD59-A6C34878D82A}">
                    <a16:rowId xmlns:a16="http://schemas.microsoft.com/office/drawing/2014/main" val="1529979338"/>
                  </a:ext>
                </a:extLst>
              </a:tr>
              <a:tr h="370840">
                <a:tc>
                  <a:txBody>
                    <a:bodyPr/>
                    <a:lstStyle/>
                    <a:p>
                      <a:r>
                        <a:rPr lang="zh-CN" altLang="en-US" sz="1600" b="1" dirty="0"/>
                        <a:t>功耗</a:t>
                      </a:r>
                    </a:p>
                  </a:txBody>
                  <a:tcPr marT="0" marB="0" anchor="ct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b="1" i="0" u="none" strike="noStrike" kern="1200" baseline="0" dirty="0">
                          <a:solidFill>
                            <a:schemeClr val="dk1"/>
                          </a:solidFill>
                          <a:latin typeface="+mn-lt"/>
                          <a:ea typeface="+mn-ea"/>
                          <a:cs typeface="+mn-cs"/>
                        </a:rPr>
                        <a:t>长期功耗：≤</a:t>
                      </a:r>
                      <a:r>
                        <a:rPr lang="en-US" altLang="zh-CN" sz="1600" b="1" i="0" u="none" strike="noStrike" kern="1200" baseline="0" dirty="0">
                          <a:solidFill>
                            <a:schemeClr val="dk1"/>
                          </a:solidFill>
                          <a:latin typeface="+mn-lt"/>
                          <a:ea typeface="+mn-ea"/>
                          <a:cs typeface="+mn-cs"/>
                        </a:rPr>
                        <a:t>158w </a:t>
                      </a:r>
                      <a:r>
                        <a:rPr lang="zh-CN" altLang="en-US" sz="1600" b="1" i="0" u="none" strike="noStrike" kern="1200" baseline="0" dirty="0">
                          <a:solidFill>
                            <a:schemeClr val="dk1"/>
                          </a:solidFill>
                          <a:latin typeface="+mn-lt"/>
                          <a:ea typeface="+mn-ea"/>
                          <a:cs typeface="+mn-cs"/>
                        </a:rPr>
                        <a:t>，峰值功耗：≤</a:t>
                      </a:r>
                      <a:r>
                        <a:rPr lang="en-US" altLang="zh-CN" sz="1600" b="1" i="0" u="none" strike="noStrike" kern="1200" baseline="0">
                          <a:solidFill>
                            <a:schemeClr val="dk1"/>
                          </a:solidFill>
                          <a:latin typeface="+mn-lt"/>
                          <a:ea typeface="+mn-ea"/>
                          <a:cs typeface="+mn-cs"/>
                        </a:rPr>
                        <a:t>234w</a:t>
                      </a:r>
                      <a:endParaRPr lang="en-US" altLang="zh-CN" sz="1600" b="1" i="0" u="none" strike="noStrike" kern="1200" baseline="0" dirty="0">
                        <a:solidFill>
                          <a:schemeClr val="dk1"/>
                        </a:solidFill>
                        <a:latin typeface="+mn-lt"/>
                        <a:ea typeface="+mn-ea"/>
                        <a:cs typeface="+mn-cs"/>
                      </a:endParaRPr>
                    </a:p>
                  </a:txBody>
                  <a:tcPr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60519872"/>
                  </a:ext>
                </a:extLst>
              </a:tr>
              <a:tr h="370840">
                <a:tc>
                  <a:txBody>
                    <a:bodyPr/>
                    <a:lstStyle/>
                    <a:p>
                      <a:r>
                        <a:rPr lang="zh-CN" altLang="en-US" sz="1600" b="1" dirty="0"/>
                        <a:t>数据量</a:t>
                      </a:r>
                    </a:p>
                  </a:txBody>
                  <a:tcPr marT="0" marB="0" anchor="ct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i="0" u="none" strike="noStrike" kern="1200" baseline="0" dirty="0">
                          <a:solidFill>
                            <a:schemeClr val="dk1"/>
                          </a:solidFill>
                          <a:latin typeface="+mn-lt"/>
                          <a:ea typeface="+mn-ea"/>
                          <a:cs typeface="+mn-cs"/>
                        </a:rPr>
                        <a:t>300GB/</a:t>
                      </a:r>
                      <a:r>
                        <a:rPr lang="zh-CN" altLang="en-US" sz="1600" b="1" i="0" u="none" strike="noStrike" kern="1200" baseline="0" dirty="0">
                          <a:solidFill>
                            <a:schemeClr val="dk1"/>
                          </a:solidFill>
                          <a:latin typeface="+mn-lt"/>
                          <a:ea typeface="+mn-ea"/>
                          <a:cs typeface="+mn-cs"/>
                        </a:rPr>
                        <a:t>天（未压缩）</a:t>
                      </a:r>
                      <a:endParaRPr lang="en-US" altLang="zh-CN" sz="1600" b="1" i="0" u="none" strike="noStrike" kern="1200" baseline="0" dirty="0">
                        <a:solidFill>
                          <a:schemeClr val="dk1"/>
                        </a:solidFill>
                        <a:latin typeface="+mn-lt"/>
                        <a:ea typeface="+mn-ea"/>
                        <a:cs typeface="+mn-cs"/>
                      </a:endParaRPr>
                    </a:p>
                  </a:txBody>
                  <a:tcPr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657955807"/>
                  </a:ext>
                </a:extLst>
              </a:tr>
              <a:tr h="370840">
                <a:tc>
                  <a:txBody>
                    <a:bodyPr/>
                    <a:lstStyle/>
                    <a:p>
                      <a:r>
                        <a:rPr lang="zh-CN" altLang="en-US" sz="1600" b="1" dirty="0"/>
                        <a:t>尺寸</a:t>
                      </a:r>
                    </a:p>
                  </a:txBody>
                  <a:tcPr marT="0" marB="0" anchor="ct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a:ln>
                            <a:noFill/>
                          </a:ln>
                          <a:solidFill>
                            <a:srgbClr val="000000"/>
                          </a:solidFill>
                          <a:effectLst/>
                          <a:latin typeface="Times New Roman" pitchFamily="18" charset="0"/>
                          <a:ea typeface="华文中宋" pitchFamily="2" charset="-122"/>
                          <a:cs typeface="Times New Roman" pitchFamily="18" charset="0"/>
                        </a:rPr>
                        <a:t>1300</a:t>
                      </a:r>
                      <a:r>
                        <a:rPr kumimoji="0" lang="en-US" altLang="zh-CN" sz="1600" b="1" i="0" u="none" strike="noStrike" cap="none" normalizeH="0" baseline="0" dirty="0">
                          <a:ln>
                            <a:noFill/>
                          </a:ln>
                          <a:solidFill>
                            <a:srgbClr val="000000"/>
                          </a:solidFill>
                          <a:effectLst/>
                          <a:latin typeface="Times New Roman" pitchFamily="18" charset="0"/>
                          <a:ea typeface="华文中宋" pitchFamily="2" charset="-122"/>
                          <a:cs typeface="Times New Roman" pitchFamily="18" charset="0"/>
                          <a:sym typeface="Symbol" pitchFamily="18" charset="2"/>
                        </a:rPr>
                        <a:t>1200780</a:t>
                      </a:r>
                      <a:r>
                        <a:rPr kumimoji="0" lang="en-US" altLang="zh-CN" sz="1600" b="1" i="0" u="none" strike="noStrike" cap="none" normalizeH="0" baseline="0" dirty="0">
                          <a:ln>
                            <a:noFill/>
                          </a:ln>
                          <a:solidFill>
                            <a:srgbClr val="000000"/>
                          </a:solidFill>
                          <a:effectLst/>
                          <a:latin typeface="Times New Roman" pitchFamily="18" charset="0"/>
                          <a:ea typeface="华文中宋" pitchFamily="2" charset="-122"/>
                          <a:cs typeface="Times New Roman" pitchFamily="18" charset="0"/>
                        </a:rPr>
                        <a:t> mm</a:t>
                      </a:r>
                      <a:endParaRPr lang="en-US" altLang="zh-CN" sz="1600" b="1" i="0" u="none" strike="noStrike" kern="1200" baseline="0" dirty="0">
                        <a:solidFill>
                          <a:schemeClr val="dk1"/>
                        </a:solidFill>
                        <a:latin typeface="+mn-lt"/>
                        <a:ea typeface="+mn-ea"/>
                        <a:cs typeface="+mn-cs"/>
                      </a:endParaRPr>
                    </a:p>
                  </a:txBody>
                  <a:tcPr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519276110"/>
                  </a:ext>
                </a:extLst>
              </a:tr>
            </a:tbl>
          </a:graphicData>
        </a:graphic>
      </p:graphicFrame>
    </p:spTree>
    <p:extLst>
      <p:ext uri="{BB962C8B-B14F-4D97-AF65-F5344CB8AC3E}">
        <p14:creationId xmlns:p14="http://schemas.microsoft.com/office/powerpoint/2010/main" val="3641126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sz="3200" b="1" dirty="0">
                <a:solidFill>
                  <a:srgbClr val="0033CC"/>
                </a:solidFill>
                <a:latin typeface="黑体" pitchFamily="49" charset="-122"/>
                <a:ea typeface="黑体" pitchFamily="49" charset="-122"/>
                <a:cs typeface="+mn-cs"/>
              </a:rPr>
              <a:t>ASO-S</a:t>
            </a:r>
            <a:r>
              <a:rPr lang="zh-CN" altLang="en-US" sz="3200" b="1" dirty="0">
                <a:solidFill>
                  <a:srgbClr val="0033CC"/>
                </a:solidFill>
                <a:latin typeface="黑体" pitchFamily="49" charset="-122"/>
                <a:ea typeface="黑体" pitchFamily="49" charset="-122"/>
                <a:cs typeface="+mn-cs"/>
              </a:rPr>
              <a:t>载荷</a:t>
            </a:r>
            <a:r>
              <a:rPr lang="en-US" altLang="zh-CN" sz="3200" b="1" dirty="0">
                <a:solidFill>
                  <a:srgbClr val="0033CC"/>
                </a:solidFill>
                <a:latin typeface="黑体" pitchFamily="49" charset="-122"/>
                <a:ea typeface="黑体" pitchFamily="49" charset="-122"/>
                <a:cs typeface="+mn-cs"/>
              </a:rPr>
              <a:t>3</a:t>
            </a:r>
            <a:r>
              <a:rPr lang="zh-CN" altLang="en-US" sz="3200" b="1" dirty="0">
                <a:solidFill>
                  <a:srgbClr val="0033CC"/>
                </a:solidFill>
                <a:latin typeface="黑体" pitchFamily="49" charset="-122"/>
                <a:ea typeface="黑体" pitchFamily="49" charset="-122"/>
                <a:cs typeface="+mn-cs"/>
              </a:rPr>
              <a:t>：</a:t>
            </a:r>
            <a:r>
              <a:rPr lang="en-US" altLang="zh-CN" sz="3200" b="1" dirty="0">
                <a:solidFill>
                  <a:srgbClr val="0033CC"/>
                </a:solidFill>
                <a:latin typeface="黑体" pitchFamily="49" charset="-122"/>
                <a:ea typeface="黑体" pitchFamily="49" charset="-122"/>
                <a:cs typeface="+mn-cs"/>
              </a:rPr>
              <a:t>HXI</a:t>
            </a:r>
            <a:endParaRPr lang="zh-CN" altLang="en-US" sz="3200" b="1" dirty="0">
              <a:solidFill>
                <a:srgbClr val="0033CC"/>
              </a:solidFill>
              <a:latin typeface="黑体" pitchFamily="49" charset="-122"/>
              <a:ea typeface="黑体" pitchFamily="49" charset="-122"/>
              <a:cs typeface="+mn-cs"/>
            </a:endParaRP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graphicFrame>
        <p:nvGraphicFramePr>
          <p:cNvPr id="7" name="表格 6">
            <a:extLst>
              <a:ext uri="{FF2B5EF4-FFF2-40B4-BE49-F238E27FC236}">
                <a16:creationId xmlns:a16="http://schemas.microsoft.com/office/drawing/2014/main" id="{3B435712-42F7-468B-BC4E-6C9F5A7DF11D}"/>
              </a:ext>
            </a:extLst>
          </p:cNvPr>
          <p:cNvGraphicFramePr>
            <a:graphicFrameLocks noGrp="1"/>
          </p:cNvGraphicFramePr>
          <p:nvPr>
            <p:extLst>
              <p:ext uri="{D42A27DB-BD31-4B8C-83A1-F6EECF244321}">
                <p14:modId xmlns:p14="http://schemas.microsoft.com/office/powerpoint/2010/main" val="3740615460"/>
              </p:ext>
            </p:extLst>
          </p:nvPr>
        </p:nvGraphicFramePr>
        <p:xfrm>
          <a:off x="457200" y="1628800"/>
          <a:ext cx="8229600" cy="4638040"/>
        </p:xfrm>
        <a:graphic>
          <a:graphicData uri="http://schemas.openxmlformats.org/drawingml/2006/table">
            <a:tbl>
              <a:tblPr firstRow="1" bandRow="1">
                <a:tableStyleId>{5C22544A-7EE6-4342-B048-85BDC9FD1C3A}</a:tableStyleId>
              </a:tblPr>
              <a:tblGrid>
                <a:gridCol w="2026568">
                  <a:extLst>
                    <a:ext uri="{9D8B030D-6E8A-4147-A177-3AD203B41FA5}">
                      <a16:colId xmlns:a16="http://schemas.microsoft.com/office/drawing/2014/main" val="906436171"/>
                    </a:ext>
                  </a:extLst>
                </a:gridCol>
                <a:gridCol w="6203032">
                  <a:extLst>
                    <a:ext uri="{9D8B030D-6E8A-4147-A177-3AD203B41FA5}">
                      <a16:colId xmlns:a16="http://schemas.microsoft.com/office/drawing/2014/main" val="351920052"/>
                    </a:ext>
                  </a:extLst>
                </a:gridCol>
              </a:tblGrid>
              <a:tr h="370840">
                <a:tc>
                  <a:txBody>
                    <a:bodyPr/>
                    <a:lstStyle/>
                    <a:p>
                      <a:pPr algn="ctr"/>
                      <a:r>
                        <a:rPr lang="zh-CN" altLang="en-US" sz="2000" b="1" dirty="0"/>
                        <a:t>名称</a:t>
                      </a:r>
                    </a:p>
                  </a:txBody>
                  <a:tcPr marT="0" marB="0" anchor="ctr"/>
                </a:tc>
                <a:tc>
                  <a:txBody>
                    <a:bodyPr/>
                    <a:lstStyle/>
                    <a:p>
                      <a:pPr algn="ctr"/>
                      <a:r>
                        <a:rPr lang="zh-CN" altLang="en-US" sz="2000" b="1" dirty="0"/>
                        <a:t>参数</a:t>
                      </a:r>
                    </a:p>
                  </a:txBody>
                  <a:tcPr marT="0" marB="0" anchor="ctr"/>
                </a:tc>
                <a:extLst>
                  <a:ext uri="{0D108BD9-81ED-4DB2-BD59-A6C34878D82A}">
                    <a16:rowId xmlns:a16="http://schemas.microsoft.com/office/drawing/2014/main" val="1937173135"/>
                  </a:ext>
                </a:extLst>
              </a:tr>
              <a:tr h="370840">
                <a:tc>
                  <a:txBody>
                    <a:bodyPr/>
                    <a:lstStyle/>
                    <a:p>
                      <a:pPr algn="ctr"/>
                      <a:r>
                        <a:rPr lang="x-none" altLang="zh-CN" sz="2000" b="1" dirty="0"/>
                        <a:t>观测能段</a:t>
                      </a:r>
                      <a:endParaRPr lang="zh-CN" altLang="en-US" sz="2000" b="1" dirty="0"/>
                    </a:p>
                  </a:txBody>
                  <a:tcPr/>
                </a:tc>
                <a:tc>
                  <a:txBody>
                    <a:bodyPr/>
                    <a:lstStyle/>
                    <a:p>
                      <a:pPr algn="ctr"/>
                      <a:r>
                        <a:rPr lang="en-US" altLang="zh-CN" sz="2000" b="1" kern="1200" dirty="0">
                          <a:solidFill>
                            <a:schemeClr val="dk1"/>
                          </a:solidFill>
                          <a:latin typeface="+mn-lt"/>
                          <a:ea typeface="+mn-ea"/>
                          <a:cs typeface="+mn-cs"/>
                        </a:rPr>
                        <a:t>30—200 keV</a:t>
                      </a:r>
                      <a:endParaRPr lang="zh-CN" altLang="en-US" sz="2000" b="1" kern="1200" dirty="0">
                        <a:solidFill>
                          <a:schemeClr val="dk1"/>
                        </a:solidFill>
                        <a:latin typeface="+mn-lt"/>
                        <a:ea typeface="+mn-ea"/>
                        <a:cs typeface="+mn-cs"/>
                      </a:endParaRPr>
                    </a:p>
                  </a:txBody>
                  <a:tcPr/>
                </a:tc>
                <a:extLst>
                  <a:ext uri="{0D108BD9-81ED-4DB2-BD59-A6C34878D82A}">
                    <a16:rowId xmlns:a16="http://schemas.microsoft.com/office/drawing/2014/main" val="3481708402"/>
                  </a:ext>
                </a:extLst>
              </a:tr>
              <a:tr h="370840">
                <a:tc>
                  <a:txBody>
                    <a:bodyPr/>
                    <a:lstStyle/>
                    <a:p>
                      <a:pPr algn="ctr"/>
                      <a:r>
                        <a:rPr lang="x-none" altLang="zh-CN" sz="2000" b="1" dirty="0"/>
                        <a:t>能量分辨</a:t>
                      </a:r>
                      <a:endParaRPr lang="zh-CN" altLang="en-US" sz="2000" b="1" dirty="0"/>
                    </a:p>
                  </a:txBody>
                  <a:tcPr/>
                </a:tc>
                <a:tc>
                  <a:txBody>
                    <a:bodyPr/>
                    <a:lstStyle/>
                    <a:p>
                      <a:pPr algn="ctr"/>
                      <a:r>
                        <a:rPr lang="x-none" altLang="zh-CN" sz="2000" b="1" dirty="0"/>
                        <a:t>27%@32keV</a:t>
                      </a:r>
                      <a:r>
                        <a:rPr lang="en-US" altLang="zh-CN" sz="2000" b="1" dirty="0"/>
                        <a:t> </a:t>
                      </a:r>
                      <a:r>
                        <a:rPr lang="zh-CN" altLang="en-US" sz="2000" b="0" dirty="0"/>
                        <a:t>（</a:t>
                      </a:r>
                      <a:r>
                        <a:rPr kumimoji="1" lang="en-US" altLang="zh-CN" sz="2000" dirty="0"/>
                        <a:t>LaBr3</a:t>
                      </a:r>
                      <a:r>
                        <a:rPr kumimoji="1" lang="zh-CN" altLang="en-US" sz="2000" dirty="0"/>
                        <a:t>）</a:t>
                      </a:r>
                      <a:endParaRPr lang="zh-CN" altLang="en-US" sz="2000" b="1" dirty="0"/>
                    </a:p>
                  </a:txBody>
                  <a:tcPr/>
                </a:tc>
                <a:extLst>
                  <a:ext uri="{0D108BD9-81ED-4DB2-BD59-A6C34878D82A}">
                    <a16:rowId xmlns:a16="http://schemas.microsoft.com/office/drawing/2014/main" val="814025318"/>
                  </a:ext>
                </a:extLst>
              </a:tr>
              <a:tr h="370840">
                <a:tc>
                  <a:txBody>
                    <a:bodyPr/>
                    <a:lstStyle/>
                    <a:p>
                      <a:pPr algn="ctr"/>
                      <a:r>
                        <a:rPr lang="x-none" altLang="zh-CN" sz="2000" b="1" dirty="0"/>
                        <a:t>时间分辨</a:t>
                      </a:r>
                      <a:endParaRPr lang="zh-CN" altLang="en-US" sz="2000" b="1" dirty="0"/>
                    </a:p>
                  </a:txBody>
                  <a:tcPr/>
                </a:tc>
                <a:tc>
                  <a:txBody>
                    <a:bodyPr/>
                    <a:lstStyle/>
                    <a:p>
                      <a:pPr algn="ctr"/>
                      <a:r>
                        <a:rPr lang="zh-CN" altLang="en-US" sz="2000" b="1" dirty="0"/>
                        <a:t>常规</a:t>
                      </a:r>
                      <a:r>
                        <a:rPr lang="en-US" altLang="zh-CN" sz="2000" b="1" dirty="0"/>
                        <a:t>4s</a:t>
                      </a:r>
                      <a:r>
                        <a:rPr lang="zh-CN" altLang="en-US" sz="2000" b="1" dirty="0"/>
                        <a:t>，爆发</a:t>
                      </a:r>
                      <a:r>
                        <a:rPr lang="en-US" altLang="zh-CN" sz="2000" b="1" dirty="0"/>
                        <a:t>0.125</a:t>
                      </a:r>
                      <a:r>
                        <a:rPr lang="zh-CN" altLang="en-US" sz="2000" b="1" dirty="0"/>
                        <a:t>、</a:t>
                      </a:r>
                      <a:r>
                        <a:rPr lang="en-US" altLang="zh-CN" sz="2000" b="1" dirty="0"/>
                        <a:t>0.25</a:t>
                      </a:r>
                      <a:r>
                        <a:rPr lang="zh-CN" altLang="en-US" sz="2000" b="1" dirty="0"/>
                        <a:t>、</a:t>
                      </a:r>
                      <a:r>
                        <a:rPr lang="en-US" altLang="zh-CN" sz="2000" b="1" dirty="0"/>
                        <a:t>0.5</a:t>
                      </a:r>
                      <a:r>
                        <a:rPr lang="zh-CN" altLang="en-US" sz="2000" b="1" dirty="0"/>
                        <a:t>和</a:t>
                      </a:r>
                      <a:r>
                        <a:rPr lang="en-US" altLang="zh-CN" sz="2000" b="1" dirty="0"/>
                        <a:t>1s</a:t>
                      </a:r>
                      <a:endParaRPr lang="zh-CN" altLang="en-US" sz="2000" b="1" dirty="0"/>
                    </a:p>
                  </a:txBody>
                  <a:tcPr/>
                </a:tc>
                <a:extLst>
                  <a:ext uri="{0D108BD9-81ED-4DB2-BD59-A6C34878D82A}">
                    <a16:rowId xmlns:a16="http://schemas.microsoft.com/office/drawing/2014/main" val="2038098960"/>
                  </a:ext>
                </a:extLst>
              </a:tr>
              <a:tr h="370840">
                <a:tc>
                  <a:txBody>
                    <a:bodyPr/>
                    <a:lstStyle/>
                    <a:p>
                      <a:pPr algn="ctr"/>
                      <a:r>
                        <a:rPr lang="x-none" altLang="zh-CN" sz="2000" b="1" dirty="0"/>
                        <a:t>空间分辨</a:t>
                      </a:r>
                      <a:endParaRPr lang="zh-CN" altLang="en-US" sz="2000" b="1" dirty="0"/>
                    </a:p>
                  </a:txBody>
                  <a:tcPr/>
                </a:tc>
                <a:tc>
                  <a:txBody>
                    <a:bodyPr/>
                    <a:lstStyle/>
                    <a:p>
                      <a:pPr algn="ctr"/>
                      <a:r>
                        <a:rPr lang="en-US" altLang="zh-CN" sz="2000" b="1" dirty="0"/>
                        <a:t>&lt;3”</a:t>
                      </a:r>
                      <a:r>
                        <a:rPr lang="x-none" altLang="zh-CN" sz="2000" b="1" dirty="0"/>
                        <a:t>@3</a:t>
                      </a:r>
                      <a:r>
                        <a:rPr lang="en-US" altLang="zh-CN" sz="2000" b="1" dirty="0"/>
                        <a:t>2</a:t>
                      </a:r>
                      <a:r>
                        <a:rPr lang="x-none" altLang="zh-CN" sz="2000" b="1" dirty="0"/>
                        <a:t>keV</a:t>
                      </a:r>
                      <a:endParaRPr lang="zh-CN" altLang="en-US" sz="2000" b="1" dirty="0"/>
                    </a:p>
                  </a:txBody>
                  <a:tcPr/>
                </a:tc>
                <a:extLst>
                  <a:ext uri="{0D108BD9-81ED-4DB2-BD59-A6C34878D82A}">
                    <a16:rowId xmlns:a16="http://schemas.microsoft.com/office/drawing/2014/main" val="2859439775"/>
                  </a:ext>
                </a:extLst>
              </a:tr>
              <a:tr h="370840">
                <a:tc>
                  <a:txBody>
                    <a:bodyPr/>
                    <a:lstStyle/>
                    <a:p>
                      <a:pPr algn="ctr"/>
                      <a:r>
                        <a:rPr lang="x-none" altLang="zh-CN" sz="2000" b="1" dirty="0"/>
                        <a:t>观测视场</a:t>
                      </a:r>
                      <a:endParaRPr lang="zh-CN" altLang="en-US" sz="2000" b="1" dirty="0"/>
                    </a:p>
                  </a:txBody>
                  <a:tcPr/>
                </a:tc>
                <a:tc>
                  <a:txBody>
                    <a:bodyPr/>
                    <a:lstStyle/>
                    <a:p>
                      <a:pPr algn="ctr"/>
                      <a:r>
                        <a:rPr lang="en-US" altLang="zh-CN" sz="2000" b="1" dirty="0"/>
                        <a:t>40’（</a:t>
                      </a:r>
                      <a:r>
                        <a:rPr lang="zh-CN" altLang="en-US" sz="2000" b="1" dirty="0"/>
                        <a:t>全日面）</a:t>
                      </a:r>
                    </a:p>
                  </a:txBody>
                  <a:tcPr/>
                </a:tc>
                <a:extLst>
                  <a:ext uri="{0D108BD9-81ED-4DB2-BD59-A6C34878D82A}">
                    <a16:rowId xmlns:a16="http://schemas.microsoft.com/office/drawing/2014/main" val="3484122381"/>
                  </a:ext>
                </a:extLst>
              </a:tr>
              <a:tr h="370840">
                <a:tc>
                  <a:txBody>
                    <a:bodyPr/>
                    <a:lstStyle/>
                    <a:p>
                      <a:pPr algn="ctr"/>
                      <a:r>
                        <a:rPr lang="x-none" altLang="zh-CN" sz="2000" b="1" dirty="0"/>
                        <a:t>指向测量精度</a:t>
                      </a:r>
                      <a:endParaRPr lang="zh-CN" altLang="en-US" sz="2000" b="1" dirty="0"/>
                    </a:p>
                  </a:txBody>
                  <a:tcPr/>
                </a:tc>
                <a:tc>
                  <a:txBody>
                    <a:bodyPr/>
                    <a:lstStyle/>
                    <a:p>
                      <a:pPr algn="ctr"/>
                      <a:r>
                        <a:rPr lang="x-none" altLang="zh-CN" sz="2000" b="1" dirty="0"/>
                        <a:t>优于2角秒</a:t>
                      </a:r>
                      <a:endParaRPr lang="zh-CN" altLang="en-US" sz="2000" b="1" dirty="0"/>
                    </a:p>
                  </a:txBody>
                  <a:tcPr/>
                </a:tc>
                <a:extLst>
                  <a:ext uri="{0D108BD9-81ED-4DB2-BD59-A6C34878D82A}">
                    <a16:rowId xmlns:a16="http://schemas.microsoft.com/office/drawing/2014/main" val="1626382579"/>
                  </a:ext>
                </a:extLst>
              </a:tr>
              <a:tr h="370840">
                <a:tc>
                  <a:txBody>
                    <a:bodyPr/>
                    <a:lstStyle/>
                    <a:p>
                      <a:pPr algn="ctr"/>
                      <a:r>
                        <a:rPr lang="zh-CN" altLang="en-US" sz="2000" b="1" dirty="0"/>
                        <a:t>包络尺寸</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x-none" altLang="zh-CN" sz="2000" b="1" dirty="0"/>
                        <a:t>不大于690mm×690mm×1600mm（准直器与量能器）</a:t>
                      </a:r>
                      <a:endParaRPr lang="en-US" altLang="zh-CN" sz="2000" b="1" dirty="0"/>
                    </a:p>
                    <a:p>
                      <a:pPr marL="0" marR="0" indent="0" algn="ctr" defTabSz="914400" rtl="0" eaLnBrk="1" fontAlgn="auto" latinLnBrk="0" hangingPunct="1">
                        <a:lnSpc>
                          <a:spcPct val="100000"/>
                        </a:lnSpc>
                        <a:spcBef>
                          <a:spcPts val="0"/>
                        </a:spcBef>
                        <a:spcAft>
                          <a:spcPts val="0"/>
                        </a:spcAft>
                        <a:buClrTx/>
                        <a:buSzTx/>
                        <a:buFontTx/>
                        <a:buNone/>
                        <a:tabLst/>
                        <a:defRPr/>
                      </a:pPr>
                      <a:r>
                        <a:rPr lang="x-none" altLang="zh-CN" sz="2000" b="1" dirty="0"/>
                        <a:t>3</a:t>
                      </a:r>
                      <a:r>
                        <a:rPr lang="en-US" altLang="zh-CN" sz="2000" b="1" dirty="0"/>
                        <a:t>30mm</a:t>
                      </a:r>
                      <a:r>
                        <a:rPr lang="x-none" altLang="zh-CN" sz="2000" b="1" dirty="0"/>
                        <a:t>×</a:t>
                      </a:r>
                      <a:r>
                        <a:rPr lang="en-US" altLang="zh-CN" sz="2000" b="1" dirty="0"/>
                        <a:t>240mm</a:t>
                      </a:r>
                      <a:r>
                        <a:rPr lang="x-none" altLang="zh-CN" sz="2000" b="1" dirty="0"/>
                        <a:t>×</a:t>
                      </a:r>
                      <a:r>
                        <a:rPr lang="en-US" altLang="zh-CN" sz="2000" b="1" dirty="0"/>
                        <a:t>346mm</a:t>
                      </a:r>
                      <a:r>
                        <a:rPr lang="x-none" altLang="zh-CN" sz="2000" b="1" dirty="0"/>
                        <a:t>（电控箱）</a:t>
                      </a:r>
                      <a:endParaRPr lang="zh-CN" altLang="zh-CN" sz="2000" b="1" dirty="0"/>
                    </a:p>
                  </a:txBody>
                  <a:tcPr/>
                </a:tc>
                <a:extLst>
                  <a:ext uri="{0D108BD9-81ED-4DB2-BD59-A6C34878D82A}">
                    <a16:rowId xmlns:a16="http://schemas.microsoft.com/office/drawing/2014/main" val="1360629518"/>
                  </a:ext>
                </a:extLst>
              </a:tr>
              <a:tr h="370840">
                <a:tc>
                  <a:txBody>
                    <a:bodyPr/>
                    <a:lstStyle/>
                    <a:p>
                      <a:pPr algn="ctr"/>
                      <a:r>
                        <a:rPr lang="zh-CN" altLang="en-US" sz="2000" b="1" dirty="0"/>
                        <a:t>总重量</a:t>
                      </a:r>
                    </a:p>
                  </a:txBody>
                  <a:tcPr/>
                </a:tc>
                <a:tc>
                  <a:txBody>
                    <a:bodyPr/>
                    <a:lstStyle/>
                    <a:p>
                      <a:pPr algn="ctr"/>
                      <a:r>
                        <a:rPr lang="x-none" altLang="zh-CN" sz="2000" b="1" dirty="0"/>
                        <a:t>不大于160kg（其中电控箱不大于20kg）</a:t>
                      </a:r>
                      <a:endParaRPr lang="zh-CN" altLang="en-US" sz="2000" b="1" dirty="0"/>
                    </a:p>
                  </a:txBody>
                  <a:tcPr/>
                </a:tc>
                <a:extLst>
                  <a:ext uri="{0D108BD9-81ED-4DB2-BD59-A6C34878D82A}">
                    <a16:rowId xmlns:a16="http://schemas.microsoft.com/office/drawing/2014/main" val="45117342"/>
                  </a:ext>
                </a:extLst>
              </a:tr>
              <a:tr h="370840">
                <a:tc>
                  <a:txBody>
                    <a:bodyPr/>
                    <a:lstStyle/>
                    <a:p>
                      <a:pPr algn="ctr"/>
                      <a:r>
                        <a:rPr lang="zh-CN" altLang="en-US" sz="2000" b="1" dirty="0"/>
                        <a:t>总功耗</a:t>
                      </a:r>
                    </a:p>
                  </a:txBody>
                  <a:tcPr/>
                </a:tc>
                <a:tc>
                  <a:txBody>
                    <a:bodyPr/>
                    <a:lstStyle/>
                    <a:p>
                      <a:pPr algn="ctr"/>
                      <a:r>
                        <a:rPr lang="x-none" altLang="zh-CN" sz="2000" b="1" dirty="0"/>
                        <a:t>不大于110W（不含热控部分）</a:t>
                      </a:r>
                      <a:endParaRPr lang="zh-CN" altLang="en-US" sz="2000" b="1" dirty="0"/>
                    </a:p>
                  </a:txBody>
                  <a:tcPr/>
                </a:tc>
                <a:extLst>
                  <a:ext uri="{0D108BD9-81ED-4DB2-BD59-A6C34878D82A}">
                    <a16:rowId xmlns:a16="http://schemas.microsoft.com/office/drawing/2014/main" val="3448861576"/>
                  </a:ext>
                </a:extLst>
              </a:tr>
              <a:tr h="370840">
                <a:tc>
                  <a:txBody>
                    <a:bodyPr/>
                    <a:lstStyle/>
                    <a:p>
                      <a:pPr algn="ctr"/>
                      <a:r>
                        <a:rPr lang="zh-CN" altLang="en-US" sz="2000" b="1" dirty="0"/>
                        <a:t>数据量</a:t>
                      </a:r>
                    </a:p>
                  </a:txBody>
                  <a:tcPr/>
                </a:tc>
                <a:tc>
                  <a:txBody>
                    <a:bodyPr/>
                    <a:lstStyle/>
                    <a:p>
                      <a:pPr algn="ctr"/>
                      <a:r>
                        <a:rPr lang="zh-CN" altLang="en-US" sz="2000" b="1" dirty="0"/>
                        <a:t>约</a:t>
                      </a:r>
                      <a:r>
                        <a:rPr lang="en-US" altLang="zh-CN" sz="2000" b="1" dirty="0"/>
                        <a:t>25GB/</a:t>
                      </a:r>
                      <a:r>
                        <a:rPr lang="zh-CN" altLang="en-US" sz="2000" b="1" dirty="0"/>
                        <a:t>天</a:t>
                      </a:r>
                    </a:p>
                  </a:txBody>
                  <a:tcPr/>
                </a:tc>
                <a:extLst>
                  <a:ext uri="{0D108BD9-81ED-4DB2-BD59-A6C34878D82A}">
                    <a16:rowId xmlns:a16="http://schemas.microsoft.com/office/drawing/2014/main" val="6638579"/>
                  </a:ext>
                </a:extLst>
              </a:tr>
            </a:tbl>
          </a:graphicData>
        </a:graphic>
      </p:graphicFrame>
    </p:spTree>
    <p:extLst>
      <p:ext uri="{BB962C8B-B14F-4D97-AF65-F5344CB8AC3E}">
        <p14:creationId xmlns:p14="http://schemas.microsoft.com/office/powerpoint/2010/main" val="626916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b="1" dirty="0">
                <a:solidFill>
                  <a:srgbClr val="C00000"/>
                </a:solidFill>
                <a:latin typeface="黑体" panose="02010609060101010101" pitchFamily="49" charset="-122"/>
                <a:ea typeface="黑体" panose="02010609060101010101" pitchFamily="49" charset="-122"/>
              </a:rPr>
              <a:t>提  纲</a:t>
            </a:r>
          </a:p>
        </p:txBody>
      </p:sp>
      <p:sp>
        <p:nvSpPr>
          <p:cNvPr id="3" name="内容占位符 2"/>
          <p:cNvSpPr>
            <a:spLocks noGrp="1"/>
          </p:cNvSpPr>
          <p:nvPr>
            <p:ph idx="1"/>
          </p:nvPr>
        </p:nvSpPr>
        <p:spPr/>
        <p:txBody>
          <a:bodyPr>
            <a:normAutofit/>
          </a:bodyPr>
          <a:lstStyle/>
          <a:p>
            <a:pPr marL="571500" indent="-571500">
              <a:lnSpc>
                <a:spcPct val="130000"/>
              </a:lnSpc>
              <a:buFont typeface="+mj-ea"/>
              <a:buAutoNum type="ea1JpnChsDbPeriod"/>
            </a:pPr>
            <a:r>
              <a:rPr lang="en-US" altLang="zh-CN" sz="2800" b="1" dirty="0">
                <a:solidFill>
                  <a:srgbClr val="4001BF"/>
                </a:solidFill>
                <a:latin typeface="黑体" pitchFamily="49" charset="-122"/>
                <a:ea typeface="黑体" pitchFamily="49" charset="-122"/>
              </a:rPr>
              <a:t> ASO-S</a:t>
            </a:r>
            <a:r>
              <a:rPr lang="zh-CN" altLang="en-US" sz="2800" b="1" dirty="0">
                <a:solidFill>
                  <a:srgbClr val="4001BF"/>
                </a:solidFill>
                <a:latin typeface="黑体" pitchFamily="49" charset="-122"/>
                <a:ea typeface="黑体" pitchFamily="49" charset="-122"/>
              </a:rPr>
              <a:t>项目回顾</a:t>
            </a:r>
            <a:endParaRPr lang="en-US" altLang="zh-CN" sz="2800" b="1" dirty="0">
              <a:solidFill>
                <a:srgbClr val="4001BF"/>
              </a:solidFill>
              <a:latin typeface="黑体" pitchFamily="49" charset="-122"/>
              <a:ea typeface="黑体" pitchFamily="49" charset="-122"/>
            </a:endParaRPr>
          </a:p>
          <a:p>
            <a:pPr marL="571500" indent="-571500">
              <a:lnSpc>
                <a:spcPct val="130000"/>
              </a:lnSpc>
              <a:buFont typeface="+mj-ea"/>
              <a:buAutoNum type="ea1JpnChsDbPeriod"/>
            </a:pPr>
            <a:r>
              <a:rPr lang="en-US" altLang="zh-CN" sz="2800" b="1" dirty="0">
                <a:solidFill>
                  <a:srgbClr val="4001BF"/>
                </a:solidFill>
                <a:latin typeface="黑体" pitchFamily="49" charset="-122"/>
                <a:ea typeface="黑体" pitchFamily="49" charset="-122"/>
              </a:rPr>
              <a:t> ASO-S</a:t>
            </a:r>
            <a:r>
              <a:rPr lang="zh-CN" altLang="en-US" sz="2800" b="1" dirty="0">
                <a:solidFill>
                  <a:srgbClr val="4001BF"/>
                </a:solidFill>
                <a:latin typeface="黑体" pitchFamily="49" charset="-122"/>
                <a:ea typeface="黑体" pitchFamily="49" charset="-122"/>
              </a:rPr>
              <a:t>科学目标</a:t>
            </a:r>
            <a:endParaRPr lang="en-US" altLang="zh-CN" sz="2800" b="1" dirty="0">
              <a:solidFill>
                <a:srgbClr val="4001BF"/>
              </a:solidFill>
              <a:latin typeface="黑体" pitchFamily="49" charset="-122"/>
              <a:ea typeface="黑体" pitchFamily="49" charset="-122"/>
            </a:endParaRPr>
          </a:p>
          <a:p>
            <a:pPr marL="571500" indent="-571500">
              <a:lnSpc>
                <a:spcPct val="130000"/>
              </a:lnSpc>
              <a:buFont typeface="+mj-ea"/>
              <a:buAutoNum type="ea1JpnChsDbPeriod"/>
            </a:pPr>
            <a:r>
              <a:rPr lang="en-US" altLang="zh-CN" sz="2800" b="1" dirty="0">
                <a:solidFill>
                  <a:srgbClr val="4001BF"/>
                </a:solidFill>
                <a:latin typeface="黑体" pitchFamily="49" charset="-122"/>
                <a:ea typeface="黑体" pitchFamily="49" charset="-122"/>
              </a:rPr>
              <a:t> ASO-S</a:t>
            </a:r>
            <a:r>
              <a:rPr lang="zh-CN" altLang="en-US" sz="2800" b="1" dirty="0">
                <a:solidFill>
                  <a:srgbClr val="4001BF"/>
                </a:solidFill>
                <a:latin typeface="黑体" pitchFamily="49" charset="-122"/>
                <a:ea typeface="黑体" pitchFamily="49" charset="-122"/>
              </a:rPr>
              <a:t>卫星总体方案</a:t>
            </a:r>
            <a:endParaRPr lang="en-US" altLang="zh-CN" sz="2800" b="1" dirty="0">
              <a:solidFill>
                <a:srgbClr val="4001BF"/>
              </a:solidFill>
              <a:latin typeface="黑体" pitchFamily="49" charset="-122"/>
              <a:ea typeface="黑体" pitchFamily="49" charset="-122"/>
            </a:endParaRPr>
          </a:p>
          <a:p>
            <a:pPr marL="571500" indent="-571500">
              <a:lnSpc>
                <a:spcPct val="130000"/>
              </a:lnSpc>
              <a:buFont typeface="+mj-ea"/>
              <a:buAutoNum type="ea1JpnChsDbPeriod"/>
            </a:pPr>
            <a:r>
              <a:rPr lang="en-US" altLang="zh-CN" sz="2800" b="1" dirty="0">
                <a:solidFill>
                  <a:srgbClr val="4001BF"/>
                </a:solidFill>
                <a:latin typeface="黑体" pitchFamily="49" charset="-122"/>
                <a:ea typeface="黑体" pitchFamily="49" charset="-122"/>
              </a:rPr>
              <a:t> ASO-S</a:t>
            </a:r>
            <a:r>
              <a:rPr lang="zh-CN" altLang="en-US" sz="2800" b="1" dirty="0">
                <a:solidFill>
                  <a:srgbClr val="4001BF"/>
                </a:solidFill>
                <a:latin typeface="黑体" pitchFamily="49" charset="-122"/>
                <a:ea typeface="黑体" pitchFamily="49" charset="-122"/>
              </a:rPr>
              <a:t>载荷配置及技术指标</a:t>
            </a:r>
            <a:endParaRPr lang="en-US" altLang="zh-CN" sz="2800" b="1" dirty="0">
              <a:solidFill>
                <a:srgbClr val="4001BF"/>
              </a:solidFill>
              <a:latin typeface="黑体" pitchFamily="49" charset="-122"/>
              <a:ea typeface="黑体" pitchFamily="49" charset="-122"/>
            </a:endParaRPr>
          </a:p>
          <a:p>
            <a:pPr marL="571500" indent="-571500">
              <a:lnSpc>
                <a:spcPct val="130000"/>
              </a:lnSpc>
              <a:buFont typeface="+mj-ea"/>
              <a:buAutoNum type="ea1JpnChsDbPeriod"/>
            </a:pPr>
            <a:r>
              <a:rPr lang="en-US" altLang="zh-CN" sz="2800" b="1" dirty="0">
                <a:solidFill>
                  <a:srgbClr val="4001BF"/>
                </a:solidFill>
                <a:latin typeface="黑体" pitchFamily="49" charset="-122"/>
                <a:ea typeface="黑体" pitchFamily="49" charset="-122"/>
              </a:rPr>
              <a:t> ASO-S</a:t>
            </a:r>
            <a:r>
              <a:rPr lang="zh-CN" altLang="en-US" sz="2800" b="1" dirty="0">
                <a:solidFill>
                  <a:srgbClr val="4001BF"/>
                </a:solidFill>
                <a:latin typeface="黑体" pitchFamily="49" charset="-122"/>
                <a:ea typeface="黑体" pitchFamily="49" charset="-122"/>
              </a:rPr>
              <a:t>载荷关键技术及进展</a:t>
            </a:r>
            <a:endParaRPr lang="en-US" altLang="zh-CN" sz="2800" b="1" dirty="0">
              <a:solidFill>
                <a:srgbClr val="4001BF"/>
              </a:solidFill>
              <a:latin typeface="黑体" pitchFamily="49" charset="-122"/>
              <a:ea typeface="黑体" pitchFamily="49" charset="-122"/>
            </a:endParaRPr>
          </a:p>
          <a:p>
            <a:pPr marL="571500" indent="-571500">
              <a:lnSpc>
                <a:spcPct val="130000"/>
              </a:lnSpc>
              <a:buFont typeface="+mj-ea"/>
              <a:buAutoNum type="ea1JpnChsDbPeriod"/>
            </a:pPr>
            <a:r>
              <a:rPr lang="en-US" altLang="zh-CN" sz="2800" b="1" dirty="0">
                <a:solidFill>
                  <a:srgbClr val="4001BF"/>
                </a:solidFill>
                <a:latin typeface="黑体" pitchFamily="49" charset="-122"/>
                <a:ea typeface="黑体" pitchFamily="49" charset="-122"/>
              </a:rPr>
              <a:t> ASO-S</a:t>
            </a:r>
            <a:r>
              <a:rPr lang="zh-CN" altLang="en-US" sz="2800" b="1" dirty="0">
                <a:solidFill>
                  <a:srgbClr val="4001BF"/>
                </a:solidFill>
                <a:latin typeface="黑体" pitchFamily="49" charset="-122"/>
                <a:ea typeface="黑体" pitchFamily="49" charset="-122"/>
              </a:rPr>
              <a:t>卫星科学应用系统</a:t>
            </a:r>
            <a:endParaRPr lang="en-US" altLang="zh-CN" sz="2800" b="1" dirty="0">
              <a:solidFill>
                <a:srgbClr val="4001BF"/>
              </a:solidFill>
              <a:latin typeface="黑体" pitchFamily="49" charset="-122"/>
              <a:ea typeface="黑体" pitchFamily="49" charset="-122"/>
            </a:endParaRPr>
          </a:p>
          <a:p>
            <a:pPr marL="0" indent="0">
              <a:buNone/>
            </a:pPr>
            <a:endParaRPr lang="zh-CN" altLang="en-US" sz="2700" b="1" dirty="0">
              <a:solidFill>
                <a:srgbClr val="0070C0"/>
              </a:solidFill>
            </a:endParaRP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715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b="1" dirty="0">
                <a:solidFill>
                  <a:srgbClr val="C00000"/>
                </a:solidFill>
                <a:latin typeface="黑体" pitchFamily="49" charset="-122"/>
                <a:ea typeface="黑体" pitchFamily="49" charset="-122"/>
              </a:rPr>
              <a:t>ASO-S</a:t>
            </a:r>
            <a:r>
              <a:rPr lang="zh-CN" altLang="en-US" b="1" dirty="0">
                <a:solidFill>
                  <a:srgbClr val="C00000"/>
                </a:solidFill>
                <a:latin typeface="黑体" pitchFamily="49" charset="-122"/>
                <a:ea typeface="黑体" pitchFamily="49" charset="-122"/>
              </a:rPr>
              <a:t>载荷关键技术及进展</a:t>
            </a: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0214FBA2-2939-4974-B7A8-1D588341FD7F}"/>
              </a:ext>
            </a:extLst>
          </p:cNvPr>
          <p:cNvSpPr/>
          <p:nvPr/>
        </p:nvSpPr>
        <p:spPr>
          <a:xfrm>
            <a:off x="316781" y="2004626"/>
            <a:ext cx="2304256" cy="369332"/>
          </a:xfrm>
          <a:prstGeom prst="rect">
            <a:avLst/>
          </a:prstGeom>
        </p:spPr>
        <p:txBody>
          <a:bodyPr wrap="square">
            <a:spAutoFit/>
          </a:bodyPr>
          <a:lstStyle/>
          <a:p>
            <a:r>
              <a:rPr lang="en-US" altLang="zh-CN" b="1" dirty="0">
                <a:solidFill>
                  <a:srgbClr val="0033CC"/>
                </a:solidFill>
                <a:latin typeface="黑体" pitchFamily="49" charset="-122"/>
                <a:ea typeface="黑体" pitchFamily="49" charset="-122"/>
              </a:rPr>
              <a:t>ASO-S</a:t>
            </a:r>
            <a:r>
              <a:rPr lang="zh-CN" altLang="en-US" b="1" dirty="0">
                <a:solidFill>
                  <a:srgbClr val="0033CC"/>
                </a:solidFill>
                <a:latin typeface="黑体" pitchFamily="49" charset="-122"/>
                <a:ea typeface="黑体" pitchFamily="49" charset="-122"/>
              </a:rPr>
              <a:t>载荷</a:t>
            </a:r>
            <a:r>
              <a:rPr lang="en-US" altLang="zh-CN" b="1" dirty="0">
                <a:solidFill>
                  <a:srgbClr val="0033CC"/>
                </a:solidFill>
                <a:latin typeface="黑体" pitchFamily="49" charset="-122"/>
                <a:ea typeface="黑体" pitchFamily="49" charset="-122"/>
              </a:rPr>
              <a:t>1</a:t>
            </a:r>
            <a:r>
              <a:rPr lang="zh-CN" altLang="en-US" b="1" dirty="0">
                <a:solidFill>
                  <a:srgbClr val="0033CC"/>
                </a:solidFill>
                <a:latin typeface="黑体" pitchFamily="49" charset="-122"/>
                <a:ea typeface="黑体" pitchFamily="49" charset="-122"/>
              </a:rPr>
              <a:t>：</a:t>
            </a:r>
            <a:r>
              <a:rPr lang="en-US" altLang="zh-CN" b="1" dirty="0">
                <a:solidFill>
                  <a:srgbClr val="0033CC"/>
                </a:solidFill>
                <a:latin typeface="黑体" pitchFamily="49" charset="-122"/>
                <a:ea typeface="黑体" pitchFamily="49" charset="-122"/>
              </a:rPr>
              <a:t>FMG</a:t>
            </a:r>
            <a:r>
              <a:rPr lang="en-US" altLang="zh-CN" b="1" dirty="0">
                <a:solidFill>
                  <a:srgbClr val="4001BF"/>
                </a:solidFill>
                <a:latin typeface="黑体" pitchFamily="49" charset="-122"/>
                <a:ea typeface="黑体" pitchFamily="49" charset="-122"/>
              </a:rPr>
              <a:t> </a:t>
            </a:r>
            <a:endParaRPr lang="zh-CN" altLang="en-US" dirty="0"/>
          </a:p>
        </p:txBody>
      </p:sp>
      <p:pic>
        <p:nvPicPr>
          <p:cNvPr id="8" name="Picture 1">
            <a:extLst>
              <a:ext uri="{FF2B5EF4-FFF2-40B4-BE49-F238E27FC236}">
                <a16:creationId xmlns:a16="http://schemas.microsoft.com/office/drawing/2014/main" id="{4519E718-C789-4A20-A521-150C68DA20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3158" y="1376653"/>
            <a:ext cx="6247726" cy="4228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1D6D98"/>
                  </a:outerShdw>
                </a:effectLst>
              </a14:hiddenEffects>
            </a:ext>
            <a:ext uri="{53640926-AAD7-44D8-BBD7-CCE9431645EC}">
              <a14:shadowObscured xmlns:a14="http://schemas.microsoft.com/office/drawing/2010/main" val="1"/>
            </a:ext>
          </a:extLst>
        </p:spPr>
      </p:pic>
      <p:pic>
        <p:nvPicPr>
          <p:cNvPr id="10" name="图片 5">
            <a:extLst>
              <a:ext uri="{FF2B5EF4-FFF2-40B4-BE49-F238E27FC236}">
                <a16:creationId xmlns:a16="http://schemas.microsoft.com/office/drawing/2014/main" id="{FDF4FEAE-D2FE-486C-84E3-AFCB31F8C6B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4658918"/>
            <a:ext cx="4128027" cy="219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108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sz="3200" b="1" dirty="0">
                <a:solidFill>
                  <a:srgbClr val="0033CC"/>
                </a:solidFill>
                <a:latin typeface="黑体" pitchFamily="49" charset="-122"/>
                <a:ea typeface="黑体" pitchFamily="49" charset="-122"/>
              </a:rPr>
              <a:t>FMG</a:t>
            </a:r>
            <a:r>
              <a:rPr lang="zh-CN" altLang="en-US" sz="3200" b="1" dirty="0">
                <a:solidFill>
                  <a:srgbClr val="0033CC"/>
                </a:solidFill>
                <a:latin typeface="黑体" pitchFamily="49" charset="-122"/>
                <a:ea typeface="黑体" pitchFamily="49" charset="-122"/>
              </a:rPr>
              <a:t>关键技术：高精度稳像</a:t>
            </a:r>
            <a:endParaRPr lang="zh-CN" altLang="en-US" b="1" dirty="0">
              <a:solidFill>
                <a:srgbClr val="C00000"/>
              </a:solidFill>
              <a:latin typeface="黑体" panose="02010609060101010101" pitchFamily="49" charset="-122"/>
              <a:ea typeface="黑体" panose="02010609060101010101" pitchFamily="49" charset="-122"/>
            </a:endParaRP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5" name="内容占位符 3">
            <a:extLst>
              <a:ext uri="{FF2B5EF4-FFF2-40B4-BE49-F238E27FC236}">
                <a16:creationId xmlns:a16="http://schemas.microsoft.com/office/drawing/2014/main" id="{B48F69CB-0479-49FB-9B9B-A36464CAE5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 y="1484784"/>
            <a:ext cx="5220072" cy="2966089"/>
          </a:xfrm>
        </p:spPr>
      </p:pic>
      <p:graphicFrame>
        <p:nvGraphicFramePr>
          <p:cNvPr id="6" name="表格 5">
            <a:extLst>
              <a:ext uri="{FF2B5EF4-FFF2-40B4-BE49-F238E27FC236}">
                <a16:creationId xmlns:a16="http://schemas.microsoft.com/office/drawing/2014/main" id="{651A1810-3176-4EA7-9DD8-8439F15D4B7A}"/>
              </a:ext>
            </a:extLst>
          </p:cNvPr>
          <p:cNvGraphicFramePr>
            <a:graphicFrameLocks noGrp="1"/>
          </p:cNvGraphicFramePr>
          <p:nvPr>
            <p:extLst>
              <p:ext uri="{D42A27DB-BD31-4B8C-83A1-F6EECF244321}">
                <p14:modId xmlns:p14="http://schemas.microsoft.com/office/powerpoint/2010/main" val="2771227599"/>
              </p:ext>
            </p:extLst>
          </p:nvPr>
        </p:nvGraphicFramePr>
        <p:xfrm>
          <a:off x="6012160" y="1484784"/>
          <a:ext cx="2994025" cy="3333953"/>
        </p:xfrm>
        <a:graphic>
          <a:graphicData uri="http://schemas.openxmlformats.org/drawingml/2006/table">
            <a:tbl>
              <a:tblPr firstRow="1" firstCol="1" bandRow="1">
                <a:tableStyleId>{5C22544A-7EE6-4342-B048-85BDC9FD1C3A}</a:tableStyleId>
              </a:tblPr>
              <a:tblGrid>
                <a:gridCol w="1656184">
                  <a:extLst>
                    <a:ext uri="{9D8B030D-6E8A-4147-A177-3AD203B41FA5}">
                      <a16:colId xmlns:a16="http://schemas.microsoft.com/office/drawing/2014/main" val="20000"/>
                    </a:ext>
                  </a:extLst>
                </a:gridCol>
                <a:gridCol w="1337841">
                  <a:extLst>
                    <a:ext uri="{9D8B030D-6E8A-4147-A177-3AD203B41FA5}">
                      <a16:colId xmlns:a16="http://schemas.microsoft.com/office/drawing/2014/main" val="20001"/>
                    </a:ext>
                  </a:extLst>
                </a:gridCol>
              </a:tblGrid>
              <a:tr h="477394">
                <a:tc>
                  <a:txBody>
                    <a:bodyPr/>
                    <a:lstStyle/>
                    <a:p>
                      <a:pPr algn="ctr">
                        <a:lnSpc>
                          <a:spcPct val="150000"/>
                        </a:lnSpc>
                        <a:spcBef>
                          <a:spcPts val="600"/>
                        </a:spcBef>
                        <a:spcAft>
                          <a:spcPts val="0"/>
                        </a:spcAft>
                      </a:pPr>
                      <a:r>
                        <a:rPr lang="zh-CN" sz="1500" kern="100" dirty="0">
                          <a:solidFill>
                            <a:srgbClr val="FFFF00"/>
                          </a:solidFill>
                          <a:effectLst/>
                        </a:rPr>
                        <a:t>名称</a:t>
                      </a:r>
                      <a:endParaRPr lang="zh-CN" sz="1200" kern="100" dirty="0">
                        <a:solidFill>
                          <a:srgbClr val="FFFF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2" marR="51432" marT="0" marB="0"/>
                </a:tc>
                <a:tc>
                  <a:txBody>
                    <a:bodyPr/>
                    <a:lstStyle/>
                    <a:p>
                      <a:pPr algn="ctr">
                        <a:lnSpc>
                          <a:spcPct val="150000"/>
                        </a:lnSpc>
                        <a:spcBef>
                          <a:spcPts val="600"/>
                        </a:spcBef>
                        <a:spcAft>
                          <a:spcPts val="0"/>
                        </a:spcAft>
                      </a:pPr>
                      <a:r>
                        <a:rPr lang="zh-CN" sz="1500" kern="100" dirty="0">
                          <a:solidFill>
                            <a:srgbClr val="FFFF00"/>
                          </a:solidFill>
                          <a:effectLst/>
                        </a:rPr>
                        <a:t>指标要求</a:t>
                      </a:r>
                      <a:endParaRPr lang="zh-CN" sz="1200" kern="100" dirty="0">
                        <a:solidFill>
                          <a:srgbClr val="FFFF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2" marR="51432" marT="0" marB="0"/>
                </a:tc>
                <a:extLst>
                  <a:ext uri="{0D108BD9-81ED-4DB2-BD59-A6C34878D82A}">
                    <a16:rowId xmlns:a16="http://schemas.microsoft.com/office/drawing/2014/main" val="10000"/>
                  </a:ext>
                </a:extLst>
              </a:tr>
              <a:tr h="477394">
                <a:tc>
                  <a:txBody>
                    <a:bodyPr/>
                    <a:lstStyle/>
                    <a:p>
                      <a:pPr>
                        <a:lnSpc>
                          <a:spcPct val="150000"/>
                        </a:lnSpc>
                        <a:spcBef>
                          <a:spcPts val="420"/>
                        </a:spcBef>
                        <a:spcAft>
                          <a:spcPts val="0"/>
                        </a:spcAft>
                      </a:pPr>
                      <a:r>
                        <a:rPr lang="zh-CN" sz="1500" kern="100" dirty="0">
                          <a:solidFill>
                            <a:srgbClr val="FFFF00"/>
                          </a:solidFill>
                          <a:effectLst/>
                        </a:rPr>
                        <a:t>稳像精度</a:t>
                      </a:r>
                      <a:endParaRPr lang="zh-CN" sz="1200" kern="100" dirty="0">
                        <a:solidFill>
                          <a:srgbClr val="FFFF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2" marR="51432" marT="0" marB="0"/>
                </a:tc>
                <a:tc>
                  <a:txBody>
                    <a:bodyPr/>
                    <a:lstStyle/>
                    <a:p>
                      <a:pPr>
                        <a:lnSpc>
                          <a:spcPct val="150000"/>
                        </a:lnSpc>
                        <a:spcBef>
                          <a:spcPts val="420"/>
                        </a:spcBef>
                        <a:spcAft>
                          <a:spcPts val="0"/>
                        </a:spcAft>
                      </a:pPr>
                      <a:r>
                        <a:rPr lang="en-US" sz="1500" kern="100" dirty="0">
                          <a:effectLst/>
                        </a:rPr>
                        <a:t>0.25”/30s</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2" marR="51432" marT="0" marB="0"/>
                </a:tc>
                <a:extLst>
                  <a:ext uri="{0D108BD9-81ED-4DB2-BD59-A6C34878D82A}">
                    <a16:rowId xmlns:a16="http://schemas.microsoft.com/office/drawing/2014/main" val="10001"/>
                  </a:ext>
                </a:extLst>
              </a:tr>
              <a:tr h="365717">
                <a:tc>
                  <a:txBody>
                    <a:bodyPr/>
                    <a:lstStyle/>
                    <a:p>
                      <a:pPr>
                        <a:lnSpc>
                          <a:spcPct val="150000"/>
                        </a:lnSpc>
                        <a:spcBef>
                          <a:spcPts val="420"/>
                        </a:spcBef>
                        <a:spcAft>
                          <a:spcPts val="0"/>
                        </a:spcAft>
                      </a:pPr>
                      <a:r>
                        <a:rPr lang="zh-CN" sz="1500" kern="100" dirty="0">
                          <a:solidFill>
                            <a:srgbClr val="FFFF00"/>
                          </a:solidFill>
                          <a:effectLst/>
                        </a:rPr>
                        <a:t>扰动抑制带宽</a:t>
                      </a:r>
                      <a:endParaRPr lang="zh-CN" sz="1200" kern="100" dirty="0">
                        <a:solidFill>
                          <a:srgbClr val="FFFF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2" marR="51432" marT="0" marB="0"/>
                </a:tc>
                <a:tc>
                  <a:txBody>
                    <a:bodyPr/>
                    <a:lstStyle/>
                    <a:p>
                      <a:pPr>
                        <a:lnSpc>
                          <a:spcPct val="150000"/>
                        </a:lnSpc>
                        <a:spcBef>
                          <a:spcPts val="420"/>
                        </a:spcBef>
                        <a:spcAft>
                          <a:spcPts val="0"/>
                        </a:spcAft>
                      </a:pPr>
                      <a:r>
                        <a:rPr lang="zh-CN" sz="1500" kern="100">
                          <a:effectLst/>
                        </a:rPr>
                        <a:t>≥</a:t>
                      </a:r>
                      <a:r>
                        <a:rPr lang="en-US" sz="1500" kern="100">
                          <a:effectLst/>
                        </a:rPr>
                        <a:t>50Hz</a:t>
                      </a:r>
                      <a:r>
                        <a:rPr lang="zh-CN" sz="1500" kern="100">
                          <a:effectLst/>
                        </a:rPr>
                        <a:t>（</a:t>
                      </a:r>
                      <a:r>
                        <a:rPr lang="en-US" sz="1500" kern="100">
                          <a:effectLst/>
                        </a:rPr>
                        <a:t>-3dB</a:t>
                      </a:r>
                      <a:r>
                        <a:rPr lang="zh-CN" sz="1500" kern="100">
                          <a:effectLst/>
                        </a:rPr>
                        <a:t>）</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2" marR="51432" marT="0" marB="0"/>
                </a:tc>
                <a:extLst>
                  <a:ext uri="{0D108BD9-81ED-4DB2-BD59-A6C34878D82A}">
                    <a16:rowId xmlns:a16="http://schemas.microsoft.com/office/drawing/2014/main" val="10002"/>
                  </a:ext>
                </a:extLst>
              </a:tr>
              <a:tr h="360040">
                <a:tc>
                  <a:txBody>
                    <a:bodyPr/>
                    <a:lstStyle/>
                    <a:p>
                      <a:pPr>
                        <a:lnSpc>
                          <a:spcPct val="150000"/>
                        </a:lnSpc>
                        <a:spcBef>
                          <a:spcPts val="420"/>
                        </a:spcBef>
                        <a:spcAft>
                          <a:spcPts val="0"/>
                        </a:spcAft>
                      </a:pPr>
                      <a:r>
                        <a:rPr lang="zh-CN" sz="1500" kern="100" dirty="0">
                          <a:solidFill>
                            <a:srgbClr val="FFFF00"/>
                          </a:solidFill>
                          <a:effectLst/>
                        </a:rPr>
                        <a:t>边缘探测器量程</a:t>
                      </a:r>
                      <a:endParaRPr lang="zh-CN" sz="1200" kern="100" dirty="0">
                        <a:solidFill>
                          <a:srgbClr val="FFFF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2" marR="51432" marT="0" marB="0"/>
                </a:tc>
                <a:tc>
                  <a:txBody>
                    <a:bodyPr/>
                    <a:lstStyle/>
                    <a:p>
                      <a:pPr>
                        <a:lnSpc>
                          <a:spcPct val="150000"/>
                        </a:lnSpc>
                        <a:spcBef>
                          <a:spcPts val="420"/>
                        </a:spcBef>
                        <a:spcAft>
                          <a:spcPts val="0"/>
                        </a:spcAft>
                      </a:pPr>
                      <a:r>
                        <a:rPr lang="zh-CN" sz="1500" kern="100" dirty="0">
                          <a:effectLst/>
                        </a:rPr>
                        <a:t>±</a:t>
                      </a:r>
                      <a:r>
                        <a:rPr lang="en-US" sz="1500" kern="100" dirty="0">
                          <a:effectLst/>
                        </a:rPr>
                        <a:t>50”</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2" marR="51432" marT="0" marB="0"/>
                </a:tc>
                <a:extLst>
                  <a:ext uri="{0D108BD9-81ED-4DB2-BD59-A6C34878D82A}">
                    <a16:rowId xmlns:a16="http://schemas.microsoft.com/office/drawing/2014/main" val="10003"/>
                  </a:ext>
                </a:extLst>
              </a:tr>
              <a:tr h="360040">
                <a:tc>
                  <a:txBody>
                    <a:bodyPr/>
                    <a:lstStyle/>
                    <a:p>
                      <a:pPr>
                        <a:lnSpc>
                          <a:spcPct val="150000"/>
                        </a:lnSpc>
                        <a:spcBef>
                          <a:spcPts val="420"/>
                        </a:spcBef>
                        <a:spcAft>
                          <a:spcPts val="0"/>
                        </a:spcAft>
                      </a:pPr>
                      <a:r>
                        <a:rPr lang="zh-CN" sz="1500" kern="100" dirty="0">
                          <a:solidFill>
                            <a:srgbClr val="FFFF00"/>
                          </a:solidFill>
                          <a:effectLst/>
                        </a:rPr>
                        <a:t>边缘探测器分辨率</a:t>
                      </a:r>
                      <a:endParaRPr lang="zh-CN" sz="1200" kern="100" dirty="0">
                        <a:solidFill>
                          <a:srgbClr val="FFFF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2" marR="51432" marT="0" marB="0"/>
                </a:tc>
                <a:tc>
                  <a:txBody>
                    <a:bodyPr/>
                    <a:lstStyle/>
                    <a:p>
                      <a:pPr>
                        <a:lnSpc>
                          <a:spcPct val="150000"/>
                        </a:lnSpc>
                        <a:spcBef>
                          <a:spcPts val="420"/>
                        </a:spcBef>
                        <a:spcAft>
                          <a:spcPts val="0"/>
                        </a:spcAft>
                      </a:pPr>
                      <a:r>
                        <a:rPr lang="zh-CN" sz="1500" kern="100" dirty="0">
                          <a:effectLst/>
                        </a:rPr>
                        <a:t>≤</a:t>
                      </a:r>
                      <a:r>
                        <a:rPr lang="en-US" sz="1500" kern="100" dirty="0">
                          <a:effectLst/>
                        </a:rPr>
                        <a:t>0.05”</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2" marR="51432" marT="0" marB="0"/>
                </a:tc>
                <a:extLst>
                  <a:ext uri="{0D108BD9-81ED-4DB2-BD59-A6C34878D82A}">
                    <a16:rowId xmlns:a16="http://schemas.microsoft.com/office/drawing/2014/main" val="10004"/>
                  </a:ext>
                </a:extLst>
              </a:tr>
              <a:tr h="646608">
                <a:tc>
                  <a:txBody>
                    <a:bodyPr/>
                    <a:lstStyle/>
                    <a:p>
                      <a:pPr>
                        <a:lnSpc>
                          <a:spcPct val="150000"/>
                        </a:lnSpc>
                        <a:spcBef>
                          <a:spcPts val="420"/>
                        </a:spcBef>
                        <a:spcAft>
                          <a:spcPts val="0"/>
                        </a:spcAft>
                      </a:pPr>
                      <a:r>
                        <a:rPr lang="zh-CN" sz="1500" kern="100" dirty="0">
                          <a:solidFill>
                            <a:srgbClr val="FFFF00"/>
                          </a:solidFill>
                          <a:effectLst/>
                        </a:rPr>
                        <a:t>压电偏摆镜行程</a:t>
                      </a:r>
                      <a:endParaRPr lang="zh-CN" sz="1200" kern="100" dirty="0">
                        <a:solidFill>
                          <a:srgbClr val="FFFF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2" marR="51432" marT="0" marB="0"/>
                </a:tc>
                <a:tc>
                  <a:txBody>
                    <a:bodyPr/>
                    <a:lstStyle/>
                    <a:p>
                      <a:pPr>
                        <a:lnSpc>
                          <a:spcPct val="150000"/>
                        </a:lnSpc>
                        <a:spcBef>
                          <a:spcPts val="420"/>
                        </a:spcBef>
                        <a:spcAft>
                          <a:spcPts val="0"/>
                        </a:spcAft>
                      </a:pPr>
                      <a:r>
                        <a:rPr lang="zh-CN" sz="1500" kern="100" dirty="0">
                          <a:effectLst/>
                        </a:rPr>
                        <a:t>±</a:t>
                      </a:r>
                      <a:r>
                        <a:rPr lang="en-US" sz="1500" kern="100" dirty="0">
                          <a:effectLst/>
                        </a:rPr>
                        <a:t>18′</a:t>
                      </a:r>
                      <a:r>
                        <a:rPr lang="zh-CN" sz="1500" kern="100" dirty="0">
                          <a:effectLst/>
                        </a:rPr>
                        <a:t>（</a:t>
                      </a:r>
                      <a:r>
                        <a:rPr lang="zh-CN" altLang="zh-CN" sz="1500" kern="100" dirty="0">
                          <a:effectLst/>
                        </a:rPr>
                        <a:t>入射</a:t>
                      </a:r>
                      <a:r>
                        <a:rPr lang="zh-CN" sz="1500" kern="100" dirty="0">
                          <a:effectLst/>
                        </a:rPr>
                        <a:t>偏转角±</a:t>
                      </a:r>
                      <a:r>
                        <a:rPr lang="en-US" sz="1500" kern="100" dirty="0">
                          <a:effectLst/>
                        </a:rPr>
                        <a:t>4.5′</a:t>
                      </a:r>
                      <a:r>
                        <a:rPr lang="zh-CN" sz="1500" kern="100" dirty="0">
                          <a:effectLst/>
                        </a:rPr>
                        <a:t>）</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2" marR="51432" marT="0" marB="0"/>
                </a:tc>
                <a:extLst>
                  <a:ext uri="{0D108BD9-81ED-4DB2-BD59-A6C34878D82A}">
                    <a16:rowId xmlns:a16="http://schemas.microsoft.com/office/drawing/2014/main" val="10005"/>
                  </a:ext>
                </a:extLst>
              </a:tr>
              <a:tr h="646608">
                <a:tc>
                  <a:txBody>
                    <a:bodyPr/>
                    <a:lstStyle/>
                    <a:p>
                      <a:pPr>
                        <a:lnSpc>
                          <a:spcPct val="150000"/>
                        </a:lnSpc>
                        <a:spcBef>
                          <a:spcPts val="420"/>
                        </a:spcBef>
                        <a:spcAft>
                          <a:spcPts val="0"/>
                        </a:spcAft>
                      </a:pPr>
                      <a:r>
                        <a:rPr lang="zh-CN" sz="1500" kern="100" dirty="0">
                          <a:solidFill>
                            <a:srgbClr val="FFFF00"/>
                          </a:solidFill>
                          <a:effectLst/>
                        </a:rPr>
                        <a:t>压电偏摆镜分辨率</a:t>
                      </a:r>
                      <a:endParaRPr lang="zh-CN" sz="1200" kern="100" dirty="0">
                        <a:solidFill>
                          <a:srgbClr val="FFFF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2" marR="51432" marT="0" marB="0"/>
                </a:tc>
                <a:tc>
                  <a:txBody>
                    <a:bodyPr/>
                    <a:lstStyle/>
                    <a:p>
                      <a:pPr>
                        <a:lnSpc>
                          <a:spcPct val="150000"/>
                        </a:lnSpc>
                        <a:spcBef>
                          <a:spcPts val="420"/>
                        </a:spcBef>
                        <a:spcAft>
                          <a:spcPts val="0"/>
                        </a:spcAft>
                      </a:pPr>
                      <a:r>
                        <a:rPr lang="zh-CN" sz="1500" kern="100" dirty="0">
                          <a:effectLst/>
                        </a:rPr>
                        <a:t>≤</a:t>
                      </a:r>
                      <a:r>
                        <a:rPr lang="en-US" sz="1500" kern="100" dirty="0">
                          <a:effectLst/>
                        </a:rPr>
                        <a:t>0.2”</a:t>
                      </a:r>
                      <a:r>
                        <a:rPr lang="zh-CN" sz="1500" kern="100" dirty="0">
                          <a:effectLst/>
                        </a:rPr>
                        <a:t>（ 入射偏转角≤</a:t>
                      </a:r>
                      <a:r>
                        <a:rPr lang="en-US" sz="1500" kern="100" dirty="0">
                          <a:effectLst/>
                        </a:rPr>
                        <a:t>0.05”</a:t>
                      </a:r>
                      <a:r>
                        <a:rPr lang="zh-CN" sz="1500" kern="100" dirty="0">
                          <a:effectLst/>
                        </a:rPr>
                        <a:t>）</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2" marR="51432" marT="0" marB="0"/>
                </a:tc>
                <a:extLst>
                  <a:ext uri="{0D108BD9-81ED-4DB2-BD59-A6C34878D82A}">
                    <a16:rowId xmlns:a16="http://schemas.microsoft.com/office/drawing/2014/main" val="10006"/>
                  </a:ext>
                </a:extLst>
              </a:tr>
            </a:tbl>
          </a:graphicData>
        </a:graphic>
      </p:graphicFrame>
      <p:pic>
        <p:nvPicPr>
          <p:cNvPr id="7" name="内容占位符 5">
            <a:extLst>
              <a:ext uri="{FF2B5EF4-FFF2-40B4-BE49-F238E27FC236}">
                <a16:creationId xmlns:a16="http://schemas.microsoft.com/office/drawing/2014/main" id="{402C67C0-0858-4763-B61B-003F7C61D1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755576" y="4511395"/>
            <a:ext cx="2736304" cy="2316547"/>
          </a:xfrm>
          <a:prstGeom prst="rect">
            <a:avLst/>
          </a:prstGeom>
        </p:spPr>
      </p:pic>
      <p:pic>
        <p:nvPicPr>
          <p:cNvPr id="8" name="内容占位符 5">
            <a:extLst>
              <a:ext uri="{FF2B5EF4-FFF2-40B4-BE49-F238E27FC236}">
                <a16:creationId xmlns:a16="http://schemas.microsoft.com/office/drawing/2014/main" id="{D1C2545C-095E-4E5C-8FD6-1FAEC44929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428388" y="3324330"/>
            <a:ext cx="3713162" cy="3503612"/>
          </a:xfrm>
          <a:prstGeom prst="rect">
            <a:avLst/>
          </a:prstGeom>
        </p:spPr>
      </p:pic>
    </p:spTree>
    <p:extLst>
      <p:ext uri="{BB962C8B-B14F-4D97-AF65-F5344CB8AC3E}">
        <p14:creationId xmlns:p14="http://schemas.microsoft.com/office/powerpoint/2010/main" val="106700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00824"/>
            <a:ext cx="8229600" cy="1143000"/>
          </a:xfrm>
        </p:spPr>
        <p:txBody>
          <a:bodyPr>
            <a:normAutofit/>
          </a:bodyPr>
          <a:lstStyle/>
          <a:p>
            <a:pPr algn="l"/>
            <a:r>
              <a:rPr lang="en-US" altLang="zh-CN" sz="3200" b="1" dirty="0">
                <a:solidFill>
                  <a:srgbClr val="0033CC"/>
                </a:solidFill>
                <a:latin typeface="黑体" pitchFamily="49" charset="-122"/>
                <a:ea typeface="黑体" pitchFamily="49" charset="-122"/>
              </a:rPr>
              <a:t>FMG</a:t>
            </a:r>
            <a:r>
              <a:rPr lang="zh-CN" altLang="en-US" sz="3200" b="1" dirty="0">
                <a:solidFill>
                  <a:srgbClr val="0033CC"/>
                </a:solidFill>
                <a:latin typeface="黑体" pitchFamily="49" charset="-122"/>
                <a:ea typeface="黑体" pitchFamily="49" charset="-122"/>
              </a:rPr>
              <a:t>关键技术：滤光器</a:t>
            </a:r>
            <a:endParaRPr lang="zh-CN" altLang="en-US" b="1" dirty="0">
              <a:solidFill>
                <a:srgbClr val="C00000"/>
              </a:solidFill>
              <a:latin typeface="黑体" panose="02010609060101010101" pitchFamily="49" charset="-122"/>
              <a:ea typeface="黑体" panose="02010609060101010101" pitchFamily="49" charset="-122"/>
            </a:endParaRP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5" name="图片 5">
            <a:extLst>
              <a:ext uri="{FF2B5EF4-FFF2-40B4-BE49-F238E27FC236}">
                <a16:creationId xmlns:a16="http://schemas.microsoft.com/office/drawing/2014/main" id="{F023E816-BCD7-4F5C-B03A-6215922955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25" y="1285860"/>
            <a:ext cx="4404855" cy="323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B470F7CE-0EE7-4A7C-B433-D3B472E64325}"/>
              </a:ext>
            </a:extLst>
          </p:cNvPr>
          <p:cNvPicPr/>
          <p:nvPr/>
        </p:nvPicPr>
        <p:blipFill>
          <a:blip r:embed="rId3" cstate="print"/>
          <a:stretch>
            <a:fillRect/>
          </a:stretch>
        </p:blipFill>
        <p:spPr>
          <a:xfrm>
            <a:off x="5113575" y="1443824"/>
            <a:ext cx="3651358" cy="1944216"/>
          </a:xfrm>
          <a:prstGeom prst="rect">
            <a:avLst/>
          </a:prstGeom>
        </p:spPr>
      </p:pic>
      <p:pic>
        <p:nvPicPr>
          <p:cNvPr id="7" name="图片 6" descr="图片包含 电子产品&#10;&#10;已生成高可信度的说明">
            <a:extLst>
              <a:ext uri="{FF2B5EF4-FFF2-40B4-BE49-F238E27FC236}">
                <a16:creationId xmlns:a16="http://schemas.microsoft.com/office/drawing/2014/main" id="{09EAEAEC-201F-4908-9159-7371D61899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659" t="7066"/>
          <a:stretch/>
        </p:blipFill>
        <p:spPr>
          <a:xfrm>
            <a:off x="5113575" y="2970593"/>
            <a:ext cx="3651358" cy="2159611"/>
          </a:xfrm>
          <a:prstGeom prst="rect">
            <a:avLst/>
          </a:prstGeom>
        </p:spPr>
      </p:pic>
      <p:pic>
        <p:nvPicPr>
          <p:cNvPr id="8" name="内容占位符 14" descr="图片包含 电子产品, 陈列&#10;&#10;已生成高可信度的说明">
            <a:extLst>
              <a:ext uri="{FF2B5EF4-FFF2-40B4-BE49-F238E27FC236}">
                <a16:creationId xmlns:a16="http://schemas.microsoft.com/office/drawing/2014/main" id="{BC6E8AB8-88C9-471C-91F5-AA70FEB1B9A0}"/>
              </a:ext>
            </a:extLst>
          </p:cNvPr>
          <p:cNvPicPr>
            <a:picLocks noChangeAspect="1"/>
          </p:cNvPicPr>
          <p:nvPr/>
        </p:nvPicPr>
        <p:blipFill>
          <a:blip r:embed="rId5" cstate="print"/>
          <a:srcRect/>
          <a:stretch>
            <a:fillRect/>
          </a:stretch>
        </p:blipFill>
        <p:spPr>
          <a:xfrm>
            <a:off x="5113575" y="4814840"/>
            <a:ext cx="3651358" cy="2052397"/>
          </a:xfrm>
          <a:prstGeom prst="rect">
            <a:avLst/>
          </a:prstGeom>
        </p:spPr>
      </p:pic>
      <p:pic>
        <p:nvPicPr>
          <p:cNvPr id="11" name="内容占位符 13" descr="图片包含 墙壁&#10;&#10;描述已自动生成">
            <a:extLst>
              <a:ext uri="{FF2B5EF4-FFF2-40B4-BE49-F238E27FC236}">
                <a16:creationId xmlns:a16="http://schemas.microsoft.com/office/drawing/2014/main" id="{93D4C63D-C370-4012-B089-EF14BDEC4C4C}"/>
              </a:ext>
            </a:extLst>
          </p:cNvPr>
          <p:cNvPicPr>
            <a:picLocks noGrp="1" noChangeAspect="1"/>
          </p:cNvPicPr>
          <p:nvPr>
            <p:ph sz="half" idx="1"/>
          </p:nvPr>
        </p:nvPicPr>
        <p:blipFill>
          <a:blip r:embed="rId6" cstate="print">
            <a:extLst>
              <a:ext uri="{28A0092B-C50C-407E-A947-70E740481C1C}">
                <a14:useLocalDpi xmlns:a14="http://schemas.microsoft.com/office/drawing/2010/main" val="0"/>
              </a:ext>
            </a:extLst>
          </a:blip>
          <a:stretch>
            <a:fillRect/>
          </a:stretch>
        </p:blipFill>
        <p:spPr>
          <a:xfrm>
            <a:off x="457200" y="4372220"/>
            <a:ext cx="3651359" cy="2440891"/>
          </a:xfrm>
        </p:spPr>
      </p:pic>
    </p:spTree>
    <p:extLst>
      <p:ext uri="{BB962C8B-B14F-4D97-AF65-F5344CB8AC3E}">
        <p14:creationId xmlns:p14="http://schemas.microsoft.com/office/powerpoint/2010/main" val="768918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sz="3200" b="1" dirty="0">
                <a:solidFill>
                  <a:srgbClr val="0033CC"/>
                </a:solidFill>
                <a:latin typeface="黑体" pitchFamily="49" charset="-122"/>
                <a:ea typeface="黑体" pitchFamily="49" charset="-122"/>
              </a:rPr>
              <a:t>ASO-S</a:t>
            </a:r>
            <a:r>
              <a:rPr lang="zh-CN" altLang="en-US" sz="3200" b="1" dirty="0">
                <a:solidFill>
                  <a:srgbClr val="0033CC"/>
                </a:solidFill>
                <a:latin typeface="黑体" pitchFamily="49" charset="-122"/>
                <a:ea typeface="黑体" pitchFamily="49" charset="-122"/>
              </a:rPr>
              <a:t>载荷</a:t>
            </a:r>
            <a:r>
              <a:rPr lang="en-US" altLang="zh-CN" sz="3200" b="1" dirty="0">
                <a:solidFill>
                  <a:srgbClr val="0033CC"/>
                </a:solidFill>
                <a:latin typeface="黑体" pitchFamily="49" charset="-122"/>
                <a:ea typeface="黑体" pitchFamily="49" charset="-122"/>
              </a:rPr>
              <a:t>2</a:t>
            </a:r>
            <a:r>
              <a:rPr lang="zh-CN" altLang="en-US" sz="3200" b="1" dirty="0">
                <a:solidFill>
                  <a:srgbClr val="0033CC"/>
                </a:solidFill>
                <a:latin typeface="黑体" pitchFamily="49" charset="-122"/>
                <a:ea typeface="黑体" pitchFamily="49" charset="-122"/>
              </a:rPr>
              <a:t>：</a:t>
            </a:r>
            <a:r>
              <a:rPr lang="en-US" altLang="zh-CN" sz="3200" b="1" dirty="0">
                <a:solidFill>
                  <a:srgbClr val="0033CC"/>
                </a:solidFill>
                <a:latin typeface="黑体" pitchFamily="49" charset="-122"/>
                <a:ea typeface="黑体" pitchFamily="49" charset="-122"/>
              </a:rPr>
              <a:t>LST</a:t>
            </a:r>
            <a:endParaRPr lang="zh-CN" altLang="en-US" b="1" dirty="0">
              <a:solidFill>
                <a:srgbClr val="C00000"/>
              </a:solidFill>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457200" y="1600201"/>
            <a:ext cx="8229600" cy="964704"/>
          </a:xfrm>
        </p:spPr>
        <p:txBody>
          <a:bodyPr>
            <a:normAutofit/>
          </a:bodyPr>
          <a:lstStyle/>
          <a:p>
            <a:pPr marL="0" indent="0" algn="just">
              <a:buNone/>
            </a:pPr>
            <a:r>
              <a:rPr lang="en-US" altLang="zh-CN" sz="1800" dirty="0">
                <a:latin typeface="黑体" panose="02010609060101010101" pitchFamily="49" charset="-122"/>
                <a:ea typeface="黑体" panose="02010609060101010101" pitchFamily="49" charset="-122"/>
              </a:rPr>
              <a:t>LST</a:t>
            </a:r>
            <a:r>
              <a:rPr lang="zh-CN" altLang="en-US" sz="1800" dirty="0">
                <a:latin typeface="黑体" panose="02010609060101010101" pitchFamily="49" charset="-122"/>
                <a:ea typeface="黑体" panose="02010609060101010101" pitchFamily="49" charset="-122"/>
              </a:rPr>
              <a:t>的主要功能是在莱曼</a:t>
            </a:r>
            <a:r>
              <a:rPr lang="en-US" altLang="zh-CN" sz="1800" dirty="0">
                <a:latin typeface="黑体" panose="02010609060101010101" pitchFamily="49" charset="-122"/>
                <a:ea typeface="黑体" panose="02010609060101010101" pitchFamily="49" charset="-122"/>
              </a:rPr>
              <a:t>α</a:t>
            </a:r>
            <a:r>
              <a:rPr lang="zh-CN" altLang="en-US" sz="1800" dirty="0">
                <a:latin typeface="黑体" panose="02010609060101010101" pitchFamily="49" charset="-122"/>
                <a:ea typeface="黑体" panose="02010609060101010101" pitchFamily="49" charset="-122"/>
              </a:rPr>
              <a:t>和白光波段获取</a:t>
            </a:r>
            <a:r>
              <a:rPr lang="en-US" altLang="zh-CN" sz="1800" dirty="0">
                <a:latin typeface="黑体" panose="02010609060101010101" pitchFamily="49" charset="-122"/>
                <a:ea typeface="黑体" panose="02010609060101010101" pitchFamily="49" charset="-122"/>
              </a:rPr>
              <a:t>1.1–2.5</a:t>
            </a:r>
            <a:r>
              <a:rPr lang="zh-CN" altLang="en-US" sz="1800" dirty="0">
                <a:latin typeface="黑体" panose="02010609060101010101" pitchFamily="49" charset="-122"/>
                <a:ea typeface="黑体" panose="02010609060101010101" pitchFamily="49" charset="-122"/>
              </a:rPr>
              <a:t>个太阳半径的内冕高时间分辨率图像和</a:t>
            </a:r>
            <a:r>
              <a:rPr lang="en-US" altLang="zh-CN" sz="1800" dirty="0">
                <a:latin typeface="黑体" panose="02010609060101010101" pitchFamily="49" charset="-122"/>
                <a:ea typeface="黑体" panose="02010609060101010101" pitchFamily="49" charset="-122"/>
              </a:rPr>
              <a:t>0.0–1.2</a:t>
            </a:r>
            <a:r>
              <a:rPr lang="zh-CN" altLang="en-US" sz="1800" dirty="0">
                <a:latin typeface="黑体" panose="02010609060101010101" pitchFamily="49" charset="-122"/>
                <a:ea typeface="黑体" panose="02010609060101010101" pitchFamily="49" charset="-122"/>
              </a:rPr>
              <a:t>个太阳半径内的高时空分辨率全日面图像，以研究耀斑的形成和演化，特别是研究日冕物质抛射的早期形成和演化。由</a:t>
            </a:r>
            <a:r>
              <a:rPr lang="en-US" altLang="zh-CN" sz="1800" dirty="0">
                <a:latin typeface="黑体" panose="02010609060101010101" pitchFamily="49" charset="-122"/>
                <a:ea typeface="黑体" panose="02010609060101010101" pitchFamily="49" charset="-122"/>
              </a:rPr>
              <a:t>SDI</a:t>
            </a:r>
            <a:r>
              <a:rPr lang="zh-CN" altLang="en-US" sz="1800" dirty="0">
                <a:latin typeface="黑体" panose="02010609060101010101" pitchFamily="49" charset="-122"/>
                <a:ea typeface="黑体" panose="02010609060101010101" pitchFamily="49" charset="-122"/>
              </a:rPr>
              <a:t>、</a:t>
            </a:r>
            <a:r>
              <a:rPr lang="en-US" altLang="zh-CN" sz="1800" dirty="0">
                <a:latin typeface="黑体" panose="02010609060101010101" pitchFamily="49" charset="-122"/>
                <a:ea typeface="黑体" panose="02010609060101010101" pitchFamily="49" charset="-122"/>
              </a:rPr>
              <a:t>SCI</a:t>
            </a:r>
            <a:r>
              <a:rPr lang="zh-CN" altLang="en-US" sz="1800" dirty="0">
                <a:latin typeface="黑体" panose="02010609060101010101" pitchFamily="49" charset="-122"/>
                <a:ea typeface="黑体" panose="02010609060101010101" pitchFamily="49" charset="-122"/>
              </a:rPr>
              <a:t>和</a:t>
            </a:r>
            <a:r>
              <a:rPr lang="en-US" altLang="zh-CN" sz="1800" dirty="0">
                <a:latin typeface="黑体" panose="02010609060101010101" pitchFamily="49" charset="-122"/>
                <a:ea typeface="黑体" panose="02010609060101010101" pitchFamily="49" charset="-122"/>
              </a:rPr>
              <a:t>WST</a:t>
            </a:r>
            <a:r>
              <a:rPr lang="zh-CN" altLang="en-US" sz="1800" dirty="0">
                <a:latin typeface="黑体" panose="02010609060101010101" pitchFamily="49" charset="-122"/>
                <a:ea typeface="黑体" panose="02010609060101010101" pitchFamily="49" charset="-122"/>
              </a:rPr>
              <a:t>组成</a:t>
            </a: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DCDDD847-5A3B-4769-94D3-C97BBD99AD6E}"/>
              </a:ext>
            </a:extLst>
          </p:cNvPr>
          <p:cNvPicPr>
            <a:picLocks noChangeAspect="1"/>
          </p:cNvPicPr>
          <p:nvPr/>
        </p:nvPicPr>
        <p:blipFill>
          <a:blip r:embed="rId3"/>
          <a:stretch>
            <a:fillRect/>
          </a:stretch>
        </p:blipFill>
        <p:spPr>
          <a:xfrm>
            <a:off x="457200" y="2758108"/>
            <a:ext cx="5713401" cy="3070781"/>
          </a:xfrm>
          <a:prstGeom prst="rect">
            <a:avLst/>
          </a:prstGeom>
        </p:spPr>
      </p:pic>
      <p:sp>
        <p:nvSpPr>
          <p:cNvPr id="10" name="矩形 9">
            <a:extLst>
              <a:ext uri="{FF2B5EF4-FFF2-40B4-BE49-F238E27FC236}">
                <a16:creationId xmlns:a16="http://schemas.microsoft.com/office/drawing/2014/main" id="{8F31101B-B2E5-4CC0-AA6D-3FDBE8F46888}"/>
              </a:ext>
            </a:extLst>
          </p:cNvPr>
          <p:cNvSpPr/>
          <p:nvPr/>
        </p:nvSpPr>
        <p:spPr>
          <a:xfrm>
            <a:off x="5004048" y="5572140"/>
            <a:ext cx="3960440" cy="1200329"/>
          </a:xfrm>
          <a:prstGeom prst="rect">
            <a:avLst/>
          </a:prstGeom>
        </p:spPr>
        <p:txBody>
          <a:bodyPr wrap="square">
            <a:spAutoFit/>
          </a:bodyPr>
          <a:lstStyle/>
          <a:p>
            <a:r>
              <a:rPr lang="zh-CN" altLang="en-US" dirty="0">
                <a:solidFill>
                  <a:srgbClr val="FF0000"/>
                </a:solidFill>
                <a:latin typeface="黑体" pitchFamily="49" charset="-122"/>
                <a:ea typeface="黑体" pitchFamily="49" charset="-122"/>
              </a:rPr>
              <a:t>日冕仪杂散光抑制及检测技术；</a:t>
            </a:r>
            <a:endParaRPr lang="en-US" altLang="zh-CN" dirty="0">
              <a:solidFill>
                <a:srgbClr val="FF0000"/>
              </a:solidFill>
              <a:latin typeface="黑体" pitchFamily="49" charset="-122"/>
              <a:ea typeface="黑体" pitchFamily="49" charset="-122"/>
            </a:endParaRPr>
          </a:p>
          <a:p>
            <a:r>
              <a:rPr lang="zh-CN" altLang="en-US" dirty="0">
                <a:latin typeface="黑体" pitchFamily="49" charset="-122"/>
                <a:ea typeface="黑体" pitchFamily="49" charset="-122"/>
              </a:rPr>
              <a:t>高面形精度超光滑表面加工检测技术；</a:t>
            </a:r>
            <a:endParaRPr lang="en-US" altLang="zh-CN" dirty="0">
              <a:latin typeface="黑体" pitchFamily="49" charset="-122"/>
              <a:ea typeface="黑体" pitchFamily="49" charset="-122"/>
            </a:endParaRPr>
          </a:p>
          <a:p>
            <a:r>
              <a:rPr lang="zh-CN" altLang="en-US" dirty="0">
                <a:latin typeface="黑体" pitchFamily="49" charset="-122"/>
                <a:ea typeface="黑体" pitchFamily="49" charset="-122"/>
              </a:rPr>
              <a:t>莱曼阿尔法波段镀膜及检测定标技术；</a:t>
            </a:r>
            <a:endParaRPr lang="en-US" altLang="zh-CN" dirty="0">
              <a:latin typeface="黑体" pitchFamily="49" charset="-122"/>
              <a:ea typeface="黑体" pitchFamily="49" charset="-122"/>
            </a:endParaRPr>
          </a:p>
          <a:p>
            <a:r>
              <a:rPr lang="zh-CN" altLang="en-US" dirty="0">
                <a:latin typeface="黑体" pitchFamily="49" charset="-122"/>
                <a:ea typeface="黑体" pitchFamily="49" charset="-122"/>
              </a:rPr>
              <a:t>高精度太阳稳像技术；</a:t>
            </a:r>
            <a:endParaRPr lang="en-US" altLang="zh-CN" dirty="0">
              <a:latin typeface="黑体" pitchFamily="49" charset="-122"/>
              <a:ea typeface="黑体" pitchFamily="49" charset="-122"/>
            </a:endParaRPr>
          </a:p>
        </p:txBody>
      </p:sp>
    </p:spTree>
    <p:extLst>
      <p:ext uri="{BB962C8B-B14F-4D97-AF65-F5344CB8AC3E}">
        <p14:creationId xmlns:p14="http://schemas.microsoft.com/office/powerpoint/2010/main" val="2577498456"/>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sz="3200" b="1" dirty="0">
                <a:solidFill>
                  <a:srgbClr val="0033CC"/>
                </a:solidFill>
                <a:latin typeface="黑体" pitchFamily="49" charset="-122"/>
                <a:ea typeface="黑体" pitchFamily="49" charset="-122"/>
              </a:rPr>
              <a:t>ASO-S</a:t>
            </a:r>
            <a:r>
              <a:rPr lang="zh-CN" altLang="en-US" sz="3200" b="1" dirty="0">
                <a:solidFill>
                  <a:srgbClr val="0033CC"/>
                </a:solidFill>
                <a:latin typeface="黑体" pitchFamily="49" charset="-122"/>
                <a:ea typeface="黑体" pitchFamily="49" charset="-122"/>
              </a:rPr>
              <a:t>载荷</a:t>
            </a:r>
            <a:r>
              <a:rPr lang="en-US" altLang="zh-CN" sz="3200" b="1" dirty="0">
                <a:solidFill>
                  <a:srgbClr val="0033CC"/>
                </a:solidFill>
                <a:latin typeface="黑体" pitchFamily="49" charset="-122"/>
                <a:ea typeface="黑体" pitchFamily="49" charset="-122"/>
              </a:rPr>
              <a:t>2</a:t>
            </a:r>
            <a:r>
              <a:rPr lang="zh-CN" altLang="en-US" sz="3200" b="1" dirty="0">
                <a:solidFill>
                  <a:srgbClr val="0033CC"/>
                </a:solidFill>
                <a:latin typeface="黑体" pitchFamily="49" charset="-122"/>
                <a:ea typeface="黑体" pitchFamily="49" charset="-122"/>
              </a:rPr>
              <a:t>：</a:t>
            </a:r>
            <a:r>
              <a:rPr lang="en-US" altLang="zh-CN" sz="3200" b="1" dirty="0">
                <a:solidFill>
                  <a:srgbClr val="0033CC"/>
                </a:solidFill>
                <a:latin typeface="黑体" pitchFamily="49" charset="-122"/>
                <a:ea typeface="黑体" pitchFamily="49" charset="-122"/>
              </a:rPr>
              <a:t>LST</a:t>
            </a:r>
            <a:endParaRPr lang="zh-CN" altLang="en-US" b="1" dirty="0">
              <a:solidFill>
                <a:srgbClr val="C00000"/>
              </a:solidFill>
              <a:latin typeface="黑体" panose="02010609060101010101" pitchFamily="49" charset="-122"/>
              <a:ea typeface="黑体" panose="02010609060101010101" pitchFamily="49" charset="-122"/>
            </a:endParaRP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5" name="Picture 1">
            <a:extLst>
              <a:ext uri="{FF2B5EF4-FFF2-40B4-BE49-F238E27FC236}">
                <a16:creationId xmlns:a16="http://schemas.microsoft.com/office/drawing/2014/main" id="{CA34CAC9-D3FC-4B43-99AE-3C5EBE1F1484}"/>
              </a:ext>
            </a:extLst>
          </p:cNvPr>
          <p:cNvPicPr>
            <a:picLocks noChangeAspect="1" noChangeArrowheads="1"/>
          </p:cNvPicPr>
          <p:nvPr/>
        </p:nvPicPr>
        <p:blipFill>
          <a:blip r:embed="rId2"/>
          <a:srcRect/>
          <a:stretch>
            <a:fillRect/>
          </a:stretch>
        </p:blipFill>
        <p:spPr bwMode="auto">
          <a:xfrm>
            <a:off x="75639" y="1655725"/>
            <a:ext cx="5439438" cy="2554138"/>
          </a:xfrm>
          <a:prstGeom prst="rect">
            <a:avLst/>
          </a:prstGeom>
          <a:noFill/>
          <a:ln w="9525" algn="ctr">
            <a:noFill/>
            <a:miter lim="800000"/>
            <a:headEnd/>
            <a:tailEnd/>
          </a:ln>
          <a:effectLst/>
        </p:spPr>
      </p:pic>
      <p:sp>
        <p:nvSpPr>
          <p:cNvPr id="6" name="矩形 5">
            <a:extLst>
              <a:ext uri="{FF2B5EF4-FFF2-40B4-BE49-F238E27FC236}">
                <a16:creationId xmlns:a16="http://schemas.microsoft.com/office/drawing/2014/main" id="{6EDE2B31-494F-407D-88A3-2A2D0E1BF490}"/>
              </a:ext>
            </a:extLst>
          </p:cNvPr>
          <p:cNvSpPr/>
          <p:nvPr/>
        </p:nvSpPr>
        <p:spPr>
          <a:xfrm>
            <a:off x="5652120" y="2004566"/>
            <a:ext cx="3183632" cy="1754187"/>
          </a:xfrm>
          <a:prstGeom prst="rect">
            <a:avLst/>
          </a:prstGeom>
        </p:spPr>
        <p:txBody>
          <a:bodyPr wrap="square">
            <a:spAutoFit/>
          </a:bodyPr>
          <a:lstStyle/>
          <a:p>
            <a:pPr marL="285750" indent="-285750" algn="l">
              <a:buFont typeface="Wingdings" pitchFamily="2" charset="2"/>
              <a:buChar char="n"/>
              <a:defRPr/>
            </a:pPr>
            <a:r>
              <a:rPr lang="zh-CN" altLang="en-US" sz="1800" dirty="0"/>
              <a:t>主要包括：</a:t>
            </a:r>
            <a:endParaRPr lang="en-US" altLang="zh-CN" sz="1800" dirty="0"/>
          </a:p>
          <a:p>
            <a:pPr algn="l">
              <a:defRPr/>
            </a:pPr>
            <a:r>
              <a:rPr lang="zh-CN" altLang="zh-CN" sz="1800" dirty="0"/>
              <a:t>入瞳</a:t>
            </a:r>
            <a:r>
              <a:rPr lang="en-US" altLang="zh-CN" sz="1800" dirty="0"/>
              <a:t>1</a:t>
            </a:r>
            <a:r>
              <a:rPr lang="zh-CN" altLang="zh-CN" sz="1800" dirty="0"/>
              <a:t>，主镜</a:t>
            </a:r>
            <a:r>
              <a:rPr lang="en-US" altLang="zh-CN" sz="1800" dirty="0"/>
              <a:t>2</a:t>
            </a:r>
            <a:r>
              <a:rPr lang="zh-CN" altLang="zh-CN" sz="1800" dirty="0"/>
              <a:t>，次镜</a:t>
            </a:r>
            <a:r>
              <a:rPr lang="en-US" altLang="zh-CN" sz="1800" dirty="0"/>
              <a:t>3</a:t>
            </a:r>
            <a:r>
              <a:rPr lang="zh-CN" altLang="zh-CN" sz="1800" dirty="0"/>
              <a:t>，三镜</a:t>
            </a:r>
            <a:r>
              <a:rPr lang="en-US" altLang="zh-CN" sz="1800" dirty="0"/>
              <a:t>4</a:t>
            </a:r>
            <a:r>
              <a:rPr lang="zh-CN" altLang="zh-CN" sz="1800" dirty="0"/>
              <a:t>，里奥光阑</a:t>
            </a:r>
            <a:r>
              <a:rPr lang="en-US" altLang="zh-CN" sz="1800" dirty="0"/>
              <a:t>5</a:t>
            </a:r>
            <a:r>
              <a:rPr lang="zh-CN" altLang="zh-CN" sz="1800" dirty="0"/>
              <a:t>，分光镜</a:t>
            </a:r>
            <a:r>
              <a:rPr lang="en-US" altLang="zh-CN" sz="1800" dirty="0"/>
              <a:t>6</a:t>
            </a:r>
            <a:r>
              <a:rPr lang="zh-CN" altLang="zh-CN" sz="1800" dirty="0"/>
              <a:t>、折反镜</a:t>
            </a:r>
            <a:r>
              <a:rPr lang="en-US" altLang="zh-CN" sz="1800" dirty="0"/>
              <a:t>7</a:t>
            </a:r>
            <a:r>
              <a:rPr lang="zh-CN" altLang="zh-CN" sz="1800" dirty="0"/>
              <a:t>、光阱</a:t>
            </a:r>
            <a:r>
              <a:rPr lang="en-US" altLang="zh-CN" sz="1800" dirty="0"/>
              <a:t>10</a:t>
            </a:r>
            <a:r>
              <a:rPr lang="zh-CN" altLang="zh-CN" sz="1800" dirty="0"/>
              <a:t>、</a:t>
            </a:r>
            <a:r>
              <a:rPr lang="en-US" altLang="zh-CN" sz="1800" dirty="0"/>
              <a:t>Lyα</a:t>
            </a:r>
            <a:r>
              <a:rPr lang="zh-CN" altLang="zh-CN" sz="1800" dirty="0"/>
              <a:t>波段</a:t>
            </a:r>
            <a:r>
              <a:rPr lang="en-US" altLang="zh-CN" sz="1800" dirty="0"/>
              <a:t>COMS</a:t>
            </a:r>
            <a:r>
              <a:rPr lang="zh-CN" altLang="en-US" sz="1800" dirty="0"/>
              <a:t>探测器</a:t>
            </a:r>
            <a:r>
              <a:rPr lang="en-US" altLang="zh-CN" sz="1800" dirty="0"/>
              <a:t>8</a:t>
            </a:r>
            <a:r>
              <a:rPr lang="zh-CN" altLang="zh-CN" sz="1800" dirty="0"/>
              <a:t>和</a:t>
            </a:r>
            <a:r>
              <a:rPr lang="en-US" altLang="zh-CN" sz="1800" dirty="0"/>
              <a:t>700nm</a:t>
            </a:r>
            <a:r>
              <a:rPr lang="zh-CN" altLang="zh-CN" sz="1800" dirty="0"/>
              <a:t>波段</a:t>
            </a:r>
            <a:r>
              <a:rPr lang="en-US" altLang="zh-CN" sz="1800" dirty="0"/>
              <a:t>CMOS</a:t>
            </a:r>
            <a:r>
              <a:rPr lang="zh-CN" altLang="en-US" sz="1800" dirty="0"/>
              <a:t>探测器</a:t>
            </a:r>
            <a:r>
              <a:rPr lang="en-US" altLang="zh-CN" sz="1800" dirty="0"/>
              <a:t>9</a:t>
            </a:r>
            <a:endParaRPr lang="zh-CN" altLang="en-US" sz="1800" dirty="0"/>
          </a:p>
        </p:txBody>
      </p:sp>
      <p:pic>
        <p:nvPicPr>
          <p:cNvPr id="7" name="图片 13" descr="说明: WST and SDI">
            <a:extLst>
              <a:ext uri="{FF2B5EF4-FFF2-40B4-BE49-F238E27FC236}">
                <a16:creationId xmlns:a16="http://schemas.microsoft.com/office/drawing/2014/main" id="{47709D08-C9DA-4A6C-8633-658C384E0E60}"/>
              </a:ext>
            </a:extLst>
          </p:cNvPr>
          <p:cNvPicPr>
            <a:picLocks noChangeAspect="1"/>
          </p:cNvPicPr>
          <p:nvPr/>
        </p:nvPicPr>
        <p:blipFill>
          <a:blip r:embed="rId3"/>
          <a:srcRect/>
          <a:stretch>
            <a:fillRect/>
          </a:stretch>
        </p:blipFill>
        <p:spPr bwMode="auto">
          <a:xfrm>
            <a:off x="106729" y="4483229"/>
            <a:ext cx="5329367" cy="1682075"/>
          </a:xfrm>
          <a:prstGeom prst="rect">
            <a:avLst/>
          </a:prstGeom>
          <a:noFill/>
          <a:ln w="9525">
            <a:noFill/>
            <a:miter lim="800000"/>
            <a:headEnd/>
            <a:tailEnd/>
          </a:ln>
        </p:spPr>
      </p:pic>
      <p:sp>
        <p:nvSpPr>
          <p:cNvPr id="8" name="矩形 7">
            <a:extLst>
              <a:ext uri="{FF2B5EF4-FFF2-40B4-BE49-F238E27FC236}">
                <a16:creationId xmlns:a16="http://schemas.microsoft.com/office/drawing/2014/main" id="{B01C2D14-3361-45F0-B4F2-61A56CD624BF}"/>
              </a:ext>
            </a:extLst>
          </p:cNvPr>
          <p:cNvSpPr/>
          <p:nvPr/>
        </p:nvSpPr>
        <p:spPr>
          <a:xfrm>
            <a:off x="5652120" y="4738301"/>
            <a:ext cx="2895600" cy="954107"/>
          </a:xfrm>
          <a:prstGeom prst="rect">
            <a:avLst/>
          </a:prstGeom>
        </p:spPr>
        <p:txBody>
          <a:bodyPr wrap="square">
            <a:spAutoFit/>
          </a:bodyPr>
          <a:lstStyle/>
          <a:p>
            <a:pPr marL="285750" indent="-285750" algn="l">
              <a:buFont typeface="Wingdings" pitchFamily="2" charset="2"/>
              <a:buChar char="n"/>
              <a:defRPr/>
            </a:pPr>
            <a:r>
              <a:rPr lang="en-US" altLang="zh-CN" sz="2000" b="0" dirty="0"/>
              <a:t>SDI</a:t>
            </a:r>
            <a:r>
              <a:rPr lang="zh-CN" altLang="en-US" sz="2000" b="0" dirty="0"/>
              <a:t>和</a:t>
            </a:r>
            <a:r>
              <a:rPr lang="en-US" altLang="zh-CN" sz="2000" b="0" dirty="0"/>
              <a:t>WST</a:t>
            </a:r>
            <a:r>
              <a:rPr lang="zh-CN" altLang="en-US" sz="2000" b="0" dirty="0"/>
              <a:t>光学系统</a:t>
            </a:r>
            <a:endParaRPr lang="en-US" altLang="zh-CN" sz="2000" b="0" dirty="0"/>
          </a:p>
          <a:p>
            <a:pPr marL="285750" indent="-285750" algn="l">
              <a:buFont typeface="Wingdings" pitchFamily="2" charset="2"/>
              <a:buChar char="Ø"/>
              <a:defRPr/>
            </a:pPr>
            <a:r>
              <a:rPr lang="zh-CN" altLang="zh-CN" sz="1800" b="0" dirty="0"/>
              <a:t>主镜为离轴抛物面</a:t>
            </a:r>
            <a:endParaRPr lang="en-US" altLang="zh-CN" sz="1800" b="0" dirty="0"/>
          </a:p>
          <a:p>
            <a:pPr marL="342900" indent="-342900" algn="l">
              <a:buFont typeface="Wingdings" pitchFamily="2" charset="2"/>
              <a:buChar char="Ø"/>
              <a:defRPr/>
            </a:pPr>
            <a:r>
              <a:rPr lang="zh-CN" altLang="zh-CN" sz="1800" b="0" dirty="0"/>
              <a:t>次镜为离轴双曲面</a:t>
            </a:r>
            <a:endParaRPr lang="en-US" altLang="zh-CN" sz="1800" b="0" dirty="0"/>
          </a:p>
        </p:txBody>
      </p:sp>
    </p:spTree>
    <p:extLst>
      <p:ext uri="{BB962C8B-B14F-4D97-AF65-F5344CB8AC3E}">
        <p14:creationId xmlns:p14="http://schemas.microsoft.com/office/powerpoint/2010/main" val="3175656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sz="3200" b="1" dirty="0">
                <a:solidFill>
                  <a:srgbClr val="0033CC"/>
                </a:solidFill>
                <a:latin typeface="黑体" pitchFamily="49" charset="-122"/>
                <a:ea typeface="黑体" pitchFamily="49" charset="-122"/>
                <a:cs typeface="+mn-cs"/>
              </a:rPr>
              <a:t>ASO-S</a:t>
            </a:r>
            <a:r>
              <a:rPr lang="zh-CN" altLang="en-US" sz="3200" b="1" dirty="0">
                <a:solidFill>
                  <a:srgbClr val="0033CC"/>
                </a:solidFill>
                <a:latin typeface="黑体" pitchFamily="49" charset="-122"/>
                <a:ea typeface="黑体" pitchFamily="49" charset="-122"/>
                <a:cs typeface="+mn-cs"/>
              </a:rPr>
              <a:t>载荷</a:t>
            </a:r>
            <a:r>
              <a:rPr lang="en-US" altLang="zh-CN" sz="3200" b="1" dirty="0">
                <a:solidFill>
                  <a:srgbClr val="0033CC"/>
                </a:solidFill>
                <a:latin typeface="黑体" pitchFamily="49" charset="-122"/>
                <a:ea typeface="黑体" pitchFamily="49" charset="-122"/>
                <a:cs typeface="+mn-cs"/>
              </a:rPr>
              <a:t>2</a:t>
            </a:r>
            <a:r>
              <a:rPr lang="zh-CN" altLang="en-US" sz="3200" b="1" dirty="0">
                <a:solidFill>
                  <a:srgbClr val="0033CC"/>
                </a:solidFill>
                <a:latin typeface="黑体" pitchFamily="49" charset="-122"/>
                <a:ea typeface="黑体" pitchFamily="49" charset="-122"/>
                <a:cs typeface="+mn-cs"/>
              </a:rPr>
              <a:t>：</a:t>
            </a:r>
            <a:r>
              <a:rPr lang="en-US" altLang="zh-CN" sz="3200" b="1" dirty="0">
                <a:solidFill>
                  <a:srgbClr val="0033CC"/>
                </a:solidFill>
                <a:latin typeface="黑体" pitchFamily="49" charset="-122"/>
                <a:ea typeface="黑体" pitchFamily="49" charset="-122"/>
                <a:cs typeface="+mn-cs"/>
              </a:rPr>
              <a:t>LST</a:t>
            </a:r>
            <a:r>
              <a:rPr lang="zh-CN" altLang="en-US" sz="3200" b="1" dirty="0">
                <a:solidFill>
                  <a:srgbClr val="0033CC"/>
                </a:solidFill>
                <a:latin typeface="黑体" pitchFamily="49" charset="-122"/>
                <a:ea typeface="黑体" pitchFamily="49" charset="-122"/>
                <a:cs typeface="+mn-cs"/>
              </a:rPr>
              <a:t>杂散光抑制</a:t>
            </a: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29C97383-B476-4058-BA6A-1C0A85502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83" t="36278" b="18140"/>
          <a:stretch/>
        </p:blipFill>
        <p:spPr>
          <a:xfrm rot="10800000">
            <a:off x="3347864" y="1412776"/>
            <a:ext cx="2974398" cy="2276872"/>
          </a:xfrm>
          <a:prstGeom prst="rect">
            <a:avLst/>
          </a:prstGeom>
        </p:spPr>
      </p:pic>
      <p:pic>
        <p:nvPicPr>
          <p:cNvPr id="9" name="图片 8">
            <a:extLst>
              <a:ext uri="{FF2B5EF4-FFF2-40B4-BE49-F238E27FC236}">
                <a16:creationId xmlns:a16="http://schemas.microsoft.com/office/drawing/2014/main" id="{62CD073D-33EA-4697-895F-28EDE42144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000" t="14884" r="21744" b="23101"/>
          <a:stretch/>
        </p:blipFill>
        <p:spPr>
          <a:xfrm>
            <a:off x="179512" y="1412776"/>
            <a:ext cx="3096546" cy="2276872"/>
          </a:xfrm>
          <a:prstGeom prst="rect">
            <a:avLst/>
          </a:prstGeom>
        </p:spPr>
      </p:pic>
      <p:sp>
        <p:nvSpPr>
          <p:cNvPr id="11" name="文本框 10">
            <a:extLst>
              <a:ext uri="{FF2B5EF4-FFF2-40B4-BE49-F238E27FC236}">
                <a16:creationId xmlns:a16="http://schemas.microsoft.com/office/drawing/2014/main" id="{628942B5-53F4-414F-944D-5EF4C4D37564}"/>
              </a:ext>
            </a:extLst>
          </p:cNvPr>
          <p:cNvSpPr txBox="1"/>
          <p:nvPr/>
        </p:nvSpPr>
        <p:spPr>
          <a:xfrm>
            <a:off x="6588224" y="1894973"/>
            <a:ext cx="2304256" cy="923330"/>
          </a:xfrm>
          <a:prstGeom prst="rect">
            <a:avLst/>
          </a:prstGeom>
          <a:noFill/>
        </p:spPr>
        <p:txBody>
          <a:bodyPr wrap="square" rtlCol="0">
            <a:spAutoFit/>
          </a:bodyPr>
          <a:lstStyle/>
          <a:p>
            <a:r>
              <a:rPr lang="zh-CN" altLang="en-US" dirty="0"/>
              <a:t>表面粗糙度：</a:t>
            </a:r>
            <a:endParaRPr lang="en-US" altLang="zh-CN" dirty="0"/>
          </a:p>
          <a:p>
            <a:r>
              <a:rPr lang="en-US" altLang="zh-CN" kern="0" dirty="0"/>
              <a:t>0.162nm</a:t>
            </a:r>
            <a:r>
              <a:rPr lang="zh-CN" altLang="en-US" kern="0" dirty="0"/>
              <a:t>（镀膜前）</a:t>
            </a:r>
            <a:endParaRPr lang="zh-CN" altLang="zh-CN" kern="100" dirty="0">
              <a:ea typeface="宋体"/>
              <a:cs typeface="Times New Roman"/>
            </a:endParaRPr>
          </a:p>
          <a:p>
            <a:r>
              <a:rPr lang="en-US" altLang="zh-CN" dirty="0"/>
              <a:t>0.210nm</a:t>
            </a:r>
            <a:r>
              <a:rPr lang="zh-CN" altLang="en-US" kern="0" dirty="0"/>
              <a:t>（镀膜后）</a:t>
            </a:r>
            <a:endParaRPr lang="zh-CN" altLang="en-US" dirty="0"/>
          </a:p>
        </p:txBody>
      </p:sp>
      <p:pic>
        <p:nvPicPr>
          <p:cNvPr id="14" name="图片 13">
            <a:extLst>
              <a:ext uri="{FF2B5EF4-FFF2-40B4-BE49-F238E27FC236}">
                <a16:creationId xmlns:a16="http://schemas.microsoft.com/office/drawing/2014/main" id="{1062201C-09C3-48AD-864F-E2C851556480}"/>
              </a:ext>
            </a:extLst>
          </p:cNvPr>
          <p:cNvPicPr>
            <a:picLocks noChangeAspect="1"/>
          </p:cNvPicPr>
          <p:nvPr/>
        </p:nvPicPr>
        <p:blipFill>
          <a:blip r:embed="rId4"/>
          <a:stretch>
            <a:fillRect/>
          </a:stretch>
        </p:blipFill>
        <p:spPr>
          <a:xfrm>
            <a:off x="2819217" y="3895173"/>
            <a:ext cx="6309883" cy="2962827"/>
          </a:xfrm>
          <a:prstGeom prst="rect">
            <a:avLst/>
          </a:prstGeom>
        </p:spPr>
      </p:pic>
      <p:pic>
        <p:nvPicPr>
          <p:cNvPr id="16" name="图片 15" descr="J:\ \被木马隐藏的文件\20190319\2.8.bmp">
            <a:extLst>
              <a:ext uri="{FF2B5EF4-FFF2-40B4-BE49-F238E27FC236}">
                <a16:creationId xmlns:a16="http://schemas.microsoft.com/office/drawing/2014/main" id="{6927B0AA-F3D4-4F9B-AF4B-BB9B4CF778C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025363"/>
            <a:ext cx="2880320" cy="2276873"/>
          </a:xfrm>
          <a:prstGeom prst="rect">
            <a:avLst/>
          </a:prstGeom>
          <a:noFill/>
          <a:ln>
            <a:noFill/>
          </a:ln>
        </p:spPr>
      </p:pic>
    </p:spTree>
    <p:extLst>
      <p:ext uri="{BB962C8B-B14F-4D97-AF65-F5344CB8AC3E}">
        <p14:creationId xmlns:p14="http://schemas.microsoft.com/office/powerpoint/2010/main" val="799900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sz="3200" b="1" dirty="0">
                <a:solidFill>
                  <a:srgbClr val="0033CC"/>
                </a:solidFill>
                <a:latin typeface="黑体" pitchFamily="49" charset="-122"/>
                <a:ea typeface="黑体" pitchFamily="49" charset="-122"/>
                <a:cs typeface="+mn-cs"/>
              </a:rPr>
              <a:t>ASO-S</a:t>
            </a:r>
            <a:r>
              <a:rPr lang="zh-CN" altLang="en-US" sz="3200" b="1" dirty="0">
                <a:solidFill>
                  <a:srgbClr val="0033CC"/>
                </a:solidFill>
                <a:latin typeface="黑体" pitchFamily="49" charset="-122"/>
                <a:ea typeface="黑体" pitchFamily="49" charset="-122"/>
                <a:cs typeface="+mn-cs"/>
              </a:rPr>
              <a:t>载荷</a:t>
            </a:r>
            <a:r>
              <a:rPr lang="en-US" altLang="zh-CN" sz="3200" b="1" dirty="0">
                <a:solidFill>
                  <a:srgbClr val="0033CC"/>
                </a:solidFill>
                <a:latin typeface="黑体" pitchFamily="49" charset="-122"/>
                <a:ea typeface="黑体" pitchFamily="49" charset="-122"/>
                <a:cs typeface="+mn-cs"/>
              </a:rPr>
              <a:t>2</a:t>
            </a:r>
            <a:r>
              <a:rPr lang="zh-CN" altLang="en-US" sz="3200" b="1" dirty="0">
                <a:solidFill>
                  <a:srgbClr val="0033CC"/>
                </a:solidFill>
                <a:latin typeface="黑体" pitchFamily="49" charset="-122"/>
                <a:ea typeface="黑体" pitchFamily="49" charset="-122"/>
                <a:cs typeface="+mn-cs"/>
              </a:rPr>
              <a:t>：</a:t>
            </a:r>
            <a:r>
              <a:rPr lang="en-US" altLang="zh-CN" sz="3200" b="1" dirty="0">
                <a:solidFill>
                  <a:srgbClr val="0033CC"/>
                </a:solidFill>
                <a:latin typeface="黑体" pitchFamily="49" charset="-122"/>
                <a:ea typeface="黑体" pitchFamily="49" charset="-122"/>
                <a:cs typeface="+mn-cs"/>
              </a:rPr>
              <a:t>LST</a:t>
            </a:r>
            <a:r>
              <a:rPr lang="zh-CN" altLang="en-US" sz="3200" b="1" dirty="0">
                <a:solidFill>
                  <a:srgbClr val="0033CC"/>
                </a:solidFill>
                <a:latin typeface="黑体" pitchFamily="49" charset="-122"/>
                <a:ea typeface="黑体" pitchFamily="49" charset="-122"/>
              </a:rPr>
              <a:t>稳像技术</a:t>
            </a:r>
            <a:endParaRPr lang="zh-CN" altLang="en-US" sz="3200" b="1" dirty="0">
              <a:solidFill>
                <a:srgbClr val="0033CC"/>
              </a:solidFill>
              <a:latin typeface="黑体" pitchFamily="49" charset="-122"/>
              <a:ea typeface="黑体" pitchFamily="49" charset="-122"/>
              <a:cs typeface="+mn-cs"/>
            </a:endParaRP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D69057CD-8CA4-4411-A22E-33B2FD2A94C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2" y="1825742"/>
            <a:ext cx="3995936" cy="2340058"/>
          </a:xfrm>
          <a:prstGeom prst="rect">
            <a:avLst/>
          </a:prstGeom>
          <a:noFill/>
          <a:ln>
            <a:noFill/>
          </a:ln>
        </p:spPr>
      </p:pic>
      <p:pic>
        <p:nvPicPr>
          <p:cNvPr id="6" name="图片 5">
            <a:extLst>
              <a:ext uri="{FF2B5EF4-FFF2-40B4-BE49-F238E27FC236}">
                <a16:creationId xmlns:a16="http://schemas.microsoft.com/office/drawing/2014/main" id="{B1C69A39-878D-46C7-8024-394C90CA99FF}"/>
              </a:ext>
            </a:extLst>
          </p:cNvPr>
          <p:cNvPicPr/>
          <p:nvPr/>
        </p:nvPicPr>
        <p:blipFill rotWithShape="1">
          <a:blip r:embed="rId3" cstate="print">
            <a:extLst>
              <a:ext uri="{28A0092B-C50C-407E-A947-70E740481C1C}">
                <a14:useLocalDpi xmlns:a14="http://schemas.microsoft.com/office/drawing/2010/main" val="0"/>
              </a:ext>
            </a:extLst>
          </a:blip>
          <a:srcRect t="32830" b="34467"/>
          <a:stretch/>
        </p:blipFill>
        <p:spPr bwMode="auto">
          <a:xfrm>
            <a:off x="107504" y="4812599"/>
            <a:ext cx="5602184" cy="1551553"/>
          </a:xfrm>
          <a:prstGeom prst="rect">
            <a:avLst/>
          </a:prstGeom>
          <a:ln>
            <a:noFill/>
          </a:ln>
          <a:extLst>
            <a:ext uri="{53640926-AAD7-44D8-BBD7-CCE9431645EC}">
              <a14:shadowObscured xmlns:a14="http://schemas.microsoft.com/office/drawing/2010/main"/>
            </a:ext>
          </a:extLst>
        </p:spPr>
      </p:pic>
      <p:pic>
        <p:nvPicPr>
          <p:cNvPr id="7" name="图片 6">
            <a:extLst>
              <a:ext uri="{FF2B5EF4-FFF2-40B4-BE49-F238E27FC236}">
                <a16:creationId xmlns:a16="http://schemas.microsoft.com/office/drawing/2014/main" id="{FAEE5D04-CE4C-4318-85F5-4FC672F5490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851920" y="1251977"/>
            <a:ext cx="5602184" cy="3325177"/>
          </a:xfrm>
          <a:prstGeom prst="rect">
            <a:avLst/>
          </a:prstGeom>
          <a:noFill/>
          <a:ln>
            <a:noFill/>
          </a:ln>
        </p:spPr>
      </p:pic>
      <p:sp>
        <p:nvSpPr>
          <p:cNvPr id="3" name="矩形 2">
            <a:extLst>
              <a:ext uri="{FF2B5EF4-FFF2-40B4-BE49-F238E27FC236}">
                <a16:creationId xmlns:a16="http://schemas.microsoft.com/office/drawing/2014/main" id="{0AF98B59-D63A-4C88-9EF8-B0940DEEDBF0}"/>
              </a:ext>
            </a:extLst>
          </p:cNvPr>
          <p:cNvSpPr/>
          <p:nvPr/>
        </p:nvSpPr>
        <p:spPr>
          <a:xfrm>
            <a:off x="5582823" y="4955201"/>
            <a:ext cx="3279102" cy="1015663"/>
          </a:xfrm>
          <a:prstGeom prst="rect">
            <a:avLst/>
          </a:prstGeom>
        </p:spPr>
        <p:txBody>
          <a:bodyPr wrap="square">
            <a:spAutoFit/>
          </a:bodyPr>
          <a:lstStyle/>
          <a:p>
            <a:pPr marL="400050" lvl="1">
              <a:buClr>
                <a:schemeClr val="tx1"/>
              </a:buClr>
            </a:pPr>
            <a:r>
              <a:rPr lang="zh-CN" altLang="zh-CN" sz="2000" dirty="0"/>
              <a:t>输入抖动频率为</a:t>
            </a:r>
            <a:r>
              <a:rPr lang="en-US" altLang="zh-CN" sz="2000" dirty="0"/>
              <a:t>10Hz</a:t>
            </a:r>
            <a:r>
              <a:rPr lang="zh-CN" altLang="zh-CN" sz="2000" dirty="0"/>
              <a:t>，稳像前后，</a:t>
            </a:r>
            <a:r>
              <a:rPr lang="en-US" altLang="zh-CN" sz="2000" dirty="0"/>
              <a:t>RMS</a:t>
            </a:r>
            <a:r>
              <a:rPr lang="zh-CN" altLang="zh-CN" sz="2000" dirty="0"/>
              <a:t>值分别为</a:t>
            </a:r>
            <a:r>
              <a:rPr lang="en-US" altLang="zh-CN" sz="2000" dirty="0"/>
              <a:t>0.7</a:t>
            </a:r>
            <a:r>
              <a:rPr lang="zh-CN" altLang="zh-CN" sz="2000" dirty="0"/>
              <a:t>角秒和</a:t>
            </a:r>
            <a:r>
              <a:rPr lang="en-US" altLang="zh-CN" sz="2000" dirty="0"/>
              <a:t>0.12</a:t>
            </a:r>
            <a:r>
              <a:rPr lang="zh-CN" altLang="zh-CN" sz="2000" dirty="0"/>
              <a:t>角秒</a:t>
            </a:r>
            <a:endParaRPr lang="en-US" altLang="zh-CN" sz="2000" dirty="0"/>
          </a:p>
        </p:txBody>
      </p:sp>
    </p:spTree>
    <p:extLst>
      <p:ext uri="{BB962C8B-B14F-4D97-AF65-F5344CB8AC3E}">
        <p14:creationId xmlns:p14="http://schemas.microsoft.com/office/powerpoint/2010/main" val="3957514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sz="3200" b="1" dirty="0">
                <a:solidFill>
                  <a:srgbClr val="0033CC"/>
                </a:solidFill>
                <a:latin typeface="黑体" pitchFamily="49" charset="-122"/>
                <a:ea typeface="黑体" pitchFamily="49" charset="-122"/>
                <a:cs typeface="+mn-cs"/>
              </a:rPr>
              <a:t>ASO-S</a:t>
            </a:r>
            <a:r>
              <a:rPr lang="zh-CN" altLang="en-US" sz="3200" b="1" dirty="0">
                <a:solidFill>
                  <a:srgbClr val="0033CC"/>
                </a:solidFill>
                <a:latin typeface="黑体" pitchFamily="49" charset="-122"/>
                <a:ea typeface="黑体" pitchFamily="49" charset="-122"/>
                <a:cs typeface="+mn-cs"/>
              </a:rPr>
              <a:t>载荷</a:t>
            </a:r>
            <a:r>
              <a:rPr lang="en-US" altLang="zh-CN" sz="3200" b="1" dirty="0">
                <a:solidFill>
                  <a:srgbClr val="0033CC"/>
                </a:solidFill>
                <a:latin typeface="黑体" pitchFamily="49" charset="-122"/>
                <a:ea typeface="黑体" pitchFamily="49" charset="-122"/>
                <a:cs typeface="+mn-cs"/>
              </a:rPr>
              <a:t>3</a:t>
            </a:r>
            <a:r>
              <a:rPr lang="zh-CN" altLang="en-US" sz="3200" b="1" dirty="0">
                <a:solidFill>
                  <a:srgbClr val="0033CC"/>
                </a:solidFill>
                <a:latin typeface="黑体" pitchFamily="49" charset="-122"/>
                <a:ea typeface="黑体" pitchFamily="49" charset="-122"/>
                <a:cs typeface="+mn-cs"/>
              </a:rPr>
              <a:t>：</a:t>
            </a:r>
            <a:r>
              <a:rPr lang="en-US" altLang="zh-CN" sz="3200" b="1" dirty="0">
                <a:solidFill>
                  <a:srgbClr val="0033CC"/>
                </a:solidFill>
                <a:latin typeface="黑体" pitchFamily="49" charset="-122"/>
                <a:ea typeface="黑体" pitchFamily="49" charset="-122"/>
                <a:cs typeface="+mn-cs"/>
              </a:rPr>
              <a:t>HXI</a:t>
            </a:r>
            <a:endParaRPr lang="zh-CN" altLang="en-US" sz="3200" b="1" dirty="0">
              <a:solidFill>
                <a:srgbClr val="0033CC"/>
              </a:solidFill>
              <a:latin typeface="黑体" pitchFamily="49" charset="-122"/>
              <a:ea typeface="黑体" pitchFamily="49" charset="-122"/>
              <a:cs typeface="+mn-cs"/>
            </a:endParaRP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32028847-9C0B-439F-953C-1E93892E5F07}"/>
              </a:ext>
            </a:extLst>
          </p:cNvPr>
          <p:cNvSpPr/>
          <p:nvPr/>
        </p:nvSpPr>
        <p:spPr>
          <a:xfrm>
            <a:off x="404723" y="2054006"/>
            <a:ext cx="3672408" cy="3785652"/>
          </a:xfrm>
          <a:prstGeom prst="rect">
            <a:avLst/>
          </a:prstGeom>
        </p:spPr>
        <p:txBody>
          <a:bodyPr wrap="square">
            <a:spAutoFit/>
          </a:bodyPr>
          <a:lstStyle/>
          <a:p>
            <a:pPr algn="just"/>
            <a:r>
              <a:rPr lang="en-US" altLang="zh-CN" sz="2400" dirty="0">
                <a:latin typeface="黑体" pitchFamily="49" charset="-122"/>
                <a:ea typeface="黑体" pitchFamily="49" charset="-122"/>
              </a:rPr>
              <a:t>    </a:t>
            </a:r>
            <a:r>
              <a:rPr lang="zh-CN" altLang="zh-CN" sz="2400" dirty="0">
                <a:latin typeface="黑体" pitchFamily="49" charset="-122"/>
                <a:ea typeface="黑体" pitchFamily="49" charset="-122"/>
              </a:rPr>
              <a:t>采用空间调制傅里叶成像原理</a:t>
            </a:r>
            <a:r>
              <a:rPr lang="zh-CN" altLang="en-US" sz="2400" dirty="0">
                <a:latin typeface="黑体" pitchFamily="49" charset="-122"/>
                <a:ea typeface="黑体" pitchFamily="49" charset="-122"/>
              </a:rPr>
              <a:t>，</a:t>
            </a:r>
            <a:r>
              <a:rPr lang="zh-CN" altLang="zh-CN" sz="2400" dirty="0">
                <a:latin typeface="黑体" pitchFamily="49" charset="-122"/>
                <a:ea typeface="黑体" pitchFamily="49" charset="-122"/>
              </a:rPr>
              <a:t>对</a:t>
            </a:r>
            <a:r>
              <a:rPr lang="en-US" altLang="zh-CN" sz="2400" dirty="0">
                <a:latin typeface="黑体" pitchFamily="49" charset="-122"/>
                <a:ea typeface="黑体" pitchFamily="49" charset="-122"/>
              </a:rPr>
              <a:t>30keV-200keV</a:t>
            </a:r>
            <a:r>
              <a:rPr lang="zh-CN" altLang="zh-CN" sz="2400" dirty="0">
                <a:latin typeface="黑体" pitchFamily="49" charset="-122"/>
                <a:ea typeface="黑体" pitchFamily="49" charset="-122"/>
              </a:rPr>
              <a:t>的高能辐射进行高能量分辨和高时间分辨的成像</a:t>
            </a:r>
            <a:r>
              <a:rPr lang="zh-CN" altLang="en-US" sz="2400" dirty="0">
                <a:latin typeface="黑体" pitchFamily="49" charset="-122"/>
                <a:ea typeface="黑体" pitchFamily="49" charset="-122"/>
              </a:rPr>
              <a:t>，以研究太阳爆发过程中非热辐射及其所反映的高能粒子加速过程</a:t>
            </a:r>
            <a:r>
              <a:rPr lang="zh-CN" altLang="zh-CN" sz="2400" dirty="0">
                <a:latin typeface="黑体" pitchFamily="49" charset="-122"/>
                <a:ea typeface="黑体" pitchFamily="49" charset="-122"/>
              </a:rPr>
              <a:t>。准直器</a:t>
            </a:r>
            <a:r>
              <a:rPr lang="zh-CN" altLang="en-US" sz="2400" dirty="0">
                <a:latin typeface="黑体" pitchFamily="49" charset="-122"/>
                <a:ea typeface="黑体" pitchFamily="49" charset="-122"/>
              </a:rPr>
              <a:t>为一体化钛合金结构，安装底面与</a:t>
            </a:r>
            <a:r>
              <a:rPr lang="zh-CN" altLang="zh-CN" sz="2400" dirty="0">
                <a:latin typeface="黑体" pitchFamily="49" charset="-122"/>
                <a:ea typeface="黑体" pitchFamily="49" charset="-122"/>
              </a:rPr>
              <a:t>卫星舱板</a:t>
            </a:r>
            <a:r>
              <a:rPr lang="zh-CN" altLang="en-US" sz="2400" dirty="0">
                <a:latin typeface="黑体" pitchFamily="49" charset="-122"/>
                <a:ea typeface="黑体" pitchFamily="49" charset="-122"/>
              </a:rPr>
              <a:t>倒挂连接</a:t>
            </a:r>
            <a:r>
              <a:rPr lang="zh-CN" altLang="en-US" sz="2400" dirty="0"/>
              <a:t>，</a:t>
            </a:r>
            <a:r>
              <a:rPr lang="zh-CN" altLang="zh-CN" sz="2400" dirty="0">
                <a:latin typeface="黑体" pitchFamily="49" charset="-122"/>
                <a:ea typeface="黑体" pitchFamily="49" charset="-122"/>
              </a:rPr>
              <a:t>前后</a:t>
            </a:r>
            <a:r>
              <a:rPr lang="en-US" altLang="zh-CN" sz="2400" dirty="0">
                <a:latin typeface="黑体" pitchFamily="49" charset="-122"/>
                <a:ea typeface="黑体" pitchFamily="49" charset="-122"/>
              </a:rPr>
              <a:t>1.2</a:t>
            </a:r>
            <a:r>
              <a:rPr lang="zh-CN" altLang="en-US" sz="2400" dirty="0">
                <a:latin typeface="黑体" pitchFamily="49" charset="-122"/>
                <a:ea typeface="黑体" pitchFamily="49" charset="-122"/>
              </a:rPr>
              <a:t>米。</a:t>
            </a:r>
            <a:endParaRPr lang="zh-CN" altLang="en-US" sz="2400" dirty="0"/>
          </a:p>
        </p:txBody>
      </p:sp>
      <p:pic>
        <p:nvPicPr>
          <p:cNvPr id="3" name="图片 2">
            <a:extLst>
              <a:ext uri="{FF2B5EF4-FFF2-40B4-BE49-F238E27FC236}">
                <a16:creationId xmlns:a16="http://schemas.microsoft.com/office/drawing/2014/main" id="{1F933E8D-400D-4C67-89A4-B7FAE54F060D}"/>
              </a:ext>
            </a:extLst>
          </p:cNvPr>
          <p:cNvPicPr>
            <a:picLocks noChangeAspect="1"/>
          </p:cNvPicPr>
          <p:nvPr/>
        </p:nvPicPr>
        <p:blipFill>
          <a:blip r:embed="rId2"/>
          <a:stretch>
            <a:fillRect/>
          </a:stretch>
        </p:blipFill>
        <p:spPr>
          <a:xfrm>
            <a:off x="4077131" y="1899058"/>
            <a:ext cx="5066556" cy="3989534"/>
          </a:xfrm>
          <a:prstGeom prst="rect">
            <a:avLst/>
          </a:prstGeom>
        </p:spPr>
      </p:pic>
    </p:spTree>
    <p:extLst>
      <p:ext uri="{BB962C8B-B14F-4D97-AF65-F5344CB8AC3E}">
        <p14:creationId xmlns:p14="http://schemas.microsoft.com/office/powerpoint/2010/main" val="543831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sz="3200" b="1" dirty="0">
                <a:solidFill>
                  <a:srgbClr val="0033CC"/>
                </a:solidFill>
                <a:latin typeface="黑体" pitchFamily="49" charset="-122"/>
                <a:ea typeface="黑体" pitchFamily="49" charset="-122"/>
                <a:cs typeface="+mn-cs"/>
              </a:rPr>
              <a:t>ASO-S</a:t>
            </a:r>
            <a:r>
              <a:rPr lang="zh-CN" altLang="en-US" sz="3200" b="1" dirty="0">
                <a:solidFill>
                  <a:srgbClr val="0033CC"/>
                </a:solidFill>
                <a:latin typeface="黑体" pitchFamily="49" charset="-122"/>
                <a:ea typeface="黑体" pitchFamily="49" charset="-122"/>
                <a:cs typeface="+mn-cs"/>
              </a:rPr>
              <a:t>载荷</a:t>
            </a:r>
            <a:r>
              <a:rPr lang="en-US" altLang="zh-CN" sz="3200" b="1" dirty="0">
                <a:solidFill>
                  <a:srgbClr val="0033CC"/>
                </a:solidFill>
                <a:latin typeface="黑体" pitchFamily="49" charset="-122"/>
                <a:ea typeface="黑体" pitchFamily="49" charset="-122"/>
                <a:cs typeface="+mn-cs"/>
              </a:rPr>
              <a:t>3</a:t>
            </a:r>
            <a:r>
              <a:rPr lang="zh-CN" altLang="en-US" sz="3200" b="1" dirty="0">
                <a:solidFill>
                  <a:srgbClr val="0033CC"/>
                </a:solidFill>
                <a:latin typeface="黑体" pitchFamily="49" charset="-122"/>
                <a:ea typeface="黑体" pitchFamily="49" charset="-122"/>
                <a:cs typeface="+mn-cs"/>
              </a:rPr>
              <a:t>：</a:t>
            </a:r>
            <a:r>
              <a:rPr lang="en-US" altLang="zh-CN" sz="3200" b="1" dirty="0">
                <a:solidFill>
                  <a:srgbClr val="0033CC"/>
                </a:solidFill>
                <a:latin typeface="黑体" pitchFamily="49" charset="-122"/>
                <a:ea typeface="黑体" pitchFamily="49" charset="-122"/>
                <a:cs typeface="+mn-cs"/>
              </a:rPr>
              <a:t>HXI</a:t>
            </a:r>
            <a:endParaRPr lang="zh-CN" altLang="en-US" sz="3200" b="1" dirty="0">
              <a:solidFill>
                <a:srgbClr val="0033CC"/>
              </a:solidFill>
              <a:latin typeface="黑体" pitchFamily="49" charset="-122"/>
              <a:ea typeface="黑体" pitchFamily="49" charset="-122"/>
              <a:cs typeface="+mn-cs"/>
            </a:endParaRP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6AA7C528-A602-4190-98A8-999A39A07B43}"/>
              </a:ext>
            </a:extLst>
          </p:cNvPr>
          <p:cNvPicPr>
            <a:picLocks noChangeAspect="1"/>
          </p:cNvPicPr>
          <p:nvPr/>
        </p:nvPicPr>
        <p:blipFill>
          <a:blip r:embed="rId2"/>
          <a:stretch>
            <a:fillRect/>
          </a:stretch>
        </p:blipFill>
        <p:spPr>
          <a:xfrm>
            <a:off x="4711022" y="2409989"/>
            <a:ext cx="3975778" cy="1590311"/>
          </a:xfrm>
          <a:prstGeom prst="rect">
            <a:avLst/>
          </a:prstGeom>
        </p:spPr>
      </p:pic>
      <p:grpSp>
        <p:nvGrpSpPr>
          <p:cNvPr id="8" name="组合 7">
            <a:extLst>
              <a:ext uri="{FF2B5EF4-FFF2-40B4-BE49-F238E27FC236}">
                <a16:creationId xmlns:a16="http://schemas.microsoft.com/office/drawing/2014/main" id="{EC1319C9-234B-43B8-A5B2-6A82217F4599}"/>
              </a:ext>
            </a:extLst>
          </p:cNvPr>
          <p:cNvGrpSpPr/>
          <p:nvPr/>
        </p:nvGrpSpPr>
        <p:grpSpPr>
          <a:xfrm>
            <a:off x="564240" y="1628800"/>
            <a:ext cx="4146782" cy="2847161"/>
            <a:chOff x="1475657" y="2118844"/>
            <a:chExt cx="2828193" cy="2325114"/>
          </a:xfrm>
        </p:grpSpPr>
        <p:pic>
          <p:nvPicPr>
            <p:cNvPr id="9" name="图片 8">
              <a:extLst>
                <a:ext uri="{FF2B5EF4-FFF2-40B4-BE49-F238E27FC236}">
                  <a16:creationId xmlns:a16="http://schemas.microsoft.com/office/drawing/2014/main" id="{70BAD915-BA6C-4656-B2B1-29D1CD0E097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75657" y="2225163"/>
              <a:ext cx="2736304" cy="2218795"/>
            </a:xfrm>
            <a:prstGeom prst="rect">
              <a:avLst/>
            </a:prstGeom>
            <a:solidFill>
              <a:srgbClr val="FFFFFF"/>
            </a:solidFill>
            <a:ln>
              <a:noFill/>
            </a:ln>
          </p:spPr>
        </p:pic>
        <p:sp>
          <p:nvSpPr>
            <p:cNvPr id="10" name="文本框 17">
              <a:extLst>
                <a:ext uri="{FF2B5EF4-FFF2-40B4-BE49-F238E27FC236}">
                  <a16:creationId xmlns:a16="http://schemas.microsoft.com/office/drawing/2014/main" id="{6AA127D3-9B65-4781-BF9A-799FAA504090}"/>
                </a:ext>
              </a:extLst>
            </p:cNvPr>
            <p:cNvSpPr txBox="1"/>
            <p:nvPr/>
          </p:nvSpPr>
          <p:spPr>
            <a:xfrm>
              <a:off x="2340257" y="2118844"/>
              <a:ext cx="1963593" cy="307777"/>
            </a:xfrm>
            <a:prstGeom prst="rect">
              <a:avLst/>
            </a:prstGeom>
            <a:noFill/>
          </p:spPr>
          <p:txBody>
            <a:bodyPr wrap="square" rtlCol="0">
              <a:spAutoFit/>
            </a:bodyPr>
            <a:lstStyle/>
            <a:p>
              <a:r>
                <a:rPr kumimoji="1" lang="zh-CN" altLang="en-US" sz="1400" dirty="0">
                  <a:solidFill>
                    <a:schemeClr val="accent3"/>
                  </a:solidFill>
                </a:rPr>
                <a:t>双光栅准直器</a:t>
              </a:r>
            </a:p>
          </p:txBody>
        </p:sp>
      </p:grpSp>
      <p:sp>
        <p:nvSpPr>
          <p:cNvPr id="11" name="文本框 12">
            <a:extLst>
              <a:ext uri="{FF2B5EF4-FFF2-40B4-BE49-F238E27FC236}">
                <a16:creationId xmlns:a16="http://schemas.microsoft.com/office/drawing/2014/main" id="{1A46F423-4D0E-4DF9-89D6-42E3983A161B}"/>
              </a:ext>
            </a:extLst>
          </p:cNvPr>
          <p:cNvSpPr txBox="1"/>
          <p:nvPr/>
        </p:nvSpPr>
        <p:spPr>
          <a:xfrm>
            <a:off x="500296" y="5144363"/>
            <a:ext cx="8186504" cy="1569660"/>
          </a:xfrm>
          <a:prstGeom prst="rect">
            <a:avLst/>
          </a:prstGeom>
          <a:noFill/>
        </p:spPr>
        <p:txBody>
          <a:bodyPr wrap="square" rtlCol="0">
            <a:spAutoFit/>
          </a:bodyPr>
          <a:lstStyle/>
          <a:p>
            <a:r>
              <a:rPr kumimoji="1" lang="zh-CN" altLang="en-US" sz="2400" dirty="0"/>
              <a:t>观测：利用双光栅准直器阵列对源分布做傅里叶变换，获得不同傅里叶成分的振幅数据（光子计数）</a:t>
            </a:r>
            <a:endParaRPr kumimoji="1" lang="en-US" altLang="zh-CN" sz="2400" dirty="0"/>
          </a:p>
          <a:p>
            <a:r>
              <a:rPr kumimoji="1" lang="zh-CN" altLang="en-US" sz="2400" dirty="0"/>
              <a:t>处理：对观测数据做等效反傅里叶变换的图像重建处理，获得源分布</a:t>
            </a:r>
          </a:p>
        </p:txBody>
      </p:sp>
      <p:sp>
        <p:nvSpPr>
          <p:cNvPr id="12" name="TextBox 4">
            <a:extLst>
              <a:ext uri="{FF2B5EF4-FFF2-40B4-BE49-F238E27FC236}">
                <a16:creationId xmlns:a16="http://schemas.microsoft.com/office/drawing/2014/main" id="{D95EBCEA-B5B3-448F-9CE2-A1587676FA9B}"/>
              </a:ext>
            </a:extLst>
          </p:cNvPr>
          <p:cNvSpPr txBox="1"/>
          <p:nvPr/>
        </p:nvSpPr>
        <p:spPr>
          <a:xfrm>
            <a:off x="564240" y="4688273"/>
            <a:ext cx="2954655" cy="461665"/>
          </a:xfrm>
          <a:prstGeom prst="rect">
            <a:avLst/>
          </a:prstGeom>
          <a:noFill/>
        </p:spPr>
        <p:txBody>
          <a:bodyPr wrap="none" rtlCol="0">
            <a:spAutoFit/>
          </a:bodyPr>
          <a:lstStyle/>
          <a:p>
            <a:r>
              <a:rPr lang="zh-CN" altLang="en-US" sz="2400" dirty="0">
                <a:solidFill>
                  <a:srgbClr val="0070C0"/>
                </a:solidFill>
              </a:rPr>
              <a:t>傅里叶变换合成成像</a:t>
            </a:r>
          </a:p>
        </p:txBody>
      </p:sp>
    </p:spTree>
    <p:extLst>
      <p:ext uri="{BB962C8B-B14F-4D97-AF65-F5344CB8AC3E}">
        <p14:creationId xmlns:p14="http://schemas.microsoft.com/office/powerpoint/2010/main" val="1165648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normAutofit/>
          </a:bodyPr>
          <a:lstStyle/>
          <a:p>
            <a:pPr algn="l"/>
            <a:r>
              <a:rPr lang="en-US" altLang="zh-CN" sz="3200" b="1" dirty="0">
                <a:solidFill>
                  <a:srgbClr val="0033CC"/>
                </a:solidFill>
                <a:latin typeface="黑体" pitchFamily="49" charset="-122"/>
                <a:ea typeface="黑体" pitchFamily="49" charset="-122"/>
                <a:cs typeface="+mn-cs"/>
              </a:rPr>
              <a:t>ASO-S</a:t>
            </a:r>
            <a:r>
              <a:rPr lang="zh-CN" altLang="en-US" sz="3200" b="1" dirty="0">
                <a:solidFill>
                  <a:srgbClr val="0033CC"/>
                </a:solidFill>
                <a:latin typeface="黑体" pitchFamily="49" charset="-122"/>
                <a:ea typeface="黑体" pitchFamily="49" charset="-122"/>
                <a:cs typeface="+mn-cs"/>
              </a:rPr>
              <a:t>载荷</a:t>
            </a:r>
            <a:r>
              <a:rPr lang="en-US" altLang="zh-CN" sz="3200" b="1" dirty="0">
                <a:solidFill>
                  <a:srgbClr val="0033CC"/>
                </a:solidFill>
                <a:latin typeface="黑体" pitchFamily="49" charset="-122"/>
                <a:ea typeface="黑体" pitchFamily="49" charset="-122"/>
                <a:cs typeface="+mn-cs"/>
              </a:rPr>
              <a:t>3</a:t>
            </a:r>
            <a:r>
              <a:rPr lang="zh-CN" altLang="en-US" sz="3200" b="1" dirty="0">
                <a:solidFill>
                  <a:srgbClr val="0033CC"/>
                </a:solidFill>
                <a:latin typeface="黑体" pitchFamily="49" charset="-122"/>
                <a:ea typeface="黑体" pitchFamily="49" charset="-122"/>
                <a:cs typeface="+mn-cs"/>
              </a:rPr>
              <a:t>：</a:t>
            </a:r>
            <a:r>
              <a:rPr lang="en-US" altLang="zh-CN" sz="3200" b="1" dirty="0">
                <a:solidFill>
                  <a:srgbClr val="0033CC"/>
                </a:solidFill>
                <a:latin typeface="黑体" pitchFamily="49" charset="-122"/>
                <a:ea typeface="黑体" pitchFamily="49" charset="-122"/>
                <a:cs typeface="+mn-cs"/>
              </a:rPr>
              <a:t>HXI</a:t>
            </a:r>
            <a:endParaRPr lang="zh-CN" altLang="en-US" sz="3200" b="1" dirty="0">
              <a:solidFill>
                <a:srgbClr val="0033CC"/>
              </a:solidFill>
              <a:latin typeface="黑体" pitchFamily="49" charset="-122"/>
              <a:ea typeface="黑体" pitchFamily="49" charset="-122"/>
              <a:cs typeface="+mn-cs"/>
            </a:endParaRP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010EBF81-62A9-4CC8-87A3-36FE2EFB7C7B}"/>
              </a:ext>
            </a:extLst>
          </p:cNvPr>
          <p:cNvPicPr>
            <a:picLocks noChangeAspect="1"/>
          </p:cNvPicPr>
          <p:nvPr/>
        </p:nvPicPr>
        <p:blipFill>
          <a:blip r:embed="rId2"/>
          <a:stretch>
            <a:fillRect/>
          </a:stretch>
        </p:blipFill>
        <p:spPr>
          <a:xfrm>
            <a:off x="5173456" y="4175589"/>
            <a:ext cx="3970543" cy="2633006"/>
          </a:xfrm>
          <a:prstGeom prst="rect">
            <a:avLst/>
          </a:prstGeom>
        </p:spPr>
      </p:pic>
      <p:pic>
        <p:nvPicPr>
          <p:cNvPr id="7" name="图片 6">
            <a:extLst>
              <a:ext uri="{FF2B5EF4-FFF2-40B4-BE49-F238E27FC236}">
                <a16:creationId xmlns:a16="http://schemas.microsoft.com/office/drawing/2014/main" id="{D1DE932D-B544-46A5-801A-8067CB3BD77D}"/>
              </a:ext>
            </a:extLst>
          </p:cNvPr>
          <p:cNvPicPr>
            <a:picLocks noChangeAspect="1"/>
          </p:cNvPicPr>
          <p:nvPr/>
        </p:nvPicPr>
        <p:blipFill>
          <a:blip r:embed="rId3"/>
          <a:stretch>
            <a:fillRect/>
          </a:stretch>
        </p:blipFill>
        <p:spPr>
          <a:xfrm>
            <a:off x="44910" y="1377005"/>
            <a:ext cx="3883683" cy="1937748"/>
          </a:xfrm>
          <a:prstGeom prst="rect">
            <a:avLst/>
          </a:prstGeom>
        </p:spPr>
      </p:pic>
      <p:pic>
        <p:nvPicPr>
          <p:cNvPr id="17" name="Picture 2">
            <a:extLst>
              <a:ext uri="{FF2B5EF4-FFF2-40B4-BE49-F238E27FC236}">
                <a16:creationId xmlns:a16="http://schemas.microsoft.com/office/drawing/2014/main" id="{B33E7FF4-1CB8-45F6-826E-35D9C4C894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1441779"/>
            <a:ext cx="1133475" cy="184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1D6D98"/>
                  </a:outerShdw>
                </a:effectLst>
              </a14:hiddenEffects>
            </a:ext>
            <a:ext uri="{53640926-AAD7-44D8-BBD7-CCE9431645EC}">
              <a14:shadowObscured xmlns:a14="http://schemas.microsoft.com/office/drawing/2010/main" val="1"/>
            </a:ext>
          </a:extLst>
        </p:spPr>
      </p:pic>
      <p:sp>
        <p:nvSpPr>
          <p:cNvPr id="18" name="TextBox 4">
            <a:extLst>
              <a:ext uri="{FF2B5EF4-FFF2-40B4-BE49-F238E27FC236}">
                <a16:creationId xmlns:a16="http://schemas.microsoft.com/office/drawing/2014/main" id="{58C57429-CD30-4B4B-8C76-A560F362BF23}"/>
              </a:ext>
            </a:extLst>
          </p:cNvPr>
          <p:cNvSpPr txBox="1">
            <a:spLocks noChangeArrowheads="1"/>
          </p:cNvSpPr>
          <p:nvPr/>
        </p:nvSpPr>
        <p:spPr bwMode="auto">
          <a:xfrm>
            <a:off x="5147890" y="1900442"/>
            <a:ext cx="1269899" cy="115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i="1">
                <a:solidFill>
                  <a:schemeClr val="tx1"/>
                </a:solidFill>
                <a:latin typeface="Times New Roman" panose="02020603050405020304" pitchFamily="18" charset="0"/>
                <a:ea typeface="宋体" panose="02010600030101010101" pitchFamily="2" charset="-122"/>
              </a:defRPr>
            </a:lvl1pPr>
            <a:lvl2pPr marL="742950" indent="-285750">
              <a:defRPr sz="2800" i="1">
                <a:solidFill>
                  <a:schemeClr val="tx1"/>
                </a:solidFill>
                <a:latin typeface="Times New Roman" panose="02020603050405020304" pitchFamily="18" charset="0"/>
                <a:ea typeface="宋体" panose="02010600030101010101" pitchFamily="2" charset="-122"/>
              </a:defRPr>
            </a:lvl2pPr>
            <a:lvl3pPr marL="1143000" indent="-228600">
              <a:defRPr sz="2800" i="1">
                <a:solidFill>
                  <a:schemeClr val="tx1"/>
                </a:solidFill>
                <a:latin typeface="Times New Roman" panose="02020603050405020304" pitchFamily="18" charset="0"/>
                <a:ea typeface="宋体" panose="02010600030101010101" pitchFamily="2" charset="-122"/>
              </a:defRPr>
            </a:lvl3pPr>
            <a:lvl4pPr marL="1600200" indent="-228600">
              <a:defRPr sz="2800" i="1">
                <a:solidFill>
                  <a:schemeClr val="tx1"/>
                </a:solidFill>
                <a:latin typeface="Times New Roman" panose="02020603050405020304" pitchFamily="18" charset="0"/>
                <a:ea typeface="宋体" panose="02010600030101010101" pitchFamily="2" charset="-122"/>
              </a:defRPr>
            </a:lvl4pPr>
            <a:lvl5pPr marL="2057400" indent="-228600">
              <a:defRPr sz="2800" i="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ea typeface="宋体" panose="02010600030101010101" pitchFamily="2" charset="-122"/>
              </a:defRPr>
            </a:lvl9pPr>
          </a:lstStyle>
          <a:p>
            <a:pPr>
              <a:lnSpc>
                <a:spcPct val="150000"/>
              </a:lnSpc>
            </a:pPr>
            <a:r>
              <a:rPr lang="zh-CN" altLang="en-US" sz="1600" i="0" dirty="0">
                <a:solidFill>
                  <a:srgbClr val="0000FF"/>
                </a:solidFill>
                <a:latin typeface="微软雅黑" panose="020B0503020204020204" pitchFamily="34" charset="-122"/>
                <a:ea typeface="微软雅黑" panose="020B0503020204020204" pitchFamily="34" charset="-122"/>
              </a:rPr>
              <a:t>光栅片</a:t>
            </a:r>
            <a:endParaRPr lang="en-US" altLang="zh-CN" sz="1600" i="0" dirty="0">
              <a:solidFill>
                <a:srgbClr val="0000FF"/>
              </a:solidFill>
              <a:latin typeface="微软雅黑" panose="020B0503020204020204" pitchFamily="34" charset="-122"/>
              <a:ea typeface="微软雅黑" panose="020B0503020204020204" pitchFamily="34" charset="-122"/>
            </a:endParaRPr>
          </a:p>
          <a:p>
            <a:pPr>
              <a:lnSpc>
                <a:spcPct val="150000"/>
              </a:lnSpc>
            </a:pPr>
            <a:r>
              <a:rPr lang="zh-CN" altLang="en-US" sz="1600" i="0" dirty="0">
                <a:solidFill>
                  <a:srgbClr val="0000FF"/>
                </a:solidFill>
                <a:latin typeface="微软雅黑" panose="020B0503020204020204" pitchFamily="34" charset="-122"/>
                <a:ea typeface="微软雅黑" panose="020B0503020204020204" pitchFamily="34" charset="-122"/>
              </a:rPr>
              <a:t>厚度</a:t>
            </a:r>
            <a:r>
              <a:rPr lang="en-US" altLang="zh-CN" sz="1600" i="0" dirty="0">
                <a:solidFill>
                  <a:srgbClr val="0000FF"/>
                </a:solidFill>
                <a:latin typeface="微软雅黑" panose="020B0503020204020204" pitchFamily="34" charset="-122"/>
                <a:ea typeface="微软雅黑" panose="020B0503020204020204" pitchFamily="34" charset="-122"/>
              </a:rPr>
              <a:t>0.1mm</a:t>
            </a:r>
          </a:p>
          <a:p>
            <a:pPr>
              <a:lnSpc>
                <a:spcPct val="150000"/>
              </a:lnSpc>
            </a:pPr>
            <a:r>
              <a:rPr lang="zh-CN" altLang="en-US" sz="1600" i="0" dirty="0">
                <a:solidFill>
                  <a:srgbClr val="0000FF"/>
                </a:solidFill>
                <a:latin typeface="微软雅黑" panose="020B0503020204020204" pitchFamily="34" charset="-122"/>
                <a:ea typeface="微软雅黑" panose="020B0503020204020204" pitchFamily="34" charset="-122"/>
              </a:rPr>
              <a:t>共</a:t>
            </a:r>
            <a:r>
              <a:rPr lang="en-US" altLang="zh-CN" sz="1600" i="0" dirty="0">
                <a:solidFill>
                  <a:srgbClr val="0000FF"/>
                </a:solidFill>
                <a:latin typeface="微软雅黑" panose="020B0503020204020204" pitchFamily="34" charset="-122"/>
                <a:ea typeface="微软雅黑" panose="020B0503020204020204" pitchFamily="34" charset="-122"/>
              </a:rPr>
              <a:t>10-20</a:t>
            </a:r>
            <a:r>
              <a:rPr lang="zh-CN" altLang="en-US" sz="1600" i="0" dirty="0">
                <a:solidFill>
                  <a:srgbClr val="0000FF"/>
                </a:solidFill>
                <a:latin typeface="微软雅黑" panose="020B0503020204020204" pitchFamily="34" charset="-122"/>
                <a:ea typeface="微软雅黑" panose="020B0503020204020204" pitchFamily="34" charset="-122"/>
              </a:rPr>
              <a:t>片</a:t>
            </a:r>
          </a:p>
        </p:txBody>
      </p:sp>
      <p:sp>
        <p:nvSpPr>
          <p:cNvPr id="19" name="TextBox 16">
            <a:extLst>
              <a:ext uri="{FF2B5EF4-FFF2-40B4-BE49-F238E27FC236}">
                <a16:creationId xmlns:a16="http://schemas.microsoft.com/office/drawing/2014/main" id="{7774853D-0000-4A21-8CA9-13530AA40E19}"/>
              </a:ext>
            </a:extLst>
          </p:cNvPr>
          <p:cNvSpPr txBox="1">
            <a:spLocks noChangeArrowheads="1"/>
          </p:cNvSpPr>
          <p:nvPr/>
        </p:nvSpPr>
        <p:spPr bwMode="auto">
          <a:xfrm>
            <a:off x="6444208" y="2044905"/>
            <a:ext cx="4000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i="1">
                <a:solidFill>
                  <a:schemeClr val="tx1"/>
                </a:solidFill>
                <a:latin typeface="Times New Roman" panose="02020603050405020304" pitchFamily="18" charset="0"/>
                <a:ea typeface="宋体" panose="02010600030101010101" pitchFamily="2" charset="-122"/>
              </a:defRPr>
            </a:lvl1pPr>
            <a:lvl2pPr marL="742950" indent="-285750">
              <a:defRPr sz="2800" i="1">
                <a:solidFill>
                  <a:schemeClr val="tx1"/>
                </a:solidFill>
                <a:latin typeface="Times New Roman" panose="02020603050405020304" pitchFamily="18" charset="0"/>
                <a:ea typeface="宋体" panose="02010600030101010101" pitchFamily="2" charset="-122"/>
              </a:defRPr>
            </a:lvl2pPr>
            <a:lvl3pPr marL="1143000" indent="-228600">
              <a:defRPr sz="2800" i="1">
                <a:solidFill>
                  <a:schemeClr val="tx1"/>
                </a:solidFill>
                <a:latin typeface="Times New Roman" panose="02020603050405020304" pitchFamily="18" charset="0"/>
                <a:ea typeface="宋体" panose="02010600030101010101" pitchFamily="2" charset="-122"/>
              </a:defRPr>
            </a:lvl3pPr>
            <a:lvl4pPr marL="1600200" indent="-228600">
              <a:defRPr sz="2800" i="1">
                <a:solidFill>
                  <a:schemeClr val="tx1"/>
                </a:solidFill>
                <a:latin typeface="Times New Roman" panose="02020603050405020304" pitchFamily="18" charset="0"/>
                <a:ea typeface="宋体" panose="02010600030101010101" pitchFamily="2" charset="-122"/>
              </a:defRPr>
            </a:lvl4pPr>
            <a:lvl5pPr marL="2057400" indent="-228600">
              <a:defRPr sz="2800" i="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ea typeface="宋体" panose="02010600030101010101" pitchFamily="2" charset="-122"/>
              </a:defRPr>
            </a:lvl9pPr>
          </a:lstStyle>
          <a:p>
            <a:r>
              <a:rPr lang="zh-CN" altLang="en-US" sz="1600" i="0" dirty="0">
                <a:solidFill>
                  <a:srgbClr val="0000FF"/>
                </a:solidFill>
                <a:latin typeface="微软雅黑" panose="020B0503020204020204" pitchFamily="34" charset="-122"/>
                <a:ea typeface="微软雅黑" panose="020B0503020204020204" pitchFamily="34" charset="-122"/>
              </a:rPr>
              <a:t>单光栅</a:t>
            </a:r>
          </a:p>
        </p:txBody>
      </p:sp>
      <p:sp>
        <p:nvSpPr>
          <p:cNvPr id="20" name="左大括号 19">
            <a:extLst>
              <a:ext uri="{FF2B5EF4-FFF2-40B4-BE49-F238E27FC236}">
                <a16:creationId xmlns:a16="http://schemas.microsoft.com/office/drawing/2014/main" id="{9349C5D4-9C47-4FCF-BB69-7938072ABEDC}"/>
              </a:ext>
            </a:extLst>
          </p:cNvPr>
          <p:cNvSpPr/>
          <p:nvPr/>
        </p:nvSpPr>
        <p:spPr>
          <a:xfrm rot="10800000">
            <a:off x="6228184" y="1900442"/>
            <a:ext cx="179387" cy="1168400"/>
          </a:xfrm>
          <a:prstGeom prst="leftBrace">
            <a:avLst/>
          </a:prstGeom>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zh-CN" altLang="en-US"/>
          </a:p>
        </p:txBody>
      </p:sp>
      <p:pic>
        <p:nvPicPr>
          <p:cNvPr id="21" name="图片 20">
            <a:extLst>
              <a:ext uri="{FF2B5EF4-FFF2-40B4-BE49-F238E27FC236}">
                <a16:creationId xmlns:a16="http://schemas.microsoft.com/office/drawing/2014/main" id="{D5523592-F640-4D85-A308-74B19EA9A285}"/>
              </a:ext>
            </a:extLst>
          </p:cNvPr>
          <p:cNvPicPr>
            <a:picLocks noChangeAspect="1"/>
          </p:cNvPicPr>
          <p:nvPr/>
        </p:nvPicPr>
        <p:blipFill>
          <a:blip r:embed="rId5" cstate="print"/>
          <a:stretch>
            <a:fillRect/>
          </a:stretch>
        </p:blipFill>
        <p:spPr>
          <a:xfrm>
            <a:off x="124528" y="3402361"/>
            <a:ext cx="3642244" cy="1956674"/>
          </a:xfrm>
          <a:prstGeom prst="rect">
            <a:avLst/>
          </a:prstGeom>
        </p:spPr>
      </p:pic>
      <p:pic>
        <p:nvPicPr>
          <p:cNvPr id="22" name="图片 21">
            <a:extLst>
              <a:ext uri="{FF2B5EF4-FFF2-40B4-BE49-F238E27FC236}">
                <a16:creationId xmlns:a16="http://schemas.microsoft.com/office/drawing/2014/main" id="{AB943C7C-FF5B-4FC1-9C98-01AEB687E5C9}"/>
              </a:ext>
            </a:extLst>
          </p:cNvPr>
          <p:cNvPicPr>
            <a:picLocks noChangeAspect="1"/>
          </p:cNvPicPr>
          <p:nvPr/>
        </p:nvPicPr>
        <p:blipFill>
          <a:blip r:embed="rId6" cstate="print"/>
          <a:stretch>
            <a:fillRect/>
          </a:stretch>
        </p:blipFill>
        <p:spPr>
          <a:xfrm>
            <a:off x="6788834" y="1579758"/>
            <a:ext cx="2310256" cy="2016224"/>
          </a:xfrm>
          <a:prstGeom prst="rect">
            <a:avLst/>
          </a:prstGeom>
        </p:spPr>
      </p:pic>
      <p:pic>
        <p:nvPicPr>
          <p:cNvPr id="23" name="图片 22">
            <a:extLst>
              <a:ext uri="{FF2B5EF4-FFF2-40B4-BE49-F238E27FC236}">
                <a16:creationId xmlns:a16="http://schemas.microsoft.com/office/drawing/2014/main" id="{E6DCD490-A15A-47D5-B33B-C7060D15883E}"/>
              </a:ext>
            </a:extLst>
          </p:cNvPr>
          <p:cNvPicPr>
            <a:picLocks noChangeAspect="1"/>
          </p:cNvPicPr>
          <p:nvPr/>
        </p:nvPicPr>
        <p:blipFill>
          <a:blip r:embed="rId7" cstate="print"/>
          <a:stretch>
            <a:fillRect/>
          </a:stretch>
        </p:blipFill>
        <p:spPr>
          <a:xfrm>
            <a:off x="2661354" y="4725144"/>
            <a:ext cx="2210835" cy="2016224"/>
          </a:xfrm>
          <a:prstGeom prst="rect">
            <a:avLst/>
          </a:prstGeom>
        </p:spPr>
      </p:pic>
    </p:spTree>
    <p:extLst>
      <p:ext uri="{BB962C8B-B14F-4D97-AF65-F5344CB8AC3E}">
        <p14:creationId xmlns:p14="http://schemas.microsoft.com/office/powerpoint/2010/main" val="3386382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b="1" dirty="0">
                <a:solidFill>
                  <a:srgbClr val="C00000"/>
                </a:solidFill>
                <a:latin typeface="黑体" pitchFamily="49" charset="-122"/>
                <a:ea typeface="黑体" pitchFamily="49" charset="-122"/>
              </a:rPr>
              <a:t>ASO-S</a:t>
            </a:r>
            <a:r>
              <a:rPr lang="zh-CN" altLang="en-US" b="1" dirty="0">
                <a:solidFill>
                  <a:srgbClr val="C00000"/>
                </a:solidFill>
                <a:latin typeface="黑体" pitchFamily="49" charset="-122"/>
                <a:ea typeface="黑体" pitchFamily="49" charset="-122"/>
              </a:rPr>
              <a:t>项目回顾</a:t>
            </a: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 name="内容占位符 2">
            <a:extLst>
              <a:ext uri="{FF2B5EF4-FFF2-40B4-BE49-F238E27FC236}">
                <a16:creationId xmlns:a16="http://schemas.microsoft.com/office/drawing/2014/main" id="{1D5558EF-086D-4DB3-B411-B2FD2CDE1D03}"/>
              </a:ext>
            </a:extLst>
          </p:cNvPr>
          <p:cNvSpPr>
            <a:spLocks noGrp="1"/>
          </p:cNvSpPr>
          <p:nvPr>
            <p:ph idx="1"/>
          </p:nvPr>
        </p:nvSpPr>
        <p:spPr>
          <a:xfrm>
            <a:off x="467544" y="1340768"/>
            <a:ext cx="8229600" cy="4525963"/>
          </a:xfrm>
        </p:spPr>
        <p:txBody>
          <a:bodyPr>
            <a:normAutofit/>
          </a:bodyPr>
          <a:lstStyle/>
          <a:p>
            <a:pPr>
              <a:buNone/>
            </a:pPr>
            <a:endParaRPr lang="en-US" altLang="zh-CN" sz="1100" b="1" dirty="0">
              <a:solidFill>
                <a:srgbClr val="C00000"/>
              </a:solidFill>
              <a:latin typeface="黑体" pitchFamily="2" charset="-122"/>
              <a:ea typeface="黑体" pitchFamily="2" charset="-122"/>
            </a:endParaRPr>
          </a:p>
          <a:p>
            <a:pPr>
              <a:buNone/>
            </a:pPr>
            <a:r>
              <a:rPr lang="zh-CN" altLang="en-US" sz="2800" b="1" dirty="0">
                <a:solidFill>
                  <a:srgbClr val="1402BE"/>
                </a:solidFill>
                <a:latin typeface="黑体" pitchFamily="49" charset="-122"/>
                <a:ea typeface="黑体" pitchFamily="49" charset="-122"/>
              </a:rPr>
              <a:t>太阳空间探测的独特性：</a:t>
            </a:r>
            <a:endParaRPr lang="en-US" altLang="zh-CN" sz="2800" b="1" dirty="0">
              <a:solidFill>
                <a:srgbClr val="1402BE"/>
              </a:solidFill>
              <a:latin typeface="黑体" pitchFamily="49" charset="-122"/>
              <a:ea typeface="黑体" pitchFamily="49" charset="-122"/>
            </a:endParaRPr>
          </a:p>
          <a:p>
            <a:r>
              <a:rPr lang="zh-CN" altLang="en-US" sz="2400" dirty="0">
                <a:latin typeface="黑体" pitchFamily="2" charset="-122"/>
                <a:ea typeface="黑体" pitchFamily="2" charset="-122"/>
              </a:rPr>
              <a:t>太阳与地球和人类</a:t>
            </a:r>
            <a:endParaRPr lang="en-US" altLang="zh-CN" sz="2400" dirty="0">
              <a:latin typeface="黑体" pitchFamily="2" charset="-122"/>
              <a:ea typeface="黑体" pitchFamily="2" charset="-122"/>
            </a:endParaRPr>
          </a:p>
          <a:p>
            <a:pPr>
              <a:buNone/>
            </a:pPr>
            <a:r>
              <a:rPr lang="en-US" altLang="zh-CN" sz="2400" dirty="0">
                <a:latin typeface="黑体" pitchFamily="2" charset="-122"/>
                <a:ea typeface="黑体" pitchFamily="2" charset="-122"/>
              </a:rPr>
              <a:t>  </a:t>
            </a:r>
            <a:r>
              <a:rPr lang="zh-CN" altLang="en-US" sz="2400" dirty="0">
                <a:latin typeface="黑体" pitchFamily="2" charset="-122"/>
                <a:ea typeface="黑体" pitchFamily="2" charset="-122"/>
              </a:rPr>
              <a:t>的关系密切</a:t>
            </a:r>
            <a:endParaRPr lang="en-US" altLang="zh-CN" sz="2400" dirty="0">
              <a:latin typeface="黑体" pitchFamily="2" charset="-122"/>
              <a:ea typeface="黑体" pitchFamily="2" charset="-122"/>
            </a:endParaRPr>
          </a:p>
          <a:p>
            <a:r>
              <a:rPr lang="zh-CN" altLang="en-US" sz="2400" dirty="0">
                <a:latin typeface="黑体" pitchFamily="2" charset="-122"/>
                <a:ea typeface="黑体" pitchFamily="2" charset="-122"/>
              </a:rPr>
              <a:t>唯一可观测表面详</a:t>
            </a:r>
            <a:endParaRPr lang="en-US" altLang="zh-CN" sz="2400" dirty="0">
              <a:latin typeface="黑体" pitchFamily="2" charset="-122"/>
              <a:ea typeface="黑体" pitchFamily="2" charset="-122"/>
            </a:endParaRPr>
          </a:p>
          <a:p>
            <a:pPr>
              <a:buNone/>
            </a:pPr>
            <a:r>
              <a:rPr lang="en-US" altLang="zh-CN" sz="2400" dirty="0">
                <a:latin typeface="黑体" pitchFamily="2" charset="-122"/>
                <a:ea typeface="黑体" pitchFamily="2" charset="-122"/>
              </a:rPr>
              <a:t>  </a:t>
            </a:r>
            <a:r>
              <a:rPr lang="zh-CN" altLang="en-US" sz="2400" dirty="0">
                <a:latin typeface="黑体" pitchFamily="2" charset="-122"/>
                <a:ea typeface="黑体" pitchFamily="2" charset="-122"/>
              </a:rPr>
              <a:t>细结构的恒星样本</a:t>
            </a:r>
            <a:endParaRPr lang="en-US" altLang="zh-CN" sz="2400" dirty="0">
              <a:latin typeface="黑体" pitchFamily="2" charset="-122"/>
              <a:ea typeface="黑体" pitchFamily="2" charset="-122"/>
            </a:endParaRPr>
          </a:p>
          <a:p>
            <a:r>
              <a:rPr lang="zh-CN" altLang="en-US" sz="2400" dirty="0">
                <a:latin typeface="黑体" pitchFamily="2" charset="-122"/>
                <a:ea typeface="黑体" pitchFamily="2" charset="-122"/>
              </a:rPr>
              <a:t>天然的物理实验室</a:t>
            </a:r>
            <a:endParaRPr lang="en-US" altLang="zh-CN" sz="2400" dirty="0">
              <a:latin typeface="黑体" pitchFamily="2" charset="-122"/>
              <a:ea typeface="黑体" pitchFamily="2" charset="-122"/>
            </a:endParaRPr>
          </a:p>
          <a:p>
            <a:r>
              <a:rPr lang="zh-CN" altLang="en-US" sz="2400" b="1" dirty="0">
                <a:solidFill>
                  <a:srgbClr val="C00000"/>
                </a:solidFill>
                <a:latin typeface="黑体" pitchFamily="2" charset="-122"/>
                <a:ea typeface="黑体" pitchFamily="2" charset="-122"/>
              </a:rPr>
              <a:t>空间天文的先驱</a:t>
            </a:r>
            <a:endParaRPr lang="en-US" altLang="zh-CN" sz="2400" b="1" dirty="0">
              <a:solidFill>
                <a:srgbClr val="C00000"/>
              </a:solidFill>
              <a:latin typeface="黑体" pitchFamily="2" charset="-122"/>
              <a:ea typeface="黑体" pitchFamily="2" charset="-122"/>
            </a:endParaRPr>
          </a:p>
          <a:p>
            <a:endParaRPr lang="zh-CN" altLang="en-US" sz="2400" dirty="0"/>
          </a:p>
        </p:txBody>
      </p:sp>
      <p:pic>
        <p:nvPicPr>
          <p:cNvPr id="6" name="图片 5">
            <a:extLst>
              <a:ext uri="{FF2B5EF4-FFF2-40B4-BE49-F238E27FC236}">
                <a16:creationId xmlns:a16="http://schemas.microsoft.com/office/drawing/2014/main" id="{67C64B39-DACA-4E11-B88C-234CE450F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110" y="1661894"/>
            <a:ext cx="2471251" cy="2471251"/>
          </a:xfrm>
          <a:prstGeom prst="rect">
            <a:avLst/>
          </a:prstGeom>
        </p:spPr>
      </p:pic>
      <p:pic>
        <p:nvPicPr>
          <p:cNvPr id="7" name="图片 6">
            <a:extLst>
              <a:ext uri="{FF2B5EF4-FFF2-40B4-BE49-F238E27FC236}">
                <a16:creationId xmlns:a16="http://schemas.microsoft.com/office/drawing/2014/main" id="{611FCB2A-31F5-4EF8-9819-6F6FFB944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845" y="1661895"/>
            <a:ext cx="2471251" cy="2471251"/>
          </a:xfrm>
          <a:prstGeom prst="rect">
            <a:avLst/>
          </a:prstGeom>
        </p:spPr>
      </p:pic>
      <p:pic>
        <p:nvPicPr>
          <p:cNvPr id="8" name="图片 7">
            <a:extLst>
              <a:ext uri="{FF2B5EF4-FFF2-40B4-BE49-F238E27FC236}">
                <a16:creationId xmlns:a16="http://schemas.microsoft.com/office/drawing/2014/main" id="{5069A8D3-8347-4119-80E0-82981609D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2993" y="4133145"/>
            <a:ext cx="2471251" cy="2471251"/>
          </a:xfrm>
          <a:prstGeom prst="rect">
            <a:avLst/>
          </a:prstGeom>
        </p:spPr>
      </p:pic>
      <p:pic>
        <p:nvPicPr>
          <p:cNvPr id="11" name="图片 10">
            <a:extLst>
              <a:ext uri="{FF2B5EF4-FFF2-40B4-BE49-F238E27FC236}">
                <a16:creationId xmlns:a16="http://schemas.microsoft.com/office/drawing/2014/main" id="{849BCC0E-A9CF-4246-9AC9-32633AAF0A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9845" y="4133146"/>
            <a:ext cx="2471251" cy="2471251"/>
          </a:xfrm>
          <a:prstGeom prst="rect">
            <a:avLst/>
          </a:prstGeom>
        </p:spPr>
      </p:pic>
      <p:pic>
        <p:nvPicPr>
          <p:cNvPr id="12" name="图片 11">
            <a:extLst>
              <a:ext uri="{FF2B5EF4-FFF2-40B4-BE49-F238E27FC236}">
                <a16:creationId xmlns:a16="http://schemas.microsoft.com/office/drawing/2014/main" id="{440BCDE7-E7DF-4EFA-9D35-955948114968}"/>
              </a:ext>
            </a:extLst>
          </p:cNvPr>
          <p:cNvPicPr>
            <a:picLocks noChangeAspect="1"/>
          </p:cNvPicPr>
          <p:nvPr/>
        </p:nvPicPr>
        <p:blipFill>
          <a:blip r:embed="rId6" cstate="print"/>
          <a:stretch>
            <a:fillRect/>
          </a:stretch>
        </p:blipFill>
        <p:spPr>
          <a:xfrm>
            <a:off x="2496564" y="4885209"/>
            <a:ext cx="1704987" cy="1703854"/>
          </a:xfrm>
          <a:prstGeom prst="rect">
            <a:avLst/>
          </a:prstGeom>
        </p:spPr>
      </p:pic>
      <p:pic>
        <p:nvPicPr>
          <p:cNvPr id="13" name="Picture 2">
            <a:extLst>
              <a:ext uri="{FF2B5EF4-FFF2-40B4-BE49-F238E27FC236}">
                <a16:creationId xmlns:a16="http://schemas.microsoft.com/office/drawing/2014/main" id="{F2D33433-8CC2-48DE-9226-8AB08BB422E3}"/>
              </a:ext>
            </a:extLst>
          </p:cNvPr>
          <p:cNvPicPr>
            <a:picLocks noChangeAspect="1" noChangeArrowheads="1"/>
          </p:cNvPicPr>
          <p:nvPr/>
        </p:nvPicPr>
        <p:blipFill>
          <a:blip r:embed="rId7" cstate="print"/>
          <a:srcRect l="29528" t="27559" r="45522" b="31496"/>
          <a:stretch>
            <a:fillRect/>
          </a:stretch>
        </p:blipFill>
        <p:spPr bwMode="auto">
          <a:xfrm>
            <a:off x="835497" y="4892345"/>
            <a:ext cx="1648659" cy="1691017"/>
          </a:xfrm>
          <a:prstGeom prst="rect">
            <a:avLst/>
          </a:prstGeom>
          <a:noFill/>
          <a:ln w="9525">
            <a:noFill/>
            <a:miter lim="800000"/>
            <a:headEnd/>
            <a:tailEnd/>
          </a:ln>
        </p:spPr>
      </p:pic>
    </p:spTree>
    <p:extLst>
      <p:ext uri="{BB962C8B-B14F-4D97-AF65-F5344CB8AC3E}">
        <p14:creationId xmlns:p14="http://schemas.microsoft.com/office/powerpoint/2010/main" val="2214004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sz="3200" b="1" dirty="0">
                <a:solidFill>
                  <a:srgbClr val="0033CC"/>
                </a:solidFill>
                <a:latin typeface="黑体" pitchFamily="49" charset="-122"/>
                <a:ea typeface="黑体" pitchFamily="49" charset="-122"/>
                <a:cs typeface="+mn-cs"/>
              </a:rPr>
              <a:t>ASO-S</a:t>
            </a:r>
            <a:r>
              <a:rPr lang="zh-CN" altLang="en-US" sz="3200" b="1" dirty="0">
                <a:solidFill>
                  <a:srgbClr val="0033CC"/>
                </a:solidFill>
                <a:latin typeface="黑体" pitchFamily="49" charset="-122"/>
                <a:ea typeface="黑体" pitchFamily="49" charset="-122"/>
                <a:cs typeface="+mn-cs"/>
              </a:rPr>
              <a:t>载荷</a:t>
            </a:r>
            <a:r>
              <a:rPr lang="en-US" altLang="zh-CN" sz="3200" b="1" dirty="0">
                <a:solidFill>
                  <a:srgbClr val="0033CC"/>
                </a:solidFill>
                <a:latin typeface="黑体" pitchFamily="49" charset="-122"/>
                <a:ea typeface="黑体" pitchFamily="49" charset="-122"/>
                <a:cs typeface="+mn-cs"/>
              </a:rPr>
              <a:t>3</a:t>
            </a:r>
            <a:r>
              <a:rPr lang="zh-CN" altLang="en-US" sz="3200" b="1" dirty="0">
                <a:solidFill>
                  <a:srgbClr val="0033CC"/>
                </a:solidFill>
                <a:latin typeface="黑体" pitchFamily="49" charset="-122"/>
                <a:ea typeface="黑体" pitchFamily="49" charset="-122"/>
                <a:cs typeface="+mn-cs"/>
              </a:rPr>
              <a:t>：</a:t>
            </a:r>
            <a:r>
              <a:rPr lang="en-US" altLang="zh-CN" sz="3200" b="1" dirty="0">
                <a:solidFill>
                  <a:srgbClr val="0033CC"/>
                </a:solidFill>
                <a:latin typeface="黑体" pitchFamily="49" charset="-122"/>
                <a:ea typeface="黑体" pitchFamily="49" charset="-122"/>
                <a:cs typeface="+mn-cs"/>
              </a:rPr>
              <a:t>HXI</a:t>
            </a:r>
            <a:endParaRPr lang="zh-CN" altLang="en-US" sz="3200" b="1" dirty="0">
              <a:solidFill>
                <a:srgbClr val="0033CC"/>
              </a:solidFill>
              <a:latin typeface="黑体" pitchFamily="49" charset="-122"/>
              <a:ea typeface="黑体" pitchFamily="49" charset="-122"/>
              <a:cs typeface="+mn-cs"/>
            </a:endParaRP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D44D4729-AEE7-4518-906C-508243F56810}"/>
              </a:ext>
            </a:extLst>
          </p:cNvPr>
          <p:cNvPicPr>
            <a:picLocks noChangeAspect="1"/>
          </p:cNvPicPr>
          <p:nvPr/>
        </p:nvPicPr>
        <p:blipFill>
          <a:blip r:embed="rId2"/>
          <a:stretch>
            <a:fillRect/>
          </a:stretch>
        </p:blipFill>
        <p:spPr>
          <a:xfrm>
            <a:off x="0" y="1358704"/>
            <a:ext cx="4644008" cy="2804468"/>
          </a:xfrm>
          <a:prstGeom prst="rect">
            <a:avLst/>
          </a:prstGeom>
        </p:spPr>
      </p:pic>
      <p:pic>
        <p:nvPicPr>
          <p:cNvPr id="9" name="图片 8">
            <a:extLst>
              <a:ext uri="{FF2B5EF4-FFF2-40B4-BE49-F238E27FC236}">
                <a16:creationId xmlns:a16="http://schemas.microsoft.com/office/drawing/2014/main" id="{9EB1E899-975A-4C44-84D5-48315D209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583" y="4135617"/>
            <a:ext cx="4376417" cy="2711377"/>
          </a:xfrm>
          <a:prstGeom prst="rect">
            <a:avLst/>
          </a:prstGeom>
        </p:spPr>
      </p:pic>
      <p:pic>
        <p:nvPicPr>
          <p:cNvPr id="10" name="图片 9">
            <a:extLst>
              <a:ext uri="{FF2B5EF4-FFF2-40B4-BE49-F238E27FC236}">
                <a16:creationId xmlns:a16="http://schemas.microsoft.com/office/drawing/2014/main" id="{C090BE85-F4E3-454A-9944-82C9D3E690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8591" y="1389773"/>
            <a:ext cx="4216809" cy="2778559"/>
          </a:xfrm>
          <a:prstGeom prst="rect">
            <a:avLst/>
          </a:prstGeom>
        </p:spPr>
      </p:pic>
      <p:pic>
        <p:nvPicPr>
          <p:cNvPr id="6" name="图片 5">
            <a:extLst>
              <a:ext uri="{FF2B5EF4-FFF2-40B4-BE49-F238E27FC236}">
                <a16:creationId xmlns:a16="http://schemas.microsoft.com/office/drawing/2014/main" id="{ECF0EC2D-7946-4ED8-A10E-5E3AE895F8F4}"/>
              </a:ext>
            </a:extLst>
          </p:cNvPr>
          <p:cNvPicPr>
            <a:picLocks noChangeAspect="1"/>
          </p:cNvPicPr>
          <p:nvPr/>
        </p:nvPicPr>
        <p:blipFill>
          <a:blip r:embed="rId5"/>
          <a:stretch>
            <a:fillRect/>
          </a:stretch>
        </p:blipFill>
        <p:spPr>
          <a:xfrm>
            <a:off x="0" y="4121972"/>
            <a:ext cx="4786752" cy="2711377"/>
          </a:xfrm>
          <a:prstGeom prst="rect">
            <a:avLst/>
          </a:prstGeom>
        </p:spPr>
      </p:pic>
    </p:spTree>
    <p:extLst>
      <p:ext uri="{BB962C8B-B14F-4D97-AF65-F5344CB8AC3E}">
        <p14:creationId xmlns:p14="http://schemas.microsoft.com/office/powerpoint/2010/main" val="3315890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sz="3200" b="1" dirty="0">
                <a:solidFill>
                  <a:srgbClr val="0033CC"/>
                </a:solidFill>
                <a:latin typeface="黑体" pitchFamily="49" charset="-122"/>
                <a:ea typeface="黑体" pitchFamily="49" charset="-122"/>
                <a:cs typeface="+mn-cs"/>
              </a:rPr>
              <a:t>ASO-S</a:t>
            </a:r>
            <a:r>
              <a:rPr lang="zh-CN" altLang="en-US" sz="3200" b="1" dirty="0">
                <a:solidFill>
                  <a:srgbClr val="0033CC"/>
                </a:solidFill>
                <a:latin typeface="黑体" pitchFamily="49" charset="-122"/>
                <a:ea typeface="黑体" pitchFamily="49" charset="-122"/>
                <a:cs typeface="+mn-cs"/>
              </a:rPr>
              <a:t>载荷</a:t>
            </a:r>
            <a:r>
              <a:rPr lang="en-US" altLang="zh-CN" sz="3200" b="1" dirty="0">
                <a:solidFill>
                  <a:srgbClr val="0033CC"/>
                </a:solidFill>
                <a:latin typeface="黑体" pitchFamily="49" charset="-122"/>
                <a:ea typeface="黑体" pitchFamily="49" charset="-122"/>
                <a:cs typeface="+mn-cs"/>
              </a:rPr>
              <a:t>3</a:t>
            </a:r>
            <a:r>
              <a:rPr lang="zh-CN" altLang="en-US" sz="3200" b="1" dirty="0">
                <a:solidFill>
                  <a:srgbClr val="0033CC"/>
                </a:solidFill>
                <a:latin typeface="黑体" pitchFamily="49" charset="-122"/>
                <a:ea typeface="黑体" pitchFamily="49" charset="-122"/>
                <a:cs typeface="+mn-cs"/>
              </a:rPr>
              <a:t>：</a:t>
            </a:r>
            <a:r>
              <a:rPr lang="en-US" altLang="zh-CN" sz="3200" b="1" dirty="0">
                <a:solidFill>
                  <a:srgbClr val="0033CC"/>
                </a:solidFill>
                <a:latin typeface="黑体" pitchFamily="49" charset="-122"/>
                <a:ea typeface="黑体" pitchFamily="49" charset="-122"/>
                <a:cs typeface="+mn-cs"/>
              </a:rPr>
              <a:t>HXI</a:t>
            </a:r>
            <a:endParaRPr lang="zh-CN" altLang="en-US" sz="3200" b="1" dirty="0">
              <a:solidFill>
                <a:srgbClr val="0033CC"/>
              </a:solidFill>
              <a:latin typeface="黑体" pitchFamily="49" charset="-122"/>
              <a:ea typeface="黑体" pitchFamily="49" charset="-122"/>
              <a:cs typeface="+mn-cs"/>
            </a:endParaRP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graphicFrame>
        <p:nvGraphicFramePr>
          <p:cNvPr id="3" name="表格 2">
            <a:extLst>
              <a:ext uri="{FF2B5EF4-FFF2-40B4-BE49-F238E27FC236}">
                <a16:creationId xmlns:a16="http://schemas.microsoft.com/office/drawing/2014/main" id="{6DA732B0-31BF-47FE-8438-486846C2F413}"/>
              </a:ext>
            </a:extLst>
          </p:cNvPr>
          <p:cNvGraphicFramePr>
            <a:graphicFrameLocks noGrp="1"/>
          </p:cNvGraphicFramePr>
          <p:nvPr>
            <p:extLst>
              <p:ext uri="{D42A27DB-BD31-4B8C-83A1-F6EECF244321}">
                <p14:modId xmlns:p14="http://schemas.microsoft.com/office/powerpoint/2010/main" val="1643430186"/>
              </p:ext>
            </p:extLst>
          </p:nvPr>
        </p:nvGraphicFramePr>
        <p:xfrm>
          <a:off x="0" y="1417638"/>
          <a:ext cx="9143997" cy="2910150"/>
        </p:xfrm>
        <a:graphic>
          <a:graphicData uri="http://schemas.openxmlformats.org/drawingml/2006/table">
            <a:tbl>
              <a:tblPr firstRow="1" bandRow="1">
                <a:tableStyleId>{5C22544A-7EE6-4342-B048-85BDC9FD1C3A}</a:tableStyleId>
              </a:tblPr>
              <a:tblGrid>
                <a:gridCol w="1763688">
                  <a:extLst>
                    <a:ext uri="{9D8B030D-6E8A-4147-A177-3AD203B41FA5}">
                      <a16:colId xmlns:a16="http://schemas.microsoft.com/office/drawing/2014/main" val="75983947"/>
                    </a:ext>
                  </a:extLst>
                </a:gridCol>
                <a:gridCol w="648072">
                  <a:extLst>
                    <a:ext uri="{9D8B030D-6E8A-4147-A177-3AD203B41FA5}">
                      <a16:colId xmlns:a16="http://schemas.microsoft.com/office/drawing/2014/main" val="1471918643"/>
                    </a:ext>
                  </a:extLst>
                </a:gridCol>
                <a:gridCol w="648072">
                  <a:extLst>
                    <a:ext uri="{9D8B030D-6E8A-4147-A177-3AD203B41FA5}">
                      <a16:colId xmlns:a16="http://schemas.microsoft.com/office/drawing/2014/main" val="3083852014"/>
                    </a:ext>
                  </a:extLst>
                </a:gridCol>
                <a:gridCol w="648072">
                  <a:extLst>
                    <a:ext uri="{9D8B030D-6E8A-4147-A177-3AD203B41FA5}">
                      <a16:colId xmlns:a16="http://schemas.microsoft.com/office/drawing/2014/main" val="4123578642"/>
                    </a:ext>
                  </a:extLst>
                </a:gridCol>
                <a:gridCol w="576064">
                  <a:extLst>
                    <a:ext uri="{9D8B030D-6E8A-4147-A177-3AD203B41FA5}">
                      <a16:colId xmlns:a16="http://schemas.microsoft.com/office/drawing/2014/main" val="3520234178"/>
                    </a:ext>
                  </a:extLst>
                </a:gridCol>
                <a:gridCol w="648072">
                  <a:extLst>
                    <a:ext uri="{9D8B030D-6E8A-4147-A177-3AD203B41FA5}">
                      <a16:colId xmlns:a16="http://schemas.microsoft.com/office/drawing/2014/main" val="3340947651"/>
                    </a:ext>
                  </a:extLst>
                </a:gridCol>
                <a:gridCol w="648072">
                  <a:extLst>
                    <a:ext uri="{9D8B030D-6E8A-4147-A177-3AD203B41FA5}">
                      <a16:colId xmlns:a16="http://schemas.microsoft.com/office/drawing/2014/main" val="3545548681"/>
                    </a:ext>
                  </a:extLst>
                </a:gridCol>
                <a:gridCol w="648072">
                  <a:extLst>
                    <a:ext uri="{9D8B030D-6E8A-4147-A177-3AD203B41FA5}">
                      <a16:colId xmlns:a16="http://schemas.microsoft.com/office/drawing/2014/main" val="1043459337"/>
                    </a:ext>
                  </a:extLst>
                </a:gridCol>
                <a:gridCol w="720080">
                  <a:extLst>
                    <a:ext uri="{9D8B030D-6E8A-4147-A177-3AD203B41FA5}">
                      <a16:colId xmlns:a16="http://schemas.microsoft.com/office/drawing/2014/main" val="602986531"/>
                    </a:ext>
                  </a:extLst>
                </a:gridCol>
                <a:gridCol w="648072">
                  <a:extLst>
                    <a:ext uri="{9D8B030D-6E8A-4147-A177-3AD203B41FA5}">
                      <a16:colId xmlns:a16="http://schemas.microsoft.com/office/drawing/2014/main" val="2600794842"/>
                    </a:ext>
                  </a:extLst>
                </a:gridCol>
                <a:gridCol w="794160">
                  <a:extLst>
                    <a:ext uri="{9D8B030D-6E8A-4147-A177-3AD203B41FA5}">
                      <a16:colId xmlns:a16="http://schemas.microsoft.com/office/drawing/2014/main" val="2796867362"/>
                    </a:ext>
                  </a:extLst>
                </a:gridCol>
                <a:gridCol w="753501">
                  <a:extLst>
                    <a:ext uri="{9D8B030D-6E8A-4147-A177-3AD203B41FA5}">
                      <a16:colId xmlns:a16="http://schemas.microsoft.com/office/drawing/2014/main" val="1907379376"/>
                    </a:ext>
                  </a:extLst>
                </a:gridCol>
              </a:tblGrid>
              <a:tr h="485025">
                <a:tc>
                  <a:txBody>
                    <a:bodyPr/>
                    <a:lstStyle/>
                    <a:p>
                      <a:pPr algn="ctr"/>
                      <a:r>
                        <a:rPr lang="zh-CN" altLang="en-US" dirty="0"/>
                        <a:t>名称</a:t>
                      </a:r>
                    </a:p>
                  </a:txBody>
                  <a:tcPr anchor="ctr"/>
                </a:tc>
                <a:tc>
                  <a:txBody>
                    <a:bodyPr/>
                    <a:lstStyle/>
                    <a:p>
                      <a:pPr algn="ctr"/>
                      <a:r>
                        <a:rPr lang="en-US" altLang="zh-CN" dirty="0"/>
                        <a:t>1</a:t>
                      </a:r>
                      <a:endParaRPr lang="zh-CN" altLang="en-US" dirty="0"/>
                    </a:p>
                  </a:txBody>
                  <a:tcPr anchor="ctr"/>
                </a:tc>
                <a:tc>
                  <a:txBody>
                    <a:bodyPr/>
                    <a:lstStyle/>
                    <a:p>
                      <a:pPr algn="ctr"/>
                      <a:r>
                        <a:rPr lang="en-US" altLang="zh-CN" dirty="0"/>
                        <a:t>2</a:t>
                      </a:r>
                      <a:endParaRPr lang="zh-CN" altLang="en-US" dirty="0"/>
                    </a:p>
                  </a:txBody>
                  <a:tcPr anchor="ctr"/>
                </a:tc>
                <a:tc>
                  <a:txBody>
                    <a:bodyPr/>
                    <a:lstStyle/>
                    <a:p>
                      <a:pPr algn="ctr"/>
                      <a:r>
                        <a:rPr lang="en-US" altLang="zh-CN" dirty="0"/>
                        <a:t>3</a:t>
                      </a:r>
                      <a:endParaRPr lang="zh-CN" altLang="en-US" dirty="0"/>
                    </a:p>
                  </a:txBody>
                  <a:tcPr anchor="ctr"/>
                </a:tc>
                <a:tc>
                  <a:txBody>
                    <a:bodyPr/>
                    <a:lstStyle/>
                    <a:p>
                      <a:pPr algn="ctr"/>
                      <a:r>
                        <a:rPr lang="en-US" altLang="zh-CN" dirty="0"/>
                        <a:t>4</a:t>
                      </a:r>
                      <a:endParaRPr lang="zh-CN" altLang="en-US" dirty="0"/>
                    </a:p>
                  </a:txBody>
                  <a:tcPr anchor="ctr"/>
                </a:tc>
                <a:tc>
                  <a:txBody>
                    <a:bodyPr/>
                    <a:lstStyle/>
                    <a:p>
                      <a:pPr algn="ctr"/>
                      <a:r>
                        <a:rPr lang="en-US" altLang="zh-CN" dirty="0"/>
                        <a:t>5</a:t>
                      </a:r>
                      <a:endParaRPr lang="zh-CN" altLang="en-US" dirty="0"/>
                    </a:p>
                  </a:txBody>
                  <a:tcPr anchor="ctr"/>
                </a:tc>
                <a:tc>
                  <a:txBody>
                    <a:bodyPr/>
                    <a:lstStyle/>
                    <a:p>
                      <a:pPr algn="ctr"/>
                      <a:r>
                        <a:rPr lang="en-US" altLang="zh-CN" dirty="0"/>
                        <a:t>6</a:t>
                      </a:r>
                      <a:endParaRPr lang="zh-CN" altLang="en-US" dirty="0"/>
                    </a:p>
                  </a:txBody>
                  <a:tcPr anchor="ctr"/>
                </a:tc>
                <a:tc>
                  <a:txBody>
                    <a:bodyPr/>
                    <a:lstStyle/>
                    <a:p>
                      <a:pPr algn="ctr"/>
                      <a:r>
                        <a:rPr lang="en-US" altLang="zh-CN" dirty="0"/>
                        <a:t>7</a:t>
                      </a:r>
                      <a:endParaRPr lang="zh-CN" altLang="en-US" dirty="0"/>
                    </a:p>
                  </a:txBody>
                  <a:tcPr anchor="ctr"/>
                </a:tc>
                <a:tc>
                  <a:txBody>
                    <a:bodyPr/>
                    <a:lstStyle/>
                    <a:p>
                      <a:pPr algn="ctr"/>
                      <a:r>
                        <a:rPr lang="en-US" altLang="zh-CN" dirty="0"/>
                        <a:t>8</a:t>
                      </a:r>
                      <a:endParaRPr lang="zh-CN" altLang="en-US" dirty="0"/>
                    </a:p>
                  </a:txBody>
                  <a:tcPr anchor="ctr"/>
                </a:tc>
                <a:tc>
                  <a:txBody>
                    <a:bodyPr/>
                    <a:lstStyle/>
                    <a:p>
                      <a:pPr algn="ctr"/>
                      <a:r>
                        <a:rPr lang="en-US" altLang="zh-CN" dirty="0"/>
                        <a:t>9</a:t>
                      </a:r>
                      <a:endParaRPr lang="zh-CN" altLang="en-US" dirty="0"/>
                    </a:p>
                  </a:txBody>
                  <a:tcPr anchor="ctr"/>
                </a:tc>
                <a:tc>
                  <a:txBody>
                    <a:bodyPr/>
                    <a:lstStyle/>
                    <a:p>
                      <a:pPr algn="ctr"/>
                      <a:r>
                        <a:rPr lang="en-US" altLang="zh-CN" dirty="0"/>
                        <a:t>10</a:t>
                      </a:r>
                      <a:endParaRPr lang="zh-CN" altLang="en-US" dirty="0"/>
                    </a:p>
                  </a:txBody>
                  <a:tcPr anchor="ctr"/>
                </a:tc>
                <a:tc>
                  <a:txBody>
                    <a:bodyPr/>
                    <a:lstStyle/>
                    <a:p>
                      <a:pPr algn="ctr"/>
                      <a:r>
                        <a:rPr lang="zh-CN" altLang="en-US" dirty="0"/>
                        <a:t>合计</a:t>
                      </a:r>
                    </a:p>
                  </a:txBody>
                  <a:tcPr anchor="ctr"/>
                </a:tc>
                <a:extLst>
                  <a:ext uri="{0D108BD9-81ED-4DB2-BD59-A6C34878D82A}">
                    <a16:rowId xmlns:a16="http://schemas.microsoft.com/office/drawing/2014/main" val="829247310"/>
                  </a:ext>
                </a:extLst>
              </a:tr>
              <a:tr h="485025">
                <a:tc>
                  <a:txBody>
                    <a:bodyPr/>
                    <a:lstStyle/>
                    <a:p>
                      <a:pPr algn="ctr"/>
                      <a:r>
                        <a:rPr lang="zh-CN" altLang="en-US" dirty="0"/>
                        <a:t>节距（</a:t>
                      </a:r>
                      <a:r>
                        <a:rPr lang="en-US" altLang="zh-CN" dirty="0"/>
                        <a:t>um</a:t>
                      </a:r>
                      <a:r>
                        <a:rPr lang="zh-CN" altLang="en-US" dirty="0"/>
                        <a:t>）</a:t>
                      </a:r>
                    </a:p>
                  </a:txBody>
                  <a:tcPr anchor="ctr"/>
                </a:tc>
                <a:tc>
                  <a:txBody>
                    <a:bodyPr/>
                    <a:lstStyle/>
                    <a:p>
                      <a:pPr algn="ctr"/>
                      <a:r>
                        <a:rPr lang="en-US" altLang="zh-CN" dirty="0"/>
                        <a:t>36</a:t>
                      </a:r>
                      <a:endParaRPr lang="zh-CN" altLang="en-US" dirty="0"/>
                    </a:p>
                  </a:txBody>
                  <a:tcPr anchor="ctr"/>
                </a:tc>
                <a:tc>
                  <a:txBody>
                    <a:bodyPr/>
                    <a:lstStyle/>
                    <a:p>
                      <a:pPr algn="ctr"/>
                      <a:r>
                        <a:rPr lang="en-US" altLang="zh-CN" dirty="0"/>
                        <a:t>52</a:t>
                      </a:r>
                      <a:endParaRPr lang="zh-CN" altLang="en-US" dirty="0"/>
                    </a:p>
                  </a:txBody>
                  <a:tcPr anchor="ctr"/>
                </a:tc>
                <a:tc>
                  <a:txBody>
                    <a:bodyPr/>
                    <a:lstStyle/>
                    <a:p>
                      <a:pPr algn="ctr"/>
                      <a:r>
                        <a:rPr lang="en-US" altLang="zh-CN" dirty="0"/>
                        <a:t>76</a:t>
                      </a:r>
                      <a:endParaRPr lang="zh-CN" altLang="en-US" dirty="0"/>
                    </a:p>
                  </a:txBody>
                  <a:tcPr anchor="ctr"/>
                </a:tc>
                <a:tc>
                  <a:txBody>
                    <a:bodyPr/>
                    <a:lstStyle/>
                    <a:p>
                      <a:pPr algn="ctr"/>
                      <a:r>
                        <a:rPr lang="en-US" altLang="zh-CN" dirty="0"/>
                        <a:t>108</a:t>
                      </a:r>
                      <a:endParaRPr lang="zh-CN" altLang="en-US" dirty="0"/>
                    </a:p>
                  </a:txBody>
                  <a:tcPr anchor="ctr"/>
                </a:tc>
                <a:tc>
                  <a:txBody>
                    <a:bodyPr/>
                    <a:lstStyle/>
                    <a:p>
                      <a:pPr algn="ctr"/>
                      <a:r>
                        <a:rPr lang="en-US" altLang="zh-CN" dirty="0"/>
                        <a:t>156</a:t>
                      </a:r>
                      <a:endParaRPr lang="zh-CN" altLang="en-US" dirty="0"/>
                    </a:p>
                  </a:txBody>
                  <a:tcPr anchor="ctr"/>
                </a:tc>
                <a:tc>
                  <a:txBody>
                    <a:bodyPr/>
                    <a:lstStyle/>
                    <a:p>
                      <a:pPr algn="ctr"/>
                      <a:r>
                        <a:rPr lang="en-US" altLang="zh-CN" dirty="0"/>
                        <a:t>224</a:t>
                      </a:r>
                      <a:endParaRPr lang="zh-CN" altLang="en-US" dirty="0"/>
                    </a:p>
                  </a:txBody>
                  <a:tcPr anchor="ctr"/>
                </a:tc>
                <a:tc>
                  <a:txBody>
                    <a:bodyPr/>
                    <a:lstStyle/>
                    <a:p>
                      <a:pPr algn="ctr"/>
                      <a:r>
                        <a:rPr lang="en-US" altLang="zh-CN" dirty="0"/>
                        <a:t>344</a:t>
                      </a:r>
                      <a:endParaRPr lang="zh-CN" altLang="en-US" dirty="0"/>
                    </a:p>
                  </a:txBody>
                  <a:tcPr anchor="ctr"/>
                </a:tc>
                <a:tc>
                  <a:txBody>
                    <a:bodyPr/>
                    <a:lstStyle/>
                    <a:p>
                      <a:pPr algn="ctr"/>
                      <a:r>
                        <a:rPr lang="en-US" altLang="zh-CN" dirty="0"/>
                        <a:t>524</a:t>
                      </a:r>
                      <a:endParaRPr lang="zh-CN" altLang="en-US" dirty="0"/>
                    </a:p>
                  </a:txBody>
                  <a:tcPr anchor="ctr"/>
                </a:tc>
                <a:tc>
                  <a:txBody>
                    <a:bodyPr/>
                    <a:lstStyle/>
                    <a:p>
                      <a:pPr algn="ctr"/>
                      <a:r>
                        <a:rPr lang="en-US" altLang="zh-CN" dirty="0"/>
                        <a:t>800</a:t>
                      </a:r>
                      <a:endParaRPr lang="zh-CN" altLang="en-US" dirty="0"/>
                    </a:p>
                  </a:txBody>
                  <a:tcPr anchor="ctr"/>
                </a:tc>
                <a:tc>
                  <a:txBody>
                    <a:bodyPr/>
                    <a:lstStyle/>
                    <a:p>
                      <a:pPr algn="ctr"/>
                      <a:r>
                        <a:rPr lang="en-US" altLang="zh-CN" dirty="0"/>
                        <a:t>1224</a:t>
                      </a:r>
                      <a:endParaRPr lang="zh-CN" altLang="en-US" dirty="0"/>
                    </a:p>
                  </a:txBody>
                  <a:tcPr anchor="ctr"/>
                </a:tc>
                <a:tc rowSpan="5">
                  <a:txBody>
                    <a:bodyPr/>
                    <a:lstStyle/>
                    <a:p>
                      <a:pPr algn="ctr"/>
                      <a:r>
                        <a:rPr lang="en-US" altLang="zh-CN" dirty="0"/>
                        <a:t>91</a:t>
                      </a:r>
                    </a:p>
                    <a:p>
                      <a:pPr algn="ctr"/>
                      <a:r>
                        <a:rPr lang="en-US" altLang="zh-CN" dirty="0"/>
                        <a:t>+</a:t>
                      </a:r>
                    </a:p>
                    <a:p>
                      <a:pPr algn="ctr"/>
                      <a:r>
                        <a:rPr lang="zh-CN" altLang="en-US" dirty="0"/>
                        <a:t>直流分量</a:t>
                      </a:r>
                    </a:p>
                  </a:txBody>
                  <a:tcPr anchor="ctr"/>
                </a:tc>
                <a:extLst>
                  <a:ext uri="{0D108BD9-81ED-4DB2-BD59-A6C34878D82A}">
                    <a16:rowId xmlns:a16="http://schemas.microsoft.com/office/drawing/2014/main" val="925096760"/>
                  </a:ext>
                </a:extLst>
              </a:tr>
              <a:tr h="485025">
                <a:tc>
                  <a:txBody>
                    <a:bodyPr/>
                    <a:lstStyle/>
                    <a:p>
                      <a:pPr algn="ctr"/>
                      <a:r>
                        <a:rPr lang="zh-CN" altLang="en-US" dirty="0"/>
                        <a:t>角分辨（角秒）</a:t>
                      </a:r>
                    </a:p>
                  </a:txBody>
                  <a:tcPr anchor="ctr"/>
                </a:tc>
                <a:tc>
                  <a:txBody>
                    <a:bodyPr/>
                    <a:lstStyle/>
                    <a:p>
                      <a:pPr algn="ctr"/>
                      <a:r>
                        <a:rPr lang="en-US" altLang="zh-CN" dirty="0"/>
                        <a:t>3.1</a:t>
                      </a:r>
                      <a:endParaRPr lang="zh-CN" altLang="en-US" dirty="0"/>
                    </a:p>
                  </a:txBody>
                  <a:tcPr anchor="ctr"/>
                </a:tc>
                <a:tc>
                  <a:txBody>
                    <a:bodyPr/>
                    <a:lstStyle/>
                    <a:p>
                      <a:pPr algn="ctr"/>
                      <a:r>
                        <a:rPr lang="en-US" altLang="zh-CN" dirty="0"/>
                        <a:t>4.5</a:t>
                      </a:r>
                      <a:endParaRPr lang="zh-CN" altLang="en-US" dirty="0"/>
                    </a:p>
                  </a:txBody>
                  <a:tcPr anchor="ctr"/>
                </a:tc>
                <a:tc>
                  <a:txBody>
                    <a:bodyPr/>
                    <a:lstStyle/>
                    <a:p>
                      <a:pPr algn="ctr"/>
                      <a:r>
                        <a:rPr lang="en-US" altLang="zh-CN" dirty="0"/>
                        <a:t>6.5</a:t>
                      </a:r>
                      <a:endParaRPr lang="zh-CN" altLang="en-US" dirty="0"/>
                    </a:p>
                  </a:txBody>
                  <a:tcPr anchor="ctr"/>
                </a:tc>
                <a:tc>
                  <a:txBody>
                    <a:bodyPr/>
                    <a:lstStyle/>
                    <a:p>
                      <a:pPr algn="ctr"/>
                      <a:r>
                        <a:rPr lang="en-US" altLang="zh-CN" dirty="0"/>
                        <a:t>9.3</a:t>
                      </a:r>
                      <a:endParaRPr lang="zh-CN" altLang="en-US" dirty="0"/>
                    </a:p>
                  </a:txBody>
                  <a:tcPr anchor="ctr"/>
                </a:tc>
                <a:tc>
                  <a:txBody>
                    <a:bodyPr/>
                    <a:lstStyle/>
                    <a:p>
                      <a:pPr algn="ctr"/>
                      <a:r>
                        <a:rPr lang="en-US" altLang="zh-CN" dirty="0"/>
                        <a:t>13.4</a:t>
                      </a:r>
                      <a:endParaRPr lang="zh-CN" altLang="en-US" dirty="0"/>
                    </a:p>
                  </a:txBody>
                  <a:tcPr anchor="ctr"/>
                </a:tc>
                <a:tc>
                  <a:txBody>
                    <a:bodyPr/>
                    <a:lstStyle/>
                    <a:p>
                      <a:pPr algn="ctr"/>
                      <a:r>
                        <a:rPr lang="en-US" altLang="zh-CN" dirty="0"/>
                        <a:t>19.3</a:t>
                      </a:r>
                      <a:endParaRPr lang="zh-CN" altLang="en-US" dirty="0"/>
                    </a:p>
                  </a:txBody>
                  <a:tcPr anchor="ctr"/>
                </a:tc>
                <a:tc>
                  <a:txBody>
                    <a:bodyPr/>
                    <a:lstStyle/>
                    <a:p>
                      <a:pPr algn="ctr"/>
                      <a:r>
                        <a:rPr lang="en-US" altLang="zh-CN" dirty="0"/>
                        <a:t>29.6</a:t>
                      </a:r>
                      <a:endParaRPr lang="zh-CN" altLang="en-US" dirty="0"/>
                    </a:p>
                  </a:txBody>
                  <a:tcPr anchor="ctr"/>
                </a:tc>
                <a:tc>
                  <a:txBody>
                    <a:bodyPr/>
                    <a:lstStyle/>
                    <a:p>
                      <a:pPr algn="ctr"/>
                      <a:r>
                        <a:rPr lang="en-US" altLang="zh-CN" dirty="0"/>
                        <a:t>45.0</a:t>
                      </a:r>
                      <a:endParaRPr lang="zh-CN" altLang="en-US" dirty="0"/>
                    </a:p>
                  </a:txBody>
                  <a:tcPr anchor="ctr"/>
                </a:tc>
                <a:tc>
                  <a:txBody>
                    <a:bodyPr/>
                    <a:lstStyle/>
                    <a:p>
                      <a:pPr algn="ctr"/>
                      <a:r>
                        <a:rPr lang="en-US" altLang="zh-CN" dirty="0"/>
                        <a:t>68.8</a:t>
                      </a:r>
                      <a:endParaRPr lang="zh-CN" altLang="en-US" dirty="0"/>
                    </a:p>
                  </a:txBody>
                  <a:tcPr anchor="ctr"/>
                </a:tc>
                <a:tc>
                  <a:txBody>
                    <a:bodyPr/>
                    <a:lstStyle/>
                    <a:p>
                      <a:pPr algn="ctr"/>
                      <a:r>
                        <a:rPr lang="en-US" altLang="zh-CN" dirty="0"/>
                        <a:t>105.2</a:t>
                      </a:r>
                      <a:endParaRPr lang="zh-CN" altLang="en-US" dirty="0"/>
                    </a:p>
                  </a:txBody>
                  <a:tcPr anchor="ctr"/>
                </a:tc>
                <a:tc vMerge="1">
                  <a:txBody>
                    <a:bodyPr/>
                    <a:lstStyle/>
                    <a:p>
                      <a:pPr algn="ctr"/>
                      <a:endParaRPr lang="zh-CN" altLang="en-US" dirty="0"/>
                    </a:p>
                  </a:txBody>
                  <a:tcPr anchor="ctr"/>
                </a:tc>
                <a:extLst>
                  <a:ext uri="{0D108BD9-81ED-4DB2-BD59-A6C34878D82A}">
                    <a16:rowId xmlns:a16="http://schemas.microsoft.com/office/drawing/2014/main" val="725022762"/>
                  </a:ext>
                </a:extLst>
              </a:tr>
              <a:tr h="485025">
                <a:tc>
                  <a:txBody>
                    <a:bodyPr/>
                    <a:lstStyle/>
                    <a:p>
                      <a:pPr algn="ctr"/>
                      <a:r>
                        <a:rPr lang="zh-CN" altLang="en-US" dirty="0"/>
                        <a:t>缝宽（</a:t>
                      </a:r>
                      <a:r>
                        <a:rPr lang="en-US" altLang="zh-CN" dirty="0"/>
                        <a:t>um</a:t>
                      </a:r>
                      <a:r>
                        <a:rPr lang="zh-CN" altLang="en-US" dirty="0"/>
                        <a:t>）</a:t>
                      </a:r>
                    </a:p>
                  </a:txBody>
                  <a:tcPr anchor="ctr"/>
                </a:tc>
                <a:tc>
                  <a:txBody>
                    <a:bodyPr/>
                    <a:lstStyle/>
                    <a:p>
                      <a:pPr algn="ctr"/>
                      <a:r>
                        <a:rPr lang="en-US" altLang="zh-CN" dirty="0"/>
                        <a:t>20</a:t>
                      </a:r>
                      <a:endParaRPr lang="zh-CN" altLang="en-US" dirty="0"/>
                    </a:p>
                  </a:txBody>
                  <a:tcPr anchor="ctr"/>
                </a:tc>
                <a:tc>
                  <a:txBody>
                    <a:bodyPr/>
                    <a:lstStyle/>
                    <a:p>
                      <a:pPr algn="ctr"/>
                      <a:r>
                        <a:rPr lang="en-US" altLang="zh-CN" dirty="0"/>
                        <a:t>31</a:t>
                      </a:r>
                      <a:endParaRPr lang="zh-CN" altLang="en-US" dirty="0"/>
                    </a:p>
                  </a:txBody>
                  <a:tcPr anchor="ctr"/>
                </a:tc>
                <a:tc>
                  <a:txBody>
                    <a:bodyPr/>
                    <a:lstStyle/>
                    <a:p>
                      <a:pPr algn="ctr"/>
                      <a:r>
                        <a:rPr lang="en-US" altLang="zh-CN" dirty="0"/>
                        <a:t>46</a:t>
                      </a:r>
                      <a:endParaRPr lang="zh-CN" altLang="en-US" dirty="0"/>
                    </a:p>
                  </a:txBody>
                  <a:tcPr anchor="ctr"/>
                </a:tc>
                <a:tc>
                  <a:txBody>
                    <a:bodyPr/>
                    <a:lstStyle/>
                    <a:p>
                      <a:pPr algn="ctr"/>
                      <a:r>
                        <a:rPr lang="en-US" altLang="zh-CN" dirty="0"/>
                        <a:t>54</a:t>
                      </a:r>
                      <a:endParaRPr lang="zh-CN" altLang="en-US" dirty="0"/>
                    </a:p>
                  </a:txBody>
                  <a:tcPr anchor="ctr"/>
                </a:tc>
                <a:tc>
                  <a:txBody>
                    <a:bodyPr/>
                    <a:lstStyle/>
                    <a:p>
                      <a:pPr algn="ctr"/>
                      <a:r>
                        <a:rPr lang="en-US" altLang="zh-CN" dirty="0"/>
                        <a:t>78</a:t>
                      </a:r>
                      <a:endParaRPr lang="zh-CN" altLang="en-US" dirty="0"/>
                    </a:p>
                  </a:txBody>
                  <a:tcPr anchor="ctr"/>
                </a:tc>
                <a:tc>
                  <a:txBody>
                    <a:bodyPr/>
                    <a:lstStyle/>
                    <a:p>
                      <a:pPr algn="ctr"/>
                      <a:r>
                        <a:rPr lang="en-US" altLang="zh-CN" dirty="0"/>
                        <a:t>112</a:t>
                      </a:r>
                      <a:endParaRPr lang="zh-CN" altLang="en-US" dirty="0"/>
                    </a:p>
                  </a:txBody>
                  <a:tcPr anchor="ctr"/>
                </a:tc>
                <a:tc>
                  <a:txBody>
                    <a:bodyPr/>
                    <a:lstStyle/>
                    <a:p>
                      <a:pPr algn="ctr"/>
                      <a:r>
                        <a:rPr lang="en-US" altLang="zh-CN" dirty="0"/>
                        <a:t>172</a:t>
                      </a:r>
                      <a:endParaRPr lang="zh-CN" altLang="en-US" dirty="0"/>
                    </a:p>
                  </a:txBody>
                  <a:tcPr anchor="ctr"/>
                </a:tc>
                <a:tc>
                  <a:txBody>
                    <a:bodyPr/>
                    <a:lstStyle/>
                    <a:p>
                      <a:pPr algn="ctr"/>
                      <a:r>
                        <a:rPr lang="en-US" altLang="zh-CN" dirty="0"/>
                        <a:t>262</a:t>
                      </a:r>
                      <a:endParaRPr lang="zh-CN" altLang="en-US" dirty="0"/>
                    </a:p>
                  </a:txBody>
                  <a:tcPr anchor="ctr"/>
                </a:tc>
                <a:tc>
                  <a:txBody>
                    <a:bodyPr/>
                    <a:lstStyle/>
                    <a:p>
                      <a:pPr algn="ctr"/>
                      <a:r>
                        <a:rPr lang="en-US" altLang="zh-CN" dirty="0"/>
                        <a:t>400</a:t>
                      </a:r>
                      <a:endParaRPr lang="zh-CN" altLang="en-US" dirty="0"/>
                    </a:p>
                  </a:txBody>
                  <a:tcPr anchor="ctr"/>
                </a:tc>
                <a:tc>
                  <a:txBody>
                    <a:bodyPr/>
                    <a:lstStyle/>
                    <a:p>
                      <a:pPr algn="ctr"/>
                      <a:r>
                        <a:rPr lang="en-US" altLang="zh-CN" dirty="0"/>
                        <a:t>612</a:t>
                      </a:r>
                      <a:endParaRPr lang="zh-CN" altLang="en-US" dirty="0"/>
                    </a:p>
                  </a:txBody>
                  <a:tcPr anchor="ctr"/>
                </a:tc>
                <a:tc vMerge="1">
                  <a:txBody>
                    <a:bodyPr/>
                    <a:lstStyle/>
                    <a:p>
                      <a:pPr algn="ctr"/>
                      <a:endParaRPr lang="zh-CN" altLang="en-US" dirty="0"/>
                    </a:p>
                  </a:txBody>
                  <a:tcPr anchor="ctr"/>
                </a:tc>
                <a:extLst>
                  <a:ext uri="{0D108BD9-81ED-4DB2-BD59-A6C34878D82A}">
                    <a16:rowId xmlns:a16="http://schemas.microsoft.com/office/drawing/2014/main" val="1543218392"/>
                  </a:ext>
                </a:extLst>
              </a:tr>
              <a:tr h="485025">
                <a:tc>
                  <a:txBody>
                    <a:bodyPr/>
                    <a:lstStyle/>
                    <a:p>
                      <a:pPr algn="ctr"/>
                      <a:r>
                        <a:rPr lang="zh-CN" altLang="en-US" dirty="0"/>
                        <a:t>占比</a:t>
                      </a:r>
                    </a:p>
                  </a:txBody>
                  <a:tcPr anchor="ctr"/>
                </a:tc>
                <a:tc>
                  <a:txBody>
                    <a:bodyPr/>
                    <a:lstStyle/>
                    <a:p>
                      <a:pPr algn="ctr"/>
                      <a:r>
                        <a:rPr lang="en-US" altLang="zh-CN" dirty="0"/>
                        <a:t>0.56</a:t>
                      </a:r>
                      <a:endParaRPr lang="zh-CN" altLang="en-US" dirty="0"/>
                    </a:p>
                  </a:txBody>
                  <a:tcPr anchor="ctr"/>
                </a:tc>
                <a:tc>
                  <a:txBody>
                    <a:bodyPr/>
                    <a:lstStyle/>
                    <a:p>
                      <a:pPr algn="ctr"/>
                      <a:r>
                        <a:rPr lang="en-US" altLang="zh-CN" dirty="0"/>
                        <a:t>0.60</a:t>
                      </a:r>
                      <a:endParaRPr lang="zh-CN" altLang="en-US" dirty="0"/>
                    </a:p>
                  </a:txBody>
                  <a:tcPr anchor="ctr"/>
                </a:tc>
                <a:tc>
                  <a:txBody>
                    <a:bodyPr/>
                    <a:lstStyle/>
                    <a:p>
                      <a:pPr algn="ctr"/>
                      <a:r>
                        <a:rPr lang="en-US" altLang="zh-CN" dirty="0"/>
                        <a:t>0.61</a:t>
                      </a:r>
                      <a:endParaRPr lang="zh-CN" altLang="en-US" dirty="0"/>
                    </a:p>
                  </a:txBody>
                  <a:tcPr anchor="ctr"/>
                </a:tc>
                <a:tc>
                  <a:txBody>
                    <a:bodyPr/>
                    <a:lstStyle/>
                    <a:p>
                      <a:pPr algn="ctr"/>
                      <a:r>
                        <a:rPr lang="en-US" altLang="zh-CN" dirty="0"/>
                        <a:t>0.5</a:t>
                      </a:r>
                      <a:endParaRPr lang="zh-CN" altLang="en-US" dirty="0"/>
                    </a:p>
                  </a:txBody>
                  <a:tcPr anchor="ctr"/>
                </a:tc>
                <a:tc>
                  <a:txBody>
                    <a:bodyPr/>
                    <a:lstStyle/>
                    <a:p>
                      <a:pPr algn="ctr"/>
                      <a:r>
                        <a:rPr lang="en-US" altLang="zh-CN" dirty="0"/>
                        <a:t>0.5</a:t>
                      </a:r>
                      <a:endParaRPr lang="zh-CN"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0.5</a:t>
                      </a:r>
                      <a:endParaRPr lang="zh-CN" altLang="en-US" dirty="0"/>
                    </a:p>
                  </a:txBody>
                  <a:tcPr anchor="ctr"/>
                </a:tc>
                <a:tc>
                  <a:txBody>
                    <a:bodyPr/>
                    <a:lstStyle/>
                    <a:p>
                      <a:pPr algn="ctr"/>
                      <a:r>
                        <a:rPr lang="en-US" altLang="zh-CN" dirty="0"/>
                        <a:t>0.5</a:t>
                      </a:r>
                      <a:endParaRPr lang="zh-CN" altLang="en-US" dirty="0"/>
                    </a:p>
                  </a:txBody>
                  <a:tcPr anchor="ctr"/>
                </a:tc>
                <a:tc>
                  <a:txBody>
                    <a:bodyPr/>
                    <a:lstStyle/>
                    <a:p>
                      <a:pPr algn="ctr"/>
                      <a:r>
                        <a:rPr lang="en-US" altLang="zh-CN" dirty="0"/>
                        <a:t>0.5</a:t>
                      </a:r>
                      <a:endParaRPr lang="zh-CN" altLang="en-US" dirty="0"/>
                    </a:p>
                  </a:txBody>
                  <a:tcPr anchor="ctr"/>
                </a:tc>
                <a:tc>
                  <a:txBody>
                    <a:bodyPr/>
                    <a:lstStyle/>
                    <a:p>
                      <a:pPr algn="ctr"/>
                      <a:r>
                        <a:rPr lang="en-US" altLang="zh-CN" dirty="0"/>
                        <a:t>0.5</a:t>
                      </a:r>
                      <a:endParaRPr lang="zh-CN" altLang="en-US" dirty="0"/>
                    </a:p>
                  </a:txBody>
                  <a:tcPr anchor="ctr"/>
                </a:tc>
                <a:tc>
                  <a:txBody>
                    <a:bodyPr/>
                    <a:lstStyle/>
                    <a:p>
                      <a:pPr algn="ctr"/>
                      <a:r>
                        <a:rPr lang="en-US" altLang="zh-CN" dirty="0"/>
                        <a:t>0.5</a:t>
                      </a:r>
                      <a:endParaRPr lang="zh-CN" altLang="en-US" dirty="0"/>
                    </a:p>
                  </a:txBody>
                  <a:tcPr anchor="ctr"/>
                </a:tc>
                <a:tc vMerge="1">
                  <a:txBody>
                    <a:bodyPr/>
                    <a:lstStyle/>
                    <a:p>
                      <a:pPr algn="ctr"/>
                      <a:endParaRPr lang="zh-CN" altLang="en-US" dirty="0"/>
                    </a:p>
                  </a:txBody>
                  <a:tcPr anchor="ctr"/>
                </a:tc>
                <a:extLst>
                  <a:ext uri="{0D108BD9-81ED-4DB2-BD59-A6C34878D82A}">
                    <a16:rowId xmlns:a16="http://schemas.microsoft.com/office/drawing/2014/main" val="1584346046"/>
                  </a:ext>
                </a:extLst>
              </a:tr>
              <a:tr h="485025">
                <a:tc>
                  <a:txBody>
                    <a:bodyPr/>
                    <a:lstStyle/>
                    <a:p>
                      <a:pPr algn="ctr"/>
                      <a:r>
                        <a:rPr lang="zh-CN" altLang="en-US" dirty="0"/>
                        <a:t>摆放角</a:t>
                      </a:r>
                    </a:p>
                  </a:txBody>
                  <a:tcPr anchor="ctr"/>
                </a:tc>
                <a:tc>
                  <a:txBody>
                    <a:bodyPr/>
                    <a:lstStyle/>
                    <a:p>
                      <a:pPr algn="ctr"/>
                      <a:r>
                        <a:rPr lang="en-US" altLang="zh-CN" dirty="0"/>
                        <a:t>4</a:t>
                      </a:r>
                      <a:endParaRPr lang="zh-CN" altLang="en-US" dirty="0"/>
                    </a:p>
                  </a:txBody>
                  <a:tcPr anchor="ctr"/>
                </a:tc>
                <a:tc>
                  <a:txBody>
                    <a:bodyPr/>
                    <a:lstStyle/>
                    <a:p>
                      <a:pPr algn="ctr"/>
                      <a:r>
                        <a:rPr lang="en-US" altLang="zh-CN" dirty="0"/>
                        <a:t>5</a:t>
                      </a:r>
                      <a:endParaRPr lang="zh-CN" altLang="en-US" dirty="0"/>
                    </a:p>
                  </a:txBody>
                  <a:tcPr anchor="ctr"/>
                </a:tc>
                <a:tc>
                  <a:txBody>
                    <a:bodyPr/>
                    <a:lstStyle/>
                    <a:p>
                      <a:pPr algn="ctr"/>
                      <a:r>
                        <a:rPr lang="en-US" altLang="zh-CN" dirty="0"/>
                        <a:t>5</a:t>
                      </a:r>
                      <a:endParaRPr lang="zh-CN" altLang="en-US" dirty="0"/>
                    </a:p>
                  </a:txBody>
                  <a:tcPr anchor="ctr"/>
                </a:tc>
                <a:tc>
                  <a:txBody>
                    <a:bodyPr/>
                    <a:lstStyle/>
                    <a:p>
                      <a:pPr algn="ctr"/>
                      <a:r>
                        <a:rPr lang="en-US" altLang="zh-CN" dirty="0"/>
                        <a:t>5</a:t>
                      </a:r>
                      <a:endParaRPr lang="zh-CN" altLang="en-US" dirty="0"/>
                    </a:p>
                  </a:txBody>
                  <a:tcPr anchor="ctr"/>
                </a:tc>
                <a:tc>
                  <a:txBody>
                    <a:bodyPr/>
                    <a:lstStyle/>
                    <a:p>
                      <a:pPr algn="ctr"/>
                      <a:r>
                        <a:rPr lang="en-US" altLang="zh-CN" dirty="0"/>
                        <a:t>5</a:t>
                      </a:r>
                      <a:endParaRPr lang="zh-CN" altLang="en-US" dirty="0"/>
                    </a:p>
                  </a:txBody>
                  <a:tcPr anchor="ctr"/>
                </a:tc>
                <a:tc>
                  <a:txBody>
                    <a:bodyPr/>
                    <a:lstStyle/>
                    <a:p>
                      <a:pPr algn="ctr"/>
                      <a:r>
                        <a:rPr lang="en-US" altLang="zh-CN" dirty="0"/>
                        <a:t>5</a:t>
                      </a:r>
                      <a:endParaRPr lang="zh-CN" altLang="en-US" dirty="0"/>
                    </a:p>
                  </a:txBody>
                  <a:tcPr anchor="ctr"/>
                </a:tc>
                <a:tc>
                  <a:txBody>
                    <a:bodyPr/>
                    <a:lstStyle/>
                    <a:p>
                      <a:pPr algn="ctr"/>
                      <a:r>
                        <a:rPr lang="en-US" altLang="zh-CN" dirty="0"/>
                        <a:t>5</a:t>
                      </a:r>
                      <a:endParaRPr lang="zh-CN" altLang="en-US" dirty="0"/>
                    </a:p>
                  </a:txBody>
                  <a:tcPr anchor="ctr"/>
                </a:tc>
                <a:tc>
                  <a:txBody>
                    <a:bodyPr/>
                    <a:lstStyle/>
                    <a:p>
                      <a:pPr algn="ctr"/>
                      <a:r>
                        <a:rPr lang="en-US" altLang="zh-CN" dirty="0"/>
                        <a:t>5</a:t>
                      </a:r>
                      <a:endParaRPr lang="zh-CN" altLang="en-US" dirty="0"/>
                    </a:p>
                  </a:txBody>
                  <a:tcPr anchor="ctr"/>
                </a:tc>
                <a:tc>
                  <a:txBody>
                    <a:bodyPr/>
                    <a:lstStyle/>
                    <a:p>
                      <a:pPr algn="ctr"/>
                      <a:r>
                        <a:rPr lang="en-US" altLang="zh-CN" dirty="0"/>
                        <a:t>3</a:t>
                      </a:r>
                      <a:endParaRPr lang="zh-CN" altLang="en-US" dirty="0"/>
                    </a:p>
                  </a:txBody>
                  <a:tcPr anchor="ctr"/>
                </a:tc>
                <a:tc>
                  <a:txBody>
                    <a:bodyPr/>
                    <a:lstStyle/>
                    <a:p>
                      <a:pPr algn="ctr"/>
                      <a:r>
                        <a:rPr lang="en-US" altLang="zh-CN" dirty="0"/>
                        <a:t>2+1</a:t>
                      </a:r>
                      <a:endParaRPr lang="zh-CN" altLang="en-US" dirty="0"/>
                    </a:p>
                  </a:txBody>
                  <a:tcPr anchor="ctr"/>
                </a:tc>
                <a:tc vMerge="1">
                  <a:txBody>
                    <a:bodyPr/>
                    <a:lstStyle/>
                    <a:p>
                      <a:pPr algn="ctr"/>
                      <a:endParaRPr lang="zh-CN" altLang="en-US" dirty="0"/>
                    </a:p>
                  </a:txBody>
                  <a:tcPr anchor="ctr"/>
                </a:tc>
                <a:extLst>
                  <a:ext uri="{0D108BD9-81ED-4DB2-BD59-A6C34878D82A}">
                    <a16:rowId xmlns:a16="http://schemas.microsoft.com/office/drawing/2014/main" val="1891516091"/>
                  </a:ext>
                </a:extLst>
              </a:tr>
            </a:tbl>
          </a:graphicData>
        </a:graphic>
      </p:graphicFrame>
      <p:sp>
        <p:nvSpPr>
          <p:cNvPr id="5" name="矩形 4">
            <a:extLst>
              <a:ext uri="{FF2B5EF4-FFF2-40B4-BE49-F238E27FC236}">
                <a16:creationId xmlns:a16="http://schemas.microsoft.com/office/drawing/2014/main" id="{25AF192C-18E6-4804-B4D4-DC1FC9141A60}"/>
              </a:ext>
            </a:extLst>
          </p:cNvPr>
          <p:cNvSpPr/>
          <p:nvPr/>
        </p:nvSpPr>
        <p:spPr>
          <a:xfrm>
            <a:off x="0" y="4455231"/>
            <a:ext cx="3036303" cy="2187971"/>
          </a:xfrm>
          <a:prstGeom prst="rect">
            <a:avLst/>
          </a:prstGeom>
        </p:spPr>
        <p:txBody>
          <a:bodyPr wrap="square">
            <a:spAutoFit/>
          </a:bodyPr>
          <a:lstStyle/>
          <a:p>
            <a:pPr algn="just">
              <a:lnSpc>
                <a:spcPct val="110000"/>
              </a:lnSpc>
            </a:pPr>
            <a:r>
              <a:rPr lang="zh-CN" altLang="en-US" b="1" dirty="0">
                <a:solidFill>
                  <a:srgbClr val="0000FF"/>
                </a:solidFill>
                <a:latin typeface="黑体" pitchFamily="49" charset="-122"/>
                <a:ea typeface="黑体" pitchFamily="49" charset="-122"/>
              </a:rPr>
              <a:t>优化</a:t>
            </a:r>
            <a:r>
              <a:rPr lang="en-US" altLang="zh-CN" b="1" dirty="0">
                <a:solidFill>
                  <a:srgbClr val="0000FF"/>
                </a:solidFill>
                <a:latin typeface="黑体" pitchFamily="49" charset="-122"/>
                <a:ea typeface="黑体" pitchFamily="49" charset="-122"/>
              </a:rPr>
              <a:t>HXI</a:t>
            </a:r>
            <a:r>
              <a:rPr lang="zh-CN" altLang="en-US" b="1" dirty="0">
                <a:solidFill>
                  <a:srgbClr val="0000FF"/>
                </a:solidFill>
                <a:latin typeface="黑体" pitchFamily="49" charset="-122"/>
                <a:ea typeface="黑体" pitchFamily="49" charset="-122"/>
              </a:rPr>
              <a:t>设计</a:t>
            </a:r>
            <a:r>
              <a:rPr lang="zh-CN" altLang="en-US" dirty="0">
                <a:latin typeface="黑体" pitchFamily="49" charset="-122"/>
                <a:ea typeface="黑体" pitchFamily="49" charset="-122"/>
              </a:rPr>
              <a:t>：基于</a:t>
            </a:r>
            <a:r>
              <a:rPr lang="en-US" altLang="zh-CN" dirty="0">
                <a:latin typeface="黑体" pitchFamily="49" charset="-122"/>
                <a:ea typeface="黑体" pitchFamily="49" charset="-122"/>
              </a:rPr>
              <a:t>GEANT4</a:t>
            </a:r>
            <a:r>
              <a:rPr lang="zh-CN" altLang="en-US" dirty="0">
                <a:latin typeface="黑体" pitchFamily="49" charset="-122"/>
                <a:ea typeface="黑体" pitchFamily="49" charset="-122"/>
              </a:rPr>
              <a:t>和</a:t>
            </a:r>
            <a:r>
              <a:rPr lang="en-US" altLang="zh-CN" dirty="0">
                <a:latin typeface="黑体" pitchFamily="49" charset="-122"/>
                <a:ea typeface="黑体" pitchFamily="49" charset="-122"/>
              </a:rPr>
              <a:t>PATTERN,</a:t>
            </a:r>
            <a:r>
              <a:rPr lang="zh-CN" altLang="en-US" dirty="0">
                <a:latin typeface="黑体" pitchFamily="49" charset="-122"/>
                <a:ea typeface="黑体" pitchFamily="49" charset="-122"/>
              </a:rPr>
              <a:t>模拟整个的准直器对入射光的调制过程，通过仿真得到的光子计数情况，进行了图像重建，并通过不断调试参数、对比，优化准直器配置方案。</a:t>
            </a:r>
          </a:p>
        </p:txBody>
      </p:sp>
      <p:pic>
        <p:nvPicPr>
          <p:cNvPr id="6" name="Picture 2">
            <a:extLst>
              <a:ext uri="{FF2B5EF4-FFF2-40B4-BE49-F238E27FC236}">
                <a16:creationId xmlns:a16="http://schemas.microsoft.com/office/drawing/2014/main" id="{0E895FA5-4824-46AB-BC0E-65304165BC15}"/>
              </a:ext>
            </a:extLst>
          </p:cNvPr>
          <p:cNvPicPr>
            <a:picLocks noGrp="1" noChangeAspect="1" noChangeArrowheads="1"/>
          </p:cNvPicPr>
          <p:nvPr>
            <p:ph idx="1"/>
          </p:nvPr>
        </p:nvPicPr>
        <p:blipFill>
          <a:blip r:embed="rId2" cstate="print"/>
          <a:srcRect/>
          <a:stretch>
            <a:fillRect/>
          </a:stretch>
        </p:blipFill>
        <p:spPr bwMode="auto">
          <a:xfrm>
            <a:off x="3311858" y="4455231"/>
            <a:ext cx="2520280" cy="2324389"/>
          </a:xfrm>
          <a:prstGeom prst="rect">
            <a:avLst/>
          </a:prstGeom>
          <a:noFill/>
          <a:ln w="9525">
            <a:noFill/>
            <a:miter lim="800000"/>
            <a:headEnd/>
            <a:tailEnd/>
          </a:ln>
        </p:spPr>
      </p:pic>
      <p:pic>
        <p:nvPicPr>
          <p:cNvPr id="7" name="Picture 2">
            <a:extLst>
              <a:ext uri="{FF2B5EF4-FFF2-40B4-BE49-F238E27FC236}">
                <a16:creationId xmlns:a16="http://schemas.microsoft.com/office/drawing/2014/main" id="{1A123321-BB6A-4D6C-8319-105A6881CC7A}"/>
              </a:ext>
            </a:extLst>
          </p:cNvPr>
          <p:cNvPicPr>
            <a:picLocks noChangeAspect="1" noChangeArrowheads="1"/>
          </p:cNvPicPr>
          <p:nvPr/>
        </p:nvPicPr>
        <p:blipFill>
          <a:blip r:embed="rId3" cstate="print"/>
          <a:srcRect l="14764" t="11811" r="14764" b="5906"/>
          <a:stretch>
            <a:fillRect/>
          </a:stretch>
        </p:blipFill>
        <p:spPr bwMode="auto">
          <a:xfrm>
            <a:off x="5820927" y="4387022"/>
            <a:ext cx="3185191" cy="2324388"/>
          </a:xfrm>
          <a:prstGeom prst="rect">
            <a:avLst/>
          </a:prstGeom>
          <a:noFill/>
          <a:ln w="9525">
            <a:noFill/>
            <a:miter lim="800000"/>
            <a:headEnd/>
            <a:tailEnd/>
          </a:ln>
        </p:spPr>
      </p:pic>
    </p:spTree>
    <p:extLst>
      <p:ext uri="{BB962C8B-B14F-4D97-AF65-F5344CB8AC3E}">
        <p14:creationId xmlns:p14="http://schemas.microsoft.com/office/powerpoint/2010/main" val="634349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3200" b="1" dirty="0">
                <a:solidFill>
                  <a:srgbClr val="0033CC"/>
                </a:solidFill>
                <a:latin typeface="黑体" pitchFamily="49" charset="-122"/>
                <a:ea typeface="黑体" pitchFamily="49" charset="-122"/>
              </a:rPr>
              <a:t>卫星平台</a:t>
            </a:r>
            <a:endParaRPr lang="zh-CN" altLang="en-US" sz="3200" b="1" dirty="0">
              <a:solidFill>
                <a:srgbClr val="0033CC"/>
              </a:solidFill>
              <a:latin typeface="黑体" pitchFamily="49" charset="-122"/>
              <a:ea typeface="黑体" pitchFamily="49" charset="-122"/>
              <a:cs typeface="+mn-cs"/>
            </a:endParaRP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graphicFrame>
        <p:nvGraphicFramePr>
          <p:cNvPr id="7" name="对象 5">
            <a:extLst>
              <a:ext uri="{FF2B5EF4-FFF2-40B4-BE49-F238E27FC236}">
                <a16:creationId xmlns:a16="http://schemas.microsoft.com/office/drawing/2014/main" id="{378004A9-B556-4E5E-B30F-7CD3565B8BFA}"/>
              </a:ext>
            </a:extLst>
          </p:cNvPr>
          <p:cNvGraphicFramePr>
            <a:graphicFrameLocks noGrp="1" noChangeAspect="1"/>
          </p:cNvGraphicFramePr>
          <p:nvPr>
            <p:ph idx="1"/>
            <p:extLst>
              <p:ext uri="{D42A27DB-BD31-4B8C-83A1-F6EECF244321}">
                <p14:modId xmlns:p14="http://schemas.microsoft.com/office/powerpoint/2010/main" val="981183731"/>
              </p:ext>
            </p:extLst>
          </p:nvPr>
        </p:nvGraphicFramePr>
        <p:xfrm>
          <a:off x="10676" y="1628800"/>
          <a:ext cx="6537937" cy="4525963"/>
        </p:xfrm>
        <a:graphic>
          <a:graphicData uri="http://schemas.openxmlformats.org/presentationml/2006/ole">
            <mc:AlternateContent xmlns:mc="http://schemas.openxmlformats.org/markup-compatibility/2006">
              <mc:Choice xmlns:v="urn:schemas-microsoft-com:vml" Requires="v">
                <p:oleObj spid="_x0000_s1026" name="Visio" r:id="rId3" imgW="10584889" imgH="7327800" progId="Visio.Drawing.11">
                  <p:embed/>
                </p:oleObj>
              </mc:Choice>
              <mc:Fallback>
                <p:oleObj name="Visio" r:id="rId3" imgW="10584889" imgH="7327800" progId="Visio.Drawing.11">
                  <p:embed/>
                  <p:pic>
                    <p:nvPicPr>
                      <p:cNvPr id="7" name="对象 5">
                        <a:extLst>
                          <a:ext uri="{FF2B5EF4-FFF2-40B4-BE49-F238E27FC236}">
                            <a16:creationId xmlns:a16="http://schemas.microsoft.com/office/drawing/2014/main" id="{378004A9-B556-4E5E-B30F-7CD3565B8B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6" y="1628800"/>
                        <a:ext cx="653793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对象 5">
            <a:extLst>
              <a:ext uri="{FF2B5EF4-FFF2-40B4-BE49-F238E27FC236}">
                <a16:creationId xmlns:a16="http://schemas.microsoft.com/office/drawing/2014/main" id="{935C7A7E-91A3-42B7-9215-CE8057953403}"/>
              </a:ext>
            </a:extLst>
          </p:cNvPr>
          <p:cNvGraphicFramePr>
            <a:graphicFrameLocks noChangeAspect="1"/>
          </p:cNvGraphicFramePr>
          <p:nvPr>
            <p:extLst>
              <p:ext uri="{D42A27DB-BD31-4B8C-83A1-F6EECF244321}">
                <p14:modId xmlns:p14="http://schemas.microsoft.com/office/powerpoint/2010/main" val="1056481210"/>
              </p:ext>
            </p:extLst>
          </p:nvPr>
        </p:nvGraphicFramePr>
        <p:xfrm>
          <a:off x="5436096" y="2482651"/>
          <a:ext cx="3740150" cy="1089025"/>
        </p:xfrm>
        <a:graphic>
          <a:graphicData uri="http://schemas.openxmlformats.org/presentationml/2006/ole">
            <mc:AlternateContent xmlns:mc="http://schemas.openxmlformats.org/markup-compatibility/2006">
              <mc:Choice xmlns:v="urn:schemas-microsoft-com:vml" Requires="v">
                <p:oleObj spid="_x0000_s1027" name="Visio" r:id="rId5" imgW="13413991" imgH="4648320" progId="Visio.Drawing.11">
                  <p:embed/>
                </p:oleObj>
              </mc:Choice>
              <mc:Fallback>
                <p:oleObj name="Visio" r:id="rId5" imgW="13413991" imgH="4648320" progId="Visio.Drawing.11">
                  <p:embed/>
                  <p:pic>
                    <p:nvPicPr>
                      <p:cNvPr id="8" name="对象 5">
                        <a:extLst>
                          <a:ext uri="{FF2B5EF4-FFF2-40B4-BE49-F238E27FC236}">
                            <a16:creationId xmlns:a16="http://schemas.microsoft.com/office/drawing/2014/main" id="{935C7A7E-91A3-42B7-9215-CE80579534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832" t="6970" r="1410" b="17426"/>
                      <a:stretch>
                        <a:fillRect/>
                      </a:stretch>
                    </p:blipFill>
                    <p:spPr bwMode="auto">
                      <a:xfrm>
                        <a:off x="5436096" y="2482651"/>
                        <a:ext cx="37401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对象 2">
            <a:extLst>
              <a:ext uri="{FF2B5EF4-FFF2-40B4-BE49-F238E27FC236}">
                <a16:creationId xmlns:a16="http://schemas.microsoft.com/office/drawing/2014/main" id="{8738271F-D9A3-42A0-9BE5-3743651D28C8}"/>
              </a:ext>
            </a:extLst>
          </p:cNvPr>
          <p:cNvGraphicFramePr>
            <a:graphicFrameLocks noChangeAspect="1"/>
          </p:cNvGraphicFramePr>
          <p:nvPr>
            <p:extLst>
              <p:ext uri="{D42A27DB-BD31-4B8C-83A1-F6EECF244321}">
                <p14:modId xmlns:p14="http://schemas.microsoft.com/office/powerpoint/2010/main" val="1322852488"/>
              </p:ext>
            </p:extLst>
          </p:nvPr>
        </p:nvGraphicFramePr>
        <p:xfrm>
          <a:off x="6949703" y="4414471"/>
          <a:ext cx="1538287" cy="1333500"/>
        </p:xfrm>
        <a:graphic>
          <a:graphicData uri="http://schemas.openxmlformats.org/presentationml/2006/ole">
            <mc:AlternateContent xmlns:mc="http://schemas.openxmlformats.org/markup-compatibility/2006">
              <mc:Choice xmlns:v="urn:schemas-microsoft-com:vml" Requires="v">
                <p:oleObj spid="_x0000_s1028" name="Visio" r:id="rId7" imgW="6249796" imgH="5314950" progId="Visio.Drawing.11">
                  <p:embed/>
                </p:oleObj>
              </mc:Choice>
              <mc:Fallback>
                <p:oleObj name="Visio" r:id="rId7" imgW="6249796" imgH="5314950" progId="Visio.Drawing.11">
                  <p:embed/>
                  <p:pic>
                    <p:nvPicPr>
                      <p:cNvPr id="9" name="对象 2">
                        <a:extLst>
                          <a:ext uri="{FF2B5EF4-FFF2-40B4-BE49-F238E27FC236}">
                            <a16:creationId xmlns:a16="http://schemas.microsoft.com/office/drawing/2014/main" id="{8738271F-D9A3-42A0-9BE5-3743651D28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9703" y="4414471"/>
                        <a:ext cx="1538287"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文本框 2">
            <a:extLst>
              <a:ext uri="{FF2B5EF4-FFF2-40B4-BE49-F238E27FC236}">
                <a16:creationId xmlns:a16="http://schemas.microsoft.com/office/drawing/2014/main" id="{FDE5C93C-7075-432F-87D8-B51384EC14BE}"/>
              </a:ext>
            </a:extLst>
          </p:cNvPr>
          <p:cNvSpPr txBox="1">
            <a:spLocks noChangeArrowheads="1"/>
          </p:cNvSpPr>
          <p:nvPr/>
        </p:nvSpPr>
        <p:spPr bwMode="auto">
          <a:xfrm>
            <a:off x="6941046" y="3635176"/>
            <a:ext cx="1230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i="1">
                <a:solidFill>
                  <a:schemeClr val="tx1"/>
                </a:solidFill>
                <a:latin typeface="Times New Roman" panose="02020603050405020304" pitchFamily="18" charset="0"/>
                <a:ea typeface="宋体" panose="02010600030101010101" pitchFamily="2" charset="-122"/>
              </a:defRPr>
            </a:lvl1pPr>
            <a:lvl2pPr marL="742950" indent="-285750">
              <a:defRPr sz="2800" i="1">
                <a:solidFill>
                  <a:schemeClr val="tx1"/>
                </a:solidFill>
                <a:latin typeface="Times New Roman" panose="02020603050405020304" pitchFamily="18" charset="0"/>
                <a:ea typeface="宋体" panose="02010600030101010101" pitchFamily="2" charset="-122"/>
              </a:defRPr>
            </a:lvl2pPr>
            <a:lvl3pPr marL="1143000" indent="-228600">
              <a:defRPr sz="2800" i="1">
                <a:solidFill>
                  <a:schemeClr val="tx1"/>
                </a:solidFill>
                <a:latin typeface="Times New Roman" panose="02020603050405020304" pitchFamily="18" charset="0"/>
                <a:ea typeface="宋体" panose="02010600030101010101" pitchFamily="2" charset="-122"/>
              </a:defRPr>
            </a:lvl3pPr>
            <a:lvl4pPr marL="1600200" indent="-228600">
              <a:defRPr sz="2800" i="1">
                <a:solidFill>
                  <a:schemeClr val="tx1"/>
                </a:solidFill>
                <a:latin typeface="Times New Roman" panose="02020603050405020304" pitchFamily="18" charset="0"/>
                <a:ea typeface="宋体" panose="02010600030101010101" pitchFamily="2" charset="-122"/>
              </a:defRPr>
            </a:lvl4pPr>
            <a:lvl5pPr marL="2057400" indent="-228600">
              <a:defRPr sz="2800" i="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ea typeface="宋体" panose="02010600030101010101" pitchFamily="2" charset="-122"/>
              </a:defRPr>
            </a:lvl9pPr>
          </a:lstStyle>
          <a:p>
            <a:r>
              <a:rPr lang="zh-CN" altLang="en-US" sz="1800" b="1" i="0">
                <a:solidFill>
                  <a:srgbClr val="0000FF"/>
                </a:solidFill>
              </a:rPr>
              <a:t>在轨状态</a:t>
            </a:r>
          </a:p>
        </p:txBody>
      </p:sp>
      <p:sp>
        <p:nvSpPr>
          <p:cNvPr id="11" name="文本框 10">
            <a:extLst>
              <a:ext uri="{FF2B5EF4-FFF2-40B4-BE49-F238E27FC236}">
                <a16:creationId xmlns:a16="http://schemas.microsoft.com/office/drawing/2014/main" id="{48738610-969B-4E02-AFA2-495ACD2A415F}"/>
              </a:ext>
            </a:extLst>
          </p:cNvPr>
          <p:cNvSpPr txBox="1">
            <a:spLocks noChangeArrowheads="1"/>
          </p:cNvSpPr>
          <p:nvPr/>
        </p:nvSpPr>
        <p:spPr bwMode="auto">
          <a:xfrm>
            <a:off x="6949703" y="5770196"/>
            <a:ext cx="1582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i="1">
                <a:solidFill>
                  <a:schemeClr val="tx1"/>
                </a:solidFill>
                <a:latin typeface="Times New Roman" panose="02020603050405020304" pitchFamily="18" charset="0"/>
                <a:ea typeface="宋体" panose="02010600030101010101" pitchFamily="2" charset="-122"/>
              </a:defRPr>
            </a:lvl1pPr>
            <a:lvl2pPr marL="742950" indent="-285750">
              <a:defRPr sz="2800" i="1">
                <a:solidFill>
                  <a:schemeClr val="tx1"/>
                </a:solidFill>
                <a:latin typeface="Times New Roman" panose="02020603050405020304" pitchFamily="18" charset="0"/>
                <a:ea typeface="宋体" panose="02010600030101010101" pitchFamily="2" charset="-122"/>
              </a:defRPr>
            </a:lvl2pPr>
            <a:lvl3pPr marL="1143000" indent="-228600">
              <a:defRPr sz="2800" i="1">
                <a:solidFill>
                  <a:schemeClr val="tx1"/>
                </a:solidFill>
                <a:latin typeface="Times New Roman" panose="02020603050405020304" pitchFamily="18" charset="0"/>
                <a:ea typeface="宋体" panose="02010600030101010101" pitchFamily="2" charset="-122"/>
              </a:defRPr>
            </a:lvl3pPr>
            <a:lvl4pPr marL="1600200" indent="-228600">
              <a:defRPr sz="2800" i="1">
                <a:solidFill>
                  <a:schemeClr val="tx1"/>
                </a:solidFill>
                <a:latin typeface="Times New Roman" panose="02020603050405020304" pitchFamily="18" charset="0"/>
                <a:ea typeface="宋体" panose="02010600030101010101" pitchFamily="2" charset="-122"/>
              </a:defRPr>
            </a:lvl4pPr>
            <a:lvl5pPr marL="2057400" indent="-228600">
              <a:defRPr sz="2800" i="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ea typeface="宋体" panose="02010600030101010101" pitchFamily="2" charset="-122"/>
              </a:defRPr>
            </a:lvl9pPr>
          </a:lstStyle>
          <a:p>
            <a:r>
              <a:rPr lang="zh-CN" altLang="en-US" sz="1800" b="1" i="0">
                <a:solidFill>
                  <a:srgbClr val="0000FF"/>
                </a:solidFill>
              </a:rPr>
              <a:t>发射状态</a:t>
            </a:r>
          </a:p>
        </p:txBody>
      </p:sp>
    </p:spTree>
    <p:extLst>
      <p:ext uri="{BB962C8B-B14F-4D97-AF65-F5344CB8AC3E}">
        <p14:creationId xmlns:p14="http://schemas.microsoft.com/office/powerpoint/2010/main" val="1685074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3200" b="1" dirty="0">
                <a:solidFill>
                  <a:srgbClr val="0033CC"/>
                </a:solidFill>
                <a:latin typeface="黑体" pitchFamily="49" charset="-122"/>
                <a:ea typeface="黑体" pitchFamily="49" charset="-122"/>
              </a:rPr>
              <a:t>卫星系统</a:t>
            </a:r>
            <a:endParaRPr lang="zh-CN" altLang="en-US" sz="3200" b="1" dirty="0">
              <a:solidFill>
                <a:srgbClr val="0033CC"/>
              </a:solidFill>
              <a:latin typeface="黑体" pitchFamily="49" charset="-122"/>
              <a:ea typeface="黑体" pitchFamily="49" charset="-122"/>
              <a:cs typeface="+mn-cs"/>
            </a:endParaRP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graphicFrame>
        <p:nvGraphicFramePr>
          <p:cNvPr id="6" name="内容占位符 5">
            <a:extLst>
              <a:ext uri="{FF2B5EF4-FFF2-40B4-BE49-F238E27FC236}">
                <a16:creationId xmlns:a16="http://schemas.microsoft.com/office/drawing/2014/main" id="{AF849AA3-4C31-4CE6-88B7-B86CF8D79777}"/>
              </a:ext>
            </a:extLst>
          </p:cNvPr>
          <p:cNvGraphicFramePr>
            <a:graphicFrameLocks noGrp="1"/>
          </p:cNvGraphicFramePr>
          <p:nvPr>
            <p:ph idx="1"/>
            <p:extLst>
              <p:ext uri="{D42A27DB-BD31-4B8C-83A1-F6EECF244321}">
                <p14:modId xmlns:p14="http://schemas.microsoft.com/office/powerpoint/2010/main" val="2903697312"/>
              </p:ext>
            </p:extLst>
          </p:nvPr>
        </p:nvGraphicFramePr>
        <p:xfrm>
          <a:off x="899592" y="1398571"/>
          <a:ext cx="7632849" cy="5104510"/>
        </p:xfrm>
        <a:graphic>
          <a:graphicData uri="http://schemas.openxmlformats.org/drawingml/2006/table">
            <a:tbl>
              <a:tblPr firstRow="1" bandRow="1" bandCol="1">
                <a:tableStyleId>{5C22544A-7EE6-4342-B048-85BDC9FD1C3A}</a:tableStyleId>
              </a:tblPr>
              <a:tblGrid>
                <a:gridCol w="1413491">
                  <a:extLst>
                    <a:ext uri="{9D8B030D-6E8A-4147-A177-3AD203B41FA5}">
                      <a16:colId xmlns:a16="http://schemas.microsoft.com/office/drawing/2014/main" val="20000"/>
                    </a:ext>
                  </a:extLst>
                </a:gridCol>
                <a:gridCol w="1837538">
                  <a:extLst>
                    <a:ext uri="{9D8B030D-6E8A-4147-A177-3AD203B41FA5}">
                      <a16:colId xmlns:a16="http://schemas.microsoft.com/office/drawing/2014/main" val="20001"/>
                    </a:ext>
                  </a:extLst>
                </a:gridCol>
                <a:gridCol w="4381820">
                  <a:extLst>
                    <a:ext uri="{9D8B030D-6E8A-4147-A177-3AD203B41FA5}">
                      <a16:colId xmlns:a16="http://schemas.microsoft.com/office/drawing/2014/main" val="20002"/>
                    </a:ext>
                  </a:extLst>
                </a:gridCol>
              </a:tblGrid>
              <a:tr h="293562">
                <a:tc gridSpan="2">
                  <a:txBody>
                    <a:bodyPr/>
                    <a:lstStyle/>
                    <a:p>
                      <a:pPr algn="ctr">
                        <a:lnSpc>
                          <a:spcPct val="125000"/>
                        </a:lnSpc>
                        <a:spcAft>
                          <a:spcPts val="0"/>
                        </a:spcAft>
                      </a:pPr>
                      <a:r>
                        <a:rPr lang="zh-CN" sz="2000" kern="100" dirty="0">
                          <a:effectLst/>
                        </a:rPr>
                        <a:t>指标项</a:t>
                      </a:r>
                      <a:endParaRPr lang="zh-CN" sz="2000" kern="100" dirty="0">
                        <a:effectLst/>
                        <a:latin typeface="Times New Roman"/>
                        <a:ea typeface="宋体"/>
                        <a:cs typeface="Times New Roman"/>
                      </a:endParaRPr>
                    </a:p>
                  </a:txBody>
                  <a:tcPr marL="55517" marR="55517" marT="0" marB="0" anchor="ctr"/>
                </a:tc>
                <a:tc hMerge="1">
                  <a:txBody>
                    <a:bodyPr/>
                    <a:lstStyle/>
                    <a:p>
                      <a:endParaRPr lang="zh-CN" altLang="en-US"/>
                    </a:p>
                  </a:txBody>
                  <a:tcPr/>
                </a:tc>
                <a:tc>
                  <a:txBody>
                    <a:bodyPr/>
                    <a:lstStyle/>
                    <a:p>
                      <a:pPr algn="ctr">
                        <a:lnSpc>
                          <a:spcPct val="125000"/>
                        </a:lnSpc>
                        <a:spcAft>
                          <a:spcPts val="0"/>
                        </a:spcAft>
                      </a:pPr>
                      <a:r>
                        <a:rPr lang="zh-CN" sz="2000" kern="100" dirty="0">
                          <a:effectLst/>
                        </a:rPr>
                        <a:t>指标</a:t>
                      </a:r>
                      <a:endParaRPr lang="zh-CN" sz="2000" kern="100" dirty="0">
                        <a:effectLst/>
                        <a:latin typeface="Times New Roman"/>
                        <a:ea typeface="宋体"/>
                        <a:cs typeface="Times New Roman"/>
                      </a:endParaRPr>
                    </a:p>
                  </a:txBody>
                  <a:tcPr marL="55517" marR="55517" marT="0" marB="0" anchor="ctr"/>
                </a:tc>
                <a:extLst>
                  <a:ext uri="{0D108BD9-81ED-4DB2-BD59-A6C34878D82A}">
                    <a16:rowId xmlns:a16="http://schemas.microsoft.com/office/drawing/2014/main" val="10000"/>
                  </a:ext>
                </a:extLst>
              </a:tr>
              <a:tr h="293562">
                <a:tc rowSpan="2">
                  <a:txBody>
                    <a:bodyPr/>
                    <a:lstStyle/>
                    <a:p>
                      <a:pPr algn="just">
                        <a:lnSpc>
                          <a:spcPct val="125000"/>
                        </a:lnSpc>
                        <a:spcAft>
                          <a:spcPts val="0"/>
                        </a:spcAft>
                      </a:pPr>
                      <a:r>
                        <a:rPr lang="zh-CN" sz="1600" kern="100" dirty="0">
                          <a:effectLst/>
                        </a:rPr>
                        <a:t>轨道</a:t>
                      </a:r>
                      <a:endParaRPr lang="zh-CN" sz="1600" kern="100" dirty="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zh-CN" sz="1600" kern="100">
                          <a:effectLst/>
                        </a:rPr>
                        <a:t>轨道类型</a:t>
                      </a:r>
                      <a:endParaRPr lang="zh-CN" sz="1600" kern="10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zh-CN" sz="1600" kern="100" dirty="0">
                          <a:effectLst/>
                        </a:rPr>
                        <a:t>太阳同步轨道，降交点地方时</a:t>
                      </a:r>
                      <a:r>
                        <a:rPr lang="en-US" sz="1600" kern="100" dirty="0">
                          <a:effectLst/>
                        </a:rPr>
                        <a:t>6:00</a:t>
                      </a:r>
                      <a:endParaRPr lang="zh-CN" sz="1600" kern="100" dirty="0">
                        <a:effectLst/>
                        <a:latin typeface="Times New Roman"/>
                        <a:ea typeface="宋体"/>
                        <a:cs typeface="Times New Roman"/>
                      </a:endParaRPr>
                    </a:p>
                  </a:txBody>
                  <a:tcPr marL="55517" marR="55517" marT="0" marB="0" anchor="ctr"/>
                </a:tc>
                <a:extLst>
                  <a:ext uri="{0D108BD9-81ED-4DB2-BD59-A6C34878D82A}">
                    <a16:rowId xmlns:a16="http://schemas.microsoft.com/office/drawing/2014/main" val="10001"/>
                  </a:ext>
                </a:extLst>
              </a:tr>
              <a:tr h="293562">
                <a:tc vMerge="1">
                  <a:txBody>
                    <a:bodyPr/>
                    <a:lstStyle/>
                    <a:p>
                      <a:endParaRPr lang="zh-CN" altLang="en-US"/>
                    </a:p>
                  </a:txBody>
                  <a:tcPr/>
                </a:tc>
                <a:tc>
                  <a:txBody>
                    <a:bodyPr/>
                    <a:lstStyle/>
                    <a:p>
                      <a:pPr algn="just">
                        <a:lnSpc>
                          <a:spcPct val="125000"/>
                        </a:lnSpc>
                        <a:spcAft>
                          <a:spcPts val="0"/>
                        </a:spcAft>
                      </a:pPr>
                      <a:r>
                        <a:rPr lang="zh-CN" sz="1600" kern="100" dirty="0">
                          <a:effectLst/>
                        </a:rPr>
                        <a:t>轨道高度</a:t>
                      </a:r>
                      <a:endParaRPr lang="zh-CN" sz="1600" kern="100" dirty="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en-US" sz="1600" kern="100">
                          <a:effectLst/>
                        </a:rPr>
                        <a:t>720 km</a:t>
                      </a:r>
                      <a:endParaRPr lang="zh-CN" sz="1600" kern="100">
                        <a:effectLst/>
                        <a:latin typeface="Times New Roman"/>
                        <a:ea typeface="宋体"/>
                        <a:cs typeface="Times New Roman"/>
                      </a:endParaRPr>
                    </a:p>
                  </a:txBody>
                  <a:tcPr marL="55517" marR="55517" marT="0" marB="0" anchor="ctr"/>
                </a:tc>
                <a:extLst>
                  <a:ext uri="{0D108BD9-81ED-4DB2-BD59-A6C34878D82A}">
                    <a16:rowId xmlns:a16="http://schemas.microsoft.com/office/drawing/2014/main" val="10002"/>
                  </a:ext>
                </a:extLst>
              </a:tr>
              <a:tr h="293562">
                <a:tc>
                  <a:txBody>
                    <a:bodyPr/>
                    <a:lstStyle/>
                    <a:p>
                      <a:pPr algn="just">
                        <a:lnSpc>
                          <a:spcPct val="125000"/>
                        </a:lnSpc>
                        <a:spcAft>
                          <a:spcPts val="0"/>
                        </a:spcAft>
                      </a:pPr>
                      <a:r>
                        <a:rPr lang="zh-CN" sz="1600" kern="100">
                          <a:effectLst/>
                        </a:rPr>
                        <a:t>整体尺寸</a:t>
                      </a:r>
                      <a:endParaRPr lang="zh-CN" sz="1600" kern="10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zh-CN" sz="1600" kern="100" dirty="0">
                          <a:effectLst/>
                        </a:rPr>
                        <a:t>发射状态包络尺寸</a:t>
                      </a:r>
                      <a:endParaRPr lang="zh-CN" sz="1600" kern="100" dirty="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el-GR" altLang="zh-CN" sz="1600" b="0" i="0" dirty="0"/>
                        <a:t>φ2900</a:t>
                      </a:r>
                      <a:r>
                        <a:rPr lang="en-US" altLang="zh-CN" sz="1600" b="0" i="0" dirty="0"/>
                        <a:t>mm×2760mm</a:t>
                      </a:r>
                      <a:endParaRPr lang="zh-CN" sz="1600" kern="100" dirty="0">
                        <a:effectLst/>
                        <a:latin typeface="Times New Roman"/>
                        <a:ea typeface="宋体"/>
                        <a:cs typeface="Times New Roman"/>
                      </a:endParaRPr>
                    </a:p>
                  </a:txBody>
                  <a:tcPr marL="55517" marR="55517" marT="0" marB="0" anchor="ctr"/>
                </a:tc>
                <a:extLst>
                  <a:ext uri="{0D108BD9-81ED-4DB2-BD59-A6C34878D82A}">
                    <a16:rowId xmlns:a16="http://schemas.microsoft.com/office/drawing/2014/main" val="10003"/>
                  </a:ext>
                </a:extLst>
              </a:tr>
              <a:tr h="293562">
                <a:tc>
                  <a:txBody>
                    <a:bodyPr/>
                    <a:lstStyle/>
                    <a:p>
                      <a:pPr algn="just">
                        <a:lnSpc>
                          <a:spcPct val="125000"/>
                        </a:lnSpc>
                        <a:spcAft>
                          <a:spcPts val="0"/>
                        </a:spcAft>
                      </a:pPr>
                      <a:r>
                        <a:rPr lang="zh-CN" sz="1600" kern="100">
                          <a:effectLst/>
                        </a:rPr>
                        <a:t>卫星质量</a:t>
                      </a:r>
                      <a:endParaRPr lang="zh-CN" sz="1600" kern="10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zh-CN" sz="1600" kern="100">
                          <a:effectLst/>
                        </a:rPr>
                        <a:t>总质量</a:t>
                      </a:r>
                      <a:endParaRPr lang="zh-CN" sz="1600" kern="10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zh-CN" sz="1600" kern="100" dirty="0">
                          <a:effectLst/>
                        </a:rPr>
                        <a:t>约</a:t>
                      </a:r>
                      <a:r>
                        <a:rPr lang="en-US" sz="1600" kern="100" dirty="0">
                          <a:effectLst/>
                        </a:rPr>
                        <a:t>905 kg</a:t>
                      </a:r>
                      <a:endParaRPr lang="zh-CN" sz="1600" kern="100" dirty="0">
                        <a:effectLst/>
                        <a:latin typeface="Times New Roman"/>
                        <a:ea typeface="宋体"/>
                        <a:cs typeface="Times New Roman"/>
                      </a:endParaRPr>
                    </a:p>
                  </a:txBody>
                  <a:tcPr marL="55517" marR="55517" marT="0" marB="0" anchor="ctr"/>
                </a:tc>
                <a:extLst>
                  <a:ext uri="{0D108BD9-81ED-4DB2-BD59-A6C34878D82A}">
                    <a16:rowId xmlns:a16="http://schemas.microsoft.com/office/drawing/2014/main" val="10005"/>
                  </a:ext>
                </a:extLst>
              </a:tr>
              <a:tr h="293562">
                <a:tc>
                  <a:txBody>
                    <a:bodyPr/>
                    <a:lstStyle/>
                    <a:p>
                      <a:pPr algn="just">
                        <a:lnSpc>
                          <a:spcPct val="125000"/>
                        </a:lnSpc>
                        <a:spcAft>
                          <a:spcPts val="0"/>
                        </a:spcAft>
                      </a:pPr>
                      <a:r>
                        <a:rPr lang="zh-CN" sz="1600" kern="100">
                          <a:effectLst/>
                        </a:rPr>
                        <a:t>卫星功耗</a:t>
                      </a:r>
                      <a:endParaRPr lang="zh-CN" sz="1600" kern="10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zh-CN" sz="1600" kern="100" dirty="0">
                          <a:effectLst/>
                        </a:rPr>
                        <a:t>平均功率</a:t>
                      </a:r>
                      <a:endParaRPr lang="zh-CN" sz="1600" kern="100" dirty="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zh-CN" sz="1600" kern="100">
                          <a:effectLst/>
                        </a:rPr>
                        <a:t>约</a:t>
                      </a:r>
                      <a:r>
                        <a:rPr lang="en-US" sz="1600" kern="100">
                          <a:effectLst/>
                        </a:rPr>
                        <a:t>645 W</a:t>
                      </a:r>
                      <a:endParaRPr lang="zh-CN" sz="1600" kern="100">
                        <a:effectLst/>
                        <a:latin typeface="Times New Roman"/>
                        <a:ea typeface="宋体"/>
                        <a:cs typeface="Times New Roman"/>
                      </a:endParaRPr>
                    </a:p>
                  </a:txBody>
                  <a:tcPr marL="55517" marR="55517" marT="0" marB="0" anchor="ctr"/>
                </a:tc>
                <a:extLst>
                  <a:ext uri="{0D108BD9-81ED-4DB2-BD59-A6C34878D82A}">
                    <a16:rowId xmlns:a16="http://schemas.microsoft.com/office/drawing/2014/main" val="10006"/>
                  </a:ext>
                </a:extLst>
              </a:tr>
              <a:tr h="293562">
                <a:tc rowSpan="3">
                  <a:txBody>
                    <a:bodyPr/>
                    <a:lstStyle/>
                    <a:p>
                      <a:pPr algn="just">
                        <a:lnSpc>
                          <a:spcPct val="125000"/>
                        </a:lnSpc>
                        <a:spcAft>
                          <a:spcPts val="0"/>
                        </a:spcAft>
                      </a:pPr>
                      <a:r>
                        <a:rPr lang="zh-CN" sz="1600" kern="100" dirty="0">
                          <a:effectLst/>
                        </a:rPr>
                        <a:t>平台姿态确定与控制</a:t>
                      </a:r>
                      <a:endParaRPr lang="zh-CN" sz="1600" kern="100" dirty="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zh-CN" sz="1600" kern="100">
                          <a:effectLst/>
                        </a:rPr>
                        <a:t>指向方式</a:t>
                      </a:r>
                      <a:endParaRPr lang="zh-CN" sz="1600" kern="10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zh-CN" sz="1600" kern="100" dirty="0">
                          <a:effectLst/>
                        </a:rPr>
                        <a:t>对日定向三轴稳定</a:t>
                      </a:r>
                      <a:endParaRPr lang="zh-CN" sz="1600" kern="100" dirty="0">
                        <a:effectLst/>
                        <a:latin typeface="Times New Roman"/>
                        <a:ea typeface="宋体"/>
                        <a:cs typeface="Times New Roman"/>
                      </a:endParaRPr>
                    </a:p>
                  </a:txBody>
                  <a:tcPr marL="55517" marR="55517" marT="0" marB="0" anchor="ctr"/>
                </a:tc>
                <a:extLst>
                  <a:ext uri="{0D108BD9-81ED-4DB2-BD59-A6C34878D82A}">
                    <a16:rowId xmlns:a16="http://schemas.microsoft.com/office/drawing/2014/main" val="10007"/>
                  </a:ext>
                </a:extLst>
              </a:tr>
              <a:tr h="293562">
                <a:tc vMerge="1">
                  <a:txBody>
                    <a:bodyPr/>
                    <a:lstStyle/>
                    <a:p>
                      <a:endParaRPr lang="zh-CN" altLang="en-US"/>
                    </a:p>
                  </a:txBody>
                  <a:tcPr/>
                </a:tc>
                <a:tc>
                  <a:txBody>
                    <a:bodyPr/>
                    <a:lstStyle/>
                    <a:p>
                      <a:pPr algn="just">
                        <a:lnSpc>
                          <a:spcPct val="125000"/>
                        </a:lnSpc>
                        <a:spcAft>
                          <a:spcPts val="0"/>
                        </a:spcAft>
                      </a:pPr>
                      <a:r>
                        <a:rPr lang="zh-CN" sz="1600" kern="100">
                          <a:effectLst/>
                        </a:rPr>
                        <a:t>姿态指向精度</a:t>
                      </a:r>
                      <a:endParaRPr lang="zh-CN" sz="1600" kern="10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en-US" sz="1600" kern="100" dirty="0">
                          <a:effectLst/>
                        </a:rPr>
                        <a:t>0.01°</a:t>
                      </a:r>
                      <a:r>
                        <a:rPr lang="zh-CN" sz="1600" kern="100" dirty="0">
                          <a:effectLst/>
                        </a:rPr>
                        <a:t>（</a:t>
                      </a:r>
                      <a:r>
                        <a:rPr lang="en-US" sz="1600" kern="100" dirty="0">
                          <a:effectLst/>
                        </a:rPr>
                        <a:t>3σ</a:t>
                      </a:r>
                      <a:r>
                        <a:rPr lang="zh-CN" sz="1600" kern="100" dirty="0">
                          <a:effectLst/>
                        </a:rPr>
                        <a:t>）</a:t>
                      </a:r>
                      <a:endParaRPr lang="zh-CN" sz="1600" kern="100" dirty="0">
                        <a:effectLst/>
                        <a:latin typeface="Times New Roman"/>
                        <a:ea typeface="宋体"/>
                        <a:cs typeface="Times New Roman"/>
                      </a:endParaRPr>
                    </a:p>
                  </a:txBody>
                  <a:tcPr marL="55517" marR="55517" marT="0" marB="0" anchor="ctr"/>
                </a:tc>
                <a:extLst>
                  <a:ext uri="{0D108BD9-81ED-4DB2-BD59-A6C34878D82A}">
                    <a16:rowId xmlns:a16="http://schemas.microsoft.com/office/drawing/2014/main" val="10009"/>
                  </a:ext>
                </a:extLst>
              </a:tr>
              <a:tr h="293562">
                <a:tc vMerge="1">
                  <a:txBody>
                    <a:bodyPr/>
                    <a:lstStyle/>
                    <a:p>
                      <a:endParaRPr lang="zh-CN" altLang="en-US"/>
                    </a:p>
                  </a:txBody>
                  <a:tcPr/>
                </a:tc>
                <a:tc>
                  <a:txBody>
                    <a:bodyPr/>
                    <a:lstStyle/>
                    <a:p>
                      <a:pPr algn="just">
                        <a:lnSpc>
                          <a:spcPct val="125000"/>
                        </a:lnSpc>
                        <a:spcAft>
                          <a:spcPts val="0"/>
                        </a:spcAft>
                      </a:pPr>
                      <a:r>
                        <a:rPr lang="zh-CN" sz="1600" kern="100">
                          <a:effectLst/>
                        </a:rPr>
                        <a:t>姿态控制稳定度</a:t>
                      </a:r>
                      <a:endParaRPr lang="zh-CN" sz="1600" kern="10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en-US" sz="1600" kern="100" dirty="0">
                          <a:effectLst/>
                        </a:rPr>
                        <a:t>0.0005°/s</a:t>
                      </a:r>
                      <a:r>
                        <a:rPr lang="zh-CN" sz="1600" kern="100" dirty="0">
                          <a:effectLst/>
                        </a:rPr>
                        <a:t>（</a:t>
                      </a:r>
                      <a:r>
                        <a:rPr lang="en-US" sz="1600" kern="100" dirty="0">
                          <a:effectLst/>
                        </a:rPr>
                        <a:t>3σ</a:t>
                      </a:r>
                      <a:r>
                        <a:rPr lang="zh-CN" sz="1600" kern="100" dirty="0">
                          <a:effectLst/>
                        </a:rPr>
                        <a:t>）</a:t>
                      </a:r>
                      <a:endParaRPr lang="zh-CN" sz="1600" kern="100" dirty="0">
                        <a:effectLst/>
                        <a:latin typeface="Times New Roman"/>
                        <a:ea typeface="宋体"/>
                        <a:cs typeface="Times New Roman"/>
                      </a:endParaRPr>
                    </a:p>
                  </a:txBody>
                  <a:tcPr marL="55517" marR="55517" marT="0" marB="0" anchor="ctr"/>
                </a:tc>
                <a:extLst>
                  <a:ext uri="{0D108BD9-81ED-4DB2-BD59-A6C34878D82A}">
                    <a16:rowId xmlns:a16="http://schemas.microsoft.com/office/drawing/2014/main" val="10010"/>
                  </a:ext>
                </a:extLst>
              </a:tr>
              <a:tr h="358878">
                <a:tc rowSpan="2">
                  <a:txBody>
                    <a:bodyPr/>
                    <a:lstStyle/>
                    <a:p>
                      <a:pPr algn="just">
                        <a:lnSpc>
                          <a:spcPct val="125000"/>
                        </a:lnSpc>
                        <a:spcAft>
                          <a:spcPts val="0"/>
                        </a:spcAft>
                      </a:pPr>
                      <a:r>
                        <a:rPr lang="zh-CN" sz="1600" kern="100">
                          <a:effectLst/>
                        </a:rPr>
                        <a:t>数传与存储</a:t>
                      </a:r>
                      <a:endParaRPr lang="zh-CN" sz="1600" kern="10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zh-CN" sz="1600" kern="100">
                          <a:effectLst/>
                        </a:rPr>
                        <a:t>数据传输</a:t>
                      </a:r>
                      <a:endParaRPr lang="zh-CN" sz="1600" kern="10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en-US" sz="1600" kern="100" dirty="0">
                          <a:effectLst/>
                        </a:rPr>
                        <a:t>X</a:t>
                      </a:r>
                      <a:r>
                        <a:rPr lang="zh-CN" sz="1600" kern="100" dirty="0">
                          <a:effectLst/>
                        </a:rPr>
                        <a:t>频段，数据码速率：</a:t>
                      </a:r>
                      <a:r>
                        <a:rPr lang="en-US" sz="1600" kern="100" dirty="0">
                          <a:effectLst/>
                        </a:rPr>
                        <a:t>1000Mbps</a:t>
                      </a:r>
                      <a:endParaRPr lang="zh-CN" sz="1600" kern="100" dirty="0">
                        <a:effectLst/>
                        <a:latin typeface="Times New Roman"/>
                        <a:ea typeface="宋体"/>
                        <a:cs typeface="Times New Roman"/>
                      </a:endParaRPr>
                    </a:p>
                  </a:txBody>
                  <a:tcPr marL="55517" marR="55517" marT="0" marB="0" anchor="ctr"/>
                </a:tc>
                <a:extLst>
                  <a:ext uri="{0D108BD9-81ED-4DB2-BD59-A6C34878D82A}">
                    <a16:rowId xmlns:a16="http://schemas.microsoft.com/office/drawing/2014/main" val="10011"/>
                  </a:ext>
                </a:extLst>
              </a:tr>
              <a:tr h="293562">
                <a:tc vMerge="1">
                  <a:txBody>
                    <a:bodyPr/>
                    <a:lstStyle/>
                    <a:p>
                      <a:endParaRPr lang="zh-CN" altLang="en-US"/>
                    </a:p>
                  </a:txBody>
                  <a:tcPr/>
                </a:tc>
                <a:tc>
                  <a:txBody>
                    <a:bodyPr/>
                    <a:lstStyle/>
                    <a:p>
                      <a:pPr algn="just">
                        <a:lnSpc>
                          <a:spcPct val="125000"/>
                        </a:lnSpc>
                        <a:spcAft>
                          <a:spcPts val="0"/>
                        </a:spcAft>
                      </a:pPr>
                      <a:r>
                        <a:rPr lang="zh-CN" sz="1600" kern="100">
                          <a:effectLst/>
                        </a:rPr>
                        <a:t>存储容量</a:t>
                      </a:r>
                      <a:endParaRPr lang="zh-CN" sz="1600" kern="10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en-US" sz="1600" kern="100" dirty="0">
                          <a:effectLst/>
                        </a:rPr>
                        <a:t>4Tbits</a:t>
                      </a:r>
                      <a:endParaRPr lang="zh-CN" sz="1600" kern="100" dirty="0">
                        <a:effectLst/>
                        <a:latin typeface="Times New Roman"/>
                        <a:ea typeface="宋体"/>
                        <a:cs typeface="Times New Roman"/>
                      </a:endParaRPr>
                    </a:p>
                  </a:txBody>
                  <a:tcPr marL="55517" marR="55517" marT="0" marB="0" anchor="ctr"/>
                </a:tc>
                <a:extLst>
                  <a:ext uri="{0D108BD9-81ED-4DB2-BD59-A6C34878D82A}">
                    <a16:rowId xmlns:a16="http://schemas.microsoft.com/office/drawing/2014/main" val="10012"/>
                  </a:ext>
                </a:extLst>
              </a:tr>
              <a:tr h="293562">
                <a:tc rowSpan="2">
                  <a:txBody>
                    <a:bodyPr/>
                    <a:lstStyle/>
                    <a:p>
                      <a:pPr algn="just">
                        <a:lnSpc>
                          <a:spcPct val="125000"/>
                        </a:lnSpc>
                        <a:spcAft>
                          <a:spcPts val="0"/>
                        </a:spcAft>
                      </a:pPr>
                      <a:r>
                        <a:rPr lang="zh-CN" sz="1600" kern="100">
                          <a:effectLst/>
                        </a:rPr>
                        <a:t>能源</a:t>
                      </a:r>
                      <a:endParaRPr lang="zh-CN" sz="1600" kern="10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zh-CN" sz="1600" kern="100" dirty="0">
                          <a:effectLst/>
                        </a:rPr>
                        <a:t>太阳能电池</a:t>
                      </a:r>
                      <a:endParaRPr lang="zh-CN" sz="1600" kern="100" dirty="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zh-CN" sz="1600" kern="100" dirty="0">
                          <a:effectLst/>
                        </a:rPr>
                        <a:t>三结砷化镓电池片，电池阵面积约</a:t>
                      </a:r>
                      <a:r>
                        <a:rPr lang="en-US" sz="1600" kern="100" dirty="0">
                          <a:effectLst/>
                        </a:rPr>
                        <a:t>5.07m</a:t>
                      </a:r>
                      <a:r>
                        <a:rPr lang="en-US" sz="1600" kern="100" baseline="30000" dirty="0">
                          <a:effectLst/>
                        </a:rPr>
                        <a:t>2</a:t>
                      </a:r>
                      <a:endParaRPr lang="zh-CN" sz="1600" kern="100" dirty="0">
                        <a:effectLst/>
                        <a:latin typeface="Times New Roman"/>
                        <a:ea typeface="宋体"/>
                        <a:cs typeface="Times New Roman"/>
                      </a:endParaRPr>
                    </a:p>
                  </a:txBody>
                  <a:tcPr marL="55517" marR="55517" marT="0" marB="0" anchor="ctr"/>
                </a:tc>
                <a:extLst>
                  <a:ext uri="{0D108BD9-81ED-4DB2-BD59-A6C34878D82A}">
                    <a16:rowId xmlns:a16="http://schemas.microsoft.com/office/drawing/2014/main" val="10013"/>
                  </a:ext>
                </a:extLst>
              </a:tr>
              <a:tr h="293562">
                <a:tc vMerge="1">
                  <a:txBody>
                    <a:bodyPr/>
                    <a:lstStyle/>
                    <a:p>
                      <a:endParaRPr lang="zh-CN" altLang="en-US"/>
                    </a:p>
                  </a:txBody>
                  <a:tcPr/>
                </a:tc>
                <a:tc>
                  <a:txBody>
                    <a:bodyPr/>
                    <a:lstStyle/>
                    <a:p>
                      <a:pPr algn="just">
                        <a:lnSpc>
                          <a:spcPct val="125000"/>
                        </a:lnSpc>
                        <a:spcAft>
                          <a:spcPts val="0"/>
                        </a:spcAft>
                      </a:pPr>
                      <a:r>
                        <a:rPr lang="zh-CN" sz="1600" kern="100">
                          <a:effectLst/>
                        </a:rPr>
                        <a:t>蓄电池</a:t>
                      </a:r>
                      <a:endParaRPr lang="zh-CN" sz="1600" kern="10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zh-CN" sz="1600" kern="100" dirty="0">
                          <a:effectLst/>
                        </a:rPr>
                        <a:t>锂离子电池组，</a:t>
                      </a:r>
                      <a:r>
                        <a:rPr lang="en-US" sz="1600" kern="100" dirty="0">
                          <a:effectLst/>
                        </a:rPr>
                        <a:t>90Ah</a:t>
                      </a:r>
                      <a:endParaRPr lang="zh-CN" sz="1600" kern="100" dirty="0">
                        <a:effectLst/>
                        <a:latin typeface="Times New Roman"/>
                        <a:ea typeface="宋体"/>
                        <a:cs typeface="Times New Roman"/>
                      </a:endParaRPr>
                    </a:p>
                  </a:txBody>
                  <a:tcPr marL="55517" marR="55517" marT="0" marB="0" anchor="ctr"/>
                </a:tc>
                <a:extLst>
                  <a:ext uri="{0D108BD9-81ED-4DB2-BD59-A6C34878D82A}">
                    <a16:rowId xmlns:a16="http://schemas.microsoft.com/office/drawing/2014/main" val="10014"/>
                  </a:ext>
                </a:extLst>
              </a:tr>
              <a:tr h="293562">
                <a:tc rowSpan="2">
                  <a:txBody>
                    <a:bodyPr/>
                    <a:lstStyle/>
                    <a:p>
                      <a:pPr algn="just">
                        <a:lnSpc>
                          <a:spcPct val="125000"/>
                        </a:lnSpc>
                        <a:spcAft>
                          <a:spcPts val="0"/>
                        </a:spcAft>
                      </a:pPr>
                      <a:r>
                        <a:rPr lang="zh-CN" sz="1600" kern="100">
                          <a:effectLst/>
                        </a:rPr>
                        <a:t>遥测遥控</a:t>
                      </a:r>
                      <a:endParaRPr lang="zh-CN" sz="1600" kern="10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zh-CN" sz="1600" kern="100">
                          <a:effectLst/>
                        </a:rPr>
                        <a:t>体制、速率</a:t>
                      </a:r>
                      <a:endParaRPr lang="zh-CN" sz="1600" kern="10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en-US" sz="1600" kern="100" dirty="0">
                          <a:effectLst/>
                        </a:rPr>
                        <a:t>S</a:t>
                      </a:r>
                      <a:r>
                        <a:rPr lang="zh-CN" sz="1600" kern="100" dirty="0">
                          <a:effectLst/>
                        </a:rPr>
                        <a:t>波段测控</a:t>
                      </a:r>
                      <a:r>
                        <a:rPr lang="zh-CN" altLang="en-US" sz="1600" kern="100" dirty="0">
                          <a:effectLst/>
                        </a:rPr>
                        <a:t>，</a:t>
                      </a:r>
                      <a:r>
                        <a:rPr lang="zh-CN" sz="1600" kern="100" dirty="0">
                          <a:effectLst/>
                        </a:rPr>
                        <a:t>上行：</a:t>
                      </a:r>
                      <a:r>
                        <a:rPr lang="en-US" sz="1600" kern="100" dirty="0">
                          <a:effectLst/>
                        </a:rPr>
                        <a:t>2000bps</a:t>
                      </a:r>
                      <a:r>
                        <a:rPr lang="zh-CN" sz="1600" kern="100" dirty="0">
                          <a:effectLst/>
                        </a:rPr>
                        <a:t>，下行：</a:t>
                      </a:r>
                      <a:r>
                        <a:rPr lang="en-US" sz="1600" kern="100" dirty="0">
                          <a:effectLst/>
                        </a:rPr>
                        <a:t>8192bps</a:t>
                      </a:r>
                      <a:endParaRPr lang="zh-CN" sz="1600" kern="100" dirty="0">
                        <a:effectLst/>
                        <a:latin typeface="Times New Roman"/>
                        <a:ea typeface="宋体"/>
                        <a:cs typeface="Times New Roman"/>
                      </a:endParaRPr>
                    </a:p>
                  </a:txBody>
                  <a:tcPr marL="55517" marR="55517" marT="0" marB="0" anchor="ctr"/>
                </a:tc>
                <a:extLst>
                  <a:ext uri="{0D108BD9-81ED-4DB2-BD59-A6C34878D82A}">
                    <a16:rowId xmlns:a16="http://schemas.microsoft.com/office/drawing/2014/main" val="10015"/>
                  </a:ext>
                </a:extLst>
              </a:tr>
              <a:tr h="293562">
                <a:tc vMerge="1">
                  <a:txBody>
                    <a:bodyPr/>
                    <a:lstStyle/>
                    <a:p>
                      <a:endParaRPr lang="zh-CN" altLang="en-US"/>
                    </a:p>
                  </a:txBody>
                  <a:tcPr/>
                </a:tc>
                <a:tc>
                  <a:txBody>
                    <a:bodyPr/>
                    <a:lstStyle/>
                    <a:p>
                      <a:pPr algn="just">
                        <a:lnSpc>
                          <a:spcPct val="125000"/>
                        </a:lnSpc>
                        <a:spcAft>
                          <a:spcPts val="0"/>
                        </a:spcAft>
                      </a:pPr>
                      <a:r>
                        <a:rPr lang="zh-CN" sz="1600" kern="100">
                          <a:effectLst/>
                        </a:rPr>
                        <a:t>定轨能力</a:t>
                      </a:r>
                      <a:endParaRPr lang="zh-CN" sz="1600" kern="10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en-US" sz="1600" kern="100" dirty="0">
                          <a:effectLst/>
                        </a:rPr>
                        <a:t>50m</a:t>
                      </a:r>
                      <a:r>
                        <a:rPr lang="zh-CN" sz="1600" kern="100" dirty="0">
                          <a:effectLst/>
                        </a:rPr>
                        <a:t>（</a:t>
                      </a:r>
                      <a:r>
                        <a:rPr lang="en-US" sz="1600" kern="100" dirty="0">
                          <a:effectLst/>
                        </a:rPr>
                        <a:t>1σ</a:t>
                      </a:r>
                      <a:r>
                        <a:rPr lang="zh-CN" sz="1600" kern="100" dirty="0">
                          <a:effectLst/>
                        </a:rPr>
                        <a:t>）</a:t>
                      </a:r>
                      <a:endParaRPr lang="zh-CN" sz="1600" kern="100" dirty="0">
                        <a:effectLst/>
                        <a:latin typeface="Times New Roman"/>
                        <a:ea typeface="宋体"/>
                        <a:cs typeface="Times New Roman"/>
                      </a:endParaRPr>
                    </a:p>
                  </a:txBody>
                  <a:tcPr marL="55517" marR="55517" marT="0" marB="0" anchor="ctr"/>
                </a:tc>
                <a:extLst>
                  <a:ext uri="{0D108BD9-81ED-4DB2-BD59-A6C34878D82A}">
                    <a16:rowId xmlns:a16="http://schemas.microsoft.com/office/drawing/2014/main" val="10016"/>
                  </a:ext>
                </a:extLst>
              </a:tr>
              <a:tr h="293562">
                <a:tc rowSpan="2">
                  <a:txBody>
                    <a:bodyPr/>
                    <a:lstStyle/>
                    <a:p>
                      <a:pPr algn="just">
                        <a:lnSpc>
                          <a:spcPct val="125000"/>
                        </a:lnSpc>
                        <a:spcAft>
                          <a:spcPts val="0"/>
                        </a:spcAft>
                      </a:pPr>
                      <a:r>
                        <a:rPr lang="zh-CN" sz="1600" kern="100" dirty="0">
                          <a:effectLst/>
                        </a:rPr>
                        <a:t>卫星寿命及可靠度</a:t>
                      </a:r>
                      <a:endParaRPr lang="zh-CN" sz="1600" kern="100" dirty="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zh-CN" sz="1600" kern="100">
                          <a:effectLst/>
                        </a:rPr>
                        <a:t>设计寿命</a:t>
                      </a:r>
                      <a:endParaRPr lang="zh-CN" sz="1600" kern="10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en-US" sz="1600" kern="100" dirty="0">
                          <a:effectLst/>
                        </a:rPr>
                        <a:t>4</a:t>
                      </a:r>
                      <a:r>
                        <a:rPr lang="zh-CN" sz="1600" kern="100" dirty="0">
                          <a:effectLst/>
                        </a:rPr>
                        <a:t>年</a:t>
                      </a:r>
                      <a:endParaRPr lang="zh-CN" sz="1600" kern="100" dirty="0">
                        <a:effectLst/>
                        <a:latin typeface="Times New Roman"/>
                        <a:ea typeface="宋体"/>
                        <a:cs typeface="Times New Roman"/>
                      </a:endParaRPr>
                    </a:p>
                  </a:txBody>
                  <a:tcPr marL="55517" marR="55517" marT="0" marB="0" anchor="ctr"/>
                </a:tc>
                <a:extLst>
                  <a:ext uri="{0D108BD9-81ED-4DB2-BD59-A6C34878D82A}">
                    <a16:rowId xmlns:a16="http://schemas.microsoft.com/office/drawing/2014/main" val="10017"/>
                  </a:ext>
                </a:extLst>
              </a:tr>
              <a:tr h="293562">
                <a:tc vMerge="1">
                  <a:txBody>
                    <a:bodyPr/>
                    <a:lstStyle/>
                    <a:p>
                      <a:endParaRPr lang="zh-CN" altLang="en-US"/>
                    </a:p>
                  </a:txBody>
                  <a:tcPr/>
                </a:tc>
                <a:tc>
                  <a:txBody>
                    <a:bodyPr/>
                    <a:lstStyle/>
                    <a:p>
                      <a:pPr algn="just">
                        <a:lnSpc>
                          <a:spcPct val="125000"/>
                        </a:lnSpc>
                        <a:spcAft>
                          <a:spcPts val="0"/>
                        </a:spcAft>
                      </a:pPr>
                      <a:r>
                        <a:rPr lang="zh-CN" sz="1600" kern="100">
                          <a:effectLst/>
                        </a:rPr>
                        <a:t>可靠度</a:t>
                      </a:r>
                      <a:endParaRPr lang="zh-CN" sz="1600" kern="100">
                        <a:effectLst/>
                        <a:latin typeface="Times New Roman"/>
                        <a:ea typeface="宋体"/>
                        <a:cs typeface="Times New Roman"/>
                      </a:endParaRPr>
                    </a:p>
                  </a:txBody>
                  <a:tcPr marL="55517" marR="55517" marT="0" marB="0" anchor="ctr"/>
                </a:tc>
                <a:tc>
                  <a:txBody>
                    <a:bodyPr/>
                    <a:lstStyle/>
                    <a:p>
                      <a:pPr algn="just">
                        <a:lnSpc>
                          <a:spcPct val="125000"/>
                        </a:lnSpc>
                        <a:spcAft>
                          <a:spcPts val="0"/>
                        </a:spcAft>
                      </a:pPr>
                      <a:r>
                        <a:rPr lang="en-US" sz="1600" kern="100" dirty="0">
                          <a:effectLst/>
                        </a:rPr>
                        <a:t>0.6</a:t>
                      </a:r>
                      <a:r>
                        <a:rPr lang="zh-CN" sz="1600" kern="100" dirty="0">
                          <a:effectLst/>
                        </a:rPr>
                        <a:t>（寿命末期）</a:t>
                      </a:r>
                      <a:endParaRPr lang="zh-CN" sz="1600" kern="100" dirty="0">
                        <a:effectLst/>
                        <a:latin typeface="Times New Roman"/>
                        <a:ea typeface="宋体"/>
                        <a:cs typeface="Times New Roman"/>
                      </a:endParaRPr>
                    </a:p>
                  </a:txBody>
                  <a:tcPr marL="55517" marR="55517" marT="0" marB="0" anchor="ct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2857659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3134AE-69AD-40CE-8227-FF485CE77132}"/>
              </a:ext>
            </a:extLst>
          </p:cNvPr>
          <p:cNvSpPr>
            <a:spLocks noGrp="1"/>
          </p:cNvSpPr>
          <p:nvPr>
            <p:ph type="title"/>
          </p:nvPr>
        </p:nvSpPr>
        <p:spPr/>
        <p:txBody>
          <a:bodyPr/>
          <a:lstStyle/>
          <a:p>
            <a:r>
              <a:rPr lang="zh-CN" altLang="en-US" b="1" dirty="0">
                <a:solidFill>
                  <a:srgbClr val="C00000"/>
                </a:solidFill>
                <a:latin typeface="宋体" panose="02010600030101010101" pitchFamily="2" charset="-122"/>
                <a:ea typeface="宋体" panose="02010600030101010101" pitchFamily="2" charset="-122"/>
              </a:rPr>
              <a:t>科学应用系统</a:t>
            </a:r>
          </a:p>
        </p:txBody>
      </p:sp>
      <p:sp>
        <p:nvSpPr>
          <p:cNvPr id="3" name="内容占位符 2">
            <a:extLst>
              <a:ext uri="{FF2B5EF4-FFF2-40B4-BE49-F238E27FC236}">
                <a16:creationId xmlns:a16="http://schemas.microsoft.com/office/drawing/2014/main" id="{203FC3BC-1FC6-44FD-8A69-306FB5BFBFC6}"/>
              </a:ext>
            </a:extLst>
          </p:cNvPr>
          <p:cNvSpPr>
            <a:spLocks noGrp="1"/>
          </p:cNvSpPr>
          <p:nvPr>
            <p:ph idx="1"/>
          </p:nvPr>
        </p:nvSpPr>
        <p:spPr>
          <a:xfrm>
            <a:off x="5790064" y="1760343"/>
            <a:ext cx="3454297" cy="4385291"/>
          </a:xfrm>
        </p:spPr>
        <p:txBody>
          <a:bodyPr>
            <a:normAutofit/>
          </a:bodyPr>
          <a:lstStyle/>
          <a:p>
            <a:pPr marL="257175" indent="-257175" defTabSz="685800" eaLnBrk="0" fontAlgn="base" hangingPunct="0">
              <a:lnSpc>
                <a:spcPct val="100000"/>
              </a:lnSpc>
              <a:spcBef>
                <a:spcPct val="20000"/>
              </a:spcBef>
              <a:spcAft>
                <a:spcPct val="0"/>
              </a:spcAft>
              <a:buFont typeface="Arial" charset="0"/>
              <a:buChar char="•"/>
            </a:pPr>
            <a:r>
              <a:rPr lang="zh-CN" altLang="en-US" sz="1800" b="1" dirty="0">
                <a:solidFill>
                  <a:prstClr val="black"/>
                </a:solidFill>
                <a:latin typeface="华文中宋" pitchFamily="2" charset="-122"/>
                <a:ea typeface="华文中宋" pitchFamily="2" charset="-122"/>
              </a:rPr>
              <a:t>科学运行分系统</a:t>
            </a:r>
            <a:endParaRPr lang="en-US" altLang="zh-CN" sz="1800" b="1" dirty="0">
              <a:solidFill>
                <a:prstClr val="black"/>
              </a:solidFill>
              <a:latin typeface="华文中宋" pitchFamily="2" charset="-122"/>
              <a:ea typeface="华文中宋" pitchFamily="2" charset="-122"/>
            </a:endParaRPr>
          </a:p>
          <a:p>
            <a:pPr marL="557213" lvl="1" indent="-214313" defTabSz="685800" eaLnBrk="0" fontAlgn="base" hangingPunct="0">
              <a:lnSpc>
                <a:spcPct val="100000"/>
              </a:lnSpc>
              <a:spcBef>
                <a:spcPct val="20000"/>
              </a:spcBef>
              <a:spcAft>
                <a:spcPct val="0"/>
              </a:spcAft>
              <a:buFont typeface="Arial" charset="0"/>
              <a:buChar char="–"/>
            </a:pPr>
            <a:r>
              <a:rPr lang="zh-CN" altLang="en-US" sz="1800" b="1" dirty="0">
                <a:solidFill>
                  <a:srgbClr val="0070C0"/>
                </a:solidFill>
                <a:latin typeface="华文中宋" pitchFamily="2" charset="-122"/>
                <a:ea typeface="华文中宋" pitchFamily="2" charset="-122"/>
                <a:cs typeface="Times New Roman" pitchFamily="18" charset="0"/>
              </a:rPr>
              <a:t>运行管理、载荷状态、观测计划</a:t>
            </a:r>
            <a:endParaRPr lang="en-US" altLang="zh-CN" sz="1800" b="1" dirty="0">
              <a:solidFill>
                <a:srgbClr val="0070C0"/>
              </a:solidFill>
              <a:latin typeface="华文中宋" pitchFamily="2" charset="-122"/>
              <a:ea typeface="华文中宋" pitchFamily="2" charset="-122"/>
              <a:cs typeface="Times New Roman" pitchFamily="18" charset="0"/>
            </a:endParaRPr>
          </a:p>
          <a:p>
            <a:pPr marL="257175" indent="-257175" defTabSz="685800" eaLnBrk="0" fontAlgn="base" hangingPunct="0">
              <a:lnSpc>
                <a:spcPct val="100000"/>
              </a:lnSpc>
              <a:spcBef>
                <a:spcPct val="20000"/>
              </a:spcBef>
              <a:spcAft>
                <a:spcPct val="0"/>
              </a:spcAft>
              <a:buFont typeface="Arial" charset="0"/>
              <a:buChar char="•"/>
            </a:pPr>
            <a:r>
              <a:rPr lang="zh-CN" altLang="en-US" sz="1800" b="1" dirty="0">
                <a:solidFill>
                  <a:prstClr val="black"/>
                </a:solidFill>
                <a:latin typeface="华文中宋" pitchFamily="2" charset="-122"/>
                <a:ea typeface="华文中宋" pitchFamily="2" charset="-122"/>
              </a:rPr>
              <a:t>数据管理分系统</a:t>
            </a:r>
            <a:endParaRPr lang="en-US" altLang="zh-CN" sz="1800" b="1" dirty="0">
              <a:solidFill>
                <a:prstClr val="black"/>
              </a:solidFill>
              <a:latin typeface="华文中宋" pitchFamily="2" charset="-122"/>
              <a:ea typeface="华文中宋" pitchFamily="2" charset="-122"/>
            </a:endParaRPr>
          </a:p>
          <a:p>
            <a:pPr marL="557213" lvl="1" indent="-214313" defTabSz="685800" eaLnBrk="0" fontAlgn="base" hangingPunct="0">
              <a:lnSpc>
                <a:spcPct val="100000"/>
              </a:lnSpc>
              <a:spcBef>
                <a:spcPct val="20000"/>
              </a:spcBef>
              <a:spcAft>
                <a:spcPct val="0"/>
              </a:spcAft>
              <a:buFont typeface="Arial" charset="0"/>
              <a:buChar char="–"/>
            </a:pPr>
            <a:r>
              <a:rPr lang="zh-CN" altLang="en-US" sz="1800" b="1" dirty="0">
                <a:solidFill>
                  <a:srgbClr val="0070C0"/>
                </a:solidFill>
                <a:latin typeface="华文中宋" pitchFamily="2" charset="-122"/>
                <a:ea typeface="华文中宋" pitchFamily="2" charset="-122"/>
                <a:cs typeface="Times New Roman" pitchFamily="18" charset="0"/>
              </a:rPr>
              <a:t>数据接收、分类、存储、调用、备份；数据库建设</a:t>
            </a:r>
            <a:endParaRPr lang="en-US" altLang="zh-CN" sz="1800" b="1" dirty="0">
              <a:solidFill>
                <a:srgbClr val="0070C0"/>
              </a:solidFill>
              <a:latin typeface="华文中宋" pitchFamily="2" charset="-122"/>
              <a:ea typeface="华文中宋" pitchFamily="2" charset="-122"/>
              <a:cs typeface="Times New Roman" pitchFamily="18" charset="0"/>
            </a:endParaRPr>
          </a:p>
          <a:p>
            <a:pPr marL="257175" indent="-257175" defTabSz="685800" eaLnBrk="0" fontAlgn="base" hangingPunct="0">
              <a:lnSpc>
                <a:spcPct val="100000"/>
              </a:lnSpc>
              <a:spcBef>
                <a:spcPct val="20000"/>
              </a:spcBef>
              <a:spcAft>
                <a:spcPct val="0"/>
              </a:spcAft>
              <a:buFont typeface="Arial" charset="0"/>
              <a:buChar char="•"/>
            </a:pPr>
            <a:r>
              <a:rPr lang="zh-CN" altLang="en-US" sz="1800" b="1" dirty="0">
                <a:solidFill>
                  <a:prstClr val="black"/>
                </a:solidFill>
                <a:latin typeface="华文中宋" pitchFamily="2" charset="-122"/>
                <a:ea typeface="华文中宋" pitchFamily="2" charset="-122"/>
              </a:rPr>
              <a:t>数据分析中心分系统</a:t>
            </a:r>
            <a:endParaRPr lang="en-US" altLang="zh-CN" sz="1800" b="1" dirty="0">
              <a:solidFill>
                <a:prstClr val="black"/>
              </a:solidFill>
              <a:latin typeface="华文中宋" pitchFamily="2" charset="-122"/>
              <a:ea typeface="华文中宋" pitchFamily="2" charset="-122"/>
            </a:endParaRPr>
          </a:p>
          <a:p>
            <a:pPr marL="557213" lvl="1" indent="-214313" defTabSz="685800" eaLnBrk="0" fontAlgn="base" hangingPunct="0">
              <a:lnSpc>
                <a:spcPct val="100000"/>
              </a:lnSpc>
              <a:spcBef>
                <a:spcPct val="20000"/>
              </a:spcBef>
              <a:spcAft>
                <a:spcPct val="0"/>
              </a:spcAft>
              <a:buFont typeface="Arial" charset="0"/>
              <a:buChar char="–"/>
            </a:pPr>
            <a:r>
              <a:rPr lang="zh-CN" altLang="en-US" sz="1800" b="1" dirty="0">
                <a:solidFill>
                  <a:srgbClr val="0070C0"/>
                </a:solidFill>
                <a:latin typeface="华文中宋" pitchFamily="2" charset="-122"/>
                <a:ea typeface="华文中宋" pitchFamily="2" charset="-122"/>
                <a:cs typeface="Times New Roman" pitchFamily="18" charset="0"/>
              </a:rPr>
              <a:t>科学数据生产；生产和分析软件研制；事件鉴别</a:t>
            </a:r>
            <a:endParaRPr lang="en-US" altLang="zh-CN" sz="1800" b="1" dirty="0">
              <a:solidFill>
                <a:srgbClr val="0070C0"/>
              </a:solidFill>
              <a:latin typeface="华文中宋" pitchFamily="2" charset="-122"/>
              <a:ea typeface="华文中宋" pitchFamily="2" charset="-122"/>
              <a:cs typeface="Times New Roman" pitchFamily="18" charset="0"/>
            </a:endParaRPr>
          </a:p>
          <a:p>
            <a:pPr marL="257175" indent="-257175" defTabSz="685800" eaLnBrk="0" fontAlgn="base" hangingPunct="0">
              <a:lnSpc>
                <a:spcPct val="100000"/>
              </a:lnSpc>
              <a:spcBef>
                <a:spcPct val="20000"/>
              </a:spcBef>
              <a:spcAft>
                <a:spcPct val="0"/>
              </a:spcAft>
              <a:buFont typeface="Arial" charset="0"/>
              <a:buChar char="•"/>
            </a:pPr>
            <a:r>
              <a:rPr lang="zh-CN" altLang="en-US" sz="1800" b="1" dirty="0">
                <a:solidFill>
                  <a:prstClr val="black"/>
                </a:solidFill>
                <a:latin typeface="华文中宋" pitchFamily="2" charset="-122"/>
                <a:ea typeface="华文中宋" pitchFamily="2" charset="-122"/>
              </a:rPr>
              <a:t>用户服务分系统</a:t>
            </a:r>
            <a:endParaRPr lang="en-US" altLang="zh-CN" sz="1800" b="1" dirty="0">
              <a:solidFill>
                <a:prstClr val="black"/>
              </a:solidFill>
              <a:latin typeface="华文中宋" pitchFamily="2" charset="-122"/>
              <a:ea typeface="华文中宋" pitchFamily="2" charset="-122"/>
            </a:endParaRPr>
          </a:p>
          <a:p>
            <a:pPr marL="557213" lvl="1" indent="-214313" defTabSz="685800" eaLnBrk="0" fontAlgn="base" hangingPunct="0">
              <a:lnSpc>
                <a:spcPct val="100000"/>
              </a:lnSpc>
              <a:spcBef>
                <a:spcPct val="20000"/>
              </a:spcBef>
              <a:spcAft>
                <a:spcPct val="0"/>
              </a:spcAft>
              <a:buFont typeface="Arial" charset="0"/>
              <a:buChar char="–"/>
            </a:pPr>
            <a:r>
              <a:rPr lang="en-US" altLang="zh-CN" sz="1800" b="1" dirty="0">
                <a:solidFill>
                  <a:srgbClr val="0070C0"/>
                </a:solidFill>
                <a:latin typeface="华文中宋" pitchFamily="2" charset="-122"/>
                <a:ea typeface="华文中宋" pitchFamily="2" charset="-122"/>
                <a:cs typeface="Times New Roman" pitchFamily="18" charset="0"/>
              </a:rPr>
              <a:t>ASO-S</a:t>
            </a:r>
            <a:r>
              <a:rPr lang="zh-CN" altLang="en-US" sz="1800" b="1" dirty="0">
                <a:solidFill>
                  <a:srgbClr val="0070C0"/>
                </a:solidFill>
                <a:latin typeface="华文中宋" pitchFamily="2" charset="-122"/>
                <a:ea typeface="华文中宋" pitchFamily="2" charset="-122"/>
                <a:cs typeface="Times New Roman" pitchFamily="18" charset="0"/>
              </a:rPr>
              <a:t>网站建设、提供数据浏览下载，观测申请，分析软件及使用手册；用户培训、科学研究等</a:t>
            </a:r>
          </a:p>
          <a:p>
            <a:endParaRPr lang="zh-CN" altLang="en-US" dirty="0"/>
          </a:p>
        </p:txBody>
      </p:sp>
      <p:pic>
        <p:nvPicPr>
          <p:cNvPr id="4" name="图片 3">
            <a:extLst>
              <a:ext uri="{FF2B5EF4-FFF2-40B4-BE49-F238E27FC236}">
                <a16:creationId xmlns:a16="http://schemas.microsoft.com/office/drawing/2014/main" id="{B43DBA24-7CC4-4CF3-8C57-D4CBC4DD2FF5}"/>
              </a:ext>
            </a:extLst>
          </p:cNvPr>
          <p:cNvPicPr>
            <a:picLocks noChangeAspect="1"/>
          </p:cNvPicPr>
          <p:nvPr/>
        </p:nvPicPr>
        <p:blipFill>
          <a:blip r:embed="rId2"/>
          <a:stretch>
            <a:fillRect/>
          </a:stretch>
        </p:blipFill>
        <p:spPr>
          <a:xfrm>
            <a:off x="100361" y="1556792"/>
            <a:ext cx="5689703" cy="4385291"/>
          </a:xfrm>
          <a:prstGeom prst="rect">
            <a:avLst/>
          </a:prstGeom>
        </p:spPr>
      </p:pic>
      <p:cxnSp>
        <p:nvCxnSpPr>
          <p:cNvPr id="7" name="直接连接符 6">
            <a:extLst>
              <a:ext uri="{FF2B5EF4-FFF2-40B4-BE49-F238E27FC236}">
                <a16:creationId xmlns:a16="http://schemas.microsoft.com/office/drawing/2014/main" id="{FF7D2EDC-782E-4646-99A4-38B9E5C2769D}"/>
              </a:ext>
            </a:extLst>
          </p:cNvPr>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174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3134AE-69AD-40CE-8227-FF485CE77132}"/>
              </a:ext>
            </a:extLst>
          </p:cNvPr>
          <p:cNvSpPr>
            <a:spLocks noGrp="1"/>
          </p:cNvSpPr>
          <p:nvPr>
            <p:ph type="title"/>
          </p:nvPr>
        </p:nvSpPr>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运行及管理</a:t>
            </a:r>
          </a:p>
        </p:txBody>
      </p:sp>
      <p:sp>
        <p:nvSpPr>
          <p:cNvPr id="3" name="内容占位符 2">
            <a:extLst>
              <a:ext uri="{FF2B5EF4-FFF2-40B4-BE49-F238E27FC236}">
                <a16:creationId xmlns:a16="http://schemas.microsoft.com/office/drawing/2014/main" id="{203FC3BC-1FC6-44FD-8A69-306FB5BFBFC6}"/>
              </a:ext>
            </a:extLst>
          </p:cNvPr>
          <p:cNvSpPr>
            <a:spLocks noGrp="1"/>
          </p:cNvSpPr>
          <p:nvPr>
            <p:ph idx="1"/>
          </p:nvPr>
        </p:nvSpPr>
        <p:spPr>
          <a:xfrm>
            <a:off x="628650" y="1906859"/>
            <a:ext cx="7886700" cy="4270103"/>
          </a:xfrm>
        </p:spPr>
        <p:txBody>
          <a:bodyPr>
            <a:normAutofit fontScale="92500" lnSpcReduction="10000"/>
          </a:bodyPr>
          <a:lstStyle/>
          <a:p>
            <a:pPr marL="360363" lvl="1" indent="-355600" eaLnBrk="0" fontAlgn="base" hangingPunct="0">
              <a:lnSpc>
                <a:spcPct val="100000"/>
              </a:lnSpc>
              <a:spcBef>
                <a:spcPct val="20000"/>
              </a:spcBef>
              <a:spcAft>
                <a:spcPct val="0"/>
              </a:spcAft>
              <a:buFont typeface="Wingdings" panose="05000000000000000000" pitchFamily="2" charset="2"/>
              <a:buChar char="Ø"/>
            </a:pPr>
            <a:r>
              <a:rPr lang="zh-CN" altLang="en-US" b="1" dirty="0">
                <a:solidFill>
                  <a:srgbClr val="0070C0"/>
                </a:solidFill>
                <a:latin typeface="华文中宋" pitchFamily="2" charset="-122"/>
                <a:ea typeface="华文中宋" pitchFamily="2" charset="-122"/>
                <a:cs typeface="Times New Roman" pitchFamily="18" charset="0"/>
              </a:rPr>
              <a:t>科学运行</a:t>
            </a:r>
            <a:endParaRPr lang="en-US" altLang="zh-CN" b="1" dirty="0">
              <a:solidFill>
                <a:srgbClr val="0070C0"/>
              </a:solidFill>
              <a:latin typeface="华文中宋" pitchFamily="2" charset="-122"/>
              <a:ea typeface="华文中宋" pitchFamily="2" charset="-122"/>
              <a:cs typeface="Times New Roman" pitchFamily="18" charset="0"/>
            </a:endParaRPr>
          </a:p>
          <a:p>
            <a:pPr marL="360363" lvl="2" indent="-355600" eaLnBrk="0" fontAlgn="base" hangingPunct="0">
              <a:lnSpc>
                <a:spcPct val="100000"/>
              </a:lnSpc>
              <a:spcBef>
                <a:spcPts val="1200"/>
              </a:spcBef>
              <a:spcAft>
                <a:spcPct val="0"/>
              </a:spcAft>
              <a:buFont typeface="Arial" charset="0"/>
              <a:buChar char="•"/>
            </a:pPr>
            <a:r>
              <a:rPr lang="zh-CN" altLang="en-US" dirty="0">
                <a:solidFill>
                  <a:srgbClr val="00B050"/>
                </a:solidFill>
                <a:latin typeface="华文中宋" pitchFamily="2" charset="-122"/>
                <a:ea typeface="华文中宋" pitchFamily="2" charset="-122"/>
                <a:cs typeface="Times New Roman" pitchFamily="18" charset="0"/>
              </a:rPr>
              <a:t>合理制定</a:t>
            </a:r>
            <a:r>
              <a:rPr lang="en-US" altLang="zh-CN" dirty="0">
                <a:solidFill>
                  <a:srgbClr val="00B050"/>
                </a:solidFill>
                <a:latin typeface="华文中宋" pitchFamily="2" charset="-122"/>
                <a:ea typeface="华文中宋" pitchFamily="2" charset="-122"/>
                <a:cs typeface="Times New Roman" pitchFamily="18" charset="0"/>
              </a:rPr>
              <a:t>ASO-S</a:t>
            </a:r>
            <a:r>
              <a:rPr lang="zh-CN" altLang="en-US" dirty="0">
                <a:solidFill>
                  <a:srgbClr val="00B050"/>
                </a:solidFill>
                <a:latin typeface="华文中宋" pitchFamily="2" charset="-122"/>
                <a:ea typeface="华文中宋" pitchFamily="2" charset="-122"/>
                <a:cs typeface="Times New Roman" pitchFamily="18" charset="0"/>
              </a:rPr>
              <a:t>卫星的科学观测计划（每</a:t>
            </a:r>
            <a:r>
              <a:rPr lang="en-US" altLang="zh-CN" dirty="0">
                <a:solidFill>
                  <a:srgbClr val="00B050"/>
                </a:solidFill>
                <a:latin typeface="华文中宋" pitchFamily="2" charset="-122"/>
                <a:ea typeface="华文中宋" pitchFamily="2" charset="-122"/>
                <a:cs typeface="Times New Roman" pitchFamily="18" charset="0"/>
              </a:rPr>
              <a:t>2</a:t>
            </a:r>
            <a:r>
              <a:rPr lang="zh-CN" altLang="en-US" dirty="0">
                <a:solidFill>
                  <a:srgbClr val="00B050"/>
                </a:solidFill>
                <a:latin typeface="华文中宋" pitchFamily="2" charset="-122"/>
                <a:ea typeface="华文中宋" pitchFamily="2" charset="-122"/>
                <a:cs typeface="Times New Roman" pitchFamily="18" charset="0"/>
              </a:rPr>
              <a:t>天制定</a:t>
            </a:r>
            <a:r>
              <a:rPr lang="en-US" altLang="zh-CN" dirty="0">
                <a:solidFill>
                  <a:srgbClr val="00B050"/>
                </a:solidFill>
                <a:latin typeface="华文中宋" pitchFamily="2" charset="-122"/>
                <a:ea typeface="华文中宋" pitchFamily="2" charset="-122"/>
                <a:cs typeface="Times New Roman" pitchFamily="18" charset="0"/>
              </a:rPr>
              <a:t>7</a:t>
            </a:r>
            <a:r>
              <a:rPr lang="zh-CN" altLang="en-US" dirty="0">
                <a:solidFill>
                  <a:srgbClr val="00B050"/>
                </a:solidFill>
                <a:latin typeface="华文中宋" pitchFamily="2" charset="-122"/>
                <a:ea typeface="华文中宋" pitchFamily="2" charset="-122"/>
                <a:cs typeface="Times New Roman" pitchFamily="18" charset="0"/>
              </a:rPr>
              <a:t>天）</a:t>
            </a:r>
            <a:endParaRPr lang="en-US" altLang="zh-CN" dirty="0">
              <a:solidFill>
                <a:srgbClr val="00B050"/>
              </a:solidFill>
              <a:latin typeface="华文中宋" pitchFamily="2" charset="-122"/>
              <a:ea typeface="华文中宋" pitchFamily="2" charset="-122"/>
              <a:cs typeface="Times New Roman" pitchFamily="18" charset="0"/>
            </a:endParaRPr>
          </a:p>
          <a:p>
            <a:pPr marL="360363" lvl="2" indent="-355600" eaLnBrk="0" fontAlgn="base" hangingPunct="0">
              <a:lnSpc>
                <a:spcPct val="100000"/>
              </a:lnSpc>
              <a:spcBef>
                <a:spcPts val="1200"/>
              </a:spcBef>
              <a:spcAft>
                <a:spcPct val="0"/>
              </a:spcAft>
              <a:buFont typeface="Arial" charset="0"/>
              <a:buChar char="•"/>
            </a:pPr>
            <a:r>
              <a:rPr lang="zh-CN" altLang="en-US" dirty="0">
                <a:solidFill>
                  <a:srgbClr val="00B050"/>
                </a:solidFill>
                <a:latin typeface="华文中宋" pitchFamily="2" charset="-122"/>
                <a:ea typeface="华文中宋" pitchFamily="2" charset="-122"/>
                <a:cs typeface="Times New Roman" pitchFamily="18" charset="0"/>
              </a:rPr>
              <a:t>监测有效载荷的工作状态和性能变化</a:t>
            </a:r>
            <a:endParaRPr lang="en-US" altLang="zh-CN" dirty="0">
              <a:solidFill>
                <a:srgbClr val="00B050"/>
              </a:solidFill>
              <a:latin typeface="华文中宋" pitchFamily="2" charset="-122"/>
              <a:ea typeface="华文中宋" pitchFamily="2" charset="-122"/>
              <a:cs typeface="Times New Roman" pitchFamily="18" charset="0"/>
            </a:endParaRPr>
          </a:p>
          <a:p>
            <a:pPr marL="360363" lvl="2" indent="-355600" eaLnBrk="0" fontAlgn="base" hangingPunct="0">
              <a:lnSpc>
                <a:spcPct val="100000"/>
              </a:lnSpc>
              <a:spcBef>
                <a:spcPts val="1200"/>
              </a:spcBef>
              <a:spcAft>
                <a:spcPct val="0"/>
              </a:spcAft>
              <a:buFont typeface="Arial" charset="0"/>
              <a:buChar char="•"/>
            </a:pPr>
            <a:r>
              <a:rPr lang="zh-CN" altLang="en-US" dirty="0">
                <a:solidFill>
                  <a:srgbClr val="00B050"/>
                </a:solidFill>
                <a:latin typeface="华文中宋" pitchFamily="2" charset="-122"/>
                <a:ea typeface="华文中宋" pitchFamily="2" charset="-122"/>
                <a:cs typeface="Times New Roman" pitchFamily="18" charset="0"/>
              </a:rPr>
              <a:t>系统各自动执行任务和硬件运行状态监测</a:t>
            </a:r>
            <a:endParaRPr lang="en-US" altLang="zh-CN" dirty="0">
              <a:solidFill>
                <a:srgbClr val="00B050"/>
              </a:solidFill>
              <a:latin typeface="华文中宋" pitchFamily="2" charset="-122"/>
              <a:ea typeface="华文中宋" pitchFamily="2" charset="-122"/>
              <a:cs typeface="Times New Roman" pitchFamily="18" charset="0"/>
            </a:endParaRPr>
          </a:p>
          <a:p>
            <a:pPr marL="360363" lvl="2" indent="-355600" eaLnBrk="0" fontAlgn="base" hangingPunct="0">
              <a:lnSpc>
                <a:spcPct val="100000"/>
              </a:lnSpc>
              <a:spcBef>
                <a:spcPts val="1200"/>
              </a:spcBef>
              <a:spcAft>
                <a:spcPct val="0"/>
              </a:spcAft>
              <a:buFont typeface="Arial" charset="0"/>
              <a:buChar char="•"/>
            </a:pPr>
            <a:endParaRPr lang="en-US" altLang="zh-CN" dirty="0">
              <a:solidFill>
                <a:srgbClr val="00B050"/>
              </a:solidFill>
              <a:latin typeface="华文中宋" pitchFamily="2" charset="-122"/>
              <a:ea typeface="华文中宋" pitchFamily="2" charset="-122"/>
              <a:cs typeface="Times New Roman" pitchFamily="18" charset="0"/>
            </a:endParaRPr>
          </a:p>
          <a:p>
            <a:pPr marL="360363" lvl="2" indent="-355600" eaLnBrk="0" fontAlgn="base" hangingPunct="0">
              <a:lnSpc>
                <a:spcPct val="100000"/>
              </a:lnSpc>
              <a:spcBef>
                <a:spcPct val="20000"/>
              </a:spcBef>
              <a:spcAft>
                <a:spcPct val="0"/>
              </a:spcAft>
              <a:buFont typeface="Wingdings" panose="05000000000000000000" pitchFamily="2" charset="2"/>
              <a:buChar char="Ø"/>
            </a:pPr>
            <a:r>
              <a:rPr lang="zh-CN" altLang="en-US" sz="2400" b="1" dirty="0">
                <a:solidFill>
                  <a:srgbClr val="0070C0"/>
                </a:solidFill>
                <a:latin typeface="华文中宋" pitchFamily="2" charset="-122"/>
                <a:ea typeface="华文中宋" pitchFamily="2" charset="-122"/>
                <a:cs typeface="Times New Roman" pitchFamily="18" charset="0"/>
              </a:rPr>
              <a:t>数据管理</a:t>
            </a:r>
            <a:endParaRPr lang="en-US" altLang="zh-CN" sz="2400" b="1" dirty="0">
              <a:solidFill>
                <a:srgbClr val="0070C0"/>
              </a:solidFill>
              <a:latin typeface="华文中宋" pitchFamily="2" charset="-122"/>
              <a:ea typeface="华文中宋" pitchFamily="2" charset="-122"/>
              <a:cs typeface="Times New Roman" pitchFamily="18" charset="0"/>
            </a:endParaRPr>
          </a:p>
          <a:p>
            <a:pPr marL="360363" lvl="2" indent="-355600" eaLnBrk="0" fontAlgn="base" hangingPunct="0">
              <a:lnSpc>
                <a:spcPct val="100000"/>
              </a:lnSpc>
              <a:spcBef>
                <a:spcPts val="1200"/>
              </a:spcBef>
              <a:spcAft>
                <a:spcPct val="0"/>
              </a:spcAft>
              <a:buFont typeface="Arial" charset="0"/>
              <a:buChar char="•"/>
            </a:pPr>
            <a:r>
              <a:rPr lang="zh-CN" altLang="en-US" dirty="0">
                <a:solidFill>
                  <a:srgbClr val="00B050"/>
                </a:solidFill>
                <a:latin typeface="华文中宋" pitchFamily="2" charset="-122"/>
                <a:ea typeface="华文中宋" pitchFamily="2" charset="-122"/>
                <a:cs typeface="Times New Roman" pitchFamily="18" charset="0"/>
              </a:rPr>
              <a:t>接收地面支撑系统分发的编辑级数据（</a:t>
            </a:r>
            <a:r>
              <a:rPr lang="en-US" altLang="zh-CN" dirty="0">
                <a:solidFill>
                  <a:srgbClr val="00B050"/>
                </a:solidFill>
                <a:latin typeface="华文中宋" pitchFamily="2" charset="-122"/>
                <a:ea typeface="华文中宋" pitchFamily="2" charset="-122"/>
                <a:cs typeface="Times New Roman" pitchFamily="18" charset="0"/>
              </a:rPr>
              <a:t>500GB/</a:t>
            </a:r>
            <a:r>
              <a:rPr lang="zh-CN" altLang="en-US" dirty="0">
                <a:solidFill>
                  <a:srgbClr val="00B050"/>
                </a:solidFill>
                <a:latin typeface="华文中宋" pitchFamily="2" charset="-122"/>
                <a:ea typeface="华文中宋" pitchFamily="2" charset="-122"/>
                <a:cs typeface="Times New Roman" pitchFamily="18" charset="0"/>
              </a:rPr>
              <a:t>天）</a:t>
            </a:r>
            <a:endParaRPr lang="en-US" altLang="zh-CN" dirty="0">
              <a:solidFill>
                <a:srgbClr val="00B050"/>
              </a:solidFill>
              <a:latin typeface="华文中宋" pitchFamily="2" charset="-122"/>
              <a:ea typeface="华文中宋" pitchFamily="2" charset="-122"/>
              <a:cs typeface="Times New Roman" pitchFamily="18" charset="0"/>
            </a:endParaRPr>
          </a:p>
          <a:p>
            <a:pPr marL="360363" lvl="2" indent="-355600" eaLnBrk="0" fontAlgn="base" hangingPunct="0">
              <a:lnSpc>
                <a:spcPct val="100000"/>
              </a:lnSpc>
              <a:spcBef>
                <a:spcPts val="1200"/>
              </a:spcBef>
              <a:spcAft>
                <a:spcPct val="0"/>
              </a:spcAft>
              <a:buFont typeface="Arial" charset="0"/>
              <a:buChar char="•"/>
            </a:pPr>
            <a:r>
              <a:rPr lang="zh-CN" altLang="en-US" dirty="0">
                <a:solidFill>
                  <a:srgbClr val="00B050"/>
                </a:solidFill>
                <a:latin typeface="华文中宋" pitchFamily="2" charset="-122"/>
                <a:ea typeface="华文中宋" pitchFamily="2" charset="-122"/>
                <a:cs typeface="Times New Roman" pitchFamily="18" charset="0"/>
              </a:rPr>
              <a:t>各级数据产品的接收、存储、管理和备份（四年共</a:t>
            </a:r>
            <a:r>
              <a:rPr lang="en-US" altLang="zh-CN" dirty="0">
                <a:solidFill>
                  <a:srgbClr val="00B050"/>
                </a:solidFill>
                <a:latin typeface="华文中宋" pitchFamily="2" charset="-122"/>
                <a:ea typeface="华文中宋" pitchFamily="2" charset="-122"/>
                <a:cs typeface="Times New Roman" pitchFamily="18" charset="0"/>
              </a:rPr>
              <a:t>4PB</a:t>
            </a:r>
            <a:r>
              <a:rPr lang="zh-CN" altLang="en-US" dirty="0">
                <a:solidFill>
                  <a:srgbClr val="00B050"/>
                </a:solidFill>
                <a:latin typeface="华文中宋" pitchFamily="2" charset="-122"/>
                <a:ea typeface="华文中宋" pitchFamily="2" charset="-122"/>
                <a:cs typeface="Times New Roman" pitchFamily="18" charset="0"/>
              </a:rPr>
              <a:t>）</a:t>
            </a:r>
            <a:endParaRPr lang="en-US" altLang="zh-CN" dirty="0">
              <a:solidFill>
                <a:srgbClr val="00B050"/>
              </a:solidFill>
              <a:latin typeface="华文中宋" pitchFamily="2" charset="-122"/>
              <a:ea typeface="华文中宋" pitchFamily="2" charset="-122"/>
              <a:cs typeface="Times New Roman" pitchFamily="18" charset="0"/>
            </a:endParaRPr>
          </a:p>
          <a:p>
            <a:pPr marL="360363" lvl="2" indent="-355600" eaLnBrk="0" fontAlgn="base" hangingPunct="0">
              <a:lnSpc>
                <a:spcPct val="100000"/>
              </a:lnSpc>
              <a:spcBef>
                <a:spcPts val="1200"/>
              </a:spcBef>
              <a:spcAft>
                <a:spcPct val="0"/>
              </a:spcAft>
              <a:buFont typeface="Arial" charset="0"/>
              <a:buChar char="•"/>
            </a:pPr>
            <a:r>
              <a:rPr lang="zh-CN" altLang="en-US" dirty="0">
                <a:solidFill>
                  <a:srgbClr val="00B050"/>
                </a:solidFill>
                <a:latin typeface="华文中宋" pitchFamily="2" charset="-122"/>
                <a:ea typeface="华文中宋" pitchFamily="2" charset="-122"/>
                <a:cs typeface="Times New Roman" pitchFamily="18" charset="0"/>
              </a:rPr>
              <a:t>建设数据库</a:t>
            </a:r>
            <a:endParaRPr lang="en-US" altLang="zh-CN" dirty="0">
              <a:solidFill>
                <a:srgbClr val="00B050"/>
              </a:solidFill>
              <a:latin typeface="华文中宋" pitchFamily="2" charset="-122"/>
              <a:ea typeface="华文中宋" pitchFamily="2" charset="-122"/>
              <a:cs typeface="Times New Roman" pitchFamily="18" charset="0"/>
            </a:endParaRPr>
          </a:p>
          <a:p>
            <a:pPr lvl="2" eaLnBrk="0" fontAlgn="base" hangingPunct="0">
              <a:lnSpc>
                <a:spcPct val="100000"/>
              </a:lnSpc>
              <a:spcBef>
                <a:spcPct val="20000"/>
              </a:spcBef>
              <a:spcAft>
                <a:spcPct val="0"/>
              </a:spcAft>
              <a:buFont typeface="Arial" charset="0"/>
              <a:buChar char="•"/>
            </a:pPr>
            <a:endParaRPr lang="en-US" altLang="zh-CN" dirty="0">
              <a:solidFill>
                <a:srgbClr val="00B050"/>
              </a:solidFill>
              <a:latin typeface="华文中宋" pitchFamily="2" charset="-122"/>
              <a:ea typeface="华文中宋" pitchFamily="2" charset="-122"/>
              <a:cs typeface="Times New Roman" pitchFamily="18" charset="0"/>
            </a:endParaRPr>
          </a:p>
          <a:p>
            <a:pPr marL="828675" lvl="2" indent="-342900" eaLnBrk="0" fontAlgn="base" hangingPunct="0">
              <a:lnSpc>
                <a:spcPct val="100000"/>
              </a:lnSpc>
              <a:spcBef>
                <a:spcPct val="20000"/>
              </a:spcBef>
              <a:spcAft>
                <a:spcPct val="0"/>
              </a:spcAft>
              <a:buFont typeface="Wingdings" panose="05000000000000000000" pitchFamily="2" charset="2"/>
              <a:buChar char="Ø"/>
            </a:pPr>
            <a:endParaRPr lang="en-US" altLang="zh-CN" sz="2400" b="1" dirty="0">
              <a:solidFill>
                <a:srgbClr val="0070C0"/>
              </a:solidFill>
              <a:latin typeface="华文中宋" pitchFamily="2" charset="-122"/>
              <a:ea typeface="华文中宋" pitchFamily="2" charset="-122"/>
              <a:cs typeface="Times New Roman" pitchFamily="18" charset="0"/>
            </a:endParaRPr>
          </a:p>
          <a:p>
            <a:endParaRPr lang="zh-CN" altLang="en-US" dirty="0"/>
          </a:p>
        </p:txBody>
      </p:sp>
      <p:cxnSp>
        <p:nvCxnSpPr>
          <p:cNvPr id="6" name="直接连接符 5">
            <a:extLst>
              <a:ext uri="{FF2B5EF4-FFF2-40B4-BE49-F238E27FC236}">
                <a16:creationId xmlns:a16="http://schemas.microsoft.com/office/drawing/2014/main" id="{2515E9A3-B7D4-4C3A-8EC9-CD5FCA46C69A}"/>
              </a:ext>
            </a:extLst>
          </p:cNvPr>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063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3134AE-69AD-40CE-8227-FF485CE77132}"/>
              </a:ext>
            </a:extLst>
          </p:cNvPr>
          <p:cNvSpPr>
            <a:spLocks noGrp="1"/>
          </p:cNvSpPr>
          <p:nvPr>
            <p:ph type="title"/>
          </p:nvPr>
        </p:nvSpPr>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观测数据</a:t>
            </a:r>
          </a:p>
        </p:txBody>
      </p:sp>
      <p:graphicFrame>
        <p:nvGraphicFramePr>
          <p:cNvPr id="4" name="表格 5">
            <a:extLst>
              <a:ext uri="{FF2B5EF4-FFF2-40B4-BE49-F238E27FC236}">
                <a16:creationId xmlns:a16="http://schemas.microsoft.com/office/drawing/2014/main" id="{0BCB35C4-7774-44D4-A4B8-72B6F1F97446}"/>
              </a:ext>
            </a:extLst>
          </p:cNvPr>
          <p:cNvGraphicFramePr>
            <a:graphicFrameLocks noGrp="1"/>
          </p:cNvGraphicFramePr>
          <p:nvPr>
            <p:extLst>
              <p:ext uri="{D42A27DB-BD31-4B8C-83A1-F6EECF244321}">
                <p14:modId xmlns:p14="http://schemas.microsoft.com/office/powerpoint/2010/main" val="898981521"/>
              </p:ext>
            </p:extLst>
          </p:nvPr>
        </p:nvGraphicFramePr>
        <p:xfrm>
          <a:off x="375986" y="1546457"/>
          <a:ext cx="8392028" cy="2613660"/>
        </p:xfrm>
        <a:graphic>
          <a:graphicData uri="http://schemas.openxmlformats.org/drawingml/2006/table">
            <a:tbl>
              <a:tblPr firstRow="1" bandRow="1">
                <a:tableStyleId>{5C22544A-7EE6-4342-B048-85BDC9FD1C3A}</a:tableStyleId>
              </a:tblPr>
              <a:tblGrid>
                <a:gridCol w="661077">
                  <a:extLst>
                    <a:ext uri="{9D8B030D-6E8A-4147-A177-3AD203B41FA5}">
                      <a16:colId xmlns:a16="http://schemas.microsoft.com/office/drawing/2014/main" val="1179736373"/>
                    </a:ext>
                  </a:extLst>
                </a:gridCol>
                <a:gridCol w="780586">
                  <a:extLst>
                    <a:ext uri="{9D8B030D-6E8A-4147-A177-3AD203B41FA5}">
                      <a16:colId xmlns:a16="http://schemas.microsoft.com/office/drawing/2014/main" val="51418172"/>
                    </a:ext>
                  </a:extLst>
                </a:gridCol>
                <a:gridCol w="1717288">
                  <a:extLst>
                    <a:ext uri="{9D8B030D-6E8A-4147-A177-3AD203B41FA5}">
                      <a16:colId xmlns:a16="http://schemas.microsoft.com/office/drawing/2014/main" val="263363039"/>
                    </a:ext>
                  </a:extLst>
                </a:gridCol>
                <a:gridCol w="1181442">
                  <a:extLst>
                    <a:ext uri="{9D8B030D-6E8A-4147-A177-3AD203B41FA5}">
                      <a16:colId xmlns:a16="http://schemas.microsoft.com/office/drawing/2014/main" val="2352214972"/>
                    </a:ext>
                  </a:extLst>
                </a:gridCol>
                <a:gridCol w="1899668">
                  <a:extLst>
                    <a:ext uri="{9D8B030D-6E8A-4147-A177-3AD203B41FA5}">
                      <a16:colId xmlns:a16="http://schemas.microsoft.com/office/drawing/2014/main" val="3237615588"/>
                    </a:ext>
                  </a:extLst>
                </a:gridCol>
                <a:gridCol w="2151967">
                  <a:extLst>
                    <a:ext uri="{9D8B030D-6E8A-4147-A177-3AD203B41FA5}">
                      <a16:colId xmlns:a16="http://schemas.microsoft.com/office/drawing/2014/main" val="1198149458"/>
                    </a:ext>
                  </a:extLst>
                </a:gridCol>
              </a:tblGrid>
              <a:tr h="342900">
                <a:tc gridSpan="2">
                  <a:txBody>
                    <a:bodyPr/>
                    <a:lstStyle/>
                    <a:p>
                      <a:pPr algn="ctr"/>
                      <a:r>
                        <a:rPr lang="zh-CN" altLang="en-US" sz="2000" dirty="0"/>
                        <a:t>载荷</a:t>
                      </a:r>
                      <a:r>
                        <a:rPr lang="en-US" altLang="zh-CN" sz="2000" dirty="0"/>
                        <a:t>/</a:t>
                      </a:r>
                      <a:r>
                        <a:rPr lang="zh-CN" altLang="en-US" sz="2000" dirty="0"/>
                        <a:t>仪器</a:t>
                      </a:r>
                    </a:p>
                  </a:txBody>
                  <a:tcPr marL="68580" marR="68580" marT="34290" marB="34290"/>
                </a:tc>
                <a:tc hMerge="1">
                  <a:txBody>
                    <a:bodyPr/>
                    <a:lstStyle/>
                    <a:p>
                      <a:endParaRPr lang="zh-CN" altLang="en-US" dirty="0"/>
                    </a:p>
                  </a:txBody>
                  <a:tcPr/>
                </a:tc>
                <a:tc>
                  <a:txBody>
                    <a:bodyPr/>
                    <a:lstStyle/>
                    <a:p>
                      <a:pPr algn="ctr"/>
                      <a:r>
                        <a:rPr lang="zh-CN" altLang="en-US" sz="2000" dirty="0"/>
                        <a:t>观测波段</a:t>
                      </a:r>
                    </a:p>
                  </a:txBody>
                  <a:tcPr marL="68580" marR="68580" marT="34290" marB="34290"/>
                </a:tc>
                <a:tc>
                  <a:txBody>
                    <a:bodyPr/>
                    <a:lstStyle/>
                    <a:p>
                      <a:pPr algn="ctr"/>
                      <a:r>
                        <a:rPr lang="zh-CN" altLang="en-US" sz="2000" dirty="0"/>
                        <a:t>视场</a:t>
                      </a:r>
                    </a:p>
                  </a:txBody>
                  <a:tcPr marL="68580" marR="68580" marT="34290" marB="34290"/>
                </a:tc>
                <a:tc>
                  <a:txBody>
                    <a:bodyPr/>
                    <a:lstStyle/>
                    <a:p>
                      <a:pPr algn="ctr"/>
                      <a:r>
                        <a:rPr lang="zh-CN" altLang="en-US" sz="2000" dirty="0"/>
                        <a:t>时间分辨</a:t>
                      </a:r>
                    </a:p>
                  </a:txBody>
                  <a:tcPr marL="68580" marR="68580" marT="34290" marB="34290"/>
                </a:tc>
                <a:tc>
                  <a:txBody>
                    <a:bodyPr/>
                    <a:lstStyle/>
                    <a:p>
                      <a:pPr algn="ctr"/>
                      <a:r>
                        <a:rPr lang="zh-CN" altLang="en-US" sz="2000" dirty="0"/>
                        <a:t>空间分辨</a:t>
                      </a:r>
                    </a:p>
                  </a:txBody>
                  <a:tcPr marL="68580" marR="68580" marT="34290" marB="34290"/>
                </a:tc>
                <a:extLst>
                  <a:ext uri="{0D108BD9-81ED-4DB2-BD59-A6C34878D82A}">
                    <a16:rowId xmlns:a16="http://schemas.microsoft.com/office/drawing/2014/main" val="3751463601"/>
                  </a:ext>
                </a:extLst>
              </a:tr>
              <a:tr h="285750">
                <a:tc gridSpan="2">
                  <a:txBody>
                    <a:bodyPr/>
                    <a:lstStyle/>
                    <a:p>
                      <a:pPr algn="ctr"/>
                      <a:r>
                        <a:rPr lang="en-US" altLang="zh-CN" sz="2000" b="1" kern="1200" dirty="0">
                          <a:solidFill>
                            <a:schemeClr val="dk1"/>
                          </a:solidFill>
                          <a:latin typeface="+mn-lt"/>
                          <a:ea typeface="+mn-ea"/>
                          <a:cs typeface="+mn-cs"/>
                        </a:rPr>
                        <a:t>FMG</a:t>
                      </a:r>
                    </a:p>
                  </a:txBody>
                  <a:tcPr marL="68580" marR="68580" marT="34290" marB="34290"/>
                </a:tc>
                <a:tc hMerge="1">
                  <a:txBody>
                    <a:bodyPr/>
                    <a:lstStyle/>
                    <a:p>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kern="1200" dirty="0">
                          <a:solidFill>
                            <a:schemeClr val="dk1"/>
                          </a:solidFill>
                          <a:latin typeface="+mn-lt"/>
                          <a:ea typeface="+mn-ea"/>
                          <a:cs typeface="+mn-cs"/>
                        </a:rPr>
                        <a:t>Fe I  532.4 nm</a:t>
                      </a:r>
                      <a:endParaRPr lang="zh-CN" altLang="en-US" sz="2000" b="1" kern="1200" dirty="0">
                        <a:solidFill>
                          <a:schemeClr val="dk1"/>
                        </a:solidFill>
                        <a:latin typeface="+mn-lt"/>
                        <a:ea typeface="+mn-ea"/>
                        <a:cs typeface="+mn-cs"/>
                      </a:endParaRPr>
                    </a:p>
                  </a:txBody>
                  <a:tcPr marL="68580" marR="68580" marT="34290" marB="34290"/>
                </a:tc>
                <a:tc>
                  <a:txBody>
                    <a:bodyPr/>
                    <a:lstStyle/>
                    <a:p>
                      <a:pPr algn="ctr"/>
                      <a:r>
                        <a:rPr lang="en-US" altLang="zh-CN" sz="2000" b="1" kern="1200" dirty="0">
                          <a:solidFill>
                            <a:schemeClr val="dk1"/>
                          </a:solidFill>
                          <a:latin typeface="+mn-lt"/>
                          <a:ea typeface="+mn-ea"/>
                          <a:cs typeface="+mn-cs"/>
                        </a:rPr>
                        <a:t>34’</a:t>
                      </a:r>
                      <a:endParaRPr lang="zh-CN" altLang="en-US" sz="2000" b="1" kern="1200" dirty="0">
                        <a:solidFill>
                          <a:schemeClr val="dk1"/>
                        </a:solidFill>
                        <a:latin typeface="+mn-lt"/>
                        <a:ea typeface="+mn-ea"/>
                        <a:cs typeface="+mn-cs"/>
                      </a:endParaRPr>
                    </a:p>
                  </a:txBody>
                  <a:tcPr marL="68580" marR="68580" marT="34290" marB="34290"/>
                </a:tc>
                <a:tc>
                  <a:txBody>
                    <a:bodyPr/>
                    <a:lstStyle/>
                    <a:p>
                      <a:pPr algn="ctr"/>
                      <a:r>
                        <a:rPr lang="en-US" altLang="zh-CN" sz="2000" b="1" kern="1200" dirty="0">
                          <a:solidFill>
                            <a:schemeClr val="dk1"/>
                          </a:solidFill>
                          <a:latin typeface="+mn-lt"/>
                          <a:ea typeface="+mn-ea"/>
                          <a:cs typeface="+mn-cs"/>
                        </a:rPr>
                        <a:t>120s (40s)</a:t>
                      </a:r>
                      <a:endParaRPr lang="zh-CN" altLang="en-US" sz="2000" b="1" kern="1200" dirty="0">
                        <a:solidFill>
                          <a:schemeClr val="dk1"/>
                        </a:solidFill>
                        <a:latin typeface="+mn-lt"/>
                        <a:ea typeface="+mn-ea"/>
                        <a:cs typeface="+mn-cs"/>
                      </a:endParaRPr>
                    </a:p>
                  </a:txBody>
                  <a:tcPr marL="68580" marR="68580" marT="34290" marB="34290"/>
                </a:tc>
                <a:tc>
                  <a:txBody>
                    <a:bodyPr/>
                    <a:lstStyle/>
                    <a:p>
                      <a:pPr algn="ctr"/>
                      <a:r>
                        <a:rPr lang="en-US" altLang="zh-CN" sz="2000" b="1" kern="1200" dirty="0">
                          <a:solidFill>
                            <a:schemeClr val="dk1"/>
                          </a:solidFill>
                          <a:latin typeface="+mn-lt"/>
                          <a:ea typeface="+mn-ea"/>
                          <a:cs typeface="+mn-cs"/>
                        </a:rPr>
                        <a:t>1.5”  (4096×4096)</a:t>
                      </a:r>
                      <a:endParaRPr lang="zh-CN" altLang="en-US" sz="2000" b="1"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81774223"/>
                  </a:ext>
                </a:extLst>
              </a:tr>
              <a:tr h="285750">
                <a:tc rowSpan="4">
                  <a:txBody>
                    <a:bodyPr/>
                    <a:lstStyle/>
                    <a:p>
                      <a:pPr algn="ctr"/>
                      <a:r>
                        <a:rPr lang="en-US" altLang="zh-CN" sz="2000" b="1" kern="1200" dirty="0">
                          <a:solidFill>
                            <a:schemeClr val="dk1"/>
                          </a:solidFill>
                          <a:latin typeface="+mn-lt"/>
                          <a:ea typeface="+mn-ea"/>
                          <a:cs typeface="+mn-cs"/>
                        </a:rPr>
                        <a:t>LST</a:t>
                      </a:r>
                      <a:endParaRPr lang="zh-CN" altLang="en-US" sz="2000" b="1" kern="1200" dirty="0">
                        <a:solidFill>
                          <a:schemeClr val="dk1"/>
                        </a:solidFill>
                        <a:latin typeface="+mn-lt"/>
                        <a:ea typeface="+mn-ea"/>
                        <a:cs typeface="+mn-cs"/>
                      </a:endParaRPr>
                    </a:p>
                  </a:txBody>
                  <a:tcPr marL="68580" marR="68580" marT="34290" marB="34290" anchor="ctr"/>
                </a:tc>
                <a:tc>
                  <a:txBody>
                    <a:bodyPr/>
                    <a:lstStyle/>
                    <a:p>
                      <a:pPr algn="ctr"/>
                      <a:r>
                        <a:rPr lang="en-US" altLang="zh-CN" sz="2000" b="1" kern="1200" dirty="0">
                          <a:solidFill>
                            <a:schemeClr val="dk1"/>
                          </a:solidFill>
                          <a:latin typeface="+mn-lt"/>
                          <a:ea typeface="+mn-ea"/>
                          <a:cs typeface="+mn-cs"/>
                        </a:rPr>
                        <a:t>SDI</a:t>
                      </a:r>
                      <a:endParaRPr lang="zh-CN" altLang="en-US" sz="2000" b="1" kern="1200" dirty="0">
                        <a:solidFill>
                          <a:schemeClr val="dk1"/>
                        </a:solidFill>
                        <a:latin typeface="+mn-lt"/>
                        <a:ea typeface="+mn-ea"/>
                        <a:cs typeface="+mn-cs"/>
                      </a:endParaRPr>
                    </a:p>
                  </a:txBody>
                  <a:tcPr marL="68580" marR="68580" marT="34290" marB="34290"/>
                </a:tc>
                <a:tc>
                  <a:txBody>
                    <a:bodyPr/>
                    <a:lstStyle/>
                    <a:p>
                      <a:pPr algn="ctr"/>
                      <a:r>
                        <a:rPr lang="en-US" altLang="zh-CN" sz="2000" b="1" kern="1200" dirty="0">
                          <a:solidFill>
                            <a:schemeClr val="dk1"/>
                          </a:solidFill>
                          <a:latin typeface="+mn-lt"/>
                          <a:ea typeface="+mn-ea"/>
                          <a:cs typeface="+mn-cs"/>
                        </a:rPr>
                        <a:t>121.6nm</a:t>
                      </a:r>
                      <a:endParaRPr lang="zh-CN" altLang="en-US" sz="2000" b="1" kern="1200" dirty="0">
                        <a:solidFill>
                          <a:schemeClr val="dk1"/>
                        </a:solidFill>
                        <a:latin typeface="+mn-lt"/>
                        <a:ea typeface="+mn-ea"/>
                        <a:cs typeface="+mn-cs"/>
                      </a:endParaRPr>
                    </a:p>
                  </a:txBody>
                  <a:tcPr marL="68580" marR="68580" marT="34290" marB="34290"/>
                </a:tc>
                <a:tc>
                  <a:txBody>
                    <a:bodyPr/>
                    <a:lstStyle/>
                    <a:p>
                      <a:pPr algn="ctr"/>
                      <a:r>
                        <a:rPr lang="en-US" altLang="zh-CN" sz="2000" b="1" kern="1200" dirty="0">
                          <a:solidFill>
                            <a:schemeClr val="dk1"/>
                          </a:solidFill>
                          <a:latin typeface="+mn-lt"/>
                          <a:ea typeface="+mn-ea"/>
                          <a:cs typeface="+mn-cs"/>
                        </a:rPr>
                        <a:t>38.4</a:t>
                      </a:r>
                      <a:r>
                        <a:rPr lang="zh-CN" altLang="en-US" sz="2000" b="1" kern="1200" dirty="0">
                          <a:solidFill>
                            <a:schemeClr val="dk1"/>
                          </a:solidFill>
                          <a:latin typeface="+mn-lt"/>
                          <a:ea typeface="+mn-ea"/>
                          <a:cs typeface="+mn-cs"/>
                        </a:rPr>
                        <a:t>’</a:t>
                      </a:r>
                    </a:p>
                  </a:txBody>
                  <a:tcPr marL="68580" marR="68580" marT="34290" marB="34290"/>
                </a:tc>
                <a:tc>
                  <a:txBody>
                    <a:bodyPr/>
                    <a:lstStyle/>
                    <a:p>
                      <a:pPr algn="ctr"/>
                      <a:r>
                        <a:rPr lang="en-US" altLang="zh-CN" sz="2000" b="1" kern="1200" dirty="0">
                          <a:solidFill>
                            <a:schemeClr val="dk1"/>
                          </a:solidFill>
                          <a:latin typeface="+mn-lt"/>
                          <a:ea typeface="+mn-ea"/>
                          <a:cs typeface="+mn-cs"/>
                        </a:rPr>
                        <a:t>40s (4s)</a:t>
                      </a:r>
                      <a:endParaRPr lang="zh-CN" altLang="en-US" sz="2000" b="1" kern="1200" dirty="0">
                        <a:solidFill>
                          <a:schemeClr val="dk1"/>
                        </a:solidFill>
                        <a:latin typeface="+mn-lt"/>
                        <a:ea typeface="+mn-ea"/>
                        <a:cs typeface="+mn-cs"/>
                      </a:endParaRPr>
                    </a:p>
                  </a:txBody>
                  <a:tcPr marL="68580" marR="68580" marT="34290" marB="34290"/>
                </a:tc>
                <a:tc>
                  <a:txBody>
                    <a:bodyPr/>
                    <a:lstStyle/>
                    <a:p>
                      <a:pPr algn="ctr"/>
                      <a:r>
                        <a:rPr lang="en-US" altLang="zh-CN" sz="2000" b="1" kern="1200" dirty="0">
                          <a:solidFill>
                            <a:schemeClr val="dk1"/>
                          </a:solidFill>
                          <a:latin typeface="+mn-lt"/>
                          <a:ea typeface="+mn-ea"/>
                          <a:cs typeface="+mn-cs"/>
                        </a:rPr>
                        <a:t>1.2”  (4608×4608)</a:t>
                      </a:r>
                      <a:endParaRPr lang="zh-CN" altLang="en-US" sz="2000" b="1"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715124284"/>
                  </a:ext>
                </a:extLst>
              </a:tr>
              <a:tr h="285750">
                <a:tc vMerge="1">
                  <a:txBody>
                    <a:bodyPr/>
                    <a:lstStyle/>
                    <a:p>
                      <a:pPr algn="ctr"/>
                      <a:endParaRPr lang="zh-CN" altLang="en-US" sz="1800" b="1" kern="1200" dirty="0">
                        <a:solidFill>
                          <a:schemeClr val="dk1"/>
                        </a:solidFill>
                        <a:latin typeface="+mn-lt"/>
                        <a:ea typeface="+mn-ea"/>
                        <a:cs typeface="+mn-cs"/>
                      </a:endParaRPr>
                    </a:p>
                  </a:txBody>
                  <a:tcPr/>
                </a:tc>
                <a:tc>
                  <a:txBody>
                    <a:bodyPr/>
                    <a:lstStyle/>
                    <a:p>
                      <a:pPr algn="ctr"/>
                      <a:r>
                        <a:rPr lang="en-US" altLang="zh-CN" sz="2000" b="1" kern="1200" dirty="0">
                          <a:solidFill>
                            <a:schemeClr val="dk1"/>
                          </a:solidFill>
                          <a:latin typeface="+mn-lt"/>
                          <a:ea typeface="+mn-ea"/>
                          <a:cs typeface="+mn-cs"/>
                        </a:rPr>
                        <a:t>WST</a:t>
                      </a:r>
                      <a:endParaRPr lang="zh-CN" altLang="en-US" sz="2000" b="1" kern="1200" dirty="0">
                        <a:solidFill>
                          <a:schemeClr val="dk1"/>
                        </a:solidFill>
                        <a:latin typeface="+mn-lt"/>
                        <a:ea typeface="+mn-ea"/>
                        <a:cs typeface="+mn-cs"/>
                      </a:endParaRPr>
                    </a:p>
                  </a:txBody>
                  <a:tcPr marL="68580" marR="68580" marT="34290" marB="34290"/>
                </a:tc>
                <a:tc>
                  <a:txBody>
                    <a:bodyPr/>
                    <a:lstStyle/>
                    <a:p>
                      <a:pPr algn="ctr"/>
                      <a:r>
                        <a:rPr lang="en-US" altLang="zh-CN" sz="2000" b="1" kern="1200" dirty="0">
                          <a:solidFill>
                            <a:schemeClr val="dk1"/>
                          </a:solidFill>
                          <a:latin typeface="+mn-lt"/>
                          <a:ea typeface="+mn-ea"/>
                          <a:cs typeface="+mn-cs"/>
                        </a:rPr>
                        <a:t>360nm</a:t>
                      </a:r>
                      <a:endParaRPr lang="zh-CN" altLang="en-US" sz="2000" b="1" kern="1200" dirty="0">
                        <a:solidFill>
                          <a:schemeClr val="dk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kern="1200" dirty="0">
                          <a:solidFill>
                            <a:schemeClr val="dk1"/>
                          </a:solidFill>
                          <a:latin typeface="+mn-lt"/>
                          <a:ea typeface="+mn-ea"/>
                          <a:cs typeface="+mn-cs"/>
                        </a:rPr>
                        <a:t>38.4</a:t>
                      </a:r>
                      <a:r>
                        <a:rPr lang="zh-CN" altLang="en-US" sz="2000" b="1" kern="1200" dirty="0">
                          <a:solidFill>
                            <a:schemeClr val="dk1"/>
                          </a:solidFill>
                          <a:latin typeface="+mn-lt"/>
                          <a:ea typeface="+mn-ea"/>
                          <a:cs typeface="+mn-cs"/>
                        </a:rPr>
                        <a:t>’</a:t>
                      </a:r>
                    </a:p>
                  </a:txBody>
                  <a:tcPr marL="68580" marR="68580" marT="34290" marB="34290"/>
                </a:tc>
                <a:tc>
                  <a:txBody>
                    <a:bodyPr/>
                    <a:lstStyle/>
                    <a:p>
                      <a:pPr algn="ctr"/>
                      <a:r>
                        <a:rPr lang="en-US" altLang="zh-CN" sz="2000" b="1" kern="1200" dirty="0">
                          <a:solidFill>
                            <a:schemeClr val="dk1"/>
                          </a:solidFill>
                          <a:latin typeface="+mn-lt"/>
                          <a:ea typeface="+mn-ea"/>
                          <a:cs typeface="+mn-cs"/>
                        </a:rPr>
                        <a:t>120s (1s)</a:t>
                      </a:r>
                      <a:endParaRPr lang="zh-CN" altLang="en-US" sz="2000" b="1" kern="1200" dirty="0">
                        <a:solidFill>
                          <a:schemeClr val="dk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kern="1200" dirty="0">
                          <a:solidFill>
                            <a:schemeClr val="dk1"/>
                          </a:solidFill>
                          <a:latin typeface="+mn-lt"/>
                          <a:ea typeface="+mn-ea"/>
                          <a:cs typeface="+mn-cs"/>
                        </a:rPr>
                        <a:t>1.2”  (4608×4608)</a:t>
                      </a:r>
                      <a:endParaRPr lang="zh-CN" altLang="en-US" sz="2000" b="1"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412628915"/>
                  </a:ext>
                </a:extLst>
              </a:tr>
              <a:tr h="285750">
                <a:tc vMerge="1">
                  <a:txBody>
                    <a:bodyPr/>
                    <a:lstStyle/>
                    <a:p>
                      <a:pPr algn="ctr"/>
                      <a:endParaRPr lang="zh-CN" altLang="en-US" sz="1800" b="1" kern="1200" dirty="0">
                        <a:solidFill>
                          <a:schemeClr val="dk1"/>
                        </a:solidFill>
                        <a:latin typeface="+mn-lt"/>
                        <a:ea typeface="+mn-ea"/>
                        <a:cs typeface="+mn-cs"/>
                      </a:endParaRPr>
                    </a:p>
                  </a:txBody>
                  <a:tcPr/>
                </a:tc>
                <a:tc rowSpan="2">
                  <a:txBody>
                    <a:bodyPr/>
                    <a:lstStyle/>
                    <a:p>
                      <a:pPr algn="ctr"/>
                      <a:r>
                        <a:rPr lang="en-US" altLang="zh-CN" sz="2000" b="1" kern="1200" dirty="0">
                          <a:solidFill>
                            <a:schemeClr val="dk1"/>
                          </a:solidFill>
                          <a:latin typeface="+mn-lt"/>
                          <a:ea typeface="+mn-ea"/>
                          <a:cs typeface="+mn-cs"/>
                        </a:rPr>
                        <a:t>SCI</a:t>
                      </a:r>
                      <a:endParaRPr lang="zh-CN" altLang="en-US" sz="2000" b="1" kern="1200" dirty="0">
                        <a:solidFill>
                          <a:schemeClr val="dk1"/>
                        </a:solidFill>
                        <a:latin typeface="+mn-lt"/>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kern="1200" dirty="0">
                          <a:solidFill>
                            <a:schemeClr val="dk1"/>
                          </a:solidFill>
                          <a:latin typeface="+mn-lt"/>
                          <a:ea typeface="+mn-ea"/>
                          <a:cs typeface="+mn-cs"/>
                        </a:rPr>
                        <a:t>121.6nm</a:t>
                      </a:r>
                      <a:endParaRPr lang="zh-CN" altLang="en-US" sz="2000" b="1" kern="1200" dirty="0">
                        <a:solidFill>
                          <a:schemeClr val="dk1"/>
                        </a:solidFill>
                        <a:latin typeface="+mn-lt"/>
                        <a:ea typeface="+mn-ea"/>
                        <a:cs typeface="+mn-cs"/>
                      </a:endParaRPr>
                    </a:p>
                  </a:txBody>
                  <a:tcPr marL="68580" marR="68580" marT="34290" marB="34290"/>
                </a:tc>
                <a:tc rowSpan="2">
                  <a:txBody>
                    <a:bodyPr/>
                    <a:lstStyle/>
                    <a:p>
                      <a:pPr algn="ctr"/>
                      <a:r>
                        <a:rPr lang="en-US" altLang="zh-CN" sz="2000" b="1" kern="1200" dirty="0">
                          <a:solidFill>
                            <a:schemeClr val="dk1"/>
                          </a:solidFill>
                          <a:latin typeface="+mn-lt"/>
                          <a:ea typeface="+mn-ea"/>
                          <a:cs typeface="+mn-cs"/>
                        </a:rPr>
                        <a:t>35.2—80</a:t>
                      </a:r>
                      <a:r>
                        <a:rPr lang="zh-CN" altLang="en-US" sz="2000" b="1" kern="1200" dirty="0">
                          <a:solidFill>
                            <a:schemeClr val="dk1"/>
                          </a:solidFill>
                          <a:latin typeface="+mn-lt"/>
                          <a:ea typeface="+mn-ea"/>
                          <a:cs typeface="+mn-cs"/>
                        </a:rPr>
                        <a:t>’</a:t>
                      </a:r>
                    </a:p>
                  </a:txBody>
                  <a:tcPr marL="68580" marR="68580" marT="34290" marB="34290" anchor="ctr"/>
                </a:tc>
                <a:tc>
                  <a:txBody>
                    <a:bodyPr/>
                    <a:lstStyle/>
                    <a:p>
                      <a:pPr algn="ctr"/>
                      <a:r>
                        <a:rPr lang="en-US" altLang="zh-CN" sz="2000" b="1" kern="1200" dirty="0">
                          <a:solidFill>
                            <a:schemeClr val="dk1"/>
                          </a:solidFill>
                          <a:latin typeface="+mn-lt"/>
                          <a:ea typeface="+mn-ea"/>
                          <a:cs typeface="+mn-cs"/>
                        </a:rPr>
                        <a:t>30s (15s)</a:t>
                      </a:r>
                      <a:endParaRPr lang="zh-CN" altLang="en-US" sz="2000" b="1" kern="1200" dirty="0">
                        <a:solidFill>
                          <a:schemeClr val="dk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kern="1200" dirty="0">
                          <a:solidFill>
                            <a:schemeClr val="dk1"/>
                          </a:solidFill>
                          <a:latin typeface="+mn-lt"/>
                          <a:ea typeface="+mn-ea"/>
                          <a:cs typeface="+mn-cs"/>
                        </a:rPr>
                        <a:t>4.8”  (2048×2048)</a:t>
                      </a:r>
                      <a:endParaRPr lang="zh-CN" altLang="en-US" sz="2000" b="1"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524829523"/>
                  </a:ext>
                </a:extLst>
              </a:tr>
              <a:tr h="285750">
                <a:tc vMerge="1">
                  <a:txBody>
                    <a:bodyPr/>
                    <a:lstStyle/>
                    <a:p>
                      <a:pPr algn="ctr"/>
                      <a:endParaRPr lang="zh-CN" altLang="en-US" sz="1800" b="1" kern="1200" dirty="0">
                        <a:solidFill>
                          <a:schemeClr val="dk1"/>
                        </a:solidFill>
                        <a:latin typeface="+mn-lt"/>
                        <a:ea typeface="+mn-ea"/>
                        <a:cs typeface="+mn-cs"/>
                      </a:endParaRPr>
                    </a:p>
                  </a:txBody>
                  <a:tcPr/>
                </a:tc>
                <a:tc vMerge="1">
                  <a:txBody>
                    <a:bodyPr/>
                    <a:lstStyle/>
                    <a:p>
                      <a:pPr algn="ctr"/>
                      <a:endParaRPr lang="zh-CN" altLang="en-US" sz="1800" b="1" kern="1200" dirty="0">
                        <a:solidFill>
                          <a:schemeClr val="dk1"/>
                        </a:solidFill>
                        <a:latin typeface="+mn-lt"/>
                        <a:ea typeface="+mn-ea"/>
                        <a:cs typeface="+mn-cs"/>
                      </a:endParaRPr>
                    </a:p>
                  </a:txBody>
                  <a:tcPr/>
                </a:tc>
                <a:tc>
                  <a:txBody>
                    <a:bodyPr/>
                    <a:lstStyle/>
                    <a:p>
                      <a:pPr algn="ctr"/>
                      <a:r>
                        <a:rPr lang="en-US" altLang="zh-CN" sz="2000" b="1" kern="1200" dirty="0">
                          <a:solidFill>
                            <a:schemeClr val="dk1"/>
                          </a:solidFill>
                          <a:latin typeface="+mn-lt"/>
                          <a:ea typeface="+mn-ea"/>
                          <a:cs typeface="+mn-cs"/>
                        </a:rPr>
                        <a:t>700nm</a:t>
                      </a:r>
                      <a:endParaRPr lang="zh-CN" altLang="en-US" sz="2000" b="1" kern="1200" dirty="0">
                        <a:solidFill>
                          <a:schemeClr val="dk1"/>
                        </a:solidFill>
                        <a:latin typeface="+mn-lt"/>
                        <a:ea typeface="+mn-ea"/>
                        <a:cs typeface="+mn-cs"/>
                      </a:endParaRPr>
                    </a:p>
                  </a:txBody>
                  <a:tcPr marL="68580" marR="68580" marT="34290" marB="34290"/>
                </a:tc>
                <a:tc vMerge="1">
                  <a:txBody>
                    <a:bodyPr/>
                    <a:lstStyle/>
                    <a:p>
                      <a:pPr algn="ctr"/>
                      <a:endParaRPr lang="zh-CN" altLang="en-US" sz="1800" b="1" kern="1200" dirty="0">
                        <a:solidFill>
                          <a:schemeClr val="dk1"/>
                        </a:solidFill>
                        <a:latin typeface="+mn-lt"/>
                        <a:ea typeface="+mn-ea"/>
                        <a:cs typeface="+mn-cs"/>
                      </a:endParaRPr>
                    </a:p>
                  </a:txBody>
                  <a:tcPr/>
                </a:tc>
                <a:tc>
                  <a:txBody>
                    <a:bodyPr/>
                    <a:lstStyle/>
                    <a:p>
                      <a:pPr algn="ctr"/>
                      <a:r>
                        <a:rPr lang="en-US" altLang="zh-CN" sz="2000" b="1" kern="1200" dirty="0">
                          <a:solidFill>
                            <a:schemeClr val="dk1"/>
                          </a:solidFill>
                          <a:latin typeface="+mn-lt"/>
                          <a:ea typeface="+mn-ea"/>
                          <a:cs typeface="+mn-cs"/>
                        </a:rPr>
                        <a:t>60s (30s)</a:t>
                      </a:r>
                      <a:endParaRPr lang="zh-CN" altLang="en-US" sz="2000" b="1" kern="1200" dirty="0">
                        <a:solidFill>
                          <a:schemeClr val="dk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kern="1200" dirty="0">
                          <a:solidFill>
                            <a:schemeClr val="dk1"/>
                          </a:solidFill>
                          <a:latin typeface="+mn-lt"/>
                          <a:ea typeface="+mn-ea"/>
                          <a:cs typeface="+mn-cs"/>
                        </a:rPr>
                        <a:t>4.8”  (2048×2048)</a:t>
                      </a:r>
                      <a:endParaRPr lang="zh-CN" altLang="en-US" sz="2000" b="1"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1490886246"/>
                  </a:ext>
                </a:extLst>
              </a:tr>
              <a:tr h="285750">
                <a:tc gridSpan="2">
                  <a:txBody>
                    <a:bodyPr/>
                    <a:lstStyle/>
                    <a:p>
                      <a:pPr algn="ctr"/>
                      <a:r>
                        <a:rPr lang="en-US" altLang="zh-CN" sz="2000" b="1" kern="1200" dirty="0">
                          <a:solidFill>
                            <a:schemeClr val="dk1"/>
                          </a:solidFill>
                          <a:latin typeface="+mn-lt"/>
                          <a:ea typeface="+mn-ea"/>
                          <a:cs typeface="+mn-cs"/>
                        </a:rPr>
                        <a:t>HXI</a:t>
                      </a:r>
                      <a:endParaRPr lang="zh-CN" altLang="en-US" sz="2000" b="1" kern="1200" dirty="0">
                        <a:solidFill>
                          <a:schemeClr val="dk1"/>
                        </a:solidFill>
                        <a:latin typeface="+mn-lt"/>
                        <a:ea typeface="+mn-ea"/>
                        <a:cs typeface="+mn-cs"/>
                      </a:endParaRPr>
                    </a:p>
                  </a:txBody>
                  <a:tcPr marL="68580" marR="68580" marT="34290" marB="34290"/>
                </a:tc>
                <a:tc hMerge="1">
                  <a:txBody>
                    <a:bodyPr/>
                    <a:lstStyle/>
                    <a:p>
                      <a:pPr algn="ctr"/>
                      <a:endParaRPr lang="zh-CN" altLang="en-US" sz="1800" b="1" kern="1200" dirty="0">
                        <a:solidFill>
                          <a:schemeClr val="dk1"/>
                        </a:solidFill>
                        <a:latin typeface="+mn-lt"/>
                        <a:ea typeface="+mn-ea"/>
                        <a:cs typeface="+mn-cs"/>
                      </a:endParaRPr>
                    </a:p>
                  </a:txBody>
                  <a:tcPr/>
                </a:tc>
                <a:tc>
                  <a:txBody>
                    <a:bodyPr/>
                    <a:lstStyle/>
                    <a:p>
                      <a:pPr algn="ctr"/>
                      <a:r>
                        <a:rPr lang="en-US" altLang="zh-CN" sz="2000" b="1" kern="1200" dirty="0">
                          <a:solidFill>
                            <a:schemeClr val="dk1"/>
                          </a:solidFill>
                          <a:latin typeface="+mn-lt"/>
                          <a:ea typeface="+mn-ea"/>
                          <a:cs typeface="+mn-cs"/>
                        </a:rPr>
                        <a:t>30-200keV</a:t>
                      </a:r>
                      <a:endParaRPr lang="zh-CN" altLang="en-US" sz="2000" b="1" kern="1200" dirty="0">
                        <a:solidFill>
                          <a:schemeClr val="dk1"/>
                        </a:solidFill>
                        <a:latin typeface="+mn-lt"/>
                        <a:ea typeface="+mn-ea"/>
                        <a:cs typeface="+mn-cs"/>
                      </a:endParaRPr>
                    </a:p>
                  </a:txBody>
                  <a:tcPr marL="68580" marR="68580" marT="34290" marB="34290"/>
                </a:tc>
                <a:tc>
                  <a:txBody>
                    <a:bodyPr/>
                    <a:lstStyle/>
                    <a:p>
                      <a:pPr algn="ctr"/>
                      <a:r>
                        <a:rPr lang="en-US" altLang="zh-CN" sz="2000" b="1" kern="1200" dirty="0">
                          <a:solidFill>
                            <a:schemeClr val="dk1"/>
                          </a:solidFill>
                          <a:latin typeface="+mn-lt"/>
                          <a:ea typeface="+mn-ea"/>
                          <a:cs typeface="+mn-cs"/>
                        </a:rPr>
                        <a:t>40’</a:t>
                      </a:r>
                      <a:endParaRPr lang="zh-CN" altLang="en-US" sz="2000" b="1" kern="1200" dirty="0">
                        <a:solidFill>
                          <a:schemeClr val="dk1"/>
                        </a:solidFill>
                        <a:latin typeface="+mn-lt"/>
                        <a:ea typeface="+mn-ea"/>
                        <a:cs typeface="+mn-cs"/>
                      </a:endParaRPr>
                    </a:p>
                  </a:txBody>
                  <a:tcPr marL="68580" marR="68580" marT="34290" marB="34290"/>
                </a:tc>
                <a:tc>
                  <a:txBody>
                    <a:bodyPr/>
                    <a:lstStyle/>
                    <a:p>
                      <a:pPr algn="ctr"/>
                      <a:r>
                        <a:rPr lang="en-US" altLang="zh-CN" sz="2000" b="1" kern="1200" dirty="0">
                          <a:solidFill>
                            <a:schemeClr val="dk1"/>
                          </a:solidFill>
                          <a:latin typeface="+mn-lt"/>
                          <a:ea typeface="+mn-ea"/>
                          <a:cs typeface="+mn-cs"/>
                        </a:rPr>
                        <a:t>4s (0.125 – 1s)</a:t>
                      </a:r>
                      <a:endParaRPr lang="zh-CN" altLang="en-US" sz="2000" b="1" kern="1200" dirty="0">
                        <a:solidFill>
                          <a:schemeClr val="dk1"/>
                        </a:solidFill>
                        <a:latin typeface="+mn-lt"/>
                        <a:ea typeface="+mn-ea"/>
                        <a:cs typeface="+mn-cs"/>
                      </a:endParaRPr>
                    </a:p>
                  </a:txBody>
                  <a:tcPr marL="68580" marR="68580" marT="34290" marB="34290"/>
                </a:tc>
                <a:tc>
                  <a:txBody>
                    <a:bodyPr/>
                    <a:lstStyle/>
                    <a:p>
                      <a:pPr algn="ctr"/>
                      <a:r>
                        <a:rPr lang="en-US" altLang="zh-CN" sz="2000" b="1" kern="1200" dirty="0">
                          <a:solidFill>
                            <a:schemeClr val="dk1"/>
                          </a:solidFill>
                          <a:latin typeface="+mn-lt"/>
                          <a:ea typeface="+mn-ea"/>
                          <a:cs typeface="+mn-cs"/>
                        </a:rPr>
                        <a:t>3”</a:t>
                      </a:r>
                      <a:r>
                        <a:rPr lang="zh-CN" altLang="en-US" sz="2000" b="1" kern="1200" dirty="0">
                          <a:solidFill>
                            <a:schemeClr val="dk1"/>
                          </a:solidFill>
                          <a:latin typeface="+mn-lt"/>
                          <a:ea typeface="+mn-ea"/>
                          <a:cs typeface="+mn-cs"/>
                        </a:rPr>
                        <a:t>（</a:t>
                      </a:r>
                      <a:r>
                        <a:rPr lang="en-US" altLang="zh-CN" sz="2000" b="1" kern="1200" dirty="0">
                          <a:solidFill>
                            <a:schemeClr val="dk1"/>
                          </a:solidFill>
                          <a:latin typeface="+mn-lt"/>
                          <a:ea typeface="+mn-ea"/>
                          <a:cs typeface="+mn-cs"/>
                        </a:rPr>
                        <a:t>2048</a:t>
                      </a:r>
                      <a:r>
                        <a:rPr lang="zh-CN" altLang="en-US" sz="2000" b="1" kern="1200" dirty="0">
                          <a:solidFill>
                            <a:schemeClr val="dk1"/>
                          </a:solidFill>
                          <a:latin typeface="+mn-lt"/>
                          <a:ea typeface="+mn-ea"/>
                          <a:cs typeface="+mn-cs"/>
                        </a:rPr>
                        <a:t>道）</a:t>
                      </a:r>
                    </a:p>
                  </a:txBody>
                  <a:tcPr marL="68580" marR="68580" marT="34290" marB="34290"/>
                </a:tc>
                <a:extLst>
                  <a:ext uri="{0D108BD9-81ED-4DB2-BD59-A6C34878D82A}">
                    <a16:rowId xmlns:a16="http://schemas.microsoft.com/office/drawing/2014/main" val="3142946808"/>
                  </a:ext>
                </a:extLst>
              </a:tr>
            </a:tbl>
          </a:graphicData>
        </a:graphic>
      </p:graphicFrame>
      <p:sp>
        <p:nvSpPr>
          <p:cNvPr id="7" name="文本框 6">
            <a:extLst>
              <a:ext uri="{FF2B5EF4-FFF2-40B4-BE49-F238E27FC236}">
                <a16:creationId xmlns:a16="http://schemas.microsoft.com/office/drawing/2014/main" id="{2045C212-89D9-4E30-824A-59AD55B0FE69}"/>
              </a:ext>
            </a:extLst>
          </p:cNvPr>
          <p:cNvSpPr txBox="1"/>
          <p:nvPr/>
        </p:nvSpPr>
        <p:spPr>
          <a:xfrm>
            <a:off x="1148723" y="4320573"/>
            <a:ext cx="5038224" cy="523220"/>
          </a:xfrm>
          <a:prstGeom prst="rect">
            <a:avLst/>
          </a:prstGeom>
          <a:noFill/>
        </p:spPr>
        <p:txBody>
          <a:bodyPr wrap="square" rtlCol="0">
            <a:spAutoFit/>
          </a:bodyPr>
          <a:lstStyle/>
          <a:p>
            <a:r>
              <a:rPr lang="zh-CN" altLang="en-US" sz="2800" dirty="0">
                <a:solidFill>
                  <a:srgbClr val="FF0000"/>
                </a:solidFill>
              </a:rPr>
              <a:t>在轨观测数据量：</a:t>
            </a:r>
            <a:r>
              <a:rPr lang="en-US" altLang="zh-CN" sz="2800" dirty="0">
                <a:solidFill>
                  <a:srgbClr val="FF0000"/>
                </a:solidFill>
              </a:rPr>
              <a:t>500GB/</a:t>
            </a:r>
            <a:r>
              <a:rPr lang="zh-CN" altLang="en-US" sz="2800" dirty="0">
                <a:solidFill>
                  <a:srgbClr val="FF0000"/>
                </a:solidFill>
              </a:rPr>
              <a:t>天</a:t>
            </a:r>
          </a:p>
        </p:txBody>
      </p:sp>
      <p:pic>
        <p:nvPicPr>
          <p:cNvPr id="6" name="图片 5">
            <a:extLst>
              <a:ext uri="{FF2B5EF4-FFF2-40B4-BE49-F238E27FC236}">
                <a16:creationId xmlns:a16="http://schemas.microsoft.com/office/drawing/2014/main" id="{D4C3AF4B-42D7-4DA6-8474-EC6C5A4E641C}"/>
              </a:ext>
            </a:extLst>
          </p:cNvPr>
          <p:cNvPicPr>
            <a:picLocks noChangeAspect="1"/>
          </p:cNvPicPr>
          <p:nvPr/>
        </p:nvPicPr>
        <p:blipFill>
          <a:blip r:embed="rId2" cstate="print"/>
          <a:stretch>
            <a:fillRect/>
          </a:stretch>
        </p:blipFill>
        <p:spPr>
          <a:xfrm>
            <a:off x="5778501" y="4821490"/>
            <a:ext cx="1704987" cy="1703854"/>
          </a:xfrm>
          <a:prstGeom prst="rect">
            <a:avLst/>
          </a:prstGeom>
        </p:spPr>
      </p:pic>
      <p:pic>
        <p:nvPicPr>
          <p:cNvPr id="3" name="图片 2">
            <a:extLst>
              <a:ext uri="{FF2B5EF4-FFF2-40B4-BE49-F238E27FC236}">
                <a16:creationId xmlns:a16="http://schemas.microsoft.com/office/drawing/2014/main" id="{B53ED5A1-829B-4169-9EB7-606E028134A5}"/>
              </a:ext>
            </a:extLst>
          </p:cNvPr>
          <p:cNvPicPr>
            <a:picLocks noChangeAspect="1"/>
          </p:cNvPicPr>
          <p:nvPr/>
        </p:nvPicPr>
        <p:blipFill>
          <a:blip r:embed="rId3"/>
          <a:stretch>
            <a:fillRect/>
          </a:stretch>
        </p:blipFill>
        <p:spPr>
          <a:xfrm>
            <a:off x="1661067" y="4843793"/>
            <a:ext cx="2456367" cy="1647563"/>
          </a:xfrm>
          <a:prstGeom prst="rect">
            <a:avLst/>
          </a:prstGeom>
        </p:spPr>
      </p:pic>
      <p:pic>
        <p:nvPicPr>
          <p:cNvPr id="9" name="图片 8">
            <a:extLst>
              <a:ext uri="{FF2B5EF4-FFF2-40B4-BE49-F238E27FC236}">
                <a16:creationId xmlns:a16="http://schemas.microsoft.com/office/drawing/2014/main" id="{BC15CCC4-1D3F-44B4-8B9F-A73BBE2B986E}"/>
              </a:ext>
            </a:extLst>
          </p:cNvPr>
          <p:cNvPicPr>
            <a:picLocks noChangeAspect="1"/>
          </p:cNvPicPr>
          <p:nvPr/>
        </p:nvPicPr>
        <p:blipFill>
          <a:blip r:embed="rId4"/>
          <a:stretch>
            <a:fillRect/>
          </a:stretch>
        </p:blipFill>
        <p:spPr>
          <a:xfrm>
            <a:off x="0" y="4843793"/>
            <a:ext cx="1661068" cy="1647563"/>
          </a:xfrm>
          <a:prstGeom prst="rect">
            <a:avLst/>
          </a:prstGeom>
        </p:spPr>
      </p:pic>
      <p:pic>
        <p:nvPicPr>
          <p:cNvPr id="10" name="Picture 2">
            <a:extLst>
              <a:ext uri="{FF2B5EF4-FFF2-40B4-BE49-F238E27FC236}">
                <a16:creationId xmlns:a16="http://schemas.microsoft.com/office/drawing/2014/main" id="{81C50BE2-BF81-4733-A5DD-5B344637FA17}"/>
              </a:ext>
            </a:extLst>
          </p:cNvPr>
          <p:cNvPicPr>
            <a:picLocks noChangeAspect="1" noChangeArrowheads="1"/>
          </p:cNvPicPr>
          <p:nvPr/>
        </p:nvPicPr>
        <p:blipFill>
          <a:blip r:embed="rId5" cstate="print"/>
          <a:srcRect l="29528" t="27559" r="45522" b="31496"/>
          <a:stretch>
            <a:fillRect/>
          </a:stretch>
        </p:blipFill>
        <p:spPr bwMode="auto">
          <a:xfrm>
            <a:off x="4117434" y="4828626"/>
            <a:ext cx="1648659" cy="1691017"/>
          </a:xfrm>
          <a:prstGeom prst="rect">
            <a:avLst/>
          </a:prstGeom>
          <a:noFill/>
          <a:ln w="9525">
            <a:noFill/>
            <a:miter lim="800000"/>
            <a:headEnd/>
            <a:tailEnd/>
          </a:ln>
        </p:spPr>
      </p:pic>
      <p:pic>
        <p:nvPicPr>
          <p:cNvPr id="11" name="图片 10">
            <a:extLst>
              <a:ext uri="{FF2B5EF4-FFF2-40B4-BE49-F238E27FC236}">
                <a16:creationId xmlns:a16="http://schemas.microsoft.com/office/drawing/2014/main" id="{A7108654-F917-4764-820A-29149502FB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125" t="7525" r="5197" b="17106"/>
          <a:stretch/>
        </p:blipFill>
        <p:spPr>
          <a:xfrm>
            <a:off x="7461869" y="4799188"/>
            <a:ext cx="1648659" cy="1703854"/>
          </a:xfrm>
          <a:prstGeom prst="rect">
            <a:avLst/>
          </a:prstGeom>
        </p:spPr>
      </p:pic>
      <p:cxnSp>
        <p:nvCxnSpPr>
          <p:cNvPr id="13" name="直接连接符 12">
            <a:extLst>
              <a:ext uri="{FF2B5EF4-FFF2-40B4-BE49-F238E27FC236}">
                <a16:creationId xmlns:a16="http://schemas.microsoft.com/office/drawing/2014/main" id="{B9685D7A-A2C9-46B4-920F-CC3A7F2897D0}"/>
              </a:ext>
            </a:extLst>
          </p:cNvPr>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191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3134AE-69AD-40CE-8227-FF485CE77132}"/>
              </a:ext>
            </a:extLst>
          </p:cNvPr>
          <p:cNvSpPr>
            <a:spLocks noGrp="1"/>
          </p:cNvSpPr>
          <p:nvPr>
            <p:ph type="title"/>
          </p:nvPr>
        </p:nvSpPr>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数据分心中心</a:t>
            </a:r>
          </a:p>
        </p:txBody>
      </p:sp>
      <p:sp>
        <p:nvSpPr>
          <p:cNvPr id="3" name="内容占位符 2">
            <a:extLst>
              <a:ext uri="{FF2B5EF4-FFF2-40B4-BE49-F238E27FC236}">
                <a16:creationId xmlns:a16="http://schemas.microsoft.com/office/drawing/2014/main" id="{203FC3BC-1FC6-44FD-8A69-306FB5BFBFC6}"/>
              </a:ext>
            </a:extLst>
          </p:cNvPr>
          <p:cNvSpPr>
            <a:spLocks noGrp="1"/>
          </p:cNvSpPr>
          <p:nvPr>
            <p:ph idx="1"/>
          </p:nvPr>
        </p:nvSpPr>
        <p:spPr>
          <a:xfrm>
            <a:off x="628650" y="1906859"/>
            <a:ext cx="7886700" cy="4270103"/>
          </a:xfrm>
        </p:spPr>
        <p:txBody>
          <a:bodyPr>
            <a:normAutofit fontScale="92500" lnSpcReduction="10000"/>
          </a:bodyPr>
          <a:lstStyle/>
          <a:p>
            <a:pPr marL="360363" lvl="1" indent="-357188" eaLnBrk="0" fontAlgn="base" hangingPunct="0">
              <a:lnSpc>
                <a:spcPct val="100000"/>
              </a:lnSpc>
              <a:spcBef>
                <a:spcPct val="20000"/>
              </a:spcBef>
              <a:spcAft>
                <a:spcPct val="0"/>
              </a:spcAft>
              <a:buFont typeface="Wingdings" panose="05000000000000000000" pitchFamily="2" charset="2"/>
              <a:buChar char="Ø"/>
            </a:pPr>
            <a:r>
              <a:rPr lang="zh-CN" altLang="en-US" b="1" dirty="0">
                <a:solidFill>
                  <a:srgbClr val="0070C0"/>
                </a:solidFill>
                <a:latin typeface="华文中宋" pitchFamily="2" charset="-122"/>
                <a:ea typeface="华文中宋" pitchFamily="2" charset="-122"/>
                <a:cs typeface="Times New Roman" pitchFamily="18" charset="0"/>
              </a:rPr>
              <a:t>功能</a:t>
            </a:r>
            <a:endParaRPr lang="en-US" altLang="zh-CN" b="1" dirty="0">
              <a:solidFill>
                <a:srgbClr val="0070C0"/>
              </a:solidFill>
              <a:latin typeface="华文中宋" pitchFamily="2" charset="-122"/>
              <a:ea typeface="华文中宋" pitchFamily="2" charset="-122"/>
              <a:cs typeface="Times New Roman" pitchFamily="18" charset="0"/>
            </a:endParaRPr>
          </a:p>
          <a:p>
            <a:pPr marL="360363" lvl="2" indent="-357188" eaLnBrk="0" fontAlgn="base" hangingPunct="0">
              <a:lnSpc>
                <a:spcPct val="100000"/>
              </a:lnSpc>
              <a:spcBef>
                <a:spcPts val="1200"/>
              </a:spcBef>
              <a:spcAft>
                <a:spcPct val="0"/>
              </a:spcAft>
              <a:buFont typeface="Arial" charset="0"/>
              <a:buChar char="•"/>
            </a:pPr>
            <a:r>
              <a:rPr lang="zh-CN" altLang="en-US" dirty="0">
                <a:solidFill>
                  <a:srgbClr val="00B050"/>
                </a:solidFill>
                <a:latin typeface="华文中宋" pitchFamily="2" charset="-122"/>
                <a:ea typeface="华文中宋" pitchFamily="2" charset="-122"/>
                <a:cs typeface="Times New Roman" pitchFamily="18" charset="0"/>
              </a:rPr>
              <a:t>不同级别数据的生产</a:t>
            </a:r>
            <a:endParaRPr lang="en-US" altLang="zh-CN" dirty="0">
              <a:solidFill>
                <a:srgbClr val="00B050"/>
              </a:solidFill>
              <a:latin typeface="华文中宋" pitchFamily="2" charset="-122"/>
              <a:ea typeface="华文中宋" pitchFamily="2" charset="-122"/>
              <a:cs typeface="Times New Roman" pitchFamily="18" charset="0"/>
            </a:endParaRPr>
          </a:p>
          <a:p>
            <a:pPr marL="360363" lvl="2" indent="-357188" eaLnBrk="0" fontAlgn="base" hangingPunct="0">
              <a:lnSpc>
                <a:spcPct val="100000"/>
              </a:lnSpc>
              <a:spcBef>
                <a:spcPts val="1200"/>
              </a:spcBef>
              <a:spcAft>
                <a:spcPct val="0"/>
              </a:spcAft>
              <a:buFont typeface="Arial" charset="0"/>
              <a:buChar char="•"/>
            </a:pPr>
            <a:r>
              <a:rPr lang="zh-CN" altLang="en-US" dirty="0">
                <a:solidFill>
                  <a:srgbClr val="00B050"/>
                </a:solidFill>
                <a:latin typeface="华文中宋" pitchFamily="2" charset="-122"/>
                <a:ea typeface="华文中宋" pitchFamily="2" charset="-122"/>
                <a:cs typeface="Times New Roman" pitchFamily="18" charset="0"/>
              </a:rPr>
              <a:t>数据生产软件和分析软件的研发</a:t>
            </a:r>
            <a:endParaRPr lang="en-US" altLang="zh-CN" dirty="0">
              <a:solidFill>
                <a:srgbClr val="00B050"/>
              </a:solidFill>
              <a:latin typeface="华文中宋" pitchFamily="2" charset="-122"/>
              <a:ea typeface="华文中宋" pitchFamily="2" charset="-122"/>
              <a:cs typeface="Times New Roman" pitchFamily="18" charset="0"/>
            </a:endParaRPr>
          </a:p>
          <a:p>
            <a:pPr marL="360363" lvl="2" indent="-357188" eaLnBrk="0" fontAlgn="base" hangingPunct="0">
              <a:lnSpc>
                <a:spcPct val="100000"/>
              </a:lnSpc>
              <a:spcBef>
                <a:spcPts val="1200"/>
              </a:spcBef>
              <a:spcAft>
                <a:spcPct val="0"/>
              </a:spcAft>
              <a:buFont typeface="Arial" charset="0"/>
              <a:buChar char="•"/>
            </a:pPr>
            <a:r>
              <a:rPr lang="zh-CN" altLang="en-US" dirty="0">
                <a:solidFill>
                  <a:srgbClr val="00B050"/>
                </a:solidFill>
                <a:latin typeface="华文中宋" pitchFamily="2" charset="-122"/>
                <a:ea typeface="华文中宋" pitchFamily="2" charset="-122"/>
                <a:cs typeface="Times New Roman" pitchFamily="18" charset="0"/>
              </a:rPr>
              <a:t>用户特殊需求数据的处理</a:t>
            </a:r>
            <a:endParaRPr lang="en-US" altLang="zh-CN" dirty="0">
              <a:solidFill>
                <a:srgbClr val="00B050"/>
              </a:solidFill>
              <a:latin typeface="华文中宋" pitchFamily="2" charset="-122"/>
              <a:ea typeface="华文中宋" pitchFamily="2" charset="-122"/>
              <a:cs typeface="Times New Roman" pitchFamily="18" charset="0"/>
            </a:endParaRPr>
          </a:p>
          <a:p>
            <a:pPr marL="360363" lvl="2" indent="-357188" eaLnBrk="0" fontAlgn="base" hangingPunct="0">
              <a:lnSpc>
                <a:spcPct val="100000"/>
              </a:lnSpc>
              <a:spcBef>
                <a:spcPts val="1200"/>
              </a:spcBef>
              <a:spcAft>
                <a:spcPct val="0"/>
              </a:spcAft>
              <a:buFont typeface="Arial" charset="0"/>
              <a:buChar char="•"/>
            </a:pPr>
            <a:r>
              <a:rPr lang="zh-CN" altLang="en-US" dirty="0">
                <a:solidFill>
                  <a:srgbClr val="00B050"/>
                </a:solidFill>
                <a:latin typeface="华文中宋" pitchFamily="2" charset="-122"/>
                <a:ea typeface="华文中宋" pitchFamily="2" charset="-122"/>
                <a:cs typeface="Times New Roman" pitchFamily="18" charset="0"/>
              </a:rPr>
              <a:t>事件列表</a:t>
            </a:r>
            <a:endParaRPr lang="en-US" altLang="zh-CN" dirty="0">
              <a:solidFill>
                <a:srgbClr val="00B050"/>
              </a:solidFill>
              <a:latin typeface="华文中宋" pitchFamily="2" charset="-122"/>
              <a:ea typeface="华文中宋" pitchFamily="2" charset="-122"/>
              <a:cs typeface="Times New Roman" pitchFamily="18" charset="0"/>
            </a:endParaRPr>
          </a:p>
          <a:p>
            <a:pPr marL="360363" lvl="2" indent="-357188" eaLnBrk="0" fontAlgn="base" hangingPunct="0">
              <a:lnSpc>
                <a:spcPct val="100000"/>
              </a:lnSpc>
              <a:spcBef>
                <a:spcPct val="20000"/>
              </a:spcBef>
              <a:spcAft>
                <a:spcPct val="0"/>
              </a:spcAft>
              <a:buFont typeface="Wingdings" panose="05000000000000000000" pitchFamily="2" charset="2"/>
              <a:buChar char="Ø"/>
            </a:pPr>
            <a:r>
              <a:rPr lang="zh-CN" altLang="en-US" sz="2400" b="1" dirty="0">
                <a:solidFill>
                  <a:srgbClr val="0070C0"/>
                </a:solidFill>
                <a:latin typeface="华文中宋" pitchFamily="2" charset="-122"/>
                <a:ea typeface="华文中宋" pitchFamily="2" charset="-122"/>
                <a:cs typeface="Times New Roman" pitchFamily="18" charset="0"/>
              </a:rPr>
              <a:t>性能</a:t>
            </a:r>
            <a:endParaRPr lang="en-US" altLang="zh-CN" sz="2400" b="1" dirty="0">
              <a:solidFill>
                <a:srgbClr val="0070C0"/>
              </a:solidFill>
              <a:latin typeface="华文中宋" pitchFamily="2" charset="-122"/>
              <a:ea typeface="华文中宋" pitchFamily="2" charset="-122"/>
              <a:cs typeface="Times New Roman" pitchFamily="18" charset="0"/>
            </a:endParaRPr>
          </a:p>
          <a:p>
            <a:pPr marL="360363" lvl="2" indent="-357188" eaLnBrk="0" fontAlgn="base" hangingPunct="0">
              <a:lnSpc>
                <a:spcPct val="110000"/>
              </a:lnSpc>
              <a:spcBef>
                <a:spcPts val="1200"/>
              </a:spcBef>
              <a:spcAft>
                <a:spcPct val="0"/>
              </a:spcAft>
              <a:buFont typeface="Arial" charset="0"/>
              <a:buChar char="•"/>
            </a:pPr>
            <a:r>
              <a:rPr lang="en-US" altLang="zh-CN" dirty="0">
                <a:solidFill>
                  <a:srgbClr val="00B050"/>
                </a:solidFill>
                <a:latin typeface="华文中宋" pitchFamily="2" charset="-122"/>
                <a:ea typeface="华文中宋" pitchFamily="2" charset="-122"/>
                <a:cs typeface="Times New Roman" pitchFamily="18" charset="0"/>
              </a:rPr>
              <a:t>2</a:t>
            </a:r>
            <a:r>
              <a:rPr lang="zh-CN" altLang="en-US" dirty="0">
                <a:solidFill>
                  <a:srgbClr val="00B050"/>
                </a:solidFill>
                <a:latin typeface="华文中宋" pitchFamily="2" charset="-122"/>
                <a:ea typeface="华文中宋" pitchFamily="2" charset="-122"/>
                <a:cs typeface="Times New Roman" pitchFamily="18" charset="0"/>
              </a:rPr>
              <a:t>小时内分发含有</a:t>
            </a:r>
            <a:r>
              <a:rPr lang="en-US" altLang="zh-CN" dirty="0">
                <a:solidFill>
                  <a:srgbClr val="00B050"/>
                </a:solidFill>
                <a:latin typeface="华文中宋" pitchFamily="2" charset="-122"/>
                <a:ea typeface="华文中宋" pitchFamily="2" charset="-122"/>
                <a:cs typeface="Times New Roman" pitchFamily="18" charset="0"/>
              </a:rPr>
              <a:t>CME</a:t>
            </a:r>
            <a:r>
              <a:rPr lang="zh-CN" altLang="en-US" dirty="0">
                <a:solidFill>
                  <a:srgbClr val="00B050"/>
                </a:solidFill>
                <a:latin typeface="华文中宋" pitchFamily="2" charset="-122"/>
                <a:ea typeface="华文中宋" pitchFamily="2" charset="-122"/>
                <a:cs typeface="Times New Roman" pitchFamily="18" charset="0"/>
              </a:rPr>
              <a:t>事件的数据到各预报中心</a:t>
            </a:r>
            <a:endParaRPr lang="en-US" altLang="zh-CN" dirty="0">
              <a:solidFill>
                <a:srgbClr val="00B050"/>
              </a:solidFill>
              <a:latin typeface="华文中宋" pitchFamily="2" charset="-122"/>
              <a:ea typeface="华文中宋" pitchFamily="2" charset="-122"/>
              <a:cs typeface="Times New Roman" pitchFamily="18" charset="0"/>
            </a:endParaRPr>
          </a:p>
          <a:p>
            <a:pPr marL="360363" lvl="2" indent="-357188" eaLnBrk="0" fontAlgn="base" hangingPunct="0">
              <a:lnSpc>
                <a:spcPct val="110000"/>
              </a:lnSpc>
              <a:spcBef>
                <a:spcPts val="1200"/>
              </a:spcBef>
              <a:spcAft>
                <a:spcPct val="0"/>
              </a:spcAft>
              <a:buFont typeface="Arial" charset="0"/>
              <a:buChar char="•"/>
            </a:pPr>
            <a:r>
              <a:rPr lang="en-US" altLang="zh-CN" dirty="0">
                <a:solidFill>
                  <a:srgbClr val="00B050"/>
                </a:solidFill>
                <a:latin typeface="华文中宋" pitchFamily="2" charset="-122"/>
                <a:ea typeface="华文中宋" pitchFamily="2" charset="-122"/>
                <a:cs typeface="Times New Roman" pitchFamily="18" charset="0"/>
              </a:rPr>
              <a:t>24</a:t>
            </a:r>
            <a:r>
              <a:rPr lang="zh-CN" altLang="en-US" dirty="0">
                <a:solidFill>
                  <a:srgbClr val="00B050"/>
                </a:solidFill>
                <a:latin typeface="华文中宋" pitchFamily="2" charset="-122"/>
                <a:ea typeface="华文中宋" pitchFamily="2" charset="-122"/>
                <a:cs typeface="Times New Roman" pitchFamily="18" charset="0"/>
              </a:rPr>
              <a:t>小时内完成数据的处理</a:t>
            </a:r>
            <a:endParaRPr lang="en-US" altLang="zh-CN" dirty="0">
              <a:solidFill>
                <a:srgbClr val="00B050"/>
              </a:solidFill>
              <a:latin typeface="华文中宋" pitchFamily="2" charset="-122"/>
              <a:ea typeface="华文中宋" pitchFamily="2" charset="-122"/>
              <a:cs typeface="Times New Roman" pitchFamily="18" charset="0"/>
            </a:endParaRPr>
          </a:p>
          <a:p>
            <a:pPr marL="360363" lvl="2" indent="-357188" eaLnBrk="0" fontAlgn="base" hangingPunct="0">
              <a:lnSpc>
                <a:spcPct val="110000"/>
              </a:lnSpc>
              <a:spcBef>
                <a:spcPts val="1200"/>
              </a:spcBef>
              <a:spcAft>
                <a:spcPct val="0"/>
              </a:spcAft>
              <a:buFont typeface="Arial" charset="0"/>
              <a:buChar char="•"/>
            </a:pPr>
            <a:r>
              <a:rPr lang="en-US" altLang="zh-CN" dirty="0">
                <a:solidFill>
                  <a:srgbClr val="00B050"/>
                </a:solidFill>
                <a:latin typeface="华文中宋" pitchFamily="2" charset="-122"/>
                <a:ea typeface="华文中宋" pitchFamily="2" charset="-122"/>
                <a:cs typeface="Times New Roman" pitchFamily="18" charset="0"/>
              </a:rPr>
              <a:t>48</a:t>
            </a:r>
            <a:r>
              <a:rPr lang="zh-CN" altLang="en-US" dirty="0">
                <a:solidFill>
                  <a:srgbClr val="00B050"/>
                </a:solidFill>
                <a:latin typeface="华文中宋" pitchFamily="2" charset="-122"/>
                <a:ea typeface="华文中宋" pitchFamily="2" charset="-122"/>
                <a:cs typeface="Times New Roman" pitchFamily="18" charset="0"/>
              </a:rPr>
              <a:t>小时内完成事件列表的更新</a:t>
            </a:r>
            <a:endParaRPr lang="en-US" altLang="zh-CN" dirty="0">
              <a:solidFill>
                <a:srgbClr val="00B050"/>
              </a:solidFill>
              <a:latin typeface="华文中宋" pitchFamily="2" charset="-122"/>
              <a:ea typeface="华文中宋" pitchFamily="2" charset="-122"/>
              <a:cs typeface="Times New Roman" pitchFamily="18" charset="0"/>
            </a:endParaRPr>
          </a:p>
          <a:p>
            <a:pPr marL="828675" lvl="2" indent="-342900" eaLnBrk="0" fontAlgn="base" hangingPunct="0">
              <a:lnSpc>
                <a:spcPct val="100000"/>
              </a:lnSpc>
              <a:spcBef>
                <a:spcPct val="20000"/>
              </a:spcBef>
              <a:spcAft>
                <a:spcPct val="0"/>
              </a:spcAft>
              <a:buFont typeface="Wingdings" panose="05000000000000000000" pitchFamily="2" charset="2"/>
              <a:buChar char="Ø"/>
            </a:pPr>
            <a:endParaRPr lang="en-US" altLang="zh-CN" sz="2400" b="1" dirty="0">
              <a:solidFill>
                <a:srgbClr val="0070C0"/>
              </a:solidFill>
              <a:latin typeface="华文中宋" pitchFamily="2" charset="-122"/>
              <a:ea typeface="华文中宋" pitchFamily="2" charset="-122"/>
              <a:cs typeface="Times New Roman" pitchFamily="18" charset="0"/>
            </a:endParaRPr>
          </a:p>
          <a:p>
            <a:endParaRPr lang="zh-CN" altLang="en-US" dirty="0"/>
          </a:p>
        </p:txBody>
      </p:sp>
      <p:cxnSp>
        <p:nvCxnSpPr>
          <p:cNvPr id="6" name="直接连接符 5">
            <a:extLst>
              <a:ext uri="{FF2B5EF4-FFF2-40B4-BE49-F238E27FC236}">
                <a16:creationId xmlns:a16="http://schemas.microsoft.com/office/drawing/2014/main" id="{1B75FD2C-895A-4F45-8822-78A94D308BA7}"/>
              </a:ext>
            </a:extLst>
          </p:cNvPr>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72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3134AE-69AD-40CE-8227-FF485CE77132}"/>
              </a:ext>
            </a:extLst>
          </p:cNvPr>
          <p:cNvSpPr>
            <a:spLocks noGrp="1"/>
          </p:cNvSpPr>
          <p:nvPr>
            <p:ph type="title"/>
          </p:nvPr>
        </p:nvSpPr>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数据分析中心</a:t>
            </a:r>
          </a:p>
        </p:txBody>
      </p:sp>
      <p:pic>
        <p:nvPicPr>
          <p:cNvPr id="6" name="图片 5">
            <a:extLst>
              <a:ext uri="{FF2B5EF4-FFF2-40B4-BE49-F238E27FC236}">
                <a16:creationId xmlns:a16="http://schemas.microsoft.com/office/drawing/2014/main" id="{BF59C236-E7A8-42D3-A175-74CE7E445243}"/>
              </a:ext>
            </a:extLst>
          </p:cNvPr>
          <p:cNvPicPr>
            <a:picLocks noChangeAspect="1"/>
          </p:cNvPicPr>
          <p:nvPr/>
        </p:nvPicPr>
        <p:blipFill>
          <a:blip r:embed="rId2"/>
          <a:stretch>
            <a:fillRect/>
          </a:stretch>
        </p:blipFill>
        <p:spPr>
          <a:xfrm>
            <a:off x="-13770" y="1359311"/>
            <a:ext cx="9157770" cy="5382057"/>
          </a:xfrm>
          <a:prstGeom prst="rect">
            <a:avLst/>
          </a:prstGeom>
        </p:spPr>
      </p:pic>
      <p:cxnSp>
        <p:nvCxnSpPr>
          <p:cNvPr id="8" name="直接连接符 7">
            <a:extLst>
              <a:ext uri="{FF2B5EF4-FFF2-40B4-BE49-F238E27FC236}">
                <a16:creationId xmlns:a16="http://schemas.microsoft.com/office/drawing/2014/main" id="{177ABB6F-8FB3-4D5E-8DBB-F62D7345F585}"/>
              </a:ext>
            </a:extLst>
          </p:cNvPr>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212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4A74FC-2786-4952-91A4-A822C0ED6179}"/>
              </a:ext>
            </a:extLst>
          </p:cNvPr>
          <p:cNvSpPr>
            <a:spLocks noGrp="1"/>
          </p:cNvSpPr>
          <p:nvPr>
            <p:ph type="title"/>
          </p:nvPr>
        </p:nvSpPr>
        <p:spPr/>
        <p:txBody>
          <a:bodyPr/>
          <a:lstStyle/>
          <a:p>
            <a:r>
              <a:rPr lang="en-US" altLang="zh-CN" b="1" dirty="0">
                <a:solidFill>
                  <a:srgbClr val="C00000"/>
                </a:solidFill>
                <a:latin typeface="宋体" panose="02010600030101010101" pitchFamily="2" charset="-122"/>
                <a:ea typeface="宋体" panose="02010600030101010101" pitchFamily="2" charset="-122"/>
              </a:rPr>
              <a:t>FMG</a:t>
            </a:r>
            <a:r>
              <a:rPr lang="zh-CN" altLang="en-US" b="1" dirty="0">
                <a:solidFill>
                  <a:srgbClr val="C00000"/>
                </a:solidFill>
                <a:latin typeface="宋体" panose="02010600030101010101" pitchFamily="2" charset="-122"/>
                <a:ea typeface="宋体" panose="02010600030101010101" pitchFamily="2" charset="-122"/>
              </a:rPr>
              <a:t>数据分析</a:t>
            </a:r>
          </a:p>
        </p:txBody>
      </p:sp>
      <p:sp>
        <p:nvSpPr>
          <p:cNvPr id="3" name="内容占位符 2">
            <a:extLst>
              <a:ext uri="{FF2B5EF4-FFF2-40B4-BE49-F238E27FC236}">
                <a16:creationId xmlns:a16="http://schemas.microsoft.com/office/drawing/2014/main" id="{FA69E37A-3F73-4955-B1CC-83C8F7013505}"/>
              </a:ext>
            </a:extLst>
          </p:cNvPr>
          <p:cNvSpPr>
            <a:spLocks noGrp="1"/>
          </p:cNvSpPr>
          <p:nvPr>
            <p:ph idx="1"/>
          </p:nvPr>
        </p:nvSpPr>
        <p:spPr/>
        <p:txBody>
          <a:bodyPr>
            <a:normAutofit/>
          </a:bodyPr>
          <a:lstStyle/>
          <a:p>
            <a:r>
              <a:rPr lang="zh-CN" altLang="en-US" sz="1800" dirty="0">
                <a:latin typeface="黑体" panose="02010609060101010101" pitchFamily="49" charset="-122"/>
                <a:ea typeface="黑体" panose="02010609060101010101" pitchFamily="49" charset="-122"/>
              </a:rPr>
              <a:t>单点磁场标定谱线观测位置选取</a:t>
            </a:r>
          </a:p>
          <a:p>
            <a:r>
              <a:rPr lang="en-US" altLang="zh-CN" sz="1800" dirty="0">
                <a:latin typeface="黑体" panose="02010609060101010101" pitchFamily="49" charset="-122"/>
                <a:ea typeface="黑体" panose="02010609060101010101" pitchFamily="49" charset="-122"/>
              </a:rPr>
              <a:t>Stokes I→Q</a:t>
            </a:r>
            <a:r>
              <a:rPr lang="zh-CN" altLang="en-US" sz="1800" dirty="0">
                <a:latin typeface="黑体" panose="02010609060101010101" pitchFamily="49" charset="-122"/>
                <a:ea typeface="黑体" panose="02010609060101010101" pitchFamily="49" charset="-122"/>
              </a:rPr>
              <a:t>、</a:t>
            </a:r>
            <a:r>
              <a:rPr lang="en-US" altLang="zh-CN" sz="1800" dirty="0">
                <a:latin typeface="黑体" panose="02010609060101010101" pitchFamily="49" charset="-122"/>
                <a:ea typeface="黑体" panose="02010609060101010101" pitchFamily="49" charset="-122"/>
              </a:rPr>
              <a:t>U</a:t>
            </a:r>
            <a:r>
              <a:rPr lang="zh-CN" altLang="en-US" sz="1800" dirty="0">
                <a:latin typeface="黑体" panose="02010609060101010101" pitchFamily="49" charset="-122"/>
                <a:ea typeface="黑体" panose="02010609060101010101" pitchFamily="49" charset="-122"/>
              </a:rPr>
              <a:t>、</a:t>
            </a:r>
            <a:r>
              <a:rPr lang="en-US" altLang="zh-CN" sz="1800" dirty="0">
                <a:latin typeface="黑体" panose="02010609060101010101" pitchFamily="49" charset="-122"/>
                <a:ea typeface="黑体" panose="02010609060101010101" pitchFamily="49" charset="-122"/>
              </a:rPr>
              <a:t>V</a:t>
            </a:r>
            <a:r>
              <a:rPr lang="zh-CN" altLang="en-US" sz="1800" dirty="0">
                <a:latin typeface="黑体" panose="02010609060101010101" pitchFamily="49" charset="-122"/>
                <a:ea typeface="黑体" panose="02010609060101010101" pitchFamily="49" charset="-122"/>
              </a:rPr>
              <a:t>串扰；</a:t>
            </a:r>
            <a:r>
              <a:rPr lang="en-US" altLang="zh-CN" sz="1800" dirty="0">
                <a:latin typeface="黑体" panose="02010609060101010101" pitchFamily="49" charset="-122"/>
                <a:ea typeface="黑体" panose="02010609060101010101" pitchFamily="49" charset="-122"/>
              </a:rPr>
              <a:t>V → Q</a:t>
            </a:r>
            <a:r>
              <a:rPr lang="zh-CN" altLang="en-US" sz="1800" dirty="0">
                <a:latin typeface="黑体" panose="02010609060101010101" pitchFamily="49" charset="-122"/>
                <a:ea typeface="黑体" panose="02010609060101010101" pitchFamily="49" charset="-122"/>
              </a:rPr>
              <a:t>、</a:t>
            </a:r>
            <a:r>
              <a:rPr lang="en-US" altLang="zh-CN" sz="1800" dirty="0">
                <a:latin typeface="黑体" panose="02010609060101010101" pitchFamily="49" charset="-122"/>
                <a:ea typeface="黑体" panose="02010609060101010101" pitchFamily="49" charset="-122"/>
              </a:rPr>
              <a:t>U</a:t>
            </a:r>
            <a:r>
              <a:rPr lang="zh-CN" altLang="en-US" sz="1800" dirty="0">
                <a:latin typeface="黑体" panose="02010609060101010101" pitchFamily="49" charset="-122"/>
                <a:ea typeface="黑体" panose="02010609060101010101" pitchFamily="49" charset="-122"/>
              </a:rPr>
              <a:t>串扰矫</a:t>
            </a:r>
          </a:p>
          <a:p>
            <a:r>
              <a:rPr lang="zh-CN" altLang="en-US" sz="1800" dirty="0">
                <a:latin typeface="黑体" panose="02010609060101010101" pitchFamily="49" charset="-122"/>
                <a:ea typeface="黑体" panose="02010609060101010101" pitchFamily="49" charset="-122"/>
              </a:rPr>
              <a:t>单点磁场标定（给定标定常数机器学习）；谱线轮廓进行的磁场反演</a:t>
            </a:r>
          </a:p>
          <a:p>
            <a:r>
              <a:rPr lang="zh-CN" altLang="en-US" sz="1800" dirty="0">
                <a:latin typeface="黑体" panose="02010609060101010101" pitchFamily="49" charset="-122"/>
                <a:ea typeface="黑体" panose="02010609060101010101" pitchFamily="49" charset="-122"/>
              </a:rPr>
              <a:t>投影矫正、</a:t>
            </a:r>
            <a:r>
              <a:rPr lang="en-US" altLang="zh-CN" sz="1800" dirty="0">
                <a:latin typeface="黑体" panose="02010609060101010101" pitchFamily="49" charset="-122"/>
                <a:ea typeface="黑体" panose="02010609060101010101" pitchFamily="49" charset="-122"/>
              </a:rPr>
              <a:t>180</a:t>
            </a:r>
            <a:r>
              <a:rPr lang="zh-CN" altLang="en-US" sz="1800" dirty="0">
                <a:latin typeface="黑体" panose="02010609060101010101" pitchFamily="49" charset="-122"/>
                <a:ea typeface="黑体" panose="02010609060101010101" pitchFamily="49" charset="-122"/>
              </a:rPr>
              <a:t>度不确定性改正</a:t>
            </a:r>
            <a:endParaRPr lang="en-US" altLang="zh-CN" dirty="0">
              <a:latin typeface="黑体" panose="02010609060101010101" pitchFamily="49" charset="-122"/>
              <a:ea typeface="黑体" panose="02010609060101010101" pitchFamily="49" charset="-122"/>
            </a:endParaRPr>
          </a:p>
          <a:p>
            <a:endParaRPr lang="zh-CN" altLang="en-US" dirty="0"/>
          </a:p>
        </p:txBody>
      </p:sp>
      <p:pic>
        <p:nvPicPr>
          <p:cNvPr id="5" name="image15.png">
            <a:extLst>
              <a:ext uri="{FF2B5EF4-FFF2-40B4-BE49-F238E27FC236}">
                <a16:creationId xmlns:a16="http://schemas.microsoft.com/office/drawing/2014/main" id="{A7C3E16C-2D38-47C3-83E2-080595D1ED0B}"/>
              </a:ext>
            </a:extLst>
          </p:cNvPr>
          <p:cNvPicPr>
            <a:picLocks noChangeAspect="1"/>
          </p:cNvPicPr>
          <p:nvPr/>
        </p:nvPicPr>
        <p:blipFill>
          <a:blip r:embed="rId2"/>
          <a:stretch>
            <a:fillRect/>
          </a:stretch>
        </p:blipFill>
        <p:spPr>
          <a:xfrm>
            <a:off x="356838" y="3327575"/>
            <a:ext cx="3691054" cy="3510602"/>
          </a:xfrm>
          <a:prstGeom prst="rect">
            <a:avLst/>
          </a:prstGeom>
          <a:ln w="12700">
            <a:miter lim="400000"/>
          </a:ln>
        </p:spPr>
      </p:pic>
      <p:grpSp>
        <p:nvGrpSpPr>
          <p:cNvPr id="6" name="Group 243">
            <a:extLst>
              <a:ext uri="{FF2B5EF4-FFF2-40B4-BE49-F238E27FC236}">
                <a16:creationId xmlns:a16="http://schemas.microsoft.com/office/drawing/2014/main" id="{A53F715B-DD82-48C9-80C1-4745D2DB7CDF}"/>
              </a:ext>
            </a:extLst>
          </p:cNvPr>
          <p:cNvGrpSpPr/>
          <p:nvPr/>
        </p:nvGrpSpPr>
        <p:grpSpPr>
          <a:xfrm>
            <a:off x="4047892" y="1910397"/>
            <a:ext cx="5096107" cy="4181794"/>
            <a:chOff x="3320349" y="-1"/>
            <a:chExt cx="5096106" cy="4181792"/>
          </a:xfrm>
        </p:grpSpPr>
        <p:pic>
          <p:nvPicPr>
            <p:cNvPr id="7" name="image12.png">
              <a:extLst>
                <a:ext uri="{FF2B5EF4-FFF2-40B4-BE49-F238E27FC236}">
                  <a16:creationId xmlns:a16="http://schemas.microsoft.com/office/drawing/2014/main" id="{B7CAD10E-8CDD-4A66-B4E5-B1BC600641BC}"/>
                </a:ext>
              </a:extLst>
            </p:cNvPr>
            <p:cNvPicPr>
              <a:picLocks noChangeAspect="1"/>
            </p:cNvPicPr>
            <p:nvPr/>
          </p:nvPicPr>
          <p:blipFill>
            <a:blip r:embed="rId3"/>
            <a:stretch>
              <a:fillRect/>
            </a:stretch>
          </p:blipFill>
          <p:spPr>
            <a:xfrm>
              <a:off x="3320349" y="1389830"/>
              <a:ext cx="5096106" cy="2791961"/>
            </a:xfrm>
            <a:prstGeom prst="rect">
              <a:avLst/>
            </a:prstGeom>
            <a:ln w="12700" cap="flat">
              <a:noFill/>
              <a:miter lim="400000"/>
            </a:ln>
            <a:effectLst/>
          </p:spPr>
        </p:pic>
        <p:sp>
          <p:nvSpPr>
            <p:cNvPr id="11" name="Shape 241">
              <a:extLst>
                <a:ext uri="{FF2B5EF4-FFF2-40B4-BE49-F238E27FC236}">
                  <a16:creationId xmlns:a16="http://schemas.microsoft.com/office/drawing/2014/main" id="{39389362-4F34-480D-B115-1C7E2DB085B8}"/>
                </a:ext>
              </a:extLst>
            </p:cNvPr>
            <p:cNvSpPr/>
            <p:nvPr/>
          </p:nvSpPr>
          <p:spPr>
            <a:xfrm>
              <a:off x="4354610" y="-1"/>
              <a:ext cx="840235" cy="3708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r>
                <a:t> </a:t>
              </a:r>
            </a:p>
          </p:txBody>
        </p:sp>
      </p:grpSp>
      <p:sp>
        <p:nvSpPr>
          <p:cNvPr id="14" name="Shape 244">
            <a:extLst>
              <a:ext uri="{FF2B5EF4-FFF2-40B4-BE49-F238E27FC236}">
                <a16:creationId xmlns:a16="http://schemas.microsoft.com/office/drawing/2014/main" id="{58713723-BD74-4E87-BE77-CF586620DDC5}"/>
              </a:ext>
            </a:extLst>
          </p:cNvPr>
          <p:cNvSpPr/>
          <p:nvPr/>
        </p:nvSpPr>
        <p:spPr>
          <a:xfrm>
            <a:off x="4622179" y="6286354"/>
            <a:ext cx="4467029" cy="400105"/>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defRPr sz="3200" b="1"/>
            </a:pPr>
            <a:r>
              <a:rPr sz="2000" dirty="0" err="1"/>
              <a:t>全日面磁图</a:t>
            </a:r>
            <a:r>
              <a:rPr sz="2000" dirty="0" err="1">
                <a:latin typeface="+mj-lt"/>
                <a:ea typeface="+mj-ea"/>
                <a:cs typeface="+mj-cs"/>
                <a:sym typeface="Calibri"/>
              </a:rPr>
              <a:t>V</a:t>
            </a:r>
            <a:r>
              <a:rPr sz="2000" dirty="0">
                <a:latin typeface="+mj-lt"/>
                <a:ea typeface="+mj-ea"/>
                <a:cs typeface="+mj-cs"/>
                <a:sym typeface="Calibri"/>
              </a:rPr>
              <a:t> </a:t>
            </a:r>
            <a:r>
              <a:rPr sz="2000" b="0" dirty="0">
                <a:latin typeface="Wingdings"/>
                <a:ea typeface="Wingdings"/>
                <a:cs typeface="Wingdings"/>
                <a:sym typeface="Wingdings"/>
              </a:rPr>
              <a:t></a:t>
            </a:r>
            <a:r>
              <a:rPr sz="2000" dirty="0">
                <a:latin typeface="Times New Roman"/>
                <a:ea typeface="Times New Roman"/>
                <a:cs typeface="Times New Roman"/>
                <a:sym typeface="Times New Roman"/>
              </a:rPr>
              <a:t> </a:t>
            </a:r>
            <a:r>
              <a:rPr sz="2000" dirty="0" err="1">
                <a:latin typeface="Times New Roman"/>
                <a:ea typeface="Times New Roman"/>
                <a:cs typeface="Times New Roman"/>
                <a:sym typeface="Times New Roman"/>
              </a:rPr>
              <a:t>Q</a:t>
            </a:r>
            <a:r>
              <a:rPr sz="2000" dirty="0" err="1">
                <a:latin typeface="+mj-lt"/>
                <a:ea typeface="+mj-ea"/>
                <a:cs typeface="+mj-cs"/>
                <a:sym typeface="Calibri"/>
              </a:rPr>
              <a:t>、</a:t>
            </a:r>
            <a:r>
              <a:rPr sz="2000" dirty="0" err="1">
                <a:latin typeface="Times New Roman"/>
                <a:ea typeface="Times New Roman"/>
                <a:cs typeface="Times New Roman"/>
                <a:sym typeface="Times New Roman"/>
              </a:rPr>
              <a:t>U</a:t>
            </a:r>
            <a:r>
              <a:rPr sz="2000" dirty="0" err="1"/>
              <a:t>串扰系数分布</a:t>
            </a:r>
            <a:endParaRPr sz="2000" dirty="0"/>
          </a:p>
        </p:txBody>
      </p:sp>
      <p:cxnSp>
        <p:nvCxnSpPr>
          <p:cNvPr id="12" name="直接连接符 11">
            <a:extLst>
              <a:ext uri="{FF2B5EF4-FFF2-40B4-BE49-F238E27FC236}">
                <a16:creationId xmlns:a16="http://schemas.microsoft.com/office/drawing/2014/main" id="{9FF18D6D-357B-49E5-864A-92815C92AB41}"/>
              </a:ext>
            </a:extLst>
          </p:cNvPr>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551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1EEA4E6-FE0B-4EE8-9477-11ABDE3C8423}"/>
              </a:ext>
            </a:extLst>
          </p:cNvPr>
          <p:cNvPicPr>
            <a:picLocks noChangeAspect="1"/>
          </p:cNvPicPr>
          <p:nvPr/>
        </p:nvPicPr>
        <p:blipFill>
          <a:blip r:embed="rId2"/>
          <a:stretch>
            <a:fillRect/>
          </a:stretch>
        </p:blipFill>
        <p:spPr>
          <a:xfrm>
            <a:off x="251520" y="1418287"/>
            <a:ext cx="8568952" cy="5433361"/>
          </a:xfrm>
          <a:prstGeom prst="rect">
            <a:avLst/>
          </a:prstGeom>
        </p:spPr>
      </p:pic>
      <p:sp>
        <p:nvSpPr>
          <p:cNvPr id="5" name="TextBox 5">
            <a:extLst>
              <a:ext uri="{FF2B5EF4-FFF2-40B4-BE49-F238E27FC236}">
                <a16:creationId xmlns:a16="http://schemas.microsoft.com/office/drawing/2014/main" id="{0691E164-6BC5-4AE4-9856-E8F4B7F3F7B9}"/>
              </a:ext>
            </a:extLst>
          </p:cNvPr>
          <p:cNvSpPr txBox="1"/>
          <p:nvPr/>
        </p:nvSpPr>
        <p:spPr>
          <a:xfrm>
            <a:off x="395536" y="570245"/>
            <a:ext cx="8532440" cy="584775"/>
          </a:xfrm>
          <a:prstGeom prst="rect">
            <a:avLst/>
          </a:prstGeom>
          <a:noFill/>
        </p:spPr>
        <p:txBody>
          <a:bodyPr wrap="square" rtlCol="0">
            <a:spAutoFit/>
          </a:bodyPr>
          <a:lstStyle/>
          <a:p>
            <a:r>
              <a:rPr lang="zh-CN" altLang="en-US" sz="3200" b="1" dirty="0">
                <a:solidFill>
                  <a:srgbClr val="0033CC"/>
                </a:solidFill>
                <a:latin typeface="黑体" pitchFamily="49" charset="-122"/>
                <a:ea typeface="黑体" pitchFamily="49" charset="-122"/>
              </a:rPr>
              <a:t>迄今已发射大约</a:t>
            </a:r>
            <a:r>
              <a:rPr lang="en-US" altLang="zh-CN" sz="3200" b="1" dirty="0">
                <a:solidFill>
                  <a:srgbClr val="0033CC"/>
                </a:solidFill>
                <a:latin typeface="黑体" pitchFamily="49" charset="-122"/>
                <a:ea typeface="黑体" pitchFamily="49" charset="-122"/>
              </a:rPr>
              <a:t>70</a:t>
            </a:r>
            <a:r>
              <a:rPr lang="zh-CN" altLang="en-US" sz="3200" b="1" dirty="0">
                <a:solidFill>
                  <a:srgbClr val="0033CC"/>
                </a:solidFill>
                <a:latin typeface="黑体" pitchFamily="49" charset="-122"/>
                <a:ea typeface="黑体" pitchFamily="49" charset="-122"/>
              </a:rPr>
              <a:t>余颗太阳探测相关卫星</a:t>
            </a:r>
            <a:r>
              <a:rPr lang="en-US" altLang="zh-CN" sz="3200" b="1" dirty="0">
                <a:solidFill>
                  <a:srgbClr val="0033CC"/>
                </a:solidFill>
                <a:latin typeface="黑体" pitchFamily="49" charset="-122"/>
                <a:ea typeface="黑体" pitchFamily="49" charset="-122"/>
              </a:rPr>
              <a:t>!</a:t>
            </a:r>
            <a:endParaRPr lang="zh-CN" altLang="en-US" sz="3200" b="1" dirty="0">
              <a:solidFill>
                <a:srgbClr val="0033CC"/>
              </a:solidFill>
              <a:latin typeface="黑体" pitchFamily="49" charset="-122"/>
              <a:ea typeface="黑体" pitchFamily="49" charset="-122"/>
            </a:endParaRPr>
          </a:p>
        </p:txBody>
      </p:sp>
      <p:cxnSp>
        <p:nvCxnSpPr>
          <p:cNvPr id="21" name="直接连接符 20">
            <a:extLst>
              <a:ext uri="{FF2B5EF4-FFF2-40B4-BE49-F238E27FC236}">
                <a16:creationId xmlns:a16="http://schemas.microsoft.com/office/drawing/2014/main" id="{E9D7E9F7-70BA-49A4-AF89-012B080F66CF}"/>
              </a:ext>
            </a:extLst>
          </p:cNvPr>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8DB454DC-E874-463F-A58A-42F34657DB04}"/>
              </a:ext>
            </a:extLst>
          </p:cNvPr>
          <p:cNvCxnSpPr>
            <a:cxnSpLocks/>
          </p:cNvCxnSpPr>
          <p:nvPr/>
        </p:nvCxnSpPr>
        <p:spPr>
          <a:xfrm>
            <a:off x="611560" y="1972331"/>
            <a:ext cx="86409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F8E4817C-949C-48B7-A84B-4E87EB9A7665}"/>
              </a:ext>
            </a:extLst>
          </p:cNvPr>
          <p:cNvCxnSpPr>
            <a:cxnSpLocks/>
          </p:cNvCxnSpPr>
          <p:nvPr/>
        </p:nvCxnSpPr>
        <p:spPr>
          <a:xfrm>
            <a:off x="608509" y="2707332"/>
            <a:ext cx="86409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9BBA129A-3D18-4DFD-A0EF-1E53D2C108CA}"/>
              </a:ext>
            </a:extLst>
          </p:cNvPr>
          <p:cNvCxnSpPr>
            <a:cxnSpLocks/>
          </p:cNvCxnSpPr>
          <p:nvPr/>
        </p:nvCxnSpPr>
        <p:spPr>
          <a:xfrm>
            <a:off x="608509" y="3427412"/>
            <a:ext cx="86409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117D413A-B5F6-4351-8BC3-FAC2B8B49D13}"/>
              </a:ext>
            </a:extLst>
          </p:cNvPr>
          <p:cNvCxnSpPr>
            <a:cxnSpLocks/>
          </p:cNvCxnSpPr>
          <p:nvPr/>
        </p:nvCxnSpPr>
        <p:spPr>
          <a:xfrm>
            <a:off x="608509" y="3861048"/>
            <a:ext cx="86409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D8C22AAA-58CA-4B11-A105-360C96C4DD6B}"/>
              </a:ext>
            </a:extLst>
          </p:cNvPr>
          <p:cNvCxnSpPr>
            <a:cxnSpLocks/>
          </p:cNvCxnSpPr>
          <p:nvPr/>
        </p:nvCxnSpPr>
        <p:spPr>
          <a:xfrm>
            <a:off x="608509" y="4581128"/>
            <a:ext cx="86409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6F98D9C5-F8D7-4AEF-AC01-35EEB72E1C25}"/>
              </a:ext>
            </a:extLst>
          </p:cNvPr>
          <p:cNvCxnSpPr>
            <a:cxnSpLocks/>
          </p:cNvCxnSpPr>
          <p:nvPr/>
        </p:nvCxnSpPr>
        <p:spPr>
          <a:xfrm>
            <a:off x="608509" y="5085184"/>
            <a:ext cx="86409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255A03A5-0A48-4534-A9A0-0799381431FB}"/>
              </a:ext>
            </a:extLst>
          </p:cNvPr>
          <p:cNvCxnSpPr>
            <a:cxnSpLocks/>
          </p:cNvCxnSpPr>
          <p:nvPr/>
        </p:nvCxnSpPr>
        <p:spPr>
          <a:xfrm>
            <a:off x="588796" y="6741368"/>
            <a:ext cx="88381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49544D32-8724-4A5D-8569-CFCCD8D5C92A}"/>
              </a:ext>
            </a:extLst>
          </p:cNvPr>
          <p:cNvCxnSpPr>
            <a:cxnSpLocks/>
          </p:cNvCxnSpPr>
          <p:nvPr/>
        </p:nvCxnSpPr>
        <p:spPr>
          <a:xfrm>
            <a:off x="588796" y="6021288"/>
            <a:ext cx="88381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8B29B2EA-4512-4A61-9C8C-B4DB930E62AF}"/>
              </a:ext>
            </a:extLst>
          </p:cNvPr>
          <p:cNvCxnSpPr>
            <a:cxnSpLocks/>
          </p:cNvCxnSpPr>
          <p:nvPr/>
        </p:nvCxnSpPr>
        <p:spPr>
          <a:xfrm>
            <a:off x="588796" y="6523756"/>
            <a:ext cx="883810" cy="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660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83C789-0E98-4FC6-9CBF-F59D9B28FE21}"/>
              </a:ext>
            </a:extLst>
          </p:cNvPr>
          <p:cNvSpPr>
            <a:spLocks noGrp="1"/>
          </p:cNvSpPr>
          <p:nvPr>
            <p:ph type="title"/>
          </p:nvPr>
        </p:nvSpPr>
        <p:spPr>
          <a:xfrm>
            <a:off x="628650" y="365126"/>
            <a:ext cx="7886700" cy="1325563"/>
          </a:xfrm>
        </p:spPr>
        <p:txBody>
          <a:bodyPr/>
          <a:lstStyle/>
          <a:p>
            <a:r>
              <a:rPr lang="en-US" altLang="zh-CN" b="1" dirty="0">
                <a:solidFill>
                  <a:srgbClr val="C00000"/>
                </a:solidFill>
                <a:latin typeface="宋体" panose="02010600030101010101" pitchFamily="2" charset="-122"/>
                <a:ea typeface="宋体" panose="02010600030101010101" pitchFamily="2" charset="-122"/>
              </a:rPr>
              <a:t>LST</a:t>
            </a:r>
            <a:r>
              <a:rPr lang="zh-CN" altLang="en-US" b="1" dirty="0">
                <a:solidFill>
                  <a:srgbClr val="C00000"/>
                </a:solidFill>
                <a:latin typeface="宋体" panose="02010600030101010101" pitchFamily="2" charset="-122"/>
                <a:ea typeface="宋体" panose="02010600030101010101" pitchFamily="2" charset="-122"/>
              </a:rPr>
              <a:t>数据分析</a:t>
            </a:r>
          </a:p>
        </p:txBody>
      </p:sp>
      <p:sp>
        <p:nvSpPr>
          <p:cNvPr id="3" name="内容占位符 2">
            <a:extLst>
              <a:ext uri="{FF2B5EF4-FFF2-40B4-BE49-F238E27FC236}">
                <a16:creationId xmlns:a16="http://schemas.microsoft.com/office/drawing/2014/main" id="{AFB6D535-AEF0-4CA9-B9A0-6F83E28D8B0C}"/>
              </a:ext>
            </a:extLst>
          </p:cNvPr>
          <p:cNvSpPr>
            <a:spLocks noGrp="1"/>
          </p:cNvSpPr>
          <p:nvPr>
            <p:ph idx="1"/>
          </p:nvPr>
        </p:nvSpPr>
        <p:spPr/>
        <p:txBody>
          <a:bodyPr/>
          <a:lstStyle/>
          <a:p>
            <a:r>
              <a:rPr lang="zh-CN" altLang="en-US" sz="1800" dirty="0">
                <a:latin typeface="黑体" panose="02010609060101010101" pitchFamily="49" charset="-122"/>
                <a:ea typeface="黑体" panose="02010609060101010101" pitchFamily="49" charset="-122"/>
              </a:rPr>
              <a:t>基于模拟合成</a:t>
            </a:r>
            <a:r>
              <a:rPr lang="en-US" altLang="zh-CN" sz="1800" dirty="0">
                <a:latin typeface="黑体" panose="02010609060101010101" pitchFamily="49" charset="-122"/>
                <a:ea typeface="黑体" panose="02010609060101010101" pitchFamily="49" charset="-122"/>
              </a:rPr>
              <a:t>Ly</a:t>
            </a:r>
            <a:r>
              <a:rPr lang="zh-CN" altLang="en-US" sz="1800" dirty="0">
                <a:latin typeface="黑体" panose="02010609060101010101" pitchFamily="49" charset="-122"/>
                <a:ea typeface="黑体" panose="02010609060101010101" pitchFamily="49" charset="-122"/>
              </a:rPr>
              <a:t>𝛼辐射</a:t>
            </a:r>
            <a:endParaRPr lang="en-US" altLang="zh-CN" sz="1800" dirty="0">
              <a:latin typeface="黑体" panose="02010609060101010101" pitchFamily="49" charset="-122"/>
              <a:ea typeface="黑体" panose="02010609060101010101" pitchFamily="49" charset="-122"/>
            </a:endParaRPr>
          </a:p>
          <a:p>
            <a:endParaRPr lang="en-US" altLang="zh-CN" sz="1800" dirty="0">
              <a:latin typeface="黑体" panose="02010609060101010101" pitchFamily="49" charset="-122"/>
              <a:ea typeface="黑体" panose="02010609060101010101" pitchFamily="49" charset="-122"/>
            </a:endParaRPr>
          </a:p>
          <a:p>
            <a:endParaRPr lang="en-US" altLang="zh-CN" sz="1800" dirty="0">
              <a:latin typeface="黑体" panose="02010609060101010101" pitchFamily="49" charset="-122"/>
              <a:ea typeface="黑体" panose="02010609060101010101" pitchFamily="49" charset="-122"/>
            </a:endParaRPr>
          </a:p>
          <a:p>
            <a:endParaRPr lang="en-US" altLang="zh-CN" sz="1800" dirty="0">
              <a:latin typeface="黑体" panose="02010609060101010101" pitchFamily="49" charset="-122"/>
              <a:ea typeface="黑体" panose="02010609060101010101" pitchFamily="49" charset="-122"/>
            </a:endParaRPr>
          </a:p>
          <a:p>
            <a:endParaRPr lang="en-US" altLang="zh-CN" sz="1800" dirty="0">
              <a:latin typeface="黑体" panose="02010609060101010101" pitchFamily="49" charset="-122"/>
              <a:ea typeface="黑体" panose="02010609060101010101" pitchFamily="49" charset="-122"/>
            </a:endParaRPr>
          </a:p>
          <a:p>
            <a:endParaRPr lang="en-US" altLang="zh-CN" sz="1800" dirty="0">
              <a:latin typeface="黑体" panose="02010609060101010101" pitchFamily="49" charset="-122"/>
              <a:ea typeface="黑体" panose="02010609060101010101" pitchFamily="49" charset="-122"/>
            </a:endParaRPr>
          </a:p>
          <a:p>
            <a:endParaRPr lang="en-US" altLang="zh-CN" sz="1800" dirty="0">
              <a:latin typeface="黑体" panose="02010609060101010101" pitchFamily="49" charset="-122"/>
              <a:ea typeface="黑体" panose="02010609060101010101" pitchFamily="49" charset="-122"/>
            </a:endParaRPr>
          </a:p>
          <a:p>
            <a:endParaRPr lang="en-US" altLang="zh-CN" sz="1800" dirty="0">
              <a:latin typeface="黑体" panose="02010609060101010101" pitchFamily="49" charset="-122"/>
              <a:ea typeface="黑体" panose="02010609060101010101" pitchFamily="49" charset="-122"/>
            </a:endParaRPr>
          </a:p>
          <a:p>
            <a:r>
              <a:rPr lang="zh-CN" altLang="en-US" sz="1800" dirty="0">
                <a:latin typeface="黑体" panose="02010609060101010101" pitchFamily="49" charset="-122"/>
                <a:ea typeface="黑体" panose="02010609060101010101" pitchFamily="49" charset="-122"/>
              </a:rPr>
              <a:t>耀斑的</a:t>
            </a:r>
            <a:r>
              <a:rPr lang="en-US" altLang="zh-CN" sz="1800" dirty="0">
                <a:latin typeface="黑体" panose="02010609060101010101" pitchFamily="49" charset="-122"/>
                <a:ea typeface="黑体" panose="02010609060101010101" pitchFamily="49" charset="-122"/>
              </a:rPr>
              <a:t>1D</a:t>
            </a:r>
            <a:r>
              <a:rPr lang="zh-CN" altLang="en-US" sz="1800" dirty="0">
                <a:latin typeface="黑体" panose="02010609060101010101" pitchFamily="49" charset="-122"/>
                <a:ea typeface="黑体" panose="02010609060101010101" pitchFamily="49" charset="-122"/>
              </a:rPr>
              <a:t>辐射动力学</a:t>
            </a:r>
            <a:r>
              <a:rPr lang="en-US" altLang="zh-CN" sz="1800" dirty="0">
                <a:latin typeface="黑体" panose="02010609060101010101" pitchFamily="49" charset="-122"/>
                <a:ea typeface="黑体" panose="02010609060101010101" pitchFamily="49" charset="-122"/>
              </a:rPr>
              <a:t>+</a:t>
            </a:r>
            <a:r>
              <a:rPr lang="zh-CN" altLang="en-US" sz="1800" dirty="0">
                <a:latin typeface="黑体" panose="02010609060101010101" pitchFamily="49" charset="-122"/>
                <a:ea typeface="黑体" panose="02010609060101010101" pitchFamily="49" charset="-122"/>
              </a:rPr>
              <a:t>辐射转移计算</a:t>
            </a:r>
            <a:endParaRPr lang="en-US" altLang="zh-CN" sz="1800" dirty="0">
              <a:latin typeface="黑体" panose="02010609060101010101" pitchFamily="49" charset="-122"/>
              <a:ea typeface="黑体" panose="02010609060101010101" pitchFamily="49" charset="-122"/>
            </a:endParaRPr>
          </a:p>
          <a:p>
            <a:r>
              <a:rPr lang="en-US" altLang="zh-CN" sz="1800" dirty="0">
                <a:latin typeface="黑体" panose="02010609060101010101" pitchFamily="49" charset="-122"/>
                <a:ea typeface="黑体" panose="02010609060101010101" pitchFamily="49" charset="-122"/>
              </a:rPr>
              <a:t>SCI</a:t>
            </a:r>
            <a:r>
              <a:rPr lang="zh-CN" altLang="en-US" sz="1800" dirty="0">
                <a:latin typeface="黑体" panose="02010609060101010101" pitchFamily="49" charset="-122"/>
                <a:ea typeface="黑体" panose="02010609060101010101" pitchFamily="49" charset="-122"/>
              </a:rPr>
              <a:t>数据分析准备</a:t>
            </a:r>
            <a:r>
              <a:rPr lang="en-US" altLang="zh-CN" sz="1800" dirty="0">
                <a:latin typeface="黑体" panose="02010609060101010101" pitchFamily="49" charset="-122"/>
                <a:ea typeface="黑体" panose="02010609060101010101" pitchFamily="49" charset="-122"/>
              </a:rPr>
              <a:t>: UVCS</a:t>
            </a:r>
            <a:r>
              <a:rPr lang="zh-CN" altLang="en-US" sz="1800" dirty="0">
                <a:latin typeface="黑体" panose="02010609060101010101" pitchFamily="49" charset="-122"/>
                <a:ea typeface="黑体" panose="02010609060101010101" pitchFamily="49" charset="-122"/>
              </a:rPr>
              <a:t>观测到的</a:t>
            </a:r>
            <a:r>
              <a:rPr lang="en-US" altLang="zh-CN" sz="1800" dirty="0">
                <a:latin typeface="黑体" panose="02010609060101010101" pitchFamily="49" charset="-122"/>
                <a:ea typeface="黑体" panose="02010609060101010101" pitchFamily="49" charset="-122"/>
              </a:rPr>
              <a:t>Ly</a:t>
            </a:r>
            <a:r>
              <a:rPr lang="zh-CN" altLang="en-US" sz="1800" dirty="0">
                <a:latin typeface="黑体" panose="02010609060101010101" pitchFamily="49" charset="-122"/>
                <a:ea typeface="黑体" panose="02010609060101010101" pitchFamily="49" charset="-122"/>
              </a:rPr>
              <a:t>𝛼结构</a:t>
            </a:r>
            <a:endParaRPr lang="en-US" altLang="zh-CN" sz="1800" dirty="0">
              <a:latin typeface="黑体" panose="02010609060101010101" pitchFamily="49" charset="-122"/>
              <a:ea typeface="黑体" panose="02010609060101010101" pitchFamily="49" charset="-122"/>
            </a:endParaRPr>
          </a:p>
          <a:p>
            <a:endParaRPr lang="zh-CN" altLang="en-US" dirty="0"/>
          </a:p>
        </p:txBody>
      </p:sp>
      <p:pic>
        <p:nvPicPr>
          <p:cNvPr id="5" name="Picture 3">
            <a:extLst>
              <a:ext uri="{FF2B5EF4-FFF2-40B4-BE49-F238E27FC236}">
                <a16:creationId xmlns:a16="http://schemas.microsoft.com/office/drawing/2014/main" id="{FD43F8A5-7A16-437D-98DC-8DCA48754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348" y="2006463"/>
            <a:ext cx="6420586" cy="2137340"/>
          </a:xfrm>
          <a:prstGeom prst="rect">
            <a:avLst/>
          </a:prstGeom>
        </p:spPr>
      </p:pic>
      <p:pic>
        <p:nvPicPr>
          <p:cNvPr id="6" name="Picture 2">
            <a:extLst>
              <a:ext uri="{FF2B5EF4-FFF2-40B4-BE49-F238E27FC236}">
                <a16:creationId xmlns:a16="http://schemas.microsoft.com/office/drawing/2014/main" id="{2044B792-CB2D-4370-A94C-23378E609C8F}"/>
              </a:ext>
            </a:extLst>
          </p:cNvPr>
          <p:cNvPicPr>
            <a:picLocks noChangeAspect="1" noChangeArrowheads="1"/>
          </p:cNvPicPr>
          <p:nvPr/>
        </p:nvPicPr>
        <p:blipFill>
          <a:blip r:embed="rId3" cstate="print"/>
          <a:srcRect r="30803"/>
          <a:stretch>
            <a:fillRect/>
          </a:stretch>
        </p:blipFill>
        <p:spPr bwMode="auto">
          <a:xfrm>
            <a:off x="2349083" y="5103019"/>
            <a:ext cx="1619970" cy="1721724"/>
          </a:xfrm>
          <a:prstGeom prst="rect">
            <a:avLst/>
          </a:prstGeom>
          <a:noFill/>
          <a:ln w="9525">
            <a:noFill/>
            <a:miter lim="800000"/>
            <a:headEnd/>
            <a:tailEnd/>
          </a:ln>
        </p:spPr>
      </p:pic>
      <p:grpSp>
        <p:nvGrpSpPr>
          <p:cNvPr id="7" name="Group 16">
            <a:extLst>
              <a:ext uri="{FF2B5EF4-FFF2-40B4-BE49-F238E27FC236}">
                <a16:creationId xmlns:a16="http://schemas.microsoft.com/office/drawing/2014/main" id="{3FA02CD7-6356-4842-8B5F-68DC08C4F70B}"/>
              </a:ext>
            </a:extLst>
          </p:cNvPr>
          <p:cNvGrpSpPr>
            <a:grpSpLocks/>
          </p:cNvGrpSpPr>
          <p:nvPr/>
        </p:nvGrpSpPr>
        <p:grpSpPr bwMode="auto">
          <a:xfrm>
            <a:off x="4484313" y="5096506"/>
            <a:ext cx="2209282" cy="1721724"/>
            <a:chOff x="624" y="1056"/>
            <a:chExt cx="2232" cy="2096"/>
          </a:xfrm>
        </p:grpSpPr>
        <p:pic>
          <p:nvPicPr>
            <p:cNvPr id="8" name="Picture 4" descr="mauna_eit">
              <a:extLst>
                <a:ext uri="{FF2B5EF4-FFF2-40B4-BE49-F238E27FC236}">
                  <a16:creationId xmlns:a16="http://schemas.microsoft.com/office/drawing/2014/main" id="{7477F405-1DCB-43D9-927E-ADA540AE3F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9548"/>
            <a:stretch/>
          </p:blipFill>
          <p:spPr bwMode="auto">
            <a:xfrm>
              <a:off x="624" y="1056"/>
              <a:ext cx="2232" cy="2096"/>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8">
              <a:extLst>
                <a:ext uri="{FF2B5EF4-FFF2-40B4-BE49-F238E27FC236}">
                  <a16:creationId xmlns:a16="http://schemas.microsoft.com/office/drawing/2014/main" id="{D4CE0162-33EF-4557-8164-7671EB77D8F9}"/>
                </a:ext>
              </a:extLst>
            </p:cNvPr>
            <p:cNvSpPr txBox="1">
              <a:spLocks noChangeArrowheads="1"/>
            </p:cNvSpPr>
            <p:nvPr/>
          </p:nvSpPr>
          <p:spPr bwMode="auto">
            <a:xfrm>
              <a:off x="632" y="1056"/>
              <a:ext cx="1133" cy="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altLang="en-US" sz="1200"/>
                <a:t>Mauna Loa 19:23 – 19:32</a:t>
              </a:r>
            </a:p>
            <a:p>
              <a:r>
                <a:rPr lang="it-IT" altLang="en-US" sz="1200"/>
                <a:t>EIT 19:25 – 18:36</a:t>
              </a:r>
            </a:p>
          </p:txBody>
        </p:sp>
      </p:grpSp>
      <p:grpSp>
        <p:nvGrpSpPr>
          <p:cNvPr id="10" name="Group 7">
            <a:extLst>
              <a:ext uri="{FF2B5EF4-FFF2-40B4-BE49-F238E27FC236}">
                <a16:creationId xmlns:a16="http://schemas.microsoft.com/office/drawing/2014/main" id="{F7FA6058-C8FC-438E-AFAC-9660B4C126FB}"/>
              </a:ext>
            </a:extLst>
          </p:cNvPr>
          <p:cNvGrpSpPr/>
          <p:nvPr/>
        </p:nvGrpSpPr>
        <p:grpSpPr>
          <a:xfrm>
            <a:off x="6963748" y="3221665"/>
            <a:ext cx="2075373" cy="3636335"/>
            <a:chOff x="5328356" y="541337"/>
            <a:chExt cx="3233738" cy="5859463"/>
          </a:xfrm>
        </p:grpSpPr>
        <p:grpSp>
          <p:nvGrpSpPr>
            <p:cNvPr id="11" name="Group 31">
              <a:extLst>
                <a:ext uri="{FF2B5EF4-FFF2-40B4-BE49-F238E27FC236}">
                  <a16:creationId xmlns:a16="http://schemas.microsoft.com/office/drawing/2014/main" id="{975FE49E-D517-472D-9718-5136B9C4BAB5}"/>
                </a:ext>
              </a:extLst>
            </p:cNvPr>
            <p:cNvGrpSpPr>
              <a:grpSpLocks/>
            </p:cNvGrpSpPr>
            <p:nvPr/>
          </p:nvGrpSpPr>
          <p:grpSpPr bwMode="auto">
            <a:xfrm>
              <a:off x="5328356" y="541337"/>
              <a:ext cx="3233738" cy="5859463"/>
              <a:chOff x="111" y="528"/>
              <a:chExt cx="2037" cy="3691"/>
            </a:xfrm>
          </p:grpSpPr>
          <p:pic>
            <p:nvPicPr>
              <p:cNvPr id="16" name="Picture 4" descr="cme_panel2">
                <a:extLst>
                  <a:ext uri="{FF2B5EF4-FFF2-40B4-BE49-F238E27FC236}">
                    <a16:creationId xmlns:a16="http://schemas.microsoft.com/office/drawing/2014/main" id="{4CED140C-5B8D-4C0E-B012-E254E60C0046}"/>
                  </a:ext>
                </a:extLst>
              </p:cNvPr>
              <p:cNvPicPr>
                <a:picLocks noChangeAspect="1" noChangeArrowheads="1"/>
              </p:cNvPicPr>
              <p:nvPr/>
            </p:nvPicPr>
            <p:blipFill>
              <a:blip r:embed="rId5" cstate="print"/>
              <a:srcRect l="33218" r="33218"/>
              <a:stretch>
                <a:fillRect/>
              </a:stretch>
            </p:blipFill>
            <p:spPr bwMode="auto">
              <a:xfrm>
                <a:off x="111" y="528"/>
                <a:ext cx="1857" cy="3691"/>
              </a:xfrm>
              <a:prstGeom prst="rect">
                <a:avLst/>
              </a:prstGeom>
              <a:noFill/>
              <a:ln w="9525">
                <a:noFill/>
                <a:miter lim="800000"/>
                <a:headEnd/>
                <a:tailEnd/>
              </a:ln>
            </p:spPr>
          </p:pic>
          <p:sp>
            <p:nvSpPr>
              <p:cNvPr id="17" name="Text Box 14">
                <a:extLst>
                  <a:ext uri="{FF2B5EF4-FFF2-40B4-BE49-F238E27FC236}">
                    <a16:creationId xmlns:a16="http://schemas.microsoft.com/office/drawing/2014/main" id="{84EE0A50-D912-4843-8EB1-89A09FD7FE54}"/>
                  </a:ext>
                </a:extLst>
              </p:cNvPr>
              <p:cNvSpPr txBox="1">
                <a:spLocks noChangeArrowheads="1"/>
              </p:cNvSpPr>
              <p:nvPr/>
            </p:nvSpPr>
            <p:spPr bwMode="auto">
              <a:xfrm>
                <a:off x="1011" y="1024"/>
                <a:ext cx="997" cy="312"/>
              </a:xfrm>
              <a:prstGeom prst="rect">
                <a:avLst/>
              </a:prstGeom>
              <a:noFill/>
              <a:ln w="9525">
                <a:noFill/>
                <a:miter lim="800000"/>
                <a:headEnd/>
                <a:tailEnd/>
              </a:ln>
            </p:spPr>
            <p:txBody>
              <a:bodyPr wrap="none">
                <a:spAutoFit/>
              </a:bodyPr>
              <a:lstStyle/>
              <a:p>
                <a:r>
                  <a:rPr lang="it-IT" sz="1400" dirty="0">
                    <a:solidFill>
                      <a:schemeClr val="bg1"/>
                    </a:solidFill>
                  </a:rPr>
                  <a:t>Shock front</a:t>
                </a:r>
              </a:p>
            </p:txBody>
          </p:sp>
          <p:sp>
            <p:nvSpPr>
              <p:cNvPr id="18" name="Line 15">
                <a:extLst>
                  <a:ext uri="{FF2B5EF4-FFF2-40B4-BE49-F238E27FC236}">
                    <a16:creationId xmlns:a16="http://schemas.microsoft.com/office/drawing/2014/main" id="{637689AF-FC09-43D6-8FCA-A85728CE844E}"/>
                  </a:ext>
                </a:extLst>
              </p:cNvPr>
              <p:cNvSpPr>
                <a:spLocks noChangeShapeType="1"/>
              </p:cNvSpPr>
              <p:nvPr/>
            </p:nvSpPr>
            <p:spPr bwMode="auto">
              <a:xfrm flipH="1">
                <a:off x="1071" y="1264"/>
                <a:ext cx="288" cy="336"/>
              </a:xfrm>
              <a:prstGeom prst="line">
                <a:avLst/>
              </a:prstGeom>
              <a:noFill/>
              <a:ln w="25400">
                <a:solidFill>
                  <a:schemeClr val="bg1"/>
                </a:solidFill>
                <a:round/>
                <a:headEnd/>
                <a:tailEnd/>
              </a:ln>
            </p:spPr>
            <p:txBody>
              <a:bodyPr/>
              <a:lstStyle/>
              <a:p>
                <a:endParaRPr lang="it-IT"/>
              </a:p>
            </p:txBody>
          </p:sp>
          <p:sp>
            <p:nvSpPr>
              <p:cNvPr id="19" name="Line 20">
                <a:extLst>
                  <a:ext uri="{FF2B5EF4-FFF2-40B4-BE49-F238E27FC236}">
                    <a16:creationId xmlns:a16="http://schemas.microsoft.com/office/drawing/2014/main" id="{E410C919-FE65-4B26-8F70-70B028D2BC6A}"/>
                  </a:ext>
                </a:extLst>
              </p:cNvPr>
              <p:cNvSpPr>
                <a:spLocks noChangeShapeType="1"/>
              </p:cNvSpPr>
              <p:nvPr/>
            </p:nvSpPr>
            <p:spPr bwMode="auto">
              <a:xfrm flipV="1">
                <a:off x="247" y="3392"/>
                <a:ext cx="736" cy="272"/>
              </a:xfrm>
              <a:prstGeom prst="line">
                <a:avLst/>
              </a:prstGeom>
              <a:noFill/>
              <a:ln w="31750">
                <a:solidFill>
                  <a:srgbClr val="FFCC00"/>
                </a:solidFill>
                <a:round/>
                <a:headEnd/>
                <a:tailEnd/>
              </a:ln>
            </p:spPr>
            <p:txBody>
              <a:bodyPr/>
              <a:lstStyle/>
              <a:p>
                <a:endParaRPr lang="it-IT"/>
              </a:p>
            </p:txBody>
          </p:sp>
          <p:sp>
            <p:nvSpPr>
              <p:cNvPr id="20" name="Text Box 23">
                <a:extLst>
                  <a:ext uri="{FF2B5EF4-FFF2-40B4-BE49-F238E27FC236}">
                    <a16:creationId xmlns:a16="http://schemas.microsoft.com/office/drawing/2014/main" id="{DBED10AC-C3E0-450C-8518-867A7795885B}"/>
                  </a:ext>
                </a:extLst>
              </p:cNvPr>
              <p:cNvSpPr txBox="1">
                <a:spLocks noChangeArrowheads="1"/>
              </p:cNvSpPr>
              <p:nvPr/>
            </p:nvSpPr>
            <p:spPr bwMode="auto">
              <a:xfrm>
                <a:off x="278" y="560"/>
                <a:ext cx="1870" cy="344"/>
              </a:xfrm>
              <a:prstGeom prst="rect">
                <a:avLst/>
              </a:prstGeom>
              <a:noFill/>
              <a:ln w="9525">
                <a:noFill/>
                <a:miter lim="800000"/>
                <a:headEnd/>
                <a:tailEnd/>
              </a:ln>
            </p:spPr>
            <p:txBody>
              <a:bodyPr wrap="square">
                <a:spAutoFit/>
              </a:bodyPr>
              <a:lstStyle/>
              <a:p>
                <a:r>
                  <a:rPr lang="it-IT" sz="1600" dirty="0">
                    <a:solidFill>
                      <a:schemeClr val="bg1"/>
                    </a:solidFill>
                  </a:rPr>
                  <a:t>2002/03/22, 11:30</a:t>
                </a:r>
              </a:p>
            </p:txBody>
          </p:sp>
          <p:sp>
            <p:nvSpPr>
              <p:cNvPr id="21" name="Line 25">
                <a:extLst>
                  <a:ext uri="{FF2B5EF4-FFF2-40B4-BE49-F238E27FC236}">
                    <a16:creationId xmlns:a16="http://schemas.microsoft.com/office/drawing/2014/main" id="{E2665BE2-5061-4682-877C-29195A7F5C58}"/>
                  </a:ext>
                </a:extLst>
              </p:cNvPr>
              <p:cNvSpPr>
                <a:spLocks noChangeShapeType="1"/>
              </p:cNvSpPr>
              <p:nvPr/>
            </p:nvSpPr>
            <p:spPr bwMode="auto">
              <a:xfrm>
                <a:off x="608" y="3528"/>
                <a:ext cx="336" cy="192"/>
              </a:xfrm>
              <a:prstGeom prst="line">
                <a:avLst/>
              </a:prstGeom>
              <a:noFill/>
              <a:ln w="19050">
                <a:solidFill>
                  <a:schemeClr val="bg1"/>
                </a:solidFill>
                <a:round/>
                <a:headEnd/>
                <a:tailEnd/>
              </a:ln>
            </p:spPr>
            <p:txBody>
              <a:bodyPr/>
              <a:lstStyle/>
              <a:p>
                <a:endParaRPr lang="it-IT"/>
              </a:p>
            </p:txBody>
          </p:sp>
          <p:sp>
            <p:nvSpPr>
              <p:cNvPr id="22" name="Text Box 26">
                <a:extLst>
                  <a:ext uri="{FF2B5EF4-FFF2-40B4-BE49-F238E27FC236}">
                    <a16:creationId xmlns:a16="http://schemas.microsoft.com/office/drawing/2014/main" id="{9D194924-F5E3-4B14-9431-8B7FB63F7BE2}"/>
                  </a:ext>
                </a:extLst>
              </p:cNvPr>
              <p:cNvSpPr txBox="1">
                <a:spLocks noChangeArrowheads="1"/>
              </p:cNvSpPr>
              <p:nvPr/>
            </p:nvSpPr>
            <p:spPr bwMode="auto">
              <a:xfrm>
                <a:off x="634" y="3728"/>
                <a:ext cx="662" cy="212"/>
              </a:xfrm>
              <a:prstGeom prst="rect">
                <a:avLst/>
              </a:prstGeom>
              <a:noFill/>
              <a:ln w="9525">
                <a:noFill/>
                <a:miter lim="800000"/>
                <a:headEnd/>
                <a:tailEnd/>
              </a:ln>
            </p:spPr>
            <p:txBody>
              <a:bodyPr wrap="none">
                <a:spAutoFit/>
              </a:bodyPr>
              <a:lstStyle/>
              <a:p>
                <a:pPr algn="ctr"/>
                <a:r>
                  <a:rPr lang="it-IT" sz="1600" dirty="0">
                    <a:solidFill>
                      <a:schemeClr val="bg1"/>
                    </a:solidFill>
                  </a:rPr>
                  <a:t>UVCS </a:t>
                </a:r>
                <a:r>
                  <a:rPr lang="it-IT" sz="1600" dirty="0" err="1">
                    <a:solidFill>
                      <a:schemeClr val="bg1"/>
                    </a:solidFill>
                  </a:rPr>
                  <a:t>slit</a:t>
                </a:r>
                <a:endParaRPr lang="it-IT" sz="1600" dirty="0">
                  <a:solidFill>
                    <a:schemeClr val="bg1"/>
                  </a:solidFill>
                </a:endParaRPr>
              </a:p>
            </p:txBody>
          </p:sp>
        </p:grpSp>
        <p:grpSp>
          <p:nvGrpSpPr>
            <p:cNvPr id="12" name="Group 32">
              <a:extLst>
                <a:ext uri="{FF2B5EF4-FFF2-40B4-BE49-F238E27FC236}">
                  <a16:creationId xmlns:a16="http://schemas.microsoft.com/office/drawing/2014/main" id="{475A38E9-D821-497B-B250-A374BC62FAC8}"/>
                </a:ext>
              </a:extLst>
            </p:cNvPr>
            <p:cNvGrpSpPr>
              <a:grpSpLocks/>
            </p:cNvGrpSpPr>
            <p:nvPr/>
          </p:nvGrpSpPr>
          <p:grpSpPr bwMode="auto">
            <a:xfrm>
              <a:off x="5562512" y="2123185"/>
              <a:ext cx="2732088" cy="3192463"/>
              <a:chOff x="245" y="1516"/>
              <a:chExt cx="1721" cy="2011"/>
            </a:xfrm>
          </p:grpSpPr>
          <p:sp>
            <p:nvSpPr>
              <p:cNvPr id="13" name="Freeform 7">
                <a:extLst>
                  <a:ext uri="{FF2B5EF4-FFF2-40B4-BE49-F238E27FC236}">
                    <a16:creationId xmlns:a16="http://schemas.microsoft.com/office/drawing/2014/main" id="{EB3A37AE-9706-4619-A9F7-E18820CA42C3}"/>
                  </a:ext>
                </a:extLst>
              </p:cNvPr>
              <p:cNvSpPr>
                <a:spLocks/>
              </p:cNvSpPr>
              <p:nvPr/>
            </p:nvSpPr>
            <p:spPr bwMode="auto">
              <a:xfrm>
                <a:off x="351" y="3015"/>
                <a:ext cx="650" cy="512"/>
              </a:xfrm>
              <a:custGeom>
                <a:avLst/>
                <a:gdLst>
                  <a:gd name="T0" fmla="*/ 543 w 543"/>
                  <a:gd name="T1" fmla="*/ 443 h 443"/>
                  <a:gd name="T2" fmla="*/ 426 w 543"/>
                  <a:gd name="T3" fmla="*/ 401 h 443"/>
                  <a:gd name="T4" fmla="*/ 267 w 543"/>
                  <a:gd name="T5" fmla="*/ 351 h 443"/>
                  <a:gd name="T6" fmla="*/ 192 w 543"/>
                  <a:gd name="T7" fmla="*/ 309 h 443"/>
                  <a:gd name="T8" fmla="*/ 125 w 543"/>
                  <a:gd name="T9" fmla="*/ 243 h 443"/>
                  <a:gd name="T10" fmla="*/ 33 w 543"/>
                  <a:gd name="T11" fmla="*/ 126 h 443"/>
                  <a:gd name="T12" fmla="*/ 0 w 543"/>
                  <a:gd name="T13" fmla="*/ 0 h 443"/>
                  <a:gd name="T14" fmla="*/ 0 60000 65536"/>
                  <a:gd name="T15" fmla="*/ 0 60000 65536"/>
                  <a:gd name="T16" fmla="*/ 0 60000 65536"/>
                  <a:gd name="T17" fmla="*/ 0 60000 65536"/>
                  <a:gd name="T18" fmla="*/ 0 60000 65536"/>
                  <a:gd name="T19" fmla="*/ 0 60000 65536"/>
                  <a:gd name="T20" fmla="*/ 0 60000 65536"/>
                  <a:gd name="T21" fmla="*/ 0 w 543"/>
                  <a:gd name="T22" fmla="*/ 0 h 443"/>
                  <a:gd name="T23" fmla="*/ 543 w 543"/>
                  <a:gd name="T24" fmla="*/ 443 h 4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3" h="443">
                    <a:moveTo>
                      <a:pt x="543" y="443"/>
                    </a:moveTo>
                    <a:cubicBezTo>
                      <a:pt x="474" y="396"/>
                      <a:pt x="513" y="411"/>
                      <a:pt x="426" y="401"/>
                    </a:cubicBezTo>
                    <a:cubicBezTo>
                      <a:pt x="373" y="384"/>
                      <a:pt x="320" y="368"/>
                      <a:pt x="267" y="351"/>
                    </a:cubicBezTo>
                    <a:cubicBezTo>
                      <a:pt x="242" y="334"/>
                      <a:pt x="217" y="326"/>
                      <a:pt x="192" y="309"/>
                    </a:cubicBezTo>
                    <a:cubicBezTo>
                      <a:pt x="173" y="280"/>
                      <a:pt x="154" y="262"/>
                      <a:pt x="125" y="243"/>
                    </a:cubicBezTo>
                    <a:cubicBezTo>
                      <a:pt x="97" y="200"/>
                      <a:pt x="76" y="154"/>
                      <a:pt x="33" y="126"/>
                    </a:cubicBezTo>
                    <a:cubicBezTo>
                      <a:pt x="20" y="86"/>
                      <a:pt x="0" y="42"/>
                      <a:pt x="0" y="0"/>
                    </a:cubicBezTo>
                  </a:path>
                </a:pathLst>
              </a:custGeom>
              <a:noFill/>
              <a:ln w="38100">
                <a:solidFill>
                  <a:srgbClr val="FF0000"/>
                </a:solidFill>
                <a:round/>
                <a:headEnd/>
                <a:tailEnd/>
              </a:ln>
            </p:spPr>
            <p:txBody>
              <a:bodyPr/>
              <a:lstStyle/>
              <a:p>
                <a:endParaRPr lang="it-IT"/>
              </a:p>
            </p:txBody>
          </p:sp>
          <p:sp>
            <p:nvSpPr>
              <p:cNvPr id="14" name="Freeform 8">
                <a:extLst>
                  <a:ext uri="{FF2B5EF4-FFF2-40B4-BE49-F238E27FC236}">
                    <a16:creationId xmlns:a16="http://schemas.microsoft.com/office/drawing/2014/main" id="{B189EC8B-A233-4939-9234-6F1B4EF24F86}"/>
                  </a:ext>
                </a:extLst>
              </p:cNvPr>
              <p:cNvSpPr>
                <a:spLocks/>
              </p:cNvSpPr>
              <p:nvPr/>
            </p:nvSpPr>
            <p:spPr bwMode="auto">
              <a:xfrm>
                <a:off x="245" y="1516"/>
                <a:ext cx="1721" cy="718"/>
              </a:xfrm>
              <a:custGeom>
                <a:avLst/>
                <a:gdLst>
                  <a:gd name="T0" fmla="*/ 0 w 1439"/>
                  <a:gd name="T1" fmla="*/ 188 h 622"/>
                  <a:gd name="T2" fmla="*/ 116 w 1439"/>
                  <a:gd name="T3" fmla="*/ 96 h 622"/>
                  <a:gd name="T4" fmla="*/ 192 w 1439"/>
                  <a:gd name="T5" fmla="*/ 71 h 622"/>
                  <a:gd name="T6" fmla="*/ 217 w 1439"/>
                  <a:gd name="T7" fmla="*/ 63 h 622"/>
                  <a:gd name="T8" fmla="*/ 642 w 1439"/>
                  <a:gd name="T9" fmla="*/ 54 h 622"/>
                  <a:gd name="T10" fmla="*/ 868 w 1439"/>
                  <a:gd name="T11" fmla="*/ 121 h 622"/>
                  <a:gd name="T12" fmla="*/ 1010 w 1439"/>
                  <a:gd name="T13" fmla="*/ 179 h 622"/>
                  <a:gd name="T14" fmla="*/ 1127 w 1439"/>
                  <a:gd name="T15" fmla="*/ 221 h 622"/>
                  <a:gd name="T16" fmla="*/ 1252 w 1439"/>
                  <a:gd name="T17" fmla="*/ 296 h 622"/>
                  <a:gd name="T18" fmla="*/ 1293 w 1439"/>
                  <a:gd name="T19" fmla="*/ 371 h 622"/>
                  <a:gd name="T20" fmla="*/ 1319 w 1439"/>
                  <a:gd name="T21" fmla="*/ 422 h 622"/>
                  <a:gd name="T22" fmla="*/ 1394 w 1439"/>
                  <a:gd name="T23" fmla="*/ 463 h 622"/>
                  <a:gd name="T24" fmla="*/ 1427 w 1439"/>
                  <a:gd name="T25" fmla="*/ 555 h 622"/>
                  <a:gd name="T26" fmla="*/ 1435 w 1439"/>
                  <a:gd name="T27" fmla="*/ 622 h 6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39"/>
                  <a:gd name="T43" fmla="*/ 0 h 622"/>
                  <a:gd name="T44" fmla="*/ 1439 w 1439"/>
                  <a:gd name="T45" fmla="*/ 622 h 6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39" h="622">
                    <a:moveTo>
                      <a:pt x="0" y="188"/>
                    </a:moveTo>
                    <a:cubicBezTo>
                      <a:pt x="27" y="145"/>
                      <a:pt x="75" y="124"/>
                      <a:pt x="116" y="96"/>
                    </a:cubicBezTo>
                    <a:cubicBezTo>
                      <a:pt x="118" y="95"/>
                      <a:pt x="178" y="76"/>
                      <a:pt x="192" y="71"/>
                    </a:cubicBezTo>
                    <a:cubicBezTo>
                      <a:pt x="200" y="68"/>
                      <a:pt x="217" y="63"/>
                      <a:pt x="217" y="63"/>
                    </a:cubicBezTo>
                    <a:cubicBezTo>
                      <a:pt x="257" y="0"/>
                      <a:pt x="546" y="49"/>
                      <a:pt x="642" y="54"/>
                    </a:cubicBezTo>
                    <a:cubicBezTo>
                      <a:pt x="717" y="81"/>
                      <a:pt x="793" y="97"/>
                      <a:pt x="868" y="121"/>
                    </a:cubicBezTo>
                    <a:cubicBezTo>
                      <a:pt x="911" y="150"/>
                      <a:pt x="965" y="150"/>
                      <a:pt x="1010" y="179"/>
                    </a:cubicBezTo>
                    <a:cubicBezTo>
                      <a:pt x="1037" y="223"/>
                      <a:pt x="1075" y="215"/>
                      <a:pt x="1127" y="221"/>
                    </a:cubicBezTo>
                    <a:cubicBezTo>
                      <a:pt x="1163" y="257"/>
                      <a:pt x="1210" y="269"/>
                      <a:pt x="1252" y="296"/>
                    </a:cubicBezTo>
                    <a:cubicBezTo>
                      <a:pt x="1266" y="340"/>
                      <a:pt x="1255" y="314"/>
                      <a:pt x="1293" y="371"/>
                    </a:cubicBezTo>
                    <a:cubicBezTo>
                      <a:pt x="1318" y="409"/>
                      <a:pt x="1283" y="387"/>
                      <a:pt x="1319" y="422"/>
                    </a:cubicBezTo>
                    <a:cubicBezTo>
                      <a:pt x="1339" y="441"/>
                      <a:pt x="1371" y="448"/>
                      <a:pt x="1394" y="463"/>
                    </a:cubicBezTo>
                    <a:cubicBezTo>
                      <a:pt x="1401" y="502"/>
                      <a:pt x="1405" y="523"/>
                      <a:pt x="1427" y="555"/>
                    </a:cubicBezTo>
                    <a:cubicBezTo>
                      <a:pt x="1439" y="593"/>
                      <a:pt x="1435" y="571"/>
                      <a:pt x="1435" y="622"/>
                    </a:cubicBezTo>
                  </a:path>
                </a:pathLst>
              </a:custGeom>
              <a:noFill/>
              <a:ln w="38100">
                <a:solidFill>
                  <a:srgbClr val="FF0000"/>
                </a:solidFill>
                <a:round/>
                <a:headEnd/>
                <a:tailEnd/>
              </a:ln>
            </p:spPr>
            <p:txBody>
              <a:bodyPr/>
              <a:lstStyle/>
              <a:p>
                <a:endParaRPr lang="it-IT"/>
              </a:p>
            </p:txBody>
          </p:sp>
          <p:sp>
            <p:nvSpPr>
              <p:cNvPr id="15" name="Freeform 9">
                <a:extLst>
                  <a:ext uri="{FF2B5EF4-FFF2-40B4-BE49-F238E27FC236}">
                    <a16:creationId xmlns:a16="http://schemas.microsoft.com/office/drawing/2014/main" id="{165E33EC-F9DF-451B-B4E1-37956A3A8627}"/>
                  </a:ext>
                </a:extLst>
              </p:cNvPr>
              <p:cNvSpPr>
                <a:spLocks/>
              </p:cNvSpPr>
              <p:nvPr/>
            </p:nvSpPr>
            <p:spPr bwMode="auto">
              <a:xfrm>
                <a:off x="994" y="2764"/>
                <a:ext cx="969" cy="761"/>
              </a:xfrm>
              <a:custGeom>
                <a:avLst/>
                <a:gdLst>
                  <a:gd name="T0" fmla="*/ 0 w 810"/>
                  <a:gd name="T1" fmla="*/ 660 h 660"/>
                  <a:gd name="T2" fmla="*/ 142 w 810"/>
                  <a:gd name="T3" fmla="*/ 651 h 660"/>
                  <a:gd name="T4" fmla="*/ 275 w 810"/>
                  <a:gd name="T5" fmla="*/ 601 h 660"/>
                  <a:gd name="T6" fmla="*/ 284 w 810"/>
                  <a:gd name="T7" fmla="*/ 576 h 660"/>
                  <a:gd name="T8" fmla="*/ 309 w 810"/>
                  <a:gd name="T9" fmla="*/ 568 h 660"/>
                  <a:gd name="T10" fmla="*/ 442 w 810"/>
                  <a:gd name="T11" fmla="*/ 518 h 660"/>
                  <a:gd name="T12" fmla="*/ 493 w 810"/>
                  <a:gd name="T13" fmla="*/ 484 h 660"/>
                  <a:gd name="T14" fmla="*/ 501 w 810"/>
                  <a:gd name="T15" fmla="*/ 459 h 660"/>
                  <a:gd name="T16" fmla="*/ 526 w 810"/>
                  <a:gd name="T17" fmla="*/ 451 h 660"/>
                  <a:gd name="T18" fmla="*/ 651 w 810"/>
                  <a:gd name="T19" fmla="*/ 309 h 660"/>
                  <a:gd name="T20" fmla="*/ 685 w 810"/>
                  <a:gd name="T21" fmla="*/ 267 h 660"/>
                  <a:gd name="T22" fmla="*/ 718 w 810"/>
                  <a:gd name="T23" fmla="*/ 217 h 660"/>
                  <a:gd name="T24" fmla="*/ 768 w 810"/>
                  <a:gd name="T25" fmla="*/ 150 h 660"/>
                  <a:gd name="T26" fmla="*/ 793 w 810"/>
                  <a:gd name="T27" fmla="*/ 50 h 660"/>
                  <a:gd name="T28" fmla="*/ 810 w 810"/>
                  <a:gd name="T29" fmla="*/ 0 h 6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0"/>
                  <a:gd name="T46" fmla="*/ 0 h 660"/>
                  <a:gd name="T47" fmla="*/ 810 w 810"/>
                  <a:gd name="T48" fmla="*/ 660 h 6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0" h="660">
                    <a:moveTo>
                      <a:pt x="0" y="660"/>
                    </a:moveTo>
                    <a:cubicBezTo>
                      <a:pt x="47" y="657"/>
                      <a:pt x="95" y="656"/>
                      <a:pt x="142" y="651"/>
                    </a:cubicBezTo>
                    <a:cubicBezTo>
                      <a:pt x="188" y="646"/>
                      <a:pt x="230" y="612"/>
                      <a:pt x="275" y="601"/>
                    </a:cubicBezTo>
                    <a:cubicBezTo>
                      <a:pt x="278" y="593"/>
                      <a:pt x="278" y="582"/>
                      <a:pt x="284" y="576"/>
                    </a:cubicBezTo>
                    <a:cubicBezTo>
                      <a:pt x="290" y="570"/>
                      <a:pt x="301" y="572"/>
                      <a:pt x="309" y="568"/>
                    </a:cubicBezTo>
                    <a:cubicBezTo>
                      <a:pt x="353" y="546"/>
                      <a:pt x="393" y="530"/>
                      <a:pt x="442" y="518"/>
                    </a:cubicBezTo>
                    <a:cubicBezTo>
                      <a:pt x="459" y="507"/>
                      <a:pt x="476" y="495"/>
                      <a:pt x="493" y="484"/>
                    </a:cubicBezTo>
                    <a:cubicBezTo>
                      <a:pt x="500" y="479"/>
                      <a:pt x="495" y="465"/>
                      <a:pt x="501" y="459"/>
                    </a:cubicBezTo>
                    <a:cubicBezTo>
                      <a:pt x="507" y="453"/>
                      <a:pt x="518" y="454"/>
                      <a:pt x="526" y="451"/>
                    </a:cubicBezTo>
                    <a:cubicBezTo>
                      <a:pt x="579" y="415"/>
                      <a:pt x="606" y="354"/>
                      <a:pt x="651" y="309"/>
                    </a:cubicBezTo>
                    <a:cubicBezTo>
                      <a:pt x="669" y="253"/>
                      <a:pt x="644" y="314"/>
                      <a:pt x="685" y="267"/>
                    </a:cubicBezTo>
                    <a:cubicBezTo>
                      <a:pt x="698" y="252"/>
                      <a:pt x="718" y="217"/>
                      <a:pt x="718" y="217"/>
                    </a:cubicBezTo>
                    <a:cubicBezTo>
                      <a:pt x="729" y="184"/>
                      <a:pt x="739" y="170"/>
                      <a:pt x="768" y="150"/>
                    </a:cubicBezTo>
                    <a:cubicBezTo>
                      <a:pt x="784" y="101"/>
                      <a:pt x="774" y="134"/>
                      <a:pt x="793" y="50"/>
                    </a:cubicBezTo>
                    <a:cubicBezTo>
                      <a:pt x="797" y="33"/>
                      <a:pt x="810" y="0"/>
                      <a:pt x="810" y="0"/>
                    </a:cubicBezTo>
                  </a:path>
                </a:pathLst>
              </a:custGeom>
              <a:noFill/>
              <a:ln w="38100">
                <a:solidFill>
                  <a:srgbClr val="FF0000"/>
                </a:solidFill>
                <a:round/>
                <a:headEnd/>
                <a:tailEnd/>
              </a:ln>
            </p:spPr>
            <p:txBody>
              <a:bodyPr/>
              <a:lstStyle/>
              <a:p>
                <a:endParaRPr lang="it-IT"/>
              </a:p>
            </p:txBody>
          </p:sp>
        </p:grpSp>
      </p:grpSp>
      <p:cxnSp>
        <p:nvCxnSpPr>
          <p:cNvPr id="25" name="直接连接符 24">
            <a:extLst>
              <a:ext uri="{FF2B5EF4-FFF2-40B4-BE49-F238E27FC236}">
                <a16:creationId xmlns:a16="http://schemas.microsoft.com/office/drawing/2014/main" id="{AAA70307-61FB-4A58-87BF-5444234C0F44}"/>
              </a:ext>
            </a:extLst>
          </p:cNvPr>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066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83C789-0E98-4FC6-9CBF-F59D9B28FE21}"/>
              </a:ext>
            </a:extLst>
          </p:cNvPr>
          <p:cNvSpPr>
            <a:spLocks noGrp="1"/>
          </p:cNvSpPr>
          <p:nvPr>
            <p:ph type="title"/>
          </p:nvPr>
        </p:nvSpPr>
        <p:spPr/>
        <p:txBody>
          <a:bodyPr/>
          <a:lstStyle/>
          <a:p>
            <a:r>
              <a:rPr lang="en-US" altLang="zh-CN" b="1" dirty="0">
                <a:solidFill>
                  <a:srgbClr val="C00000"/>
                </a:solidFill>
                <a:latin typeface="宋体" panose="02010600030101010101" pitchFamily="2" charset="-122"/>
                <a:ea typeface="宋体" panose="02010600030101010101" pitchFamily="2" charset="-122"/>
              </a:rPr>
              <a:t>LST</a:t>
            </a:r>
            <a:r>
              <a:rPr lang="zh-CN" altLang="en-US" b="1" dirty="0">
                <a:solidFill>
                  <a:srgbClr val="C00000"/>
                </a:solidFill>
                <a:latin typeface="宋体" panose="02010600030101010101" pitchFamily="2" charset="-122"/>
                <a:ea typeface="宋体" panose="02010600030101010101" pitchFamily="2" charset="-122"/>
              </a:rPr>
              <a:t>数据分析</a:t>
            </a:r>
          </a:p>
        </p:txBody>
      </p:sp>
      <p:sp>
        <p:nvSpPr>
          <p:cNvPr id="3" name="内容占位符 2">
            <a:extLst>
              <a:ext uri="{FF2B5EF4-FFF2-40B4-BE49-F238E27FC236}">
                <a16:creationId xmlns:a16="http://schemas.microsoft.com/office/drawing/2014/main" id="{AFB6D535-AEF0-4CA9-B9A0-6F83E28D8B0C}"/>
              </a:ext>
            </a:extLst>
          </p:cNvPr>
          <p:cNvSpPr>
            <a:spLocks noGrp="1"/>
          </p:cNvSpPr>
          <p:nvPr>
            <p:ph idx="1"/>
          </p:nvPr>
        </p:nvSpPr>
        <p:spPr/>
        <p:txBody>
          <a:bodyPr/>
          <a:lstStyle/>
          <a:p>
            <a:r>
              <a:rPr lang="en-US" altLang="zh-CN" sz="2400" dirty="0">
                <a:latin typeface="黑体" panose="02010609060101010101" pitchFamily="49" charset="-122"/>
                <a:ea typeface="黑体" panose="02010609060101010101" pitchFamily="49" charset="-122"/>
              </a:rPr>
              <a:t>CME</a:t>
            </a:r>
            <a:r>
              <a:rPr lang="zh-CN" altLang="en-US" sz="2400" dirty="0">
                <a:latin typeface="黑体" panose="02010609060101010101" pitchFamily="49" charset="-122"/>
                <a:ea typeface="黑体" panose="02010609060101010101" pitchFamily="49" charset="-122"/>
              </a:rPr>
              <a:t>内部径向速度和</a:t>
            </a:r>
            <a:r>
              <a:rPr lang="en-US" altLang="zh-CN" sz="2400" dirty="0">
                <a:latin typeface="黑体" panose="02010609060101010101" pitchFamily="49" charset="-122"/>
                <a:ea typeface="黑体" panose="02010609060101010101" pitchFamily="49" charset="-122"/>
              </a:rPr>
              <a:t>Doppler dimming</a:t>
            </a:r>
            <a:r>
              <a:rPr lang="zh-CN" altLang="en-US" sz="2400" dirty="0">
                <a:latin typeface="黑体" panose="02010609060101010101" pitchFamily="49" charset="-122"/>
                <a:ea typeface="黑体" panose="02010609060101010101" pitchFamily="49" charset="-122"/>
              </a:rPr>
              <a:t>因子等分布</a:t>
            </a:r>
            <a:endParaRPr lang="en-US" altLang="zh-CN" sz="2400" dirty="0">
              <a:latin typeface="黑体" panose="02010609060101010101" pitchFamily="49" charset="-122"/>
              <a:ea typeface="黑体" panose="02010609060101010101" pitchFamily="49" charset="-122"/>
            </a:endParaRPr>
          </a:p>
          <a:p>
            <a:r>
              <a:rPr lang="en-US" altLang="zh-CN" sz="2400" dirty="0">
                <a:latin typeface="黑体" panose="02010609060101010101" pitchFamily="49" charset="-122"/>
                <a:ea typeface="黑体" panose="02010609060101010101" pitchFamily="49" charset="-122"/>
              </a:rPr>
              <a:t>CME</a:t>
            </a:r>
            <a:r>
              <a:rPr lang="zh-CN" altLang="en-US" sz="2400" dirty="0">
                <a:latin typeface="黑体" panose="02010609060101010101" pitchFamily="49" charset="-122"/>
                <a:ea typeface="黑体" panose="02010609060101010101" pitchFamily="49" charset="-122"/>
              </a:rPr>
              <a:t>自动识别</a:t>
            </a:r>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机器学习方法</a:t>
            </a:r>
            <a:endParaRPr lang="en-US" altLang="zh-CN" sz="2400" dirty="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日珥</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暗条自动识别及入库软件</a:t>
            </a:r>
            <a:endParaRPr lang="en-US" altLang="zh-CN" sz="2400" dirty="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白光耀斑识别</a:t>
            </a:r>
            <a:endParaRPr lang="en-US" altLang="zh-CN" sz="2400" dirty="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与空间天气预报相关的数据分析软件</a:t>
            </a:r>
          </a:p>
          <a:p>
            <a:endParaRPr lang="zh-CN" altLang="en-US" dirty="0">
              <a:latin typeface="黑体" panose="02010609060101010101" pitchFamily="49" charset="-122"/>
              <a:ea typeface="黑体" panose="02010609060101010101" pitchFamily="49" charset="-122"/>
            </a:endParaRPr>
          </a:p>
        </p:txBody>
      </p:sp>
      <p:pic>
        <p:nvPicPr>
          <p:cNvPr id="23" name="Picture 12">
            <a:extLst>
              <a:ext uri="{FF2B5EF4-FFF2-40B4-BE49-F238E27FC236}">
                <a16:creationId xmlns:a16="http://schemas.microsoft.com/office/drawing/2014/main" id="{FD84EDCF-73A9-460C-A6C5-4BE15D14457D}"/>
              </a:ext>
            </a:extLst>
          </p:cNvPr>
          <p:cNvPicPr>
            <a:picLocks noChangeAspect="1"/>
          </p:cNvPicPr>
          <p:nvPr/>
        </p:nvPicPr>
        <p:blipFill rotWithShape="1">
          <a:blip r:embed="rId2"/>
          <a:srcRect t="70028"/>
          <a:stretch/>
        </p:blipFill>
        <p:spPr>
          <a:xfrm>
            <a:off x="144247" y="4059135"/>
            <a:ext cx="8565916" cy="2500678"/>
          </a:xfrm>
          <a:prstGeom prst="rect">
            <a:avLst/>
          </a:prstGeom>
        </p:spPr>
      </p:pic>
      <p:sp>
        <p:nvSpPr>
          <p:cNvPr id="5" name="矩形 4">
            <a:extLst>
              <a:ext uri="{FF2B5EF4-FFF2-40B4-BE49-F238E27FC236}">
                <a16:creationId xmlns:a16="http://schemas.microsoft.com/office/drawing/2014/main" id="{AA792142-B947-437A-82CC-4F3820FDF5D4}"/>
              </a:ext>
            </a:extLst>
          </p:cNvPr>
          <p:cNvSpPr/>
          <p:nvPr/>
        </p:nvSpPr>
        <p:spPr>
          <a:xfrm>
            <a:off x="2390396" y="6492874"/>
            <a:ext cx="4541628" cy="369332"/>
          </a:xfrm>
          <a:prstGeom prst="rect">
            <a:avLst/>
          </a:prstGeom>
        </p:spPr>
        <p:txBody>
          <a:bodyPr wrap="none">
            <a:spAutoFit/>
          </a:bodyPr>
          <a:lstStyle/>
          <a:p>
            <a:r>
              <a:rPr lang="en-US" altLang="zh-CN" dirty="0"/>
              <a:t>CME</a:t>
            </a:r>
            <a:r>
              <a:rPr lang="zh-CN" altLang="en-US" dirty="0"/>
              <a:t>三维空间位置、传播方向、运动学参数</a:t>
            </a:r>
            <a:endParaRPr lang="en-US" altLang="zh-CN" dirty="0"/>
          </a:p>
        </p:txBody>
      </p:sp>
      <p:cxnSp>
        <p:nvCxnSpPr>
          <p:cNvPr id="8" name="直接连接符 7">
            <a:extLst>
              <a:ext uri="{FF2B5EF4-FFF2-40B4-BE49-F238E27FC236}">
                <a16:creationId xmlns:a16="http://schemas.microsoft.com/office/drawing/2014/main" id="{3EF16247-2478-4FBF-9497-1987937DBDFD}"/>
              </a:ext>
            </a:extLst>
          </p:cNvPr>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1194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83C789-0E98-4FC6-9CBF-F59D9B28FE21}"/>
              </a:ext>
            </a:extLst>
          </p:cNvPr>
          <p:cNvSpPr>
            <a:spLocks noGrp="1"/>
          </p:cNvSpPr>
          <p:nvPr>
            <p:ph type="title"/>
          </p:nvPr>
        </p:nvSpPr>
        <p:spPr/>
        <p:txBody>
          <a:bodyPr/>
          <a:lstStyle/>
          <a:p>
            <a:r>
              <a:rPr lang="en-US" altLang="zh-CN" b="1" dirty="0">
                <a:solidFill>
                  <a:srgbClr val="C00000"/>
                </a:solidFill>
                <a:latin typeface="宋体" panose="02010600030101010101" pitchFamily="2" charset="-122"/>
                <a:ea typeface="宋体" panose="02010600030101010101" pitchFamily="2" charset="-122"/>
              </a:rPr>
              <a:t>HXI</a:t>
            </a:r>
            <a:r>
              <a:rPr lang="zh-CN" altLang="en-US" b="1" dirty="0">
                <a:solidFill>
                  <a:srgbClr val="C00000"/>
                </a:solidFill>
                <a:latin typeface="宋体" panose="02010600030101010101" pitchFamily="2" charset="-122"/>
                <a:ea typeface="宋体" panose="02010600030101010101" pitchFamily="2" charset="-122"/>
              </a:rPr>
              <a:t>数据分析</a:t>
            </a:r>
          </a:p>
        </p:txBody>
      </p:sp>
      <p:sp>
        <p:nvSpPr>
          <p:cNvPr id="3" name="内容占位符 2">
            <a:extLst>
              <a:ext uri="{FF2B5EF4-FFF2-40B4-BE49-F238E27FC236}">
                <a16:creationId xmlns:a16="http://schemas.microsoft.com/office/drawing/2014/main" id="{AFB6D535-AEF0-4CA9-B9A0-6F83E28D8B0C}"/>
              </a:ext>
            </a:extLst>
          </p:cNvPr>
          <p:cNvSpPr>
            <a:spLocks noGrp="1"/>
          </p:cNvSpPr>
          <p:nvPr>
            <p:ph idx="1"/>
          </p:nvPr>
        </p:nvSpPr>
        <p:spPr>
          <a:xfrm>
            <a:off x="539618" y="1690689"/>
            <a:ext cx="7886700" cy="4351338"/>
          </a:xfrm>
        </p:spPr>
        <p:txBody>
          <a:bodyPr>
            <a:normAutofit/>
          </a:bodyPr>
          <a:lstStyle/>
          <a:p>
            <a:r>
              <a:rPr lang="en-US" altLang="zh-CN" sz="2400" dirty="0">
                <a:latin typeface="黑体" panose="02010609060101010101" pitchFamily="49" charset="-122"/>
                <a:ea typeface="黑体" panose="02010609060101010101" pitchFamily="49" charset="-122"/>
              </a:rPr>
              <a:t>HXI</a:t>
            </a:r>
            <a:r>
              <a:rPr lang="zh-CN" altLang="en-US" sz="2400" dirty="0">
                <a:latin typeface="黑体" panose="02010609060101010101" pitchFamily="49" charset="-122"/>
                <a:ea typeface="黑体" panose="02010609060101010101" pitchFamily="49" charset="-122"/>
              </a:rPr>
              <a:t>模拟</a:t>
            </a:r>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r>
              <a:rPr lang="en-US" altLang="zh-CN" sz="2400" dirty="0">
                <a:latin typeface="黑体" panose="02010609060101010101" pitchFamily="49" charset="-122"/>
                <a:ea typeface="黑体" panose="02010609060101010101" pitchFamily="49" charset="-122"/>
              </a:rPr>
              <a:t>HXI</a:t>
            </a:r>
            <a:r>
              <a:rPr lang="zh-CN" altLang="en-US" sz="2400" dirty="0">
                <a:latin typeface="黑体" panose="02010609060101010101" pitchFamily="49" charset="-122"/>
                <a:ea typeface="黑体" panose="02010609060101010101" pitchFamily="49" charset="-122"/>
              </a:rPr>
              <a:t>成像算法</a:t>
            </a:r>
            <a:endParaRPr lang="en-US" altLang="zh-CN" sz="2400" dirty="0">
              <a:latin typeface="黑体" panose="02010609060101010101" pitchFamily="49" charset="-122"/>
              <a:ea typeface="黑体" panose="02010609060101010101" pitchFamily="49" charset="-122"/>
            </a:endParaRPr>
          </a:p>
        </p:txBody>
      </p:sp>
      <p:pic>
        <p:nvPicPr>
          <p:cNvPr id="5" name="图片 4">
            <a:extLst>
              <a:ext uri="{FF2B5EF4-FFF2-40B4-BE49-F238E27FC236}">
                <a16:creationId xmlns:a16="http://schemas.microsoft.com/office/drawing/2014/main" id="{3557DE3D-DCA5-4013-98E4-481F122EB427}"/>
              </a:ext>
            </a:extLst>
          </p:cNvPr>
          <p:cNvPicPr>
            <a:picLocks noChangeAspect="1"/>
          </p:cNvPicPr>
          <p:nvPr/>
        </p:nvPicPr>
        <p:blipFill>
          <a:blip r:embed="rId2"/>
          <a:stretch>
            <a:fillRect/>
          </a:stretch>
        </p:blipFill>
        <p:spPr>
          <a:xfrm>
            <a:off x="2986614" y="1687150"/>
            <a:ext cx="5754029" cy="2597578"/>
          </a:xfrm>
          <a:prstGeom prst="rect">
            <a:avLst/>
          </a:prstGeom>
        </p:spPr>
      </p:pic>
      <p:pic>
        <p:nvPicPr>
          <p:cNvPr id="14" name="图片 13">
            <a:extLst>
              <a:ext uri="{FF2B5EF4-FFF2-40B4-BE49-F238E27FC236}">
                <a16:creationId xmlns:a16="http://schemas.microsoft.com/office/drawing/2014/main" id="{D7AACB49-6416-4B43-9D3F-E2E1FCD7FE0B}"/>
              </a:ext>
            </a:extLst>
          </p:cNvPr>
          <p:cNvPicPr>
            <a:picLocks noChangeAspect="1"/>
          </p:cNvPicPr>
          <p:nvPr/>
        </p:nvPicPr>
        <p:blipFill>
          <a:blip r:embed="rId3"/>
          <a:stretch>
            <a:fillRect/>
          </a:stretch>
        </p:blipFill>
        <p:spPr>
          <a:xfrm>
            <a:off x="1293542" y="4167595"/>
            <a:ext cx="7703517" cy="2562049"/>
          </a:xfrm>
          <a:prstGeom prst="rect">
            <a:avLst/>
          </a:prstGeom>
        </p:spPr>
      </p:pic>
      <p:cxnSp>
        <p:nvCxnSpPr>
          <p:cNvPr id="8" name="直接连接符 7">
            <a:extLst>
              <a:ext uri="{FF2B5EF4-FFF2-40B4-BE49-F238E27FC236}">
                <a16:creationId xmlns:a16="http://schemas.microsoft.com/office/drawing/2014/main" id="{FB702813-4352-4A41-971C-D35587FC2228}"/>
              </a:ext>
            </a:extLst>
          </p:cNvPr>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6878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83C789-0E98-4FC6-9CBF-F59D9B28FE21}"/>
              </a:ext>
            </a:extLst>
          </p:cNvPr>
          <p:cNvSpPr>
            <a:spLocks noGrp="1"/>
          </p:cNvSpPr>
          <p:nvPr>
            <p:ph type="title"/>
          </p:nvPr>
        </p:nvSpPr>
        <p:spPr/>
        <p:txBody>
          <a:bodyPr/>
          <a:lstStyle/>
          <a:p>
            <a:r>
              <a:rPr lang="en-US" altLang="zh-CN" b="1" dirty="0">
                <a:solidFill>
                  <a:srgbClr val="C00000"/>
                </a:solidFill>
                <a:latin typeface="宋体" panose="02010600030101010101" pitchFamily="2" charset="-122"/>
                <a:ea typeface="宋体" panose="02010600030101010101" pitchFamily="2" charset="-122"/>
              </a:rPr>
              <a:t>HXI</a:t>
            </a:r>
            <a:r>
              <a:rPr lang="zh-CN" altLang="en-US" b="1" dirty="0">
                <a:solidFill>
                  <a:srgbClr val="C00000"/>
                </a:solidFill>
                <a:latin typeface="宋体" panose="02010600030101010101" pitchFamily="2" charset="-122"/>
                <a:ea typeface="宋体" panose="02010600030101010101" pitchFamily="2" charset="-122"/>
              </a:rPr>
              <a:t>数据分析</a:t>
            </a:r>
          </a:p>
        </p:txBody>
      </p:sp>
      <p:sp>
        <p:nvSpPr>
          <p:cNvPr id="3" name="内容占位符 2">
            <a:extLst>
              <a:ext uri="{FF2B5EF4-FFF2-40B4-BE49-F238E27FC236}">
                <a16:creationId xmlns:a16="http://schemas.microsoft.com/office/drawing/2014/main" id="{AFB6D535-AEF0-4CA9-B9A0-6F83E28D8B0C}"/>
              </a:ext>
            </a:extLst>
          </p:cNvPr>
          <p:cNvSpPr>
            <a:spLocks noGrp="1"/>
          </p:cNvSpPr>
          <p:nvPr>
            <p:ph idx="1"/>
          </p:nvPr>
        </p:nvSpPr>
        <p:spPr>
          <a:xfrm>
            <a:off x="539618" y="1690689"/>
            <a:ext cx="7886700" cy="4351338"/>
          </a:xfrm>
        </p:spPr>
        <p:txBody>
          <a:bodyPr>
            <a:normAutofit/>
          </a:bodyPr>
          <a:lstStyle/>
          <a:p>
            <a:r>
              <a:rPr lang="zh-CN" altLang="en-US" sz="2400" dirty="0">
                <a:latin typeface="黑体" panose="02010609060101010101" pitchFamily="49" charset="-122"/>
                <a:ea typeface="黑体" panose="02010609060101010101" pitchFamily="49" charset="-122"/>
              </a:rPr>
              <a:t>非理想光栅</a:t>
            </a:r>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光栅参数设计优化</a:t>
            </a:r>
            <a:endParaRPr lang="en-US" altLang="zh-CN" sz="2400" dirty="0">
              <a:latin typeface="黑体" panose="02010609060101010101" pitchFamily="49" charset="-122"/>
              <a:ea typeface="黑体" panose="02010609060101010101" pitchFamily="49" charset="-122"/>
            </a:endParaRPr>
          </a:p>
        </p:txBody>
      </p:sp>
      <p:pic>
        <p:nvPicPr>
          <p:cNvPr id="11" name="图片 1">
            <a:extLst>
              <a:ext uri="{FF2B5EF4-FFF2-40B4-BE49-F238E27FC236}">
                <a16:creationId xmlns:a16="http://schemas.microsoft.com/office/drawing/2014/main" id="{EE576A30-1D7B-4171-A4DC-F9E468C024F4}"/>
              </a:ext>
            </a:extLst>
          </p:cNvPr>
          <p:cNvPicPr>
            <a:picLocks noChangeAspect="1"/>
          </p:cNvPicPr>
          <p:nvPr/>
        </p:nvPicPr>
        <p:blipFill>
          <a:blip r:embed="rId2"/>
          <a:stretch>
            <a:fillRect/>
          </a:stretch>
        </p:blipFill>
        <p:spPr>
          <a:xfrm>
            <a:off x="3115101" y="1690689"/>
            <a:ext cx="5939867" cy="2788601"/>
          </a:xfrm>
          <a:prstGeom prst="rect">
            <a:avLst/>
          </a:prstGeom>
          <a:noFill/>
          <a:ln w="9525">
            <a:noFill/>
          </a:ln>
        </p:spPr>
      </p:pic>
      <p:pic>
        <p:nvPicPr>
          <p:cNvPr id="12" name="图片 11">
            <a:extLst>
              <a:ext uri="{FF2B5EF4-FFF2-40B4-BE49-F238E27FC236}">
                <a16:creationId xmlns:a16="http://schemas.microsoft.com/office/drawing/2014/main" id="{987C9D15-4708-4BA2-B407-61D3DE7E9A2D}"/>
              </a:ext>
            </a:extLst>
          </p:cNvPr>
          <p:cNvPicPr>
            <a:picLocks noChangeAspect="1"/>
          </p:cNvPicPr>
          <p:nvPr/>
        </p:nvPicPr>
        <p:blipFill>
          <a:blip r:embed="rId3"/>
          <a:stretch>
            <a:fillRect/>
          </a:stretch>
        </p:blipFill>
        <p:spPr>
          <a:xfrm>
            <a:off x="37187" y="2539843"/>
            <a:ext cx="4359910" cy="4226560"/>
          </a:xfrm>
          <a:prstGeom prst="rect">
            <a:avLst/>
          </a:prstGeom>
        </p:spPr>
      </p:pic>
      <p:pic>
        <p:nvPicPr>
          <p:cNvPr id="13" name="图片 12">
            <a:extLst>
              <a:ext uri="{FF2B5EF4-FFF2-40B4-BE49-F238E27FC236}">
                <a16:creationId xmlns:a16="http://schemas.microsoft.com/office/drawing/2014/main" id="{D870B3EF-48B3-42CD-A6B9-6958F38829BB}"/>
              </a:ext>
            </a:extLst>
          </p:cNvPr>
          <p:cNvPicPr>
            <a:picLocks noChangeAspect="1"/>
          </p:cNvPicPr>
          <p:nvPr/>
        </p:nvPicPr>
        <p:blipFill>
          <a:blip r:embed="rId4"/>
          <a:stretch>
            <a:fillRect/>
          </a:stretch>
        </p:blipFill>
        <p:spPr>
          <a:xfrm>
            <a:off x="4779367" y="2539843"/>
            <a:ext cx="4337685" cy="4226560"/>
          </a:xfrm>
          <a:prstGeom prst="rect">
            <a:avLst/>
          </a:prstGeom>
        </p:spPr>
      </p:pic>
      <p:cxnSp>
        <p:nvCxnSpPr>
          <p:cNvPr id="9" name="直接连接符 8">
            <a:extLst>
              <a:ext uri="{FF2B5EF4-FFF2-40B4-BE49-F238E27FC236}">
                <a16:creationId xmlns:a16="http://schemas.microsoft.com/office/drawing/2014/main" id="{B6F147A4-2570-4031-8721-F152FBD3C129}"/>
              </a:ext>
            </a:extLst>
          </p:cNvPr>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5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3134AE-69AD-40CE-8227-FF485CE77132}"/>
              </a:ext>
            </a:extLst>
          </p:cNvPr>
          <p:cNvSpPr>
            <a:spLocks noGrp="1"/>
          </p:cNvSpPr>
          <p:nvPr>
            <p:ph type="title"/>
          </p:nvPr>
        </p:nvSpPr>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用户服务</a:t>
            </a:r>
          </a:p>
        </p:txBody>
      </p:sp>
      <p:sp>
        <p:nvSpPr>
          <p:cNvPr id="7" name="矩形 6">
            <a:extLst>
              <a:ext uri="{FF2B5EF4-FFF2-40B4-BE49-F238E27FC236}">
                <a16:creationId xmlns:a16="http://schemas.microsoft.com/office/drawing/2014/main" id="{23D5BC94-E3DC-4595-A813-607BDD2D3C98}"/>
              </a:ext>
            </a:extLst>
          </p:cNvPr>
          <p:cNvSpPr/>
          <p:nvPr/>
        </p:nvSpPr>
        <p:spPr>
          <a:xfrm>
            <a:off x="44603" y="1855102"/>
            <a:ext cx="8173846" cy="3806170"/>
          </a:xfrm>
          <a:prstGeom prst="rect">
            <a:avLst/>
          </a:prstGeom>
        </p:spPr>
        <p:txBody>
          <a:bodyPr wrap="square">
            <a:spAutoFit/>
          </a:bodyPr>
          <a:lstStyle/>
          <a:p>
            <a:pPr marL="471488" lvl="2" indent="-342900" defTabSz="914400" eaLnBrk="0" fontAlgn="base" hangingPunct="0">
              <a:spcBef>
                <a:spcPts val="800"/>
              </a:spcBef>
              <a:spcAft>
                <a:spcPct val="0"/>
              </a:spcAft>
              <a:buFont typeface="Wingdings" panose="05000000000000000000" pitchFamily="2" charset="2"/>
              <a:buChar char="Ø"/>
            </a:pPr>
            <a:r>
              <a:rPr lang="zh-CN" altLang="en-US" sz="2400" dirty="0">
                <a:solidFill>
                  <a:srgbClr val="0070C0"/>
                </a:solidFill>
                <a:latin typeface="华文中宋" pitchFamily="2" charset="-122"/>
                <a:ea typeface="华文中宋" pitchFamily="2" charset="-122"/>
                <a:cs typeface="Times New Roman" pitchFamily="18" charset="0"/>
              </a:rPr>
              <a:t>功能</a:t>
            </a:r>
            <a:endParaRPr lang="en-US" altLang="zh-CN" sz="2400" dirty="0">
              <a:solidFill>
                <a:srgbClr val="0070C0"/>
              </a:solidFill>
              <a:latin typeface="华文中宋" pitchFamily="2" charset="-122"/>
              <a:ea typeface="华文中宋" pitchFamily="2" charset="-122"/>
              <a:cs typeface="Times New Roman" pitchFamily="18" charset="0"/>
            </a:endParaRPr>
          </a:p>
          <a:p>
            <a:pPr marL="714375" lvl="2" indent="-228600" defTabSz="914400" eaLnBrk="0" fontAlgn="base" hangingPunct="0">
              <a:spcBef>
                <a:spcPts val="800"/>
              </a:spcBef>
              <a:spcAft>
                <a:spcPct val="0"/>
              </a:spcAft>
              <a:buFont typeface="Arial" charset="0"/>
              <a:buChar char="•"/>
            </a:pPr>
            <a:r>
              <a:rPr lang="zh-CN" altLang="en-US" sz="2000" dirty="0">
                <a:solidFill>
                  <a:srgbClr val="00B050"/>
                </a:solidFill>
                <a:latin typeface="华文中宋" pitchFamily="2" charset="-122"/>
                <a:ea typeface="华文中宋" pitchFamily="2" charset="-122"/>
                <a:cs typeface="Times New Roman" pitchFamily="18" charset="0"/>
              </a:rPr>
              <a:t>建设</a:t>
            </a:r>
            <a:r>
              <a:rPr lang="en-US" altLang="zh-CN" sz="2000" dirty="0">
                <a:solidFill>
                  <a:srgbClr val="00B050"/>
                </a:solidFill>
                <a:latin typeface="华文中宋" pitchFamily="2" charset="-122"/>
                <a:ea typeface="华文中宋" pitchFamily="2" charset="-122"/>
                <a:cs typeface="Times New Roman" pitchFamily="18" charset="0"/>
              </a:rPr>
              <a:t>ASO-S</a:t>
            </a:r>
            <a:r>
              <a:rPr lang="zh-CN" altLang="en-US" sz="2000" dirty="0">
                <a:solidFill>
                  <a:srgbClr val="00B050"/>
                </a:solidFill>
                <a:latin typeface="华文中宋" pitchFamily="2" charset="-122"/>
                <a:ea typeface="华文中宋" pitchFamily="2" charset="-122"/>
                <a:cs typeface="Times New Roman" pitchFamily="18" charset="0"/>
              </a:rPr>
              <a:t>网站，提供科学数据的快速浏览、检索、下载</a:t>
            </a:r>
            <a:endParaRPr lang="en-US" altLang="zh-CN" sz="2000" dirty="0">
              <a:solidFill>
                <a:srgbClr val="00B050"/>
              </a:solidFill>
              <a:latin typeface="华文中宋" pitchFamily="2" charset="-122"/>
              <a:ea typeface="华文中宋" pitchFamily="2" charset="-122"/>
              <a:cs typeface="Times New Roman" pitchFamily="18" charset="0"/>
            </a:endParaRPr>
          </a:p>
          <a:p>
            <a:pPr marL="714375" lvl="2" indent="-228600" defTabSz="914400" eaLnBrk="0" fontAlgn="base" hangingPunct="0">
              <a:spcBef>
                <a:spcPts val="800"/>
              </a:spcBef>
              <a:spcAft>
                <a:spcPct val="0"/>
              </a:spcAft>
              <a:buFont typeface="Arial" charset="0"/>
              <a:buChar char="•"/>
            </a:pPr>
            <a:r>
              <a:rPr lang="zh-CN" altLang="en-US" sz="2000" dirty="0">
                <a:solidFill>
                  <a:srgbClr val="00B050"/>
                </a:solidFill>
                <a:latin typeface="华文中宋" pitchFamily="2" charset="-122"/>
                <a:ea typeface="华文中宋" pitchFamily="2" charset="-122"/>
                <a:cs typeface="Times New Roman" pitchFamily="18" charset="0"/>
              </a:rPr>
              <a:t>太阳特征事件列表，用户手册编写与分发</a:t>
            </a:r>
            <a:endParaRPr lang="en-US" altLang="zh-CN" sz="2000" dirty="0">
              <a:solidFill>
                <a:srgbClr val="00B050"/>
              </a:solidFill>
              <a:latin typeface="华文中宋" pitchFamily="2" charset="-122"/>
              <a:ea typeface="华文中宋" pitchFamily="2" charset="-122"/>
              <a:cs typeface="Times New Roman" pitchFamily="18" charset="0"/>
            </a:endParaRPr>
          </a:p>
          <a:p>
            <a:pPr marL="714375" lvl="2" indent="-228600" defTabSz="914400" eaLnBrk="0" fontAlgn="base" hangingPunct="0">
              <a:spcBef>
                <a:spcPts val="800"/>
              </a:spcBef>
              <a:spcAft>
                <a:spcPct val="0"/>
              </a:spcAft>
              <a:buFont typeface="Arial" charset="0"/>
              <a:buChar char="•"/>
            </a:pPr>
            <a:r>
              <a:rPr lang="zh-CN" altLang="en-US" sz="2000" dirty="0">
                <a:solidFill>
                  <a:srgbClr val="00B050"/>
                </a:solidFill>
                <a:latin typeface="华文中宋" pitchFamily="2" charset="-122"/>
                <a:ea typeface="华文中宋" pitchFamily="2" charset="-122"/>
                <a:cs typeface="Times New Roman" pitchFamily="18" charset="0"/>
              </a:rPr>
              <a:t>用户请求响应</a:t>
            </a:r>
            <a:endParaRPr lang="en-US" altLang="zh-CN" sz="2000" dirty="0">
              <a:solidFill>
                <a:srgbClr val="00B050"/>
              </a:solidFill>
              <a:latin typeface="华文中宋" pitchFamily="2" charset="-122"/>
              <a:ea typeface="华文中宋" pitchFamily="2" charset="-122"/>
              <a:cs typeface="Times New Roman" pitchFamily="18" charset="0"/>
            </a:endParaRPr>
          </a:p>
          <a:p>
            <a:pPr marL="714375" lvl="2" indent="-228600" defTabSz="914400" eaLnBrk="0" fontAlgn="base" hangingPunct="0">
              <a:spcBef>
                <a:spcPts val="800"/>
              </a:spcBef>
              <a:spcAft>
                <a:spcPct val="0"/>
              </a:spcAft>
              <a:buFont typeface="Arial" charset="0"/>
              <a:buChar char="•"/>
            </a:pPr>
            <a:r>
              <a:rPr lang="zh-CN" altLang="en-US" sz="2000" dirty="0">
                <a:solidFill>
                  <a:srgbClr val="00B050"/>
                </a:solidFill>
                <a:latin typeface="华文中宋" pitchFamily="2" charset="-122"/>
                <a:ea typeface="华文中宋" pitchFamily="2" charset="-122"/>
                <a:cs typeface="Times New Roman" pitchFamily="18" charset="0"/>
              </a:rPr>
              <a:t>用户培训、公众科普</a:t>
            </a:r>
            <a:endParaRPr lang="en-US" altLang="zh-CN" sz="2000" dirty="0">
              <a:solidFill>
                <a:srgbClr val="00B050"/>
              </a:solidFill>
              <a:latin typeface="华文中宋" pitchFamily="2" charset="-122"/>
              <a:ea typeface="华文中宋" pitchFamily="2" charset="-122"/>
              <a:cs typeface="Times New Roman" pitchFamily="18" charset="0"/>
            </a:endParaRPr>
          </a:p>
          <a:p>
            <a:pPr marL="446088" lvl="2" indent="-342900" defTabSz="914400" eaLnBrk="0" fontAlgn="base" hangingPunct="0">
              <a:spcBef>
                <a:spcPts val="800"/>
              </a:spcBef>
              <a:spcAft>
                <a:spcPct val="0"/>
              </a:spcAft>
              <a:buFont typeface="Wingdings" panose="05000000000000000000" pitchFamily="2" charset="2"/>
              <a:buChar char="Ø"/>
            </a:pPr>
            <a:r>
              <a:rPr lang="zh-CN" altLang="en-US" sz="2400" dirty="0">
                <a:solidFill>
                  <a:srgbClr val="0070C0"/>
                </a:solidFill>
                <a:latin typeface="华文中宋" pitchFamily="2" charset="-122"/>
                <a:ea typeface="华文中宋" pitchFamily="2" charset="-122"/>
                <a:cs typeface="Times New Roman" pitchFamily="18" charset="0"/>
              </a:rPr>
              <a:t>性能</a:t>
            </a:r>
            <a:endParaRPr lang="en-US" altLang="zh-CN" sz="2400" dirty="0">
              <a:solidFill>
                <a:srgbClr val="0070C0"/>
              </a:solidFill>
              <a:latin typeface="华文中宋" pitchFamily="2" charset="-122"/>
              <a:ea typeface="华文中宋" pitchFamily="2" charset="-122"/>
              <a:cs typeface="Times New Roman" pitchFamily="18" charset="0"/>
            </a:endParaRPr>
          </a:p>
          <a:p>
            <a:pPr marL="714375" lvl="2" indent="-228600" defTabSz="914400" eaLnBrk="0" fontAlgn="base" hangingPunct="0">
              <a:spcBef>
                <a:spcPts val="800"/>
              </a:spcBef>
              <a:spcAft>
                <a:spcPct val="0"/>
              </a:spcAft>
              <a:buFont typeface="Arial" charset="0"/>
              <a:buChar char="•"/>
            </a:pPr>
            <a:r>
              <a:rPr lang="zh-CN" altLang="en-US" sz="2000" dirty="0">
                <a:solidFill>
                  <a:srgbClr val="00B050"/>
                </a:solidFill>
                <a:latin typeface="华文中宋" pitchFamily="2" charset="-122"/>
                <a:ea typeface="华文中宋" pitchFamily="2" charset="-122"/>
                <a:cs typeface="Times New Roman" pitchFamily="18" charset="0"/>
              </a:rPr>
              <a:t>具备</a:t>
            </a:r>
            <a:r>
              <a:rPr lang="en-US" altLang="zh-CN" sz="2000" dirty="0">
                <a:solidFill>
                  <a:srgbClr val="00B050"/>
                </a:solidFill>
                <a:latin typeface="华文中宋" pitchFamily="2" charset="-122"/>
                <a:ea typeface="华文中宋" pitchFamily="2" charset="-122"/>
                <a:cs typeface="Times New Roman" pitchFamily="18" charset="0"/>
              </a:rPr>
              <a:t>200</a:t>
            </a:r>
            <a:r>
              <a:rPr lang="zh-CN" altLang="en-US" sz="2000" dirty="0">
                <a:solidFill>
                  <a:srgbClr val="00B050"/>
                </a:solidFill>
                <a:latin typeface="华文中宋" pitchFamily="2" charset="-122"/>
                <a:ea typeface="华文中宋" pitchFamily="2" charset="-122"/>
                <a:cs typeface="Times New Roman" pitchFamily="18" charset="0"/>
              </a:rPr>
              <a:t>人浏览、检索数据能力</a:t>
            </a:r>
            <a:endParaRPr lang="en-US" altLang="zh-CN" sz="2000" dirty="0">
              <a:solidFill>
                <a:srgbClr val="00B050"/>
              </a:solidFill>
              <a:latin typeface="华文中宋" pitchFamily="2" charset="-122"/>
              <a:ea typeface="华文中宋" pitchFamily="2" charset="-122"/>
              <a:cs typeface="Times New Roman" pitchFamily="18" charset="0"/>
            </a:endParaRPr>
          </a:p>
          <a:p>
            <a:pPr marL="714375" lvl="2" indent="-228600" defTabSz="914400" eaLnBrk="0" fontAlgn="base" hangingPunct="0">
              <a:spcBef>
                <a:spcPts val="800"/>
              </a:spcBef>
              <a:spcAft>
                <a:spcPct val="0"/>
              </a:spcAft>
              <a:buFont typeface="Arial" charset="0"/>
              <a:buChar char="•"/>
            </a:pPr>
            <a:r>
              <a:rPr lang="zh-CN" altLang="en-US" sz="2000" dirty="0">
                <a:solidFill>
                  <a:srgbClr val="00B050"/>
                </a:solidFill>
                <a:latin typeface="华文中宋" pitchFamily="2" charset="-122"/>
                <a:ea typeface="华文中宋" pitchFamily="2" charset="-122"/>
                <a:cs typeface="Times New Roman" pitchFamily="18" charset="0"/>
              </a:rPr>
              <a:t>具备</a:t>
            </a:r>
            <a:r>
              <a:rPr lang="en-US" altLang="zh-CN" sz="2000" dirty="0">
                <a:solidFill>
                  <a:srgbClr val="00B050"/>
                </a:solidFill>
                <a:latin typeface="华文中宋" pitchFamily="2" charset="-122"/>
                <a:ea typeface="华文中宋" pitchFamily="2" charset="-122"/>
                <a:cs typeface="Times New Roman" pitchFamily="18" charset="0"/>
              </a:rPr>
              <a:t>15</a:t>
            </a:r>
            <a:r>
              <a:rPr lang="zh-CN" altLang="en-US" sz="2000" dirty="0">
                <a:solidFill>
                  <a:srgbClr val="00B050"/>
                </a:solidFill>
                <a:latin typeface="华文中宋" pitchFamily="2" charset="-122"/>
                <a:ea typeface="华文中宋" pitchFamily="2" charset="-122"/>
                <a:cs typeface="Times New Roman" pitchFamily="18" charset="0"/>
              </a:rPr>
              <a:t>人并发下载数据能力</a:t>
            </a:r>
            <a:endParaRPr lang="en-US" altLang="zh-CN" sz="2000" dirty="0">
              <a:solidFill>
                <a:srgbClr val="00B050"/>
              </a:solidFill>
              <a:latin typeface="华文中宋" pitchFamily="2" charset="-122"/>
              <a:ea typeface="华文中宋" pitchFamily="2" charset="-122"/>
              <a:cs typeface="Times New Roman" pitchFamily="18" charset="0"/>
            </a:endParaRPr>
          </a:p>
          <a:p>
            <a:pPr marL="714375" lvl="2" indent="-228600" defTabSz="914400" eaLnBrk="0" fontAlgn="base" hangingPunct="0">
              <a:spcBef>
                <a:spcPts val="800"/>
              </a:spcBef>
              <a:spcAft>
                <a:spcPct val="0"/>
              </a:spcAft>
              <a:buFont typeface="Arial" charset="0"/>
              <a:buChar char="•"/>
            </a:pPr>
            <a:r>
              <a:rPr lang="zh-CN" altLang="en-US" sz="2000" dirty="0">
                <a:solidFill>
                  <a:srgbClr val="00B050"/>
                </a:solidFill>
                <a:latin typeface="华文中宋" pitchFamily="2" charset="-122"/>
                <a:ea typeface="华文中宋" pitchFamily="2" charset="-122"/>
                <a:cs typeface="Times New Roman" pitchFamily="18" charset="0"/>
              </a:rPr>
              <a:t>下载带宽不低于</a:t>
            </a:r>
            <a:r>
              <a:rPr lang="en-US" altLang="zh-CN" sz="2000" dirty="0">
                <a:solidFill>
                  <a:srgbClr val="00B050"/>
                </a:solidFill>
                <a:latin typeface="华文中宋" pitchFamily="2" charset="-122"/>
                <a:ea typeface="华文中宋" pitchFamily="2" charset="-122"/>
                <a:cs typeface="Times New Roman" pitchFamily="18" charset="0"/>
              </a:rPr>
              <a:t>300Mbps</a:t>
            </a:r>
          </a:p>
        </p:txBody>
      </p:sp>
      <p:pic>
        <p:nvPicPr>
          <p:cNvPr id="8" name="图片 7">
            <a:extLst>
              <a:ext uri="{FF2B5EF4-FFF2-40B4-BE49-F238E27FC236}">
                <a16:creationId xmlns:a16="http://schemas.microsoft.com/office/drawing/2014/main" id="{D2F44332-3BAB-45EE-AE18-69B8BA072250}"/>
              </a:ext>
            </a:extLst>
          </p:cNvPr>
          <p:cNvPicPr>
            <a:picLocks noChangeAspect="1"/>
          </p:cNvPicPr>
          <p:nvPr/>
        </p:nvPicPr>
        <p:blipFill>
          <a:blip r:embed="rId2"/>
          <a:stretch>
            <a:fillRect/>
          </a:stretch>
        </p:blipFill>
        <p:spPr>
          <a:xfrm>
            <a:off x="4572000" y="3569491"/>
            <a:ext cx="4415883" cy="3153591"/>
          </a:xfrm>
          <a:prstGeom prst="rect">
            <a:avLst/>
          </a:prstGeom>
        </p:spPr>
      </p:pic>
      <p:cxnSp>
        <p:nvCxnSpPr>
          <p:cNvPr id="10" name="直接连接符 9">
            <a:extLst>
              <a:ext uri="{FF2B5EF4-FFF2-40B4-BE49-F238E27FC236}">
                <a16:creationId xmlns:a16="http://schemas.microsoft.com/office/drawing/2014/main" id="{CC2FB2A2-240B-45FC-94A6-A9EE60E4A411}"/>
              </a:ext>
            </a:extLst>
          </p:cNvPr>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60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3134AE-69AD-40CE-8227-FF485CE77132}"/>
              </a:ext>
            </a:extLst>
          </p:cNvPr>
          <p:cNvSpPr>
            <a:spLocks noGrp="1"/>
          </p:cNvSpPr>
          <p:nvPr>
            <p:ph type="title"/>
          </p:nvPr>
        </p:nvSpPr>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科学应用系统目标</a:t>
            </a:r>
          </a:p>
        </p:txBody>
      </p:sp>
      <p:sp>
        <p:nvSpPr>
          <p:cNvPr id="7" name="矩形 6">
            <a:extLst>
              <a:ext uri="{FF2B5EF4-FFF2-40B4-BE49-F238E27FC236}">
                <a16:creationId xmlns:a16="http://schemas.microsoft.com/office/drawing/2014/main" id="{23D5BC94-E3DC-4595-A813-607BDD2D3C98}"/>
              </a:ext>
            </a:extLst>
          </p:cNvPr>
          <p:cNvSpPr/>
          <p:nvPr/>
        </p:nvSpPr>
        <p:spPr>
          <a:xfrm>
            <a:off x="429322" y="1700808"/>
            <a:ext cx="8285356" cy="4573560"/>
          </a:xfrm>
          <a:prstGeom prst="rect">
            <a:avLst/>
          </a:prstGeom>
        </p:spPr>
        <p:txBody>
          <a:bodyPr wrap="square">
            <a:spAutoFit/>
          </a:bodyPr>
          <a:lstStyle/>
          <a:p>
            <a:pPr marL="342900" lvl="0" indent="-342900" defTabSz="914400" eaLnBrk="0" fontAlgn="base" hangingPunct="0">
              <a:spcBef>
                <a:spcPct val="20000"/>
              </a:spcBef>
              <a:spcAft>
                <a:spcPct val="0"/>
              </a:spcAft>
              <a:buFont typeface="Arial" charset="0"/>
              <a:buChar char="•"/>
            </a:pPr>
            <a:r>
              <a:rPr lang="en-US" altLang="zh-CN" sz="2800" b="1" dirty="0">
                <a:solidFill>
                  <a:srgbClr val="0070C0"/>
                </a:solidFill>
                <a:latin typeface="华文中宋" pitchFamily="2" charset="-122"/>
                <a:ea typeface="华文中宋" pitchFamily="2" charset="-122"/>
              </a:rPr>
              <a:t>2</a:t>
            </a:r>
            <a:r>
              <a:rPr lang="zh-CN" altLang="en-US" sz="2800" b="1" dirty="0">
                <a:solidFill>
                  <a:srgbClr val="0070C0"/>
                </a:solidFill>
                <a:latin typeface="华文中宋" pitchFamily="2" charset="-122"/>
                <a:ea typeface="华文中宋" pitchFamily="2" charset="-122"/>
              </a:rPr>
              <a:t>小时完成</a:t>
            </a:r>
            <a:r>
              <a:rPr lang="en-US" altLang="zh-CN" sz="2800" b="1" dirty="0">
                <a:solidFill>
                  <a:srgbClr val="0070C0"/>
                </a:solidFill>
                <a:latin typeface="华文中宋" pitchFamily="2" charset="-122"/>
                <a:ea typeface="华文中宋" pitchFamily="2" charset="-122"/>
              </a:rPr>
              <a:t>CME</a:t>
            </a:r>
            <a:r>
              <a:rPr lang="zh-CN" altLang="en-US" sz="2800" b="1" dirty="0">
                <a:solidFill>
                  <a:srgbClr val="0070C0"/>
                </a:solidFill>
                <a:latin typeface="华文中宋" pitchFamily="2" charset="-122"/>
                <a:ea typeface="华文中宋" pitchFamily="2" charset="-122"/>
              </a:rPr>
              <a:t>预报数据的处理；</a:t>
            </a:r>
            <a:endParaRPr lang="en-US" altLang="zh-CN" sz="2800" b="1" dirty="0">
              <a:solidFill>
                <a:srgbClr val="0070C0"/>
              </a:solidFill>
              <a:latin typeface="华文中宋" pitchFamily="2" charset="-122"/>
              <a:ea typeface="华文中宋" pitchFamily="2" charset="-122"/>
            </a:endParaRPr>
          </a:p>
          <a:p>
            <a:pPr marL="342900" lvl="0" indent="-342900" defTabSz="914400" eaLnBrk="0" fontAlgn="base" hangingPunct="0">
              <a:spcBef>
                <a:spcPct val="20000"/>
              </a:spcBef>
              <a:spcAft>
                <a:spcPct val="0"/>
              </a:spcAft>
              <a:buFont typeface="Arial" charset="0"/>
              <a:buChar char="•"/>
            </a:pPr>
            <a:r>
              <a:rPr lang="en-US" altLang="zh-CN" sz="2800" b="1" dirty="0">
                <a:solidFill>
                  <a:srgbClr val="0070C0"/>
                </a:solidFill>
                <a:latin typeface="华文中宋" pitchFamily="2" charset="-122"/>
                <a:ea typeface="华文中宋" pitchFamily="2" charset="-122"/>
              </a:rPr>
              <a:t>24</a:t>
            </a:r>
            <a:r>
              <a:rPr lang="zh-CN" altLang="en-US" sz="2800" b="1" dirty="0">
                <a:solidFill>
                  <a:srgbClr val="0070C0"/>
                </a:solidFill>
                <a:latin typeface="华文中宋" pitchFamily="2" charset="-122"/>
                <a:ea typeface="华文中宋" pitchFamily="2" charset="-122"/>
              </a:rPr>
              <a:t>小时完成每天</a:t>
            </a:r>
            <a:r>
              <a:rPr lang="en-US" altLang="zh-CN" sz="2800" b="1" dirty="0">
                <a:solidFill>
                  <a:srgbClr val="0070C0"/>
                </a:solidFill>
                <a:latin typeface="华文中宋" pitchFamily="2" charset="-122"/>
                <a:ea typeface="华文中宋" pitchFamily="2" charset="-122"/>
              </a:rPr>
              <a:t>~500GB</a:t>
            </a:r>
            <a:r>
              <a:rPr lang="zh-CN" altLang="en-US" sz="2800" b="1" dirty="0">
                <a:solidFill>
                  <a:srgbClr val="0070C0"/>
                </a:solidFill>
                <a:latin typeface="华文中宋" pitchFamily="2" charset="-122"/>
                <a:ea typeface="华文中宋" pitchFamily="2" charset="-122"/>
              </a:rPr>
              <a:t>数据处理；</a:t>
            </a:r>
            <a:endParaRPr lang="en-US" altLang="zh-CN" sz="2800" b="1" dirty="0">
              <a:solidFill>
                <a:srgbClr val="0070C0"/>
              </a:solidFill>
              <a:latin typeface="华文中宋" pitchFamily="2" charset="-122"/>
              <a:ea typeface="华文中宋" pitchFamily="2" charset="-122"/>
            </a:endParaRPr>
          </a:p>
          <a:p>
            <a:pPr marL="342900" lvl="0" indent="-342900" defTabSz="914400" eaLnBrk="0" fontAlgn="base" hangingPunct="0">
              <a:spcBef>
                <a:spcPct val="20000"/>
              </a:spcBef>
              <a:spcAft>
                <a:spcPct val="0"/>
              </a:spcAft>
              <a:buFont typeface="Arial" charset="0"/>
              <a:buChar char="•"/>
            </a:pPr>
            <a:r>
              <a:rPr lang="en-US" altLang="zh-CN" sz="2800" b="1" dirty="0">
                <a:solidFill>
                  <a:srgbClr val="0070C0"/>
                </a:solidFill>
                <a:latin typeface="华文中宋" pitchFamily="2" charset="-122"/>
                <a:ea typeface="华文中宋" pitchFamily="2" charset="-122"/>
              </a:rPr>
              <a:t>48</a:t>
            </a:r>
            <a:r>
              <a:rPr lang="zh-CN" altLang="en-US" sz="2800" b="1" dirty="0">
                <a:solidFill>
                  <a:srgbClr val="0070C0"/>
                </a:solidFill>
                <a:latin typeface="华文中宋" pitchFamily="2" charset="-122"/>
                <a:ea typeface="华文中宋" pitchFamily="2" charset="-122"/>
              </a:rPr>
              <a:t>小时完成事件鉴别和列表更新；</a:t>
            </a:r>
            <a:endParaRPr lang="en-US" altLang="zh-CN" sz="2800" b="1" dirty="0">
              <a:solidFill>
                <a:srgbClr val="0070C0"/>
              </a:solidFill>
              <a:latin typeface="华文中宋" pitchFamily="2" charset="-122"/>
              <a:ea typeface="华文中宋" pitchFamily="2" charset="-122"/>
            </a:endParaRPr>
          </a:p>
          <a:p>
            <a:pPr marL="342900" lvl="0" indent="-342900" defTabSz="914400" eaLnBrk="0" fontAlgn="base" hangingPunct="0">
              <a:spcBef>
                <a:spcPct val="20000"/>
              </a:spcBef>
              <a:spcAft>
                <a:spcPct val="0"/>
              </a:spcAft>
              <a:buFont typeface="Arial" charset="0"/>
              <a:buChar char="•"/>
            </a:pPr>
            <a:r>
              <a:rPr lang="zh-CN" altLang="en-US" sz="2800" b="1" dirty="0">
                <a:solidFill>
                  <a:srgbClr val="0070C0"/>
                </a:solidFill>
                <a:latin typeface="华文中宋"/>
                <a:ea typeface="华文中宋"/>
              </a:rPr>
              <a:t>≥ </a:t>
            </a:r>
            <a:r>
              <a:rPr lang="en-US" altLang="zh-CN" sz="2800" b="1" dirty="0">
                <a:solidFill>
                  <a:srgbClr val="0070C0"/>
                </a:solidFill>
                <a:latin typeface="华文中宋"/>
                <a:ea typeface="华文中宋"/>
              </a:rPr>
              <a:t>300Mbps</a:t>
            </a:r>
            <a:r>
              <a:rPr lang="zh-CN" altLang="en-US" sz="2800" b="1" dirty="0">
                <a:solidFill>
                  <a:srgbClr val="0070C0"/>
                </a:solidFill>
                <a:latin typeface="华文中宋"/>
                <a:ea typeface="华文中宋"/>
              </a:rPr>
              <a:t>用户数据检索、浏览和下载带宽；</a:t>
            </a:r>
            <a:endParaRPr lang="en-US" altLang="zh-CN" sz="2800" b="1" dirty="0">
              <a:solidFill>
                <a:srgbClr val="0070C0"/>
              </a:solidFill>
              <a:latin typeface="华文中宋" pitchFamily="2" charset="-122"/>
              <a:ea typeface="华文中宋" pitchFamily="2" charset="-122"/>
            </a:endParaRPr>
          </a:p>
          <a:p>
            <a:pPr marL="342900" lvl="0" indent="-342900" defTabSz="914400" eaLnBrk="0" fontAlgn="base" hangingPunct="0">
              <a:spcBef>
                <a:spcPct val="20000"/>
              </a:spcBef>
              <a:spcAft>
                <a:spcPct val="0"/>
              </a:spcAft>
              <a:buFont typeface="Arial" charset="0"/>
              <a:buChar char="•"/>
            </a:pPr>
            <a:r>
              <a:rPr lang="en-US" altLang="zh-CN" sz="2800" b="1" dirty="0">
                <a:solidFill>
                  <a:srgbClr val="0070C0"/>
                </a:solidFill>
                <a:latin typeface="华文中宋" pitchFamily="2" charset="-122"/>
                <a:ea typeface="华文中宋" pitchFamily="2" charset="-122"/>
              </a:rPr>
              <a:t>4+X+5</a:t>
            </a:r>
            <a:r>
              <a:rPr lang="zh-CN" altLang="en-US" sz="2800" b="1" dirty="0">
                <a:solidFill>
                  <a:srgbClr val="0070C0"/>
                </a:solidFill>
                <a:latin typeface="华文中宋" pitchFamily="2" charset="-122"/>
                <a:ea typeface="华文中宋" pitchFamily="2" charset="-122"/>
              </a:rPr>
              <a:t>年数据存储与服务；</a:t>
            </a:r>
            <a:endParaRPr lang="en-US" altLang="zh-CN" sz="2800" b="1" dirty="0">
              <a:solidFill>
                <a:srgbClr val="0070C0"/>
              </a:solidFill>
              <a:latin typeface="华文中宋" pitchFamily="2" charset="-122"/>
              <a:ea typeface="华文中宋" pitchFamily="2" charset="-122"/>
            </a:endParaRPr>
          </a:p>
          <a:p>
            <a:pPr marL="342900" lvl="0" indent="-342900" defTabSz="914400" eaLnBrk="0" fontAlgn="base" hangingPunct="0">
              <a:spcBef>
                <a:spcPct val="20000"/>
              </a:spcBef>
              <a:spcAft>
                <a:spcPct val="0"/>
              </a:spcAft>
              <a:buFont typeface="Arial" charset="0"/>
              <a:buChar char="•"/>
            </a:pPr>
            <a:r>
              <a:rPr lang="zh-CN" altLang="en-US" sz="2800" b="1" dirty="0">
                <a:solidFill>
                  <a:srgbClr val="0070C0"/>
                </a:solidFill>
                <a:latin typeface="华文中宋" pitchFamily="2" charset="-122"/>
                <a:ea typeface="华文中宋" pitchFamily="2" charset="-122"/>
              </a:rPr>
              <a:t>方便易用的数据分析软件；</a:t>
            </a:r>
            <a:endParaRPr lang="en-US" altLang="zh-CN" sz="2800" b="1" dirty="0">
              <a:solidFill>
                <a:srgbClr val="0070C0"/>
              </a:solidFill>
              <a:latin typeface="华文中宋" pitchFamily="2" charset="-122"/>
              <a:ea typeface="华文中宋" pitchFamily="2" charset="-122"/>
            </a:endParaRPr>
          </a:p>
          <a:p>
            <a:pPr marL="342900" lvl="0" indent="-342900" defTabSz="914400" eaLnBrk="0" fontAlgn="base" hangingPunct="0">
              <a:spcBef>
                <a:spcPct val="20000"/>
              </a:spcBef>
              <a:spcAft>
                <a:spcPct val="0"/>
              </a:spcAft>
              <a:buFont typeface="Arial" charset="0"/>
              <a:buChar char="•"/>
            </a:pPr>
            <a:r>
              <a:rPr lang="en-US" altLang="zh-CN" sz="2800" b="1" dirty="0">
                <a:latin typeface="华文中宋" pitchFamily="2" charset="-122"/>
                <a:ea typeface="华文中宋" pitchFamily="2" charset="-122"/>
              </a:rPr>
              <a:t>2021</a:t>
            </a:r>
            <a:r>
              <a:rPr lang="zh-CN" altLang="en-US" sz="2800" b="1" dirty="0">
                <a:latin typeface="华文中宋" pitchFamily="2" charset="-122"/>
                <a:ea typeface="华文中宋" pitchFamily="2" charset="-122"/>
              </a:rPr>
              <a:t>年</a:t>
            </a:r>
            <a:r>
              <a:rPr lang="en-US" altLang="zh-CN" sz="2800" b="1" dirty="0">
                <a:latin typeface="华文中宋" pitchFamily="2" charset="-122"/>
                <a:ea typeface="华文中宋" pitchFamily="2" charset="-122"/>
              </a:rPr>
              <a:t>9</a:t>
            </a:r>
            <a:r>
              <a:rPr lang="zh-CN" altLang="en-US" sz="2800" b="1" dirty="0">
                <a:latin typeface="华文中宋" pitchFamily="2" charset="-122"/>
                <a:ea typeface="华文中宋" pitchFamily="2" charset="-122"/>
              </a:rPr>
              <a:t>月完成系统的建设，卫星交付后能够第一时间为用户提供高质量的数据。</a:t>
            </a:r>
            <a:endParaRPr lang="en-US" altLang="zh-CN" sz="2800" b="1" dirty="0">
              <a:latin typeface="华文中宋" pitchFamily="2" charset="-122"/>
              <a:ea typeface="华文中宋" pitchFamily="2" charset="-122"/>
            </a:endParaRPr>
          </a:p>
          <a:p>
            <a:pPr marL="342900" lvl="0" indent="-342900" defTabSz="914400" eaLnBrk="0" fontAlgn="base" hangingPunct="0">
              <a:spcBef>
                <a:spcPct val="20000"/>
              </a:spcBef>
              <a:spcAft>
                <a:spcPct val="0"/>
              </a:spcAft>
              <a:buFont typeface="Arial" charset="0"/>
              <a:buChar char="•"/>
            </a:pPr>
            <a:r>
              <a:rPr lang="zh-CN" altLang="en-US" sz="2800" b="1" dirty="0">
                <a:solidFill>
                  <a:srgbClr val="FF0000"/>
                </a:solidFill>
                <a:latin typeface="华文中宋" pitchFamily="2" charset="-122"/>
                <a:ea typeface="华文中宋" pitchFamily="2" charset="-122"/>
              </a:rPr>
              <a:t>欢迎大家对科学应用系统建设提出意见和建议。</a:t>
            </a:r>
            <a:endParaRPr lang="en-US" altLang="zh-CN" sz="2800" b="1" dirty="0">
              <a:solidFill>
                <a:srgbClr val="FF0000"/>
              </a:solidFill>
              <a:latin typeface="华文中宋" pitchFamily="2" charset="-122"/>
              <a:ea typeface="华文中宋" pitchFamily="2" charset="-122"/>
            </a:endParaRPr>
          </a:p>
        </p:txBody>
      </p:sp>
      <p:cxnSp>
        <p:nvCxnSpPr>
          <p:cNvPr id="8" name="直接连接符 7">
            <a:extLst>
              <a:ext uri="{FF2B5EF4-FFF2-40B4-BE49-F238E27FC236}">
                <a16:creationId xmlns:a16="http://schemas.microsoft.com/office/drawing/2014/main" id="{1F89CC70-28A1-4386-A959-BFB5DD45BDEA}"/>
              </a:ext>
            </a:extLst>
          </p:cNvPr>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26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Effect transition="in" filter="fade">
                                      <p:cBhvr>
                                        <p:cTn id="7" dur="500"/>
                                        <p:tgtEl>
                                          <p:spTgt spid="7">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7" end="7"/>
                                            </p:txEl>
                                          </p:spTgt>
                                        </p:tgtEl>
                                        <p:attrNameLst>
                                          <p:attrName>style.visibility</p:attrName>
                                        </p:attrNameLst>
                                      </p:cBhvr>
                                      <p:to>
                                        <p:strVal val="visible"/>
                                      </p:to>
                                    </p:set>
                                    <p:animEffect transition="in" filter="barn(inVertical)">
                                      <p:cBhvr>
                                        <p:cTn id="1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sz="3200" b="1" dirty="0">
                <a:solidFill>
                  <a:srgbClr val="0033CC"/>
                </a:solidFill>
                <a:latin typeface="黑体" pitchFamily="49" charset="-122"/>
                <a:ea typeface="黑体" pitchFamily="49" charset="-122"/>
              </a:rPr>
              <a:t>ASO-S</a:t>
            </a:r>
            <a:r>
              <a:rPr lang="zh-CN" altLang="en-US" sz="3200" b="1" dirty="0">
                <a:solidFill>
                  <a:srgbClr val="0033CC"/>
                </a:solidFill>
                <a:latin typeface="黑体" pitchFamily="49" charset="-122"/>
                <a:ea typeface="黑体" pitchFamily="49" charset="-122"/>
              </a:rPr>
              <a:t>卫星时间表</a:t>
            </a: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5" name="内容占位符 8">
            <a:extLst>
              <a:ext uri="{FF2B5EF4-FFF2-40B4-BE49-F238E27FC236}">
                <a16:creationId xmlns:a16="http://schemas.microsoft.com/office/drawing/2014/main" id="{A685F00F-3E2E-4069-A822-D00424924758}"/>
              </a:ext>
            </a:extLst>
          </p:cNvPr>
          <p:cNvSpPr>
            <a:spLocks noGrp="1"/>
          </p:cNvSpPr>
          <p:nvPr>
            <p:ph idx="1"/>
          </p:nvPr>
        </p:nvSpPr>
        <p:spPr>
          <a:xfrm>
            <a:off x="323528" y="1556792"/>
            <a:ext cx="8229600" cy="3240360"/>
          </a:xfrm>
        </p:spPr>
        <p:txBody>
          <a:bodyPr/>
          <a:lstStyle/>
          <a:p>
            <a:r>
              <a:rPr lang="en-US" altLang="zh-CN" sz="2400" dirty="0">
                <a:latin typeface="黑体" pitchFamily="49" charset="-122"/>
                <a:ea typeface="黑体" pitchFamily="49" charset="-122"/>
              </a:rPr>
              <a:t>2016.11 </a:t>
            </a:r>
            <a:r>
              <a:rPr lang="zh-CN" altLang="en-US" sz="2400" dirty="0">
                <a:latin typeface="黑体" pitchFamily="49" charset="-122"/>
                <a:ea typeface="黑体" pitchFamily="49" charset="-122"/>
              </a:rPr>
              <a:t>启动立项论证</a:t>
            </a:r>
            <a:endParaRPr lang="en-US" altLang="zh-CN" sz="2400" dirty="0">
              <a:latin typeface="黑体" pitchFamily="49" charset="-122"/>
              <a:ea typeface="黑体" pitchFamily="49" charset="-122"/>
            </a:endParaRPr>
          </a:p>
          <a:p>
            <a:r>
              <a:rPr lang="en-US" altLang="zh-CN" sz="2400" dirty="0">
                <a:latin typeface="黑体" pitchFamily="49" charset="-122"/>
                <a:ea typeface="黑体" pitchFamily="49" charset="-122"/>
              </a:rPr>
              <a:t>2017.09 </a:t>
            </a:r>
            <a:r>
              <a:rPr lang="zh-CN" altLang="en-US" sz="2400" dirty="0">
                <a:latin typeface="黑体" pitchFamily="49" charset="-122"/>
                <a:ea typeface="黑体" pitchFamily="49" charset="-122"/>
              </a:rPr>
              <a:t>载荷先期启动</a:t>
            </a:r>
            <a:endParaRPr lang="en-US" altLang="zh-CN" sz="2400" dirty="0">
              <a:latin typeface="黑体" pitchFamily="49" charset="-122"/>
              <a:ea typeface="黑体" pitchFamily="49" charset="-122"/>
            </a:endParaRPr>
          </a:p>
          <a:p>
            <a:r>
              <a:rPr lang="en-US" altLang="zh-CN" sz="2400" dirty="0">
                <a:latin typeface="黑体" pitchFamily="49" charset="-122"/>
                <a:ea typeface="黑体" pitchFamily="49" charset="-122"/>
              </a:rPr>
              <a:t>2017.12 </a:t>
            </a:r>
            <a:r>
              <a:rPr lang="zh-CN" altLang="en-US" sz="2400" dirty="0">
                <a:solidFill>
                  <a:srgbClr val="C00000"/>
                </a:solidFill>
                <a:latin typeface="黑体" pitchFamily="49" charset="-122"/>
                <a:ea typeface="黑体" pitchFamily="49" charset="-122"/>
              </a:rPr>
              <a:t>院正式批复立项</a:t>
            </a:r>
            <a:endParaRPr lang="en-US" altLang="zh-CN" sz="2400" dirty="0">
              <a:solidFill>
                <a:srgbClr val="C00000"/>
              </a:solidFill>
              <a:latin typeface="黑体" pitchFamily="49" charset="-122"/>
              <a:ea typeface="黑体" pitchFamily="49" charset="-122"/>
            </a:endParaRPr>
          </a:p>
          <a:p>
            <a:r>
              <a:rPr lang="en-US" altLang="zh-CN" sz="2400" dirty="0">
                <a:latin typeface="黑体" pitchFamily="49" charset="-122"/>
                <a:ea typeface="黑体" pitchFamily="49" charset="-122"/>
              </a:rPr>
              <a:t>2018.04 </a:t>
            </a:r>
            <a:r>
              <a:rPr lang="zh-CN" altLang="en-US" sz="2400" dirty="0">
                <a:latin typeface="黑体" pitchFamily="49" charset="-122"/>
                <a:ea typeface="黑体" pitchFamily="49" charset="-122"/>
              </a:rPr>
              <a:t>院聘任发文</a:t>
            </a:r>
            <a:endParaRPr lang="en-US" altLang="zh-CN" sz="2400" dirty="0">
              <a:latin typeface="黑体" pitchFamily="49" charset="-122"/>
              <a:ea typeface="黑体" pitchFamily="49" charset="-122"/>
            </a:endParaRPr>
          </a:p>
          <a:p>
            <a:r>
              <a:rPr lang="en-US" altLang="zh-CN" sz="2400" dirty="0">
                <a:latin typeface="黑体" pitchFamily="49" charset="-122"/>
                <a:ea typeface="黑体" pitchFamily="49" charset="-122"/>
              </a:rPr>
              <a:t>2017.9-2019.4</a:t>
            </a:r>
            <a:r>
              <a:rPr lang="zh-CN" altLang="en-US" sz="2400" dirty="0">
                <a:latin typeface="黑体" pitchFamily="49" charset="-122"/>
                <a:ea typeface="黑体" pitchFamily="49" charset="-122"/>
              </a:rPr>
              <a:t>：方案设计</a:t>
            </a:r>
            <a:endParaRPr lang="en-US" altLang="zh-CN" sz="2400" dirty="0">
              <a:latin typeface="黑体" pitchFamily="49" charset="-122"/>
              <a:ea typeface="黑体" pitchFamily="49" charset="-122"/>
            </a:endParaRPr>
          </a:p>
          <a:p>
            <a:r>
              <a:rPr lang="en-US" altLang="zh-CN" sz="2400" dirty="0">
                <a:latin typeface="黑体" pitchFamily="49" charset="-122"/>
                <a:ea typeface="黑体" pitchFamily="49" charset="-122"/>
              </a:rPr>
              <a:t>2019.5-2020.8</a:t>
            </a:r>
            <a:r>
              <a:rPr lang="zh-CN" altLang="en-US" sz="2400" dirty="0">
                <a:latin typeface="黑体" pitchFamily="49" charset="-122"/>
                <a:ea typeface="黑体" pitchFamily="49" charset="-122"/>
              </a:rPr>
              <a:t>：</a:t>
            </a:r>
            <a:r>
              <a:rPr lang="zh-CN" altLang="en-US" sz="2400" dirty="0">
                <a:solidFill>
                  <a:srgbClr val="C00000"/>
                </a:solidFill>
                <a:latin typeface="黑体" pitchFamily="49" charset="-122"/>
                <a:ea typeface="黑体" pitchFamily="49" charset="-122"/>
              </a:rPr>
              <a:t>初样阶段</a:t>
            </a:r>
            <a:endParaRPr lang="en-US" altLang="zh-CN" sz="2400" dirty="0">
              <a:solidFill>
                <a:srgbClr val="C00000"/>
              </a:solidFill>
              <a:latin typeface="黑体" pitchFamily="49" charset="-122"/>
              <a:ea typeface="黑体" pitchFamily="49" charset="-122"/>
            </a:endParaRPr>
          </a:p>
          <a:p>
            <a:r>
              <a:rPr lang="en-US" altLang="zh-CN" sz="2400" dirty="0">
                <a:latin typeface="黑体" pitchFamily="49" charset="-122"/>
                <a:ea typeface="黑体" pitchFamily="49" charset="-122"/>
              </a:rPr>
              <a:t>2020.9-2021.12</a:t>
            </a:r>
            <a:r>
              <a:rPr lang="zh-CN" altLang="en-US" sz="2400" dirty="0">
                <a:latin typeface="黑体" pitchFamily="49" charset="-122"/>
                <a:ea typeface="黑体" pitchFamily="49" charset="-122"/>
              </a:rPr>
              <a:t>：正样</a:t>
            </a:r>
            <a:endParaRPr lang="en-US" altLang="zh-CN" sz="2400" dirty="0">
              <a:latin typeface="黑体" pitchFamily="49" charset="-122"/>
              <a:ea typeface="黑体" pitchFamily="49" charset="-122"/>
            </a:endParaRPr>
          </a:p>
          <a:p>
            <a:pPr>
              <a:buNone/>
            </a:pPr>
            <a:endParaRPr lang="zh-CN" altLang="en-US" dirty="0"/>
          </a:p>
        </p:txBody>
      </p:sp>
      <p:pic>
        <p:nvPicPr>
          <p:cNvPr id="6" name="aso-s动画">
            <a:hlinkClick r:id="" action="ppaction://media"/>
            <a:extLst>
              <a:ext uri="{FF2B5EF4-FFF2-40B4-BE49-F238E27FC236}">
                <a16:creationId xmlns:a16="http://schemas.microsoft.com/office/drawing/2014/main" id="{7F15F0BE-2B86-4108-94BA-E5E5847DDAC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14214" y="3660113"/>
            <a:ext cx="4729786" cy="2719627"/>
          </a:xfrm>
          <a:prstGeom prst="rect">
            <a:avLst/>
          </a:prstGeom>
        </p:spPr>
      </p:pic>
      <p:sp>
        <p:nvSpPr>
          <p:cNvPr id="7" name="内容占位符 2">
            <a:extLst>
              <a:ext uri="{FF2B5EF4-FFF2-40B4-BE49-F238E27FC236}">
                <a16:creationId xmlns:a16="http://schemas.microsoft.com/office/drawing/2014/main" id="{B01DDFE9-D920-4D55-A399-91BBDDCF7DC7}"/>
              </a:ext>
            </a:extLst>
          </p:cNvPr>
          <p:cNvSpPr txBox="1">
            <a:spLocks/>
          </p:cNvSpPr>
          <p:nvPr/>
        </p:nvSpPr>
        <p:spPr>
          <a:xfrm>
            <a:off x="539552" y="5157192"/>
            <a:ext cx="5915000" cy="142617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zh-CN" altLang="en-US" sz="8800" b="1" dirty="0">
                <a:solidFill>
                  <a:srgbClr val="C00000"/>
                </a:solidFill>
                <a:latin typeface="黑体" pitchFamily="49" charset="-122"/>
                <a:ea typeface="黑体" pitchFamily="49" charset="-122"/>
              </a:rPr>
              <a:t> </a:t>
            </a:r>
            <a:r>
              <a:rPr lang="zh-CN" altLang="en-US" sz="8800" b="1" dirty="0">
                <a:solidFill>
                  <a:srgbClr val="C00000"/>
                </a:solidFill>
                <a:latin typeface="华文行楷" panose="02010800040101010101" pitchFamily="2" charset="-122"/>
                <a:ea typeface="华文行楷" panose="02010800040101010101" pitchFamily="2" charset="-122"/>
              </a:rPr>
              <a:t>谢 谢！</a:t>
            </a:r>
            <a:endParaRPr lang="zh-CN" altLang="en-US" sz="8800" dirty="0">
              <a:latin typeface="华文行楷" panose="02010800040101010101" pitchFamily="2" charset="-122"/>
              <a:ea typeface="华文行楷" panose="02010800040101010101" pitchFamily="2" charset="-122"/>
            </a:endParaRPr>
          </a:p>
        </p:txBody>
      </p:sp>
    </p:spTree>
    <p:extLst>
      <p:ext uri="{BB962C8B-B14F-4D97-AF65-F5344CB8AC3E}">
        <p14:creationId xmlns:p14="http://schemas.microsoft.com/office/powerpoint/2010/main" val="16208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7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3200" b="1" dirty="0">
                <a:solidFill>
                  <a:srgbClr val="0033CC"/>
                </a:solidFill>
                <a:latin typeface="黑体" pitchFamily="49" charset="-122"/>
                <a:ea typeface="黑体" pitchFamily="49" charset="-122"/>
                <a:cs typeface="+mn-cs"/>
              </a:rPr>
              <a:t>国际未来太阳空间探测计划</a:t>
            </a: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graphicFrame>
        <p:nvGraphicFramePr>
          <p:cNvPr id="8" name="内容占位符 7">
            <a:extLst>
              <a:ext uri="{FF2B5EF4-FFF2-40B4-BE49-F238E27FC236}">
                <a16:creationId xmlns:a16="http://schemas.microsoft.com/office/drawing/2014/main" id="{2BFA1C87-75E9-4CD5-A241-4C96FBF776F2}"/>
              </a:ext>
            </a:extLst>
          </p:cNvPr>
          <p:cNvGraphicFramePr>
            <a:graphicFrameLocks noGrp="1"/>
          </p:cNvGraphicFramePr>
          <p:nvPr>
            <p:ph idx="1"/>
            <p:extLst>
              <p:ext uri="{D42A27DB-BD31-4B8C-83A1-F6EECF244321}">
                <p14:modId xmlns:p14="http://schemas.microsoft.com/office/powerpoint/2010/main" val="472645250"/>
              </p:ext>
            </p:extLst>
          </p:nvPr>
        </p:nvGraphicFramePr>
        <p:xfrm>
          <a:off x="457200" y="1467624"/>
          <a:ext cx="8229600" cy="2194560"/>
        </p:xfrm>
        <a:graphic>
          <a:graphicData uri="http://schemas.openxmlformats.org/drawingml/2006/table">
            <a:tbl>
              <a:tblPr firstRow="1" bandRow="1">
                <a:tableStyleId>{C083E6E3-FA7D-4D7B-A595-EF9225AFEA82}</a:tableStyleId>
              </a:tblPr>
              <a:tblGrid>
                <a:gridCol w="1450504">
                  <a:extLst>
                    <a:ext uri="{9D8B030D-6E8A-4147-A177-3AD203B41FA5}">
                      <a16:colId xmlns:a16="http://schemas.microsoft.com/office/drawing/2014/main" val="20000"/>
                    </a:ext>
                  </a:extLst>
                </a:gridCol>
                <a:gridCol w="2164230">
                  <a:extLst>
                    <a:ext uri="{9D8B030D-6E8A-4147-A177-3AD203B41FA5}">
                      <a16:colId xmlns:a16="http://schemas.microsoft.com/office/drawing/2014/main" val="20001"/>
                    </a:ext>
                  </a:extLst>
                </a:gridCol>
                <a:gridCol w="1214446">
                  <a:extLst>
                    <a:ext uri="{9D8B030D-6E8A-4147-A177-3AD203B41FA5}">
                      <a16:colId xmlns:a16="http://schemas.microsoft.com/office/drawing/2014/main" val="20002"/>
                    </a:ext>
                  </a:extLst>
                </a:gridCol>
                <a:gridCol w="3400420">
                  <a:extLst>
                    <a:ext uri="{9D8B030D-6E8A-4147-A177-3AD203B41FA5}">
                      <a16:colId xmlns:a16="http://schemas.microsoft.com/office/drawing/2014/main" val="20003"/>
                    </a:ext>
                  </a:extLst>
                </a:gridCol>
              </a:tblGrid>
              <a:tr h="329713">
                <a:tc>
                  <a:txBody>
                    <a:bodyPr/>
                    <a:lstStyle/>
                    <a:p>
                      <a:r>
                        <a:rPr lang="zh-CN" altLang="en-US" dirty="0"/>
                        <a:t>发射时间</a:t>
                      </a:r>
                    </a:p>
                  </a:txBody>
                  <a:tcPr/>
                </a:tc>
                <a:tc>
                  <a:txBody>
                    <a:bodyPr/>
                    <a:lstStyle/>
                    <a:p>
                      <a:r>
                        <a:rPr lang="zh-CN" altLang="en-US" dirty="0"/>
                        <a:t>计划名称</a:t>
                      </a:r>
                    </a:p>
                  </a:txBody>
                  <a:tcPr/>
                </a:tc>
                <a:tc>
                  <a:txBody>
                    <a:bodyPr/>
                    <a:lstStyle/>
                    <a:p>
                      <a:r>
                        <a:rPr lang="zh-CN" altLang="en-US" dirty="0"/>
                        <a:t>国家</a:t>
                      </a:r>
                      <a:r>
                        <a:rPr lang="en-US" altLang="zh-CN" dirty="0"/>
                        <a:t>/</a:t>
                      </a:r>
                      <a:r>
                        <a:rPr lang="zh-CN" altLang="en-US" dirty="0"/>
                        <a:t>状态</a:t>
                      </a:r>
                    </a:p>
                  </a:txBody>
                  <a:tcPr/>
                </a:tc>
                <a:tc>
                  <a:txBody>
                    <a:bodyPr/>
                    <a:lstStyle/>
                    <a:p>
                      <a:r>
                        <a:rPr lang="zh-CN" altLang="en-US" dirty="0"/>
                        <a:t>构成</a:t>
                      </a:r>
                    </a:p>
                  </a:txBody>
                  <a:tcPr/>
                </a:tc>
                <a:extLst>
                  <a:ext uri="{0D108BD9-81ED-4DB2-BD59-A6C34878D82A}">
                    <a16:rowId xmlns:a16="http://schemas.microsoft.com/office/drawing/2014/main" val="10000"/>
                  </a:ext>
                </a:extLst>
              </a:tr>
              <a:tr h="329713">
                <a:tc>
                  <a:txBody>
                    <a:bodyPr/>
                    <a:lstStyle/>
                    <a:p>
                      <a:r>
                        <a:rPr lang="en-US" altLang="zh-CN" dirty="0"/>
                        <a:t>2020.2</a:t>
                      </a:r>
                      <a:endParaRPr lang="zh-CN" altLang="en-US" dirty="0"/>
                    </a:p>
                  </a:txBody>
                  <a:tcPr/>
                </a:tc>
                <a:tc>
                  <a:txBody>
                    <a:bodyPr/>
                    <a:lstStyle/>
                    <a:p>
                      <a:r>
                        <a:rPr lang="en-US" altLang="zh-CN" b="0" dirty="0">
                          <a:solidFill>
                            <a:schemeClr val="tx1"/>
                          </a:solidFill>
                        </a:rPr>
                        <a:t>Solar Orbiter</a:t>
                      </a:r>
                      <a:endParaRPr lang="zh-CN" altLang="en-US" b="0" dirty="0">
                        <a:solidFill>
                          <a:schemeClr val="tx1"/>
                        </a:solidFill>
                      </a:endParaRPr>
                    </a:p>
                  </a:txBody>
                  <a:tcPr/>
                </a:tc>
                <a:tc>
                  <a:txBody>
                    <a:bodyPr/>
                    <a:lstStyle/>
                    <a:p>
                      <a:r>
                        <a:rPr lang="zh-CN" altLang="en-US" dirty="0"/>
                        <a:t>欧洲，</a:t>
                      </a:r>
                    </a:p>
                  </a:txBody>
                  <a:tcPr/>
                </a:tc>
                <a:tc>
                  <a:txBody>
                    <a:bodyPr/>
                    <a:lstStyle/>
                    <a:p>
                      <a:r>
                        <a:rPr lang="zh-CN" altLang="en-US" dirty="0"/>
                        <a:t>近日观测（</a:t>
                      </a:r>
                      <a:r>
                        <a:rPr lang="en-US" altLang="zh-CN" dirty="0"/>
                        <a:t>in-situ + remote)</a:t>
                      </a:r>
                      <a:endParaRPr lang="zh-CN" altLang="en-US" dirty="0"/>
                    </a:p>
                  </a:txBody>
                  <a:tcPr/>
                </a:tc>
                <a:extLst>
                  <a:ext uri="{0D108BD9-81ED-4DB2-BD59-A6C34878D82A}">
                    <a16:rowId xmlns:a16="http://schemas.microsoft.com/office/drawing/2014/main" val="10001"/>
                  </a:ext>
                </a:extLst>
              </a:tr>
              <a:tr h="329713">
                <a:tc>
                  <a:txBody>
                    <a:bodyPr/>
                    <a:lstStyle/>
                    <a:p>
                      <a:r>
                        <a:rPr lang="en-US" altLang="zh-CN" dirty="0"/>
                        <a:t>2020.12</a:t>
                      </a:r>
                      <a:endParaRPr lang="zh-CN" altLang="en-US" dirty="0"/>
                    </a:p>
                  </a:txBody>
                  <a:tcPr/>
                </a:tc>
                <a:tc>
                  <a:txBody>
                    <a:bodyPr/>
                    <a:lstStyle/>
                    <a:p>
                      <a:r>
                        <a:rPr lang="en-US" altLang="zh-CN" dirty="0"/>
                        <a:t>PROBA-3</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ESA</a:t>
                      </a:r>
                      <a:r>
                        <a:rPr lang="zh-CN" altLang="en-US" dirty="0"/>
                        <a:t>，</a:t>
                      </a:r>
                    </a:p>
                  </a:txBody>
                  <a:tcPr/>
                </a:tc>
                <a:tc>
                  <a:txBody>
                    <a:bodyPr/>
                    <a:lstStyle/>
                    <a:p>
                      <a:r>
                        <a:rPr lang="zh-CN" altLang="en-US" dirty="0"/>
                        <a:t>内日冕仪</a:t>
                      </a:r>
                    </a:p>
                  </a:txBody>
                  <a:tcPr/>
                </a:tc>
                <a:extLst>
                  <a:ext uri="{0D108BD9-81ED-4DB2-BD59-A6C34878D82A}">
                    <a16:rowId xmlns:a16="http://schemas.microsoft.com/office/drawing/2014/main" val="10002"/>
                  </a:ext>
                </a:extLst>
              </a:tr>
              <a:tr h="329713">
                <a:tc>
                  <a:txBody>
                    <a:bodyPr/>
                    <a:lstStyle/>
                    <a:p>
                      <a:r>
                        <a:rPr lang="en-US" altLang="zh-CN" dirty="0"/>
                        <a:t>2021 ?</a:t>
                      </a:r>
                      <a:endParaRPr lang="zh-CN" altLang="en-US" dirty="0"/>
                    </a:p>
                  </a:txBody>
                  <a:tcPr/>
                </a:tc>
                <a:tc>
                  <a:txBody>
                    <a:bodyPr/>
                    <a:lstStyle/>
                    <a:p>
                      <a:r>
                        <a:rPr lang="en-US" altLang="zh-CN" dirty="0"/>
                        <a:t>Aditya-1</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chemeClr val="tx1"/>
                          </a:solidFill>
                        </a:rPr>
                        <a:t>印度</a:t>
                      </a:r>
                      <a:r>
                        <a:rPr lang="zh-CN" altLang="en-US" dirty="0"/>
                        <a:t>，</a:t>
                      </a:r>
                    </a:p>
                  </a:txBody>
                  <a:tcPr/>
                </a:tc>
                <a:tc>
                  <a:txBody>
                    <a:bodyPr/>
                    <a:lstStyle/>
                    <a:p>
                      <a:r>
                        <a:rPr lang="zh-CN" altLang="en-US" dirty="0"/>
                        <a:t>白光日冕仪</a:t>
                      </a:r>
                      <a:r>
                        <a:rPr lang="en-US" altLang="zh-CN" dirty="0"/>
                        <a:t>,</a:t>
                      </a:r>
                      <a:r>
                        <a:rPr lang="en-US" altLang="zh-CN" baseline="0" dirty="0"/>
                        <a:t>  X</a:t>
                      </a:r>
                      <a:r>
                        <a:rPr lang="zh-CN" altLang="en-US" baseline="0" dirty="0"/>
                        <a:t>射线能谱</a:t>
                      </a:r>
                      <a:endParaRPr lang="zh-CN" altLang="en-US" dirty="0"/>
                    </a:p>
                  </a:txBody>
                  <a:tcPr/>
                </a:tc>
                <a:extLst>
                  <a:ext uri="{0D108BD9-81ED-4DB2-BD59-A6C34878D82A}">
                    <a16:rowId xmlns:a16="http://schemas.microsoft.com/office/drawing/2014/main" val="10003"/>
                  </a:ext>
                </a:extLst>
              </a:tr>
              <a:tr h="329713">
                <a:tc>
                  <a:txBody>
                    <a:bodyPr/>
                    <a:lstStyle/>
                    <a:p>
                      <a:r>
                        <a:rPr lang="en-US" altLang="zh-CN" dirty="0"/>
                        <a:t>2023 ?</a:t>
                      </a:r>
                      <a:endParaRPr lang="zh-CN" altLang="en-US" dirty="0"/>
                    </a:p>
                  </a:txBody>
                  <a:tcPr/>
                </a:tc>
                <a:tc>
                  <a:txBody>
                    <a:bodyPr/>
                    <a:lstStyle/>
                    <a:p>
                      <a:r>
                        <a:rPr lang="en-US" altLang="zh-CN" b="0" dirty="0" err="1">
                          <a:solidFill>
                            <a:schemeClr val="tx1"/>
                          </a:solidFill>
                        </a:rPr>
                        <a:t>Interhelioprobe</a:t>
                      </a:r>
                      <a:endParaRPr lang="zh-CN" altLang="en-US" b="0" dirty="0">
                        <a:solidFill>
                          <a:schemeClr val="tx1"/>
                        </a:solidFill>
                      </a:endParaRPr>
                    </a:p>
                  </a:txBody>
                  <a:tcPr/>
                </a:tc>
                <a:tc>
                  <a:txBody>
                    <a:bodyPr/>
                    <a:lstStyle/>
                    <a:p>
                      <a:r>
                        <a:rPr lang="zh-CN" altLang="en-US" dirty="0"/>
                        <a:t>俄罗斯，</a:t>
                      </a:r>
                    </a:p>
                  </a:txBody>
                  <a:tcPr/>
                </a:tc>
                <a:tc>
                  <a:txBody>
                    <a:bodyPr/>
                    <a:lstStyle/>
                    <a:p>
                      <a:r>
                        <a:rPr lang="zh-CN" altLang="en-US" dirty="0"/>
                        <a:t>近日，太阳＋日球，</a:t>
                      </a:r>
                      <a:r>
                        <a:rPr lang="en-US" altLang="zh-CN" dirty="0"/>
                        <a:t>X</a:t>
                      </a:r>
                      <a:r>
                        <a:rPr lang="zh-CN" altLang="en-US" dirty="0"/>
                        <a:t>像＋</a:t>
                      </a:r>
                      <a:r>
                        <a:rPr lang="en-US" altLang="zh-CN" dirty="0"/>
                        <a:t>G</a:t>
                      </a:r>
                      <a:r>
                        <a:rPr lang="zh-CN" altLang="en-US" dirty="0"/>
                        <a:t>谱</a:t>
                      </a:r>
                    </a:p>
                  </a:txBody>
                  <a:tcPr/>
                </a:tc>
                <a:extLst>
                  <a:ext uri="{0D108BD9-81ED-4DB2-BD59-A6C34878D82A}">
                    <a16:rowId xmlns:a16="http://schemas.microsoft.com/office/drawing/2014/main" val="10004"/>
                  </a:ext>
                </a:extLst>
              </a:tr>
              <a:tr h="329713">
                <a:tc>
                  <a:txBody>
                    <a:bodyPr/>
                    <a:lstStyle/>
                    <a:p>
                      <a:r>
                        <a:rPr lang="en-US" altLang="zh-CN" dirty="0"/>
                        <a:t>2025 ?</a:t>
                      </a:r>
                      <a:endParaRPr lang="zh-CN" altLang="en-US" dirty="0"/>
                    </a:p>
                  </a:txBody>
                  <a:tcPr/>
                </a:tc>
                <a:tc>
                  <a:txBody>
                    <a:bodyPr/>
                    <a:lstStyle/>
                    <a:p>
                      <a:r>
                        <a:rPr lang="en-US" altLang="zh-CN" b="0" dirty="0">
                          <a:solidFill>
                            <a:schemeClr val="tx1"/>
                          </a:solidFill>
                        </a:rPr>
                        <a:t>Solar</a:t>
                      </a:r>
                      <a:r>
                        <a:rPr lang="en-US" altLang="zh-CN" b="0" baseline="0" dirty="0">
                          <a:solidFill>
                            <a:schemeClr val="tx1"/>
                          </a:solidFill>
                        </a:rPr>
                        <a:t>-C</a:t>
                      </a:r>
                      <a:r>
                        <a:rPr lang="zh-CN" altLang="en-US" b="0" baseline="0" dirty="0">
                          <a:solidFill>
                            <a:schemeClr val="tx1"/>
                          </a:solidFill>
                        </a:rPr>
                        <a:t>（</a:t>
                      </a:r>
                      <a:r>
                        <a:rPr lang="en-US" altLang="zh-CN" b="0" baseline="0" dirty="0">
                          <a:solidFill>
                            <a:schemeClr val="tx1"/>
                          </a:solidFill>
                        </a:rPr>
                        <a:t>EUVST</a:t>
                      </a:r>
                      <a:r>
                        <a:rPr lang="zh-CN" altLang="en-US" b="0" baseline="0" dirty="0">
                          <a:solidFill>
                            <a:schemeClr val="tx1"/>
                          </a:solidFill>
                        </a:rPr>
                        <a:t>）</a:t>
                      </a:r>
                      <a:endParaRPr lang="zh-CN" altLang="en-US" b="0" dirty="0">
                        <a:solidFill>
                          <a:schemeClr val="tx1"/>
                        </a:solidFill>
                      </a:endParaRPr>
                    </a:p>
                  </a:txBody>
                  <a:tcPr/>
                </a:tc>
                <a:tc>
                  <a:txBody>
                    <a:bodyPr/>
                    <a:lstStyle/>
                    <a:p>
                      <a:r>
                        <a:rPr lang="zh-CN" altLang="en-US" dirty="0"/>
                        <a:t>日本，</a:t>
                      </a:r>
                      <a:r>
                        <a:rPr lang="en-US" altLang="zh-CN" dirty="0"/>
                        <a:t>?</a:t>
                      </a:r>
                      <a:endParaRPr lang="zh-CN" altLang="en-US" dirty="0"/>
                    </a:p>
                  </a:txBody>
                  <a:tcPr/>
                </a:tc>
                <a:tc>
                  <a:txBody>
                    <a:bodyPr/>
                    <a:lstStyle/>
                    <a:p>
                      <a:r>
                        <a:rPr lang="en-US" altLang="zh-CN" dirty="0"/>
                        <a:t>&gt;1</a:t>
                      </a:r>
                      <a:r>
                        <a:rPr lang="zh-CN" altLang="en-US" dirty="0"/>
                        <a:t>米口径 </a:t>
                      </a:r>
                      <a:r>
                        <a:rPr lang="en-US" altLang="zh-CN" dirty="0"/>
                        <a:t>+ SUVIT+ EUVS?</a:t>
                      </a:r>
                      <a:endParaRPr lang="zh-CN" altLang="en-US" dirty="0"/>
                    </a:p>
                  </a:txBody>
                  <a:tcPr/>
                </a:tc>
                <a:extLst>
                  <a:ext uri="{0D108BD9-81ED-4DB2-BD59-A6C34878D82A}">
                    <a16:rowId xmlns:a16="http://schemas.microsoft.com/office/drawing/2014/main" val="10005"/>
                  </a:ext>
                </a:extLst>
              </a:tr>
            </a:tbl>
          </a:graphicData>
        </a:graphic>
      </p:graphicFrame>
      <p:sp>
        <p:nvSpPr>
          <p:cNvPr id="6" name="矩形 5">
            <a:extLst>
              <a:ext uri="{FF2B5EF4-FFF2-40B4-BE49-F238E27FC236}">
                <a16:creationId xmlns:a16="http://schemas.microsoft.com/office/drawing/2014/main" id="{8DB6C7C5-E359-47D6-8210-1B941D1F41E4}"/>
              </a:ext>
            </a:extLst>
          </p:cNvPr>
          <p:cNvSpPr/>
          <p:nvPr/>
        </p:nvSpPr>
        <p:spPr>
          <a:xfrm>
            <a:off x="457200" y="4149080"/>
            <a:ext cx="7931224" cy="1938992"/>
          </a:xfrm>
          <a:prstGeom prst="rect">
            <a:avLst/>
          </a:prstGeom>
        </p:spPr>
        <p:txBody>
          <a:bodyPr wrap="square">
            <a:spAutoFit/>
          </a:bodyPr>
          <a:lstStyle/>
          <a:p>
            <a:pPr marL="285750" indent="-285750">
              <a:buFont typeface="Wingdings" panose="05000000000000000000" pitchFamily="2" charset="2"/>
              <a:buChar char="ü"/>
            </a:pPr>
            <a:r>
              <a:rPr lang="zh-CN" altLang="en-US" sz="2000" dirty="0">
                <a:latin typeface="黑体" pitchFamily="2" charset="-122"/>
                <a:ea typeface="黑体" pitchFamily="2" charset="-122"/>
              </a:rPr>
              <a:t>早期太阳高能辐射探测卫星多</a:t>
            </a:r>
            <a:endParaRPr lang="en-US" altLang="zh-CN" sz="2000" dirty="0">
              <a:latin typeface="黑体" pitchFamily="2" charset="-122"/>
              <a:ea typeface="黑体" pitchFamily="2" charset="-122"/>
            </a:endParaRPr>
          </a:p>
          <a:p>
            <a:pPr marL="285750" indent="-285750">
              <a:buFont typeface="Wingdings" panose="05000000000000000000" pitchFamily="2" charset="2"/>
              <a:buChar char="ü"/>
            </a:pPr>
            <a:r>
              <a:rPr lang="zh-CN" altLang="en-US" sz="2000" dirty="0">
                <a:latin typeface="黑体" pitchFamily="2" charset="-122"/>
                <a:ea typeface="黑体" pitchFamily="2" charset="-122"/>
              </a:rPr>
              <a:t>综合性天文台</a:t>
            </a:r>
            <a:r>
              <a:rPr lang="en-US" altLang="zh-CN" sz="2000" dirty="0">
                <a:latin typeface="黑体" pitchFamily="2" charset="-122"/>
                <a:ea typeface="黑体" pitchFamily="2" charset="-122"/>
              </a:rPr>
              <a:t>, </a:t>
            </a:r>
            <a:r>
              <a:rPr lang="zh-CN" altLang="en-US" sz="2000" dirty="0">
                <a:latin typeface="黑体" pitchFamily="2" charset="-122"/>
                <a:ea typeface="黑体" pitchFamily="2" charset="-122"/>
              </a:rPr>
              <a:t>如</a:t>
            </a:r>
            <a:r>
              <a:rPr lang="en-US" altLang="zh-CN" sz="2000" dirty="0"/>
              <a:t>SMM</a:t>
            </a:r>
            <a:r>
              <a:rPr lang="zh-CN" altLang="en-US" sz="2000" dirty="0">
                <a:latin typeface="黑体" pitchFamily="2" charset="-122"/>
                <a:ea typeface="黑体" pitchFamily="2" charset="-122"/>
              </a:rPr>
              <a:t>、</a:t>
            </a:r>
            <a:r>
              <a:rPr lang="en-US" altLang="zh-CN" sz="2000" dirty="0"/>
              <a:t>SOHO</a:t>
            </a:r>
            <a:r>
              <a:rPr lang="zh-CN" altLang="en-US" sz="2000" dirty="0"/>
              <a:t>、</a:t>
            </a:r>
            <a:r>
              <a:rPr lang="en-US" altLang="zh-CN" sz="2000" dirty="0"/>
              <a:t>SO</a:t>
            </a:r>
          </a:p>
          <a:p>
            <a:pPr marL="285750" indent="-285750">
              <a:buFont typeface="Wingdings" panose="05000000000000000000" pitchFamily="2" charset="2"/>
              <a:buChar char="ü"/>
            </a:pPr>
            <a:r>
              <a:rPr lang="en-US" altLang="zh-CN" sz="2000" dirty="0">
                <a:latin typeface="黑体" pitchFamily="2" charset="-122"/>
                <a:ea typeface="黑体" pitchFamily="2" charset="-122"/>
              </a:rPr>
              <a:t>Explorer</a:t>
            </a:r>
            <a:r>
              <a:rPr lang="zh-CN" altLang="en-US" sz="2000" dirty="0">
                <a:latin typeface="黑体" pitchFamily="2" charset="-122"/>
                <a:ea typeface="黑体" pitchFamily="2" charset="-122"/>
              </a:rPr>
              <a:t>系列成果突出，如</a:t>
            </a:r>
            <a:r>
              <a:rPr lang="en-US" altLang="zh-CN" sz="2000" dirty="0"/>
              <a:t>RHESSI, TRACE, IRIS</a:t>
            </a:r>
          </a:p>
          <a:p>
            <a:pPr marL="285750" indent="-285750">
              <a:buFont typeface="Wingdings" panose="05000000000000000000" pitchFamily="2" charset="2"/>
              <a:buChar char="ü"/>
            </a:pPr>
            <a:r>
              <a:rPr lang="zh-CN" altLang="en-US" sz="2000" dirty="0">
                <a:latin typeface="黑体" pitchFamily="2" charset="-122"/>
                <a:ea typeface="黑体" pitchFamily="2" charset="-122"/>
              </a:rPr>
              <a:t>特色明显的</a:t>
            </a:r>
            <a:r>
              <a:rPr lang="en-US" altLang="zh-CN" sz="2000" dirty="0">
                <a:latin typeface="黑体" pitchFamily="2" charset="-122"/>
                <a:ea typeface="黑体" pitchFamily="2" charset="-122"/>
              </a:rPr>
              <a:t>, </a:t>
            </a:r>
            <a:r>
              <a:rPr lang="zh-CN" altLang="en-US" sz="2000" dirty="0">
                <a:latin typeface="黑体" pitchFamily="2" charset="-122"/>
                <a:ea typeface="黑体" pitchFamily="2" charset="-122"/>
              </a:rPr>
              <a:t>如</a:t>
            </a:r>
            <a:r>
              <a:rPr lang="en-US" altLang="zh-CN" sz="2000" dirty="0"/>
              <a:t>STEREO, SDO</a:t>
            </a:r>
          </a:p>
          <a:p>
            <a:pPr marL="285750" indent="-285750">
              <a:buFont typeface="Wingdings" panose="05000000000000000000" pitchFamily="2" charset="2"/>
              <a:buChar char="ü"/>
            </a:pPr>
            <a:r>
              <a:rPr lang="zh-CN" altLang="en-US" sz="2000" dirty="0">
                <a:latin typeface="黑体" pitchFamily="2" charset="-122"/>
                <a:ea typeface="黑体" pitchFamily="2" charset="-122"/>
              </a:rPr>
              <a:t>近日探测引起空前关注，如</a:t>
            </a:r>
            <a:r>
              <a:rPr lang="en-US" altLang="zh-CN" sz="2000" dirty="0"/>
              <a:t>PSP</a:t>
            </a:r>
            <a:r>
              <a:rPr lang="zh-CN" altLang="en-US" sz="2000" dirty="0"/>
              <a:t>、</a:t>
            </a:r>
            <a:r>
              <a:rPr lang="en-US" altLang="zh-CN" sz="2000" dirty="0"/>
              <a:t>SO</a:t>
            </a:r>
          </a:p>
          <a:p>
            <a:pPr marL="285750" indent="-285750">
              <a:buFont typeface="Wingdings" panose="05000000000000000000" pitchFamily="2" charset="2"/>
              <a:buChar char="ü"/>
            </a:pPr>
            <a:r>
              <a:rPr lang="zh-CN" altLang="en-US" sz="2000" dirty="0">
                <a:latin typeface="黑体" pitchFamily="2" charset="-122"/>
                <a:ea typeface="黑体" pitchFamily="2" charset="-122"/>
              </a:rPr>
              <a:t>系列性的</a:t>
            </a:r>
            <a:r>
              <a:rPr lang="en-US" altLang="zh-CN" sz="2000" dirty="0">
                <a:latin typeface="黑体" pitchFamily="2" charset="-122"/>
                <a:ea typeface="黑体" pitchFamily="2" charset="-122"/>
              </a:rPr>
              <a:t>, </a:t>
            </a:r>
            <a:r>
              <a:rPr lang="zh-CN" altLang="en-US" sz="2000" dirty="0">
                <a:latin typeface="黑体" pitchFamily="2" charset="-122"/>
                <a:ea typeface="黑体" pitchFamily="2" charset="-122"/>
              </a:rPr>
              <a:t>如</a:t>
            </a:r>
            <a:r>
              <a:rPr lang="en-US" altLang="zh-CN" sz="2000" dirty="0"/>
              <a:t>HINOTORI</a:t>
            </a:r>
            <a:r>
              <a:rPr lang="en-US" altLang="zh-CN" sz="2000" dirty="0">
                <a:sym typeface="Wingdings" pitchFamily="2" charset="2"/>
              </a:rPr>
              <a:t></a:t>
            </a:r>
            <a:r>
              <a:rPr lang="en-US" altLang="zh-CN" sz="2000" dirty="0"/>
              <a:t>YOHKOH</a:t>
            </a:r>
            <a:r>
              <a:rPr lang="en-US" altLang="zh-CN" sz="2000" dirty="0">
                <a:sym typeface="Wingdings" pitchFamily="2" charset="2"/>
              </a:rPr>
              <a:t>HINODE</a:t>
            </a:r>
          </a:p>
        </p:txBody>
      </p:sp>
    </p:spTree>
    <p:extLst>
      <p:ext uri="{BB962C8B-B14F-4D97-AF65-F5344CB8AC3E}">
        <p14:creationId xmlns:p14="http://schemas.microsoft.com/office/powerpoint/2010/main" val="561260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3200" b="1" dirty="0">
                <a:solidFill>
                  <a:srgbClr val="0033CC"/>
                </a:solidFill>
                <a:latin typeface="黑体" pitchFamily="49" charset="-122"/>
                <a:ea typeface="黑体" pitchFamily="49" charset="-122"/>
                <a:cs typeface="+mn-cs"/>
              </a:rPr>
              <a:t>空间科学规划与</a:t>
            </a:r>
            <a:r>
              <a:rPr lang="en-US" altLang="zh-CN" sz="3200" b="1" dirty="0">
                <a:solidFill>
                  <a:srgbClr val="0033CC"/>
                </a:solidFill>
                <a:latin typeface="黑体" pitchFamily="49" charset="-122"/>
                <a:ea typeface="黑体" pitchFamily="49" charset="-122"/>
                <a:cs typeface="+mn-cs"/>
              </a:rPr>
              <a:t>ASO-S</a:t>
            </a:r>
            <a:r>
              <a:rPr lang="zh-CN" altLang="en-US" sz="3200" b="1" dirty="0">
                <a:solidFill>
                  <a:srgbClr val="0033CC"/>
                </a:solidFill>
                <a:latin typeface="黑体" pitchFamily="49" charset="-122"/>
                <a:ea typeface="黑体" pitchFamily="49" charset="-122"/>
                <a:cs typeface="+mn-cs"/>
              </a:rPr>
              <a:t>项目的提出</a:t>
            </a: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5" name="内容占位符 4">
            <a:extLst>
              <a:ext uri="{FF2B5EF4-FFF2-40B4-BE49-F238E27FC236}">
                <a16:creationId xmlns:a16="http://schemas.microsoft.com/office/drawing/2014/main" id="{1080F83C-2847-4E51-9BDC-4339D7E4B3AB}"/>
              </a:ext>
            </a:extLst>
          </p:cNvPr>
          <p:cNvSpPr>
            <a:spLocks noGrp="1"/>
          </p:cNvSpPr>
          <p:nvPr>
            <p:ph idx="1"/>
          </p:nvPr>
        </p:nvSpPr>
        <p:spPr>
          <a:xfrm>
            <a:off x="457200" y="1628800"/>
            <a:ext cx="8229600" cy="4525963"/>
          </a:xfrm>
        </p:spPr>
        <p:txBody>
          <a:bodyPr/>
          <a:lstStyle/>
          <a:p>
            <a:pPr lvl="0" algn="just"/>
            <a:r>
              <a:rPr lang="zh-CN" altLang="zh-CN" sz="2800" dirty="0">
                <a:solidFill>
                  <a:prstClr val="black"/>
                </a:solidFill>
                <a:latin typeface="黑体" pitchFamily="49" charset="-122"/>
                <a:ea typeface="黑体" pitchFamily="49" charset="-122"/>
              </a:rPr>
              <a:t>“</a:t>
            </a:r>
            <a:r>
              <a:rPr lang="en-US" altLang="zh-CN" sz="2800" dirty="0">
                <a:solidFill>
                  <a:prstClr val="black"/>
                </a:solidFill>
                <a:latin typeface="黑体" pitchFamily="49" charset="-122"/>
                <a:ea typeface="黑体" pitchFamily="49" charset="-122"/>
              </a:rPr>
              <a:t>2016-2030</a:t>
            </a:r>
            <a:r>
              <a:rPr lang="zh-CN" altLang="zh-CN" sz="2800" dirty="0">
                <a:solidFill>
                  <a:prstClr val="black"/>
                </a:solidFill>
                <a:latin typeface="黑体" pitchFamily="49" charset="-122"/>
                <a:ea typeface="黑体" pitchFamily="49" charset="-122"/>
              </a:rPr>
              <a:t>空间太阳物理规划研究” 提出的</a:t>
            </a:r>
            <a:r>
              <a:rPr lang="zh-CN" altLang="zh-CN" sz="2800" b="1" dirty="0">
                <a:solidFill>
                  <a:srgbClr val="C00000"/>
                </a:solidFill>
                <a:latin typeface="黑体" pitchFamily="49" charset="-122"/>
                <a:ea typeface="黑体" pitchFamily="49" charset="-122"/>
              </a:rPr>
              <a:t>战略目标</a:t>
            </a:r>
            <a:r>
              <a:rPr lang="zh-CN" altLang="zh-CN" sz="2800" dirty="0">
                <a:solidFill>
                  <a:prstClr val="black"/>
                </a:solidFill>
                <a:latin typeface="黑体" pitchFamily="49" charset="-122"/>
                <a:ea typeface="黑体" pitchFamily="49" charset="-122"/>
              </a:rPr>
              <a:t>是：集中优势研究领域，瞄准前沿科学问题，通过多波段观测认识太阳活动“一磁两暴”的基本规律，为理解宇宙类似现象和预报空间天气服务。</a:t>
            </a:r>
            <a:endParaRPr lang="en-US" altLang="zh-CN" sz="2800" dirty="0">
              <a:solidFill>
                <a:prstClr val="black"/>
              </a:solidFill>
              <a:latin typeface="黑体" pitchFamily="49" charset="-122"/>
              <a:ea typeface="黑体" pitchFamily="49" charset="-122"/>
            </a:endParaRPr>
          </a:p>
          <a:p>
            <a:pPr lvl="0" algn="just"/>
            <a:r>
              <a:rPr lang="zh-CN" altLang="zh-CN" sz="2800" dirty="0">
                <a:solidFill>
                  <a:prstClr val="black"/>
                </a:solidFill>
                <a:latin typeface="黑体" pitchFamily="49" charset="-122"/>
                <a:ea typeface="黑体" pitchFamily="49" charset="-122"/>
              </a:rPr>
              <a:t>为实现此战略目标，首先寄希望于在“十三五”期间太阳探测卫星</a:t>
            </a:r>
            <a:r>
              <a:rPr lang="zh-CN" altLang="zh-CN" sz="2800" b="1" dirty="0">
                <a:solidFill>
                  <a:srgbClr val="C00000"/>
                </a:solidFill>
                <a:latin typeface="黑体" pitchFamily="49" charset="-122"/>
                <a:ea typeface="黑体" pitchFamily="49" charset="-122"/>
              </a:rPr>
              <a:t>工程立项</a:t>
            </a:r>
            <a:r>
              <a:rPr lang="zh-CN" altLang="zh-CN" sz="2800" dirty="0">
                <a:solidFill>
                  <a:prstClr val="black"/>
                </a:solidFill>
                <a:latin typeface="黑体" pitchFamily="49" charset="-122"/>
                <a:ea typeface="黑体" pitchFamily="49" charset="-122"/>
              </a:rPr>
              <a:t>方面有“</a:t>
            </a:r>
            <a:r>
              <a:rPr lang="zh-CN" altLang="zh-CN" sz="2800" b="1" dirty="0">
                <a:solidFill>
                  <a:srgbClr val="C00000"/>
                </a:solidFill>
                <a:latin typeface="黑体" pitchFamily="49" charset="-122"/>
                <a:ea typeface="黑体" pitchFamily="49" charset="-122"/>
              </a:rPr>
              <a:t>零</a:t>
            </a:r>
            <a:r>
              <a:rPr lang="zh-CN" altLang="zh-CN" sz="2800" dirty="0">
                <a:solidFill>
                  <a:prstClr val="black"/>
                </a:solidFill>
                <a:latin typeface="黑体" pitchFamily="49" charset="-122"/>
                <a:ea typeface="黑体" pitchFamily="49" charset="-122"/>
              </a:rPr>
              <a:t>”的突破；继而在“十四五”期间实现我国太阳卫星</a:t>
            </a:r>
            <a:r>
              <a:rPr lang="zh-CN" altLang="zh-CN" sz="2800" b="1" dirty="0">
                <a:solidFill>
                  <a:srgbClr val="C00000"/>
                </a:solidFill>
                <a:latin typeface="黑体" pitchFamily="49" charset="-122"/>
                <a:ea typeface="黑体" pitchFamily="49" charset="-122"/>
              </a:rPr>
              <a:t>空间观测</a:t>
            </a:r>
            <a:r>
              <a:rPr lang="zh-CN" altLang="zh-CN" sz="2800" dirty="0">
                <a:solidFill>
                  <a:prstClr val="black"/>
                </a:solidFill>
                <a:latin typeface="黑体" pitchFamily="49" charset="-122"/>
                <a:ea typeface="黑体" pitchFamily="49" charset="-122"/>
              </a:rPr>
              <a:t>“</a:t>
            </a:r>
            <a:r>
              <a:rPr lang="zh-CN" altLang="zh-CN" sz="2800" b="1" dirty="0">
                <a:solidFill>
                  <a:srgbClr val="C00000"/>
                </a:solidFill>
                <a:latin typeface="黑体" pitchFamily="49" charset="-122"/>
                <a:ea typeface="黑体" pitchFamily="49" charset="-122"/>
              </a:rPr>
              <a:t>零</a:t>
            </a:r>
            <a:r>
              <a:rPr lang="zh-CN" altLang="zh-CN" sz="2800" dirty="0">
                <a:solidFill>
                  <a:prstClr val="black"/>
                </a:solidFill>
                <a:latin typeface="黑体" pitchFamily="49" charset="-122"/>
                <a:ea typeface="黑体" pitchFamily="49" charset="-122"/>
              </a:rPr>
              <a:t>”的突破；进而形成空间太阳物理研究完整体系。</a:t>
            </a:r>
            <a:endParaRPr lang="en-US" altLang="zh-CN" sz="2800" dirty="0">
              <a:solidFill>
                <a:prstClr val="black"/>
              </a:solidFill>
              <a:latin typeface="黑体" pitchFamily="49" charset="-122"/>
              <a:ea typeface="黑体" pitchFamily="49" charset="-122"/>
            </a:endParaRPr>
          </a:p>
          <a:p>
            <a:pPr algn="just"/>
            <a:endParaRPr lang="zh-CN" altLang="en-US" dirty="0"/>
          </a:p>
        </p:txBody>
      </p:sp>
    </p:spTree>
    <p:extLst>
      <p:ext uri="{BB962C8B-B14F-4D97-AF65-F5344CB8AC3E}">
        <p14:creationId xmlns:p14="http://schemas.microsoft.com/office/powerpoint/2010/main" val="2763016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3200" b="1" dirty="0">
                <a:solidFill>
                  <a:srgbClr val="0033CC"/>
                </a:solidFill>
                <a:latin typeface="黑体" pitchFamily="49" charset="-122"/>
                <a:ea typeface="黑体" pitchFamily="49" charset="-122"/>
                <a:cs typeface="+mn-cs"/>
              </a:rPr>
              <a:t>规划、预研、背景型号、立项与实施</a:t>
            </a: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graphicFrame>
        <p:nvGraphicFramePr>
          <p:cNvPr id="3" name="内容占位符 2">
            <a:extLst>
              <a:ext uri="{FF2B5EF4-FFF2-40B4-BE49-F238E27FC236}">
                <a16:creationId xmlns:a16="http://schemas.microsoft.com/office/drawing/2014/main" id="{247AFBCF-F2B7-454D-848B-C948283390BA}"/>
              </a:ext>
            </a:extLst>
          </p:cNvPr>
          <p:cNvGraphicFramePr>
            <a:graphicFrameLocks noGrp="1"/>
          </p:cNvGraphicFramePr>
          <p:nvPr>
            <p:ph idx="1"/>
            <p:extLst>
              <p:ext uri="{D42A27DB-BD31-4B8C-83A1-F6EECF244321}">
                <p14:modId xmlns:p14="http://schemas.microsoft.com/office/powerpoint/2010/main" val="2719340281"/>
              </p:ext>
            </p:extLst>
          </p:nvPr>
        </p:nvGraphicFramePr>
        <p:xfrm>
          <a:off x="457200" y="1783357"/>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a:extLst>
              <a:ext uri="{FF2B5EF4-FFF2-40B4-BE49-F238E27FC236}">
                <a16:creationId xmlns:a16="http://schemas.microsoft.com/office/drawing/2014/main" id="{7C782566-B2E6-4993-BC0D-9B92607D9120}"/>
              </a:ext>
            </a:extLst>
          </p:cNvPr>
          <p:cNvSpPr/>
          <p:nvPr/>
        </p:nvSpPr>
        <p:spPr>
          <a:xfrm>
            <a:off x="395536" y="3707740"/>
            <a:ext cx="1237839" cy="369332"/>
          </a:xfrm>
          <a:prstGeom prst="rect">
            <a:avLst/>
          </a:prstGeom>
        </p:spPr>
        <p:txBody>
          <a:bodyPr wrap="none">
            <a:spAutoFit/>
          </a:bodyPr>
          <a:lstStyle/>
          <a:p>
            <a:r>
              <a:rPr lang="en-US" altLang="zh-CN" b="1" dirty="0">
                <a:solidFill>
                  <a:srgbClr val="C00000"/>
                </a:solidFill>
                <a:latin typeface="黑体" pitchFamily="2" charset="-122"/>
                <a:ea typeface="黑体" pitchFamily="2" charset="-122"/>
                <a:sym typeface="Wingdings" pitchFamily="2" charset="2"/>
              </a:rPr>
              <a:t>2011-2013</a:t>
            </a:r>
            <a:endParaRPr lang="zh-CN" altLang="en-US" dirty="0"/>
          </a:p>
        </p:txBody>
      </p:sp>
      <p:sp>
        <p:nvSpPr>
          <p:cNvPr id="14" name="矩形 13">
            <a:extLst>
              <a:ext uri="{FF2B5EF4-FFF2-40B4-BE49-F238E27FC236}">
                <a16:creationId xmlns:a16="http://schemas.microsoft.com/office/drawing/2014/main" id="{1B548960-8F00-4A6C-9352-6652FFBAE5B4}"/>
              </a:ext>
            </a:extLst>
          </p:cNvPr>
          <p:cNvSpPr/>
          <p:nvPr/>
        </p:nvSpPr>
        <p:spPr>
          <a:xfrm>
            <a:off x="1640449" y="3388350"/>
            <a:ext cx="1471878" cy="369332"/>
          </a:xfrm>
          <a:prstGeom prst="rect">
            <a:avLst/>
          </a:prstGeom>
        </p:spPr>
        <p:txBody>
          <a:bodyPr wrap="none">
            <a:spAutoFit/>
          </a:bodyPr>
          <a:lstStyle/>
          <a:p>
            <a:r>
              <a:rPr lang="en-US" altLang="zh-CN" b="1" dirty="0">
                <a:solidFill>
                  <a:srgbClr val="C00000"/>
                </a:solidFill>
                <a:latin typeface="黑体" pitchFamily="2" charset="-122"/>
                <a:ea typeface="黑体" pitchFamily="2" charset="-122"/>
                <a:sym typeface="Wingdings" pitchFamily="2" charset="2"/>
              </a:rPr>
              <a:t>2014-2016.4</a:t>
            </a:r>
            <a:endParaRPr lang="zh-CN" altLang="en-US" dirty="0"/>
          </a:p>
        </p:txBody>
      </p:sp>
      <p:sp>
        <p:nvSpPr>
          <p:cNvPr id="15" name="矩形 14">
            <a:extLst>
              <a:ext uri="{FF2B5EF4-FFF2-40B4-BE49-F238E27FC236}">
                <a16:creationId xmlns:a16="http://schemas.microsoft.com/office/drawing/2014/main" id="{809F0357-269C-4F43-9138-6B33091725A1}"/>
              </a:ext>
            </a:extLst>
          </p:cNvPr>
          <p:cNvSpPr/>
          <p:nvPr/>
        </p:nvSpPr>
        <p:spPr>
          <a:xfrm>
            <a:off x="2922253" y="3019018"/>
            <a:ext cx="1588897" cy="369332"/>
          </a:xfrm>
          <a:prstGeom prst="rect">
            <a:avLst/>
          </a:prstGeom>
        </p:spPr>
        <p:txBody>
          <a:bodyPr wrap="none">
            <a:spAutoFit/>
          </a:bodyPr>
          <a:lstStyle/>
          <a:p>
            <a:r>
              <a:rPr lang="en-US" altLang="zh-CN" b="1" dirty="0">
                <a:solidFill>
                  <a:srgbClr val="C00000"/>
                </a:solidFill>
                <a:latin typeface="黑体" pitchFamily="2" charset="-122"/>
                <a:ea typeface="黑体" pitchFamily="2" charset="-122"/>
                <a:sym typeface="Wingdings" pitchFamily="2" charset="2"/>
              </a:rPr>
              <a:t>2016.11-2017</a:t>
            </a:r>
            <a:endParaRPr lang="zh-CN" altLang="en-US" dirty="0"/>
          </a:p>
        </p:txBody>
      </p:sp>
      <p:sp>
        <p:nvSpPr>
          <p:cNvPr id="16" name="矩形 15">
            <a:extLst>
              <a:ext uri="{FF2B5EF4-FFF2-40B4-BE49-F238E27FC236}">
                <a16:creationId xmlns:a16="http://schemas.microsoft.com/office/drawing/2014/main" id="{37B9BAF9-68F0-428E-9964-6F0903865814}"/>
              </a:ext>
            </a:extLst>
          </p:cNvPr>
          <p:cNvSpPr/>
          <p:nvPr/>
        </p:nvSpPr>
        <p:spPr>
          <a:xfrm>
            <a:off x="4503262" y="2649686"/>
            <a:ext cx="1471878" cy="369332"/>
          </a:xfrm>
          <a:prstGeom prst="rect">
            <a:avLst/>
          </a:prstGeom>
        </p:spPr>
        <p:txBody>
          <a:bodyPr wrap="none">
            <a:spAutoFit/>
          </a:bodyPr>
          <a:lstStyle/>
          <a:p>
            <a:r>
              <a:rPr lang="en-US" altLang="zh-CN" b="1" dirty="0">
                <a:solidFill>
                  <a:srgbClr val="C00000"/>
                </a:solidFill>
                <a:latin typeface="黑体" pitchFamily="2" charset="-122"/>
                <a:ea typeface="黑体" pitchFamily="2" charset="-122"/>
                <a:sym typeface="Wingdings" pitchFamily="2" charset="2"/>
              </a:rPr>
              <a:t>2018-2019.4</a:t>
            </a:r>
            <a:endParaRPr lang="zh-CN" altLang="en-US" dirty="0"/>
          </a:p>
        </p:txBody>
      </p:sp>
      <p:sp>
        <p:nvSpPr>
          <p:cNvPr id="17" name="矩形 16">
            <a:extLst>
              <a:ext uri="{FF2B5EF4-FFF2-40B4-BE49-F238E27FC236}">
                <a16:creationId xmlns:a16="http://schemas.microsoft.com/office/drawing/2014/main" id="{EC0952D5-6662-4656-982A-BCF585BDC7D8}"/>
              </a:ext>
            </a:extLst>
          </p:cNvPr>
          <p:cNvSpPr/>
          <p:nvPr/>
        </p:nvSpPr>
        <p:spPr>
          <a:xfrm>
            <a:off x="5714850" y="2282458"/>
            <a:ext cx="1705916" cy="369332"/>
          </a:xfrm>
          <a:prstGeom prst="rect">
            <a:avLst/>
          </a:prstGeom>
        </p:spPr>
        <p:txBody>
          <a:bodyPr wrap="none">
            <a:spAutoFit/>
          </a:bodyPr>
          <a:lstStyle/>
          <a:p>
            <a:r>
              <a:rPr lang="en-US" altLang="zh-CN" b="1" dirty="0">
                <a:solidFill>
                  <a:srgbClr val="C00000"/>
                </a:solidFill>
                <a:latin typeface="黑体" pitchFamily="2" charset="-122"/>
                <a:ea typeface="黑体" pitchFamily="2" charset="-122"/>
                <a:sym typeface="Wingdings" pitchFamily="2" charset="2"/>
              </a:rPr>
              <a:t>2019.5</a:t>
            </a:r>
            <a:r>
              <a:rPr lang="en-US" altLang="zh-CN" b="1" dirty="0">
                <a:solidFill>
                  <a:srgbClr val="00B050"/>
                </a:solidFill>
                <a:latin typeface="黑体" pitchFamily="2" charset="-122"/>
                <a:ea typeface="黑体" pitchFamily="2" charset="-122"/>
                <a:sym typeface="Wingdings" pitchFamily="2" charset="2"/>
              </a:rPr>
              <a:t>-2020.8</a:t>
            </a:r>
            <a:endParaRPr lang="zh-CN" altLang="en-US" dirty="0">
              <a:solidFill>
                <a:srgbClr val="00B050"/>
              </a:solidFill>
            </a:endParaRPr>
          </a:p>
        </p:txBody>
      </p:sp>
      <p:sp>
        <p:nvSpPr>
          <p:cNvPr id="18" name="矩形 17">
            <a:extLst>
              <a:ext uri="{FF2B5EF4-FFF2-40B4-BE49-F238E27FC236}">
                <a16:creationId xmlns:a16="http://schemas.microsoft.com/office/drawing/2014/main" id="{8D3FF256-80EB-47F7-AE06-F86184A37FB9}"/>
              </a:ext>
            </a:extLst>
          </p:cNvPr>
          <p:cNvSpPr/>
          <p:nvPr/>
        </p:nvSpPr>
        <p:spPr>
          <a:xfrm>
            <a:off x="7167558" y="1915230"/>
            <a:ext cx="1822935" cy="369332"/>
          </a:xfrm>
          <a:prstGeom prst="rect">
            <a:avLst/>
          </a:prstGeom>
        </p:spPr>
        <p:txBody>
          <a:bodyPr wrap="none">
            <a:spAutoFit/>
          </a:bodyPr>
          <a:lstStyle/>
          <a:p>
            <a:r>
              <a:rPr lang="en-US" altLang="zh-CN" b="1" dirty="0">
                <a:solidFill>
                  <a:srgbClr val="00B050"/>
                </a:solidFill>
                <a:latin typeface="黑体" pitchFamily="2" charset="-122"/>
                <a:ea typeface="黑体" pitchFamily="2" charset="-122"/>
                <a:sym typeface="Wingdings" pitchFamily="2" charset="2"/>
              </a:rPr>
              <a:t>2020.9-2021.12</a:t>
            </a:r>
            <a:endParaRPr lang="zh-CN" altLang="en-US" dirty="0">
              <a:solidFill>
                <a:srgbClr val="00B050"/>
              </a:solidFill>
            </a:endParaRPr>
          </a:p>
        </p:txBody>
      </p:sp>
      <p:sp>
        <p:nvSpPr>
          <p:cNvPr id="19" name="箭头: 上 18">
            <a:extLst>
              <a:ext uri="{FF2B5EF4-FFF2-40B4-BE49-F238E27FC236}">
                <a16:creationId xmlns:a16="http://schemas.microsoft.com/office/drawing/2014/main" id="{FD701FA5-B325-4A64-A457-2F7D30631267}"/>
              </a:ext>
            </a:extLst>
          </p:cNvPr>
          <p:cNvSpPr/>
          <p:nvPr/>
        </p:nvSpPr>
        <p:spPr>
          <a:xfrm>
            <a:off x="4379870" y="1915230"/>
            <a:ext cx="220197" cy="139848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F02023C6-4AE3-4976-ACA6-7ADC561D7B8D}"/>
              </a:ext>
            </a:extLst>
          </p:cNvPr>
          <p:cNvSpPr txBox="1"/>
          <p:nvPr/>
        </p:nvSpPr>
        <p:spPr>
          <a:xfrm>
            <a:off x="3900611" y="1473096"/>
            <a:ext cx="1152128" cy="369332"/>
          </a:xfrm>
          <a:prstGeom prst="rect">
            <a:avLst/>
          </a:prstGeom>
          <a:noFill/>
        </p:spPr>
        <p:txBody>
          <a:bodyPr wrap="square" rtlCol="0">
            <a:spAutoFit/>
          </a:bodyPr>
          <a:lstStyle/>
          <a:p>
            <a:r>
              <a:rPr lang="zh-CN" altLang="en-US" dirty="0">
                <a:solidFill>
                  <a:srgbClr val="0000FF"/>
                </a:solidFill>
              </a:rPr>
              <a:t>批复立项</a:t>
            </a:r>
          </a:p>
        </p:txBody>
      </p:sp>
    </p:spTree>
    <p:extLst>
      <p:ext uri="{BB962C8B-B14F-4D97-AF65-F5344CB8AC3E}">
        <p14:creationId xmlns:p14="http://schemas.microsoft.com/office/powerpoint/2010/main" val="4256261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b="1" dirty="0">
                <a:solidFill>
                  <a:srgbClr val="C00000"/>
                </a:solidFill>
                <a:latin typeface="黑体" pitchFamily="49" charset="-122"/>
                <a:ea typeface="黑体" pitchFamily="49" charset="-122"/>
              </a:rPr>
              <a:t>ASO-S</a:t>
            </a:r>
            <a:r>
              <a:rPr lang="zh-CN" altLang="en-US" b="1" dirty="0">
                <a:solidFill>
                  <a:srgbClr val="C00000"/>
                </a:solidFill>
                <a:latin typeface="黑体" pitchFamily="49" charset="-122"/>
                <a:ea typeface="黑体" pitchFamily="49" charset="-122"/>
              </a:rPr>
              <a:t>科学目标</a:t>
            </a: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7" name="图片 6" descr="BastilleSlinky.gif">
            <a:extLst>
              <a:ext uri="{FF2B5EF4-FFF2-40B4-BE49-F238E27FC236}">
                <a16:creationId xmlns:a16="http://schemas.microsoft.com/office/drawing/2014/main" id="{35476A55-E6A5-46B2-8B84-46DA448659F3}"/>
              </a:ext>
            </a:extLst>
          </p:cNvPr>
          <p:cNvPicPr>
            <a:picLocks noChangeAspect="1"/>
          </p:cNvPicPr>
          <p:nvPr/>
        </p:nvPicPr>
        <p:blipFill>
          <a:blip r:embed="rId4" cstate="print"/>
          <a:stretch>
            <a:fillRect/>
          </a:stretch>
        </p:blipFill>
        <p:spPr>
          <a:xfrm>
            <a:off x="4777370" y="2651424"/>
            <a:ext cx="4320480" cy="3240360"/>
          </a:xfrm>
          <a:prstGeom prst="rect">
            <a:avLst/>
          </a:prstGeom>
        </p:spPr>
      </p:pic>
      <p:pic>
        <p:nvPicPr>
          <p:cNvPr id="9" name="环物质下落与地球大小比较">
            <a:hlinkClick r:id="" action="ppaction://media"/>
            <a:extLst>
              <a:ext uri="{FF2B5EF4-FFF2-40B4-BE49-F238E27FC236}">
                <a16:creationId xmlns:a16="http://schemas.microsoft.com/office/drawing/2014/main" id="{AD0F1A95-71AD-467B-ADE1-DB21605F8E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49" y="2936721"/>
            <a:ext cx="4746252" cy="2669767"/>
          </a:xfrm>
          <a:prstGeom prst="rect">
            <a:avLst/>
          </a:prstGeom>
        </p:spPr>
      </p:pic>
      <p:sp>
        <p:nvSpPr>
          <p:cNvPr id="10" name="标题 3">
            <a:extLst>
              <a:ext uri="{FF2B5EF4-FFF2-40B4-BE49-F238E27FC236}">
                <a16:creationId xmlns:a16="http://schemas.microsoft.com/office/drawing/2014/main" id="{B77BBF45-0969-48C6-8032-3242B3EB09AB}"/>
              </a:ext>
            </a:extLst>
          </p:cNvPr>
          <p:cNvSpPr txBox="1">
            <a:spLocks/>
          </p:cNvSpPr>
          <p:nvPr/>
        </p:nvSpPr>
        <p:spPr>
          <a:xfrm>
            <a:off x="457200" y="1583452"/>
            <a:ext cx="7886700" cy="71521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200" b="1" dirty="0">
                <a:solidFill>
                  <a:srgbClr val="0033CC"/>
                </a:solidFill>
                <a:latin typeface="黑体" pitchFamily="49" charset="-122"/>
                <a:ea typeface="黑体" pitchFamily="49" charset="-122"/>
                <a:cs typeface="+mn-cs"/>
              </a:rPr>
              <a:t>太阳爆发</a:t>
            </a:r>
            <a:r>
              <a:rPr lang="en-US" altLang="zh-CN" sz="3200" b="1" dirty="0">
                <a:solidFill>
                  <a:srgbClr val="0033CC"/>
                </a:solidFill>
                <a:latin typeface="黑体" pitchFamily="49" charset="-122"/>
                <a:ea typeface="黑体" pitchFamily="49" charset="-122"/>
                <a:cs typeface="+mn-cs"/>
              </a:rPr>
              <a:t>—</a:t>
            </a:r>
            <a:r>
              <a:rPr lang="zh-CN" altLang="en-US" sz="3200" b="1" dirty="0">
                <a:solidFill>
                  <a:srgbClr val="0033CC"/>
                </a:solidFill>
                <a:latin typeface="黑体" pitchFamily="49" charset="-122"/>
                <a:ea typeface="黑体" pitchFamily="49" charset="-122"/>
                <a:cs typeface="+mn-cs"/>
              </a:rPr>
              <a:t>耀斑</a:t>
            </a:r>
          </a:p>
        </p:txBody>
      </p:sp>
    </p:spTree>
    <p:extLst>
      <p:ext uri="{BB962C8B-B14F-4D97-AF65-F5344CB8AC3E}">
        <p14:creationId xmlns:p14="http://schemas.microsoft.com/office/powerpoint/2010/main" val="74620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spcBef>
                <a:spcPts val="0"/>
              </a:spcBef>
            </a:pPr>
            <a:r>
              <a:rPr lang="zh-CN" altLang="en-US" sz="3200" b="1" dirty="0">
                <a:solidFill>
                  <a:srgbClr val="0033CC"/>
                </a:solidFill>
                <a:latin typeface="黑体" pitchFamily="49" charset="-122"/>
                <a:ea typeface="黑体" pitchFamily="49" charset="-122"/>
                <a:cs typeface="+mn-cs"/>
              </a:rPr>
              <a:t>太阳爆发</a:t>
            </a:r>
            <a:r>
              <a:rPr lang="en-US" altLang="zh-CN" sz="3200" b="1" dirty="0">
                <a:solidFill>
                  <a:srgbClr val="0033CC"/>
                </a:solidFill>
                <a:latin typeface="黑体" pitchFamily="49" charset="-122"/>
                <a:ea typeface="黑体" pitchFamily="49" charset="-122"/>
                <a:cs typeface="+mn-cs"/>
              </a:rPr>
              <a:t>—</a:t>
            </a:r>
            <a:r>
              <a:rPr lang="zh-CN" altLang="en-US" sz="3200" b="1" dirty="0">
                <a:solidFill>
                  <a:srgbClr val="0033CC"/>
                </a:solidFill>
                <a:latin typeface="黑体" pitchFamily="49" charset="-122"/>
                <a:ea typeface="黑体" pitchFamily="49" charset="-122"/>
                <a:cs typeface="+mn-cs"/>
              </a:rPr>
              <a:t>日冕物质抛射</a:t>
            </a:r>
          </a:p>
        </p:txBody>
      </p:sp>
      <p:cxnSp>
        <p:nvCxnSpPr>
          <p:cNvPr id="4" name="直接连接符 3"/>
          <p:cNvCxnSpPr/>
          <p:nvPr/>
        </p:nvCxnSpPr>
        <p:spPr>
          <a:xfrm>
            <a:off x="0" y="1285860"/>
            <a:ext cx="9144000" cy="1588"/>
          </a:xfrm>
          <a:prstGeom prst="line">
            <a:avLst/>
          </a:prstGeom>
          <a:ln w="38100" cmpd="dbl">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8" name="图片 7" descr="C3_05-12May98.gif">
            <a:extLst>
              <a:ext uri="{FF2B5EF4-FFF2-40B4-BE49-F238E27FC236}">
                <a16:creationId xmlns:a16="http://schemas.microsoft.com/office/drawing/2014/main" id="{08BFB5F2-44DD-47FF-BDF8-B5031885DE2B}"/>
              </a:ext>
            </a:extLst>
          </p:cNvPr>
          <p:cNvPicPr>
            <a:picLocks noChangeAspect="1"/>
          </p:cNvPicPr>
          <p:nvPr/>
        </p:nvPicPr>
        <p:blipFill>
          <a:blip r:embed="rId2" cstate="print"/>
          <a:stretch>
            <a:fillRect/>
          </a:stretch>
        </p:blipFill>
        <p:spPr>
          <a:xfrm>
            <a:off x="2417" y="2284276"/>
            <a:ext cx="4310608" cy="3232956"/>
          </a:xfrm>
          <a:prstGeom prst="rect">
            <a:avLst/>
          </a:prstGeom>
        </p:spPr>
      </p:pic>
      <p:sp>
        <p:nvSpPr>
          <p:cNvPr id="9" name="标题 3">
            <a:extLst>
              <a:ext uri="{FF2B5EF4-FFF2-40B4-BE49-F238E27FC236}">
                <a16:creationId xmlns:a16="http://schemas.microsoft.com/office/drawing/2014/main" id="{9E373084-0AC1-457E-AE5E-D15CC19F74EC}"/>
              </a:ext>
            </a:extLst>
          </p:cNvPr>
          <p:cNvSpPr txBox="1">
            <a:spLocks/>
          </p:cNvSpPr>
          <p:nvPr/>
        </p:nvSpPr>
        <p:spPr>
          <a:xfrm>
            <a:off x="457200" y="1417638"/>
            <a:ext cx="78867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zh-CN" altLang="en-US" sz="24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mn-ea"/>
            </a:endParaRPr>
          </a:p>
        </p:txBody>
      </p:sp>
      <p:pic>
        <p:nvPicPr>
          <p:cNvPr id="10" name="图片 9">
            <a:extLst>
              <a:ext uri="{FF2B5EF4-FFF2-40B4-BE49-F238E27FC236}">
                <a16:creationId xmlns:a16="http://schemas.microsoft.com/office/drawing/2014/main" id="{B6061AFE-6E66-43FE-8BB2-4B421B3E6A62}"/>
              </a:ext>
            </a:extLst>
          </p:cNvPr>
          <p:cNvPicPr>
            <a:picLocks noChangeAspect="1"/>
          </p:cNvPicPr>
          <p:nvPr/>
        </p:nvPicPr>
        <p:blipFill>
          <a:blip r:embed="rId3"/>
          <a:stretch>
            <a:fillRect/>
          </a:stretch>
        </p:blipFill>
        <p:spPr>
          <a:xfrm>
            <a:off x="4253146" y="2284276"/>
            <a:ext cx="4888437" cy="3232956"/>
          </a:xfrm>
          <a:prstGeom prst="rect">
            <a:avLst/>
          </a:prstGeom>
        </p:spPr>
      </p:pic>
    </p:spTree>
    <p:extLst>
      <p:ext uri="{BB962C8B-B14F-4D97-AF65-F5344CB8AC3E}">
        <p14:creationId xmlns:p14="http://schemas.microsoft.com/office/powerpoint/2010/main" val="54920348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6950</TotalTime>
  <Words>2572</Words>
  <Application>Microsoft Office PowerPoint</Application>
  <PresentationFormat>全屏显示(4:3)</PresentationFormat>
  <Paragraphs>557</Paragraphs>
  <Slides>46</Slides>
  <Notes>0</Notes>
  <HiddenSlides>0</HiddenSlides>
  <MMClips>3</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46</vt:i4>
      </vt:variant>
    </vt:vector>
  </HeadingPairs>
  <TitlesOfParts>
    <vt:vector size="57" baseType="lpstr">
      <vt:lpstr>黑体</vt:lpstr>
      <vt:lpstr>华文行楷</vt:lpstr>
      <vt:lpstr>华文中宋</vt:lpstr>
      <vt:lpstr>宋体</vt:lpstr>
      <vt:lpstr>微软雅黑</vt:lpstr>
      <vt:lpstr>Arial</vt:lpstr>
      <vt:lpstr>Calibri</vt:lpstr>
      <vt:lpstr>Times New Roman</vt:lpstr>
      <vt:lpstr>Wingdings</vt:lpstr>
      <vt:lpstr>Office 主题​​</vt:lpstr>
      <vt:lpstr>Visio</vt:lpstr>
      <vt:lpstr>先进天基太阳天文台 Advanced Space-based Solar Observatory (ASO-S)</vt:lpstr>
      <vt:lpstr>提  纲</vt:lpstr>
      <vt:lpstr>ASO-S项目回顾</vt:lpstr>
      <vt:lpstr>PowerPoint 演示文稿</vt:lpstr>
      <vt:lpstr>国际未来太阳空间探测计划</vt:lpstr>
      <vt:lpstr>空间科学规划与ASO-S项目的提出</vt:lpstr>
      <vt:lpstr>规划、预研、背景型号、立项与实施</vt:lpstr>
      <vt:lpstr>ASO-S科学目标</vt:lpstr>
      <vt:lpstr>太阳爆发—日冕物质抛射</vt:lpstr>
      <vt:lpstr>太阳磁场</vt:lpstr>
      <vt:lpstr>ASO-S科学目标</vt:lpstr>
      <vt:lpstr>ASO-S: 创新点与特色</vt:lpstr>
      <vt:lpstr>ASO-S卫星总体方案</vt:lpstr>
      <vt:lpstr>ASO-S卫星总体方案</vt:lpstr>
      <vt:lpstr>ASO-S载荷配置</vt:lpstr>
      <vt:lpstr>ASO-S载荷配置</vt:lpstr>
      <vt:lpstr>ASO-S载荷1：FMG</vt:lpstr>
      <vt:lpstr>ASO-S载荷2：LST</vt:lpstr>
      <vt:lpstr>ASO-S载荷3：HXI</vt:lpstr>
      <vt:lpstr>ASO-S载荷关键技术及进展</vt:lpstr>
      <vt:lpstr>FMG关键技术：高精度稳像</vt:lpstr>
      <vt:lpstr>FMG关键技术：滤光器</vt:lpstr>
      <vt:lpstr>ASO-S载荷2：LST</vt:lpstr>
      <vt:lpstr>ASO-S载荷2：LST</vt:lpstr>
      <vt:lpstr>ASO-S载荷2：LST杂散光抑制</vt:lpstr>
      <vt:lpstr>ASO-S载荷2：LST稳像技术</vt:lpstr>
      <vt:lpstr>ASO-S载荷3：HXI</vt:lpstr>
      <vt:lpstr>ASO-S载荷3：HXI</vt:lpstr>
      <vt:lpstr>ASO-S载荷3：HXI</vt:lpstr>
      <vt:lpstr>ASO-S载荷3：HXI</vt:lpstr>
      <vt:lpstr>ASO-S载荷3：HXI</vt:lpstr>
      <vt:lpstr>卫星平台</vt:lpstr>
      <vt:lpstr>卫星系统</vt:lpstr>
      <vt:lpstr>科学应用系统</vt:lpstr>
      <vt:lpstr>运行及管理</vt:lpstr>
      <vt:lpstr>观测数据</vt:lpstr>
      <vt:lpstr>数据分心中心</vt:lpstr>
      <vt:lpstr>数据分析中心</vt:lpstr>
      <vt:lpstr>FMG数据分析</vt:lpstr>
      <vt:lpstr>LST数据分析</vt:lpstr>
      <vt:lpstr>LST数据分析</vt:lpstr>
      <vt:lpstr>HXI数据分析</vt:lpstr>
      <vt:lpstr>HXI数据分析</vt:lpstr>
      <vt:lpstr>用户服务</vt:lpstr>
      <vt:lpstr>科学应用系统目标</vt:lpstr>
      <vt:lpstr>ASO-S卫星时间表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ASO-S任务规划与数据分析项目</dc:title>
  <dc:creator>huangyu</dc:creator>
  <cp:lastModifiedBy>huang yu</cp:lastModifiedBy>
  <cp:revision>108</cp:revision>
  <cp:lastPrinted>2017-10-22T04:27:57Z</cp:lastPrinted>
  <dcterms:created xsi:type="dcterms:W3CDTF">2017-10-18T01:53:42Z</dcterms:created>
  <dcterms:modified xsi:type="dcterms:W3CDTF">2019-11-26T07:05:48Z</dcterms:modified>
</cp:coreProperties>
</file>