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94" r:id="rId1"/>
    <p:sldMasterId id="2147483958" r:id="rId2"/>
  </p:sldMasterIdLst>
  <p:notesMasterIdLst>
    <p:notesMasterId r:id="rId36"/>
  </p:notesMasterIdLst>
  <p:handoutMasterIdLst>
    <p:handoutMasterId r:id="rId37"/>
  </p:handoutMasterIdLst>
  <p:sldIdLst>
    <p:sldId id="1211" r:id="rId3"/>
    <p:sldId id="1897" r:id="rId4"/>
    <p:sldId id="1822" r:id="rId5"/>
    <p:sldId id="1823" r:id="rId6"/>
    <p:sldId id="1830" r:id="rId7"/>
    <p:sldId id="1831" r:id="rId8"/>
    <p:sldId id="1824" r:id="rId9"/>
    <p:sldId id="1832" r:id="rId10"/>
    <p:sldId id="1833" r:id="rId11"/>
    <p:sldId id="1836" r:id="rId12"/>
    <p:sldId id="1837" r:id="rId13"/>
    <p:sldId id="1825" r:id="rId14"/>
    <p:sldId id="1839" r:id="rId15"/>
    <p:sldId id="1840" r:id="rId16"/>
    <p:sldId id="1842" r:id="rId17"/>
    <p:sldId id="1841" r:id="rId18"/>
    <p:sldId id="1858" r:id="rId19"/>
    <p:sldId id="1861" r:id="rId20"/>
    <p:sldId id="1882" r:id="rId21"/>
    <p:sldId id="1867" r:id="rId22"/>
    <p:sldId id="1870" r:id="rId23"/>
    <p:sldId id="1869" r:id="rId24"/>
    <p:sldId id="1888" r:id="rId25"/>
    <p:sldId id="1873" r:id="rId26"/>
    <p:sldId id="1889" r:id="rId27"/>
    <p:sldId id="1896" r:id="rId28"/>
    <p:sldId id="1893" r:id="rId29"/>
    <p:sldId id="1895" r:id="rId30"/>
    <p:sldId id="1794" r:id="rId31"/>
    <p:sldId id="1772" r:id="rId32"/>
    <p:sldId id="1894" r:id="rId33"/>
    <p:sldId id="1891" r:id="rId34"/>
    <p:sldId id="1892" r:id="rId35"/>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00"/>
    <a:srgbClr val="003366"/>
    <a:srgbClr val="FF0000"/>
    <a:srgbClr val="663300"/>
    <a:srgbClr val="006600"/>
    <a:srgbClr val="0033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70903" autoAdjust="0"/>
  </p:normalViewPr>
  <p:slideViewPr>
    <p:cSldViewPr>
      <p:cViewPr varScale="1">
        <p:scale>
          <a:sx n="82" d="100"/>
          <a:sy n="82" d="100"/>
        </p:scale>
        <p:origin x="954"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A50519-570B-4DE7-B8AE-B80633EDFCE2}" type="doc">
      <dgm:prSet loTypeId="urn:microsoft.com/office/officeart/2005/8/layout/radial1" loCatId="relationship" qsTypeId="urn:microsoft.com/office/officeart/2005/8/quickstyle/simple4" qsCatId="simple" csTypeId="urn:microsoft.com/office/officeart/2005/8/colors/accent1_2" csCatId="accent1" phldr="1"/>
      <dgm:spPr/>
      <dgm:t>
        <a:bodyPr/>
        <a:lstStyle/>
        <a:p>
          <a:endParaRPr lang="zh-CN" altLang="en-US"/>
        </a:p>
      </dgm:t>
    </dgm:pt>
    <dgm:pt modelId="{D7A936A3-DF3D-4147-A5A8-41ADA0BFCC16}">
      <dgm:prSet custT="1"/>
      <dgm:spPr/>
      <dgm:t>
        <a:bodyPr/>
        <a:lstStyle/>
        <a:p>
          <a:r>
            <a:rPr lang="zh-CN" altLang="en-US" sz="1800" b="1" dirty="0" smtClean="0">
              <a:solidFill>
                <a:srgbClr val="FFC000"/>
              </a:solidFill>
              <a:latin typeface="微软雅黑" panose="020B0503020204020204" pitchFamily="34" charset="-122"/>
              <a:ea typeface="微软雅黑" panose="020B0503020204020204" pitchFamily="34" charset="-122"/>
            </a:rPr>
            <a:t>自然科学</a:t>
          </a:r>
          <a:endParaRPr lang="en-US" altLang="zh-CN" sz="1800" b="1" dirty="0" smtClean="0">
            <a:solidFill>
              <a:srgbClr val="FFC000"/>
            </a:solidFill>
            <a:latin typeface="微软雅黑" panose="020B0503020204020204" pitchFamily="34" charset="-122"/>
            <a:ea typeface="微软雅黑" panose="020B0503020204020204" pitchFamily="34" charset="-122"/>
          </a:endParaRPr>
        </a:p>
        <a:p>
          <a:r>
            <a:rPr lang="zh-CN" altLang="en-US" sz="1800" b="1" dirty="0" smtClean="0">
              <a:solidFill>
                <a:srgbClr val="FFC000"/>
              </a:solidFill>
              <a:latin typeface="微软雅黑" panose="020B0503020204020204" pitchFamily="34" charset="-122"/>
              <a:ea typeface="微软雅黑" panose="020B0503020204020204" pitchFamily="34" charset="-122"/>
            </a:rPr>
            <a:t>六大基础</a:t>
          </a:r>
          <a:r>
            <a:rPr lang="zh-CN" altLang="en-US" sz="1800" b="1" dirty="0">
              <a:solidFill>
                <a:srgbClr val="FFC000"/>
              </a:solidFill>
              <a:latin typeface="微软雅黑" panose="020B0503020204020204" pitchFamily="34" charset="-122"/>
              <a:ea typeface="微软雅黑" panose="020B0503020204020204" pitchFamily="34" charset="-122"/>
            </a:rPr>
            <a:t>学科</a:t>
          </a:r>
        </a:p>
      </dgm:t>
    </dgm:pt>
    <dgm:pt modelId="{F04087D4-AF17-441F-A584-95DDBEB673FA}" type="parTrans" cxnId="{B5EB663F-CA2F-4C45-B643-5645BDD49E60}">
      <dgm:prSet/>
      <dgm:spPr/>
      <dgm:t>
        <a:bodyPr/>
        <a:lstStyle/>
        <a:p>
          <a:endParaRPr lang="zh-CN" altLang="en-US">
            <a:latin typeface="微软雅黑" panose="020B0503020204020204" pitchFamily="34" charset="-122"/>
            <a:ea typeface="微软雅黑" panose="020B0503020204020204" pitchFamily="34" charset="-122"/>
          </a:endParaRPr>
        </a:p>
      </dgm:t>
    </dgm:pt>
    <dgm:pt modelId="{38966585-862F-44C0-9BED-E710323856ED}" type="sibTrans" cxnId="{B5EB663F-CA2F-4C45-B643-5645BDD49E60}">
      <dgm:prSet/>
      <dgm:spPr/>
      <dgm:t>
        <a:bodyPr/>
        <a:lstStyle/>
        <a:p>
          <a:endParaRPr lang="zh-CN" altLang="en-US">
            <a:latin typeface="微软雅黑" panose="020B0503020204020204" pitchFamily="34" charset="-122"/>
            <a:ea typeface="微软雅黑" panose="020B0503020204020204" pitchFamily="34" charset="-122"/>
          </a:endParaRPr>
        </a:p>
      </dgm:t>
    </dgm:pt>
    <dgm:pt modelId="{9FEC2DF4-CF03-4FC8-B8C4-4890C2181513}">
      <dgm:prSet custT="1"/>
      <dgm:spPr/>
      <dgm:t>
        <a:bodyPr/>
        <a:lstStyle/>
        <a:p>
          <a:r>
            <a:rPr lang="zh-CN" altLang="en-US" sz="2000" dirty="0">
              <a:latin typeface="微软雅黑" panose="020B0503020204020204" pitchFamily="34" charset="-122"/>
              <a:ea typeface="微软雅黑" panose="020B0503020204020204" pitchFamily="34" charset="-122"/>
            </a:rPr>
            <a:t>数学</a:t>
          </a:r>
        </a:p>
      </dgm:t>
    </dgm:pt>
    <dgm:pt modelId="{5227F877-C5FB-4ED1-A092-F5D79FB145AB}" type="parTrans" cxnId="{6CFC2899-0C8D-4DFD-A7D8-3CDB5D909761}">
      <dgm:prSet/>
      <dgm:spPr/>
      <dgm:t>
        <a:bodyPr/>
        <a:lstStyle/>
        <a:p>
          <a:endParaRPr lang="zh-CN" altLang="en-US">
            <a:latin typeface="微软雅黑" panose="020B0503020204020204" pitchFamily="34" charset="-122"/>
            <a:ea typeface="微软雅黑" panose="020B0503020204020204" pitchFamily="34" charset="-122"/>
          </a:endParaRPr>
        </a:p>
      </dgm:t>
    </dgm:pt>
    <dgm:pt modelId="{369C7666-C99E-44D8-B609-FF7DCFC504C4}" type="sibTrans" cxnId="{6CFC2899-0C8D-4DFD-A7D8-3CDB5D909761}">
      <dgm:prSet/>
      <dgm:spPr/>
      <dgm:t>
        <a:bodyPr/>
        <a:lstStyle/>
        <a:p>
          <a:endParaRPr lang="zh-CN" altLang="en-US">
            <a:latin typeface="微软雅黑" panose="020B0503020204020204" pitchFamily="34" charset="-122"/>
            <a:ea typeface="微软雅黑" panose="020B0503020204020204" pitchFamily="34" charset="-122"/>
          </a:endParaRPr>
        </a:p>
      </dgm:t>
    </dgm:pt>
    <dgm:pt modelId="{7049D310-5034-4E4B-9FE4-7A3B8CEA6444}">
      <dgm:prSet custT="1"/>
      <dgm:spPr>
        <a:effectLst>
          <a:glow rad="228600">
            <a:schemeClr val="accent1">
              <a:satMod val="175000"/>
              <a:alpha val="40000"/>
            </a:schemeClr>
          </a:glow>
          <a:outerShdw blurRad="63500" sx="102000" sy="102000" algn="ctr" rotWithShape="0">
            <a:prstClr val="black">
              <a:alpha val="40000"/>
            </a:prstClr>
          </a:outerShdw>
        </a:effectLst>
      </dgm:spPr>
      <dgm:t>
        <a:bodyPr/>
        <a:lstStyle/>
        <a:p>
          <a:r>
            <a:rPr lang="zh-CN" altLang="en-US"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天文学</a:t>
          </a:r>
        </a:p>
      </dgm:t>
    </dgm:pt>
    <dgm:pt modelId="{A6395335-0B50-43C2-BACA-A429BA25DBCE}" type="parTrans" cxnId="{EAD57C4F-4C83-4E2C-8268-3E099CA2B150}">
      <dgm:prSet/>
      <dgm:spPr/>
      <dgm:t>
        <a:bodyPr/>
        <a:lstStyle/>
        <a:p>
          <a:endParaRPr lang="zh-CN" altLang="en-US">
            <a:latin typeface="微软雅黑" panose="020B0503020204020204" pitchFamily="34" charset="-122"/>
            <a:ea typeface="微软雅黑" panose="020B0503020204020204" pitchFamily="34" charset="-122"/>
          </a:endParaRPr>
        </a:p>
      </dgm:t>
    </dgm:pt>
    <dgm:pt modelId="{D001750F-D78F-4E34-87B8-301AB90E9D2B}" type="sibTrans" cxnId="{EAD57C4F-4C83-4E2C-8268-3E099CA2B150}">
      <dgm:prSet/>
      <dgm:spPr/>
      <dgm:t>
        <a:bodyPr/>
        <a:lstStyle/>
        <a:p>
          <a:endParaRPr lang="zh-CN" altLang="en-US">
            <a:latin typeface="微软雅黑" panose="020B0503020204020204" pitchFamily="34" charset="-122"/>
            <a:ea typeface="微软雅黑" panose="020B0503020204020204" pitchFamily="34" charset="-122"/>
          </a:endParaRPr>
        </a:p>
      </dgm:t>
    </dgm:pt>
    <dgm:pt modelId="{646084E6-ABDD-4D0E-B149-EEBEFFEED9A5}">
      <dgm:prSet custT="1"/>
      <dgm:spPr/>
      <dgm:t>
        <a:bodyPr/>
        <a:lstStyle/>
        <a:p>
          <a:r>
            <a:rPr lang="zh-CN" altLang="en-US" sz="2000" dirty="0">
              <a:latin typeface="微软雅黑" panose="020B0503020204020204" pitchFamily="34" charset="-122"/>
              <a:ea typeface="微软雅黑" panose="020B0503020204020204" pitchFamily="34" charset="-122"/>
            </a:rPr>
            <a:t>化学</a:t>
          </a:r>
        </a:p>
      </dgm:t>
    </dgm:pt>
    <dgm:pt modelId="{61A701A2-32B7-4330-8364-153279A0DA75}" type="parTrans" cxnId="{5A6E553D-72CD-4EBE-8A1B-D20FF1C65043}">
      <dgm:prSet/>
      <dgm:spPr/>
      <dgm:t>
        <a:bodyPr/>
        <a:lstStyle/>
        <a:p>
          <a:endParaRPr lang="zh-CN" altLang="en-US">
            <a:latin typeface="微软雅黑" panose="020B0503020204020204" pitchFamily="34" charset="-122"/>
            <a:ea typeface="微软雅黑" panose="020B0503020204020204" pitchFamily="34" charset="-122"/>
          </a:endParaRPr>
        </a:p>
      </dgm:t>
    </dgm:pt>
    <dgm:pt modelId="{7C57E92C-CC9F-4B17-A42C-F6FFB4C92E82}" type="sibTrans" cxnId="{5A6E553D-72CD-4EBE-8A1B-D20FF1C65043}">
      <dgm:prSet/>
      <dgm:spPr/>
      <dgm:t>
        <a:bodyPr/>
        <a:lstStyle/>
        <a:p>
          <a:endParaRPr lang="zh-CN" altLang="en-US">
            <a:latin typeface="微软雅黑" panose="020B0503020204020204" pitchFamily="34" charset="-122"/>
            <a:ea typeface="微软雅黑" panose="020B0503020204020204" pitchFamily="34" charset="-122"/>
          </a:endParaRPr>
        </a:p>
      </dgm:t>
    </dgm:pt>
    <dgm:pt modelId="{DED28FD1-CDE5-4B81-9355-4D76F353D4E1}">
      <dgm:prSet custT="1"/>
      <dgm:spPr/>
      <dgm:t>
        <a:bodyPr/>
        <a:lstStyle/>
        <a:p>
          <a:r>
            <a:rPr lang="zh-CN" altLang="en-US" sz="2000" dirty="0">
              <a:latin typeface="微软雅黑" panose="020B0503020204020204" pitchFamily="34" charset="-122"/>
              <a:ea typeface="微软雅黑" panose="020B0503020204020204" pitchFamily="34" charset="-122"/>
            </a:rPr>
            <a:t>生物学</a:t>
          </a:r>
        </a:p>
      </dgm:t>
    </dgm:pt>
    <dgm:pt modelId="{B06460FD-1442-4213-83E5-E575E1C97EDC}" type="parTrans" cxnId="{42252E52-85C9-45DF-AA62-53BEA92C6D1C}">
      <dgm:prSet/>
      <dgm:spPr/>
      <dgm:t>
        <a:bodyPr/>
        <a:lstStyle/>
        <a:p>
          <a:endParaRPr lang="zh-CN" altLang="en-US">
            <a:latin typeface="微软雅黑" panose="020B0503020204020204" pitchFamily="34" charset="-122"/>
            <a:ea typeface="微软雅黑" panose="020B0503020204020204" pitchFamily="34" charset="-122"/>
          </a:endParaRPr>
        </a:p>
      </dgm:t>
    </dgm:pt>
    <dgm:pt modelId="{D0C7D8EB-92AB-4749-BDFC-7D2497FC6593}" type="sibTrans" cxnId="{42252E52-85C9-45DF-AA62-53BEA92C6D1C}">
      <dgm:prSet/>
      <dgm:spPr/>
      <dgm:t>
        <a:bodyPr/>
        <a:lstStyle/>
        <a:p>
          <a:endParaRPr lang="zh-CN" altLang="en-US">
            <a:latin typeface="微软雅黑" panose="020B0503020204020204" pitchFamily="34" charset="-122"/>
            <a:ea typeface="微软雅黑" panose="020B0503020204020204" pitchFamily="34" charset="-122"/>
          </a:endParaRPr>
        </a:p>
      </dgm:t>
    </dgm:pt>
    <dgm:pt modelId="{94005CFD-185D-484D-AA86-DB4AF19F44E4}">
      <dgm:prSet custT="1"/>
      <dgm:spPr/>
      <dgm:t>
        <a:bodyPr/>
        <a:lstStyle/>
        <a:p>
          <a:r>
            <a:rPr lang="zh-CN" altLang="en-US" sz="2000" b="0" dirty="0">
              <a:effectLst/>
              <a:latin typeface="微软雅黑" panose="020B0503020204020204" pitchFamily="34" charset="-122"/>
              <a:ea typeface="微软雅黑" panose="020B0503020204020204" pitchFamily="34" charset="-122"/>
            </a:rPr>
            <a:t>物理学</a:t>
          </a:r>
        </a:p>
      </dgm:t>
    </dgm:pt>
    <dgm:pt modelId="{9D83B332-0587-4E88-9D97-A747A4F33707}" type="parTrans" cxnId="{189C1764-07F5-42DA-BDFC-A62191ABC337}">
      <dgm:prSet/>
      <dgm:spPr/>
      <dgm:t>
        <a:bodyPr/>
        <a:lstStyle/>
        <a:p>
          <a:endParaRPr lang="zh-CN" altLang="en-US">
            <a:latin typeface="微软雅黑" panose="020B0503020204020204" pitchFamily="34" charset="-122"/>
            <a:ea typeface="微软雅黑" panose="020B0503020204020204" pitchFamily="34" charset="-122"/>
          </a:endParaRPr>
        </a:p>
      </dgm:t>
    </dgm:pt>
    <dgm:pt modelId="{21629BC0-BD2B-41DF-B86A-B546C398515C}" type="sibTrans" cxnId="{189C1764-07F5-42DA-BDFC-A62191ABC337}">
      <dgm:prSet/>
      <dgm:spPr/>
      <dgm:t>
        <a:bodyPr/>
        <a:lstStyle/>
        <a:p>
          <a:endParaRPr lang="zh-CN" altLang="en-US">
            <a:latin typeface="微软雅黑" panose="020B0503020204020204" pitchFamily="34" charset="-122"/>
            <a:ea typeface="微软雅黑" panose="020B0503020204020204" pitchFamily="34" charset="-122"/>
          </a:endParaRPr>
        </a:p>
      </dgm:t>
    </dgm:pt>
    <dgm:pt modelId="{04623C4A-334A-4D7C-A521-40E89DFA90A0}">
      <dgm:prSet custT="1"/>
      <dgm:spPr/>
      <dgm:t>
        <a:bodyPr/>
        <a:lstStyle/>
        <a:p>
          <a:r>
            <a:rPr lang="zh-CN" altLang="en-US" sz="2000" dirty="0" smtClean="0">
              <a:latin typeface="微软雅黑" panose="020B0503020204020204" pitchFamily="34" charset="-122"/>
              <a:ea typeface="微软雅黑" panose="020B0503020204020204" pitchFamily="34" charset="-122"/>
            </a:rPr>
            <a:t>地球</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科学</a:t>
          </a:r>
          <a:endParaRPr lang="zh-CN" altLang="en-US" sz="2000" dirty="0">
            <a:latin typeface="微软雅黑" panose="020B0503020204020204" pitchFamily="34" charset="-122"/>
            <a:ea typeface="微软雅黑" panose="020B0503020204020204" pitchFamily="34" charset="-122"/>
          </a:endParaRPr>
        </a:p>
      </dgm:t>
    </dgm:pt>
    <dgm:pt modelId="{8183A881-13B0-4E4E-A191-2264284A0610}" type="parTrans" cxnId="{A8FD2D00-8BDA-4A58-B328-8387084556EF}">
      <dgm:prSet/>
      <dgm:spPr/>
      <dgm:t>
        <a:bodyPr/>
        <a:lstStyle/>
        <a:p>
          <a:endParaRPr lang="zh-CN" altLang="en-US">
            <a:latin typeface="微软雅黑" panose="020B0503020204020204" pitchFamily="34" charset="-122"/>
            <a:ea typeface="微软雅黑" panose="020B0503020204020204" pitchFamily="34" charset="-122"/>
          </a:endParaRPr>
        </a:p>
      </dgm:t>
    </dgm:pt>
    <dgm:pt modelId="{902EF170-4E34-4329-B082-A004E1E781CB}" type="sibTrans" cxnId="{A8FD2D00-8BDA-4A58-B328-8387084556EF}">
      <dgm:prSet/>
      <dgm:spPr/>
      <dgm:t>
        <a:bodyPr/>
        <a:lstStyle/>
        <a:p>
          <a:endParaRPr lang="zh-CN" altLang="en-US">
            <a:latin typeface="微软雅黑" panose="020B0503020204020204" pitchFamily="34" charset="-122"/>
            <a:ea typeface="微软雅黑" panose="020B0503020204020204" pitchFamily="34" charset="-122"/>
          </a:endParaRPr>
        </a:p>
      </dgm:t>
    </dgm:pt>
    <dgm:pt modelId="{ED4E7763-35DE-4251-B26A-20962A45B016}" type="pres">
      <dgm:prSet presAssocID="{81A50519-570B-4DE7-B8AE-B80633EDFCE2}" presName="cycle" presStyleCnt="0">
        <dgm:presLayoutVars>
          <dgm:chMax val="1"/>
          <dgm:dir/>
          <dgm:animLvl val="ctr"/>
          <dgm:resizeHandles val="exact"/>
        </dgm:presLayoutVars>
      </dgm:prSet>
      <dgm:spPr/>
      <dgm:t>
        <a:bodyPr/>
        <a:lstStyle/>
        <a:p>
          <a:endParaRPr lang="zh-CN" altLang="en-US"/>
        </a:p>
      </dgm:t>
    </dgm:pt>
    <dgm:pt modelId="{1D3996F2-5BA4-4249-9EB1-8A6BFF9F949F}" type="pres">
      <dgm:prSet presAssocID="{D7A936A3-DF3D-4147-A5A8-41ADA0BFCC16}" presName="centerShape" presStyleLbl="node0" presStyleIdx="0" presStyleCnt="1" custScaleX="137556" custScaleY="137556"/>
      <dgm:spPr/>
      <dgm:t>
        <a:bodyPr/>
        <a:lstStyle/>
        <a:p>
          <a:endParaRPr lang="zh-CN" altLang="en-US"/>
        </a:p>
      </dgm:t>
    </dgm:pt>
    <dgm:pt modelId="{9AA1DC8E-4368-4166-B2F1-86A53D3AF435}" type="pres">
      <dgm:prSet presAssocID="{5227F877-C5FB-4ED1-A092-F5D79FB145AB}" presName="Name9" presStyleLbl="parChTrans1D2" presStyleIdx="0" presStyleCnt="6"/>
      <dgm:spPr/>
      <dgm:t>
        <a:bodyPr/>
        <a:lstStyle/>
        <a:p>
          <a:endParaRPr lang="zh-CN" altLang="en-US"/>
        </a:p>
      </dgm:t>
    </dgm:pt>
    <dgm:pt modelId="{773AB06E-7CDF-4A76-824E-FC7F2A65D519}" type="pres">
      <dgm:prSet presAssocID="{5227F877-C5FB-4ED1-A092-F5D79FB145AB}" presName="connTx" presStyleLbl="parChTrans1D2" presStyleIdx="0" presStyleCnt="6"/>
      <dgm:spPr/>
      <dgm:t>
        <a:bodyPr/>
        <a:lstStyle/>
        <a:p>
          <a:endParaRPr lang="zh-CN" altLang="en-US"/>
        </a:p>
      </dgm:t>
    </dgm:pt>
    <dgm:pt modelId="{F7797C5B-66A4-4AB0-A1FE-74BE301BB2A6}" type="pres">
      <dgm:prSet presAssocID="{9FEC2DF4-CF03-4FC8-B8C4-4890C2181513}" presName="node" presStyleLbl="node1" presStyleIdx="0" presStyleCnt="6" custScaleX="91599" custScaleY="91599">
        <dgm:presLayoutVars>
          <dgm:bulletEnabled val="1"/>
        </dgm:presLayoutVars>
      </dgm:prSet>
      <dgm:spPr/>
      <dgm:t>
        <a:bodyPr/>
        <a:lstStyle/>
        <a:p>
          <a:endParaRPr lang="zh-CN" altLang="en-US"/>
        </a:p>
      </dgm:t>
    </dgm:pt>
    <dgm:pt modelId="{34B6B11F-0A3E-4783-BE9C-0EE291D44360}" type="pres">
      <dgm:prSet presAssocID="{A6395335-0B50-43C2-BACA-A429BA25DBCE}" presName="Name9" presStyleLbl="parChTrans1D2" presStyleIdx="1" presStyleCnt="6"/>
      <dgm:spPr/>
      <dgm:t>
        <a:bodyPr/>
        <a:lstStyle/>
        <a:p>
          <a:endParaRPr lang="zh-CN" altLang="en-US"/>
        </a:p>
      </dgm:t>
    </dgm:pt>
    <dgm:pt modelId="{80B828B3-895A-4178-A5E6-7BF59C0473F4}" type="pres">
      <dgm:prSet presAssocID="{A6395335-0B50-43C2-BACA-A429BA25DBCE}" presName="connTx" presStyleLbl="parChTrans1D2" presStyleIdx="1" presStyleCnt="6"/>
      <dgm:spPr/>
      <dgm:t>
        <a:bodyPr/>
        <a:lstStyle/>
        <a:p>
          <a:endParaRPr lang="zh-CN" altLang="en-US"/>
        </a:p>
      </dgm:t>
    </dgm:pt>
    <dgm:pt modelId="{42D736C3-365C-4538-88A5-EF518DC4246B}" type="pres">
      <dgm:prSet presAssocID="{7049D310-5034-4E4B-9FE4-7A3B8CEA6444}" presName="node" presStyleLbl="node1" presStyleIdx="1" presStyleCnt="6" custScaleX="86530" custScaleY="86530">
        <dgm:presLayoutVars>
          <dgm:bulletEnabled val="1"/>
        </dgm:presLayoutVars>
      </dgm:prSet>
      <dgm:spPr/>
      <dgm:t>
        <a:bodyPr/>
        <a:lstStyle/>
        <a:p>
          <a:endParaRPr lang="zh-CN" altLang="en-US"/>
        </a:p>
      </dgm:t>
    </dgm:pt>
    <dgm:pt modelId="{72BF8FAE-8DE1-4C33-91CC-626A0FDBFBDB}" type="pres">
      <dgm:prSet presAssocID="{61A701A2-32B7-4330-8364-153279A0DA75}" presName="Name9" presStyleLbl="parChTrans1D2" presStyleIdx="2" presStyleCnt="6"/>
      <dgm:spPr/>
      <dgm:t>
        <a:bodyPr/>
        <a:lstStyle/>
        <a:p>
          <a:endParaRPr lang="zh-CN" altLang="en-US"/>
        </a:p>
      </dgm:t>
    </dgm:pt>
    <dgm:pt modelId="{38E7F168-4171-4560-A403-39803E06D96E}" type="pres">
      <dgm:prSet presAssocID="{61A701A2-32B7-4330-8364-153279A0DA75}" presName="connTx" presStyleLbl="parChTrans1D2" presStyleIdx="2" presStyleCnt="6"/>
      <dgm:spPr/>
      <dgm:t>
        <a:bodyPr/>
        <a:lstStyle/>
        <a:p>
          <a:endParaRPr lang="zh-CN" altLang="en-US"/>
        </a:p>
      </dgm:t>
    </dgm:pt>
    <dgm:pt modelId="{2C52EB5D-594A-4CEC-971B-492386E8C8B3}" type="pres">
      <dgm:prSet presAssocID="{646084E6-ABDD-4D0E-B149-EEBEFFEED9A5}" presName="node" presStyleLbl="node1" presStyleIdx="2" presStyleCnt="6" custScaleX="82709" custScaleY="82709" custRadScaleRad="105540" custRadScaleInc="16196">
        <dgm:presLayoutVars>
          <dgm:bulletEnabled val="1"/>
        </dgm:presLayoutVars>
      </dgm:prSet>
      <dgm:spPr/>
      <dgm:t>
        <a:bodyPr/>
        <a:lstStyle/>
        <a:p>
          <a:endParaRPr lang="zh-CN" altLang="en-US"/>
        </a:p>
      </dgm:t>
    </dgm:pt>
    <dgm:pt modelId="{47967701-17F5-410B-B165-08C4151D3CEF}" type="pres">
      <dgm:prSet presAssocID="{B06460FD-1442-4213-83E5-E575E1C97EDC}" presName="Name9" presStyleLbl="parChTrans1D2" presStyleIdx="3" presStyleCnt="6"/>
      <dgm:spPr/>
      <dgm:t>
        <a:bodyPr/>
        <a:lstStyle/>
        <a:p>
          <a:endParaRPr lang="zh-CN" altLang="en-US"/>
        </a:p>
      </dgm:t>
    </dgm:pt>
    <dgm:pt modelId="{8845031E-11A3-4699-BBFD-932F20B37909}" type="pres">
      <dgm:prSet presAssocID="{B06460FD-1442-4213-83E5-E575E1C97EDC}" presName="connTx" presStyleLbl="parChTrans1D2" presStyleIdx="3" presStyleCnt="6"/>
      <dgm:spPr/>
      <dgm:t>
        <a:bodyPr/>
        <a:lstStyle/>
        <a:p>
          <a:endParaRPr lang="zh-CN" altLang="en-US"/>
        </a:p>
      </dgm:t>
    </dgm:pt>
    <dgm:pt modelId="{52FBC32A-1AEA-44A8-AB8F-1D9B26A16854}" type="pres">
      <dgm:prSet presAssocID="{DED28FD1-CDE5-4B81-9355-4D76F353D4E1}" presName="node" presStyleLbl="node1" presStyleIdx="3" presStyleCnt="6" custScaleX="91185" custScaleY="91185">
        <dgm:presLayoutVars>
          <dgm:bulletEnabled val="1"/>
        </dgm:presLayoutVars>
      </dgm:prSet>
      <dgm:spPr/>
      <dgm:t>
        <a:bodyPr/>
        <a:lstStyle/>
        <a:p>
          <a:endParaRPr lang="zh-CN" altLang="en-US"/>
        </a:p>
      </dgm:t>
    </dgm:pt>
    <dgm:pt modelId="{A31AE26D-0F23-4E0F-8FF5-C25FA2E548B8}" type="pres">
      <dgm:prSet presAssocID="{9D83B332-0587-4E88-9D97-A747A4F33707}" presName="Name9" presStyleLbl="parChTrans1D2" presStyleIdx="4" presStyleCnt="6"/>
      <dgm:spPr/>
      <dgm:t>
        <a:bodyPr/>
        <a:lstStyle/>
        <a:p>
          <a:endParaRPr lang="zh-CN" altLang="en-US"/>
        </a:p>
      </dgm:t>
    </dgm:pt>
    <dgm:pt modelId="{8C9C788E-D108-44E8-AF03-DCED56243D78}" type="pres">
      <dgm:prSet presAssocID="{9D83B332-0587-4E88-9D97-A747A4F33707}" presName="connTx" presStyleLbl="parChTrans1D2" presStyleIdx="4" presStyleCnt="6"/>
      <dgm:spPr/>
      <dgm:t>
        <a:bodyPr/>
        <a:lstStyle/>
        <a:p>
          <a:endParaRPr lang="zh-CN" altLang="en-US"/>
        </a:p>
      </dgm:t>
    </dgm:pt>
    <dgm:pt modelId="{19F75DB4-19E4-4E24-AE00-80EAA304DA7D}" type="pres">
      <dgm:prSet presAssocID="{94005CFD-185D-484D-AA86-DB4AF19F44E4}" presName="node" presStyleLbl="node1" presStyleIdx="4" presStyleCnt="6" custScaleX="86404" custScaleY="86404">
        <dgm:presLayoutVars>
          <dgm:bulletEnabled val="1"/>
        </dgm:presLayoutVars>
      </dgm:prSet>
      <dgm:spPr/>
      <dgm:t>
        <a:bodyPr/>
        <a:lstStyle/>
        <a:p>
          <a:endParaRPr lang="zh-CN" altLang="en-US"/>
        </a:p>
      </dgm:t>
    </dgm:pt>
    <dgm:pt modelId="{F94666D6-CAB3-4F0D-8629-FBF3486E6373}" type="pres">
      <dgm:prSet presAssocID="{8183A881-13B0-4E4E-A191-2264284A0610}" presName="Name9" presStyleLbl="parChTrans1D2" presStyleIdx="5" presStyleCnt="6"/>
      <dgm:spPr/>
      <dgm:t>
        <a:bodyPr/>
        <a:lstStyle/>
        <a:p>
          <a:endParaRPr lang="zh-CN" altLang="en-US"/>
        </a:p>
      </dgm:t>
    </dgm:pt>
    <dgm:pt modelId="{9BC303E9-4522-4F31-BA46-937E065D8983}" type="pres">
      <dgm:prSet presAssocID="{8183A881-13B0-4E4E-A191-2264284A0610}" presName="connTx" presStyleLbl="parChTrans1D2" presStyleIdx="5" presStyleCnt="6"/>
      <dgm:spPr/>
      <dgm:t>
        <a:bodyPr/>
        <a:lstStyle/>
        <a:p>
          <a:endParaRPr lang="zh-CN" altLang="en-US"/>
        </a:p>
      </dgm:t>
    </dgm:pt>
    <dgm:pt modelId="{18877C3E-EAFB-405B-9845-2942AC06274C}" type="pres">
      <dgm:prSet presAssocID="{04623C4A-334A-4D7C-A521-40E89DFA90A0}" presName="node" presStyleLbl="node1" presStyleIdx="5" presStyleCnt="6" custScaleX="85577" custScaleY="85577">
        <dgm:presLayoutVars>
          <dgm:bulletEnabled val="1"/>
        </dgm:presLayoutVars>
      </dgm:prSet>
      <dgm:spPr/>
      <dgm:t>
        <a:bodyPr/>
        <a:lstStyle/>
        <a:p>
          <a:endParaRPr lang="zh-CN" altLang="en-US"/>
        </a:p>
      </dgm:t>
    </dgm:pt>
  </dgm:ptLst>
  <dgm:cxnLst>
    <dgm:cxn modelId="{0B23474A-26C2-48B4-B5C2-B512EE423A37}" type="presOf" srcId="{D7A936A3-DF3D-4147-A5A8-41ADA0BFCC16}" destId="{1D3996F2-5BA4-4249-9EB1-8A6BFF9F949F}" srcOrd="0" destOrd="0" presId="urn:microsoft.com/office/officeart/2005/8/layout/radial1"/>
    <dgm:cxn modelId="{A42255B8-0A5E-48AB-A2FB-28FA126C85A6}" type="presOf" srcId="{5227F877-C5FB-4ED1-A092-F5D79FB145AB}" destId="{773AB06E-7CDF-4A76-824E-FC7F2A65D519}" srcOrd="1" destOrd="0" presId="urn:microsoft.com/office/officeart/2005/8/layout/radial1"/>
    <dgm:cxn modelId="{CC8737F5-D685-4D44-8BD4-6F994EE62CDB}" type="presOf" srcId="{7049D310-5034-4E4B-9FE4-7A3B8CEA6444}" destId="{42D736C3-365C-4538-88A5-EF518DC4246B}" srcOrd="0" destOrd="0" presId="urn:microsoft.com/office/officeart/2005/8/layout/radial1"/>
    <dgm:cxn modelId="{E2C2D16B-735F-4EA1-901B-177C1BB58900}" type="presOf" srcId="{9D83B332-0587-4E88-9D97-A747A4F33707}" destId="{8C9C788E-D108-44E8-AF03-DCED56243D78}" srcOrd="1" destOrd="0" presId="urn:microsoft.com/office/officeart/2005/8/layout/radial1"/>
    <dgm:cxn modelId="{B5EB663F-CA2F-4C45-B643-5645BDD49E60}" srcId="{81A50519-570B-4DE7-B8AE-B80633EDFCE2}" destId="{D7A936A3-DF3D-4147-A5A8-41ADA0BFCC16}" srcOrd="0" destOrd="0" parTransId="{F04087D4-AF17-441F-A584-95DDBEB673FA}" sibTransId="{38966585-862F-44C0-9BED-E710323856ED}"/>
    <dgm:cxn modelId="{A8FD2D00-8BDA-4A58-B328-8387084556EF}" srcId="{D7A936A3-DF3D-4147-A5A8-41ADA0BFCC16}" destId="{04623C4A-334A-4D7C-A521-40E89DFA90A0}" srcOrd="5" destOrd="0" parTransId="{8183A881-13B0-4E4E-A191-2264284A0610}" sibTransId="{902EF170-4E34-4329-B082-A004E1E781CB}"/>
    <dgm:cxn modelId="{72465CBB-C2D4-454A-BACA-AA7BF3FEA643}" type="presOf" srcId="{61A701A2-32B7-4330-8364-153279A0DA75}" destId="{72BF8FAE-8DE1-4C33-91CC-626A0FDBFBDB}" srcOrd="0" destOrd="0" presId="urn:microsoft.com/office/officeart/2005/8/layout/radial1"/>
    <dgm:cxn modelId="{67588CD0-1D7F-43F7-8DFC-C0A11A0E7B2D}" type="presOf" srcId="{DED28FD1-CDE5-4B81-9355-4D76F353D4E1}" destId="{52FBC32A-1AEA-44A8-AB8F-1D9B26A16854}" srcOrd="0" destOrd="0" presId="urn:microsoft.com/office/officeart/2005/8/layout/radial1"/>
    <dgm:cxn modelId="{3219C48C-95B4-4DB0-A8E5-48F12EBC6275}" type="presOf" srcId="{04623C4A-334A-4D7C-A521-40E89DFA90A0}" destId="{18877C3E-EAFB-405B-9845-2942AC06274C}" srcOrd="0" destOrd="0" presId="urn:microsoft.com/office/officeart/2005/8/layout/radial1"/>
    <dgm:cxn modelId="{189C1764-07F5-42DA-BDFC-A62191ABC337}" srcId="{D7A936A3-DF3D-4147-A5A8-41ADA0BFCC16}" destId="{94005CFD-185D-484D-AA86-DB4AF19F44E4}" srcOrd="4" destOrd="0" parTransId="{9D83B332-0587-4E88-9D97-A747A4F33707}" sibTransId="{21629BC0-BD2B-41DF-B86A-B546C398515C}"/>
    <dgm:cxn modelId="{1B9A82FF-B9A5-43D8-93B7-D08E8B20BBC0}" type="presOf" srcId="{A6395335-0B50-43C2-BACA-A429BA25DBCE}" destId="{34B6B11F-0A3E-4783-BE9C-0EE291D44360}" srcOrd="0" destOrd="0" presId="urn:microsoft.com/office/officeart/2005/8/layout/radial1"/>
    <dgm:cxn modelId="{78F1AE7F-5C84-496E-AD1C-60533E949200}" type="presOf" srcId="{A6395335-0B50-43C2-BACA-A429BA25DBCE}" destId="{80B828B3-895A-4178-A5E6-7BF59C0473F4}" srcOrd="1" destOrd="0" presId="urn:microsoft.com/office/officeart/2005/8/layout/radial1"/>
    <dgm:cxn modelId="{ADC34EB5-9962-4FDE-B231-BD15C960F5BB}" type="presOf" srcId="{9D83B332-0587-4E88-9D97-A747A4F33707}" destId="{A31AE26D-0F23-4E0F-8FF5-C25FA2E548B8}" srcOrd="0" destOrd="0" presId="urn:microsoft.com/office/officeart/2005/8/layout/radial1"/>
    <dgm:cxn modelId="{42252E52-85C9-45DF-AA62-53BEA92C6D1C}" srcId="{D7A936A3-DF3D-4147-A5A8-41ADA0BFCC16}" destId="{DED28FD1-CDE5-4B81-9355-4D76F353D4E1}" srcOrd="3" destOrd="0" parTransId="{B06460FD-1442-4213-83E5-E575E1C97EDC}" sibTransId="{D0C7D8EB-92AB-4749-BDFC-7D2497FC6593}"/>
    <dgm:cxn modelId="{3E249F89-7C05-4D28-95A4-B0A05504919B}" type="presOf" srcId="{9FEC2DF4-CF03-4FC8-B8C4-4890C2181513}" destId="{F7797C5B-66A4-4AB0-A1FE-74BE301BB2A6}" srcOrd="0" destOrd="0" presId="urn:microsoft.com/office/officeart/2005/8/layout/radial1"/>
    <dgm:cxn modelId="{59B4679E-D192-4D1A-85F9-1744C43117CB}" type="presOf" srcId="{B06460FD-1442-4213-83E5-E575E1C97EDC}" destId="{8845031E-11A3-4699-BBFD-932F20B37909}" srcOrd="1" destOrd="0" presId="urn:microsoft.com/office/officeart/2005/8/layout/radial1"/>
    <dgm:cxn modelId="{6A6A2467-3FD9-418E-B35F-77F7E7117E7B}" type="presOf" srcId="{5227F877-C5FB-4ED1-A092-F5D79FB145AB}" destId="{9AA1DC8E-4368-4166-B2F1-86A53D3AF435}" srcOrd="0" destOrd="0" presId="urn:microsoft.com/office/officeart/2005/8/layout/radial1"/>
    <dgm:cxn modelId="{C3EE720F-7097-4901-B43D-151C9CDB29D5}" type="presOf" srcId="{8183A881-13B0-4E4E-A191-2264284A0610}" destId="{F94666D6-CAB3-4F0D-8629-FBF3486E6373}" srcOrd="0" destOrd="0" presId="urn:microsoft.com/office/officeart/2005/8/layout/radial1"/>
    <dgm:cxn modelId="{3F46E80C-5E9A-4BB5-A4D1-CF897CAAA0A1}" type="presOf" srcId="{8183A881-13B0-4E4E-A191-2264284A0610}" destId="{9BC303E9-4522-4F31-BA46-937E065D8983}" srcOrd="1" destOrd="0" presId="urn:microsoft.com/office/officeart/2005/8/layout/radial1"/>
    <dgm:cxn modelId="{3E100BE5-F548-4513-9A64-FA3CB8F3262B}" type="presOf" srcId="{61A701A2-32B7-4330-8364-153279A0DA75}" destId="{38E7F168-4171-4560-A403-39803E06D96E}" srcOrd="1" destOrd="0" presId="urn:microsoft.com/office/officeart/2005/8/layout/radial1"/>
    <dgm:cxn modelId="{EAD57C4F-4C83-4E2C-8268-3E099CA2B150}" srcId="{D7A936A3-DF3D-4147-A5A8-41ADA0BFCC16}" destId="{7049D310-5034-4E4B-9FE4-7A3B8CEA6444}" srcOrd="1" destOrd="0" parTransId="{A6395335-0B50-43C2-BACA-A429BA25DBCE}" sibTransId="{D001750F-D78F-4E34-87B8-301AB90E9D2B}"/>
    <dgm:cxn modelId="{D8DB41D5-A1AA-4719-A235-048FEDEAA922}" type="presOf" srcId="{646084E6-ABDD-4D0E-B149-EEBEFFEED9A5}" destId="{2C52EB5D-594A-4CEC-971B-492386E8C8B3}" srcOrd="0" destOrd="0" presId="urn:microsoft.com/office/officeart/2005/8/layout/radial1"/>
    <dgm:cxn modelId="{2357A8A3-AB6F-4F02-B289-26C2B7C77D0E}" type="presOf" srcId="{94005CFD-185D-484D-AA86-DB4AF19F44E4}" destId="{19F75DB4-19E4-4E24-AE00-80EAA304DA7D}" srcOrd="0" destOrd="0" presId="urn:microsoft.com/office/officeart/2005/8/layout/radial1"/>
    <dgm:cxn modelId="{14E9AE40-96EE-45CB-83F0-7608A5E5BAE4}" type="presOf" srcId="{B06460FD-1442-4213-83E5-E575E1C97EDC}" destId="{47967701-17F5-410B-B165-08C4151D3CEF}" srcOrd="0" destOrd="0" presId="urn:microsoft.com/office/officeart/2005/8/layout/radial1"/>
    <dgm:cxn modelId="{5DC0A740-3DCB-4A06-B4F3-9A7255EE83B0}" type="presOf" srcId="{81A50519-570B-4DE7-B8AE-B80633EDFCE2}" destId="{ED4E7763-35DE-4251-B26A-20962A45B016}" srcOrd="0" destOrd="0" presId="urn:microsoft.com/office/officeart/2005/8/layout/radial1"/>
    <dgm:cxn modelId="{5A6E553D-72CD-4EBE-8A1B-D20FF1C65043}" srcId="{D7A936A3-DF3D-4147-A5A8-41ADA0BFCC16}" destId="{646084E6-ABDD-4D0E-B149-EEBEFFEED9A5}" srcOrd="2" destOrd="0" parTransId="{61A701A2-32B7-4330-8364-153279A0DA75}" sibTransId="{7C57E92C-CC9F-4B17-A42C-F6FFB4C92E82}"/>
    <dgm:cxn modelId="{6CFC2899-0C8D-4DFD-A7D8-3CDB5D909761}" srcId="{D7A936A3-DF3D-4147-A5A8-41ADA0BFCC16}" destId="{9FEC2DF4-CF03-4FC8-B8C4-4890C2181513}" srcOrd="0" destOrd="0" parTransId="{5227F877-C5FB-4ED1-A092-F5D79FB145AB}" sibTransId="{369C7666-C99E-44D8-B609-FF7DCFC504C4}"/>
    <dgm:cxn modelId="{B0ADD310-101D-4065-9DD7-D0C3CEC14C2D}" type="presParOf" srcId="{ED4E7763-35DE-4251-B26A-20962A45B016}" destId="{1D3996F2-5BA4-4249-9EB1-8A6BFF9F949F}" srcOrd="0" destOrd="0" presId="urn:microsoft.com/office/officeart/2005/8/layout/radial1"/>
    <dgm:cxn modelId="{A010430A-3ADA-4BAE-B0CE-9F7CB82D0CF9}" type="presParOf" srcId="{ED4E7763-35DE-4251-B26A-20962A45B016}" destId="{9AA1DC8E-4368-4166-B2F1-86A53D3AF435}" srcOrd="1" destOrd="0" presId="urn:microsoft.com/office/officeart/2005/8/layout/radial1"/>
    <dgm:cxn modelId="{AD923182-5BD3-461B-984A-8A708B5EB339}" type="presParOf" srcId="{9AA1DC8E-4368-4166-B2F1-86A53D3AF435}" destId="{773AB06E-7CDF-4A76-824E-FC7F2A65D519}" srcOrd="0" destOrd="0" presId="urn:microsoft.com/office/officeart/2005/8/layout/radial1"/>
    <dgm:cxn modelId="{A0DE2C7F-F08A-441D-A1D4-5D04110CDD15}" type="presParOf" srcId="{ED4E7763-35DE-4251-B26A-20962A45B016}" destId="{F7797C5B-66A4-4AB0-A1FE-74BE301BB2A6}" srcOrd="2" destOrd="0" presId="urn:microsoft.com/office/officeart/2005/8/layout/radial1"/>
    <dgm:cxn modelId="{9F112D95-1F16-4F9E-BFBE-4BEC9B16ABF4}" type="presParOf" srcId="{ED4E7763-35DE-4251-B26A-20962A45B016}" destId="{34B6B11F-0A3E-4783-BE9C-0EE291D44360}" srcOrd="3" destOrd="0" presId="urn:microsoft.com/office/officeart/2005/8/layout/radial1"/>
    <dgm:cxn modelId="{8BE8854B-DEF3-4828-AA0F-C50B61B0371F}" type="presParOf" srcId="{34B6B11F-0A3E-4783-BE9C-0EE291D44360}" destId="{80B828B3-895A-4178-A5E6-7BF59C0473F4}" srcOrd="0" destOrd="0" presId="urn:microsoft.com/office/officeart/2005/8/layout/radial1"/>
    <dgm:cxn modelId="{1EE77DDD-A57B-40F7-9258-DFE62014D5AD}" type="presParOf" srcId="{ED4E7763-35DE-4251-B26A-20962A45B016}" destId="{42D736C3-365C-4538-88A5-EF518DC4246B}" srcOrd="4" destOrd="0" presId="urn:microsoft.com/office/officeart/2005/8/layout/radial1"/>
    <dgm:cxn modelId="{8B9D3DDE-7D56-4B45-954E-46DC9C60B4B3}" type="presParOf" srcId="{ED4E7763-35DE-4251-B26A-20962A45B016}" destId="{72BF8FAE-8DE1-4C33-91CC-626A0FDBFBDB}" srcOrd="5" destOrd="0" presId="urn:microsoft.com/office/officeart/2005/8/layout/radial1"/>
    <dgm:cxn modelId="{D4292DC9-2FFD-4C3D-806E-FEE9C4191FAE}" type="presParOf" srcId="{72BF8FAE-8DE1-4C33-91CC-626A0FDBFBDB}" destId="{38E7F168-4171-4560-A403-39803E06D96E}" srcOrd="0" destOrd="0" presId="urn:microsoft.com/office/officeart/2005/8/layout/radial1"/>
    <dgm:cxn modelId="{AAAEE45F-D902-48E9-9B9F-2783A8920B84}" type="presParOf" srcId="{ED4E7763-35DE-4251-B26A-20962A45B016}" destId="{2C52EB5D-594A-4CEC-971B-492386E8C8B3}" srcOrd="6" destOrd="0" presId="urn:microsoft.com/office/officeart/2005/8/layout/radial1"/>
    <dgm:cxn modelId="{6B977A29-A256-4D05-8787-5E295F94DF66}" type="presParOf" srcId="{ED4E7763-35DE-4251-B26A-20962A45B016}" destId="{47967701-17F5-410B-B165-08C4151D3CEF}" srcOrd="7" destOrd="0" presId="urn:microsoft.com/office/officeart/2005/8/layout/radial1"/>
    <dgm:cxn modelId="{02E12955-2753-4EE2-957A-8E059557E81B}" type="presParOf" srcId="{47967701-17F5-410B-B165-08C4151D3CEF}" destId="{8845031E-11A3-4699-BBFD-932F20B37909}" srcOrd="0" destOrd="0" presId="urn:microsoft.com/office/officeart/2005/8/layout/radial1"/>
    <dgm:cxn modelId="{719E2B96-6398-4BD3-B60D-072FAB53334F}" type="presParOf" srcId="{ED4E7763-35DE-4251-B26A-20962A45B016}" destId="{52FBC32A-1AEA-44A8-AB8F-1D9B26A16854}" srcOrd="8" destOrd="0" presId="urn:microsoft.com/office/officeart/2005/8/layout/radial1"/>
    <dgm:cxn modelId="{B85D58A2-6DFB-4B23-B781-E6170F7E1ECE}" type="presParOf" srcId="{ED4E7763-35DE-4251-B26A-20962A45B016}" destId="{A31AE26D-0F23-4E0F-8FF5-C25FA2E548B8}" srcOrd="9" destOrd="0" presId="urn:microsoft.com/office/officeart/2005/8/layout/radial1"/>
    <dgm:cxn modelId="{13E2B505-849F-4DF0-8AEC-D8632BEC0560}" type="presParOf" srcId="{A31AE26D-0F23-4E0F-8FF5-C25FA2E548B8}" destId="{8C9C788E-D108-44E8-AF03-DCED56243D78}" srcOrd="0" destOrd="0" presId="urn:microsoft.com/office/officeart/2005/8/layout/radial1"/>
    <dgm:cxn modelId="{B68EFB83-1E0E-480F-BF06-8E377FF4B334}" type="presParOf" srcId="{ED4E7763-35DE-4251-B26A-20962A45B016}" destId="{19F75DB4-19E4-4E24-AE00-80EAA304DA7D}" srcOrd="10" destOrd="0" presId="urn:microsoft.com/office/officeart/2005/8/layout/radial1"/>
    <dgm:cxn modelId="{84B000E9-D74D-4DE1-AB93-01BC21545D15}" type="presParOf" srcId="{ED4E7763-35DE-4251-B26A-20962A45B016}" destId="{F94666D6-CAB3-4F0D-8629-FBF3486E6373}" srcOrd="11" destOrd="0" presId="urn:microsoft.com/office/officeart/2005/8/layout/radial1"/>
    <dgm:cxn modelId="{6D42D663-14F2-4D33-944C-DE7291BA4C42}" type="presParOf" srcId="{F94666D6-CAB3-4F0D-8629-FBF3486E6373}" destId="{9BC303E9-4522-4F31-BA46-937E065D8983}" srcOrd="0" destOrd="0" presId="urn:microsoft.com/office/officeart/2005/8/layout/radial1"/>
    <dgm:cxn modelId="{3273B15D-DFDE-42F4-B7FF-791AFE96FBEA}" type="presParOf" srcId="{ED4E7763-35DE-4251-B26A-20962A45B016}" destId="{18877C3E-EAFB-405B-9845-2942AC06274C}" srcOrd="12" destOrd="0" presId="urn:microsoft.com/office/officeart/2005/8/layout/radial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740FFF-A395-4D6C-B206-19AA62B58AE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44D85EDE-A3AC-45FD-95C6-9390A7AA2D95}">
      <dgm:prSet/>
      <dgm:spPr>
        <a:solidFill>
          <a:srgbClr val="003366"/>
        </a:solidFill>
      </dgm:spPr>
      <dgm:t>
        <a:bodyPr/>
        <a:lstStyle/>
        <a:p>
          <a:r>
            <a:rPr lang="zh-CN" dirty="0">
              <a:latin typeface="微软雅黑" panose="020B0503020204020204" pitchFamily="34" charset="-122"/>
              <a:ea typeface="微软雅黑" panose="020B0503020204020204" pitchFamily="34" charset="-122"/>
            </a:rPr>
            <a:t>法国斯特拉斯堡天文数据中心</a:t>
          </a:r>
        </a:p>
      </dgm:t>
    </dgm:pt>
    <dgm:pt modelId="{913F552C-2A92-4E90-852E-52CB4CB229F7}" type="parTrans" cxnId="{4CD66BDE-1284-4205-A96A-F54FD2F5B7B3}">
      <dgm:prSet/>
      <dgm:spPr/>
      <dgm:t>
        <a:bodyPr/>
        <a:lstStyle/>
        <a:p>
          <a:endParaRPr lang="zh-CN" altLang="en-US"/>
        </a:p>
      </dgm:t>
    </dgm:pt>
    <dgm:pt modelId="{7568A636-CEA9-4E40-975A-5097DE279A59}" type="sibTrans" cxnId="{4CD66BDE-1284-4205-A96A-F54FD2F5B7B3}">
      <dgm:prSet/>
      <dgm:spPr/>
      <dgm:t>
        <a:bodyPr/>
        <a:lstStyle/>
        <a:p>
          <a:endParaRPr lang="zh-CN" altLang="en-US"/>
        </a:p>
      </dgm:t>
    </dgm:pt>
    <dgm:pt modelId="{059C2EAF-5A05-4361-8809-E7CE3FCDB3F6}">
      <dgm:prSet/>
      <dgm:spPr/>
      <dgm:t>
        <a:bodyPr/>
        <a:lstStyle/>
        <a:p>
          <a:r>
            <a:rPr lang="en-US" dirty="0">
              <a:latin typeface="微软雅黑" panose="020B0503020204020204" pitchFamily="34" charset="-122"/>
              <a:ea typeface="微软雅黑" panose="020B0503020204020204" pitchFamily="34" charset="-122"/>
            </a:rPr>
            <a:t>The Strasbourg astronomical Data Center</a:t>
          </a:r>
          <a:r>
            <a:rPr lang="zh-CN" dirty="0">
              <a:latin typeface="微软雅黑" panose="020B0503020204020204" pitchFamily="34" charset="-122"/>
              <a:ea typeface="微软雅黑" panose="020B0503020204020204" pitchFamily="34" charset="-122"/>
            </a:rPr>
            <a:t>，</a:t>
          </a:r>
          <a:r>
            <a:rPr lang="zh-CN" b="1" dirty="0">
              <a:solidFill>
                <a:srgbClr val="0000FF"/>
              </a:solidFill>
              <a:latin typeface="微软雅黑" panose="020B0503020204020204" pitchFamily="34" charset="-122"/>
              <a:ea typeface="微软雅黑" panose="020B0503020204020204" pitchFamily="34" charset="-122"/>
            </a:rPr>
            <a:t>简称</a:t>
          </a:r>
          <a:r>
            <a:rPr lang="en-US" b="1" dirty="0">
              <a:solidFill>
                <a:srgbClr val="0000FF"/>
              </a:solidFill>
              <a:latin typeface="微软雅黑" panose="020B0503020204020204" pitchFamily="34" charset="-122"/>
              <a:ea typeface="微软雅黑" panose="020B0503020204020204" pitchFamily="34" charset="-122"/>
            </a:rPr>
            <a:t>CDS</a:t>
          </a:r>
          <a:endParaRPr lang="zh-CN" b="1" dirty="0">
            <a:solidFill>
              <a:srgbClr val="0000FF"/>
            </a:solidFill>
            <a:latin typeface="微软雅黑" panose="020B0503020204020204" pitchFamily="34" charset="-122"/>
            <a:ea typeface="微软雅黑" panose="020B0503020204020204" pitchFamily="34" charset="-122"/>
          </a:endParaRPr>
        </a:p>
      </dgm:t>
    </dgm:pt>
    <dgm:pt modelId="{5FE40BCB-0DA0-40C3-BD93-BBEC0725AA38}" type="parTrans" cxnId="{6A379CBE-6AF8-4CD0-A1AF-A44B0E4A062F}">
      <dgm:prSet/>
      <dgm:spPr/>
      <dgm:t>
        <a:bodyPr/>
        <a:lstStyle/>
        <a:p>
          <a:endParaRPr lang="zh-CN" altLang="en-US"/>
        </a:p>
      </dgm:t>
    </dgm:pt>
    <dgm:pt modelId="{DD31976A-C649-406C-8977-ED548ACB1768}" type="sibTrans" cxnId="{6A379CBE-6AF8-4CD0-A1AF-A44B0E4A062F}">
      <dgm:prSet/>
      <dgm:spPr/>
      <dgm:t>
        <a:bodyPr/>
        <a:lstStyle/>
        <a:p>
          <a:endParaRPr lang="zh-CN" altLang="en-US"/>
        </a:p>
      </dgm:t>
    </dgm:pt>
    <dgm:pt modelId="{37600F59-6910-4BE6-9656-A4DF95400D55}">
      <dgm:prSet/>
      <dgm:spPr>
        <a:solidFill>
          <a:srgbClr val="003366"/>
        </a:solidFill>
      </dgm:spPr>
      <dgm:t>
        <a:bodyPr/>
        <a:lstStyle/>
        <a:p>
          <a:r>
            <a:rPr lang="zh-CN" dirty="0">
              <a:latin typeface="微软雅黑" panose="020B0503020204020204" pitchFamily="34" charset="-122"/>
              <a:ea typeface="微软雅黑" panose="020B0503020204020204" pitchFamily="34" charset="-122"/>
            </a:rPr>
            <a:t>美国红外处理分析中心</a:t>
          </a:r>
        </a:p>
      </dgm:t>
    </dgm:pt>
    <dgm:pt modelId="{7FB14219-D8DE-4FDE-83B8-8DCEA2B875F4}" type="parTrans" cxnId="{25A6146E-8072-44FB-B959-44230179AB7D}">
      <dgm:prSet/>
      <dgm:spPr/>
      <dgm:t>
        <a:bodyPr/>
        <a:lstStyle/>
        <a:p>
          <a:endParaRPr lang="zh-CN" altLang="en-US"/>
        </a:p>
      </dgm:t>
    </dgm:pt>
    <dgm:pt modelId="{FEBB75C1-866A-4E4A-927E-0BD12802C561}" type="sibTrans" cxnId="{25A6146E-8072-44FB-B959-44230179AB7D}">
      <dgm:prSet/>
      <dgm:spPr/>
      <dgm:t>
        <a:bodyPr/>
        <a:lstStyle/>
        <a:p>
          <a:endParaRPr lang="zh-CN" altLang="en-US"/>
        </a:p>
      </dgm:t>
    </dgm:pt>
    <dgm:pt modelId="{BFF7832D-EC14-4E90-BEE3-BBEE0C985CEE}">
      <dgm:prSet/>
      <dgm:spPr>
        <a:solidFill>
          <a:srgbClr val="003366"/>
        </a:solidFill>
      </dgm:spPr>
      <dgm:t>
        <a:bodyPr/>
        <a:lstStyle/>
        <a:p>
          <a:r>
            <a:rPr lang="zh-CN" dirty="0">
              <a:latin typeface="微软雅黑" panose="020B0503020204020204" pitchFamily="34" charset="-122"/>
              <a:ea typeface="微软雅黑" panose="020B0503020204020204" pitchFamily="34" charset="-122"/>
            </a:rPr>
            <a:t>加拿大天文数据中心</a:t>
          </a:r>
        </a:p>
      </dgm:t>
    </dgm:pt>
    <dgm:pt modelId="{C791BF74-2AC2-46BB-BF6A-2B5E5656B471}" type="parTrans" cxnId="{09B35EE3-D62B-42F4-AB15-3ED9A269EEB7}">
      <dgm:prSet/>
      <dgm:spPr/>
      <dgm:t>
        <a:bodyPr/>
        <a:lstStyle/>
        <a:p>
          <a:endParaRPr lang="zh-CN" altLang="en-US"/>
        </a:p>
      </dgm:t>
    </dgm:pt>
    <dgm:pt modelId="{C963A8E1-439C-4EB7-B33A-8CA74D097F48}" type="sibTrans" cxnId="{09B35EE3-D62B-42F4-AB15-3ED9A269EEB7}">
      <dgm:prSet/>
      <dgm:spPr/>
      <dgm:t>
        <a:bodyPr/>
        <a:lstStyle/>
        <a:p>
          <a:endParaRPr lang="zh-CN" altLang="en-US"/>
        </a:p>
      </dgm:t>
    </dgm:pt>
    <dgm:pt modelId="{226CFE2A-AB64-4C0A-9A88-FBD6652AB882}">
      <dgm:prSet/>
      <dgm:spPr>
        <a:solidFill>
          <a:srgbClr val="003366"/>
        </a:solidFill>
      </dgm:spPr>
      <dgm:t>
        <a:bodyPr/>
        <a:lstStyle/>
        <a:p>
          <a:r>
            <a:rPr lang="zh-CN" b="1" dirty="0">
              <a:solidFill>
                <a:srgbClr val="FFFF00"/>
              </a:solidFill>
              <a:latin typeface="微软雅黑" panose="020B0503020204020204" pitchFamily="34" charset="-122"/>
              <a:ea typeface="微软雅黑" panose="020B0503020204020204" pitchFamily="34" charset="-122"/>
            </a:rPr>
            <a:t>中国天文数据中心</a:t>
          </a:r>
        </a:p>
      </dgm:t>
    </dgm:pt>
    <dgm:pt modelId="{A75CB80E-214C-4C84-A79E-A26C07390099}" type="parTrans" cxnId="{D019BAF2-FE3E-49C9-B711-A0118A28C8B2}">
      <dgm:prSet/>
      <dgm:spPr/>
      <dgm:t>
        <a:bodyPr/>
        <a:lstStyle/>
        <a:p>
          <a:endParaRPr lang="zh-CN" altLang="en-US"/>
        </a:p>
      </dgm:t>
    </dgm:pt>
    <dgm:pt modelId="{44DD24C5-C435-44D8-8ECC-E5D1CA7F2D49}" type="sibTrans" cxnId="{D019BAF2-FE3E-49C9-B711-A0118A28C8B2}">
      <dgm:prSet/>
      <dgm:spPr/>
      <dgm:t>
        <a:bodyPr/>
        <a:lstStyle/>
        <a:p>
          <a:endParaRPr lang="zh-CN" altLang="en-US"/>
        </a:p>
      </dgm:t>
    </dgm:pt>
    <dgm:pt modelId="{784DFB7C-0112-44DF-BD48-B12B51EAA94A}">
      <dgm:prSet/>
      <dgm:spPr/>
      <dgm:t>
        <a:bodyPr/>
        <a:lstStyle/>
        <a:p>
          <a:r>
            <a:rPr lang="zh-CN" dirty="0">
              <a:latin typeface="微软雅黑" panose="020B0503020204020204" pitchFamily="34" charset="-122"/>
              <a:ea typeface="微软雅黑" panose="020B0503020204020204" pitchFamily="34" charset="-122"/>
            </a:rPr>
            <a:t>属于</a:t>
          </a:r>
          <a:r>
            <a:rPr lang="zh-CN" b="1" dirty="0">
              <a:latin typeface="微软雅黑" panose="020B0503020204020204" pitchFamily="34" charset="-122"/>
              <a:ea typeface="微软雅黑" panose="020B0503020204020204" pitchFamily="34" charset="-122"/>
            </a:rPr>
            <a:t>法国斯特拉斯堡天文台</a:t>
          </a:r>
          <a:r>
            <a:rPr lang="zh-CN" dirty="0">
              <a:latin typeface="微软雅黑" panose="020B0503020204020204" pitchFamily="34" charset="-122"/>
              <a:ea typeface="微软雅黑" panose="020B0503020204020204" pitchFamily="34" charset="-122"/>
            </a:rPr>
            <a:t>，是天文数据库领域的先驱。</a:t>
          </a:r>
        </a:p>
      </dgm:t>
    </dgm:pt>
    <dgm:pt modelId="{71A4839D-1423-4D0E-ABA1-FA29F0039A6C}" type="parTrans" cxnId="{E5398A41-B7CA-4D57-8AA6-E096CD8691FC}">
      <dgm:prSet/>
      <dgm:spPr/>
      <dgm:t>
        <a:bodyPr/>
        <a:lstStyle/>
        <a:p>
          <a:endParaRPr lang="zh-CN" altLang="en-US"/>
        </a:p>
      </dgm:t>
    </dgm:pt>
    <dgm:pt modelId="{20FAE5F5-96B4-4146-8A8B-835B9264F1DE}" type="sibTrans" cxnId="{E5398A41-B7CA-4D57-8AA6-E096CD8691FC}">
      <dgm:prSet/>
      <dgm:spPr/>
      <dgm:t>
        <a:bodyPr/>
        <a:lstStyle/>
        <a:p>
          <a:endParaRPr lang="zh-CN" altLang="en-US"/>
        </a:p>
      </dgm:t>
    </dgm:pt>
    <dgm:pt modelId="{DEE42841-C578-4299-95A5-62F2378CF940}">
      <dgm:prSet/>
      <dgm:spPr/>
      <dgm:t>
        <a:bodyPr/>
        <a:lstStyle/>
        <a:p>
          <a:r>
            <a:rPr lang="en-US" dirty="0">
              <a:latin typeface="微软雅黑" panose="020B0503020204020204" pitchFamily="34" charset="-122"/>
              <a:ea typeface="微软雅黑" panose="020B0503020204020204" pitchFamily="34" charset="-122"/>
            </a:rPr>
            <a:t>Infrared Processing and Analysis Center</a:t>
          </a:r>
          <a:r>
            <a:rPr lang="zh-CN" dirty="0">
              <a:latin typeface="微软雅黑" panose="020B0503020204020204" pitchFamily="34" charset="-122"/>
              <a:ea typeface="微软雅黑" panose="020B0503020204020204" pitchFamily="34" charset="-122"/>
            </a:rPr>
            <a:t>，</a:t>
          </a:r>
          <a:r>
            <a:rPr lang="zh-CN" b="1" dirty="0">
              <a:solidFill>
                <a:srgbClr val="0000FF"/>
              </a:solidFill>
              <a:latin typeface="微软雅黑" panose="020B0503020204020204" pitchFamily="34" charset="-122"/>
              <a:ea typeface="微软雅黑" panose="020B0503020204020204" pitchFamily="34" charset="-122"/>
            </a:rPr>
            <a:t>简称</a:t>
          </a:r>
          <a:r>
            <a:rPr lang="en-US" b="1" dirty="0">
              <a:solidFill>
                <a:srgbClr val="0000FF"/>
              </a:solidFill>
              <a:latin typeface="微软雅黑" panose="020B0503020204020204" pitchFamily="34" charset="-122"/>
              <a:ea typeface="微软雅黑" panose="020B0503020204020204" pitchFamily="34" charset="-122"/>
            </a:rPr>
            <a:t>IPAC</a:t>
          </a:r>
          <a:endParaRPr lang="zh-CN" b="1" dirty="0">
            <a:solidFill>
              <a:srgbClr val="0000FF"/>
            </a:solidFill>
            <a:latin typeface="微软雅黑" panose="020B0503020204020204" pitchFamily="34" charset="-122"/>
            <a:ea typeface="微软雅黑" panose="020B0503020204020204" pitchFamily="34" charset="-122"/>
          </a:endParaRPr>
        </a:p>
      </dgm:t>
    </dgm:pt>
    <dgm:pt modelId="{C742ED94-7C8E-411E-94CB-1713385E034E}" type="parTrans" cxnId="{ABC225E7-39D0-4A48-AE91-BC76F60CFD18}">
      <dgm:prSet/>
      <dgm:spPr/>
      <dgm:t>
        <a:bodyPr/>
        <a:lstStyle/>
        <a:p>
          <a:endParaRPr lang="zh-CN" altLang="en-US"/>
        </a:p>
      </dgm:t>
    </dgm:pt>
    <dgm:pt modelId="{47A7E93A-3DF6-44CE-8866-24E191495FE8}" type="sibTrans" cxnId="{ABC225E7-39D0-4A48-AE91-BC76F60CFD18}">
      <dgm:prSet/>
      <dgm:spPr/>
      <dgm:t>
        <a:bodyPr/>
        <a:lstStyle/>
        <a:p>
          <a:endParaRPr lang="zh-CN" altLang="en-US"/>
        </a:p>
      </dgm:t>
    </dgm:pt>
    <dgm:pt modelId="{16F5B9E7-747F-4832-AA02-C1F82D241439}">
      <dgm:prSet/>
      <dgm:spPr/>
      <dgm:t>
        <a:bodyPr/>
        <a:lstStyle/>
        <a:p>
          <a:r>
            <a:rPr lang="zh-CN" dirty="0">
              <a:latin typeface="微软雅黑" panose="020B0503020204020204" pitchFamily="34" charset="-122"/>
              <a:ea typeface="微软雅黑" panose="020B0503020204020204" pitchFamily="34" charset="-122"/>
            </a:rPr>
            <a:t>属于</a:t>
          </a:r>
          <a:r>
            <a:rPr lang="zh-CN" b="1" dirty="0">
              <a:latin typeface="微软雅黑" panose="020B0503020204020204" pitchFamily="34" charset="-122"/>
              <a:ea typeface="微软雅黑" panose="020B0503020204020204" pitchFamily="34" charset="-122"/>
            </a:rPr>
            <a:t>美国国家航空航天局</a:t>
          </a: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National Aeronautics and Space Administration</a:t>
          </a:r>
          <a:r>
            <a:rPr lang="zh-CN" dirty="0">
              <a:latin typeface="微软雅黑" panose="020B0503020204020204" pitchFamily="34" charset="-122"/>
              <a:ea typeface="微软雅黑" panose="020B0503020204020204" pitchFamily="34" charset="-122"/>
            </a:rPr>
            <a:t>，简称</a:t>
          </a:r>
          <a:r>
            <a:rPr lang="en-US" dirty="0">
              <a:latin typeface="微软雅黑" panose="020B0503020204020204" pitchFamily="34" charset="-122"/>
              <a:ea typeface="微软雅黑" panose="020B0503020204020204" pitchFamily="34" charset="-122"/>
            </a:rPr>
            <a:t>NASA</a:t>
          </a:r>
          <a:r>
            <a:rPr lang="zh-CN" altLang="en-US" dirty="0">
              <a:latin typeface="微软雅黑" panose="020B0503020204020204" pitchFamily="34" charset="-122"/>
              <a:ea typeface="微软雅黑" panose="020B0503020204020204" pitchFamily="34" charset="-122"/>
            </a:rPr>
            <a:t>）</a:t>
          </a:r>
          <a:endParaRPr lang="zh-CN" dirty="0">
            <a:latin typeface="微软雅黑" panose="020B0503020204020204" pitchFamily="34" charset="-122"/>
            <a:ea typeface="微软雅黑" panose="020B0503020204020204" pitchFamily="34" charset="-122"/>
          </a:endParaRPr>
        </a:p>
      </dgm:t>
    </dgm:pt>
    <dgm:pt modelId="{3AD3F357-E625-45EE-B5F3-CE0EF97013D4}" type="parTrans" cxnId="{67965637-6A05-4E09-884A-291F9CCFFF2B}">
      <dgm:prSet/>
      <dgm:spPr/>
      <dgm:t>
        <a:bodyPr/>
        <a:lstStyle/>
        <a:p>
          <a:endParaRPr lang="zh-CN" altLang="en-US"/>
        </a:p>
      </dgm:t>
    </dgm:pt>
    <dgm:pt modelId="{44FE0E84-0A05-4947-A9AB-A3313F7ADC28}" type="sibTrans" cxnId="{67965637-6A05-4E09-884A-291F9CCFFF2B}">
      <dgm:prSet/>
      <dgm:spPr/>
      <dgm:t>
        <a:bodyPr/>
        <a:lstStyle/>
        <a:p>
          <a:endParaRPr lang="zh-CN" altLang="en-US"/>
        </a:p>
      </dgm:t>
    </dgm:pt>
    <dgm:pt modelId="{E99724E3-FA9A-4A0D-B099-F2937E277EDC}">
      <dgm:prSet/>
      <dgm:spPr/>
      <dgm:t>
        <a:bodyPr/>
        <a:lstStyle/>
        <a:p>
          <a:r>
            <a:rPr lang="en-US" dirty="0">
              <a:latin typeface="微软雅黑" panose="020B0503020204020204" pitchFamily="34" charset="-122"/>
              <a:ea typeface="微软雅黑" panose="020B0503020204020204" pitchFamily="34" charset="-122"/>
            </a:rPr>
            <a:t>Canadian Astronomy Data Centre</a:t>
          </a:r>
          <a:r>
            <a:rPr lang="zh-CN" dirty="0">
              <a:latin typeface="微软雅黑" panose="020B0503020204020204" pitchFamily="34" charset="-122"/>
              <a:ea typeface="微软雅黑" panose="020B0503020204020204" pitchFamily="34" charset="-122"/>
            </a:rPr>
            <a:t>，</a:t>
          </a:r>
          <a:r>
            <a:rPr lang="zh-CN" b="1" dirty="0">
              <a:solidFill>
                <a:srgbClr val="0000FF"/>
              </a:solidFill>
              <a:latin typeface="微软雅黑" panose="020B0503020204020204" pitchFamily="34" charset="-122"/>
              <a:ea typeface="微软雅黑" panose="020B0503020204020204" pitchFamily="34" charset="-122"/>
            </a:rPr>
            <a:t>简称</a:t>
          </a:r>
          <a:r>
            <a:rPr lang="en-US" b="1" dirty="0">
              <a:solidFill>
                <a:srgbClr val="0000FF"/>
              </a:solidFill>
              <a:latin typeface="微软雅黑" panose="020B0503020204020204" pitchFamily="34" charset="-122"/>
              <a:ea typeface="微软雅黑" panose="020B0503020204020204" pitchFamily="34" charset="-122"/>
            </a:rPr>
            <a:t>CADC</a:t>
          </a:r>
          <a:endParaRPr lang="zh-CN" b="1" dirty="0">
            <a:solidFill>
              <a:srgbClr val="0000FF"/>
            </a:solidFill>
            <a:latin typeface="微软雅黑" panose="020B0503020204020204" pitchFamily="34" charset="-122"/>
            <a:ea typeface="微软雅黑" panose="020B0503020204020204" pitchFamily="34" charset="-122"/>
          </a:endParaRPr>
        </a:p>
      </dgm:t>
    </dgm:pt>
    <dgm:pt modelId="{BA93F34A-E1BF-4B26-8D6A-C83E783D0B87}" type="parTrans" cxnId="{A1FED77D-F032-405C-9EBD-E4BD31538121}">
      <dgm:prSet/>
      <dgm:spPr/>
      <dgm:t>
        <a:bodyPr/>
        <a:lstStyle/>
        <a:p>
          <a:endParaRPr lang="zh-CN" altLang="en-US"/>
        </a:p>
      </dgm:t>
    </dgm:pt>
    <dgm:pt modelId="{7CE229AD-0F6B-4740-93E5-00C25EBF2D7D}" type="sibTrans" cxnId="{A1FED77D-F032-405C-9EBD-E4BD31538121}">
      <dgm:prSet/>
      <dgm:spPr/>
      <dgm:t>
        <a:bodyPr/>
        <a:lstStyle/>
        <a:p>
          <a:endParaRPr lang="zh-CN" altLang="en-US"/>
        </a:p>
      </dgm:t>
    </dgm:pt>
    <dgm:pt modelId="{B48B2B08-50D9-4366-A711-1A308DA9C86E}">
      <dgm:prSet/>
      <dgm:spPr/>
      <dgm:t>
        <a:bodyPr/>
        <a:lstStyle/>
        <a:p>
          <a:r>
            <a:rPr lang="zh-CN" dirty="0">
              <a:latin typeface="微软雅黑" panose="020B0503020204020204" pitchFamily="34" charset="-122"/>
              <a:ea typeface="微软雅黑" panose="020B0503020204020204" pitchFamily="34" charset="-122"/>
            </a:rPr>
            <a:t>依托于</a:t>
          </a:r>
          <a:r>
            <a:rPr lang="zh-CN" b="1" dirty="0">
              <a:latin typeface="微软雅黑" panose="020B0503020204020204" pitchFamily="34" charset="-122"/>
              <a:ea typeface="微软雅黑" panose="020B0503020204020204" pitchFamily="34" charset="-122"/>
            </a:rPr>
            <a:t>加拿大赫兹伯格天体物理研究所</a:t>
          </a:r>
        </a:p>
      </dgm:t>
    </dgm:pt>
    <dgm:pt modelId="{3D640EF1-A4C2-4F6E-AFA1-124D686DD233}" type="parTrans" cxnId="{A6554DCC-7F83-4591-BF67-C2331E9DFC55}">
      <dgm:prSet/>
      <dgm:spPr/>
      <dgm:t>
        <a:bodyPr/>
        <a:lstStyle/>
        <a:p>
          <a:endParaRPr lang="zh-CN" altLang="en-US"/>
        </a:p>
      </dgm:t>
    </dgm:pt>
    <dgm:pt modelId="{B414BD9E-F211-4424-91F6-264AB135CA14}" type="sibTrans" cxnId="{A6554DCC-7F83-4591-BF67-C2331E9DFC55}">
      <dgm:prSet/>
      <dgm:spPr/>
      <dgm:t>
        <a:bodyPr/>
        <a:lstStyle/>
        <a:p>
          <a:endParaRPr lang="zh-CN" altLang="en-US"/>
        </a:p>
      </dgm:t>
    </dgm:pt>
    <dgm:pt modelId="{7CD20C5C-C1E2-42F3-AA9A-CC586D1A4B58}">
      <dgm:prSet/>
      <dgm:spPr/>
      <dgm:t>
        <a:bodyPr/>
        <a:lstStyle/>
        <a:p>
          <a:r>
            <a:rPr lang="en-US" altLang="zh-CN" b="1" dirty="0">
              <a:latin typeface="微软雅黑" panose="020B0503020204020204" pitchFamily="34" charset="-122"/>
              <a:ea typeface="微软雅黑" panose="020B0503020204020204" pitchFamily="34" charset="-122"/>
            </a:rPr>
            <a:t>Chinese Astronomical Data Center</a:t>
          </a:r>
          <a:r>
            <a:rPr lang="zh-CN" altLang="en-US" b="1" dirty="0">
              <a:latin typeface="微软雅黑" panose="020B0503020204020204" pitchFamily="34" charset="-122"/>
              <a:ea typeface="微软雅黑" panose="020B0503020204020204" pitchFamily="34" charset="-122"/>
            </a:rPr>
            <a:t>，</a:t>
          </a:r>
          <a:r>
            <a:rPr lang="zh-CN" altLang="en-US" b="1" dirty="0">
              <a:solidFill>
                <a:srgbClr val="0000FF"/>
              </a:solidFill>
              <a:latin typeface="微软雅黑" panose="020B0503020204020204" pitchFamily="34" charset="-122"/>
              <a:ea typeface="微软雅黑" panose="020B0503020204020204" pitchFamily="34" charset="-122"/>
            </a:rPr>
            <a:t>简称</a:t>
          </a:r>
          <a:r>
            <a:rPr lang="en-US" altLang="zh-CN" b="1" dirty="0" err="1">
              <a:solidFill>
                <a:srgbClr val="0000FF"/>
              </a:solidFill>
              <a:latin typeface="微软雅黑" panose="020B0503020204020204" pitchFamily="34" charset="-122"/>
              <a:ea typeface="微软雅黑" panose="020B0503020204020204" pitchFamily="34" charset="-122"/>
            </a:rPr>
            <a:t>CAsDC</a:t>
          </a:r>
          <a:endParaRPr lang="zh-CN" b="1" dirty="0">
            <a:solidFill>
              <a:srgbClr val="0000FF"/>
            </a:solidFill>
            <a:latin typeface="微软雅黑" panose="020B0503020204020204" pitchFamily="34" charset="-122"/>
            <a:ea typeface="微软雅黑" panose="020B0503020204020204" pitchFamily="34" charset="-122"/>
          </a:endParaRPr>
        </a:p>
      </dgm:t>
    </dgm:pt>
    <dgm:pt modelId="{5CD2C203-CE78-41C1-A52E-A3F2B6330B9A}" type="parTrans" cxnId="{94AB1F37-32C7-45C4-8476-5D89B9D8FCFF}">
      <dgm:prSet/>
      <dgm:spPr/>
      <dgm:t>
        <a:bodyPr/>
        <a:lstStyle/>
        <a:p>
          <a:endParaRPr lang="zh-CN" altLang="en-US"/>
        </a:p>
      </dgm:t>
    </dgm:pt>
    <dgm:pt modelId="{01071A42-214B-45BB-A062-E7661F1B7133}" type="sibTrans" cxnId="{94AB1F37-32C7-45C4-8476-5D89B9D8FCFF}">
      <dgm:prSet/>
      <dgm:spPr/>
      <dgm:t>
        <a:bodyPr/>
        <a:lstStyle/>
        <a:p>
          <a:endParaRPr lang="zh-CN" altLang="en-US"/>
        </a:p>
      </dgm:t>
    </dgm:pt>
    <dgm:pt modelId="{6AE04B29-2F2A-49D7-B0E6-7DC962226295}" type="pres">
      <dgm:prSet presAssocID="{EA740FFF-A395-4D6C-B206-19AA62B58AE9}" presName="linear" presStyleCnt="0">
        <dgm:presLayoutVars>
          <dgm:dir/>
          <dgm:animLvl val="lvl"/>
          <dgm:resizeHandles val="exact"/>
        </dgm:presLayoutVars>
      </dgm:prSet>
      <dgm:spPr/>
      <dgm:t>
        <a:bodyPr/>
        <a:lstStyle/>
        <a:p>
          <a:endParaRPr lang="zh-CN" altLang="en-US"/>
        </a:p>
      </dgm:t>
    </dgm:pt>
    <dgm:pt modelId="{7BAE8385-3381-451A-91A2-2FD05C84B513}" type="pres">
      <dgm:prSet presAssocID="{44D85EDE-A3AC-45FD-95C6-9390A7AA2D95}" presName="parentLin" presStyleCnt="0"/>
      <dgm:spPr/>
      <dgm:t>
        <a:bodyPr/>
        <a:lstStyle/>
        <a:p>
          <a:endParaRPr lang="zh-CN" altLang="en-US"/>
        </a:p>
      </dgm:t>
    </dgm:pt>
    <dgm:pt modelId="{C24FA60B-DD5A-49D6-8A82-8E73E2E5308D}" type="pres">
      <dgm:prSet presAssocID="{44D85EDE-A3AC-45FD-95C6-9390A7AA2D95}" presName="parentLeftMargin" presStyleLbl="node1" presStyleIdx="0" presStyleCnt="4"/>
      <dgm:spPr/>
      <dgm:t>
        <a:bodyPr/>
        <a:lstStyle/>
        <a:p>
          <a:endParaRPr lang="zh-CN" altLang="en-US"/>
        </a:p>
      </dgm:t>
    </dgm:pt>
    <dgm:pt modelId="{3884A4B6-6D1C-46DE-9038-C34EC393FC95}" type="pres">
      <dgm:prSet presAssocID="{44D85EDE-A3AC-45FD-95C6-9390A7AA2D95}" presName="parentText" presStyleLbl="node1" presStyleIdx="0" presStyleCnt="4">
        <dgm:presLayoutVars>
          <dgm:chMax val="0"/>
          <dgm:bulletEnabled val="1"/>
        </dgm:presLayoutVars>
      </dgm:prSet>
      <dgm:spPr/>
      <dgm:t>
        <a:bodyPr/>
        <a:lstStyle/>
        <a:p>
          <a:endParaRPr lang="zh-CN" altLang="en-US"/>
        </a:p>
      </dgm:t>
    </dgm:pt>
    <dgm:pt modelId="{4DE06DB8-1079-4F3E-8CB7-3E1AFC19F5DF}" type="pres">
      <dgm:prSet presAssocID="{44D85EDE-A3AC-45FD-95C6-9390A7AA2D95}" presName="negativeSpace" presStyleCnt="0"/>
      <dgm:spPr/>
      <dgm:t>
        <a:bodyPr/>
        <a:lstStyle/>
        <a:p>
          <a:endParaRPr lang="zh-CN" altLang="en-US"/>
        </a:p>
      </dgm:t>
    </dgm:pt>
    <dgm:pt modelId="{9B343241-8A69-4D66-A58D-C31AA4EBBC6E}" type="pres">
      <dgm:prSet presAssocID="{44D85EDE-A3AC-45FD-95C6-9390A7AA2D95}" presName="childText" presStyleLbl="conFgAcc1" presStyleIdx="0" presStyleCnt="4">
        <dgm:presLayoutVars>
          <dgm:bulletEnabled val="1"/>
        </dgm:presLayoutVars>
      </dgm:prSet>
      <dgm:spPr/>
      <dgm:t>
        <a:bodyPr/>
        <a:lstStyle/>
        <a:p>
          <a:endParaRPr lang="zh-CN" altLang="en-US"/>
        </a:p>
      </dgm:t>
    </dgm:pt>
    <dgm:pt modelId="{F22D6399-CDE9-4E6E-9559-D26290D7CFC3}" type="pres">
      <dgm:prSet presAssocID="{7568A636-CEA9-4E40-975A-5097DE279A59}" presName="spaceBetweenRectangles" presStyleCnt="0"/>
      <dgm:spPr/>
      <dgm:t>
        <a:bodyPr/>
        <a:lstStyle/>
        <a:p>
          <a:endParaRPr lang="zh-CN" altLang="en-US"/>
        </a:p>
      </dgm:t>
    </dgm:pt>
    <dgm:pt modelId="{DD48E61E-798F-4D75-B49B-B70A01FFCE01}" type="pres">
      <dgm:prSet presAssocID="{37600F59-6910-4BE6-9656-A4DF95400D55}" presName="parentLin" presStyleCnt="0"/>
      <dgm:spPr/>
      <dgm:t>
        <a:bodyPr/>
        <a:lstStyle/>
        <a:p>
          <a:endParaRPr lang="zh-CN" altLang="en-US"/>
        </a:p>
      </dgm:t>
    </dgm:pt>
    <dgm:pt modelId="{1C4F7B79-5657-4139-A326-25BEDB943739}" type="pres">
      <dgm:prSet presAssocID="{37600F59-6910-4BE6-9656-A4DF95400D55}" presName="parentLeftMargin" presStyleLbl="node1" presStyleIdx="0" presStyleCnt="4"/>
      <dgm:spPr/>
      <dgm:t>
        <a:bodyPr/>
        <a:lstStyle/>
        <a:p>
          <a:endParaRPr lang="zh-CN" altLang="en-US"/>
        </a:p>
      </dgm:t>
    </dgm:pt>
    <dgm:pt modelId="{0AD2F2C0-CE5C-4002-A477-B5EADFF845D7}" type="pres">
      <dgm:prSet presAssocID="{37600F59-6910-4BE6-9656-A4DF95400D55}" presName="parentText" presStyleLbl="node1" presStyleIdx="1" presStyleCnt="4">
        <dgm:presLayoutVars>
          <dgm:chMax val="0"/>
          <dgm:bulletEnabled val="1"/>
        </dgm:presLayoutVars>
      </dgm:prSet>
      <dgm:spPr/>
      <dgm:t>
        <a:bodyPr/>
        <a:lstStyle/>
        <a:p>
          <a:endParaRPr lang="zh-CN" altLang="en-US"/>
        </a:p>
      </dgm:t>
    </dgm:pt>
    <dgm:pt modelId="{2E88DA2F-8D03-4C64-9476-F63DDFBB7AF1}" type="pres">
      <dgm:prSet presAssocID="{37600F59-6910-4BE6-9656-A4DF95400D55}" presName="negativeSpace" presStyleCnt="0"/>
      <dgm:spPr/>
      <dgm:t>
        <a:bodyPr/>
        <a:lstStyle/>
        <a:p>
          <a:endParaRPr lang="zh-CN" altLang="en-US"/>
        </a:p>
      </dgm:t>
    </dgm:pt>
    <dgm:pt modelId="{13480A17-FB31-4E22-9F89-B669E71355D6}" type="pres">
      <dgm:prSet presAssocID="{37600F59-6910-4BE6-9656-A4DF95400D55}" presName="childText" presStyleLbl="conFgAcc1" presStyleIdx="1" presStyleCnt="4">
        <dgm:presLayoutVars>
          <dgm:bulletEnabled val="1"/>
        </dgm:presLayoutVars>
      </dgm:prSet>
      <dgm:spPr/>
      <dgm:t>
        <a:bodyPr/>
        <a:lstStyle/>
        <a:p>
          <a:endParaRPr lang="zh-CN" altLang="en-US"/>
        </a:p>
      </dgm:t>
    </dgm:pt>
    <dgm:pt modelId="{518FE60B-E8D8-4589-A24F-257DF3A189E5}" type="pres">
      <dgm:prSet presAssocID="{FEBB75C1-866A-4E4A-927E-0BD12802C561}" presName="spaceBetweenRectangles" presStyleCnt="0"/>
      <dgm:spPr/>
      <dgm:t>
        <a:bodyPr/>
        <a:lstStyle/>
        <a:p>
          <a:endParaRPr lang="zh-CN" altLang="en-US"/>
        </a:p>
      </dgm:t>
    </dgm:pt>
    <dgm:pt modelId="{9BF48230-D4EB-4CFB-A676-B015F2F38BCB}" type="pres">
      <dgm:prSet presAssocID="{BFF7832D-EC14-4E90-BEE3-BBEE0C985CEE}" presName="parentLin" presStyleCnt="0"/>
      <dgm:spPr/>
      <dgm:t>
        <a:bodyPr/>
        <a:lstStyle/>
        <a:p>
          <a:endParaRPr lang="zh-CN" altLang="en-US"/>
        </a:p>
      </dgm:t>
    </dgm:pt>
    <dgm:pt modelId="{999016C5-0938-41A1-BBAE-16157B3E4053}" type="pres">
      <dgm:prSet presAssocID="{BFF7832D-EC14-4E90-BEE3-BBEE0C985CEE}" presName="parentLeftMargin" presStyleLbl="node1" presStyleIdx="1" presStyleCnt="4"/>
      <dgm:spPr/>
      <dgm:t>
        <a:bodyPr/>
        <a:lstStyle/>
        <a:p>
          <a:endParaRPr lang="zh-CN" altLang="en-US"/>
        </a:p>
      </dgm:t>
    </dgm:pt>
    <dgm:pt modelId="{E597240B-03D0-479D-BAFE-C30EE900E88C}" type="pres">
      <dgm:prSet presAssocID="{BFF7832D-EC14-4E90-BEE3-BBEE0C985CEE}" presName="parentText" presStyleLbl="node1" presStyleIdx="2" presStyleCnt="4">
        <dgm:presLayoutVars>
          <dgm:chMax val="0"/>
          <dgm:bulletEnabled val="1"/>
        </dgm:presLayoutVars>
      </dgm:prSet>
      <dgm:spPr/>
      <dgm:t>
        <a:bodyPr/>
        <a:lstStyle/>
        <a:p>
          <a:endParaRPr lang="zh-CN" altLang="en-US"/>
        </a:p>
      </dgm:t>
    </dgm:pt>
    <dgm:pt modelId="{17720087-2417-41F9-B450-D1DF40785B2C}" type="pres">
      <dgm:prSet presAssocID="{BFF7832D-EC14-4E90-BEE3-BBEE0C985CEE}" presName="negativeSpace" presStyleCnt="0"/>
      <dgm:spPr/>
      <dgm:t>
        <a:bodyPr/>
        <a:lstStyle/>
        <a:p>
          <a:endParaRPr lang="zh-CN" altLang="en-US"/>
        </a:p>
      </dgm:t>
    </dgm:pt>
    <dgm:pt modelId="{7F913AB3-636E-44E4-9E36-8A5920F6F728}" type="pres">
      <dgm:prSet presAssocID="{BFF7832D-EC14-4E90-BEE3-BBEE0C985CEE}" presName="childText" presStyleLbl="conFgAcc1" presStyleIdx="2" presStyleCnt="4">
        <dgm:presLayoutVars>
          <dgm:bulletEnabled val="1"/>
        </dgm:presLayoutVars>
      </dgm:prSet>
      <dgm:spPr/>
      <dgm:t>
        <a:bodyPr/>
        <a:lstStyle/>
        <a:p>
          <a:endParaRPr lang="zh-CN" altLang="en-US"/>
        </a:p>
      </dgm:t>
    </dgm:pt>
    <dgm:pt modelId="{454D8147-83CB-42D9-A0C4-2170F3C6E12E}" type="pres">
      <dgm:prSet presAssocID="{C963A8E1-439C-4EB7-B33A-8CA74D097F48}" presName="spaceBetweenRectangles" presStyleCnt="0"/>
      <dgm:spPr/>
      <dgm:t>
        <a:bodyPr/>
        <a:lstStyle/>
        <a:p>
          <a:endParaRPr lang="zh-CN" altLang="en-US"/>
        </a:p>
      </dgm:t>
    </dgm:pt>
    <dgm:pt modelId="{C3AC97AB-224C-4877-96EA-784608463725}" type="pres">
      <dgm:prSet presAssocID="{226CFE2A-AB64-4C0A-9A88-FBD6652AB882}" presName="parentLin" presStyleCnt="0"/>
      <dgm:spPr/>
      <dgm:t>
        <a:bodyPr/>
        <a:lstStyle/>
        <a:p>
          <a:endParaRPr lang="zh-CN" altLang="en-US"/>
        </a:p>
      </dgm:t>
    </dgm:pt>
    <dgm:pt modelId="{B903174A-A0FC-409A-8336-7968B8DB7D01}" type="pres">
      <dgm:prSet presAssocID="{226CFE2A-AB64-4C0A-9A88-FBD6652AB882}" presName="parentLeftMargin" presStyleLbl="node1" presStyleIdx="2" presStyleCnt="4"/>
      <dgm:spPr/>
      <dgm:t>
        <a:bodyPr/>
        <a:lstStyle/>
        <a:p>
          <a:endParaRPr lang="zh-CN" altLang="en-US"/>
        </a:p>
      </dgm:t>
    </dgm:pt>
    <dgm:pt modelId="{C1E94AB6-D864-4F55-917D-37971EAAFA88}" type="pres">
      <dgm:prSet presAssocID="{226CFE2A-AB64-4C0A-9A88-FBD6652AB882}" presName="parentText" presStyleLbl="node1" presStyleIdx="3" presStyleCnt="4">
        <dgm:presLayoutVars>
          <dgm:chMax val="0"/>
          <dgm:bulletEnabled val="1"/>
        </dgm:presLayoutVars>
      </dgm:prSet>
      <dgm:spPr/>
      <dgm:t>
        <a:bodyPr/>
        <a:lstStyle/>
        <a:p>
          <a:endParaRPr lang="zh-CN" altLang="en-US"/>
        </a:p>
      </dgm:t>
    </dgm:pt>
    <dgm:pt modelId="{F80F6E26-F9C4-4281-A77D-95B7EC53474C}" type="pres">
      <dgm:prSet presAssocID="{226CFE2A-AB64-4C0A-9A88-FBD6652AB882}" presName="negativeSpace" presStyleCnt="0"/>
      <dgm:spPr/>
      <dgm:t>
        <a:bodyPr/>
        <a:lstStyle/>
        <a:p>
          <a:endParaRPr lang="zh-CN" altLang="en-US"/>
        </a:p>
      </dgm:t>
    </dgm:pt>
    <dgm:pt modelId="{138DD884-EDEE-4949-8163-723C7FD355BF}" type="pres">
      <dgm:prSet presAssocID="{226CFE2A-AB64-4C0A-9A88-FBD6652AB882}" presName="childText" presStyleLbl="conFgAcc1" presStyleIdx="3" presStyleCnt="4">
        <dgm:presLayoutVars>
          <dgm:bulletEnabled val="1"/>
        </dgm:presLayoutVars>
      </dgm:prSet>
      <dgm:spPr/>
      <dgm:t>
        <a:bodyPr/>
        <a:lstStyle/>
        <a:p>
          <a:endParaRPr lang="zh-CN" altLang="en-US"/>
        </a:p>
      </dgm:t>
    </dgm:pt>
  </dgm:ptLst>
  <dgm:cxnLst>
    <dgm:cxn modelId="{D019BAF2-FE3E-49C9-B711-A0118A28C8B2}" srcId="{EA740FFF-A395-4D6C-B206-19AA62B58AE9}" destId="{226CFE2A-AB64-4C0A-9A88-FBD6652AB882}" srcOrd="3" destOrd="0" parTransId="{A75CB80E-214C-4C84-A79E-A26C07390099}" sibTransId="{44DD24C5-C435-44D8-8ECC-E5D1CA7F2D49}"/>
    <dgm:cxn modelId="{09B35EE3-D62B-42F4-AB15-3ED9A269EEB7}" srcId="{EA740FFF-A395-4D6C-B206-19AA62B58AE9}" destId="{BFF7832D-EC14-4E90-BEE3-BBEE0C985CEE}" srcOrd="2" destOrd="0" parTransId="{C791BF74-2AC2-46BB-BF6A-2B5E5656B471}" sibTransId="{C963A8E1-439C-4EB7-B33A-8CA74D097F48}"/>
    <dgm:cxn modelId="{69C59151-B3B3-46F6-B566-227E1F96E36E}" type="presOf" srcId="{37600F59-6910-4BE6-9656-A4DF95400D55}" destId="{0AD2F2C0-CE5C-4002-A477-B5EADFF845D7}" srcOrd="1" destOrd="0" presId="urn:microsoft.com/office/officeart/2005/8/layout/list1"/>
    <dgm:cxn modelId="{4CD66BDE-1284-4205-A96A-F54FD2F5B7B3}" srcId="{EA740FFF-A395-4D6C-B206-19AA62B58AE9}" destId="{44D85EDE-A3AC-45FD-95C6-9390A7AA2D95}" srcOrd="0" destOrd="0" parTransId="{913F552C-2A92-4E90-852E-52CB4CB229F7}" sibTransId="{7568A636-CEA9-4E40-975A-5097DE279A59}"/>
    <dgm:cxn modelId="{6A379CBE-6AF8-4CD0-A1AF-A44B0E4A062F}" srcId="{44D85EDE-A3AC-45FD-95C6-9390A7AA2D95}" destId="{059C2EAF-5A05-4361-8809-E7CE3FCDB3F6}" srcOrd="0" destOrd="0" parTransId="{5FE40BCB-0DA0-40C3-BD93-BBEC0725AA38}" sibTransId="{DD31976A-C649-406C-8977-ED548ACB1768}"/>
    <dgm:cxn modelId="{E02B17AA-F93D-452A-9715-B0F1DCFE350D}" type="presOf" srcId="{DEE42841-C578-4299-95A5-62F2378CF940}" destId="{13480A17-FB31-4E22-9F89-B669E71355D6}" srcOrd="0" destOrd="0" presId="urn:microsoft.com/office/officeart/2005/8/layout/list1"/>
    <dgm:cxn modelId="{967D61FE-0894-4517-9EE7-3620F0F0E19E}" type="presOf" srcId="{226CFE2A-AB64-4C0A-9A88-FBD6652AB882}" destId="{C1E94AB6-D864-4F55-917D-37971EAAFA88}" srcOrd="1" destOrd="0" presId="urn:microsoft.com/office/officeart/2005/8/layout/list1"/>
    <dgm:cxn modelId="{A1FED77D-F032-405C-9EBD-E4BD31538121}" srcId="{BFF7832D-EC14-4E90-BEE3-BBEE0C985CEE}" destId="{E99724E3-FA9A-4A0D-B099-F2937E277EDC}" srcOrd="0" destOrd="0" parTransId="{BA93F34A-E1BF-4B26-8D6A-C83E783D0B87}" sibTransId="{7CE229AD-0F6B-4740-93E5-00C25EBF2D7D}"/>
    <dgm:cxn modelId="{8A6A1370-C342-4A4F-B96A-92DCA7FC1318}" type="presOf" srcId="{37600F59-6910-4BE6-9656-A4DF95400D55}" destId="{1C4F7B79-5657-4139-A326-25BEDB943739}" srcOrd="0" destOrd="0" presId="urn:microsoft.com/office/officeart/2005/8/layout/list1"/>
    <dgm:cxn modelId="{67965637-6A05-4E09-884A-291F9CCFFF2B}" srcId="{37600F59-6910-4BE6-9656-A4DF95400D55}" destId="{16F5B9E7-747F-4832-AA02-C1F82D241439}" srcOrd="1" destOrd="0" parTransId="{3AD3F357-E625-45EE-B5F3-CE0EF97013D4}" sibTransId="{44FE0E84-0A05-4947-A9AB-A3313F7ADC28}"/>
    <dgm:cxn modelId="{966D6B1D-7ADD-4357-817E-199784FEDC5D}" type="presOf" srcId="{44D85EDE-A3AC-45FD-95C6-9390A7AA2D95}" destId="{3884A4B6-6D1C-46DE-9038-C34EC393FC95}" srcOrd="1" destOrd="0" presId="urn:microsoft.com/office/officeart/2005/8/layout/list1"/>
    <dgm:cxn modelId="{20C91738-AE9B-4273-A4C6-5D09A04CD2C5}" type="presOf" srcId="{BFF7832D-EC14-4E90-BEE3-BBEE0C985CEE}" destId="{999016C5-0938-41A1-BBAE-16157B3E4053}" srcOrd="0" destOrd="0" presId="urn:microsoft.com/office/officeart/2005/8/layout/list1"/>
    <dgm:cxn modelId="{3B2CE649-BA4E-472D-ACB3-F56716FF1AEB}" type="presOf" srcId="{E99724E3-FA9A-4A0D-B099-F2937E277EDC}" destId="{7F913AB3-636E-44E4-9E36-8A5920F6F728}" srcOrd="0" destOrd="0" presId="urn:microsoft.com/office/officeart/2005/8/layout/list1"/>
    <dgm:cxn modelId="{18651B0E-EA80-4297-8F87-36C436EB4186}" type="presOf" srcId="{7CD20C5C-C1E2-42F3-AA9A-CC586D1A4B58}" destId="{138DD884-EDEE-4949-8163-723C7FD355BF}" srcOrd="0" destOrd="0" presId="urn:microsoft.com/office/officeart/2005/8/layout/list1"/>
    <dgm:cxn modelId="{21504FA7-CEE2-41D1-BD2A-AD15454ECABB}" type="presOf" srcId="{BFF7832D-EC14-4E90-BEE3-BBEE0C985CEE}" destId="{E597240B-03D0-479D-BAFE-C30EE900E88C}" srcOrd="1" destOrd="0" presId="urn:microsoft.com/office/officeart/2005/8/layout/list1"/>
    <dgm:cxn modelId="{ABC225E7-39D0-4A48-AE91-BC76F60CFD18}" srcId="{37600F59-6910-4BE6-9656-A4DF95400D55}" destId="{DEE42841-C578-4299-95A5-62F2378CF940}" srcOrd="0" destOrd="0" parTransId="{C742ED94-7C8E-411E-94CB-1713385E034E}" sibTransId="{47A7E93A-3DF6-44CE-8866-24E191495FE8}"/>
    <dgm:cxn modelId="{02D3A28A-478A-481F-B667-B47C81196C35}" type="presOf" srcId="{B48B2B08-50D9-4366-A711-1A308DA9C86E}" destId="{7F913AB3-636E-44E4-9E36-8A5920F6F728}" srcOrd="0" destOrd="1" presId="urn:microsoft.com/office/officeart/2005/8/layout/list1"/>
    <dgm:cxn modelId="{94AB1F37-32C7-45C4-8476-5D89B9D8FCFF}" srcId="{226CFE2A-AB64-4C0A-9A88-FBD6652AB882}" destId="{7CD20C5C-C1E2-42F3-AA9A-CC586D1A4B58}" srcOrd="0" destOrd="0" parTransId="{5CD2C203-CE78-41C1-A52E-A3F2B6330B9A}" sibTransId="{01071A42-214B-45BB-A062-E7661F1B7133}"/>
    <dgm:cxn modelId="{67CED583-AA58-49EF-AA37-88D4C56116C9}" type="presOf" srcId="{059C2EAF-5A05-4361-8809-E7CE3FCDB3F6}" destId="{9B343241-8A69-4D66-A58D-C31AA4EBBC6E}" srcOrd="0" destOrd="0" presId="urn:microsoft.com/office/officeart/2005/8/layout/list1"/>
    <dgm:cxn modelId="{A6554DCC-7F83-4591-BF67-C2331E9DFC55}" srcId="{BFF7832D-EC14-4E90-BEE3-BBEE0C985CEE}" destId="{B48B2B08-50D9-4366-A711-1A308DA9C86E}" srcOrd="1" destOrd="0" parTransId="{3D640EF1-A4C2-4F6E-AFA1-124D686DD233}" sibTransId="{B414BD9E-F211-4424-91F6-264AB135CA14}"/>
    <dgm:cxn modelId="{D725B5D3-5539-4752-BEAD-F4054BABF4AE}" type="presOf" srcId="{EA740FFF-A395-4D6C-B206-19AA62B58AE9}" destId="{6AE04B29-2F2A-49D7-B0E6-7DC962226295}" srcOrd="0" destOrd="0" presId="urn:microsoft.com/office/officeart/2005/8/layout/list1"/>
    <dgm:cxn modelId="{6D2AECDA-611F-4D37-ACFC-4389E74A78CC}" type="presOf" srcId="{16F5B9E7-747F-4832-AA02-C1F82D241439}" destId="{13480A17-FB31-4E22-9F89-B669E71355D6}" srcOrd="0" destOrd="1" presId="urn:microsoft.com/office/officeart/2005/8/layout/list1"/>
    <dgm:cxn modelId="{01916199-BDAA-4C95-8503-4B673B600C87}" type="presOf" srcId="{44D85EDE-A3AC-45FD-95C6-9390A7AA2D95}" destId="{C24FA60B-DD5A-49D6-8A82-8E73E2E5308D}" srcOrd="0" destOrd="0" presId="urn:microsoft.com/office/officeart/2005/8/layout/list1"/>
    <dgm:cxn modelId="{19822E4E-D263-4069-B1FE-E32FE53AB5D9}" type="presOf" srcId="{226CFE2A-AB64-4C0A-9A88-FBD6652AB882}" destId="{B903174A-A0FC-409A-8336-7968B8DB7D01}" srcOrd="0" destOrd="0" presId="urn:microsoft.com/office/officeart/2005/8/layout/list1"/>
    <dgm:cxn modelId="{25A6146E-8072-44FB-B959-44230179AB7D}" srcId="{EA740FFF-A395-4D6C-B206-19AA62B58AE9}" destId="{37600F59-6910-4BE6-9656-A4DF95400D55}" srcOrd="1" destOrd="0" parTransId="{7FB14219-D8DE-4FDE-83B8-8DCEA2B875F4}" sibTransId="{FEBB75C1-866A-4E4A-927E-0BD12802C561}"/>
    <dgm:cxn modelId="{0ED7F310-3857-4D7D-BFD6-B67B9418C943}" type="presOf" srcId="{784DFB7C-0112-44DF-BD48-B12B51EAA94A}" destId="{9B343241-8A69-4D66-A58D-C31AA4EBBC6E}" srcOrd="0" destOrd="1" presId="urn:microsoft.com/office/officeart/2005/8/layout/list1"/>
    <dgm:cxn modelId="{E5398A41-B7CA-4D57-8AA6-E096CD8691FC}" srcId="{44D85EDE-A3AC-45FD-95C6-9390A7AA2D95}" destId="{784DFB7C-0112-44DF-BD48-B12B51EAA94A}" srcOrd="1" destOrd="0" parTransId="{71A4839D-1423-4D0E-ABA1-FA29F0039A6C}" sibTransId="{20FAE5F5-96B4-4146-8A8B-835B9264F1DE}"/>
    <dgm:cxn modelId="{9F87CEC5-C466-48DD-BAF0-513EDFCE7A6A}" type="presParOf" srcId="{6AE04B29-2F2A-49D7-B0E6-7DC962226295}" destId="{7BAE8385-3381-451A-91A2-2FD05C84B513}" srcOrd="0" destOrd="0" presId="urn:microsoft.com/office/officeart/2005/8/layout/list1"/>
    <dgm:cxn modelId="{BEACF95D-D2DA-4EE6-8A00-59AFBAF5E0B8}" type="presParOf" srcId="{7BAE8385-3381-451A-91A2-2FD05C84B513}" destId="{C24FA60B-DD5A-49D6-8A82-8E73E2E5308D}" srcOrd="0" destOrd="0" presId="urn:microsoft.com/office/officeart/2005/8/layout/list1"/>
    <dgm:cxn modelId="{B79118E6-B062-439B-8D8C-B8AB5F1FA1D3}" type="presParOf" srcId="{7BAE8385-3381-451A-91A2-2FD05C84B513}" destId="{3884A4B6-6D1C-46DE-9038-C34EC393FC95}" srcOrd="1" destOrd="0" presId="urn:microsoft.com/office/officeart/2005/8/layout/list1"/>
    <dgm:cxn modelId="{56B11CE8-8763-4945-AE03-2F52991310DC}" type="presParOf" srcId="{6AE04B29-2F2A-49D7-B0E6-7DC962226295}" destId="{4DE06DB8-1079-4F3E-8CB7-3E1AFC19F5DF}" srcOrd="1" destOrd="0" presId="urn:microsoft.com/office/officeart/2005/8/layout/list1"/>
    <dgm:cxn modelId="{E355DC3F-5455-46F2-B62A-6704EF9D4F23}" type="presParOf" srcId="{6AE04B29-2F2A-49D7-B0E6-7DC962226295}" destId="{9B343241-8A69-4D66-A58D-C31AA4EBBC6E}" srcOrd="2" destOrd="0" presId="urn:microsoft.com/office/officeart/2005/8/layout/list1"/>
    <dgm:cxn modelId="{2F04D080-6B30-43A7-8F3F-347EC656B144}" type="presParOf" srcId="{6AE04B29-2F2A-49D7-B0E6-7DC962226295}" destId="{F22D6399-CDE9-4E6E-9559-D26290D7CFC3}" srcOrd="3" destOrd="0" presId="urn:microsoft.com/office/officeart/2005/8/layout/list1"/>
    <dgm:cxn modelId="{2E315112-78E8-4911-8758-A49BC9B53C12}" type="presParOf" srcId="{6AE04B29-2F2A-49D7-B0E6-7DC962226295}" destId="{DD48E61E-798F-4D75-B49B-B70A01FFCE01}" srcOrd="4" destOrd="0" presId="urn:microsoft.com/office/officeart/2005/8/layout/list1"/>
    <dgm:cxn modelId="{AD9BFF48-FADF-4197-B818-346B325F5D6B}" type="presParOf" srcId="{DD48E61E-798F-4D75-B49B-B70A01FFCE01}" destId="{1C4F7B79-5657-4139-A326-25BEDB943739}" srcOrd="0" destOrd="0" presId="urn:microsoft.com/office/officeart/2005/8/layout/list1"/>
    <dgm:cxn modelId="{D4E3D0CD-7612-40D3-9A67-867C4C3AD654}" type="presParOf" srcId="{DD48E61E-798F-4D75-B49B-B70A01FFCE01}" destId="{0AD2F2C0-CE5C-4002-A477-B5EADFF845D7}" srcOrd="1" destOrd="0" presId="urn:microsoft.com/office/officeart/2005/8/layout/list1"/>
    <dgm:cxn modelId="{87E9F1DF-2D76-4429-85EB-360085F938E8}" type="presParOf" srcId="{6AE04B29-2F2A-49D7-B0E6-7DC962226295}" destId="{2E88DA2F-8D03-4C64-9476-F63DDFBB7AF1}" srcOrd="5" destOrd="0" presId="urn:microsoft.com/office/officeart/2005/8/layout/list1"/>
    <dgm:cxn modelId="{17993751-593E-49AC-81C8-BFBA80031F8C}" type="presParOf" srcId="{6AE04B29-2F2A-49D7-B0E6-7DC962226295}" destId="{13480A17-FB31-4E22-9F89-B669E71355D6}" srcOrd="6" destOrd="0" presId="urn:microsoft.com/office/officeart/2005/8/layout/list1"/>
    <dgm:cxn modelId="{0705322D-F919-4D5D-936A-FA3819E6303A}" type="presParOf" srcId="{6AE04B29-2F2A-49D7-B0E6-7DC962226295}" destId="{518FE60B-E8D8-4589-A24F-257DF3A189E5}" srcOrd="7" destOrd="0" presId="urn:microsoft.com/office/officeart/2005/8/layout/list1"/>
    <dgm:cxn modelId="{AE5467A0-F37C-4BB8-B1FA-B55A4F7E1FFC}" type="presParOf" srcId="{6AE04B29-2F2A-49D7-B0E6-7DC962226295}" destId="{9BF48230-D4EB-4CFB-A676-B015F2F38BCB}" srcOrd="8" destOrd="0" presId="urn:microsoft.com/office/officeart/2005/8/layout/list1"/>
    <dgm:cxn modelId="{1760D285-2AA9-441F-82DC-7E81BAE2D7A5}" type="presParOf" srcId="{9BF48230-D4EB-4CFB-A676-B015F2F38BCB}" destId="{999016C5-0938-41A1-BBAE-16157B3E4053}" srcOrd="0" destOrd="0" presId="urn:microsoft.com/office/officeart/2005/8/layout/list1"/>
    <dgm:cxn modelId="{77778B9D-7408-43D0-B283-202C6AE2F1B5}" type="presParOf" srcId="{9BF48230-D4EB-4CFB-A676-B015F2F38BCB}" destId="{E597240B-03D0-479D-BAFE-C30EE900E88C}" srcOrd="1" destOrd="0" presId="urn:microsoft.com/office/officeart/2005/8/layout/list1"/>
    <dgm:cxn modelId="{4419CB54-BDB0-4A7C-8656-28BD300CC029}" type="presParOf" srcId="{6AE04B29-2F2A-49D7-B0E6-7DC962226295}" destId="{17720087-2417-41F9-B450-D1DF40785B2C}" srcOrd="9" destOrd="0" presId="urn:microsoft.com/office/officeart/2005/8/layout/list1"/>
    <dgm:cxn modelId="{6EAD112A-7BF1-4827-833B-6B8B2B02F46B}" type="presParOf" srcId="{6AE04B29-2F2A-49D7-B0E6-7DC962226295}" destId="{7F913AB3-636E-44E4-9E36-8A5920F6F728}" srcOrd="10" destOrd="0" presId="urn:microsoft.com/office/officeart/2005/8/layout/list1"/>
    <dgm:cxn modelId="{2F02739E-C1A0-4716-BA89-0CF7B571211E}" type="presParOf" srcId="{6AE04B29-2F2A-49D7-B0E6-7DC962226295}" destId="{454D8147-83CB-42D9-A0C4-2170F3C6E12E}" srcOrd="11" destOrd="0" presId="urn:microsoft.com/office/officeart/2005/8/layout/list1"/>
    <dgm:cxn modelId="{BC51AB3C-27CA-46D4-8724-8C80A2909672}" type="presParOf" srcId="{6AE04B29-2F2A-49D7-B0E6-7DC962226295}" destId="{C3AC97AB-224C-4877-96EA-784608463725}" srcOrd="12" destOrd="0" presId="urn:microsoft.com/office/officeart/2005/8/layout/list1"/>
    <dgm:cxn modelId="{00723FE1-F9C7-4D3C-BFA9-DEBB032591F7}" type="presParOf" srcId="{C3AC97AB-224C-4877-96EA-784608463725}" destId="{B903174A-A0FC-409A-8336-7968B8DB7D01}" srcOrd="0" destOrd="0" presId="urn:microsoft.com/office/officeart/2005/8/layout/list1"/>
    <dgm:cxn modelId="{1340456E-6487-4A56-BE25-9EEB1393EA3F}" type="presParOf" srcId="{C3AC97AB-224C-4877-96EA-784608463725}" destId="{C1E94AB6-D864-4F55-917D-37971EAAFA88}" srcOrd="1" destOrd="0" presId="urn:microsoft.com/office/officeart/2005/8/layout/list1"/>
    <dgm:cxn modelId="{3B4ABD69-8549-4E27-AA59-3422963207B1}" type="presParOf" srcId="{6AE04B29-2F2A-49D7-B0E6-7DC962226295}" destId="{F80F6E26-F9C4-4281-A77D-95B7EC53474C}" srcOrd="13" destOrd="0" presId="urn:microsoft.com/office/officeart/2005/8/layout/list1"/>
    <dgm:cxn modelId="{E7098DD8-77DA-49EF-BD4E-AE451DCA7F48}" type="presParOf" srcId="{6AE04B29-2F2A-49D7-B0E6-7DC962226295}" destId="{138DD884-EDEE-4949-8163-723C7FD355B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2E6197-ADF7-4036-81B3-B309F60028C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zh-CN" altLang="en-US"/>
        </a:p>
      </dgm:t>
    </dgm:pt>
    <dgm:pt modelId="{54AFBA11-9228-448D-9D98-4A764423644A}">
      <dgm:prSet phldrT="[文本]" custT="1"/>
      <dgm:spPr>
        <a:solidFill>
          <a:srgbClr val="003366"/>
        </a:solidFill>
      </dgm:spPr>
      <dgm:t>
        <a:bodyPr/>
        <a:lstStyle/>
        <a:p>
          <a:r>
            <a:rPr lang="zh-CN" altLang="en-US" sz="1600" b="1" kern="1200" dirty="0">
              <a:solidFill>
                <a:schemeClr val="bg1"/>
              </a:solidFill>
              <a:latin typeface="微软雅黑" panose="020B0503020204020204" pitchFamily="34" charset="-122"/>
              <a:ea typeface="微软雅黑" panose="020B0503020204020204" pitchFamily="34" charset="-122"/>
              <a:cs typeface="+mn-cs"/>
            </a:rPr>
            <a:t>科学工程</a:t>
          </a:r>
        </a:p>
      </dgm:t>
    </dgm:pt>
    <dgm:pt modelId="{04567ED6-A340-498B-B09C-5117475E67BF}" type="parTrans" cxnId="{16082DDD-B63A-47E7-A00A-0D83B0247A5F}">
      <dgm:prSet/>
      <dgm:spPr/>
      <dgm:t>
        <a:bodyPr/>
        <a:lstStyle/>
        <a:p>
          <a:endParaRPr lang="zh-CN" altLang="en-US">
            <a:latin typeface="微软雅黑" panose="020B0503020204020204" pitchFamily="34" charset="-122"/>
            <a:ea typeface="微软雅黑" panose="020B0503020204020204" pitchFamily="34" charset="-122"/>
          </a:endParaRPr>
        </a:p>
      </dgm:t>
    </dgm:pt>
    <dgm:pt modelId="{8F98AF47-46C9-4D5A-8E66-92FFFC60DB33}" type="sibTrans" cxnId="{16082DDD-B63A-47E7-A00A-0D83B0247A5F}">
      <dgm:prSet/>
      <dgm:spPr/>
      <dgm:t>
        <a:bodyPr/>
        <a:lstStyle/>
        <a:p>
          <a:endParaRPr lang="zh-CN" altLang="en-US">
            <a:latin typeface="微软雅黑" panose="020B0503020204020204" pitchFamily="34" charset="-122"/>
            <a:ea typeface="微软雅黑" panose="020B0503020204020204" pitchFamily="34" charset="-122"/>
          </a:endParaRPr>
        </a:p>
      </dgm:t>
    </dgm:pt>
    <dgm:pt modelId="{6DBB5164-658B-46B5-A7F0-114B8DFFE3BF}">
      <dgm:prSet phldrT="[文本]" custT="1"/>
      <dgm:spPr>
        <a:solidFill>
          <a:srgbClr val="003366"/>
        </a:solidFill>
      </dgm:spPr>
      <dgm:t>
        <a:bodyPr/>
        <a:lstStyle/>
        <a:p>
          <a:r>
            <a:rPr lang="zh-CN" altLang="en-US" sz="1600" b="1" dirty="0">
              <a:solidFill>
                <a:schemeClr val="bg1"/>
              </a:solidFill>
              <a:latin typeface="微软雅黑" panose="020B0503020204020204" pitchFamily="34" charset="-122"/>
              <a:ea typeface="微软雅黑" panose="020B0503020204020204" pitchFamily="34" charset="-122"/>
            </a:rPr>
            <a:t>学术会议与活动</a:t>
          </a:r>
          <a:endParaRPr lang="zh-CN" altLang="en-US" sz="1600" dirty="0">
            <a:solidFill>
              <a:schemeClr val="bg1"/>
            </a:solidFill>
            <a:latin typeface="微软雅黑" panose="020B0503020204020204" pitchFamily="34" charset="-122"/>
            <a:ea typeface="微软雅黑" panose="020B0503020204020204" pitchFamily="34" charset="-122"/>
          </a:endParaRPr>
        </a:p>
      </dgm:t>
    </dgm:pt>
    <dgm:pt modelId="{A45208AF-FD4A-4CB9-8B14-6AFE6898C8F4}" type="parTrans" cxnId="{AEAC725E-FC20-4BD8-87B9-CD6B972C4E11}">
      <dgm:prSet/>
      <dgm:spPr/>
      <dgm:t>
        <a:bodyPr/>
        <a:lstStyle/>
        <a:p>
          <a:endParaRPr lang="zh-CN" altLang="en-US">
            <a:latin typeface="微软雅黑" panose="020B0503020204020204" pitchFamily="34" charset="-122"/>
            <a:ea typeface="微软雅黑" panose="020B0503020204020204" pitchFamily="34" charset="-122"/>
          </a:endParaRPr>
        </a:p>
      </dgm:t>
    </dgm:pt>
    <dgm:pt modelId="{4143257E-14FE-4E6B-8414-3D716724E68D}" type="sibTrans" cxnId="{AEAC725E-FC20-4BD8-87B9-CD6B972C4E11}">
      <dgm:prSet/>
      <dgm:spPr/>
      <dgm:t>
        <a:bodyPr/>
        <a:lstStyle/>
        <a:p>
          <a:endParaRPr lang="zh-CN" altLang="en-US">
            <a:latin typeface="微软雅黑" panose="020B0503020204020204" pitchFamily="34" charset="-122"/>
            <a:ea typeface="微软雅黑" panose="020B0503020204020204" pitchFamily="34" charset="-122"/>
          </a:endParaRPr>
        </a:p>
      </dgm:t>
    </dgm:pt>
    <dgm:pt modelId="{555E1FDF-AD87-41E6-BBC6-B55514863422}">
      <dgm:prSet phldrT="[文本]" custT="1"/>
      <dgm:spPr>
        <a:solidFill>
          <a:srgbClr val="003366"/>
        </a:solidFill>
      </dgm:spPr>
      <dgm:t>
        <a:bodyPr/>
        <a:lstStyle/>
        <a:p>
          <a:r>
            <a:rPr lang="zh-CN" altLang="en-US" sz="1600" b="1" kern="1200" dirty="0">
              <a:solidFill>
                <a:schemeClr val="bg1"/>
              </a:solidFill>
              <a:latin typeface="微软雅黑" panose="020B0503020204020204" pitchFamily="34" charset="-122"/>
              <a:ea typeface="微软雅黑" panose="020B0503020204020204" pitchFamily="34" charset="-122"/>
              <a:cs typeface="+mn-cs"/>
            </a:rPr>
            <a:t>技术网站与</a:t>
          </a:r>
          <a:r>
            <a:rPr lang="zh-CN" altLang="en-US" sz="1600" b="1" kern="1200" dirty="0" smtClean="0">
              <a:solidFill>
                <a:schemeClr val="bg1"/>
              </a:solidFill>
              <a:latin typeface="微软雅黑" panose="020B0503020204020204" pitchFamily="34" charset="-122"/>
              <a:ea typeface="微软雅黑" panose="020B0503020204020204" pitchFamily="34" charset="-122"/>
              <a:cs typeface="+mn-cs"/>
            </a:rPr>
            <a:t>社区</a:t>
          </a:r>
          <a:endParaRPr lang="zh-CN" altLang="en-US" sz="1600" b="1" kern="1200" dirty="0">
            <a:solidFill>
              <a:schemeClr val="bg1"/>
            </a:solidFill>
            <a:latin typeface="微软雅黑" panose="020B0503020204020204" pitchFamily="34" charset="-122"/>
            <a:ea typeface="微软雅黑" panose="020B0503020204020204" pitchFamily="34" charset="-122"/>
            <a:cs typeface="+mn-cs"/>
          </a:endParaRPr>
        </a:p>
      </dgm:t>
    </dgm:pt>
    <dgm:pt modelId="{F1CFD4E5-BE0D-4DF1-9A41-033F0A5D953A}" type="parTrans" cxnId="{54527ACE-557A-4983-8A17-16B6BE36FCB1}">
      <dgm:prSet/>
      <dgm:spPr/>
      <dgm:t>
        <a:bodyPr/>
        <a:lstStyle/>
        <a:p>
          <a:endParaRPr lang="zh-CN" altLang="en-US">
            <a:latin typeface="微软雅黑" panose="020B0503020204020204" pitchFamily="34" charset="-122"/>
            <a:ea typeface="微软雅黑" panose="020B0503020204020204" pitchFamily="34" charset="-122"/>
          </a:endParaRPr>
        </a:p>
      </dgm:t>
    </dgm:pt>
    <dgm:pt modelId="{CBE9EF15-4E0F-426B-94E4-580824CDBD62}" type="sibTrans" cxnId="{54527ACE-557A-4983-8A17-16B6BE36FCB1}">
      <dgm:prSet/>
      <dgm:spPr/>
      <dgm:t>
        <a:bodyPr/>
        <a:lstStyle/>
        <a:p>
          <a:endParaRPr lang="zh-CN" altLang="en-US">
            <a:latin typeface="微软雅黑" panose="020B0503020204020204" pitchFamily="34" charset="-122"/>
            <a:ea typeface="微软雅黑" panose="020B0503020204020204" pitchFamily="34" charset="-122"/>
          </a:endParaRPr>
        </a:p>
      </dgm:t>
    </dgm:pt>
    <dgm:pt modelId="{7C90C608-65A2-4B07-85BA-521F75E135C2}">
      <dgm:prSet phldrT="[文本]" custT="1"/>
      <dgm:spPr>
        <a:solidFill>
          <a:srgbClr val="003366"/>
        </a:solidFill>
      </dgm:spPr>
      <dgm:t>
        <a:bodyPr/>
        <a:lstStyle/>
        <a:p>
          <a:r>
            <a:rPr lang="zh-CN" altLang="en-US" sz="1600" b="1" kern="1200" dirty="0">
              <a:solidFill>
                <a:schemeClr val="bg1"/>
              </a:solidFill>
              <a:latin typeface="微软雅黑" panose="020B0503020204020204" pitchFamily="34" charset="-122"/>
              <a:ea typeface="微软雅黑" panose="020B0503020204020204" pitchFamily="34" charset="-122"/>
              <a:cs typeface="+mn-cs"/>
            </a:rPr>
            <a:t>文献库与科学社区</a:t>
          </a:r>
        </a:p>
      </dgm:t>
    </dgm:pt>
    <dgm:pt modelId="{FFA72518-19C1-4D02-9E53-704FE7281690}" type="parTrans" cxnId="{9CA65E24-A674-4F30-A0BD-79513F65855B}">
      <dgm:prSet/>
      <dgm:spPr/>
      <dgm:t>
        <a:bodyPr/>
        <a:lstStyle/>
        <a:p>
          <a:endParaRPr lang="zh-CN" altLang="en-US">
            <a:latin typeface="微软雅黑" panose="020B0503020204020204" pitchFamily="34" charset="-122"/>
            <a:ea typeface="微软雅黑" panose="020B0503020204020204" pitchFamily="34" charset="-122"/>
          </a:endParaRPr>
        </a:p>
      </dgm:t>
    </dgm:pt>
    <dgm:pt modelId="{F1830170-20BB-4FA9-B6E1-928E17ACA7B6}" type="sibTrans" cxnId="{9CA65E24-A674-4F30-A0BD-79513F65855B}">
      <dgm:prSet/>
      <dgm:spPr/>
      <dgm:t>
        <a:bodyPr/>
        <a:lstStyle/>
        <a:p>
          <a:endParaRPr lang="zh-CN" altLang="en-US">
            <a:latin typeface="微软雅黑" panose="020B0503020204020204" pitchFamily="34" charset="-122"/>
            <a:ea typeface="微软雅黑" panose="020B0503020204020204" pitchFamily="34" charset="-122"/>
          </a:endParaRPr>
        </a:p>
      </dgm:t>
    </dgm:pt>
    <dgm:pt modelId="{4A5ABDBC-5C6B-4216-98C3-086ACF6157EC}">
      <dgm:prSet phldrT="[文本]" custT="1"/>
      <dgm:spPr>
        <a:solidFill>
          <a:srgbClr val="003366"/>
        </a:solidFill>
      </dgm:spPr>
      <dgm:t>
        <a:bodyPr/>
        <a:lstStyle/>
        <a:p>
          <a:r>
            <a:rPr lang="zh-CN" altLang="en-US" sz="1600" b="1" dirty="0">
              <a:solidFill>
                <a:schemeClr val="bg1"/>
              </a:solidFill>
              <a:latin typeface="微软雅黑" panose="020B0503020204020204" pitchFamily="34" charset="-122"/>
              <a:ea typeface="微软雅黑" panose="020B0503020204020204" pitchFamily="34" charset="-122"/>
            </a:rPr>
            <a:t>组织机构</a:t>
          </a:r>
          <a:endParaRPr lang="zh-CN" altLang="en-US" sz="1600" dirty="0">
            <a:solidFill>
              <a:schemeClr val="bg1"/>
            </a:solidFill>
            <a:latin typeface="微软雅黑" panose="020B0503020204020204" pitchFamily="34" charset="-122"/>
            <a:ea typeface="微软雅黑" panose="020B0503020204020204" pitchFamily="34" charset="-122"/>
          </a:endParaRPr>
        </a:p>
      </dgm:t>
    </dgm:pt>
    <dgm:pt modelId="{F3135085-AAA4-420F-B1FC-B998E6CE8D2F}" type="parTrans" cxnId="{D3016F34-4F17-4532-B069-D2B3D29D07CC}">
      <dgm:prSet/>
      <dgm:spPr/>
      <dgm:t>
        <a:bodyPr/>
        <a:lstStyle/>
        <a:p>
          <a:endParaRPr lang="zh-CN" altLang="en-US">
            <a:latin typeface="微软雅黑" panose="020B0503020204020204" pitchFamily="34" charset="-122"/>
            <a:ea typeface="微软雅黑" panose="020B0503020204020204" pitchFamily="34" charset="-122"/>
          </a:endParaRPr>
        </a:p>
      </dgm:t>
    </dgm:pt>
    <dgm:pt modelId="{201DB658-D986-4023-96A3-4F7022A5F0CF}" type="sibTrans" cxnId="{D3016F34-4F17-4532-B069-D2B3D29D07CC}">
      <dgm:prSet/>
      <dgm:spPr/>
      <dgm:t>
        <a:bodyPr/>
        <a:lstStyle/>
        <a:p>
          <a:endParaRPr lang="zh-CN" altLang="en-US">
            <a:latin typeface="微软雅黑" panose="020B0503020204020204" pitchFamily="34" charset="-122"/>
            <a:ea typeface="微软雅黑" panose="020B0503020204020204" pitchFamily="34" charset="-122"/>
          </a:endParaRPr>
        </a:p>
      </dgm:t>
    </dgm:pt>
    <dgm:pt modelId="{E293380D-0367-45A8-A9DE-383B674E4B33}" type="pres">
      <dgm:prSet presAssocID="{B02E6197-ADF7-4036-81B3-B309F60028C4}" presName="cycle" presStyleCnt="0">
        <dgm:presLayoutVars>
          <dgm:dir/>
          <dgm:resizeHandles val="exact"/>
        </dgm:presLayoutVars>
      </dgm:prSet>
      <dgm:spPr/>
      <dgm:t>
        <a:bodyPr/>
        <a:lstStyle/>
        <a:p>
          <a:endParaRPr lang="zh-CN" altLang="en-US"/>
        </a:p>
      </dgm:t>
    </dgm:pt>
    <dgm:pt modelId="{972E65DF-A6A5-4AA9-ACC1-C1EA9D51E5DC}" type="pres">
      <dgm:prSet presAssocID="{54AFBA11-9228-448D-9D98-4A764423644A}" presName="node" presStyleLbl="node1" presStyleIdx="0" presStyleCnt="5">
        <dgm:presLayoutVars>
          <dgm:bulletEnabled val="1"/>
        </dgm:presLayoutVars>
      </dgm:prSet>
      <dgm:spPr/>
      <dgm:t>
        <a:bodyPr/>
        <a:lstStyle/>
        <a:p>
          <a:endParaRPr lang="zh-CN" altLang="en-US"/>
        </a:p>
      </dgm:t>
    </dgm:pt>
    <dgm:pt modelId="{94126CEA-E6B0-4646-AC95-9FBA4334E5CD}" type="pres">
      <dgm:prSet presAssocID="{54AFBA11-9228-448D-9D98-4A764423644A}" presName="spNode" presStyleCnt="0"/>
      <dgm:spPr/>
    </dgm:pt>
    <dgm:pt modelId="{D26FAF17-49E3-4029-8A2E-8550BB82086B}" type="pres">
      <dgm:prSet presAssocID="{8F98AF47-46C9-4D5A-8E66-92FFFC60DB33}" presName="sibTrans" presStyleLbl="sibTrans1D1" presStyleIdx="0" presStyleCnt="5"/>
      <dgm:spPr/>
      <dgm:t>
        <a:bodyPr/>
        <a:lstStyle/>
        <a:p>
          <a:endParaRPr lang="zh-CN" altLang="en-US"/>
        </a:p>
      </dgm:t>
    </dgm:pt>
    <dgm:pt modelId="{4B976807-9A21-404F-BB10-971A6512196D}" type="pres">
      <dgm:prSet presAssocID="{6DBB5164-658B-46B5-A7F0-114B8DFFE3BF}" presName="node" presStyleLbl="node1" presStyleIdx="1" presStyleCnt="5">
        <dgm:presLayoutVars>
          <dgm:bulletEnabled val="1"/>
        </dgm:presLayoutVars>
      </dgm:prSet>
      <dgm:spPr/>
      <dgm:t>
        <a:bodyPr/>
        <a:lstStyle/>
        <a:p>
          <a:endParaRPr lang="zh-CN" altLang="en-US"/>
        </a:p>
      </dgm:t>
    </dgm:pt>
    <dgm:pt modelId="{80DE5011-A170-4144-B2B9-79A01343DD85}" type="pres">
      <dgm:prSet presAssocID="{6DBB5164-658B-46B5-A7F0-114B8DFFE3BF}" presName="spNode" presStyleCnt="0"/>
      <dgm:spPr/>
    </dgm:pt>
    <dgm:pt modelId="{1F166D78-419A-413D-8B9B-933E6AEA3EE3}" type="pres">
      <dgm:prSet presAssocID="{4143257E-14FE-4E6B-8414-3D716724E68D}" presName="sibTrans" presStyleLbl="sibTrans1D1" presStyleIdx="1" presStyleCnt="5"/>
      <dgm:spPr/>
      <dgm:t>
        <a:bodyPr/>
        <a:lstStyle/>
        <a:p>
          <a:endParaRPr lang="zh-CN" altLang="en-US"/>
        </a:p>
      </dgm:t>
    </dgm:pt>
    <dgm:pt modelId="{2D4A76E1-F1AA-4118-81B6-68336DF2AF95}" type="pres">
      <dgm:prSet presAssocID="{555E1FDF-AD87-41E6-BBC6-B55514863422}" presName="node" presStyleLbl="node1" presStyleIdx="2" presStyleCnt="5" custScaleX="134152">
        <dgm:presLayoutVars>
          <dgm:bulletEnabled val="1"/>
        </dgm:presLayoutVars>
      </dgm:prSet>
      <dgm:spPr/>
      <dgm:t>
        <a:bodyPr/>
        <a:lstStyle/>
        <a:p>
          <a:endParaRPr lang="zh-CN" altLang="en-US"/>
        </a:p>
      </dgm:t>
    </dgm:pt>
    <dgm:pt modelId="{D2EF192D-BEF1-4C1E-B55C-A8AE3DB235AE}" type="pres">
      <dgm:prSet presAssocID="{555E1FDF-AD87-41E6-BBC6-B55514863422}" presName="spNode" presStyleCnt="0"/>
      <dgm:spPr/>
    </dgm:pt>
    <dgm:pt modelId="{7B199E79-9CD6-4CFB-86FF-9B32BF8F440A}" type="pres">
      <dgm:prSet presAssocID="{CBE9EF15-4E0F-426B-94E4-580824CDBD62}" presName="sibTrans" presStyleLbl="sibTrans1D1" presStyleIdx="2" presStyleCnt="5"/>
      <dgm:spPr/>
      <dgm:t>
        <a:bodyPr/>
        <a:lstStyle/>
        <a:p>
          <a:endParaRPr lang="zh-CN" altLang="en-US"/>
        </a:p>
      </dgm:t>
    </dgm:pt>
    <dgm:pt modelId="{B4D3A2AF-C944-45A9-BEEE-3C4FFC7BDB16}" type="pres">
      <dgm:prSet presAssocID="{7C90C608-65A2-4B07-85BA-521F75E135C2}" presName="node" presStyleLbl="node1" presStyleIdx="3" presStyleCnt="5" custScaleX="136457">
        <dgm:presLayoutVars>
          <dgm:bulletEnabled val="1"/>
        </dgm:presLayoutVars>
      </dgm:prSet>
      <dgm:spPr/>
      <dgm:t>
        <a:bodyPr/>
        <a:lstStyle/>
        <a:p>
          <a:endParaRPr lang="zh-CN" altLang="en-US"/>
        </a:p>
      </dgm:t>
    </dgm:pt>
    <dgm:pt modelId="{E5A4DFE7-AF6C-4405-9279-D44A9C6C3C05}" type="pres">
      <dgm:prSet presAssocID="{7C90C608-65A2-4B07-85BA-521F75E135C2}" presName="spNode" presStyleCnt="0"/>
      <dgm:spPr/>
    </dgm:pt>
    <dgm:pt modelId="{AAB922A9-8E03-4D8D-AA01-4E4B5432712E}" type="pres">
      <dgm:prSet presAssocID="{F1830170-20BB-4FA9-B6E1-928E17ACA7B6}" presName="sibTrans" presStyleLbl="sibTrans1D1" presStyleIdx="3" presStyleCnt="5"/>
      <dgm:spPr/>
      <dgm:t>
        <a:bodyPr/>
        <a:lstStyle/>
        <a:p>
          <a:endParaRPr lang="zh-CN" altLang="en-US"/>
        </a:p>
      </dgm:t>
    </dgm:pt>
    <dgm:pt modelId="{DAD1057B-AC09-4BA4-9AF3-95275E070FBB}" type="pres">
      <dgm:prSet presAssocID="{4A5ABDBC-5C6B-4216-98C3-086ACF6157EC}" presName="node" presStyleLbl="node1" presStyleIdx="4" presStyleCnt="5" custRadScaleRad="102383" custRadScaleInc="2628">
        <dgm:presLayoutVars>
          <dgm:bulletEnabled val="1"/>
        </dgm:presLayoutVars>
      </dgm:prSet>
      <dgm:spPr/>
      <dgm:t>
        <a:bodyPr/>
        <a:lstStyle/>
        <a:p>
          <a:endParaRPr lang="zh-CN" altLang="en-US"/>
        </a:p>
      </dgm:t>
    </dgm:pt>
    <dgm:pt modelId="{DC597FD2-C6B3-4CAE-8878-C1310106F9B8}" type="pres">
      <dgm:prSet presAssocID="{4A5ABDBC-5C6B-4216-98C3-086ACF6157EC}" presName="spNode" presStyleCnt="0"/>
      <dgm:spPr/>
    </dgm:pt>
    <dgm:pt modelId="{01702F4A-EBFD-448C-B690-C0C51F7E1B7D}" type="pres">
      <dgm:prSet presAssocID="{201DB658-D986-4023-96A3-4F7022A5F0CF}" presName="sibTrans" presStyleLbl="sibTrans1D1" presStyleIdx="4" presStyleCnt="5"/>
      <dgm:spPr/>
      <dgm:t>
        <a:bodyPr/>
        <a:lstStyle/>
        <a:p>
          <a:endParaRPr lang="zh-CN" altLang="en-US"/>
        </a:p>
      </dgm:t>
    </dgm:pt>
  </dgm:ptLst>
  <dgm:cxnLst>
    <dgm:cxn modelId="{55619EB6-B3F1-4E48-BEF4-9AB4647F0578}" type="presOf" srcId="{6DBB5164-658B-46B5-A7F0-114B8DFFE3BF}" destId="{4B976807-9A21-404F-BB10-971A6512196D}" srcOrd="0" destOrd="0" presId="urn:microsoft.com/office/officeart/2005/8/layout/cycle6"/>
    <dgm:cxn modelId="{54527ACE-557A-4983-8A17-16B6BE36FCB1}" srcId="{B02E6197-ADF7-4036-81B3-B309F60028C4}" destId="{555E1FDF-AD87-41E6-BBC6-B55514863422}" srcOrd="2" destOrd="0" parTransId="{F1CFD4E5-BE0D-4DF1-9A41-033F0A5D953A}" sibTransId="{CBE9EF15-4E0F-426B-94E4-580824CDBD62}"/>
    <dgm:cxn modelId="{5AA7B0C3-DDBD-4D4E-B0B6-1FE45A9E66F6}" type="presOf" srcId="{CBE9EF15-4E0F-426B-94E4-580824CDBD62}" destId="{7B199E79-9CD6-4CFB-86FF-9B32BF8F440A}" srcOrd="0" destOrd="0" presId="urn:microsoft.com/office/officeart/2005/8/layout/cycle6"/>
    <dgm:cxn modelId="{274D4B21-B23F-48EB-95C2-724606D2F1B0}" type="presOf" srcId="{8F98AF47-46C9-4D5A-8E66-92FFFC60DB33}" destId="{D26FAF17-49E3-4029-8A2E-8550BB82086B}" srcOrd="0" destOrd="0" presId="urn:microsoft.com/office/officeart/2005/8/layout/cycle6"/>
    <dgm:cxn modelId="{2C399A8B-7E46-42F1-A89B-B62932E47F3B}" type="presOf" srcId="{54AFBA11-9228-448D-9D98-4A764423644A}" destId="{972E65DF-A6A5-4AA9-ACC1-C1EA9D51E5DC}" srcOrd="0" destOrd="0" presId="urn:microsoft.com/office/officeart/2005/8/layout/cycle6"/>
    <dgm:cxn modelId="{61BB1F95-7E1D-46B4-9A51-BD27D0EB8C5A}" type="presOf" srcId="{555E1FDF-AD87-41E6-BBC6-B55514863422}" destId="{2D4A76E1-F1AA-4118-81B6-68336DF2AF95}" srcOrd="0" destOrd="0" presId="urn:microsoft.com/office/officeart/2005/8/layout/cycle6"/>
    <dgm:cxn modelId="{AEAC725E-FC20-4BD8-87B9-CD6B972C4E11}" srcId="{B02E6197-ADF7-4036-81B3-B309F60028C4}" destId="{6DBB5164-658B-46B5-A7F0-114B8DFFE3BF}" srcOrd="1" destOrd="0" parTransId="{A45208AF-FD4A-4CB9-8B14-6AFE6898C8F4}" sibTransId="{4143257E-14FE-4E6B-8414-3D716724E68D}"/>
    <dgm:cxn modelId="{5E5D84C5-657D-4980-AC26-B9B55ED0AEE2}" type="presOf" srcId="{7C90C608-65A2-4B07-85BA-521F75E135C2}" destId="{B4D3A2AF-C944-45A9-BEEE-3C4FFC7BDB16}" srcOrd="0" destOrd="0" presId="urn:microsoft.com/office/officeart/2005/8/layout/cycle6"/>
    <dgm:cxn modelId="{B4914019-BBB3-4CE7-AC71-F58A6E652C9B}" type="presOf" srcId="{201DB658-D986-4023-96A3-4F7022A5F0CF}" destId="{01702F4A-EBFD-448C-B690-C0C51F7E1B7D}" srcOrd="0" destOrd="0" presId="urn:microsoft.com/office/officeart/2005/8/layout/cycle6"/>
    <dgm:cxn modelId="{FA83FAC7-FB3C-464D-A00D-F8CB8075A878}" type="presOf" srcId="{B02E6197-ADF7-4036-81B3-B309F60028C4}" destId="{E293380D-0367-45A8-A9DE-383B674E4B33}" srcOrd="0" destOrd="0" presId="urn:microsoft.com/office/officeart/2005/8/layout/cycle6"/>
    <dgm:cxn modelId="{16082DDD-B63A-47E7-A00A-0D83B0247A5F}" srcId="{B02E6197-ADF7-4036-81B3-B309F60028C4}" destId="{54AFBA11-9228-448D-9D98-4A764423644A}" srcOrd="0" destOrd="0" parTransId="{04567ED6-A340-498B-B09C-5117475E67BF}" sibTransId="{8F98AF47-46C9-4D5A-8E66-92FFFC60DB33}"/>
    <dgm:cxn modelId="{39030FF8-0163-49F3-8ED3-F07E7FDA7CFD}" type="presOf" srcId="{4A5ABDBC-5C6B-4216-98C3-086ACF6157EC}" destId="{DAD1057B-AC09-4BA4-9AF3-95275E070FBB}" srcOrd="0" destOrd="0" presId="urn:microsoft.com/office/officeart/2005/8/layout/cycle6"/>
    <dgm:cxn modelId="{29246DDF-5612-45D9-A03F-5C7EFFFB3B0F}" type="presOf" srcId="{F1830170-20BB-4FA9-B6E1-928E17ACA7B6}" destId="{AAB922A9-8E03-4D8D-AA01-4E4B5432712E}" srcOrd="0" destOrd="0" presId="urn:microsoft.com/office/officeart/2005/8/layout/cycle6"/>
    <dgm:cxn modelId="{D0B31BDE-9982-4390-9D72-B38176B50EA5}" type="presOf" srcId="{4143257E-14FE-4E6B-8414-3D716724E68D}" destId="{1F166D78-419A-413D-8B9B-933E6AEA3EE3}" srcOrd="0" destOrd="0" presId="urn:microsoft.com/office/officeart/2005/8/layout/cycle6"/>
    <dgm:cxn modelId="{D3016F34-4F17-4532-B069-D2B3D29D07CC}" srcId="{B02E6197-ADF7-4036-81B3-B309F60028C4}" destId="{4A5ABDBC-5C6B-4216-98C3-086ACF6157EC}" srcOrd="4" destOrd="0" parTransId="{F3135085-AAA4-420F-B1FC-B998E6CE8D2F}" sibTransId="{201DB658-D986-4023-96A3-4F7022A5F0CF}"/>
    <dgm:cxn modelId="{9CA65E24-A674-4F30-A0BD-79513F65855B}" srcId="{B02E6197-ADF7-4036-81B3-B309F60028C4}" destId="{7C90C608-65A2-4B07-85BA-521F75E135C2}" srcOrd="3" destOrd="0" parTransId="{FFA72518-19C1-4D02-9E53-704FE7281690}" sibTransId="{F1830170-20BB-4FA9-B6E1-928E17ACA7B6}"/>
    <dgm:cxn modelId="{659BBF5D-059A-425E-822B-D7A178150D1C}" type="presParOf" srcId="{E293380D-0367-45A8-A9DE-383B674E4B33}" destId="{972E65DF-A6A5-4AA9-ACC1-C1EA9D51E5DC}" srcOrd="0" destOrd="0" presId="urn:microsoft.com/office/officeart/2005/8/layout/cycle6"/>
    <dgm:cxn modelId="{210DCD63-E772-41B4-8A5D-DB8EB11B77E2}" type="presParOf" srcId="{E293380D-0367-45A8-A9DE-383B674E4B33}" destId="{94126CEA-E6B0-4646-AC95-9FBA4334E5CD}" srcOrd="1" destOrd="0" presId="urn:microsoft.com/office/officeart/2005/8/layout/cycle6"/>
    <dgm:cxn modelId="{97A0B8BA-BECC-40CB-A2AF-B054ADA08638}" type="presParOf" srcId="{E293380D-0367-45A8-A9DE-383B674E4B33}" destId="{D26FAF17-49E3-4029-8A2E-8550BB82086B}" srcOrd="2" destOrd="0" presId="urn:microsoft.com/office/officeart/2005/8/layout/cycle6"/>
    <dgm:cxn modelId="{79D5C75C-E132-4285-8C2A-A3BBE2F53F00}" type="presParOf" srcId="{E293380D-0367-45A8-A9DE-383B674E4B33}" destId="{4B976807-9A21-404F-BB10-971A6512196D}" srcOrd="3" destOrd="0" presId="urn:microsoft.com/office/officeart/2005/8/layout/cycle6"/>
    <dgm:cxn modelId="{AA625E76-84BB-427B-BFDB-6572D068962E}" type="presParOf" srcId="{E293380D-0367-45A8-A9DE-383B674E4B33}" destId="{80DE5011-A170-4144-B2B9-79A01343DD85}" srcOrd="4" destOrd="0" presId="urn:microsoft.com/office/officeart/2005/8/layout/cycle6"/>
    <dgm:cxn modelId="{2F3FD06A-BB4D-4BD4-BB48-6F43888890C5}" type="presParOf" srcId="{E293380D-0367-45A8-A9DE-383B674E4B33}" destId="{1F166D78-419A-413D-8B9B-933E6AEA3EE3}" srcOrd="5" destOrd="0" presId="urn:microsoft.com/office/officeart/2005/8/layout/cycle6"/>
    <dgm:cxn modelId="{9CA6C1DB-DBFB-4F3E-BCC4-58F933752304}" type="presParOf" srcId="{E293380D-0367-45A8-A9DE-383B674E4B33}" destId="{2D4A76E1-F1AA-4118-81B6-68336DF2AF95}" srcOrd="6" destOrd="0" presId="urn:microsoft.com/office/officeart/2005/8/layout/cycle6"/>
    <dgm:cxn modelId="{934C8F0A-D992-4B76-8933-99999900D7D3}" type="presParOf" srcId="{E293380D-0367-45A8-A9DE-383B674E4B33}" destId="{D2EF192D-BEF1-4C1E-B55C-A8AE3DB235AE}" srcOrd="7" destOrd="0" presId="urn:microsoft.com/office/officeart/2005/8/layout/cycle6"/>
    <dgm:cxn modelId="{E322EEE7-E163-463F-9BC7-0B6F36899F92}" type="presParOf" srcId="{E293380D-0367-45A8-A9DE-383B674E4B33}" destId="{7B199E79-9CD6-4CFB-86FF-9B32BF8F440A}" srcOrd="8" destOrd="0" presId="urn:microsoft.com/office/officeart/2005/8/layout/cycle6"/>
    <dgm:cxn modelId="{139A81E5-3454-43C8-9362-08A3F7818704}" type="presParOf" srcId="{E293380D-0367-45A8-A9DE-383B674E4B33}" destId="{B4D3A2AF-C944-45A9-BEEE-3C4FFC7BDB16}" srcOrd="9" destOrd="0" presId="urn:microsoft.com/office/officeart/2005/8/layout/cycle6"/>
    <dgm:cxn modelId="{9652FCF6-F22E-47A4-ADFD-FC7B8C913982}" type="presParOf" srcId="{E293380D-0367-45A8-A9DE-383B674E4B33}" destId="{E5A4DFE7-AF6C-4405-9279-D44A9C6C3C05}" srcOrd="10" destOrd="0" presId="urn:microsoft.com/office/officeart/2005/8/layout/cycle6"/>
    <dgm:cxn modelId="{E54DA4A3-22EE-4513-A40B-279A0EA9E903}" type="presParOf" srcId="{E293380D-0367-45A8-A9DE-383B674E4B33}" destId="{AAB922A9-8E03-4D8D-AA01-4E4B5432712E}" srcOrd="11" destOrd="0" presId="urn:microsoft.com/office/officeart/2005/8/layout/cycle6"/>
    <dgm:cxn modelId="{ED2BA335-D604-46CF-BBDE-977E2A7A263E}" type="presParOf" srcId="{E293380D-0367-45A8-A9DE-383B674E4B33}" destId="{DAD1057B-AC09-4BA4-9AF3-95275E070FBB}" srcOrd="12" destOrd="0" presId="urn:microsoft.com/office/officeart/2005/8/layout/cycle6"/>
    <dgm:cxn modelId="{497C59AB-9ABC-4D94-8E32-52A56CCAFCB1}" type="presParOf" srcId="{E293380D-0367-45A8-A9DE-383B674E4B33}" destId="{DC597FD2-C6B3-4CAE-8878-C1310106F9B8}" srcOrd="13" destOrd="0" presId="urn:microsoft.com/office/officeart/2005/8/layout/cycle6"/>
    <dgm:cxn modelId="{AB968BB7-BF6D-4261-8282-DBAE0CC11166}" type="presParOf" srcId="{E293380D-0367-45A8-A9DE-383B674E4B33}" destId="{01702F4A-EBFD-448C-B690-C0C51F7E1B7D}"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996F2-5BA4-4249-9EB1-8A6BFF9F949F}">
      <dsp:nvSpPr>
        <dsp:cNvPr id="0" name=""/>
        <dsp:cNvSpPr/>
      </dsp:nvSpPr>
      <dsp:spPr>
        <a:xfrm>
          <a:off x="1385387" y="1706480"/>
          <a:ext cx="2000288" cy="200028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rgbClr val="FFC000"/>
              </a:solidFill>
              <a:latin typeface="微软雅黑" panose="020B0503020204020204" pitchFamily="34" charset="-122"/>
              <a:ea typeface="微软雅黑" panose="020B0503020204020204" pitchFamily="34" charset="-122"/>
            </a:rPr>
            <a:t>自然科学</a:t>
          </a:r>
          <a:endParaRPr lang="en-US" altLang="zh-CN" sz="1800" b="1" kern="1200" dirty="0" smtClean="0">
            <a:solidFill>
              <a:srgbClr val="FFC000"/>
            </a:solidFill>
            <a:latin typeface="微软雅黑" panose="020B0503020204020204" pitchFamily="34" charset="-122"/>
            <a:ea typeface="微软雅黑" panose="020B0503020204020204" pitchFamily="34" charset="-122"/>
          </a:endParaRPr>
        </a:p>
        <a:p>
          <a:pPr lvl="0" algn="ctr" defTabSz="800100">
            <a:lnSpc>
              <a:spcPct val="90000"/>
            </a:lnSpc>
            <a:spcBef>
              <a:spcPct val="0"/>
            </a:spcBef>
            <a:spcAft>
              <a:spcPct val="35000"/>
            </a:spcAft>
          </a:pPr>
          <a:r>
            <a:rPr lang="zh-CN" altLang="en-US" sz="1800" b="1" kern="1200" dirty="0" smtClean="0">
              <a:solidFill>
                <a:srgbClr val="FFC000"/>
              </a:solidFill>
              <a:latin typeface="微软雅黑" panose="020B0503020204020204" pitchFamily="34" charset="-122"/>
              <a:ea typeface="微软雅黑" panose="020B0503020204020204" pitchFamily="34" charset="-122"/>
            </a:rPr>
            <a:t>六大基础</a:t>
          </a:r>
          <a:r>
            <a:rPr lang="zh-CN" altLang="en-US" sz="1800" b="1" kern="1200" dirty="0">
              <a:solidFill>
                <a:srgbClr val="FFC000"/>
              </a:solidFill>
              <a:latin typeface="微软雅黑" panose="020B0503020204020204" pitchFamily="34" charset="-122"/>
              <a:ea typeface="微软雅黑" panose="020B0503020204020204" pitchFamily="34" charset="-122"/>
            </a:rPr>
            <a:t>学科</a:t>
          </a:r>
        </a:p>
      </dsp:txBody>
      <dsp:txXfrm>
        <a:off x="1678322" y="1999415"/>
        <a:ext cx="1414418" cy="1414418"/>
      </dsp:txXfrm>
    </dsp:sp>
    <dsp:sp modelId="{9AA1DC8E-4368-4166-B2F1-86A53D3AF435}">
      <dsp:nvSpPr>
        <dsp:cNvPr id="0" name=""/>
        <dsp:cNvSpPr/>
      </dsp:nvSpPr>
      <dsp:spPr>
        <a:xfrm rot="16200000">
          <a:off x="2271584" y="1565107"/>
          <a:ext cx="227894" cy="54851"/>
        </a:xfrm>
        <a:custGeom>
          <a:avLst/>
          <a:gdLst/>
          <a:ahLst/>
          <a:cxnLst/>
          <a:rect l="0" t="0" r="0" b="0"/>
          <a:pathLst>
            <a:path>
              <a:moveTo>
                <a:pt x="0" y="27425"/>
              </a:moveTo>
              <a:lnTo>
                <a:pt x="227894" y="274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a:off x="2379834" y="1586836"/>
        <a:ext cx="11394" cy="11394"/>
      </dsp:txXfrm>
    </dsp:sp>
    <dsp:sp modelId="{F7797C5B-66A4-4AB0-A1FE-74BE301BB2A6}">
      <dsp:nvSpPr>
        <dsp:cNvPr id="0" name=""/>
        <dsp:cNvSpPr/>
      </dsp:nvSpPr>
      <dsp:spPr>
        <a:xfrm>
          <a:off x="1719532" y="146587"/>
          <a:ext cx="1331998" cy="13319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a:latin typeface="微软雅黑" panose="020B0503020204020204" pitchFamily="34" charset="-122"/>
              <a:ea typeface="微软雅黑" panose="020B0503020204020204" pitchFamily="34" charset="-122"/>
            </a:rPr>
            <a:t>数学</a:t>
          </a:r>
        </a:p>
      </dsp:txBody>
      <dsp:txXfrm>
        <a:off x="1914599" y="341654"/>
        <a:ext cx="941864" cy="941864"/>
      </dsp:txXfrm>
    </dsp:sp>
    <dsp:sp modelId="{34B6B11F-0A3E-4783-BE9C-0EE291D44360}">
      <dsp:nvSpPr>
        <dsp:cNvPr id="0" name=""/>
        <dsp:cNvSpPr/>
      </dsp:nvSpPr>
      <dsp:spPr>
        <a:xfrm rot="19800000">
          <a:off x="3233947" y="2112939"/>
          <a:ext cx="264750" cy="54851"/>
        </a:xfrm>
        <a:custGeom>
          <a:avLst/>
          <a:gdLst/>
          <a:ahLst/>
          <a:cxnLst/>
          <a:rect l="0" t="0" r="0" b="0"/>
          <a:pathLst>
            <a:path>
              <a:moveTo>
                <a:pt x="0" y="27425"/>
              </a:moveTo>
              <a:lnTo>
                <a:pt x="264750" y="274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a:off x="3359703" y="2133746"/>
        <a:ext cx="13237" cy="13237"/>
      </dsp:txXfrm>
    </dsp:sp>
    <dsp:sp modelId="{42D736C3-365C-4538-88A5-EF518DC4246B}">
      <dsp:nvSpPr>
        <dsp:cNvPr id="0" name=""/>
        <dsp:cNvSpPr/>
      </dsp:nvSpPr>
      <dsp:spPr>
        <a:xfrm>
          <a:off x="3396673" y="1130462"/>
          <a:ext cx="1258287" cy="125828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glow rad="228600">
            <a:schemeClr val="accent1">
              <a:satMod val="175000"/>
              <a:alpha val="40000"/>
            </a:schemeClr>
          </a:glow>
          <a:outerShdw blurRad="63500" sx="102000" sy="102000" algn="ctr"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天文学</a:t>
          </a:r>
        </a:p>
      </dsp:txBody>
      <dsp:txXfrm>
        <a:off x="3580945" y="1314734"/>
        <a:ext cx="889743" cy="889743"/>
      </dsp:txXfrm>
    </dsp:sp>
    <dsp:sp modelId="{72BF8FAE-8DE1-4C33-91CC-626A0FDBFBDB}">
      <dsp:nvSpPr>
        <dsp:cNvPr id="0" name=""/>
        <dsp:cNvSpPr/>
      </dsp:nvSpPr>
      <dsp:spPr>
        <a:xfrm rot="2091528">
          <a:off x="3170553" y="3364423"/>
          <a:ext cx="397461" cy="54851"/>
        </a:xfrm>
        <a:custGeom>
          <a:avLst/>
          <a:gdLst/>
          <a:ahLst/>
          <a:cxnLst/>
          <a:rect l="0" t="0" r="0" b="0"/>
          <a:pathLst>
            <a:path>
              <a:moveTo>
                <a:pt x="0" y="27425"/>
              </a:moveTo>
              <a:lnTo>
                <a:pt x="397461" y="274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a:off x="3359348" y="3381912"/>
        <a:ext cx="19873" cy="19873"/>
      </dsp:txXfrm>
    </dsp:sp>
    <dsp:sp modelId="{2C52EB5D-594A-4CEC-971B-492386E8C8B3}">
      <dsp:nvSpPr>
        <dsp:cNvPr id="0" name=""/>
        <dsp:cNvSpPr/>
      </dsp:nvSpPr>
      <dsp:spPr>
        <a:xfrm>
          <a:off x="3424449" y="3247785"/>
          <a:ext cx="1202723" cy="12027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a:latin typeface="微软雅黑" panose="020B0503020204020204" pitchFamily="34" charset="-122"/>
              <a:ea typeface="微软雅黑" panose="020B0503020204020204" pitchFamily="34" charset="-122"/>
            </a:rPr>
            <a:t>化学</a:t>
          </a:r>
        </a:p>
      </dsp:txBody>
      <dsp:txXfrm>
        <a:off x="3600584" y="3423920"/>
        <a:ext cx="850453" cy="850453"/>
      </dsp:txXfrm>
    </dsp:sp>
    <dsp:sp modelId="{47967701-17F5-410B-B165-08C4151D3CEF}">
      <dsp:nvSpPr>
        <dsp:cNvPr id="0" name=""/>
        <dsp:cNvSpPr/>
      </dsp:nvSpPr>
      <dsp:spPr>
        <a:xfrm rot="5400000">
          <a:off x="2270079" y="3794795"/>
          <a:ext cx="230904" cy="54851"/>
        </a:xfrm>
        <a:custGeom>
          <a:avLst/>
          <a:gdLst/>
          <a:ahLst/>
          <a:cxnLst/>
          <a:rect l="0" t="0" r="0" b="0"/>
          <a:pathLst>
            <a:path>
              <a:moveTo>
                <a:pt x="0" y="27425"/>
              </a:moveTo>
              <a:lnTo>
                <a:pt x="230904" y="274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a:off x="2379759" y="3816448"/>
        <a:ext cx="11545" cy="11545"/>
      </dsp:txXfrm>
    </dsp:sp>
    <dsp:sp modelId="{52FBC32A-1AEA-44A8-AB8F-1D9B26A16854}">
      <dsp:nvSpPr>
        <dsp:cNvPr id="0" name=""/>
        <dsp:cNvSpPr/>
      </dsp:nvSpPr>
      <dsp:spPr>
        <a:xfrm>
          <a:off x="1722542" y="3937674"/>
          <a:ext cx="1325978" cy="132597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a:latin typeface="微软雅黑" panose="020B0503020204020204" pitchFamily="34" charset="-122"/>
              <a:ea typeface="微软雅黑" panose="020B0503020204020204" pitchFamily="34" charset="-122"/>
            </a:rPr>
            <a:t>生物学</a:t>
          </a:r>
        </a:p>
      </dsp:txBody>
      <dsp:txXfrm>
        <a:off x="1916727" y="4131859"/>
        <a:ext cx="937608" cy="937608"/>
      </dsp:txXfrm>
    </dsp:sp>
    <dsp:sp modelId="{A31AE26D-0F23-4E0F-8FF5-C25FA2E548B8}">
      <dsp:nvSpPr>
        <dsp:cNvPr id="0" name=""/>
        <dsp:cNvSpPr/>
      </dsp:nvSpPr>
      <dsp:spPr>
        <a:xfrm rot="9000000">
          <a:off x="1271511" y="3245688"/>
          <a:ext cx="265666" cy="54851"/>
        </a:xfrm>
        <a:custGeom>
          <a:avLst/>
          <a:gdLst/>
          <a:ahLst/>
          <a:cxnLst/>
          <a:rect l="0" t="0" r="0" b="0"/>
          <a:pathLst>
            <a:path>
              <a:moveTo>
                <a:pt x="0" y="27425"/>
              </a:moveTo>
              <a:lnTo>
                <a:pt x="265666" y="274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rot="10800000">
        <a:off x="1397703" y="3266472"/>
        <a:ext cx="13283" cy="13283"/>
      </dsp:txXfrm>
    </dsp:sp>
    <dsp:sp modelId="{19F75DB4-19E4-4E24-AE00-80EAA304DA7D}">
      <dsp:nvSpPr>
        <dsp:cNvPr id="0" name=""/>
        <dsp:cNvSpPr/>
      </dsp:nvSpPr>
      <dsp:spPr>
        <a:xfrm>
          <a:off x="117019" y="3025416"/>
          <a:ext cx="1256454" cy="125645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0" kern="1200" dirty="0">
              <a:effectLst/>
              <a:latin typeface="微软雅黑" panose="020B0503020204020204" pitchFamily="34" charset="-122"/>
              <a:ea typeface="微软雅黑" panose="020B0503020204020204" pitchFamily="34" charset="-122"/>
            </a:rPr>
            <a:t>物理学</a:t>
          </a:r>
        </a:p>
      </dsp:txBody>
      <dsp:txXfrm>
        <a:off x="301022" y="3209419"/>
        <a:ext cx="888448" cy="888448"/>
      </dsp:txXfrm>
    </dsp:sp>
    <dsp:sp modelId="{F94666D6-CAB3-4F0D-8629-FBF3486E6373}">
      <dsp:nvSpPr>
        <dsp:cNvPr id="0" name=""/>
        <dsp:cNvSpPr/>
      </dsp:nvSpPr>
      <dsp:spPr>
        <a:xfrm rot="12600000">
          <a:off x="1265901" y="2111207"/>
          <a:ext cx="271679" cy="54851"/>
        </a:xfrm>
        <a:custGeom>
          <a:avLst/>
          <a:gdLst/>
          <a:ahLst/>
          <a:cxnLst/>
          <a:rect l="0" t="0" r="0" b="0"/>
          <a:pathLst>
            <a:path>
              <a:moveTo>
                <a:pt x="0" y="27425"/>
              </a:moveTo>
              <a:lnTo>
                <a:pt x="271679" y="274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rot="10800000">
        <a:off x="1394949" y="2131841"/>
        <a:ext cx="13583" cy="13583"/>
      </dsp:txXfrm>
    </dsp:sp>
    <dsp:sp modelId="{18877C3E-EAFB-405B-9845-2942AC06274C}">
      <dsp:nvSpPr>
        <dsp:cNvPr id="0" name=""/>
        <dsp:cNvSpPr/>
      </dsp:nvSpPr>
      <dsp:spPr>
        <a:xfrm>
          <a:off x="123032" y="1137391"/>
          <a:ext cx="1244428" cy="124442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微软雅黑" panose="020B0503020204020204" pitchFamily="34" charset="-122"/>
              <a:ea typeface="微软雅黑" panose="020B0503020204020204" pitchFamily="34" charset="-122"/>
            </a:rPr>
            <a:t>地球</a:t>
          </a:r>
          <a:endParaRPr lang="en-US" altLang="zh-CN" sz="2000" kern="1200" dirty="0" smtClean="0">
            <a:latin typeface="微软雅黑" panose="020B0503020204020204" pitchFamily="34" charset="-122"/>
            <a:ea typeface="微软雅黑" panose="020B0503020204020204" pitchFamily="34" charset="-122"/>
          </a:endParaRPr>
        </a:p>
        <a:p>
          <a:pPr lvl="0" algn="ctr" defTabSz="889000">
            <a:lnSpc>
              <a:spcPct val="90000"/>
            </a:lnSpc>
            <a:spcBef>
              <a:spcPct val="0"/>
            </a:spcBef>
            <a:spcAft>
              <a:spcPct val="35000"/>
            </a:spcAft>
          </a:pPr>
          <a:r>
            <a:rPr lang="zh-CN" altLang="en-US" sz="2000" kern="1200" dirty="0" smtClean="0">
              <a:latin typeface="微软雅黑" panose="020B0503020204020204" pitchFamily="34" charset="-122"/>
              <a:ea typeface="微软雅黑" panose="020B0503020204020204" pitchFamily="34" charset="-122"/>
            </a:rPr>
            <a:t>科学</a:t>
          </a:r>
          <a:endParaRPr lang="zh-CN" altLang="en-US" sz="2000" kern="1200" dirty="0">
            <a:latin typeface="微软雅黑" panose="020B0503020204020204" pitchFamily="34" charset="-122"/>
            <a:ea typeface="微软雅黑" panose="020B0503020204020204" pitchFamily="34" charset="-122"/>
          </a:endParaRPr>
        </a:p>
      </dsp:txBody>
      <dsp:txXfrm>
        <a:off x="305274" y="1319633"/>
        <a:ext cx="879944" cy="879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43241-8A69-4D66-A58D-C31AA4EBBC6E}">
      <dsp:nvSpPr>
        <dsp:cNvPr id="0" name=""/>
        <dsp:cNvSpPr/>
      </dsp:nvSpPr>
      <dsp:spPr>
        <a:xfrm>
          <a:off x="0" y="330423"/>
          <a:ext cx="10081120" cy="1063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407" tIns="312420" rIns="78240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微软雅黑" panose="020B0503020204020204" pitchFamily="34" charset="-122"/>
              <a:ea typeface="微软雅黑" panose="020B0503020204020204" pitchFamily="34" charset="-122"/>
            </a:rPr>
            <a:t>The Strasbourg astronomical Data Center</a:t>
          </a:r>
          <a:r>
            <a:rPr lang="zh-CN" sz="1500" kern="1200" dirty="0">
              <a:latin typeface="微软雅黑" panose="020B0503020204020204" pitchFamily="34" charset="-122"/>
              <a:ea typeface="微软雅黑" panose="020B0503020204020204" pitchFamily="34" charset="-122"/>
            </a:rPr>
            <a:t>，</a:t>
          </a:r>
          <a:r>
            <a:rPr lang="zh-CN" sz="1500" b="1" kern="1200" dirty="0">
              <a:solidFill>
                <a:srgbClr val="0000FF"/>
              </a:solidFill>
              <a:latin typeface="微软雅黑" panose="020B0503020204020204" pitchFamily="34" charset="-122"/>
              <a:ea typeface="微软雅黑" panose="020B0503020204020204" pitchFamily="34" charset="-122"/>
            </a:rPr>
            <a:t>简称</a:t>
          </a:r>
          <a:r>
            <a:rPr lang="en-US" sz="1500" b="1" kern="1200" dirty="0">
              <a:solidFill>
                <a:srgbClr val="0000FF"/>
              </a:solidFill>
              <a:latin typeface="微软雅黑" panose="020B0503020204020204" pitchFamily="34" charset="-122"/>
              <a:ea typeface="微软雅黑" panose="020B0503020204020204" pitchFamily="34" charset="-122"/>
            </a:rPr>
            <a:t>CDS</a:t>
          </a:r>
          <a:endParaRPr lang="zh-CN" sz="1500" b="1" kern="1200" dirty="0">
            <a:solidFill>
              <a:srgbClr val="0000FF"/>
            </a:solidFill>
            <a:latin typeface="微软雅黑" panose="020B0503020204020204" pitchFamily="34" charset="-122"/>
            <a:ea typeface="微软雅黑" panose="020B0503020204020204" pitchFamily="34" charset="-122"/>
          </a:endParaRPr>
        </a:p>
        <a:p>
          <a:pPr marL="114300" lvl="1" indent="-114300" algn="l" defTabSz="666750">
            <a:lnSpc>
              <a:spcPct val="90000"/>
            </a:lnSpc>
            <a:spcBef>
              <a:spcPct val="0"/>
            </a:spcBef>
            <a:spcAft>
              <a:spcPct val="15000"/>
            </a:spcAft>
            <a:buChar char="••"/>
          </a:pPr>
          <a:r>
            <a:rPr lang="zh-CN" sz="1500" kern="1200" dirty="0">
              <a:latin typeface="微软雅黑" panose="020B0503020204020204" pitchFamily="34" charset="-122"/>
              <a:ea typeface="微软雅黑" panose="020B0503020204020204" pitchFamily="34" charset="-122"/>
            </a:rPr>
            <a:t>属于</a:t>
          </a:r>
          <a:r>
            <a:rPr lang="zh-CN" sz="1500" b="1" kern="1200" dirty="0">
              <a:latin typeface="微软雅黑" panose="020B0503020204020204" pitchFamily="34" charset="-122"/>
              <a:ea typeface="微软雅黑" panose="020B0503020204020204" pitchFamily="34" charset="-122"/>
            </a:rPr>
            <a:t>法国斯特拉斯堡天文台</a:t>
          </a:r>
          <a:r>
            <a:rPr lang="zh-CN" sz="1500" kern="1200" dirty="0">
              <a:latin typeface="微软雅黑" panose="020B0503020204020204" pitchFamily="34" charset="-122"/>
              <a:ea typeface="微软雅黑" panose="020B0503020204020204" pitchFamily="34" charset="-122"/>
            </a:rPr>
            <a:t>，是天文数据库领域的先驱。</a:t>
          </a:r>
        </a:p>
      </dsp:txBody>
      <dsp:txXfrm>
        <a:off x="0" y="330423"/>
        <a:ext cx="10081120" cy="1063125"/>
      </dsp:txXfrm>
    </dsp:sp>
    <dsp:sp modelId="{3884A4B6-6D1C-46DE-9038-C34EC393FC95}">
      <dsp:nvSpPr>
        <dsp:cNvPr id="0" name=""/>
        <dsp:cNvSpPr/>
      </dsp:nvSpPr>
      <dsp:spPr>
        <a:xfrm>
          <a:off x="504056" y="109023"/>
          <a:ext cx="7056784" cy="442800"/>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30" tIns="0" rIns="266730" bIns="0" numCol="1" spcCol="1270" anchor="ctr" anchorCtr="0">
          <a:noAutofit/>
        </a:bodyPr>
        <a:lstStyle/>
        <a:p>
          <a:pPr lvl="0" algn="l" defTabSz="666750">
            <a:lnSpc>
              <a:spcPct val="90000"/>
            </a:lnSpc>
            <a:spcBef>
              <a:spcPct val="0"/>
            </a:spcBef>
            <a:spcAft>
              <a:spcPct val="35000"/>
            </a:spcAft>
          </a:pPr>
          <a:r>
            <a:rPr lang="zh-CN" sz="1500" kern="1200" dirty="0">
              <a:latin typeface="微软雅黑" panose="020B0503020204020204" pitchFamily="34" charset="-122"/>
              <a:ea typeface="微软雅黑" panose="020B0503020204020204" pitchFamily="34" charset="-122"/>
            </a:rPr>
            <a:t>法国斯特拉斯堡天文数据中心</a:t>
          </a:r>
        </a:p>
      </dsp:txBody>
      <dsp:txXfrm>
        <a:off x="525672" y="130639"/>
        <a:ext cx="7013552" cy="399568"/>
      </dsp:txXfrm>
    </dsp:sp>
    <dsp:sp modelId="{13480A17-FB31-4E22-9F89-B669E71355D6}">
      <dsp:nvSpPr>
        <dsp:cNvPr id="0" name=""/>
        <dsp:cNvSpPr/>
      </dsp:nvSpPr>
      <dsp:spPr>
        <a:xfrm>
          <a:off x="0" y="1695948"/>
          <a:ext cx="10081120" cy="1063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407" tIns="312420" rIns="78240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微软雅黑" panose="020B0503020204020204" pitchFamily="34" charset="-122"/>
              <a:ea typeface="微软雅黑" panose="020B0503020204020204" pitchFamily="34" charset="-122"/>
            </a:rPr>
            <a:t>Infrared Processing and Analysis Center</a:t>
          </a:r>
          <a:r>
            <a:rPr lang="zh-CN" sz="1500" kern="1200" dirty="0">
              <a:latin typeface="微软雅黑" panose="020B0503020204020204" pitchFamily="34" charset="-122"/>
              <a:ea typeface="微软雅黑" panose="020B0503020204020204" pitchFamily="34" charset="-122"/>
            </a:rPr>
            <a:t>，</a:t>
          </a:r>
          <a:r>
            <a:rPr lang="zh-CN" sz="1500" b="1" kern="1200" dirty="0">
              <a:solidFill>
                <a:srgbClr val="0000FF"/>
              </a:solidFill>
              <a:latin typeface="微软雅黑" panose="020B0503020204020204" pitchFamily="34" charset="-122"/>
              <a:ea typeface="微软雅黑" panose="020B0503020204020204" pitchFamily="34" charset="-122"/>
            </a:rPr>
            <a:t>简称</a:t>
          </a:r>
          <a:r>
            <a:rPr lang="en-US" sz="1500" b="1" kern="1200" dirty="0">
              <a:solidFill>
                <a:srgbClr val="0000FF"/>
              </a:solidFill>
              <a:latin typeface="微软雅黑" panose="020B0503020204020204" pitchFamily="34" charset="-122"/>
              <a:ea typeface="微软雅黑" panose="020B0503020204020204" pitchFamily="34" charset="-122"/>
            </a:rPr>
            <a:t>IPAC</a:t>
          </a:r>
          <a:endParaRPr lang="zh-CN" sz="1500" b="1" kern="1200" dirty="0">
            <a:solidFill>
              <a:srgbClr val="0000FF"/>
            </a:solidFill>
            <a:latin typeface="微软雅黑" panose="020B0503020204020204" pitchFamily="34" charset="-122"/>
            <a:ea typeface="微软雅黑" panose="020B0503020204020204" pitchFamily="34" charset="-122"/>
          </a:endParaRPr>
        </a:p>
        <a:p>
          <a:pPr marL="114300" lvl="1" indent="-114300" algn="l" defTabSz="666750">
            <a:lnSpc>
              <a:spcPct val="90000"/>
            </a:lnSpc>
            <a:spcBef>
              <a:spcPct val="0"/>
            </a:spcBef>
            <a:spcAft>
              <a:spcPct val="15000"/>
            </a:spcAft>
            <a:buChar char="••"/>
          </a:pPr>
          <a:r>
            <a:rPr lang="zh-CN" sz="1500" kern="1200" dirty="0">
              <a:latin typeface="微软雅黑" panose="020B0503020204020204" pitchFamily="34" charset="-122"/>
              <a:ea typeface="微软雅黑" panose="020B0503020204020204" pitchFamily="34" charset="-122"/>
            </a:rPr>
            <a:t>属于</a:t>
          </a:r>
          <a:r>
            <a:rPr lang="zh-CN" sz="1500" b="1" kern="1200" dirty="0">
              <a:latin typeface="微软雅黑" panose="020B0503020204020204" pitchFamily="34" charset="-122"/>
              <a:ea typeface="微软雅黑" panose="020B0503020204020204" pitchFamily="34" charset="-122"/>
            </a:rPr>
            <a:t>美国国家航空航天局</a:t>
          </a:r>
          <a:r>
            <a:rPr lang="zh-CN" sz="1500" kern="1200" dirty="0">
              <a:latin typeface="微软雅黑" panose="020B0503020204020204" pitchFamily="34" charset="-122"/>
              <a:ea typeface="微软雅黑" panose="020B0503020204020204" pitchFamily="34" charset="-122"/>
            </a:rPr>
            <a:t>（</a:t>
          </a:r>
          <a:r>
            <a:rPr lang="en-US" sz="1500" kern="1200" dirty="0">
              <a:latin typeface="微软雅黑" panose="020B0503020204020204" pitchFamily="34" charset="-122"/>
              <a:ea typeface="微软雅黑" panose="020B0503020204020204" pitchFamily="34" charset="-122"/>
            </a:rPr>
            <a:t>National Aeronautics and Space Administration</a:t>
          </a:r>
          <a:r>
            <a:rPr lang="zh-CN" sz="1500" kern="1200" dirty="0">
              <a:latin typeface="微软雅黑" panose="020B0503020204020204" pitchFamily="34" charset="-122"/>
              <a:ea typeface="微软雅黑" panose="020B0503020204020204" pitchFamily="34" charset="-122"/>
            </a:rPr>
            <a:t>，简称</a:t>
          </a:r>
          <a:r>
            <a:rPr lang="en-US" sz="1500" kern="1200" dirty="0">
              <a:latin typeface="微软雅黑" panose="020B0503020204020204" pitchFamily="34" charset="-122"/>
              <a:ea typeface="微软雅黑" panose="020B0503020204020204" pitchFamily="34" charset="-122"/>
            </a:rPr>
            <a:t>NASA</a:t>
          </a:r>
          <a:r>
            <a:rPr lang="zh-CN" altLang="en-US" sz="1500" kern="1200" dirty="0">
              <a:latin typeface="微软雅黑" panose="020B0503020204020204" pitchFamily="34" charset="-122"/>
              <a:ea typeface="微软雅黑" panose="020B0503020204020204" pitchFamily="34" charset="-122"/>
            </a:rPr>
            <a:t>）</a:t>
          </a:r>
          <a:endParaRPr lang="zh-CN" sz="1500" kern="1200" dirty="0">
            <a:latin typeface="微软雅黑" panose="020B0503020204020204" pitchFamily="34" charset="-122"/>
            <a:ea typeface="微软雅黑" panose="020B0503020204020204" pitchFamily="34" charset="-122"/>
          </a:endParaRPr>
        </a:p>
      </dsp:txBody>
      <dsp:txXfrm>
        <a:off x="0" y="1695948"/>
        <a:ext cx="10081120" cy="1063125"/>
      </dsp:txXfrm>
    </dsp:sp>
    <dsp:sp modelId="{0AD2F2C0-CE5C-4002-A477-B5EADFF845D7}">
      <dsp:nvSpPr>
        <dsp:cNvPr id="0" name=""/>
        <dsp:cNvSpPr/>
      </dsp:nvSpPr>
      <dsp:spPr>
        <a:xfrm>
          <a:off x="504056" y="1474548"/>
          <a:ext cx="7056784" cy="442800"/>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30" tIns="0" rIns="266730" bIns="0" numCol="1" spcCol="1270" anchor="ctr" anchorCtr="0">
          <a:noAutofit/>
        </a:bodyPr>
        <a:lstStyle/>
        <a:p>
          <a:pPr lvl="0" algn="l" defTabSz="666750">
            <a:lnSpc>
              <a:spcPct val="90000"/>
            </a:lnSpc>
            <a:spcBef>
              <a:spcPct val="0"/>
            </a:spcBef>
            <a:spcAft>
              <a:spcPct val="35000"/>
            </a:spcAft>
          </a:pPr>
          <a:r>
            <a:rPr lang="zh-CN" sz="1500" kern="1200" dirty="0">
              <a:latin typeface="微软雅黑" panose="020B0503020204020204" pitchFamily="34" charset="-122"/>
              <a:ea typeface="微软雅黑" panose="020B0503020204020204" pitchFamily="34" charset="-122"/>
            </a:rPr>
            <a:t>美国红外处理分析中心</a:t>
          </a:r>
        </a:p>
      </dsp:txBody>
      <dsp:txXfrm>
        <a:off x="525672" y="1496164"/>
        <a:ext cx="7013552" cy="399568"/>
      </dsp:txXfrm>
    </dsp:sp>
    <dsp:sp modelId="{7F913AB3-636E-44E4-9E36-8A5920F6F728}">
      <dsp:nvSpPr>
        <dsp:cNvPr id="0" name=""/>
        <dsp:cNvSpPr/>
      </dsp:nvSpPr>
      <dsp:spPr>
        <a:xfrm>
          <a:off x="0" y="3061473"/>
          <a:ext cx="10081120" cy="1063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407" tIns="312420" rIns="78240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微软雅黑" panose="020B0503020204020204" pitchFamily="34" charset="-122"/>
              <a:ea typeface="微软雅黑" panose="020B0503020204020204" pitchFamily="34" charset="-122"/>
            </a:rPr>
            <a:t>Canadian Astronomy Data Centre</a:t>
          </a:r>
          <a:r>
            <a:rPr lang="zh-CN" sz="1500" kern="1200" dirty="0">
              <a:latin typeface="微软雅黑" panose="020B0503020204020204" pitchFamily="34" charset="-122"/>
              <a:ea typeface="微软雅黑" panose="020B0503020204020204" pitchFamily="34" charset="-122"/>
            </a:rPr>
            <a:t>，</a:t>
          </a:r>
          <a:r>
            <a:rPr lang="zh-CN" sz="1500" b="1" kern="1200" dirty="0">
              <a:solidFill>
                <a:srgbClr val="0000FF"/>
              </a:solidFill>
              <a:latin typeface="微软雅黑" panose="020B0503020204020204" pitchFamily="34" charset="-122"/>
              <a:ea typeface="微软雅黑" panose="020B0503020204020204" pitchFamily="34" charset="-122"/>
            </a:rPr>
            <a:t>简称</a:t>
          </a:r>
          <a:r>
            <a:rPr lang="en-US" sz="1500" b="1" kern="1200" dirty="0">
              <a:solidFill>
                <a:srgbClr val="0000FF"/>
              </a:solidFill>
              <a:latin typeface="微软雅黑" panose="020B0503020204020204" pitchFamily="34" charset="-122"/>
              <a:ea typeface="微软雅黑" panose="020B0503020204020204" pitchFamily="34" charset="-122"/>
            </a:rPr>
            <a:t>CADC</a:t>
          </a:r>
          <a:endParaRPr lang="zh-CN" sz="1500" b="1" kern="1200" dirty="0">
            <a:solidFill>
              <a:srgbClr val="0000FF"/>
            </a:solidFill>
            <a:latin typeface="微软雅黑" panose="020B0503020204020204" pitchFamily="34" charset="-122"/>
            <a:ea typeface="微软雅黑" panose="020B0503020204020204" pitchFamily="34" charset="-122"/>
          </a:endParaRPr>
        </a:p>
        <a:p>
          <a:pPr marL="114300" lvl="1" indent="-114300" algn="l" defTabSz="666750">
            <a:lnSpc>
              <a:spcPct val="90000"/>
            </a:lnSpc>
            <a:spcBef>
              <a:spcPct val="0"/>
            </a:spcBef>
            <a:spcAft>
              <a:spcPct val="15000"/>
            </a:spcAft>
            <a:buChar char="••"/>
          </a:pPr>
          <a:r>
            <a:rPr lang="zh-CN" sz="1500" kern="1200" dirty="0">
              <a:latin typeface="微软雅黑" panose="020B0503020204020204" pitchFamily="34" charset="-122"/>
              <a:ea typeface="微软雅黑" panose="020B0503020204020204" pitchFamily="34" charset="-122"/>
            </a:rPr>
            <a:t>依托于</a:t>
          </a:r>
          <a:r>
            <a:rPr lang="zh-CN" sz="1500" b="1" kern="1200" dirty="0">
              <a:latin typeface="微软雅黑" panose="020B0503020204020204" pitchFamily="34" charset="-122"/>
              <a:ea typeface="微软雅黑" panose="020B0503020204020204" pitchFamily="34" charset="-122"/>
            </a:rPr>
            <a:t>加拿大赫兹伯格天体物理研究所</a:t>
          </a:r>
        </a:p>
      </dsp:txBody>
      <dsp:txXfrm>
        <a:off x="0" y="3061473"/>
        <a:ext cx="10081120" cy="1063125"/>
      </dsp:txXfrm>
    </dsp:sp>
    <dsp:sp modelId="{E597240B-03D0-479D-BAFE-C30EE900E88C}">
      <dsp:nvSpPr>
        <dsp:cNvPr id="0" name=""/>
        <dsp:cNvSpPr/>
      </dsp:nvSpPr>
      <dsp:spPr>
        <a:xfrm>
          <a:off x="504056" y="2840073"/>
          <a:ext cx="7056784" cy="442800"/>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30" tIns="0" rIns="266730" bIns="0" numCol="1" spcCol="1270" anchor="ctr" anchorCtr="0">
          <a:noAutofit/>
        </a:bodyPr>
        <a:lstStyle/>
        <a:p>
          <a:pPr lvl="0" algn="l" defTabSz="666750">
            <a:lnSpc>
              <a:spcPct val="90000"/>
            </a:lnSpc>
            <a:spcBef>
              <a:spcPct val="0"/>
            </a:spcBef>
            <a:spcAft>
              <a:spcPct val="35000"/>
            </a:spcAft>
          </a:pPr>
          <a:r>
            <a:rPr lang="zh-CN" sz="1500" kern="1200" dirty="0">
              <a:latin typeface="微软雅黑" panose="020B0503020204020204" pitchFamily="34" charset="-122"/>
              <a:ea typeface="微软雅黑" panose="020B0503020204020204" pitchFamily="34" charset="-122"/>
            </a:rPr>
            <a:t>加拿大天文数据中心</a:t>
          </a:r>
        </a:p>
      </dsp:txBody>
      <dsp:txXfrm>
        <a:off x="525672" y="2861689"/>
        <a:ext cx="7013552" cy="399568"/>
      </dsp:txXfrm>
    </dsp:sp>
    <dsp:sp modelId="{138DD884-EDEE-4949-8163-723C7FD355BF}">
      <dsp:nvSpPr>
        <dsp:cNvPr id="0" name=""/>
        <dsp:cNvSpPr/>
      </dsp:nvSpPr>
      <dsp:spPr>
        <a:xfrm>
          <a:off x="0" y="4426998"/>
          <a:ext cx="10081120" cy="7205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407" tIns="312420" rIns="782407" bIns="106680" numCol="1" spcCol="1270" anchor="t" anchorCtr="0">
          <a:noAutofit/>
        </a:bodyPr>
        <a:lstStyle/>
        <a:p>
          <a:pPr marL="114300" lvl="1" indent="-114300" algn="l" defTabSz="666750">
            <a:lnSpc>
              <a:spcPct val="90000"/>
            </a:lnSpc>
            <a:spcBef>
              <a:spcPct val="0"/>
            </a:spcBef>
            <a:spcAft>
              <a:spcPct val="15000"/>
            </a:spcAft>
            <a:buChar char="••"/>
          </a:pPr>
          <a:r>
            <a:rPr lang="en-US" altLang="zh-CN" sz="1500" b="1" kern="1200" dirty="0">
              <a:latin typeface="微软雅黑" panose="020B0503020204020204" pitchFamily="34" charset="-122"/>
              <a:ea typeface="微软雅黑" panose="020B0503020204020204" pitchFamily="34" charset="-122"/>
            </a:rPr>
            <a:t>Chinese Astronomical Data Center</a:t>
          </a:r>
          <a:r>
            <a:rPr lang="zh-CN" altLang="en-US" sz="1500" b="1" kern="1200" dirty="0">
              <a:latin typeface="微软雅黑" panose="020B0503020204020204" pitchFamily="34" charset="-122"/>
              <a:ea typeface="微软雅黑" panose="020B0503020204020204" pitchFamily="34" charset="-122"/>
            </a:rPr>
            <a:t>，</a:t>
          </a:r>
          <a:r>
            <a:rPr lang="zh-CN" altLang="en-US" sz="1500" b="1" kern="1200" dirty="0">
              <a:solidFill>
                <a:srgbClr val="0000FF"/>
              </a:solidFill>
              <a:latin typeface="微软雅黑" panose="020B0503020204020204" pitchFamily="34" charset="-122"/>
              <a:ea typeface="微软雅黑" panose="020B0503020204020204" pitchFamily="34" charset="-122"/>
            </a:rPr>
            <a:t>简称</a:t>
          </a:r>
          <a:r>
            <a:rPr lang="en-US" altLang="zh-CN" sz="1500" b="1" kern="1200" dirty="0" err="1">
              <a:solidFill>
                <a:srgbClr val="0000FF"/>
              </a:solidFill>
              <a:latin typeface="微软雅黑" panose="020B0503020204020204" pitchFamily="34" charset="-122"/>
              <a:ea typeface="微软雅黑" panose="020B0503020204020204" pitchFamily="34" charset="-122"/>
            </a:rPr>
            <a:t>CAsDC</a:t>
          </a:r>
          <a:endParaRPr lang="zh-CN" sz="1500" b="1" kern="1200" dirty="0">
            <a:solidFill>
              <a:srgbClr val="0000FF"/>
            </a:solidFill>
            <a:latin typeface="微软雅黑" panose="020B0503020204020204" pitchFamily="34" charset="-122"/>
            <a:ea typeface="微软雅黑" panose="020B0503020204020204" pitchFamily="34" charset="-122"/>
          </a:endParaRPr>
        </a:p>
      </dsp:txBody>
      <dsp:txXfrm>
        <a:off x="0" y="4426998"/>
        <a:ext cx="10081120" cy="720562"/>
      </dsp:txXfrm>
    </dsp:sp>
    <dsp:sp modelId="{C1E94AB6-D864-4F55-917D-37971EAAFA88}">
      <dsp:nvSpPr>
        <dsp:cNvPr id="0" name=""/>
        <dsp:cNvSpPr/>
      </dsp:nvSpPr>
      <dsp:spPr>
        <a:xfrm>
          <a:off x="504056" y="4205598"/>
          <a:ext cx="7056784" cy="442800"/>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30" tIns="0" rIns="266730" bIns="0" numCol="1" spcCol="1270" anchor="ctr" anchorCtr="0">
          <a:noAutofit/>
        </a:bodyPr>
        <a:lstStyle/>
        <a:p>
          <a:pPr lvl="0" algn="l" defTabSz="666750">
            <a:lnSpc>
              <a:spcPct val="90000"/>
            </a:lnSpc>
            <a:spcBef>
              <a:spcPct val="0"/>
            </a:spcBef>
            <a:spcAft>
              <a:spcPct val="35000"/>
            </a:spcAft>
          </a:pPr>
          <a:r>
            <a:rPr lang="zh-CN" sz="1500" b="1" kern="1200" dirty="0">
              <a:solidFill>
                <a:srgbClr val="FFFF00"/>
              </a:solidFill>
              <a:latin typeface="微软雅黑" panose="020B0503020204020204" pitchFamily="34" charset="-122"/>
              <a:ea typeface="微软雅黑" panose="020B0503020204020204" pitchFamily="34" charset="-122"/>
            </a:rPr>
            <a:t>中国天文数据中心</a:t>
          </a:r>
        </a:p>
      </dsp:txBody>
      <dsp:txXfrm>
        <a:off x="525672" y="4227214"/>
        <a:ext cx="7013552"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E65DF-A6A5-4AA9-ACC1-C1EA9D51E5DC}">
      <dsp:nvSpPr>
        <dsp:cNvPr id="0" name=""/>
        <dsp:cNvSpPr/>
      </dsp:nvSpPr>
      <dsp:spPr>
        <a:xfrm>
          <a:off x="2495169" y="912"/>
          <a:ext cx="1349744" cy="877333"/>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a:solidFill>
                <a:schemeClr val="bg1"/>
              </a:solidFill>
              <a:latin typeface="微软雅黑" panose="020B0503020204020204" pitchFamily="34" charset="-122"/>
              <a:ea typeface="微软雅黑" panose="020B0503020204020204" pitchFamily="34" charset="-122"/>
              <a:cs typeface="+mn-cs"/>
            </a:rPr>
            <a:t>科学工程</a:t>
          </a:r>
        </a:p>
      </dsp:txBody>
      <dsp:txXfrm>
        <a:off x="2537997" y="43740"/>
        <a:ext cx="1264088" cy="791677"/>
      </dsp:txXfrm>
    </dsp:sp>
    <dsp:sp modelId="{D26FAF17-49E3-4029-8A2E-8550BB82086B}">
      <dsp:nvSpPr>
        <dsp:cNvPr id="0" name=""/>
        <dsp:cNvSpPr/>
      </dsp:nvSpPr>
      <dsp:spPr>
        <a:xfrm>
          <a:off x="1415857" y="439579"/>
          <a:ext cx="3508367" cy="3508367"/>
        </a:xfrm>
        <a:custGeom>
          <a:avLst/>
          <a:gdLst/>
          <a:ahLst/>
          <a:cxnLst/>
          <a:rect l="0" t="0" r="0" b="0"/>
          <a:pathLst>
            <a:path>
              <a:moveTo>
                <a:pt x="2438345" y="138917"/>
              </a:moveTo>
              <a:arcTo wR="1754183" hR="1754183" stAng="17577333" swAng="19633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976807-9A21-404F-BB10-971A6512196D}">
      <dsp:nvSpPr>
        <dsp:cNvPr id="0" name=""/>
        <dsp:cNvSpPr/>
      </dsp:nvSpPr>
      <dsp:spPr>
        <a:xfrm>
          <a:off x="4163497" y="1213023"/>
          <a:ext cx="1349744" cy="877333"/>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a:solidFill>
                <a:schemeClr val="bg1"/>
              </a:solidFill>
              <a:latin typeface="微软雅黑" panose="020B0503020204020204" pitchFamily="34" charset="-122"/>
              <a:ea typeface="微软雅黑" panose="020B0503020204020204" pitchFamily="34" charset="-122"/>
            </a:rPr>
            <a:t>学术会议与活动</a:t>
          </a:r>
          <a:endParaRPr lang="zh-CN" altLang="en-US" sz="1600" kern="1200" dirty="0">
            <a:solidFill>
              <a:schemeClr val="bg1"/>
            </a:solidFill>
            <a:latin typeface="微软雅黑" panose="020B0503020204020204" pitchFamily="34" charset="-122"/>
            <a:ea typeface="微软雅黑" panose="020B0503020204020204" pitchFamily="34" charset="-122"/>
          </a:endParaRPr>
        </a:p>
      </dsp:txBody>
      <dsp:txXfrm>
        <a:off x="4206325" y="1255851"/>
        <a:ext cx="1264088" cy="791677"/>
      </dsp:txXfrm>
    </dsp:sp>
    <dsp:sp modelId="{1F166D78-419A-413D-8B9B-933E6AEA3EE3}">
      <dsp:nvSpPr>
        <dsp:cNvPr id="0" name=""/>
        <dsp:cNvSpPr/>
      </dsp:nvSpPr>
      <dsp:spPr>
        <a:xfrm>
          <a:off x="1415857" y="439579"/>
          <a:ext cx="3508367" cy="3508367"/>
        </a:xfrm>
        <a:custGeom>
          <a:avLst/>
          <a:gdLst/>
          <a:ahLst/>
          <a:cxnLst/>
          <a:rect l="0" t="0" r="0" b="0"/>
          <a:pathLst>
            <a:path>
              <a:moveTo>
                <a:pt x="3505943" y="1661998"/>
              </a:moveTo>
              <a:arcTo wR="1754183" hR="1754183" stAng="21419256" swAng="219770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D4A76E1-F1AA-4118-81B6-68336DF2AF95}">
      <dsp:nvSpPr>
        <dsp:cNvPr id="0" name=""/>
        <dsp:cNvSpPr/>
      </dsp:nvSpPr>
      <dsp:spPr>
        <a:xfrm>
          <a:off x="3295770" y="3174261"/>
          <a:ext cx="1810708" cy="877333"/>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a:solidFill>
                <a:schemeClr val="bg1"/>
              </a:solidFill>
              <a:latin typeface="微软雅黑" panose="020B0503020204020204" pitchFamily="34" charset="-122"/>
              <a:ea typeface="微软雅黑" panose="020B0503020204020204" pitchFamily="34" charset="-122"/>
              <a:cs typeface="+mn-cs"/>
            </a:rPr>
            <a:t>技术网站与</a:t>
          </a:r>
          <a:r>
            <a:rPr lang="zh-CN" altLang="en-US" sz="1600" b="1" kern="1200" dirty="0" smtClean="0">
              <a:solidFill>
                <a:schemeClr val="bg1"/>
              </a:solidFill>
              <a:latin typeface="微软雅黑" panose="020B0503020204020204" pitchFamily="34" charset="-122"/>
              <a:ea typeface="微软雅黑" panose="020B0503020204020204" pitchFamily="34" charset="-122"/>
              <a:cs typeface="+mn-cs"/>
            </a:rPr>
            <a:t>社区</a:t>
          </a:r>
          <a:endParaRPr lang="zh-CN" altLang="en-US" sz="1600" b="1" kern="1200" dirty="0">
            <a:solidFill>
              <a:schemeClr val="bg1"/>
            </a:solidFill>
            <a:latin typeface="微软雅黑" panose="020B0503020204020204" pitchFamily="34" charset="-122"/>
            <a:ea typeface="微软雅黑" panose="020B0503020204020204" pitchFamily="34" charset="-122"/>
            <a:cs typeface="+mn-cs"/>
          </a:endParaRPr>
        </a:p>
      </dsp:txBody>
      <dsp:txXfrm>
        <a:off x="3338598" y="3217089"/>
        <a:ext cx="1725052" cy="791677"/>
      </dsp:txXfrm>
    </dsp:sp>
    <dsp:sp modelId="{7B199E79-9CD6-4CFB-86FF-9B32BF8F440A}">
      <dsp:nvSpPr>
        <dsp:cNvPr id="0" name=""/>
        <dsp:cNvSpPr/>
      </dsp:nvSpPr>
      <dsp:spPr>
        <a:xfrm>
          <a:off x="1415857" y="439579"/>
          <a:ext cx="3508367" cy="3508367"/>
        </a:xfrm>
        <a:custGeom>
          <a:avLst/>
          <a:gdLst/>
          <a:ahLst/>
          <a:cxnLst/>
          <a:rect l="0" t="0" r="0" b="0"/>
          <a:pathLst>
            <a:path>
              <a:moveTo>
                <a:pt x="1877559" y="3504023"/>
              </a:moveTo>
              <a:arcTo wR="1754183" hR="1754183" stAng="5158015" swAng="4534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4D3A2AF-C944-45A9-BEEE-3C4FFC7BDB16}">
      <dsp:nvSpPr>
        <dsp:cNvPr id="0" name=""/>
        <dsp:cNvSpPr/>
      </dsp:nvSpPr>
      <dsp:spPr>
        <a:xfrm>
          <a:off x="1218047" y="3174261"/>
          <a:ext cx="1841820" cy="877333"/>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a:solidFill>
                <a:schemeClr val="bg1"/>
              </a:solidFill>
              <a:latin typeface="微软雅黑" panose="020B0503020204020204" pitchFamily="34" charset="-122"/>
              <a:ea typeface="微软雅黑" panose="020B0503020204020204" pitchFamily="34" charset="-122"/>
              <a:cs typeface="+mn-cs"/>
            </a:rPr>
            <a:t>文献库与科学社区</a:t>
          </a:r>
        </a:p>
      </dsp:txBody>
      <dsp:txXfrm>
        <a:off x="1260875" y="3217089"/>
        <a:ext cx="1756164" cy="791677"/>
      </dsp:txXfrm>
    </dsp:sp>
    <dsp:sp modelId="{AAB922A9-8E03-4D8D-AA01-4E4B5432712E}">
      <dsp:nvSpPr>
        <dsp:cNvPr id="0" name=""/>
        <dsp:cNvSpPr/>
      </dsp:nvSpPr>
      <dsp:spPr>
        <a:xfrm>
          <a:off x="1377309" y="384686"/>
          <a:ext cx="3508367" cy="3508367"/>
        </a:xfrm>
        <a:custGeom>
          <a:avLst/>
          <a:gdLst/>
          <a:ahLst/>
          <a:cxnLst/>
          <a:rect l="0" t="0" r="0" b="0"/>
          <a:pathLst>
            <a:path>
              <a:moveTo>
                <a:pt x="331312" y="2780145"/>
              </a:moveTo>
              <a:arcTo wR="1754183" hR="1754183" stAng="8652390" swAng="22820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AD1057B-AC09-4BA4-9AF3-95275E070FBB}">
      <dsp:nvSpPr>
        <dsp:cNvPr id="0" name=""/>
        <dsp:cNvSpPr/>
      </dsp:nvSpPr>
      <dsp:spPr>
        <a:xfrm>
          <a:off x="793297" y="1181337"/>
          <a:ext cx="1349744" cy="877333"/>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a:solidFill>
                <a:schemeClr val="bg1"/>
              </a:solidFill>
              <a:latin typeface="微软雅黑" panose="020B0503020204020204" pitchFamily="34" charset="-122"/>
              <a:ea typeface="微软雅黑" panose="020B0503020204020204" pitchFamily="34" charset="-122"/>
            </a:rPr>
            <a:t>组织机构</a:t>
          </a:r>
          <a:endParaRPr lang="zh-CN" altLang="en-US" sz="1600" kern="1200" dirty="0">
            <a:solidFill>
              <a:schemeClr val="bg1"/>
            </a:solidFill>
            <a:latin typeface="微软雅黑" panose="020B0503020204020204" pitchFamily="34" charset="-122"/>
            <a:ea typeface="微软雅黑" panose="020B0503020204020204" pitchFamily="34" charset="-122"/>
          </a:endParaRPr>
        </a:p>
      </dsp:txBody>
      <dsp:txXfrm>
        <a:off x="836125" y="1224165"/>
        <a:ext cx="1264088" cy="791677"/>
      </dsp:txXfrm>
    </dsp:sp>
    <dsp:sp modelId="{01702F4A-EBFD-448C-B690-C0C51F7E1B7D}">
      <dsp:nvSpPr>
        <dsp:cNvPr id="0" name=""/>
        <dsp:cNvSpPr/>
      </dsp:nvSpPr>
      <dsp:spPr>
        <a:xfrm>
          <a:off x="1344926" y="467351"/>
          <a:ext cx="3508367" cy="3508367"/>
        </a:xfrm>
        <a:custGeom>
          <a:avLst/>
          <a:gdLst/>
          <a:ahLst/>
          <a:cxnLst/>
          <a:rect l="0" t="0" r="0" b="0"/>
          <a:pathLst>
            <a:path>
              <a:moveTo>
                <a:pt x="347704" y="705863"/>
              </a:moveTo>
              <a:arcTo wR="1754183" hR="1754183" stAng="13001942" swAng="196995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xmlns="" id="{124A88F4-BEA9-42E5-A601-D09DE7B43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xmlns="" id="{CFBFA4F2-FC37-4013-9C0D-DCE3229AB4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3F66D8-118C-46F7-B4AC-A65BC6032848}" type="datetimeFigureOut">
              <a:rPr lang="zh-CN" altLang="en-US" smtClean="0"/>
              <a:t>2019/11/28</a:t>
            </a:fld>
            <a:endParaRPr lang="zh-CN" altLang="en-US"/>
          </a:p>
        </p:txBody>
      </p:sp>
      <p:sp>
        <p:nvSpPr>
          <p:cNvPr id="4" name="页脚占位符 3">
            <a:extLst>
              <a:ext uri="{FF2B5EF4-FFF2-40B4-BE49-F238E27FC236}">
                <a16:creationId xmlns:a16="http://schemas.microsoft.com/office/drawing/2014/main" xmlns="" id="{2C0CC468-294B-4BCF-9F0B-149ADA0CBA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xmlns="" id="{F8425EEA-3821-4016-A6BE-E082FBA2EB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FAC214-EA22-4275-AAD5-188E92595910}" type="slidenum">
              <a:rPr lang="zh-CN" altLang="en-US" smtClean="0"/>
              <a:t>‹#›</a:t>
            </a:fld>
            <a:endParaRPr lang="zh-CN" altLang="en-US"/>
          </a:p>
        </p:txBody>
      </p:sp>
    </p:spTree>
    <p:extLst>
      <p:ext uri="{BB962C8B-B14F-4D97-AF65-F5344CB8AC3E}">
        <p14:creationId xmlns:p14="http://schemas.microsoft.com/office/powerpoint/2010/main" val="2432673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微软雅黑" panose="020B0503020204020204" pitchFamily="34" charset="-122"/>
                <a:ea typeface="微软雅黑" panose="020B0503020204020204" pitchFamily="34" charset="-122"/>
              </a:rPr>
              <a:t>已取得成效</a:t>
            </a:r>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pPr>
                <a:defRPr/>
              </a:pPr>
              <a:t>9</a:t>
            </a:fld>
            <a:endParaRPr lang="en-US" altLang="zh-CN"/>
          </a:p>
        </p:txBody>
      </p:sp>
    </p:spTree>
    <p:extLst>
      <p:ext uri="{BB962C8B-B14F-4D97-AF65-F5344CB8AC3E}">
        <p14:creationId xmlns:p14="http://schemas.microsoft.com/office/powerpoint/2010/main" val="37463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微软雅黑" panose="020B0503020204020204" pitchFamily="34" charset="-122"/>
                <a:ea typeface="微软雅黑" panose="020B0503020204020204" pitchFamily="34" charset="-122"/>
              </a:rPr>
              <a:t>已取得成效</a:t>
            </a:r>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10</a:t>
            </a:fld>
            <a:endParaRPr lang="en-US" altLang="zh-CN"/>
          </a:p>
        </p:txBody>
      </p:sp>
    </p:spTree>
    <p:extLst>
      <p:ext uri="{BB962C8B-B14F-4D97-AF65-F5344CB8AC3E}">
        <p14:creationId xmlns:p14="http://schemas.microsoft.com/office/powerpoint/2010/main" val="142727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微软雅黑" panose="020B0503020204020204" pitchFamily="34" charset="-122"/>
                <a:ea typeface="微软雅黑" panose="020B0503020204020204" pitchFamily="34" charset="-122"/>
              </a:rPr>
              <a:t>已取得成效</a:t>
            </a:r>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pPr>
                <a:defRPr/>
              </a:pPr>
              <a:t>11</a:t>
            </a:fld>
            <a:endParaRPr lang="en-US" altLang="zh-CN"/>
          </a:p>
        </p:txBody>
      </p:sp>
    </p:spTree>
    <p:extLst>
      <p:ext uri="{BB962C8B-B14F-4D97-AF65-F5344CB8AC3E}">
        <p14:creationId xmlns:p14="http://schemas.microsoft.com/office/powerpoint/2010/main" val="1000632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中心以依托单位国家天文台为总中心，由多个分布式的分中心组成，是一个逻辑上统一物理上分布的科技资源共享服务平台。中国科学院数据中心体系由总中心、学科中心、所级中心三类组成，是中国科学院科学数据管理与开放共享保障机制的重要组成部分。本中心将通过管理和技术手段实现与国家科学数据中心体系、中国科学院数据中心体系的衔接。</a:t>
            </a:r>
            <a:endParaRPr lang="en-US" altLang="zh-CN" sz="1200" dirty="0"/>
          </a:p>
          <a:p>
            <a:r>
              <a:rPr lang="zh-CN" altLang="en-US" sz="1200" dirty="0"/>
              <a:t>分析挖掘层是在数据融合的基础上，对天文领域的数据计算需求提供支持，并提供高效、并行化的数据处理、检索等数据加工服务，提供数据挖掘、机器学习在天文数据领域的应用支持以及大数据计算等算法工具实现。数据融合与分析挖掘一起提供</a:t>
            </a:r>
            <a:r>
              <a:rPr lang="en-US" altLang="zh-CN" sz="1200" dirty="0"/>
              <a:t>PaaS</a:t>
            </a:r>
            <a:r>
              <a:rPr lang="zh-CN" altLang="en-US" sz="1200" dirty="0"/>
              <a:t>的服务。</a:t>
            </a:r>
          </a:p>
          <a:p>
            <a:r>
              <a:rPr lang="zh-CN" altLang="en-US" sz="1200" dirty="0"/>
              <a:t>共享应用层一方面是对天文领域的共性应用提供在线服务，包括数据存取、检索、可视化、观测申请等，提供类似</a:t>
            </a:r>
            <a:r>
              <a:rPr lang="en-US" altLang="zh-CN" sz="1200" dirty="0"/>
              <a:t>SaaS</a:t>
            </a:r>
            <a:r>
              <a:rPr lang="zh-CN" altLang="en-US" sz="1200" dirty="0"/>
              <a:t>的服务。另一方面，共享应用层也为用户提供多种不同的平台接入服务，同时支持传统用户、程序用户和各类客户端，主要包括网站门户、命令行接口、</a:t>
            </a:r>
            <a:r>
              <a:rPr lang="en-US" altLang="zh-CN" sz="1200" dirty="0"/>
              <a:t>API</a:t>
            </a:r>
            <a:r>
              <a:rPr lang="zh-CN" altLang="en-US" sz="1200" dirty="0"/>
              <a:t>接口、在线交互、移动端接口等等，体现</a:t>
            </a:r>
            <a:r>
              <a:rPr lang="en-US" altLang="zh-CN" sz="1200" dirty="0" err="1"/>
              <a:t>XaaS</a:t>
            </a:r>
            <a:r>
              <a:rPr lang="zh-CN" altLang="en-US" sz="1200" dirty="0"/>
              <a:t>的设计理念。</a:t>
            </a:r>
          </a:p>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pPr>
                <a:defRPr/>
              </a:pPr>
              <a:t>14</a:t>
            </a:fld>
            <a:endParaRPr lang="en-US" altLang="zh-CN"/>
          </a:p>
        </p:txBody>
      </p:sp>
    </p:spTree>
    <p:extLst>
      <p:ext uri="{BB962C8B-B14F-4D97-AF65-F5344CB8AC3E}">
        <p14:creationId xmlns:p14="http://schemas.microsoft.com/office/powerpoint/2010/main" val="42167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t>中心将以国内核心天文观测设备的时间申请、审批，数据汇交、共享、使用，课题设计、开展为主要线索，融合天文观测和科研活动所需的科学数据、科技文献、高性能计算、软件和实用工具等资源，形成的一个物理上分散、逻辑上统一的网络化科学研究平台，即中国虚拟天文台（</a:t>
            </a:r>
            <a:r>
              <a:rPr lang="en-US" altLang="zh-CN" sz="1200" dirty="0"/>
              <a:t>China-VO</a:t>
            </a:r>
            <a:r>
              <a:rPr lang="zh-CN" altLang="en-US" sz="1200" dirty="0"/>
              <a:t>）；以本中心的数据资源为基础，基于先进而成熟的云计算、大数据和虚拟天文台技术，打造一个天文科学数据全生命周期管理与开放共享平台，开展天文科技资源管理与共享服务应用技术研究，并在此基础上开展天文科技资源的社会共享，面向各类科技创新活动提供公共服务，开展科学传播工作，根据创新需求整合资源开展定制服务。</a:t>
            </a:r>
          </a:p>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pPr>
                <a:defRPr/>
              </a:pPr>
              <a:t>17</a:t>
            </a:fld>
            <a:endParaRPr lang="en-US" altLang="zh-CN"/>
          </a:p>
        </p:txBody>
      </p:sp>
    </p:spTree>
    <p:extLst>
      <p:ext uri="{BB962C8B-B14F-4D97-AF65-F5344CB8AC3E}">
        <p14:creationId xmlns:p14="http://schemas.microsoft.com/office/powerpoint/2010/main" val="187355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t>中心将以做好服务为第一要务，坚持三个“面向”，以数据中心为资源平台，以</a:t>
            </a:r>
            <a:r>
              <a:rPr lang="en-US" altLang="zh-CN" sz="1200" dirty="0"/>
              <a:t>China-VO</a:t>
            </a:r>
            <a:r>
              <a:rPr lang="zh-CN" altLang="en-US" sz="1200" dirty="0"/>
              <a:t>为服务品牌。面向科技创新，聚焦重大科技创新活动、重大专项、重点研发计划、重大工程等，提供深度的科学数据专题定制服务；面向“双创”，为经济社会和发展需求提供科学数据产品，为企业需求探索适应市场机制、多元化的数据共享服务机制；面向社会大众，针对社会热点问题和科普教育需求，提供教育产品和数据科普服务。中心的服务模式包括在线、离线、混合模式等类型。中心坚持以“开放为常态、不开放为例外”的原则向用户提供服务。中心不但提供数据检索下载等传统的数据服务模式，更要提供适应数据密集型科学研究时代需求的云服务在线科研模式。</a:t>
            </a:r>
          </a:p>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pPr>
                <a:defRPr/>
              </a:pPr>
              <a:t>18</a:t>
            </a:fld>
            <a:endParaRPr lang="en-US" altLang="zh-CN"/>
          </a:p>
        </p:txBody>
      </p:sp>
    </p:spTree>
    <p:extLst>
      <p:ext uri="{BB962C8B-B14F-4D97-AF65-F5344CB8AC3E}">
        <p14:creationId xmlns:p14="http://schemas.microsoft.com/office/powerpoint/2010/main" val="9735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lvl="1" indent="0">
              <a:buNone/>
            </a:pPr>
            <a:r>
              <a:rPr lang="zh-CN" altLang="en-US" sz="2400" b="1" dirty="0" smtClean="0">
                <a:latin typeface="微软雅黑" panose="020B0503020204020204" pitchFamily="34" charset="-122"/>
                <a:ea typeface="微软雅黑" panose="020B0503020204020204" pitchFamily="34" charset="-122"/>
              </a:rPr>
              <a:t>宗旨：</a:t>
            </a:r>
            <a:r>
              <a:rPr lang="zh-CN" altLang="en-US" sz="2400" b="1" dirty="0" smtClean="0">
                <a:solidFill>
                  <a:srgbClr val="FF0000"/>
                </a:solidFill>
                <a:latin typeface="微软雅黑" panose="020B0503020204020204" pitchFamily="34" charset="-122"/>
                <a:ea typeface="微软雅黑" panose="020B0503020204020204" pitchFamily="34" charset="-122"/>
              </a:rPr>
              <a:t>加强沟通 主动学习 积极参与</a:t>
            </a:r>
            <a:endParaRPr lang="en-US" altLang="zh-CN" sz="2400" b="1" dirty="0" smtClean="0">
              <a:solidFill>
                <a:srgbClr val="FF0000"/>
              </a:solidFill>
              <a:latin typeface="微软雅黑" panose="020B0503020204020204" pitchFamily="34" charset="-122"/>
              <a:ea typeface="微软雅黑" panose="020B0503020204020204" pitchFamily="34" charset="-122"/>
            </a:endParaRPr>
          </a:p>
          <a:p>
            <a:pPr marL="457200" lvl="1" indent="0">
              <a:buNone/>
            </a:pPr>
            <a:r>
              <a:rPr lang="zh-CN" altLang="en-US" sz="2000" dirty="0" smtClean="0">
                <a:latin typeface="微软雅黑" panose="020B0503020204020204" pitchFamily="34" charset="-122"/>
                <a:ea typeface="微软雅黑" panose="020B0503020204020204" pitchFamily="34" charset="-122"/>
              </a:rPr>
              <a:t>随着科技发展，互联网</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和大数据的时代已经到来。天文学研究从数据获取（天文观测）到天文数据的存储、处理和使用，再到使用数据进行天文学研究，每一个环节都必须加强国际合作，并且主动参与国际交流与国际标准的制定。</a:t>
            </a:r>
          </a:p>
          <a:p>
            <a:pPr marL="457200" lvl="1" indent="0">
              <a:buNone/>
            </a:pPr>
            <a:endParaRPr lang="zh-CN" altLang="en-US" sz="2400" dirty="0" smtClean="0"/>
          </a:p>
          <a:p>
            <a:endParaRPr lang="en-US" altLang="zh-CN" sz="2400" b="1" dirty="0" smtClean="0">
              <a:latin typeface="微软雅黑" panose="020B0503020204020204" pitchFamily="34" charset="-122"/>
              <a:ea typeface="微软雅黑" panose="020B0503020204020204" pitchFamily="34" charset="-122"/>
            </a:endParaRPr>
          </a:p>
          <a:p>
            <a:r>
              <a:rPr lang="zh-CN" altLang="en-US" sz="2400" b="1" dirty="0" smtClean="0">
                <a:latin typeface="微软雅黑" panose="020B0503020204020204" pitchFamily="34" charset="-122"/>
                <a:ea typeface="微软雅黑" panose="020B0503020204020204" pitchFamily="34" charset="-122"/>
              </a:rPr>
              <a:t>中心目前已参与的国际组织、国际交流与合作项目众多</a:t>
            </a:r>
            <a:endParaRPr lang="en-US" altLang="zh-CN" sz="2400" b="1" dirty="0" smtClean="0">
              <a:latin typeface="微软雅黑" panose="020B0503020204020204" pitchFamily="34" charset="-122"/>
              <a:ea typeface="微软雅黑" panose="020B0503020204020204" pitchFamily="34" charset="-122"/>
            </a:endParaRPr>
          </a:p>
          <a:p>
            <a:r>
              <a:rPr lang="en-US" altLang="zh-CN" sz="1300" b="1" dirty="0" smtClean="0">
                <a:latin typeface="微软雅黑" panose="020B0503020204020204" pitchFamily="34" charset="-122"/>
                <a:ea typeface="微软雅黑" panose="020B0503020204020204" pitchFamily="34" charset="-122"/>
              </a:rPr>
              <a:t>1</a:t>
            </a:r>
            <a:r>
              <a:rPr lang="zh-CN" altLang="en-US" sz="1300" b="1" dirty="0" smtClean="0">
                <a:latin typeface="微软雅黑" panose="020B0503020204020204" pitchFamily="34" charset="-122"/>
                <a:ea typeface="微软雅黑" panose="020B0503020204020204" pitchFamily="34" charset="-122"/>
              </a:rPr>
              <a:t>、	国际天文学联合会（</a:t>
            </a:r>
            <a:r>
              <a:rPr lang="en-US" altLang="zh-CN" sz="1300" b="1" dirty="0" smtClean="0">
                <a:latin typeface="微软雅黑" panose="020B0503020204020204" pitchFamily="34" charset="-122"/>
                <a:ea typeface="微软雅黑" panose="020B0503020204020204" pitchFamily="34" charset="-122"/>
              </a:rPr>
              <a:t>International Astronomical Union, IAU</a:t>
            </a:r>
            <a:r>
              <a:rPr lang="zh-CN" altLang="en-US" sz="1300" b="1" dirty="0" smtClean="0">
                <a:latin typeface="微软雅黑" panose="020B0503020204020204" pitchFamily="34" charset="-122"/>
                <a:ea typeface="微软雅黑" panose="020B0503020204020204" pitchFamily="34" charset="-122"/>
              </a:rPr>
              <a:t>）</a:t>
            </a:r>
            <a:endParaRPr lang="en-US" altLang="zh-CN" sz="1300" b="1" dirty="0" smtClean="0">
              <a:latin typeface="微软雅黑" panose="020B0503020204020204" pitchFamily="34" charset="-122"/>
              <a:ea typeface="微软雅黑" panose="020B0503020204020204" pitchFamily="34" charset="-122"/>
            </a:endParaRPr>
          </a:p>
          <a:p>
            <a:pPr lvl="1"/>
            <a:r>
              <a:rPr lang="zh-CN" altLang="zh-CN" sz="1000" dirty="0" smtClean="0">
                <a:latin typeface="微软雅黑" panose="020B0503020204020204" pitchFamily="34" charset="-122"/>
                <a:ea typeface="微软雅黑" panose="020B0503020204020204" pitchFamily="34" charset="-122"/>
              </a:rPr>
              <a:t>数据文献委员会（</a:t>
            </a:r>
            <a:r>
              <a:rPr lang="en-US" altLang="zh-CN" sz="1000" dirty="0" smtClean="0">
                <a:latin typeface="微软雅黑" panose="020B0503020204020204" pitchFamily="34" charset="-122"/>
                <a:ea typeface="微软雅黑" panose="020B0503020204020204" pitchFamily="34" charset="-122"/>
              </a:rPr>
              <a:t>Commission B2 Data and Documentation</a:t>
            </a:r>
            <a:r>
              <a:rPr lang="zh-CN" altLang="zh-CN" sz="1000" dirty="0" smtClean="0">
                <a:latin typeface="微软雅黑" panose="020B0503020204020204" pitchFamily="34" charset="-122"/>
                <a:ea typeface="微软雅黑" panose="020B0503020204020204" pitchFamily="34" charset="-122"/>
              </a:rPr>
              <a:t>）</a:t>
            </a:r>
          </a:p>
          <a:p>
            <a:pPr lvl="1"/>
            <a:r>
              <a:rPr lang="zh-CN" altLang="zh-CN" sz="1000" dirty="0" smtClean="0">
                <a:latin typeface="微软雅黑" panose="020B0503020204020204" pitchFamily="34" charset="-122"/>
                <a:ea typeface="微软雅黑" panose="020B0503020204020204" pitchFamily="34" charset="-122"/>
              </a:rPr>
              <a:t>数据驱动的天文学科普教育工作组（</a:t>
            </a:r>
            <a:r>
              <a:rPr lang="en-US" altLang="zh-CN" sz="1000" dirty="0" smtClean="0">
                <a:latin typeface="微软雅黑" panose="020B0503020204020204" pitchFamily="34" charset="-122"/>
                <a:ea typeface="微软雅黑" panose="020B0503020204020204" pitchFamily="34" charset="-122"/>
              </a:rPr>
              <a:t>Data Driven Astronomy Education and Public Outreach, DAEPO</a:t>
            </a:r>
            <a:r>
              <a:rPr lang="zh-CN" altLang="zh-CN"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a:p>
            <a:r>
              <a:rPr lang="en-US" altLang="zh-CN" sz="1300" b="1" dirty="0" smtClean="0">
                <a:latin typeface="微软雅黑" panose="020B0503020204020204" pitchFamily="34" charset="-122"/>
                <a:ea typeface="微软雅黑" panose="020B0503020204020204" pitchFamily="34" charset="-122"/>
              </a:rPr>
              <a:t>2</a:t>
            </a:r>
            <a:r>
              <a:rPr lang="zh-CN" altLang="en-US" sz="1300" b="1" dirty="0" smtClean="0">
                <a:latin typeface="微软雅黑" panose="020B0503020204020204" pitchFamily="34" charset="-122"/>
                <a:ea typeface="微软雅黑" panose="020B0503020204020204" pitchFamily="34" charset="-122"/>
              </a:rPr>
              <a:t>、	天文数据与天文技术相关国际组织及标准</a:t>
            </a:r>
            <a:endParaRPr lang="en-US" altLang="zh-CN" sz="1300" b="1" dirty="0" smtClean="0">
              <a:latin typeface="微软雅黑" panose="020B0503020204020204" pitchFamily="34" charset="-122"/>
              <a:ea typeface="微软雅黑" panose="020B0503020204020204" pitchFamily="34" charset="-122"/>
            </a:endParaRPr>
          </a:p>
          <a:p>
            <a:pPr lvl="1"/>
            <a:r>
              <a:rPr lang="zh-CN" altLang="zh-CN" sz="1000" dirty="0" smtClean="0">
                <a:latin typeface="微软雅黑" panose="020B0503020204020204" pitchFamily="34" charset="-122"/>
                <a:ea typeface="微软雅黑" panose="020B0503020204020204" pitchFamily="34" charset="-122"/>
              </a:rPr>
              <a:t>国际数据委员会（</a:t>
            </a:r>
            <a:r>
              <a:rPr lang="en-US" altLang="zh-CN" sz="1000" dirty="0" smtClean="0">
                <a:latin typeface="微软雅黑" panose="020B0503020204020204" pitchFamily="34" charset="-122"/>
                <a:ea typeface="微软雅黑" panose="020B0503020204020204" pitchFamily="34" charset="-122"/>
              </a:rPr>
              <a:t>Committee on Data for Science and Technology</a:t>
            </a:r>
            <a:r>
              <a:rPr lang="zh-CN" altLang="zh-CN" sz="1000" dirty="0" smtClean="0">
                <a:latin typeface="微软雅黑" panose="020B0503020204020204" pitchFamily="34" charset="-122"/>
                <a:ea typeface="微软雅黑" panose="020B0503020204020204" pitchFamily="34" charset="-122"/>
              </a:rPr>
              <a:t>，</a:t>
            </a:r>
            <a:r>
              <a:rPr lang="en-US" altLang="zh-CN" sz="1000" dirty="0" smtClean="0">
                <a:latin typeface="微软雅黑" panose="020B0503020204020204" pitchFamily="34" charset="-122"/>
                <a:ea typeface="微软雅黑" panose="020B0503020204020204" pitchFamily="34" charset="-122"/>
              </a:rPr>
              <a:t> CODATA</a:t>
            </a:r>
            <a:r>
              <a:rPr lang="zh-CN" altLang="zh-CN" sz="1000" dirty="0" smtClean="0">
                <a:latin typeface="微软雅黑" panose="020B0503020204020204" pitchFamily="34" charset="-122"/>
                <a:ea typeface="微软雅黑" panose="020B0503020204020204" pitchFamily="34" charset="-122"/>
              </a:rPr>
              <a:t>）</a:t>
            </a:r>
          </a:p>
          <a:p>
            <a:pPr lvl="1"/>
            <a:r>
              <a:rPr lang="zh-CN" altLang="zh-CN" sz="1000" dirty="0" smtClean="0">
                <a:latin typeface="微软雅黑" panose="020B0503020204020204" pitchFamily="34" charset="-122"/>
                <a:ea typeface="微软雅黑" panose="020B0503020204020204" pitchFamily="34" charset="-122"/>
              </a:rPr>
              <a:t>天文数据分析软件及系统会议（</a:t>
            </a:r>
            <a:r>
              <a:rPr lang="en-US" altLang="zh-CN" sz="1000" dirty="0" smtClean="0">
                <a:latin typeface="微软雅黑" panose="020B0503020204020204" pitchFamily="34" charset="-122"/>
                <a:ea typeface="微软雅黑" panose="020B0503020204020204" pitchFamily="34" charset="-122"/>
              </a:rPr>
              <a:t>The Astronomical Data Analysis Software and Systems, ADASS</a:t>
            </a:r>
            <a:r>
              <a:rPr lang="zh-CN" altLang="zh-CN" sz="1000" dirty="0" smtClean="0">
                <a:latin typeface="微软雅黑" panose="020B0503020204020204" pitchFamily="34" charset="-122"/>
                <a:ea typeface="微软雅黑" panose="020B0503020204020204" pitchFamily="34" charset="-122"/>
              </a:rPr>
              <a:t>）</a:t>
            </a:r>
          </a:p>
          <a:p>
            <a:pPr lvl="1"/>
            <a:r>
              <a:rPr lang="zh-CN" altLang="zh-CN" sz="1000" dirty="0" smtClean="0">
                <a:latin typeface="微软雅黑" panose="020B0503020204020204" pitchFamily="34" charset="-122"/>
                <a:ea typeface="微软雅黑" panose="020B0503020204020204" pitchFamily="34" charset="-122"/>
              </a:rPr>
              <a:t>国际虚拟天文台联盟（</a:t>
            </a:r>
            <a:r>
              <a:rPr lang="en-US" altLang="zh-CN" sz="1000" dirty="0" smtClean="0">
                <a:latin typeface="微软雅黑" panose="020B0503020204020204" pitchFamily="34" charset="-122"/>
                <a:ea typeface="微软雅黑" panose="020B0503020204020204" pitchFamily="34" charset="-122"/>
              </a:rPr>
              <a:t>International Virtual Observatory Alliance, IVOA</a:t>
            </a:r>
            <a:r>
              <a:rPr lang="zh-CN" altLang="zh-CN" sz="1000" dirty="0" smtClean="0">
                <a:latin typeface="微软雅黑" panose="020B0503020204020204" pitchFamily="34" charset="-122"/>
                <a:ea typeface="微软雅黑" panose="020B0503020204020204" pitchFamily="34" charset="-122"/>
              </a:rPr>
              <a:t>）</a:t>
            </a:r>
          </a:p>
          <a:p>
            <a:pPr lvl="1"/>
            <a:r>
              <a:rPr lang="zh-CN" altLang="zh-CN" sz="1000" dirty="0" smtClean="0">
                <a:latin typeface="微软雅黑" panose="020B0503020204020204" pitchFamily="34" charset="-122"/>
                <a:ea typeface="微软雅黑" panose="020B0503020204020204" pitchFamily="34" charset="-122"/>
              </a:rPr>
              <a:t>世界数据系统（</a:t>
            </a:r>
            <a:r>
              <a:rPr lang="en-US" altLang="zh-CN" sz="1000" dirty="0" smtClean="0">
                <a:latin typeface="微软雅黑" panose="020B0503020204020204" pitchFamily="34" charset="-122"/>
                <a:ea typeface="微软雅黑" panose="020B0503020204020204" pitchFamily="34" charset="-122"/>
              </a:rPr>
              <a:t>World DATA System, WDS</a:t>
            </a:r>
            <a:r>
              <a:rPr lang="zh-CN" altLang="zh-CN" sz="1000" dirty="0" smtClean="0">
                <a:latin typeface="微软雅黑" panose="020B0503020204020204" pitchFamily="34" charset="-122"/>
                <a:ea typeface="微软雅黑" panose="020B0503020204020204" pitchFamily="34" charset="-122"/>
              </a:rPr>
              <a:t>）</a:t>
            </a:r>
          </a:p>
          <a:p>
            <a:pPr lvl="1"/>
            <a:r>
              <a:rPr lang="en-US" altLang="zh-CN" sz="1000" dirty="0" err="1" smtClean="0">
                <a:latin typeface="微软雅黑" panose="020B0503020204020204" pitchFamily="34" charset="-122"/>
                <a:ea typeface="微软雅黑" panose="020B0503020204020204" pitchFamily="34" charset="-122"/>
              </a:rPr>
              <a:t>CoreTrustSeal</a:t>
            </a:r>
            <a:r>
              <a:rPr lang="zh-CN" altLang="zh-CN" sz="1000" dirty="0" smtClean="0">
                <a:latin typeface="微软雅黑" panose="020B0503020204020204" pitchFamily="34" charset="-122"/>
                <a:ea typeface="微软雅黑" panose="020B0503020204020204" pitchFamily="34" charset="-122"/>
              </a:rPr>
              <a:t>认证</a:t>
            </a:r>
          </a:p>
          <a:p>
            <a:pPr lvl="1"/>
            <a:r>
              <a:rPr lang="zh-CN" altLang="zh-CN" sz="1000" dirty="0" smtClean="0">
                <a:latin typeface="微软雅黑" panose="020B0503020204020204" pitchFamily="34" charset="-122"/>
                <a:ea typeface="微软雅黑" panose="020B0503020204020204" pitchFamily="34" charset="-122"/>
              </a:rPr>
              <a:t>数字对象唯一标识符（</a:t>
            </a:r>
            <a:r>
              <a:rPr lang="en-US" altLang="zh-CN" sz="1000" dirty="0" smtClean="0">
                <a:latin typeface="微软雅黑" panose="020B0503020204020204" pitchFamily="34" charset="-122"/>
                <a:ea typeface="微软雅黑" panose="020B0503020204020204" pitchFamily="34" charset="-122"/>
              </a:rPr>
              <a:t>Digital Object Identifier, DOI</a:t>
            </a:r>
            <a:r>
              <a:rPr lang="zh-CN" altLang="zh-CN"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a:p>
            <a:r>
              <a:rPr lang="en-US" altLang="zh-CN" sz="1300" b="1" dirty="0" smtClean="0">
                <a:latin typeface="微软雅黑" panose="020B0503020204020204" pitchFamily="34" charset="-122"/>
                <a:ea typeface="微软雅黑" panose="020B0503020204020204" pitchFamily="34" charset="-122"/>
              </a:rPr>
              <a:t>3</a:t>
            </a:r>
            <a:r>
              <a:rPr lang="zh-CN" altLang="en-US" sz="1300" b="1" dirty="0" smtClean="0">
                <a:latin typeface="微软雅黑" panose="020B0503020204020204" pitchFamily="34" charset="-122"/>
                <a:ea typeface="微软雅黑" panose="020B0503020204020204" pitchFamily="34" charset="-122"/>
              </a:rPr>
              <a:t>、	国际大科学装置相关合作：平方千米射电望远镜阵</a:t>
            </a:r>
            <a:endParaRPr lang="en-US" altLang="zh-CN" sz="1300" b="1" dirty="0" smtClean="0">
              <a:latin typeface="微软雅黑" panose="020B0503020204020204" pitchFamily="34" charset="-122"/>
              <a:ea typeface="微软雅黑" panose="020B0503020204020204" pitchFamily="34" charset="-122"/>
            </a:endParaRPr>
          </a:p>
          <a:p>
            <a:r>
              <a:rPr lang="en-US" altLang="zh-CN" sz="1300" b="1" dirty="0" smtClean="0">
                <a:latin typeface="微软雅黑" panose="020B0503020204020204" pitchFamily="34" charset="-122"/>
                <a:ea typeface="微软雅黑" panose="020B0503020204020204" pitchFamily="34" charset="-122"/>
              </a:rPr>
              <a:t>4</a:t>
            </a:r>
            <a:r>
              <a:rPr lang="zh-CN" altLang="en-US" sz="1300" b="1" dirty="0" smtClean="0">
                <a:latin typeface="微软雅黑" panose="020B0503020204020204" pitchFamily="34" charset="-122"/>
                <a:ea typeface="微软雅黑" panose="020B0503020204020204" pitchFamily="34" charset="-122"/>
              </a:rPr>
              <a:t>、	全面国际合作</a:t>
            </a:r>
            <a:endParaRPr lang="en-US" altLang="zh-CN" sz="1300" b="1" dirty="0" smtClean="0">
              <a:latin typeface="微软雅黑" panose="020B0503020204020204" pitchFamily="34" charset="-122"/>
              <a:ea typeface="微软雅黑" panose="020B0503020204020204" pitchFamily="34" charset="-122"/>
            </a:endParaRPr>
          </a:p>
          <a:p>
            <a:pPr lvl="1"/>
            <a:r>
              <a:rPr lang="zh-CN" altLang="en-US" sz="1000" dirty="0" smtClean="0">
                <a:latin typeface="微软雅黑" panose="020B0503020204020204" pitchFamily="34" charset="-122"/>
                <a:ea typeface="微软雅黑" panose="020B0503020204020204" pitchFamily="34" charset="-122"/>
              </a:rPr>
              <a:t>中国</a:t>
            </a:r>
            <a:r>
              <a:rPr lang="zh-CN" altLang="en-US" sz="1000" b="1" dirty="0" smtClean="0">
                <a:solidFill>
                  <a:srgbClr val="FF0000"/>
                </a:solidFill>
                <a:latin typeface="微软雅黑" panose="020B0503020204020204" pitchFamily="34" charset="-122"/>
                <a:ea typeface="微软雅黑" panose="020B0503020204020204" pitchFamily="34" charset="-122"/>
              </a:rPr>
              <a:t>南非</a:t>
            </a:r>
            <a:r>
              <a:rPr lang="zh-CN" altLang="en-US" sz="1000" dirty="0" smtClean="0">
                <a:latin typeface="微软雅黑" panose="020B0503020204020204" pitchFamily="34" charset="-122"/>
                <a:ea typeface="微软雅黑" panose="020B0503020204020204" pitchFamily="34" charset="-122"/>
              </a:rPr>
              <a:t>天文合作（</a:t>
            </a:r>
            <a:r>
              <a:rPr lang="en-US" altLang="zh-CN" sz="1000" dirty="0" smtClean="0">
                <a:latin typeface="微软雅黑" panose="020B0503020204020204" pitchFamily="34" charset="-122"/>
                <a:ea typeface="微软雅黑" panose="020B0503020204020204" pitchFamily="34" charset="-122"/>
              </a:rPr>
              <a:t>Chinese-South African Collaborations in Astronomy</a:t>
            </a:r>
            <a:r>
              <a:rPr lang="zh-CN" altLang="en-US" sz="1000" dirty="0" smtClean="0">
                <a:latin typeface="微软雅黑" panose="020B0503020204020204" pitchFamily="34" charset="-122"/>
                <a:ea typeface="微软雅黑" panose="020B0503020204020204" pitchFamily="34" charset="-122"/>
              </a:rPr>
              <a:t>）</a:t>
            </a:r>
          </a:p>
          <a:p>
            <a:pPr lvl="1"/>
            <a:r>
              <a:rPr lang="zh-CN" altLang="en-US" sz="1000" b="1" dirty="0" smtClean="0">
                <a:solidFill>
                  <a:srgbClr val="FF0000"/>
                </a:solidFill>
                <a:latin typeface="微软雅黑" panose="020B0503020204020204" pitchFamily="34" charset="-122"/>
                <a:ea typeface="微软雅黑" panose="020B0503020204020204" pitchFamily="34" charset="-122"/>
              </a:rPr>
              <a:t>金砖国家</a:t>
            </a:r>
            <a:r>
              <a:rPr lang="zh-CN" altLang="en-US" sz="1000" dirty="0" smtClean="0">
                <a:latin typeface="微软雅黑" panose="020B0503020204020204" pitchFamily="34" charset="-122"/>
                <a:ea typeface="微软雅黑" panose="020B0503020204020204" pitchFamily="34" charset="-122"/>
              </a:rPr>
              <a:t>天文工作组旗舰项目（</a:t>
            </a:r>
            <a:r>
              <a:rPr lang="en-US" altLang="zh-CN" sz="1000" dirty="0" smtClean="0">
                <a:latin typeface="微软雅黑" panose="020B0503020204020204" pitchFamily="34" charset="-122"/>
                <a:ea typeface="微软雅黑" panose="020B0503020204020204" pitchFamily="34" charset="-122"/>
              </a:rPr>
              <a:t>BRICS Astronomy Flagship Project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a:p>
            <a:pPr lvl="1"/>
            <a:r>
              <a:rPr lang="zh-CN" altLang="zh-CN" sz="1000" dirty="0" smtClean="0">
                <a:latin typeface="微软雅黑" panose="020B0503020204020204" pitchFamily="34" charset="-122"/>
                <a:ea typeface="微软雅黑" panose="020B0503020204020204" pitchFamily="34" charset="-122"/>
              </a:rPr>
              <a:t>中国科学院</a:t>
            </a:r>
            <a:r>
              <a:rPr lang="zh-CN" altLang="zh-CN" sz="1000" b="1" dirty="0" smtClean="0">
                <a:solidFill>
                  <a:srgbClr val="FF0000"/>
                </a:solidFill>
                <a:latin typeface="微软雅黑" panose="020B0503020204020204" pitchFamily="34" charset="-122"/>
                <a:ea typeface="微软雅黑" panose="020B0503020204020204" pitchFamily="34" charset="-122"/>
              </a:rPr>
              <a:t>南美</a:t>
            </a:r>
            <a:r>
              <a:rPr lang="zh-CN" altLang="zh-CN" sz="1000" dirty="0" smtClean="0">
                <a:latin typeface="微软雅黑" panose="020B0503020204020204" pitchFamily="34" charset="-122"/>
                <a:ea typeface="微软雅黑" panose="020B0503020204020204" pitchFamily="34" charset="-122"/>
              </a:rPr>
              <a:t>天文研究中心（</a:t>
            </a:r>
            <a:r>
              <a:rPr lang="en-US" altLang="zh-CN" sz="1000" dirty="0" smtClean="0">
                <a:latin typeface="微软雅黑" panose="020B0503020204020204" pitchFamily="34" charset="-122"/>
                <a:ea typeface="微软雅黑" panose="020B0503020204020204" pitchFamily="34" charset="-122"/>
              </a:rPr>
              <a:t>Chinese Academy of Sciences South America Center for Astronomy, CASSACA</a:t>
            </a:r>
            <a:r>
              <a:rPr lang="zh-CN" altLang="zh-CN"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a:p>
            <a:pPr lvl="1"/>
            <a:r>
              <a:rPr lang="zh-CN" altLang="zh-CN" sz="1000" b="1" dirty="0" smtClean="0">
                <a:solidFill>
                  <a:srgbClr val="FF0000"/>
                </a:solidFill>
                <a:latin typeface="微软雅黑" panose="020B0503020204020204" pitchFamily="34" charset="-122"/>
                <a:ea typeface="微软雅黑" panose="020B0503020204020204" pitchFamily="34" charset="-122"/>
              </a:rPr>
              <a:t>东亚</a:t>
            </a:r>
            <a:r>
              <a:rPr lang="zh-CN" altLang="zh-CN" sz="1000" dirty="0" smtClean="0">
                <a:latin typeface="微软雅黑" panose="020B0503020204020204" pitchFamily="34" charset="-122"/>
                <a:ea typeface="微软雅黑" panose="020B0503020204020204" pitchFamily="34" charset="-122"/>
              </a:rPr>
              <a:t>核心天文台联盟（</a:t>
            </a:r>
            <a:r>
              <a:rPr lang="en-US" altLang="zh-CN" sz="1000" dirty="0" smtClean="0">
                <a:latin typeface="微软雅黑" panose="020B0503020204020204" pitchFamily="34" charset="-122"/>
                <a:ea typeface="微软雅黑" panose="020B0503020204020204" pitchFamily="34" charset="-122"/>
              </a:rPr>
              <a:t>East Asian Core Observatories Association , EACOA</a:t>
            </a:r>
            <a:r>
              <a:rPr lang="zh-CN" altLang="zh-CN" sz="1000" dirty="0" smtClean="0">
                <a:latin typeface="微软雅黑" panose="020B0503020204020204" pitchFamily="34" charset="-122"/>
                <a:ea typeface="微软雅黑" panose="020B0503020204020204" pitchFamily="34" charset="-122"/>
              </a:rPr>
              <a:t>）</a:t>
            </a:r>
            <a:r>
              <a:rPr lang="en-US" altLang="zh-CN" sz="1000" b="1" dirty="0" smtClean="0">
                <a:latin typeface="微软雅黑" panose="020B0503020204020204" pitchFamily="34" charset="-122"/>
                <a:ea typeface="微软雅黑" panose="020B0503020204020204" pitchFamily="34" charset="-122"/>
              </a:rPr>
              <a:t>【</a:t>
            </a:r>
            <a:r>
              <a:rPr lang="zh-CN" altLang="en-US" sz="1000" b="1" dirty="0" smtClean="0">
                <a:latin typeface="微软雅黑" panose="020B0503020204020204" pitchFamily="34" charset="-122"/>
                <a:ea typeface="微软雅黑" panose="020B0503020204020204" pitchFamily="34" charset="-122"/>
              </a:rPr>
              <a:t>韩国、日本等</a:t>
            </a:r>
            <a:r>
              <a:rPr lang="en-US" altLang="zh-CN" sz="1000" b="1" dirty="0" smtClean="0">
                <a:latin typeface="微软雅黑" panose="020B0503020204020204" pitchFamily="34" charset="-122"/>
                <a:ea typeface="微软雅黑" panose="020B0503020204020204" pitchFamily="34" charset="-122"/>
              </a:rPr>
              <a:t>】</a:t>
            </a:r>
          </a:p>
          <a:p>
            <a:r>
              <a:rPr lang="en-US" altLang="zh-CN" sz="1300" b="1" dirty="0" smtClean="0">
                <a:latin typeface="微软雅黑" panose="020B0503020204020204" pitchFamily="34" charset="-122"/>
                <a:ea typeface="微软雅黑" panose="020B0503020204020204" pitchFamily="34" charset="-122"/>
              </a:rPr>
              <a:t>5</a:t>
            </a:r>
            <a:r>
              <a:rPr lang="zh-CN" altLang="en-US" sz="1300" b="1" dirty="0" smtClean="0">
                <a:latin typeface="微软雅黑" panose="020B0503020204020204" pitchFamily="34" charset="-122"/>
                <a:ea typeface="微软雅黑" panose="020B0503020204020204" pitchFamily="34" charset="-122"/>
              </a:rPr>
              <a:t>、	其他国际合作项目</a:t>
            </a:r>
            <a:endParaRPr lang="en-US" altLang="zh-CN" sz="1300" b="1" dirty="0" smtClean="0">
              <a:latin typeface="微软雅黑" panose="020B0503020204020204" pitchFamily="34" charset="-122"/>
              <a:ea typeface="微软雅黑" panose="020B0503020204020204" pitchFamily="34" charset="-122"/>
            </a:endParaRPr>
          </a:p>
          <a:p>
            <a:pPr lvl="1"/>
            <a:r>
              <a:rPr lang="zh-CN" altLang="zh-CN" sz="1000" dirty="0" smtClean="0">
                <a:latin typeface="微软雅黑" panose="020B0503020204020204" pitchFamily="34" charset="-122"/>
                <a:ea typeface="微软雅黑" panose="020B0503020204020204" pitchFamily="34" charset="-122"/>
              </a:rPr>
              <a:t>爆发观测与光学暂现探测系统（</a:t>
            </a:r>
            <a:r>
              <a:rPr lang="en-US" altLang="zh-CN" sz="1000" dirty="0" smtClean="0">
                <a:latin typeface="微软雅黑" panose="020B0503020204020204" pitchFamily="34" charset="-122"/>
                <a:ea typeface="微软雅黑" panose="020B0503020204020204" pitchFamily="34" charset="-122"/>
              </a:rPr>
              <a:t>the Burst Observer and Optical Transient Exploring System, BOOTES</a:t>
            </a:r>
            <a:r>
              <a:rPr lang="zh-CN" altLang="zh-CN" sz="1000" dirty="0" smtClean="0">
                <a:latin typeface="微软雅黑" panose="020B0503020204020204" pitchFamily="34" charset="-122"/>
                <a:ea typeface="微软雅黑" panose="020B0503020204020204" pitchFamily="34" charset="-122"/>
              </a:rPr>
              <a:t>）</a:t>
            </a:r>
            <a:r>
              <a:rPr lang="en-US" altLang="zh-CN" sz="1000" b="1" dirty="0" smtClean="0">
                <a:latin typeface="微软雅黑" panose="020B0503020204020204" pitchFamily="34" charset="-122"/>
                <a:ea typeface="微软雅黑" panose="020B0503020204020204" pitchFamily="34" charset="-122"/>
              </a:rPr>
              <a:t>【</a:t>
            </a:r>
            <a:r>
              <a:rPr lang="zh-CN" altLang="en-US" sz="1000" b="1" dirty="0" smtClean="0">
                <a:latin typeface="微软雅黑" panose="020B0503020204020204" pitchFamily="34" charset="-122"/>
                <a:ea typeface="微软雅黑" panose="020B0503020204020204" pitchFamily="34" charset="-122"/>
              </a:rPr>
              <a:t>西班牙等</a:t>
            </a:r>
            <a:r>
              <a:rPr lang="en-US" altLang="zh-CN" sz="1000" b="1" dirty="0" smtClean="0">
                <a:latin typeface="微软雅黑" panose="020B0503020204020204" pitchFamily="34" charset="-122"/>
                <a:ea typeface="微软雅黑" panose="020B0503020204020204" pitchFamily="34" charset="-122"/>
              </a:rPr>
              <a:t>14</a:t>
            </a:r>
            <a:r>
              <a:rPr lang="zh-CN" altLang="en-US" sz="1000" b="1" dirty="0" smtClean="0">
                <a:latin typeface="微软雅黑" panose="020B0503020204020204" pitchFamily="34" charset="-122"/>
                <a:ea typeface="微软雅黑" panose="020B0503020204020204" pitchFamily="34" charset="-122"/>
              </a:rPr>
              <a:t>国</a:t>
            </a:r>
            <a:r>
              <a:rPr lang="en-US" altLang="zh-CN" sz="1000" b="1" dirty="0" smtClean="0">
                <a:latin typeface="微软雅黑" panose="020B0503020204020204" pitchFamily="34" charset="-122"/>
                <a:ea typeface="微软雅黑" panose="020B0503020204020204" pitchFamily="34" charset="-122"/>
              </a:rPr>
              <a:t>】</a:t>
            </a:r>
          </a:p>
          <a:p>
            <a:pPr lvl="1"/>
            <a:r>
              <a:rPr lang="zh-CN" altLang="zh-CN" sz="1000" dirty="0" smtClean="0">
                <a:latin typeface="微软雅黑" panose="020B0503020204020204" pitchFamily="34" charset="-122"/>
                <a:ea typeface="微软雅黑" panose="020B0503020204020204" pitchFamily="34" charset="-122"/>
              </a:rPr>
              <a:t>恒星观测网络组（</a:t>
            </a:r>
            <a:r>
              <a:rPr lang="en-US" altLang="zh-CN" sz="1000" dirty="0" smtClean="0">
                <a:latin typeface="微软雅黑" panose="020B0503020204020204" pitchFamily="34" charset="-122"/>
                <a:ea typeface="微软雅黑" panose="020B0503020204020204" pitchFamily="34" charset="-122"/>
              </a:rPr>
              <a:t>Stellar Observations Network Group, SONG</a:t>
            </a:r>
            <a:r>
              <a:rPr lang="zh-CN" altLang="zh-CN" sz="1000" dirty="0" smtClean="0">
                <a:latin typeface="微软雅黑" panose="020B0503020204020204" pitchFamily="34" charset="-122"/>
                <a:ea typeface="微软雅黑" panose="020B0503020204020204" pitchFamily="34" charset="-122"/>
              </a:rPr>
              <a:t>）</a:t>
            </a:r>
            <a:r>
              <a:rPr lang="en-US" altLang="zh-CN" sz="1000" b="1" dirty="0" smtClean="0">
                <a:latin typeface="微软雅黑" panose="020B0503020204020204" pitchFamily="34" charset="-122"/>
                <a:ea typeface="微软雅黑" panose="020B0503020204020204" pitchFamily="34" charset="-122"/>
              </a:rPr>
              <a:t>【</a:t>
            </a:r>
            <a:r>
              <a:rPr lang="zh-CN" altLang="en-US" sz="1000" b="1" dirty="0" smtClean="0">
                <a:latin typeface="微软雅黑" panose="020B0503020204020204" pitchFamily="34" charset="-122"/>
                <a:ea typeface="微软雅黑" panose="020B0503020204020204" pitchFamily="34" charset="-122"/>
              </a:rPr>
              <a:t>丹麦、西班牙等</a:t>
            </a:r>
            <a:r>
              <a:rPr lang="en-US" altLang="zh-CN" sz="1000" b="1" dirty="0" smtClean="0">
                <a:latin typeface="微软雅黑" panose="020B0503020204020204" pitchFamily="34" charset="-122"/>
                <a:ea typeface="微软雅黑" panose="020B0503020204020204" pitchFamily="34" charset="-122"/>
              </a:rPr>
              <a:t>】</a:t>
            </a:r>
            <a:endParaRPr lang="zh-CN" altLang="zh-CN" sz="1000" b="1" dirty="0" smtClean="0">
              <a:latin typeface="微软雅黑" panose="020B0503020204020204" pitchFamily="34" charset="-122"/>
              <a:ea typeface="微软雅黑" panose="020B0503020204020204" pitchFamily="34" charset="-122"/>
            </a:endParaRPr>
          </a:p>
          <a:p>
            <a:pPr lvl="1"/>
            <a:r>
              <a:rPr lang="zh-CN" altLang="zh-CN" sz="1000" dirty="0" smtClean="0">
                <a:latin typeface="微软雅黑" panose="020B0503020204020204" pitchFamily="34" charset="-122"/>
                <a:ea typeface="微软雅黑" panose="020B0503020204020204" pitchFamily="34" charset="-122"/>
              </a:rPr>
              <a:t>获取国际望远镜观测时间计划（</a:t>
            </a:r>
            <a:r>
              <a:rPr lang="en-US" altLang="zh-CN" sz="1000" dirty="0" smtClean="0">
                <a:latin typeface="微软雅黑" panose="020B0503020204020204" pitchFamily="34" charset="-122"/>
                <a:ea typeface="微软雅黑" panose="020B0503020204020204" pitchFamily="34" charset="-122"/>
              </a:rPr>
              <a:t>Telescope Access Program, TAP</a:t>
            </a:r>
            <a:r>
              <a:rPr lang="zh-CN" altLang="zh-CN" sz="1000" dirty="0" smtClean="0">
                <a:latin typeface="微软雅黑" panose="020B0503020204020204" pitchFamily="34" charset="-122"/>
                <a:ea typeface="微软雅黑" panose="020B0503020204020204" pitchFamily="34" charset="-122"/>
              </a:rPr>
              <a:t>）</a:t>
            </a:r>
          </a:p>
          <a:p>
            <a:pPr lvl="1"/>
            <a:r>
              <a:rPr lang="zh-CN" altLang="en-US" sz="1000" dirty="0" smtClean="0">
                <a:latin typeface="微软雅黑" panose="020B0503020204020204" pitchFamily="34" charset="-122"/>
                <a:ea typeface="微软雅黑" panose="020B0503020204020204" pitchFamily="34" charset="-122"/>
              </a:rPr>
              <a:t>佘山</a:t>
            </a:r>
            <a:r>
              <a:rPr lang="en-US" altLang="zh-CN" sz="1000" dirty="0" smtClean="0">
                <a:latin typeface="微软雅黑" panose="020B0503020204020204" pitchFamily="34" charset="-122"/>
                <a:ea typeface="微软雅黑" panose="020B0503020204020204" pitchFamily="34" charset="-122"/>
              </a:rPr>
              <a:t>1.56</a:t>
            </a:r>
            <a:r>
              <a:rPr lang="zh-CN" altLang="zh-CN" sz="1000" dirty="0" smtClean="0">
                <a:latin typeface="微软雅黑" panose="020B0503020204020204" pitchFamily="34" charset="-122"/>
                <a:ea typeface="微软雅黑" panose="020B0503020204020204" pitchFamily="34" charset="-122"/>
              </a:rPr>
              <a:t>米光学望远镜</a:t>
            </a:r>
            <a:r>
              <a:rPr lang="zh-CN" altLang="en-US" sz="1000" dirty="0" smtClean="0">
                <a:latin typeface="微软雅黑" panose="020B0503020204020204" pitchFamily="34" charset="-122"/>
                <a:ea typeface="微软雅黑" panose="020B0503020204020204" pitchFamily="34" charset="-122"/>
              </a:rPr>
              <a:t>（</a:t>
            </a:r>
            <a:r>
              <a:rPr lang="en-US" altLang="zh-CN" sz="1000" dirty="0" smtClean="0">
                <a:latin typeface="微软雅黑" panose="020B0503020204020204" pitchFamily="34" charset="-122"/>
                <a:ea typeface="微软雅黑" panose="020B0503020204020204" pitchFamily="34" charset="-122"/>
              </a:rPr>
              <a:t>1.56m Telescope</a:t>
            </a:r>
            <a:r>
              <a:rPr lang="zh-CN" altLang="en-US" sz="1000" dirty="0" smtClean="0">
                <a:latin typeface="微软雅黑" panose="020B0503020204020204" pitchFamily="34" charset="-122"/>
                <a:ea typeface="微软雅黑" panose="020B0503020204020204" pitchFamily="34" charset="-122"/>
              </a:rPr>
              <a:t>）</a:t>
            </a:r>
            <a:r>
              <a:rPr lang="en-US" altLang="zh-CN" sz="1000" b="1" dirty="0" smtClean="0">
                <a:latin typeface="微软雅黑" panose="020B0503020204020204" pitchFamily="34" charset="-122"/>
                <a:ea typeface="微软雅黑" panose="020B0503020204020204" pitchFamily="34" charset="-122"/>
              </a:rPr>
              <a:t>【</a:t>
            </a:r>
            <a:r>
              <a:rPr lang="zh-CN" altLang="en-US" sz="1000" b="1" dirty="0" smtClean="0">
                <a:latin typeface="微软雅黑" panose="020B0503020204020204" pitchFamily="34" charset="-122"/>
                <a:ea typeface="微软雅黑" panose="020B0503020204020204" pitchFamily="34" charset="-122"/>
              </a:rPr>
              <a:t>乌克兰、巴西等国</a:t>
            </a:r>
            <a:r>
              <a:rPr lang="en-US" altLang="zh-CN" sz="1000" b="1" dirty="0" smtClean="0">
                <a:latin typeface="微软雅黑" panose="020B0503020204020204" pitchFamily="34" charset="-122"/>
                <a:ea typeface="微软雅黑" panose="020B0503020204020204" pitchFamily="34" charset="-122"/>
              </a:rPr>
              <a:t>】</a:t>
            </a:r>
          </a:p>
          <a:p>
            <a:pPr lvl="1"/>
            <a:r>
              <a:rPr lang="zh-CN" altLang="zh-CN" sz="1000" dirty="0" smtClean="0">
                <a:latin typeface="微软雅黑" panose="020B0503020204020204" pitchFamily="34" charset="-122"/>
                <a:ea typeface="微软雅黑" panose="020B0503020204020204" pitchFamily="34" charset="-122"/>
              </a:rPr>
              <a:t>天马望远镜（</a:t>
            </a:r>
            <a:r>
              <a:rPr lang="en-US" altLang="zh-CN" sz="1000" dirty="0" smtClean="0">
                <a:latin typeface="微软雅黑" panose="020B0503020204020204" pitchFamily="34" charset="-122"/>
                <a:ea typeface="微软雅黑" panose="020B0503020204020204" pitchFamily="34" charset="-122"/>
              </a:rPr>
              <a:t>Tian Ma telescope</a:t>
            </a:r>
            <a:r>
              <a:rPr lang="zh-CN" altLang="zh-CN" sz="1000" dirty="0" smtClean="0">
                <a:latin typeface="微软雅黑" panose="020B0503020204020204" pitchFamily="34" charset="-122"/>
                <a:ea typeface="微软雅黑" panose="020B0503020204020204" pitchFamily="34" charset="-122"/>
              </a:rPr>
              <a:t>）</a:t>
            </a:r>
            <a:r>
              <a:rPr lang="en-US" altLang="zh-CN" sz="1000" b="1" dirty="0" smtClean="0">
                <a:latin typeface="微软雅黑" panose="020B0503020204020204" pitchFamily="34" charset="-122"/>
                <a:ea typeface="微软雅黑" panose="020B0503020204020204" pitchFamily="34" charset="-122"/>
              </a:rPr>
              <a:t>【VLBI</a:t>
            </a:r>
            <a:r>
              <a:rPr lang="zh-CN" altLang="en-US" sz="1000" b="1" dirty="0" smtClean="0">
                <a:latin typeface="微软雅黑" panose="020B0503020204020204" pitchFamily="34" charset="-122"/>
                <a:ea typeface="微软雅黑" panose="020B0503020204020204" pitchFamily="34" charset="-122"/>
              </a:rPr>
              <a:t>观测网</a:t>
            </a:r>
            <a:r>
              <a:rPr lang="en-US" altLang="zh-CN" sz="1000" b="1" dirty="0" smtClean="0">
                <a:latin typeface="微软雅黑" panose="020B0503020204020204" pitchFamily="34" charset="-122"/>
                <a:ea typeface="微软雅黑" panose="020B0503020204020204" pitchFamily="34" charset="-122"/>
              </a:rPr>
              <a:t>】【</a:t>
            </a:r>
            <a:r>
              <a:rPr lang="zh-CN" altLang="en-US" sz="1000" b="1" dirty="0" smtClean="0">
                <a:latin typeface="微软雅黑" panose="020B0503020204020204" pitchFamily="34" charset="-122"/>
                <a:ea typeface="微软雅黑" panose="020B0503020204020204" pitchFamily="34" charset="-122"/>
              </a:rPr>
              <a:t>德国、美国等国</a:t>
            </a:r>
            <a:r>
              <a:rPr lang="en-US" altLang="zh-CN" sz="1000" b="1" dirty="0" smtClean="0">
                <a:latin typeface="微软雅黑" panose="020B0503020204020204" pitchFamily="34" charset="-122"/>
                <a:ea typeface="微软雅黑" panose="020B0503020204020204" pitchFamily="34" charset="-122"/>
              </a:rPr>
              <a:t>】</a:t>
            </a:r>
            <a:endParaRPr lang="zh-CN" altLang="zh-CN" sz="1000" b="1" dirty="0" smtClean="0">
              <a:latin typeface="微软雅黑" panose="020B0503020204020204" pitchFamily="34" charset="-122"/>
              <a:ea typeface="微软雅黑" panose="020B0503020204020204" pitchFamily="34" charset="-122"/>
            </a:endParaRPr>
          </a:p>
          <a:p>
            <a:pPr lvl="1"/>
            <a:r>
              <a:rPr lang="zh-CN" altLang="en-US" sz="1000" dirty="0" smtClean="0">
                <a:latin typeface="微软雅黑" panose="020B0503020204020204" pitchFamily="34" charset="-122"/>
                <a:ea typeface="微软雅黑" panose="020B0503020204020204" pitchFamily="34" charset="-122"/>
              </a:rPr>
              <a:t>天文底片库</a:t>
            </a:r>
            <a:r>
              <a:rPr lang="en-US" altLang="zh-CN" sz="1000" b="1" dirty="0" smtClean="0">
                <a:latin typeface="微软雅黑" panose="020B0503020204020204" pitchFamily="34" charset="-122"/>
                <a:ea typeface="微软雅黑" panose="020B0503020204020204" pitchFamily="34" charset="-122"/>
              </a:rPr>
              <a:t>【</a:t>
            </a:r>
            <a:r>
              <a:rPr lang="zh-CN" altLang="en-US" sz="1000" b="1" dirty="0" smtClean="0">
                <a:latin typeface="微软雅黑" panose="020B0503020204020204" pitchFamily="34" charset="-122"/>
                <a:ea typeface="微软雅黑" panose="020B0503020204020204" pitchFamily="34" charset="-122"/>
              </a:rPr>
              <a:t>一带一路</a:t>
            </a:r>
            <a:r>
              <a:rPr lang="en-US" altLang="zh-CN" sz="1000" b="1" dirty="0" smtClean="0">
                <a:latin typeface="微软雅黑" panose="020B0503020204020204" pitchFamily="34" charset="-122"/>
                <a:ea typeface="微软雅黑" panose="020B0503020204020204" pitchFamily="34" charset="-122"/>
              </a:rPr>
              <a:t>】【</a:t>
            </a:r>
            <a:r>
              <a:rPr lang="zh-CN" altLang="en-US" sz="1000" b="1" dirty="0" smtClean="0">
                <a:latin typeface="微软雅黑" panose="020B0503020204020204" pitchFamily="34" charset="-122"/>
                <a:ea typeface="微软雅黑" panose="020B0503020204020204" pitchFamily="34" charset="-122"/>
              </a:rPr>
              <a:t>乌兹别克斯坦、意大利等国</a:t>
            </a:r>
            <a:r>
              <a:rPr lang="en-US" altLang="zh-CN" sz="1000" b="1" dirty="0" smtClean="0">
                <a:latin typeface="微软雅黑" panose="020B0503020204020204" pitchFamily="34" charset="-122"/>
                <a:ea typeface="微软雅黑" panose="020B0503020204020204" pitchFamily="34" charset="-122"/>
              </a:rPr>
              <a:t>】</a:t>
            </a:r>
          </a:p>
          <a:p>
            <a:pPr lvl="1"/>
            <a:r>
              <a:rPr lang="zh-CN" altLang="zh-CN" sz="1000" dirty="0" smtClean="0">
                <a:latin typeface="微软雅黑" panose="020B0503020204020204" pitchFamily="34" charset="-122"/>
                <a:ea typeface="微软雅黑" panose="020B0503020204020204" pitchFamily="34" charset="-122"/>
              </a:rPr>
              <a:t>数值模拟计算平台</a:t>
            </a:r>
            <a:r>
              <a:rPr lang="en-US" altLang="zh-CN" sz="1000" b="1" dirty="0" smtClean="0">
                <a:latin typeface="微软雅黑" panose="020B0503020204020204" pitchFamily="34" charset="-122"/>
                <a:ea typeface="微软雅黑" panose="020B0503020204020204" pitchFamily="34" charset="-122"/>
              </a:rPr>
              <a:t>【</a:t>
            </a:r>
            <a:r>
              <a:rPr lang="zh-CN" altLang="en-US" sz="1000" b="1" dirty="0" smtClean="0">
                <a:latin typeface="微软雅黑" panose="020B0503020204020204" pitchFamily="34" charset="-122"/>
                <a:ea typeface="微软雅黑" panose="020B0503020204020204" pitchFamily="34" charset="-122"/>
              </a:rPr>
              <a:t>美国、意大利</a:t>
            </a:r>
            <a:r>
              <a:rPr lang="en-US" altLang="zh-CN" sz="1000" b="1" dirty="0" smtClean="0">
                <a:latin typeface="微软雅黑" panose="020B0503020204020204" pitchFamily="34" charset="-122"/>
                <a:ea typeface="微软雅黑" panose="020B0503020204020204" pitchFamily="34" charset="-122"/>
              </a:rPr>
              <a:t>】</a:t>
            </a:r>
            <a:endParaRPr lang="zh-CN" altLang="zh-CN" sz="1000" b="1" dirty="0" smtClean="0">
              <a:latin typeface="微软雅黑" panose="020B0503020204020204" pitchFamily="34" charset="-122"/>
              <a:ea typeface="微软雅黑" panose="020B0503020204020204" pitchFamily="34" charset="-122"/>
            </a:endParaRPr>
          </a:p>
          <a:p>
            <a:pPr lvl="1"/>
            <a:endParaRPr lang="zh-CN" altLang="en-US" sz="2400"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pPr>
                <a:defRPr/>
              </a:pPr>
              <a:t>21</a:t>
            </a:fld>
            <a:endParaRPr lang="en-US" altLang="zh-CN"/>
          </a:p>
        </p:txBody>
      </p:sp>
    </p:spTree>
    <p:extLst>
      <p:ext uri="{BB962C8B-B14F-4D97-AF65-F5344CB8AC3E}">
        <p14:creationId xmlns:p14="http://schemas.microsoft.com/office/powerpoint/2010/main" val="1534912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把</a:t>
            </a:r>
            <a:r>
              <a:rPr lang="en-US" altLang="zh-CN" dirty="0"/>
              <a:t>2</a:t>
            </a:r>
            <a:r>
              <a:rPr lang="zh-CN" altLang="en-US" dirty="0"/>
              <a:t>页合并成</a:t>
            </a:r>
            <a:r>
              <a:rPr lang="en-US" altLang="zh-CN" dirty="0"/>
              <a:t>1</a:t>
            </a:r>
            <a:r>
              <a:rPr lang="zh-CN" altLang="en-US" dirty="0"/>
              <a:t>页</a:t>
            </a:r>
          </a:p>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pPr>
                <a:defRPr/>
              </a:pPr>
              <a:t>22</a:t>
            </a:fld>
            <a:endParaRPr lang="en-US" altLang="zh-CN"/>
          </a:p>
        </p:txBody>
      </p:sp>
    </p:spTree>
    <p:extLst>
      <p:ext uri="{BB962C8B-B14F-4D97-AF65-F5344CB8AC3E}">
        <p14:creationId xmlns:p14="http://schemas.microsoft.com/office/powerpoint/2010/main" val="74521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561E08A3-25AB-474F-AF96-BDC2D4D75712}" type="slidenum">
              <a:rPr lang="en-US" altLang="zh-CN">
                <a:solidFill>
                  <a:prstClr val="black"/>
                </a:solidFill>
              </a:rPr>
              <a:pPr>
                <a:defRPr/>
              </a:pPr>
              <a:t>29</a:t>
            </a:fld>
            <a:endParaRPr lang="en-US" altLang="zh-CN">
              <a:solidFill>
                <a:prstClr val="black"/>
              </a:solidFill>
            </a:endParaRPr>
          </a:p>
        </p:txBody>
      </p:sp>
      <p:sp>
        <p:nvSpPr>
          <p:cNvPr id="235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algn="r"/>
            <a:fld id="{310E56C6-2BEF-456B-A800-7411CBA0D5A9}" type="slidenum">
              <a:rPr lang="en-US" altLang="zh-CN" sz="1200">
                <a:solidFill>
                  <a:prstClr val="black"/>
                </a:solidFill>
              </a:rPr>
              <a:pPr algn="r"/>
              <a:t>29</a:t>
            </a:fld>
            <a:endParaRPr lang="en-US" altLang="zh-CN" sz="1200">
              <a:solidFill>
                <a:prstClr val="black"/>
              </a:solidFill>
            </a:endParaRPr>
          </a:p>
        </p:txBody>
      </p:sp>
      <p:sp>
        <p:nvSpPr>
          <p:cNvPr id="23556" name="Rectangle 2"/>
          <p:cNvSpPr>
            <a:spLocks noGrp="1" noRot="1" noChangeAspect="1" noChangeArrowheads="1" noTextEdit="1"/>
          </p:cNvSpPr>
          <p:nvPr>
            <p:ph type="sldImg"/>
          </p:nvPr>
        </p:nvSpPr>
        <p:spPr>
          <a:xfrm>
            <a:off x="379413" y="695325"/>
            <a:ext cx="6096000" cy="3429000"/>
          </a:xfrm>
          <a:ln/>
        </p:spPr>
      </p:sp>
      <p:sp>
        <p:nvSpPr>
          <p:cNvPr id="23557"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dirty="0"/>
              <a:t>我给虚拟天文台下了一个定义。“</a:t>
            </a:r>
            <a:r>
              <a:rPr lang="zh-CN" altLang="en-US" dirty="0">
                <a:solidFill>
                  <a:srgbClr val="FFFF00"/>
                </a:solidFill>
                <a:ea typeface="楷体_GB2312" pitchFamily="49" charset="-122"/>
              </a:rPr>
              <a:t>虚拟天文台是通过</a:t>
            </a:r>
            <a:r>
              <a:rPr lang="zh-CN" altLang="en-US" dirty="0">
                <a:solidFill>
                  <a:srgbClr val="CDE6FF"/>
                </a:solidFill>
                <a:ea typeface="楷体_GB2312" pitchFamily="49" charset="-122"/>
              </a:rPr>
              <a:t>先进的信息技术</a:t>
            </a:r>
            <a:r>
              <a:rPr lang="zh-CN" altLang="en-US" dirty="0">
                <a:solidFill>
                  <a:srgbClr val="FFFF00"/>
                </a:solidFill>
                <a:ea typeface="楷体_GB2312" pitchFamily="49" charset="-122"/>
              </a:rPr>
              <a:t>将</a:t>
            </a:r>
            <a:r>
              <a:rPr lang="zh-CN" altLang="en-US" dirty="0">
                <a:solidFill>
                  <a:srgbClr val="CDE6FF"/>
                </a:solidFill>
                <a:ea typeface="楷体_GB2312" pitchFamily="49" charset="-122"/>
              </a:rPr>
              <a:t>全球范围</a:t>
            </a:r>
            <a:r>
              <a:rPr lang="zh-CN" altLang="en-US" dirty="0">
                <a:solidFill>
                  <a:srgbClr val="FFFF00"/>
                </a:solidFill>
                <a:ea typeface="楷体_GB2312" pitchFamily="49" charset="-122"/>
              </a:rPr>
              <a:t>内的研究资源</a:t>
            </a:r>
            <a:r>
              <a:rPr lang="zh-CN" altLang="en-US" dirty="0">
                <a:solidFill>
                  <a:srgbClr val="CDE6FF"/>
                </a:solidFill>
                <a:ea typeface="楷体_GB2312" pitchFamily="49" charset="-122"/>
              </a:rPr>
              <a:t>无缝透明</a:t>
            </a:r>
            <a:r>
              <a:rPr lang="zh-CN" altLang="en-US" dirty="0">
                <a:solidFill>
                  <a:srgbClr val="FFFF00"/>
                </a:solidFill>
                <a:ea typeface="楷体_GB2312" pitchFamily="49" charset="-122"/>
              </a:rPr>
              <a:t>连接在一起形成的</a:t>
            </a:r>
            <a:r>
              <a:rPr lang="zh-CN" altLang="en-US" dirty="0">
                <a:solidFill>
                  <a:srgbClr val="CDE6FF"/>
                </a:solidFill>
                <a:ea typeface="楷体_GB2312" pitchFamily="49" charset="-122"/>
              </a:rPr>
              <a:t>数据密集型</a:t>
            </a:r>
            <a:r>
              <a:rPr lang="zh-CN" altLang="en-US" dirty="0">
                <a:solidFill>
                  <a:srgbClr val="FFFF00"/>
                </a:solidFill>
                <a:ea typeface="楷体_GB2312" pitchFamily="49" charset="-122"/>
              </a:rPr>
              <a:t>网络化天文研究与科普教育平台。</a:t>
            </a:r>
            <a:r>
              <a:rPr lang="zh-CN" altLang="en-US" dirty="0"/>
              <a:t>”这里有几点我想强调一下儿。虚拟天文台是技术使能的，是先进的</a:t>
            </a:r>
            <a:r>
              <a:rPr lang="en-US" altLang="zh-CN" dirty="0"/>
              <a:t>IT</a:t>
            </a:r>
            <a:r>
              <a:rPr lang="zh-CN" altLang="en-US" dirty="0"/>
              <a:t>技术让它的梦想有了实现的可能。虚拟天文台利用的是全球范围内的资源，不仅局限于一个大学、一个天文台或者一个局域网。虚拟天文台中的资源是无缝透明地融合在一起的，用户不会感觉到它们在物理位置上的差异。还有，虚拟天文台是数据密集型的，它的目的是要让所有能够接触到互联网的人都可以得到真实而丰富的天文数据，进而充分发挥这些数据的科学价值。万维网的威力在于它的透明性，仿佛所有的资料都存在于你自己的</a:t>
            </a:r>
            <a:r>
              <a:rPr lang="en-US" altLang="zh-CN" dirty="0"/>
              <a:t>PC</a:t>
            </a:r>
            <a:r>
              <a:rPr lang="zh-CN" altLang="en-US" dirty="0"/>
              <a:t>上。虚拟天文台的目标也是要达到这样的透明性，把天文数据和相关信息带到你的</a:t>
            </a:r>
            <a:r>
              <a:rPr lang="en-US" altLang="zh-CN" dirty="0"/>
              <a:t>PC</a:t>
            </a:r>
            <a:r>
              <a:rPr lang="zh-CN" altLang="en-US" dirty="0"/>
              <a:t>上。</a:t>
            </a:r>
          </a:p>
        </p:txBody>
      </p:sp>
    </p:spTree>
    <p:extLst>
      <p:ext uri="{BB962C8B-B14F-4D97-AF65-F5344CB8AC3E}">
        <p14:creationId xmlns:p14="http://schemas.microsoft.com/office/powerpoint/2010/main" val="3426557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0" y="2130426"/>
            <a:ext cx="12192000" cy="1470025"/>
          </a:xfrm>
          <a:solidFill>
            <a:schemeClr val="tx2"/>
          </a:solidFill>
        </p:spPr>
        <p:txBody>
          <a:bodyPr/>
          <a:lstStyle>
            <a:lvl1pPr>
              <a:defRPr baseline="0">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5" name="日期占位符 3"/>
          <p:cNvSpPr>
            <a:spLocks noGrp="1"/>
          </p:cNvSpPr>
          <p:nvPr>
            <p:ph type="dt" sz="half" idx="10"/>
          </p:nvPr>
        </p:nvSpPr>
        <p:spPr/>
        <p:txBody>
          <a:bodyPr/>
          <a:lstStyle>
            <a:lvl1pPr>
              <a:defRPr/>
            </a:lvl1pPr>
          </a:lstStyle>
          <a:p>
            <a:pPr>
              <a:defRPr/>
            </a:pPr>
            <a:fld id="{BAE86AF6-B764-4DD6-B090-E28B826C5FA2}"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8737600" y="6308726"/>
            <a:ext cx="2844800" cy="365125"/>
          </a:xfrm>
        </p:spPr>
        <p:txBody>
          <a:bodyPr/>
          <a:lstStyle>
            <a:lvl1pPr>
              <a:defRPr/>
            </a:lvl1pPr>
          </a:lstStyle>
          <a:p>
            <a:pPr>
              <a:defRPr/>
            </a:pPr>
            <a:fld id="{DC0504A9-C520-434B-8006-07EDADC04CBF}" type="slidenum">
              <a:rPr lang="zh-CN" altLang="en-US">
                <a:solidFill>
                  <a:prstClr val="black">
                    <a:tint val="75000"/>
                  </a:prstClr>
                </a:solidFill>
              </a:rPr>
              <a:pPr>
                <a:defRPr/>
              </a:pPr>
              <a:t>‹#›</a:t>
            </a:fld>
            <a:endParaRPr lang="zh-CN" altLang="en-US" dirty="0">
              <a:solidFill>
                <a:prstClr val="black">
                  <a:tint val="75000"/>
                </a:prstClr>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6440" y="476672"/>
            <a:ext cx="1830760" cy="486756"/>
          </a:xfrm>
          <a:prstGeom prst="rect">
            <a:avLst/>
          </a:prstGeom>
        </p:spPr>
      </p:pic>
    </p:spTree>
    <p:extLst>
      <p:ext uri="{BB962C8B-B14F-4D97-AF65-F5344CB8AC3E}">
        <p14:creationId xmlns:p14="http://schemas.microsoft.com/office/powerpoint/2010/main" val="22626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AAC958E7-2BC0-44DB-99AB-3C5DEE45BEF5}"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3D1A45F-5899-408D-B59A-97E42FE9C52F}"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51575"/>
            <a:ext cx="2844800" cy="476250"/>
          </a:xfrm>
        </p:spPr>
        <p:txBody>
          <a:bodyPr/>
          <a:lstStyle>
            <a:lvl1pPr>
              <a:defRPr/>
            </a:lvl1pPr>
          </a:lstStyle>
          <a:p>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endParaRPr lang="es-ES" altLang="zh-CN"/>
          </a:p>
        </p:txBody>
      </p:sp>
    </p:spTree>
    <p:extLst>
      <p:ext uri="{BB962C8B-B14F-4D97-AF65-F5344CB8AC3E}">
        <p14:creationId xmlns:p14="http://schemas.microsoft.com/office/powerpoint/2010/main" val="2988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a:t>单击此处编辑母版标题样式</a:t>
            </a:r>
          </a:p>
        </p:txBody>
      </p:sp>
      <p:sp>
        <p:nvSpPr>
          <p:cNvPr id="3" name="文本占位符 2"/>
          <p:cNvSpPr>
            <a:spLocks noGrp="1"/>
          </p:cNvSpPr>
          <p:nvPr>
            <p:ph type="body" sz="half" idx="1"/>
          </p:nvPr>
        </p:nvSpPr>
        <p:spPr>
          <a:xfrm>
            <a:off x="914400" y="1524000"/>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524000"/>
            <a:ext cx="508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97600" y="3657600"/>
            <a:ext cx="508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55807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271451"/>
            <a:ext cx="8596668" cy="4769911"/>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10" name="Title Placeholder 1">
            <a:extLst>
              <a:ext uri="{FF2B5EF4-FFF2-40B4-BE49-F238E27FC236}">
                <a16:creationId xmlns:a16="http://schemas.microsoft.com/office/drawing/2014/main" xmlns="" id="{FAFE3415-D9B0-4081-86C0-FF9F55330D73}"/>
              </a:ext>
            </a:extLst>
          </p:cNvPr>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503541592"/>
      </p:ext>
    </p:extLst>
  </p:cSld>
  <p:clrMapOvr>
    <a:masterClrMapping/>
  </p:clrMapOvr>
  <p:extLst>
    <p:ext uri="{DCECCB84-F9BA-43D5-87BE-67443E8EF086}">
      <p15:sldGuideLst xmlns:p15="http://schemas.microsoft.com/office/powerpoint/2012/main">
        <p15:guide id="1" orient="horz" pos="187">
          <p15:clr>
            <a:srgbClr val="FBAE40"/>
          </p15:clr>
        </p15:guide>
        <p15:guide id="2" pos="3840">
          <p15:clr>
            <a:srgbClr val="FBAE40"/>
          </p15:clr>
        </p15:guide>
        <p15:guide id="3" orient="horz" pos="845">
          <p15:clr>
            <a:srgbClr val="FBAE40"/>
          </p15:clr>
        </p15:guide>
        <p15:guide id="4" orient="horz" pos="75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305954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1262743"/>
            <a:ext cx="4184035" cy="4778618"/>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Content Placeholder 3"/>
          <p:cNvSpPr>
            <a:spLocks noGrp="1"/>
          </p:cNvSpPr>
          <p:nvPr>
            <p:ph sz="half" idx="2"/>
          </p:nvPr>
        </p:nvSpPr>
        <p:spPr>
          <a:xfrm>
            <a:off x="5089970" y="1262743"/>
            <a:ext cx="4184034" cy="4778619"/>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5" name="Date Placeholder 4"/>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9" name="Title Placeholder 1">
            <a:extLst>
              <a:ext uri="{FF2B5EF4-FFF2-40B4-BE49-F238E27FC236}">
                <a16:creationId xmlns:a16="http://schemas.microsoft.com/office/drawing/2014/main" xmlns="" id="{E0C76298-3454-47BB-ACEF-DA739F90EA4F}"/>
              </a:ext>
            </a:extLst>
          </p:cNvPr>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1319503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5745" y="1264000"/>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Content Placeholder 3"/>
          <p:cNvSpPr>
            <a:spLocks noGrp="1"/>
          </p:cNvSpPr>
          <p:nvPr>
            <p:ph sz="half" idx="2"/>
          </p:nvPr>
        </p:nvSpPr>
        <p:spPr>
          <a:xfrm>
            <a:off x="675745" y="1998273"/>
            <a:ext cx="4185623" cy="4043090"/>
          </a:xfrm>
        </p:spPr>
        <p:txBody>
          <a:bodyPr>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5" name="Text Placeholder 4"/>
          <p:cNvSpPr>
            <a:spLocks noGrp="1"/>
          </p:cNvSpPr>
          <p:nvPr>
            <p:ph type="body" sz="quarter" idx="3"/>
          </p:nvPr>
        </p:nvSpPr>
        <p:spPr>
          <a:xfrm>
            <a:off x="5088383" y="1264000"/>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1998273"/>
            <a:ext cx="4185617" cy="4043090"/>
          </a:xfrm>
        </p:spPr>
        <p:txBody>
          <a:bodyPr>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7" name="Date Placeholder 6"/>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10" name="Title Placeholder 1">
            <a:extLst>
              <a:ext uri="{FF2B5EF4-FFF2-40B4-BE49-F238E27FC236}">
                <a16:creationId xmlns:a16="http://schemas.microsoft.com/office/drawing/2014/main" xmlns="" id="{B004F047-FD61-4ECE-BA16-45074D5B6A05}"/>
              </a:ext>
            </a:extLst>
          </p:cNvPr>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3353910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6" name="Title Placeholder 1">
            <a:extLst>
              <a:ext uri="{FF2B5EF4-FFF2-40B4-BE49-F238E27FC236}">
                <a16:creationId xmlns:a16="http://schemas.microsoft.com/office/drawing/2014/main" xmlns="" id="{4F515F7D-9393-4C3D-9ACF-B33A6ACD3C70}"/>
              </a:ext>
            </a:extLst>
          </p:cNvPr>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121000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23392" y="1628800"/>
            <a:ext cx="10369152" cy="452596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日期占位符 3"/>
          <p:cNvSpPr>
            <a:spLocks noGrp="1"/>
          </p:cNvSpPr>
          <p:nvPr>
            <p:ph type="dt" sz="half" idx="10"/>
          </p:nvPr>
        </p:nvSpPr>
        <p:spPr/>
        <p:txBody>
          <a:bodyPr/>
          <a:lstStyle>
            <a:lvl1pPr>
              <a:defRPr/>
            </a:lvl1pPr>
          </a:lstStyle>
          <a:p>
            <a:pPr>
              <a:defRPr/>
            </a:pPr>
            <a:fld id="{54232237-16C1-45A7-B6BE-FB5BB9315569}" type="datetimeFigureOut">
              <a:rPr lang="zh-CN" altLang="en-US">
                <a:solidFill>
                  <a:prstClr val="black">
                    <a:tint val="75000"/>
                  </a:prstClr>
                </a:solidFill>
              </a:rPr>
              <a:pPr>
                <a:defRPr/>
              </a:pPr>
              <a:t>2019/11/28</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413963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577538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555110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4159202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4603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035182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64158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dirty="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dirty="0"/>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Date Placeholder 3"/>
          <p:cNvSpPr>
            <a:spLocks noGrp="1"/>
          </p:cNvSpPr>
          <p:nvPr>
            <p:ph type="dt" sz="half" idx="10"/>
          </p:nvPr>
        </p:nvSpPr>
        <p:spPr/>
        <p:txBody>
          <a:body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2397225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F8E975B-1BF5-4F7A-8458-A85B5E4CB3DF}"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mj-lt"/>
                <a:ea typeface="+mj-ea"/>
                <a:cs typeface="+mj-cs"/>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9242CD8D-1314-47D4-AA22-6613232B2A64}"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FF8C2A-5131-4CD3-A23B-A2B536C93C1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22530407-E14C-4528-8203-2EF997442A07}"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F00EDFBB-2FCC-4B64-BBE7-B69F86DD65AA}"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4539709-A3C1-4697-A681-0DE2DDCBC2D5}"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3FA978C-3417-4F8B-8F57-FBC6BACEF45E}"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10D0E4-0A5D-4502-A6BA-566966D077BE}" type="datetimeFigureOut">
              <a:rPr lang="zh-CN" altLang="en-US">
                <a:solidFill>
                  <a:prstClr val="black">
                    <a:tint val="75000"/>
                  </a:prstClr>
                </a:solidFill>
              </a:rPr>
              <a:pPr>
                <a:defRPr/>
              </a:pPr>
              <a:t>2019/11/28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A5152415-8DC1-40C1-8270-1E80A5A87D94}" type="datetimeFigureOut">
              <a:rPr lang="zh-CN" altLang="en-US">
                <a:solidFill>
                  <a:prstClr val="black">
                    <a:tint val="75000"/>
                  </a:prstClr>
                </a:solidFill>
              </a:rPr>
              <a:pPr eaLnBrk="1" hangingPunct="1">
                <a:defRPr/>
              </a:pPr>
              <a:t>2019/11/28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77334" y="1280160"/>
            <a:ext cx="8596668" cy="476120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461EFF-C669-4672-8FAA-19662A5A9B9B}" type="datetimeFigureOut">
              <a:rPr lang="zh-CN" altLang="en-US" smtClean="0"/>
              <a:t>2019/11/28</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9F9E659-F6DC-4306-9D7D-AC7D86E1D4BE}" type="slidenum">
              <a:rPr lang="zh-CN" altLang="en-US" smtClean="0"/>
              <a:t>‹#›</a:t>
            </a:fld>
            <a:endParaRPr lang="zh-CN" altLang="en-US"/>
          </a:p>
        </p:txBody>
      </p:sp>
      <p:pic>
        <p:nvPicPr>
          <p:cNvPr id="18" name="图片 17">
            <a:extLst>
              <a:ext uri="{FF2B5EF4-FFF2-40B4-BE49-F238E27FC236}">
                <a16:creationId xmlns:a16="http://schemas.microsoft.com/office/drawing/2014/main" xmlns="" id="{5951CE5B-3AF8-4C89-ABA5-1AF36DC11E6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160599" y="261565"/>
            <a:ext cx="1282770" cy="340558"/>
          </a:xfrm>
          <a:prstGeom prst="rect">
            <a:avLst/>
          </a:prstGeom>
        </p:spPr>
      </p:pic>
    </p:spTree>
    <p:extLst>
      <p:ext uri="{BB962C8B-B14F-4D97-AF65-F5344CB8AC3E}">
        <p14:creationId xmlns:p14="http://schemas.microsoft.com/office/powerpoint/2010/main" val="172061579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6.emf"/><Relationship Id="rId4" Type="http://schemas.openxmlformats.org/officeDocument/2006/relationships/package" Target="../embeddings/Microsoft_Visio_Drawing11111111.vsdx"/></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diagramColors" Target="../diagrams/colors1.xml"/><Relationship Id="rId12" Type="http://schemas.openxmlformats.org/officeDocument/2006/relationships/image" Target="../media/image9.jpeg"/><Relationship Id="rId17" Type="http://schemas.openxmlformats.org/officeDocument/2006/relationships/image" Target="../media/image14.jpeg"/><Relationship Id="rId2" Type="http://schemas.openxmlformats.org/officeDocument/2006/relationships/hyperlink" Target="../../trailers/FAST%20&#23459;&#20256;&#29255;.mov" TargetMode="External"/><Relationship Id="rId16"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8.jpeg"/><Relationship Id="rId5" Type="http://schemas.openxmlformats.org/officeDocument/2006/relationships/diagramLayout" Target="../diagrams/layout1.xml"/><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diagramData" Target="../diagrams/data1.xml"/><Relationship Id="rId9" Type="http://schemas.openxmlformats.org/officeDocument/2006/relationships/image" Target="../media/image6.jpeg"/><Relationship Id="rId1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62.wmf"/><Relationship Id="rId18" Type="http://schemas.openxmlformats.org/officeDocument/2006/relationships/image" Target="../media/image75.png"/><Relationship Id="rId26" Type="http://schemas.openxmlformats.org/officeDocument/2006/relationships/image" Target="../media/image83.jpeg"/><Relationship Id="rId3" Type="http://schemas.openxmlformats.org/officeDocument/2006/relationships/image" Target="../media/image63.jpg"/><Relationship Id="rId21" Type="http://schemas.openxmlformats.org/officeDocument/2006/relationships/image" Target="../media/image78.jpeg"/><Relationship Id="rId7" Type="http://schemas.openxmlformats.org/officeDocument/2006/relationships/image" Target="../media/image66.png"/><Relationship Id="rId12" Type="http://schemas.openxmlformats.org/officeDocument/2006/relationships/oleObject" Target="../embeddings/oleObject1.bin"/><Relationship Id="rId17" Type="http://schemas.openxmlformats.org/officeDocument/2006/relationships/image" Target="../media/image74.jpeg"/><Relationship Id="rId25" Type="http://schemas.openxmlformats.org/officeDocument/2006/relationships/image" Target="../media/image82.jpeg"/><Relationship Id="rId2" Type="http://schemas.openxmlformats.org/officeDocument/2006/relationships/slideLayout" Target="../slideLayouts/slideLayout2.xml"/><Relationship Id="rId16" Type="http://schemas.openxmlformats.org/officeDocument/2006/relationships/image" Target="../media/image73.jpeg"/><Relationship Id="rId20" Type="http://schemas.openxmlformats.org/officeDocument/2006/relationships/image" Target="../media/image77.jpeg"/><Relationship Id="rId1" Type="http://schemas.openxmlformats.org/officeDocument/2006/relationships/vmlDrawing" Target="../drawings/vmlDrawing2.vml"/><Relationship Id="rId6" Type="http://schemas.openxmlformats.org/officeDocument/2006/relationships/image" Target="../media/image65.jpeg"/><Relationship Id="rId11" Type="http://schemas.openxmlformats.org/officeDocument/2006/relationships/image" Target="../media/image70.png"/><Relationship Id="rId24" Type="http://schemas.openxmlformats.org/officeDocument/2006/relationships/image" Target="../media/image81.jpeg"/><Relationship Id="rId5" Type="http://schemas.openxmlformats.org/officeDocument/2006/relationships/image" Target="../media/image64.png"/><Relationship Id="rId15" Type="http://schemas.openxmlformats.org/officeDocument/2006/relationships/image" Target="../media/image72.jpeg"/><Relationship Id="rId23" Type="http://schemas.openxmlformats.org/officeDocument/2006/relationships/image" Target="../media/image80.jpeg"/><Relationship Id="rId28" Type="http://schemas.openxmlformats.org/officeDocument/2006/relationships/image" Target="../media/image60.jpeg"/><Relationship Id="rId10" Type="http://schemas.openxmlformats.org/officeDocument/2006/relationships/image" Target="../media/image69.jpeg"/><Relationship Id="rId19" Type="http://schemas.openxmlformats.org/officeDocument/2006/relationships/image" Target="../media/image76.png"/><Relationship Id="rId4" Type="http://schemas.openxmlformats.org/officeDocument/2006/relationships/image" Target="../media/image61.jpg"/><Relationship Id="rId9" Type="http://schemas.openxmlformats.org/officeDocument/2006/relationships/image" Target="../media/image68.jpeg"/><Relationship Id="rId14" Type="http://schemas.openxmlformats.org/officeDocument/2006/relationships/image" Target="../media/image71.jpeg"/><Relationship Id="rId22" Type="http://schemas.openxmlformats.org/officeDocument/2006/relationships/image" Target="../media/image79.png"/><Relationship Id="rId27" Type="http://schemas.openxmlformats.org/officeDocument/2006/relationships/image" Target="../media/image84.tif"/></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0" y="1916832"/>
            <a:ext cx="12192000" cy="2448272"/>
          </a:xfrm>
        </p:spPr>
        <p:txBody>
          <a:bodyPr/>
          <a:lstStyle/>
          <a:p>
            <a:pPr>
              <a:lnSpc>
                <a:spcPct val="150000"/>
              </a:lnSpc>
            </a:pPr>
            <a:r>
              <a:rPr lang="zh-CN" altLang="en-US" sz="6000" b="1" dirty="0">
                <a:solidFill>
                  <a:srgbClr val="FFFF00"/>
                </a:solidFill>
                <a:latin typeface="微软雅黑" panose="020B0503020204020204" pitchFamily="34" charset="-122"/>
                <a:ea typeface="微软雅黑" panose="020B0503020204020204" pitchFamily="34" charset="-122"/>
              </a:rPr>
              <a:t>国家天文科学数据</a:t>
            </a:r>
            <a:r>
              <a:rPr lang="zh-CN" altLang="en-US" sz="6000" b="1" dirty="0" smtClean="0">
                <a:solidFill>
                  <a:srgbClr val="FFFF00"/>
                </a:solidFill>
                <a:latin typeface="微软雅黑" panose="020B0503020204020204" pitchFamily="34" charset="-122"/>
                <a:ea typeface="微软雅黑" panose="020B0503020204020204" pitchFamily="34" charset="-122"/>
              </a:rPr>
              <a:t>中心</a:t>
            </a:r>
            <a:r>
              <a:rPr lang="en-US" altLang="zh-CN" sz="4800" dirty="0" smtClean="0">
                <a:solidFill>
                  <a:srgbClr val="FFFF00"/>
                </a:solidFill>
                <a:latin typeface="微软雅黑" panose="020B0503020204020204" pitchFamily="34" charset="-122"/>
                <a:ea typeface="微软雅黑" panose="020B0503020204020204" pitchFamily="34" charset="-122"/>
              </a:rPr>
              <a:t/>
            </a:r>
            <a:br>
              <a:rPr lang="en-US" altLang="zh-CN" sz="4800" dirty="0" smtClean="0">
                <a:solidFill>
                  <a:srgbClr val="FFFF00"/>
                </a:solidFill>
                <a:latin typeface="微软雅黑" panose="020B0503020204020204" pitchFamily="34" charset="-122"/>
                <a:ea typeface="微软雅黑" panose="020B0503020204020204" pitchFamily="34" charset="-122"/>
              </a:rPr>
            </a:br>
            <a:r>
              <a:rPr lang="zh-CN" altLang="en-US" sz="4000" dirty="0" smtClean="0">
                <a:latin typeface="微软雅黑" panose="020B0503020204020204" pitchFamily="34" charset="-122"/>
                <a:ea typeface="微软雅黑" panose="020B0503020204020204" pitchFamily="34" charset="-122"/>
              </a:rPr>
              <a:t>情况</a:t>
            </a:r>
            <a:r>
              <a:rPr lang="zh-CN" altLang="en-US" sz="4000" dirty="0">
                <a:latin typeface="微软雅黑" panose="020B0503020204020204" pitchFamily="34" charset="-122"/>
                <a:ea typeface="微软雅黑" panose="020B0503020204020204" pitchFamily="34" charset="-122"/>
              </a:rPr>
              <a:t>简介与发展设想</a:t>
            </a:r>
            <a:endParaRPr lang="en-US" altLang="zh-CN" sz="4000" dirty="0">
              <a:latin typeface="微软雅黑" panose="020B0503020204020204" pitchFamily="34" charset="-122"/>
              <a:ea typeface="微软雅黑" panose="020B0503020204020204" pitchFamily="34" charset="-122"/>
            </a:endParaRPr>
          </a:p>
        </p:txBody>
      </p:sp>
      <p:sp>
        <p:nvSpPr>
          <p:cNvPr id="2" name="副标题 1"/>
          <p:cNvSpPr>
            <a:spLocks noGrp="1"/>
          </p:cNvSpPr>
          <p:nvPr>
            <p:ph type="subTitle" idx="1"/>
          </p:nvPr>
        </p:nvSpPr>
        <p:spPr>
          <a:xfrm>
            <a:off x="2639616" y="4365104"/>
            <a:ext cx="6872808" cy="1512168"/>
          </a:xfrm>
        </p:spPr>
        <p:txBody>
          <a:bodyPr/>
          <a:lstStyle/>
          <a:p>
            <a:pPr>
              <a:lnSpc>
                <a:spcPct val="150000"/>
              </a:lnSpc>
            </a:pPr>
            <a:r>
              <a:rPr lang="zh-CN" altLang="en-US" sz="2400" dirty="0" smtClean="0">
                <a:solidFill>
                  <a:schemeClr val="tx1"/>
                </a:solidFill>
                <a:latin typeface="微软雅黑" panose="020B0503020204020204" pitchFamily="34" charset="-122"/>
                <a:ea typeface="微软雅黑" panose="020B0503020204020204" pitchFamily="34" charset="-122"/>
              </a:rPr>
              <a:t>崔辰州</a:t>
            </a:r>
            <a:endParaRPr lang="en-US" altLang="zh-CN" sz="2400" dirty="0" smtClean="0">
              <a:solidFill>
                <a:schemeClr val="tx1"/>
              </a:solidFill>
              <a:latin typeface="微软雅黑" panose="020B0503020204020204" pitchFamily="34" charset="-122"/>
              <a:ea typeface="微软雅黑" panose="020B0503020204020204" pitchFamily="34" charset="-122"/>
            </a:endParaRPr>
          </a:p>
          <a:p>
            <a:pPr>
              <a:lnSpc>
                <a:spcPct val="150000"/>
              </a:lnSpc>
            </a:pPr>
            <a:r>
              <a:rPr lang="zh-CN" altLang="en-US" sz="2400" dirty="0" smtClean="0">
                <a:solidFill>
                  <a:schemeClr val="tx1"/>
                </a:solidFill>
                <a:latin typeface="微软雅黑" panose="020B0503020204020204" pitchFamily="34" charset="-122"/>
                <a:ea typeface="微软雅黑" panose="020B0503020204020204" pitchFamily="34" charset="-122"/>
              </a:rPr>
              <a:t>中国科学院国家天文台</a:t>
            </a:r>
            <a:endParaRPr lang="en-US" altLang="zh-CN" sz="2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88499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F14E02-481A-4C80-953B-41001E694A97}"/>
              </a:ext>
            </a:extLst>
          </p:cNvPr>
          <p:cNvSpPr>
            <a:spLocks noGrp="1"/>
          </p:cNvSpPr>
          <p:nvPr>
            <p:ph type="title"/>
          </p:nvPr>
        </p:nvSpPr>
        <p:spPr/>
        <p:txBody>
          <a:bodyPr/>
          <a:lstStyle/>
          <a:p>
            <a:pPr algn="l"/>
            <a:r>
              <a:rPr lang="zh-CN" altLang="zh-CN" sz="4000" b="1" dirty="0">
                <a:latin typeface="微软雅黑" panose="020B0503020204020204" pitchFamily="34" charset="-122"/>
                <a:ea typeface="微软雅黑" panose="020B0503020204020204" pitchFamily="34" charset="-122"/>
              </a:rPr>
              <a:t>郭守敬望远镜光谱巡天数据</a:t>
            </a:r>
            <a:r>
              <a:rPr lang="zh-CN" altLang="zh-CN" sz="4000" b="1" dirty="0">
                <a:solidFill>
                  <a:srgbClr val="FFFF00"/>
                </a:solidFill>
                <a:latin typeface="微软雅黑" panose="020B0503020204020204" pitchFamily="34" charset="-122"/>
                <a:ea typeface="微软雅黑" panose="020B0503020204020204" pitchFamily="34" charset="-122"/>
              </a:rPr>
              <a:t>全生命周期</a:t>
            </a:r>
            <a:r>
              <a:rPr lang="zh-CN" altLang="zh-CN" sz="4000" b="1" dirty="0">
                <a:latin typeface="微软雅黑" panose="020B0503020204020204" pitchFamily="34" charset="-122"/>
                <a:ea typeface="微软雅黑" panose="020B0503020204020204" pitchFamily="34" charset="-122"/>
              </a:rPr>
              <a:t>服务</a:t>
            </a:r>
            <a:endParaRPr lang="zh-CN" altLang="en-US" sz="4000" dirty="0"/>
          </a:p>
        </p:txBody>
      </p:sp>
      <p:pic>
        <p:nvPicPr>
          <p:cNvPr id="4" name="图片 3">
            <a:extLst>
              <a:ext uri="{FF2B5EF4-FFF2-40B4-BE49-F238E27FC236}">
                <a16:creationId xmlns:a16="http://schemas.microsoft.com/office/drawing/2014/main" xmlns="" id="{CC9257C9-88F6-4EF8-8923-CD1D379196D7}"/>
              </a:ext>
            </a:extLst>
          </p:cNvPr>
          <p:cNvPicPr>
            <a:picLocks noChangeAspect="1"/>
          </p:cNvPicPr>
          <p:nvPr/>
        </p:nvPicPr>
        <p:blipFill rotWithShape="1">
          <a:blip r:embed="rId3">
            <a:extLst>
              <a:ext uri="{28A0092B-C50C-407E-A947-70E740481C1C}">
                <a14:useLocalDpi xmlns:a14="http://schemas.microsoft.com/office/drawing/2010/main" val="0"/>
              </a:ext>
            </a:extLst>
          </a:blip>
          <a:srcRect b="1206"/>
          <a:stretch/>
        </p:blipFill>
        <p:spPr>
          <a:xfrm>
            <a:off x="6888088" y="1448501"/>
            <a:ext cx="5303912" cy="5434011"/>
          </a:xfrm>
          <a:prstGeom prst="rect">
            <a:avLst/>
          </a:prstGeom>
          <a:ln>
            <a:noFill/>
          </a:ln>
          <a:effectLst/>
        </p:spPr>
      </p:pic>
      <p:pic>
        <p:nvPicPr>
          <p:cNvPr id="5" name="内容占位符 6">
            <a:extLst>
              <a:ext uri="{FF2B5EF4-FFF2-40B4-BE49-F238E27FC236}">
                <a16:creationId xmlns:a16="http://schemas.microsoft.com/office/drawing/2014/main" xmlns="" id="{7D7037B2-C565-4434-A274-5568DFFB0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1446894"/>
            <a:ext cx="6948308" cy="3515026"/>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0" y="4961920"/>
            <a:ext cx="6948308" cy="1896080"/>
          </a:xfrm>
          <a:prstGeom prst="rect">
            <a:avLst/>
          </a:prstGeom>
          <a:solidFill>
            <a:srgbClr val="002060"/>
          </a:solidFill>
          <a:ln>
            <a:noFill/>
          </a:ln>
        </p:spPr>
        <p:txBody>
          <a:bodyPr vert="horz" wrap="square" lIns="360000" tIns="60960" rIns="121920" bIns="60960" numCol="1" anchor="ctr" anchorCtr="0" compatLnSpc="1">
            <a:prstTxWarp prst="textNoShape">
              <a:avLst/>
            </a:prstTxWarp>
          </a:bodyPr>
          <a:lstStyle/>
          <a:p>
            <a:pP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2018</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rgbClr val="FFFF00"/>
                </a:solidFill>
                <a:latin typeface="微软雅黑" panose="020B0503020204020204" pitchFamily="34" charset="-122"/>
                <a:ea typeface="微软雅黑" panose="020B0503020204020204" pitchFamily="34" charset="-122"/>
              </a:rPr>
              <a:t>LAMOST</a:t>
            </a:r>
            <a:r>
              <a:rPr lang="zh-CN" altLang="en-US" sz="2000" b="1" dirty="0">
                <a:solidFill>
                  <a:srgbClr val="FFFF00"/>
                </a:solidFill>
                <a:latin typeface="微软雅黑" panose="020B0503020204020204" pitchFamily="34" charset="-122"/>
                <a:ea typeface="微软雅黑" panose="020B0503020204020204" pitchFamily="34" charset="-122"/>
              </a:rPr>
              <a:t>数据管理与发布系统</a:t>
            </a:r>
            <a:r>
              <a:rPr lang="zh-CN" altLang="en-US" sz="2000" b="1" dirty="0">
                <a:solidFill>
                  <a:schemeClr val="bg1"/>
                </a:solidFill>
                <a:latin typeface="微软雅黑" panose="020B0503020204020204" pitchFamily="34" charset="-122"/>
                <a:ea typeface="微软雅黑" panose="020B0503020204020204" pitchFamily="34" charset="-122"/>
              </a:rPr>
              <a:t>”入选中科院年度信息化优秀案例</a:t>
            </a:r>
          </a:p>
        </p:txBody>
      </p:sp>
    </p:spTree>
    <p:extLst>
      <p:ext uri="{BB962C8B-B14F-4D97-AF65-F5344CB8AC3E}">
        <p14:creationId xmlns:p14="http://schemas.microsoft.com/office/powerpoint/2010/main" val="1024244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23E8CE-0B4F-4501-8690-F7026D71E67A}"/>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案例二：</a:t>
            </a:r>
            <a:r>
              <a:rPr lang="zh-CN" altLang="zh-CN" sz="4000" b="1" dirty="0" smtClean="0">
                <a:latin typeface="微软雅黑" panose="020B0503020204020204" pitchFamily="34" charset="-122"/>
                <a:ea typeface="微软雅黑" panose="020B0503020204020204" pitchFamily="34" charset="-122"/>
              </a:rPr>
              <a:t>国内</a:t>
            </a:r>
            <a:r>
              <a:rPr lang="zh-CN" altLang="zh-CN" sz="4000" b="1" dirty="0">
                <a:latin typeface="微软雅黑" panose="020B0503020204020204" pitchFamily="34" charset="-122"/>
                <a:ea typeface="微软雅黑" panose="020B0503020204020204" pitchFamily="34" charset="-122"/>
              </a:rPr>
              <a:t>地基望远镜数据全生命周期服务</a:t>
            </a:r>
            <a:endParaRPr lang="zh-CN" altLang="en-US" sz="4000" b="1"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3DCF6239-6725-46FA-8717-15957CE186A5}"/>
              </a:ext>
            </a:extLst>
          </p:cNvPr>
          <p:cNvSpPr>
            <a:spLocks noGrp="1"/>
          </p:cNvSpPr>
          <p:nvPr>
            <p:ph idx="1"/>
          </p:nvPr>
        </p:nvSpPr>
        <p:spPr>
          <a:xfrm>
            <a:off x="6744072" y="1628800"/>
            <a:ext cx="5184576" cy="4525963"/>
          </a:xfrm>
        </p:spPr>
        <p:txBody>
          <a:bodyPr/>
          <a:lstStyle/>
          <a:p>
            <a:pPr>
              <a:lnSpc>
                <a:spcPct val="150000"/>
              </a:lnSpc>
              <a:buFont typeface="Wingdings" panose="05000000000000000000" pitchFamily="2" charset="2"/>
              <a:buChar char="Ø"/>
            </a:pPr>
            <a:r>
              <a:rPr lang="zh-CN" altLang="zh-CN" sz="2000" dirty="0">
                <a:latin typeface="微软雅黑" panose="020B0503020204020204" pitchFamily="34" charset="-122"/>
                <a:ea typeface="微软雅黑" panose="020B0503020204020204" pitchFamily="34" charset="-122"/>
              </a:rPr>
              <a:t>为望远镜提供</a:t>
            </a:r>
            <a:r>
              <a:rPr lang="zh-CN" altLang="zh-CN" sz="2000" b="1" dirty="0">
                <a:latin typeface="微软雅黑" panose="020B0503020204020204" pitchFamily="34" charset="-122"/>
                <a:ea typeface="微软雅黑" panose="020B0503020204020204" pitchFamily="34" charset="-122"/>
              </a:rPr>
              <a:t>时间申请、观测数据数据管理、传输、归档、备份、数据交叉融合的</a:t>
            </a:r>
            <a:r>
              <a:rPr lang="zh-CN" altLang="zh-CN" sz="2000" b="1" dirty="0">
                <a:solidFill>
                  <a:srgbClr val="FF0000"/>
                </a:solidFill>
                <a:latin typeface="微软雅黑" panose="020B0503020204020204" pitchFamily="34" charset="-122"/>
                <a:ea typeface="微软雅黑" panose="020B0503020204020204" pitchFamily="34" charset="-122"/>
              </a:rPr>
              <a:t>统一服务</a:t>
            </a:r>
            <a:r>
              <a:rPr lang="zh-CN" altLang="zh-CN" sz="2000" b="1" dirty="0" smtClean="0">
                <a:solidFill>
                  <a:srgbClr val="FF0000"/>
                </a:solidFill>
                <a:latin typeface="微软雅黑" panose="020B0503020204020204" pitchFamily="34" charset="-122"/>
                <a:ea typeface="微软雅黑" panose="020B0503020204020204" pitchFamily="34" charset="-122"/>
              </a:rPr>
              <a:t>入口</a:t>
            </a:r>
            <a:r>
              <a:rPr lang="zh-CN" altLang="en-US" sz="2000" dirty="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zh-CN" sz="2000" dirty="0" smtClean="0">
                <a:latin typeface="微软雅黑" panose="020B0503020204020204" pitchFamily="34" charset="-122"/>
                <a:ea typeface="微软雅黑" panose="020B0503020204020204" pitchFamily="34" charset="-122"/>
              </a:rPr>
              <a:t>实现</a:t>
            </a:r>
            <a:r>
              <a:rPr lang="zh-CN" altLang="zh-CN" sz="2000" dirty="0">
                <a:latin typeface="微软雅黑" panose="020B0503020204020204" pitchFamily="34" charset="-122"/>
                <a:ea typeface="微软雅黑" panose="020B0503020204020204" pitchFamily="34" charset="-122"/>
              </a:rPr>
              <a:t>了</a:t>
            </a:r>
            <a:r>
              <a:rPr lang="zh-CN" altLang="zh-CN" sz="2000" b="1" dirty="0">
                <a:solidFill>
                  <a:srgbClr val="0070C0"/>
                </a:solidFill>
                <a:latin typeface="微软雅黑" panose="020B0503020204020204" pitchFamily="34" charset="-122"/>
                <a:ea typeface="微软雅黑" panose="020B0503020204020204" pitchFamily="34" charset="-122"/>
              </a:rPr>
              <a:t>数据和</a:t>
            </a:r>
            <a:r>
              <a:rPr lang="zh-CN" altLang="zh-CN" sz="2000" b="1" dirty="0" smtClean="0">
                <a:solidFill>
                  <a:srgbClr val="0070C0"/>
                </a:solidFill>
                <a:latin typeface="微软雅黑" panose="020B0503020204020204" pitchFamily="34" charset="-122"/>
                <a:ea typeface="微软雅黑" panose="020B0503020204020204" pitchFamily="34" charset="-122"/>
              </a:rPr>
              <a:t>望远</a:t>
            </a:r>
            <a:r>
              <a:rPr lang="zh-CN" altLang="en-US" sz="2000" b="1" dirty="0" smtClean="0">
                <a:solidFill>
                  <a:srgbClr val="0070C0"/>
                </a:solidFill>
                <a:latin typeface="微软雅黑" panose="020B0503020204020204" pitchFamily="34" charset="-122"/>
                <a:ea typeface="微软雅黑" panose="020B0503020204020204" pitchFamily="34" charset="-122"/>
              </a:rPr>
              <a:t>镜</a:t>
            </a:r>
            <a:r>
              <a:rPr lang="zh-CN" altLang="zh-CN" sz="2000" b="1" dirty="0" smtClean="0">
                <a:solidFill>
                  <a:srgbClr val="0070C0"/>
                </a:solidFill>
                <a:latin typeface="微软雅黑" panose="020B0503020204020204" pitchFamily="34" charset="-122"/>
                <a:ea typeface="微软雅黑" panose="020B0503020204020204" pitchFamily="34" charset="-122"/>
              </a:rPr>
              <a:t>的</a:t>
            </a:r>
            <a:r>
              <a:rPr lang="zh-CN" altLang="zh-CN" sz="2000" b="1" dirty="0">
                <a:solidFill>
                  <a:srgbClr val="0070C0"/>
                </a:solidFill>
                <a:latin typeface="微软雅黑" panose="020B0503020204020204" pitchFamily="34" charset="-122"/>
                <a:ea typeface="微软雅黑" panose="020B0503020204020204" pitchFamily="34" charset="-122"/>
              </a:rPr>
              <a:t>高度</a:t>
            </a:r>
            <a:r>
              <a:rPr lang="zh-CN" altLang="zh-CN" sz="2000" b="1" dirty="0" smtClean="0">
                <a:solidFill>
                  <a:srgbClr val="0070C0"/>
                </a:solidFill>
                <a:latin typeface="微软雅黑" panose="020B0503020204020204" pitchFamily="34" charset="-122"/>
                <a:ea typeface="微软雅黑" panose="020B0503020204020204" pitchFamily="34" charset="-122"/>
              </a:rPr>
              <a:t>共享</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zh-CN" sz="2000" dirty="0" smtClean="0">
                <a:latin typeface="微软雅黑" panose="020B0503020204020204" pitchFamily="34" charset="-122"/>
                <a:ea typeface="微软雅黑" panose="020B0503020204020204" pitchFamily="34" charset="-122"/>
              </a:rPr>
              <a:t>为</a:t>
            </a:r>
            <a:r>
              <a:rPr lang="zh-CN" altLang="zh-CN" sz="2000" dirty="0">
                <a:latin typeface="微软雅黑" panose="020B0503020204020204" pitchFamily="34" charset="-122"/>
                <a:ea typeface="微软雅黑" panose="020B0503020204020204" pitchFamily="34" charset="-122"/>
              </a:rPr>
              <a:t>研究人员提供一个</a:t>
            </a:r>
            <a:r>
              <a:rPr lang="zh-CN" altLang="zh-CN" sz="2000" b="1" dirty="0">
                <a:latin typeface="微软雅黑" panose="020B0503020204020204" pitchFamily="34" charset="-122"/>
                <a:ea typeface="微软雅黑" panose="020B0503020204020204" pitchFamily="34" charset="-122"/>
              </a:rPr>
              <a:t>资源集成</a:t>
            </a:r>
            <a:r>
              <a:rPr lang="zh-CN" altLang="zh-CN" sz="2000" b="1" dirty="0" smtClean="0">
                <a:latin typeface="微软雅黑" panose="020B0503020204020204" pitchFamily="34" charset="-122"/>
                <a:ea typeface="微软雅黑" panose="020B0503020204020204" pitchFamily="34" charset="-122"/>
              </a:rPr>
              <a:t>平台</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zh-CN" sz="2000" dirty="0" smtClean="0">
                <a:latin typeface="微软雅黑" panose="020B0503020204020204" pitchFamily="34" charset="-122"/>
                <a:ea typeface="微软雅黑" panose="020B0503020204020204" pitchFamily="34" charset="-122"/>
              </a:rPr>
              <a:t>最大化</a:t>
            </a:r>
            <a:r>
              <a:rPr lang="zh-CN" altLang="zh-CN" sz="2000" dirty="0">
                <a:latin typeface="微软雅黑" panose="020B0503020204020204" pitchFamily="34" charset="-122"/>
                <a:ea typeface="微软雅黑" panose="020B0503020204020204" pitchFamily="34" charset="-122"/>
              </a:rPr>
              <a:t>利用</a:t>
            </a:r>
            <a:r>
              <a:rPr lang="zh-CN" altLang="zh-CN" sz="2000" dirty="0" smtClean="0">
                <a:latin typeface="微软雅黑" panose="020B0503020204020204" pitchFamily="34" charset="-122"/>
                <a:ea typeface="微软雅黑" panose="020B0503020204020204" pitchFamily="34" charset="-122"/>
              </a:rPr>
              <a:t>数据</a:t>
            </a:r>
            <a:r>
              <a:rPr lang="zh-CN" altLang="en-US" sz="2000" dirty="0" smtClean="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zh-CN" sz="2000" dirty="0" smtClean="0">
                <a:latin typeface="微软雅黑" panose="020B0503020204020204" pitchFamily="34" charset="-122"/>
                <a:ea typeface="微软雅黑" panose="020B0503020204020204" pitchFamily="34" charset="-122"/>
              </a:rPr>
              <a:t>为</a:t>
            </a:r>
            <a:r>
              <a:rPr lang="zh-CN" altLang="zh-CN" sz="2000" dirty="0">
                <a:latin typeface="微软雅黑" panose="020B0503020204020204" pitchFamily="34" charset="-122"/>
                <a:ea typeface="微软雅黑" panose="020B0503020204020204" pitchFamily="34" charset="-122"/>
              </a:rPr>
              <a:t>望远镜实际需求</a:t>
            </a:r>
            <a:r>
              <a:rPr lang="zh-CN" altLang="zh-CN" sz="2000" b="1" dirty="0">
                <a:solidFill>
                  <a:srgbClr val="FF0000"/>
                </a:solidFill>
                <a:latin typeface="微软雅黑" panose="020B0503020204020204" pitchFamily="34" charset="-122"/>
                <a:ea typeface="微软雅黑" panose="020B0503020204020204" pitchFamily="34" charset="-122"/>
              </a:rPr>
              <a:t>提供差异化的服务</a:t>
            </a:r>
            <a:r>
              <a:rPr lang="zh-CN" altLang="zh-CN" sz="2000" dirty="0">
                <a:latin typeface="微软雅黑" panose="020B0503020204020204" pitchFamily="34" charset="-122"/>
                <a:ea typeface="微软雅黑" panose="020B0503020204020204" pitchFamily="34" charset="-122"/>
              </a:rPr>
              <a:t>，如</a:t>
            </a:r>
            <a:r>
              <a:rPr lang="zh-CN" altLang="zh-CN" sz="2000" b="1" dirty="0">
                <a:latin typeface="微软雅黑" panose="020B0503020204020204" pitchFamily="34" charset="-122"/>
                <a:ea typeface="微软雅黑" panose="020B0503020204020204" pitchFamily="34" charset="-122"/>
              </a:rPr>
              <a:t>历史数据抢救、产品数据管理与发布以及数据处理</a:t>
            </a:r>
            <a:r>
              <a:rPr lang="zh-CN" altLang="zh-CN" sz="2000" dirty="0">
                <a:latin typeface="微软雅黑" panose="020B0503020204020204" pitchFamily="34" charset="-122"/>
                <a:ea typeface="微软雅黑" panose="020B0503020204020204" pitchFamily="34" charset="-122"/>
              </a:rPr>
              <a:t>等</a:t>
            </a:r>
            <a:r>
              <a:rPr lang="zh-CN" altLang="zh-CN" sz="2000" dirty="0" smtClean="0">
                <a:latin typeface="微软雅黑" panose="020B0503020204020204" pitchFamily="34" charset="-122"/>
                <a:ea typeface="微软雅黑" panose="020B0503020204020204" pitchFamily="34" charset="-122"/>
              </a:rPr>
              <a:t>。</a:t>
            </a:r>
            <a:endParaRPr lang="zh-CN" altLang="zh-CN" sz="20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xmlns="" id="{58B37E89-9F14-4F4B-996A-57AEEBFA5C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0" y="1904808"/>
            <a:ext cx="6296028" cy="3973945"/>
          </a:xfrm>
          <a:prstGeom prst="rect">
            <a:avLst/>
          </a:prstGeom>
        </p:spPr>
      </p:pic>
    </p:spTree>
    <p:extLst>
      <p:ext uri="{BB962C8B-B14F-4D97-AF65-F5344CB8AC3E}">
        <p14:creationId xmlns:p14="http://schemas.microsoft.com/office/powerpoint/2010/main" val="2143927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a:extLst>
              <a:ext uri="{FF2B5EF4-FFF2-40B4-BE49-F238E27FC236}">
                <a16:creationId xmlns:a16="http://schemas.microsoft.com/office/drawing/2014/main" xmlns="" id="{F8DF8F8A-9EE7-4F11-BAFA-2D918E551022}"/>
              </a:ext>
            </a:extLst>
          </p:cNvPr>
          <p:cNvSpPr txBox="1">
            <a:spLocks/>
          </p:cNvSpPr>
          <p:nvPr/>
        </p:nvSpPr>
        <p:spPr bwMode="auto">
          <a:xfrm>
            <a:off x="0" y="1408980"/>
            <a:ext cx="7824192" cy="2740100"/>
          </a:xfrm>
          <a:prstGeom prst="rect">
            <a:avLst/>
          </a:prstGeom>
          <a:solidFill>
            <a:srgbClr val="003366"/>
          </a:solidFill>
          <a:ln>
            <a:noFill/>
          </a:ln>
          <a:extLst/>
        </p:spPr>
        <p:txBody>
          <a:bodyPr vert="horz" wrap="square" lIns="612000" tIns="216000" rIns="612000" bIns="21600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charset="0"/>
              <a:buNone/>
            </a:pPr>
            <a:r>
              <a:rPr lang="zh-CN" altLang="zh-CN" sz="2000" dirty="0" smtClean="0">
                <a:solidFill>
                  <a:schemeClr val="bg1"/>
                </a:solidFill>
                <a:latin typeface="微软雅黑" panose="020B0503020204020204" pitchFamily="34" charset="-122"/>
                <a:ea typeface="微软雅黑" panose="020B0503020204020204" pitchFamily="34" charset="-122"/>
              </a:rPr>
              <a:t>在三十多年良好工作基础上，以建设运行</a:t>
            </a:r>
            <a:r>
              <a:rPr lang="en-US" altLang="zh-CN" sz="2000" dirty="0" smtClean="0">
                <a:solidFill>
                  <a:schemeClr val="bg1"/>
                </a:solidFill>
                <a:latin typeface="微软雅黑" panose="020B0503020204020204" pitchFamily="34" charset="-122"/>
                <a:ea typeface="微软雅黑" panose="020B0503020204020204" pitchFamily="34" charset="-122"/>
              </a:rPr>
              <a:t>“</a:t>
            </a:r>
            <a:r>
              <a:rPr lang="zh-CN" altLang="zh-CN" sz="2000" dirty="0" smtClean="0">
                <a:solidFill>
                  <a:schemeClr val="bg1"/>
                </a:solidFill>
                <a:latin typeface="微软雅黑" panose="020B0503020204020204" pitchFamily="34" charset="-122"/>
                <a:ea typeface="微软雅黑" panose="020B0503020204020204" pitchFamily="34" charset="-122"/>
              </a:rPr>
              <a:t>国家天文科学数据中心</a:t>
            </a:r>
            <a:r>
              <a:rPr lang="en-US" altLang="zh-CN" sz="2000" dirty="0" smtClean="0">
                <a:solidFill>
                  <a:schemeClr val="bg1"/>
                </a:solidFill>
                <a:latin typeface="微软雅黑" panose="020B0503020204020204" pitchFamily="34" charset="-122"/>
                <a:ea typeface="微软雅黑" panose="020B0503020204020204" pitchFamily="34" charset="-122"/>
              </a:rPr>
              <a:t>”</a:t>
            </a:r>
            <a:r>
              <a:rPr lang="zh-CN" altLang="zh-CN" sz="2000" dirty="0" smtClean="0">
                <a:solidFill>
                  <a:schemeClr val="bg1"/>
                </a:solidFill>
                <a:latin typeface="微软雅黑" panose="020B0503020204020204" pitchFamily="34" charset="-122"/>
                <a:ea typeface="微软雅黑" panose="020B0503020204020204" pitchFamily="34" charset="-122"/>
              </a:rPr>
              <a:t>为契机，</a:t>
            </a:r>
            <a:r>
              <a:rPr lang="zh-CN" altLang="zh-CN" sz="2000" b="1" dirty="0" smtClean="0">
                <a:solidFill>
                  <a:schemeClr val="bg1"/>
                </a:solidFill>
                <a:latin typeface="微软雅黑" panose="020B0503020204020204" pitchFamily="34" charset="-122"/>
                <a:ea typeface="微软雅黑" panose="020B0503020204020204" pitchFamily="34" charset="-122"/>
              </a:rPr>
              <a:t>经过五到十年的努力</a:t>
            </a:r>
            <a:r>
              <a:rPr lang="zh-CN" altLang="zh-CN" sz="2000" dirty="0" smtClean="0">
                <a:solidFill>
                  <a:schemeClr val="bg1"/>
                </a:solidFill>
                <a:latin typeface="微软雅黑" panose="020B0503020204020204" pitchFamily="34" charset="-122"/>
                <a:ea typeface="微软雅黑" panose="020B0503020204020204" pitchFamily="34" charset="-122"/>
              </a:rPr>
              <a:t>，把中心打造成为</a:t>
            </a:r>
            <a:r>
              <a:rPr lang="zh-CN" altLang="zh-CN" sz="2000" b="1" dirty="0" smtClean="0">
                <a:solidFill>
                  <a:srgbClr val="FFC000"/>
                </a:solidFill>
                <a:latin typeface="微软雅黑" panose="020B0503020204020204" pitchFamily="34" charset="-122"/>
                <a:ea typeface="微软雅黑" panose="020B0503020204020204" pitchFamily="34" charset="-122"/>
              </a:rPr>
              <a:t>优秀的国家科学数据中心和国际知名的天文科学数据中心</a:t>
            </a:r>
            <a:r>
              <a:rPr lang="zh-CN" altLang="zh-CN" sz="2000" dirty="0" smtClean="0">
                <a:solidFill>
                  <a:schemeClr val="bg1"/>
                </a:solidFill>
                <a:latin typeface="微软雅黑" panose="020B0503020204020204" pitchFamily="34" charset="-122"/>
                <a:ea typeface="微软雅黑" panose="020B0503020204020204" pitchFamily="34" charset="-122"/>
              </a:rPr>
              <a:t>，</a:t>
            </a:r>
            <a:r>
              <a:rPr lang="zh-CN" altLang="zh-CN" sz="2000" b="1" dirty="0" smtClean="0">
                <a:solidFill>
                  <a:schemeClr val="bg1"/>
                </a:solidFill>
                <a:latin typeface="微软雅黑" panose="020B0503020204020204" pitchFamily="34" charset="-122"/>
                <a:ea typeface="微软雅黑" panose="020B0503020204020204" pitchFamily="34" charset="-122"/>
              </a:rPr>
              <a:t>在促进天文科学数据的深度应用和天文学研究创新方面发挥重要的积极作用</a:t>
            </a:r>
            <a:r>
              <a:rPr lang="zh-CN" altLang="zh-CN" sz="2000" dirty="0" smtClean="0">
                <a:solidFill>
                  <a:schemeClr val="bg1"/>
                </a:solidFill>
                <a:latin typeface="微软雅黑" panose="020B0503020204020204" pitchFamily="34" charset="-122"/>
                <a:ea typeface="微软雅黑" panose="020B0503020204020204" pitchFamily="34" charset="-122"/>
              </a:rPr>
              <a:t>。</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marL="0" indent="0">
              <a:lnSpc>
                <a:spcPct val="150000"/>
              </a:lnSpc>
              <a:buFont typeface="Arial" charset="0"/>
              <a:buNone/>
            </a:pPr>
            <a:endParaRPr lang="en-US" altLang="zh-CN" sz="2000" dirty="0" smtClean="0">
              <a:solidFill>
                <a:schemeClr val="bg1"/>
              </a:solidFill>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F8DF8F8A-9EE7-4F11-BAFA-2D918E551022}"/>
              </a:ext>
            </a:extLst>
          </p:cNvPr>
          <p:cNvSpPr>
            <a:spLocks noGrp="1"/>
          </p:cNvSpPr>
          <p:nvPr>
            <p:ph idx="1"/>
          </p:nvPr>
        </p:nvSpPr>
        <p:spPr>
          <a:xfrm>
            <a:off x="2135560" y="4149079"/>
            <a:ext cx="10056440" cy="2708921"/>
          </a:xfrm>
          <a:solidFill>
            <a:schemeClr val="accent1">
              <a:lumMod val="20000"/>
              <a:lumOff val="80000"/>
            </a:schemeClr>
          </a:solidFill>
        </p:spPr>
        <p:txBody>
          <a:bodyPr lIns="1080000" tIns="432000" rIns="648000" bIns="216000"/>
          <a:lstStyle/>
          <a:p>
            <a:pPr marL="0" indent="0">
              <a:lnSpc>
                <a:spcPct val="150000"/>
              </a:lnSpc>
              <a:buNone/>
            </a:pPr>
            <a:r>
              <a:rPr lang="zh-CN" altLang="zh-CN" sz="2000" dirty="0" smtClean="0">
                <a:latin typeface="微软雅黑" panose="020B0503020204020204" pitchFamily="34" charset="-122"/>
                <a:ea typeface="微软雅黑" panose="020B0503020204020204" pitchFamily="34" charset="-122"/>
              </a:rPr>
              <a:t>以</a:t>
            </a:r>
            <a:r>
              <a:rPr lang="zh-CN" altLang="zh-CN" sz="2000" dirty="0">
                <a:latin typeface="微软雅黑" panose="020B0503020204020204" pitchFamily="34" charset="-122"/>
                <a:ea typeface="微软雅黑" panose="020B0503020204020204" pitchFamily="34" charset="-122"/>
              </a:rPr>
              <a:t>法国斯特拉斯堡天文数据中心（</a:t>
            </a:r>
            <a:r>
              <a:rPr lang="en-US" altLang="zh-CN" sz="2000" b="1" dirty="0">
                <a:solidFill>
                  <a:srgbClr val="0000FF"/>
                </a:solidFill>
                <a:latin typeface="微软雅黑" panose="020B0503020204020204" pitchFamily="34" charset="-122"/>
                <a:ea typeface="微软雅黑" panose="020B0503020204020204" pitchFamily="34" charset="-122"/>
              </a:rPr>
              <a:t>CDS</a:t>
            </a:r>
            <a:r>
              <a:rPr lang="zh-CN" altLang="zh-CN" sz="2000" dirty="0">
                <a:latin typeface="微软雅黑" panose="020B0503020204020204" pitchFamily="34" charset="-122"/>
                <a:ea typeface="微软雅黑" panose="020B0503020204020204" pitchFamily="34" charset="-122"/>
              </a:rPr>
              <a:t>）和</a:t>
            </a:r>
            <a:r>
              <a:rPr lang="en-US" altLang="zh-CN" sz="2000" dirty="0">
                <a:latin typeface="微软雅黑" panose="020B0503020204020204" pitchFamily="34" charset="-122"/>
                <a:ea typeface="微软雅黑" panose="020B0503020204020204" pitchFamily="34" charset="-122"/>
              </a:rPr>
              <a:t>NASA</a:t>
            </a:r>
            <a:r>
              <a:rPr lang="zh-CN" altLang="zh-CN" sz="2000" dirty="0">
                <a:latin typeface="微软雅黑" panose="020B0503020204020204" pitchFamily="34" charset="-122"/>
                <a:ea typeface="微软雅黑" panose="020B0503020204020204" pitchFamily="34" charset="-122"/>
              </a:rPr>
              <a:t>河外数据库（</a:t>
            </a:r>
            <a:r>
              <a:rPr lang="en-US" altLang="zh-CN" sz="2000" b="1" dirty="0">
                <a:solidFill>
                  <a:srgbClr val="0000FF"/>
                </a:solidFill>
                <a:latin typeface="微软雅黑" panose="020B0503020204020204" pitchFamily="34" charset="-122"/>
                <a:ea typeface="微软雅黑" panose="020B0503020204020204" pitchFamily="34" charset="-122"/>
              </a:rPr>
              <a:t>NED</a:t>
            </a:r>
            <a:r>
              <a:rPr lang="zh-CN" altLang="zh-CN" sz="2000" dirty="0">
                <a:latin typeface="微软雅黑" panose="020B0503020204020204" pitchFamily="34" charset="-122"/>
                <a:ea typeface="微软雅黑" panose="020B0503020204020204" pitchFamily="34" charset="-122"/>
              </a:rPr>
              <a:t>）为榜样，</a:t>
            </a:r>
            <a:r>
              <a:rPr lang="zh-CN" altLang="zh-CN" sz="2000" b="1" dirty="0">
                <a:latin typeface="微软雅黑" panose="020B0503020204020204" pitchFamily="34" charset="-122"/>
                <a:ea typeface="微软雅黑" panose="020B0503020204020204" pitchFamily="34" charset="-122"/>
              </a:rPr>
              <a:t>把本中心打造成为优秀的国家科学数据中心和国际知名的天文科学数据中心</a:t>
            </a:r>
            <a:r>
              <a:rPr lang="zh-CN" altLang="zh-CN" sz="2000" dirty="0">
                <a:latin typeface="微软雅黑" panose="020B0503020204020204" pitchFamily="34" charset="-122"/>
                <a:ea typeface="微软雅黑" panose="020B0503020204020204" pitchFamily="34" charset="-122"/>
              </a:rPr>
              <a:t>，</a:t>
            </a:r>
            <a:r>
              <a:rPr lang="zh-CN" altLang="zh-CN" sz="2000" b="1" dirty="0">
                <a:solidFill>
                  <a:srgbClr val="FF0000"/>
                </a:solidFill>
                <a:latin typeface="微软雅黑" panose="020B0503020204020204" pitchFamily="34" charset="-122"/>
                <a:ea typeface="微软雅黑" panose="020B0503020204020204" pitchFamily="34" charset="-122"/>
              </a:rPr>
              <a:t>成为引领天文学进入第四范式（数据密集型的科学发现）新时代的重要资源平台和技术力量</a:t>
            </a:r>
            <a:r>
              <a:rPr lang="zh-CN" altLang="zh-CN" sz="2000" dirty="0">
                <a:latin typeface="微软雅黑" panose="020B0503020204020204" pitchFamily="34" charset="-122"/>
                <a:ea typeface="微软雅黑" panose="020B0503020204020204" pitchFamily="34" charset="-122"/>
              </a:rPr>
              <a:t>。</a:t>
            </a:r>
          </a:p>
        </p:txBody>
      </p:sp>
      <p:sp>
        <p:nvSpPr>
          <p:cNvPr id="9"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8732018" y="3645024"/>
            <a:ext cx="3459982" cy="833217"/>
          </a:xfrm>
          <a:prstGeom prst="rect">
            <a:avLst/>
          </a:prstGeom>
          <a:solidFill>
            <a:schemeClr val="tx1">
              <a:lumMod val="75000"/>
              <a:lumOff val="25000"/>
            </a:schemeClr>
          </a:solidFill>
          <a:ln>
            <a:noFill/>
          </a:ln>
        </p:spPr>
        <p:txBody>
          <a:bodyPr vert="horz" wrap="square" lIns="108000" tIns="60960" rIns="121920" bIns="60960" numCol="1" anchor="ctr" anchorCtr="0" compatLnSpc="1">
            <a:prstTxWarp prst="textNoShape">
              <a:avLst/>
            </a:prstTxWarp>
          </a:bodyPr>
          <a:lstStyle/>
          <a:p>
            <a:pPr algn="ctr">
              <a:lnSpc>
                <a:spcPct val="150000"/>
              </a:lnSpc>
            </a:pPr>
            <a:r>
              <a:rPr lang="zh-CN" altLang="en-US" b="1" dirty="0" smtClean="0">
                <a:solidFill>
                  <a:srgbClr val="FFC000"/>
                </a:solidFill>
                <a:latin typeface="微软雅黑" panose="020B0503020204020204" pitchFamily="34" charset="-122"/>
                <a:ea typeface="微软雅黑" panose="020B0503020204020204" pitchFamily="34" charset="-122"/>
              </a:rPr>
              <a:t>发 展 愿 景</a:t>
            </a:r>
            <a:endParaRPr lang="zh-CN" altLang="en-US" b="1" dirty="0">
              <a:solidFill>
                <a:srgbClr val="FFC000"/>
              </a:solidFill>
              <a:latin typeface="微软雅黑" panose="020B0503020204020204" pitchFamily="34" charset="-122"/>
              <a:ea typeface="微软雅黑" panose="020B0503020204020204" pitchFamily="34" charset="-122"/>
            </a:endParaRPr>
          </a:p>
        </p:txBody>
      </p:sp>
      <p:sp>
        <p:nvSpPr>
          <p:cNvPr id="10" name="标题 1">
            <a:extLst>
              <a:ext uri="{FF2B5EF4-FFF2-40B4-BE49-F238E27FC236}">
                <a16:creationId xmlns:a16="http://schemas.microsoft.com/office/drawing/2014/main" xmlns="" id="{AE23E8CE-0B4F-4501-8690-F7026D71E67A}"/>
              </a:ext>
            </a:extLst>
          </p:cNvPr>
          <p:cNvSpPr>
            <a:spLocks noGrp="1"/>
          </p:cNvSpPr>
          <p:nvPr>
            <p:ph type="title"/>
          </p:nvPr>
        </p:nvSpPr>
        <p:spPr>
          <a:xfrm>
            <a:off x="609600" y="274638"/>
            <a:ext cx="10972800" cy="1143000"/>
          </a:xfrm>
        </p:spPr>
        <p:txBody>
          <a:bodyPr/>
          <a:lstStyle/>
          <a:p>
            <a:pPr algn="l"/>
            <a:r>
              <a:rPr lang="en-US" altLang="zh-CN" sz="4000" b="1" dirty="0" smtClean="0">
                <a:latin typeface="微软雅黑" panose="020B0503020204020204" pitchFamily="34" charset="-122"/>
                <a:ea typeface="微软雅黑" panose="020B0503020204020204" pitchFamily="34" charset="-122"/>
              </a:rPr>
              <a:t>NADC</a:t>
            </a:r>
            <a:r>
              <a:rPr lang="zh-CN" altLang="en-US" sz="4000" b="1" dirty="0" smtClean="0">
                <a:latin typeface="微软雅黑" panose="020B0503020204020204" pitchFamily="34" charset="-122"/>
                <a:ea typeface="微软雅黑" panose="020B0503020204020204" pitchFamily="34" charset="-122"/>
              </a:rPr>
              <a:t>总体发展目标</a:t>
            </a:r>
            <a:endParaRPr lang="zh-CN" altLang="en-US" sz="4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88138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FB2C5C-FDCF-42EF-B927-73DC608BCC61}"/>
              </a:ext>
            </a:extLst>
          </p:cNvPr>
          <p:cNvSpPr>
            <a:spLocks noGrp="1"/>
          </p:cNvSpPr>
          <p:nvPr>
            <p:ph type="title"/>
          </p:nvPr>
        </p:nvSpPr>
        <p:spPr/>
        <p:txBody>
          <a:bodyPr/>
          <a:lstStyle/>
          <a:p>
            <a:pPr algn="l"/>
            <a:r>
              <a:rPr lang="en-US" altLang="zh-CN" sz="4000" b="1" dirty="0" smtClean="0">
                <a:latin typeface="微软雅黑" panose="020B0503020204020204" pitchFamily="34" charset="-122"/>
                <a:ea typeface="微软雅黑" panose="020B0503020204020204" pitchFamily="34" charset="-122"/>
              </a:rPr>
              <a:t>NADC</a:t>
            </a:r>
            <a:r>
              <a:rPr lang="zh-CN" altLang="en-US" sz="4000" b="1" dirty="0" smtClean="0">
                <a:latin typeface="微软雅黑" panose="020B0503020204020204" pitchFamily="34" charset="-122"/>
                <a:ea typeface="微软雅黑" panose="020B0503020204020204" pitchFamily="34" charset="-122"/>
              </a:rPr>
              <a:t>重点任务（</a:t>
            </a:r>
            <a:r>
              <a:rPr lang="en-US" altLang="zh-CN" sz="4000" b="1" dirty="0" smtClean="0">
                <a:latin typeface="微软雅黑" panose="020B0503020204020204" pitchFamily="34" charset="-122"/>
                <a:ea typeface="微软雅黑" panose="020B0503020204020204" pitchFamily="34" charset="-122"/>
              </a:rPr>
              <a:t>2020-2025</a:t>
            </a:r>
            <a:r>
              <a:rPr lang="zh-CN" altLang="en-US" sz="4000" b="1" dirty="0" smtClean="0">
                <a:latin typeface="微软雅黑" panose="020B0503020204020204" pitchFamily="34" charset="-122"/>
                <a:ea typeface="微软雅黑" panose="020B0503020204020204" pitchFamily="34" charset="-122"/>
              </a:rPr>
              <a:t>）</a:t>
            </a:r>
            <a:endParaRPr lang="zh-CN" altLang="en-US" sz="4000" b="1" dirty="0">
              <a:latin typeface="微软雅黑" panose="020B0503020204020204" pitchFamily="34" charset="-122"/>
              <a:ea typeface="微软雅黑" panose="020B0503020204020204" pitchFamily="34" charset="-122"/>
            </a:endParaRPr>
          </a:p>
        </p:txBody>
      </p:sp>
      <p:sp>
        <p:nvSpPr>
          <p:cNvPr id="6" name="内容占位符 5"/>
          <p:cNvSpPr>
            <a:spLocks noGrp="1"/>
          </p:cNvSpPr>
          <p:nvPr>
            <p:ph sz="half" idx="1"/>
          </p:nvPr>
        </p:nvSpPr>
        <p:spPr/>
        <p:style>
          <a:lnRef idx="3">
            <a:schemeClr val="lt1"/>
          </a:lnRef>
          <a:fillRef idx="1">
            <a:schemeClr val="accent2"/>
          </a:fillRef>
          <a:effectRef idx="1">
            <a:schemeClr val="accent2"/>
          </a:effectRef>
          <a:fontRef idx="minor">
            <a:schemeClr val="lt1"/>
          </a:fontRef>
        </p:style>
        <p:txBody>
          <a:bodyPr/>
          <a:lstStyle/>
          <a:p>
            <a:pPr marL="0" indent="0">
              <a:lnSpc>
                <a:spcPct val="200000"/>
              </a:lnSpc>
              <a:buNone/>
            </a:pPr>
            <a:r>
              <a:rPr lang="zh-CN" altLang="en-US" dirty="0">
                <a:latin typeface="微软雅黑" panose="020B0503020204020204" pitchFamily="34" charset="-122"/>
                <a:ea typeface="微软雅黑" panose="020B0503020204020204" pitchFamily="34" charset="-122"/>
              </a:rPr>
              <a:t>（一）资源收集与保存</a:t>
            </a:r>
          </a:p>
          <a:p>
            <a:pPr marL="0" indent="0">
              <a:lnSpc>
                <a:spcPct val="200000"/>
              </a:lnSpc>
              <a:buNone/>
            </a:pPr>
            <a:r>
              <a:rPr lang="zh-CN" altLang="en-US" dirty="0">
                <a:latin typeface="微软雅黑" panose="020B0503020204020204" pitchFamily="34" charset="-122"/>
                <a:ea typeface="微软雅黑" panose="020B0503020204020204" pitchFamily="34" charset="-122"/>
              </a:rPr>
              <a:t>（二）科技资源汇交</a:t>
            </a:r>
          </a:p>
          <a:p>
            <a:pPr marL="0" indent="0">
              <a:lnSpc>
                <a:spcPct val="200000"/>
              </a:lnSpc>
              <a:buNone/>
            </a:pPr>
            <a:r>
              <a:rPr lang="zh-CN" altLang="en-US" dirty="0">
                <a:latin typeface="微软雅黑" panose="020B0503020204020204" pitchFamily="34" charset="-122"/>
                <a:ea typeface="微软雅黑" panose="020B0503020204020204" pitchFamily="34" charset="-122"/>
              </a:rPr>
              <a:t>（三）资源挖掘与应用</a:t>
            </a:r>
          </a:p>
          <a:p>
            <a:pPr marL="0" indent="0">
              <a:lnSpc>
                <a:spcPct val="200000"/>
              </a:lnSpc>
              <a:buNone/>
            </a:pPr>
            <a:r>
              <a:rPr lang="zh-CN" altLang="en-US" dirty="0">
                <a:latin typeface="微软雅黑" panose="020B0503020204020204" pitchFamily="34" charset="-122"/>
                <a:ea typeface="微软雅黑" panose="020B0503020204020204" pitchFamily="34" charset="-122"/>
              </a:rPr>
              <a:t>（四）开放共享与服务</a:t>
            </a:r>
          </a:p>
        </p:txBody>
      </p:sp>
      <p:sp>
        <p:nvSpPr>
          <p:cNvPr id="7" name="内容占位符 6"/>
          <p:cNvSpPr>
            <a:spLocks noGrp="1"/>
          </p:cNvSpPr>
          <p:nvPr>
            <p:ph sz="half" idx="2"/>
          </p:nvPr>
        </p:nvSpPr>
        <p:spPr/>
        <p:style>
          <a:lnRef idx="3">
            <a:schemeClr val="lt1"/>
          </a:lnRef>
          <a:fillRef idx="1">
            <a:schemeClr val="accent2"/>
          </a:fillRef>
          <a:effectRef idx="1">
            <a:schemeClr val="accent2"/>
          </a:effectRef>
          <a:fontRef idx="minor">
            <a:schemeClr val="lt1"/>
          </a:fontRef>
        </p:style>
        <p:txBody>
          <a:bodyPr/>
          <a:lstStyle/>
          <a:p>
            <a:pPr marL="0" indent="0">
              <a:lnSpc>
                <a:spcPct val="200000"/>
              </a:lnSpc>
              <a:buNone/>
            </a:pPr>
            <a:r>
              <a:rPr lang="zh-CN" altLang="en-US" dirty="0">
                <a:latin typeface="微软雅黑" panose="020B0503020204020204" pitchFamily="34" charset="-122"/>
                <a:ea typeface="微软雅黑" panose="020B0503020204020204" pitchFamily="34" charset="-122"/>
              </a:rPr>
              <a:t>（五）共性技术研发与资源研制</a:t>
            </a:r>
          </a:p>
          <a:p>
            <a:pPr marL="0" indent="0">
              <a:lnSpc>
                <a:spcPct val="200000"/>
              </a:lnSpc>
              <a:buNone/>
            </a:pPr>
            <a:r>
              <a:rPr lang="zh-CN" altLang="en-US" dirty="0">
                <a:latin typeface="微软雅黑" panose="020B0503020204020204" pitchFamily="34" charset="-122"/>
                <a:ea typeface="微软雅黑" panose="020B0503020204020204" pitchFamily="34" charset="-122"/>
              </a:rPr>
              <a:t>（六）国内外动态监测</a:t>
            </a:r>
          </a:p>
          <a:p>
            <a:pPr marL="0" indent="0">
              <a:lnSpc>
                <a:spcPct val="200000"/>
              </a:lnSpc>
              <a:buNone/>
            </a:pPr>
            <a:r>
              <a:rPr lang="zh-CN" altLang="en-US" dirty="0">
                <a:latin typeface="微软雅黑" panose="020B0503020204020204" pitchFamily="34" charset="-122"/>
                <a:ea typeface="微软雅黑" panose="020B0503020204020204" pitchFamily="34" charset="-122"/>
              </a:rPr>
              <a:t>（七）国际交流与合作</a:t>
            </a:r>
          </a:p>
          <a:p>
            <a:pPr marL="0" indent="0">
              <a:lnSpc>
                <a:spcPct val="200000"/>
              </a:lnSpc>
              <a:buNone/>
            </a:pPr>
            <a:r>
              <a:rPr lang="zh-CN" altLang="en-US" dirty="0">
                <a:latin typeface="微软雅黑" panose="020B0503020204020204" pitchFamily="34" charset="-122"/>
                <a:ea typeface="微软雅黑" panose="020B0503020204020204" pitchFamily="34" charset="-122"/>
              </a:rPr>
              <a:t>（八）科学传播与成果宣传推广</a:t>
            </a:r>
          </a:p>
          <a:p>
            <a:pPr>
              <a:lnSpc>
                <a:spcPct val="200000"/>
              </a:lnSpc>
            </a:pPr>
            <a:endParaRPr lang="zh-CN" altLang="en-US" dirty="0"/>
          </a:p>
        </p:txBody>
      </p:sp>
    </p:spTree>
    <p:extLst>
      <p:ext uri="{BB962C8B-B14F-4D97-AF65-F5344CB8AC3E}">
        <p14:creationId xmlns:p14="http://schemas.microsoft.com/office/powerpoint/2010/main" val="1670554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36F5F7-61F9-4562-AC24-0B989A26526C}"/>
              </a:ext>
            </a:extLst>
          </p:cNvPr>
          <p:cNvSpPr>
            <a:spLocks noGrp="1"/>
          </p:cNvSpPr>
          <p:nvPr>
            <p:ph type="title"/>
          </p:nvPr>
        </p:nvSpPr>
        <p:spPr>
          <a:xfrm>
            <a:off x="609600" y="115103"/>
            <a:ext cx="10972800" cy="1143000"/>
          </a:xfrm>
        </p:spPr>
        <p:txBody>
          <a:bodyPr/>
          <a:lstStyle/>
          <a:p>
            <a:pPr algn="l"/>
            <a:r>
              <a:rPr lang="zh-CN" altLang="en-US" sz="4000" b="1" dirty="0" smtClean="0">
                <a:latin typeface="微软雅黑" panose="020B0503020204020204" pitchFamily="34" charset="-122"/>
                <a:ea typeface="微软雅黑" panose="020B0503020204020204" pitchFamily="34" charset="-122"/>
              </a:rPr>
              <a:t>总体</a:t>
            </a:r>
            <a:r>
              <a:rPr lang="zh-CN" altLang="en-US" sz="4000" b="1" dirty="0">
                <a:latin typeface="微软雅黑" panose="020B0503020204020204" pitchFamily="34" charset="-122"/>
                <a:ea typeface="微软雅黑" panose="020B0503020204020204" pitchFamily="34" charset="-122"/>
              </a:rPr>
              <a:t>实施思路</a:t>
            </a:r>
          </a:p>
        </p:txBody>
      </p:sp>
      <p:pic>
        <p:nvPicPr>
          <p:cNvPr id="2050" name="Picture 2" descr="23ba267ea521b2764be6828d739d68d">
            <a:extLst>
              <a:ext uri="{FF2B5EF4-FFF2-40B4-BE49-F238E27FC236}">
                <a16:creationId xmlns:a16="http://schemas.microsoft.com/office/drawing/2014/main" xmlns="" id="{D75D085A-EDCB-44CD-93E0-2611BC3AE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359" y="1268760"/>
            <a:ext cx="9379281" cy="525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000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36F5F7-61F9-4562-AC24-0B989A26526C}"/>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资源</a:t>
            </a:r>
            <a:r>
              <a:rPr lang="zh-CN" altLang="en-US" sz="4000" b="1" dirty="0">
                <a:latin typeface="微软雅黑" panose="020B0503020204020204" pitchFamily="34" charset="-122"/>
                <a:ea typeface="微软雅黑" panose="020B0503020204020204" pitchFamily="34" charset="-122"/>
              </a:rPr>
              <a:t>收集与保存</a:t>
            </a:r>
          </a:p>
        </p:txBody>
      </p:sp>
      <p:sp>
        <p:nvSpPr>
          <p:cNvPr id="3" name="内容占位符 2">
            <a:extLst>
              <a:ext uri="{FF2B5EF4-FFF2-40B4-BE49-F238E27FC236}">
                <a16:creationId xmlns:a16="http://schemas.microsoft.com/office/drawing/2014/main" xmlns="" id="{9812E52C-BD53-418C-9439-02508F0B5F90}"/>
              </a:ext>
            </a:extLst>
          </p:cNvPr>
          <p:cNvSpPr>
            <a:spLocks noGrp="1"/>
          </p:cNvSpPr>
          <p:nvPr>
            <p:ph idx="1"/>
          </p:nvPr>
        </p:nvSpPr>
        <p:spPr>
          <a:xfrm>
            <a:off x="4655840" y="1628800"/>
            <a:ext cx="7128792" cy="4525963"/>
          </a:xfrm>
        </p:spPr>
        <p:txBody>
          <a:bodyPr/>
          <a:lstStyle/>
          <a:p>
            <a:pPr marL="0" indent="0">
              <a:lnSpc>
                <a:spcPct val="150000"/>
              </a:lnSpc>
              <a:buNone/>
            </a:pPr>
            <a:r>
              <a:rPr lang="zh-CN" altLang="zh-CN" sz="1600" b="1" dirty="0">
                <a:latin typeface="微软雅黑" panose="020B0503020204020204" pitchFamily="34" charset="-122"/>
                <a:ea typeface="微软雅黑" panose="020B0503020204020204" pitchFamily="34" charset="-122"/>
              </a:rPr>
              <a:t>中心将承担天文科学数据的汇聚工作</a:t>
            </a:r>
            <a:r>
              <a:rPr lang="zh-CN" altLang="zh-CN" sz="1600" dirty="0">
                <a:latin typeface="微软雅黑" panose="020B0503020204020204" pitchFamily="34" charset="-122"/>
                <a:ea typeface="微软雅黑" panose="020B0503020204020204" pitchFamily="34" charset="-122"/>
              </a:rPr>
              <a:t>，围绕国家战略需求持续开展重要天文科技资源的收集、整理、保存</a:t>
            </a:r>
            <a:r>
              <a:rPr lang="zh-CN" altLang="zh-CN" sz="1600" dirty="0" smtClean="0">
                <a:latin typeface="微软雅黑" panose="020B0503020204020204" pitchFamily="34" charset="-122"/>
                <a:ea typeface="微软雅黑" panose="020B0503020204020204" pitchFamily="34" charset="-122"/>
              </a:rPr>
              <a:t>工作</a:t>
            </a:r>
            <a:r>
              <a:rPr lang="zh-CN" altLang="en-US" sz="1600" dirty="0">
                <a:latin typeface="微软雅黑" panose="020B0503020204020204" pitchFamily="34" charset="-122"/>
                <a:ea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rPr>
              <a:t>本</a:t>
            </a:r>
            <a:r>
              <a:rPr lang="zh-CN" altLang="zh-CN" sz="1600" dirty="0">
                <a:latin typeface="微软雅黑" panose="020B0503020204020204" pitchFamily="34" charset="-122"/>
                <a:ea typeface="微软雅黑" panose="020B0503020204020204" pitchFamily="34" charset="-122"/>
              </a:rPr>
              <a:t>中心汇聚的天文科学数据资源主要包括</a:t>
            </a:r>
            <a:r>
              <a:rPr lang="zh-CN" altLang="zh-CN" sz="1600" b="1" dirty="0">
                <a:latin typeface="微软雅黑" panose="020B0503020204020204" pitchFamily="34" charset="-122"/>
                <a:ea typeface="微软雅黑" panose="020B0503020204020204" pitchFamily="34" charset="-122"/>
              </a:rPr>
              <a:t>天文观测数据、数值模拟数据、期刊论文关联数据</a:t>
            </a:r>
            <a:r>
              <a:rPr lang="zh-CN" altLang="zh-CN" sz="1600" dirty="0">
                <a:latin typeface="微软雅黑" panose="020B0503020204020204" pitchFamily="34" charset="-122"/>
                <a:ea typeface="微软雅黑" panose="020B0503020204020204" pitchFamily="34" charset="-122"/>
              </a:rPr>
              <a:t>等</a:t>
            </a:r>
            <a:r>
              <a:rPr lang="zh-CN" altLang="zh-CN" sz="1600" dirty="0" smtClean="0">
                <a:latin typeface="微软雅黑" panose="020B0503020204020204" pitchFamily="34" charset="-122"/>
                <a:ea typeface="微软雅黑" panose="020B0503020204020204" pitchFamily="34" charset="-122"/>
              </a:rPr>
              <a:t>。</a:t>
            </a:r>
            <a:r>
              <a:rPr lang="zh-CN" altLang="zh-CN" sz="1400" b="1" dirty="0" smtClean="0">
                <a:solidFill>
                  <a:srgbClr val="FF0000"/>
                </a:solidFill>
                <a:latin typeface="微软雅黑" panose="020B0503020204020204" pitchFamily="34" charset="-122"/>
                <a:ea typeface="微软雅黑" panose="020B0503020204020204" pitchFamily="34" charset="-122"/>
              </a:rPr>
              <a:t>其中</a:t>
            </a:r>
            <a:r>
              <a:rPr lang="zh-CN" altLang="zh-CN" sz="1400" b="1" dirty="0">
                <a:solidFill>
                  <a:srgbClr val="FF0000"/>
                </a:solidFill>
                <a:latin typeface="微软雅黑" panose="020B0503020204020204" pitchFamily="34" charset="-122"/>
                <a:ea typeface="微软雅黑" panose="020B0503020204020204" pitchFamily="34" charset="-122"/>
              </a:rPr>
              <a:t>由郭守敬望远镜（</a:t>
            </a:r>
            <a:r>
              <a:rPr lang="en-US" altLang="zh-CN" sz="1400" b="1" dirty="0">
                <a:solidFill>
                  <a:srgbClr val="FF0000"/>
                </a:solidFill>
                <a:latin typeface="微软雅黑" panose="020B0503020204020204" pitchFamily="34" charset="-122"/>
                <a:ea typeface="微软雅黑" panose="020B0503020204020204" pitchFamily="34" charset="-122"/>
              </a:rPr>
              <a:t>LAMOST</a:t>
            </a:r>
            <a:r>
              <a:rPr lang="zh-CN" altLang="zh-CN" sz="1400" b="1" dirty="0">
                <a:solidFill>
                  <a:srgbClr val="FF0000"/>
                </a:solidFill>
                <a:latin typeface="微软雅黑" panose="020B0503020204020204" pitchFamily="34" charset="-122"/>
                <a:ea typeface="微软雅黑" panose="020B0503020204020204" pitchFamily="34" charset="-122"/>
              </a:rPr>
              <a:t>）、中国天眼望远镜（</a:t>
            </a:r>
            <a:r>
              <a:rPr lang="en-US" altLang="zh-CN" sz="1400" b="1" dirty="0">
                <a:solidFill>
                  <a:srgbClr val="FF0000"/>
                </a:solidFill>
                <a:latin typeface="微软雅黑" panose="020B0503020204020204" pitchFamily="34" charset="-122"/>
                <a:ea typeface="微软雅黑" panose="020B0503020204020204" pitchFamily="34" charset="-122"/>
              </a:rPr>
              <a:t>FAST</a:t>
            </a:r>
            <a:r>
              <a:rPr lang="zh-CN" altLang="zh-CN" sz="1400" b="1" dirty="0">
                <a:solidFill>
                  <a:srgbClr val="FF0000"/>
                </a:solidFill>
                <a:latin typeface="微软雅黑" panose="020B0503020204020204" pitchFamily="34" charset="-122"/>
                <a:ea typeface="微软雅黑" panose="020B0503020204020204" pitchFamily="34" charset="-122"/>
              </a:rPr>
              <a:t>）等国内核心观测设备产生的观测数据是本中心的核心资源。</a:t>
            </a:r>
            <a:endParaRPr lang="en-US" altLang="zh-CN" sz="1400" b="1" dirty="0">
              <a:solidFill>
                <a:srgbClr val="FF0000"/>
              </a:solidFill>
              <a:latin typeface="微软雅黑" panose="020B0503020204020204" pitchFamily="34" charset="-122"/>
              <a:ea typeface="微软雅黑" panose="020B0503020204020204" pitchFamily="34" charset="-122"/>
            </a:endParaRPr>
          </a:p>
          <a:p>
            <a:pPr marL="0" indent="0">
              <a:lnSpc>
                <a:spcPct val="150000"/>
              </a:lnSpc>
              <a:buNone/>
            </a:pPr>
            <a:endParaRPr lang="en-US" altLang="zh-CN" sz="1600" dirty="0" smtClean="0">
              <a:latin typeface="微软雅黑" panose="020B0503020204020204" pitchFamily="34" charset="-122"/>
              <a:ea typeface="微软雅黑" panose="020B0503020204020204" pitchFamily="34" charset="-122"/>
            </a:endParaRPr>
          </a:p>
          <a:p>
            <a:pPr marL="0" indent="0">
              <a:lnSpc>
                <a:spcPct val="150000"/>
              </a:lnSpc>
              <a:buNone/>
            </a:pPr>
            <a:r>
              <a:rPr lang="zh-CN" altLang="zh-CN" sz="1600" b="1" dirty="0" smtClean="0">
                <a:latin typeface="微软雅黑" panose="020B0503020204020204" pitchFamily="34" charset="-122"/>
                <a:ea typeface="微软雅黑" panose="020B0503020204020204" pitchFamily="34" charset="-122"/>
              </a:rPr>
              <a:t>本</a:t>
            </a:r>
            <a:r>
              <a:rPr lang="zh-CN" altLang="zh-CN" sz="1600" b="1" dirty="0">
                <a:latin typeface="微软雅黑" panose="020B0503020204020204" pitchFamily="34" charset="-122"/>
                <a:ea typeface="微软雅黑" panose="020B0503020204020204" pitchFamily="34" charset="-122"/>
              </a:rPr>
              <a:t>中心将梳理天文领域科技资源体系架构，建立并持续优化完善以观测波段为主线</a:t>
            </a:r>
            <a:r>
              <a:rPr lang="zh-CN" altLang="zh-CN" sz="1600" dirty="0">
                <a:latin typeface="微软雅黑" panose="020B0503020204020204" pitchFamily="34" charset="-122"/>
                <a:ea typeface="微软雅黑" panose="020B0503020204020204" pitchFamily="34" charset="-122"/>
              </a:rPr>
              <a:t>，</a:t>
            </a:r>
            <a:r>
              <a:rPr lang="zh-CN" altLang="zh-CN" sz="1600" b="1" dirty="0">
                <a:solidFill>
                  <a:srgbClr val="0000FF"/>
                </a:solidFill>
                <a:latin typeface="微软雅黑" panose="020B0503020204020204" pitchFamily="34" charset="-122"/>
                <a:ea typeface="微软雅黑" panose="020B0503020204020204" pitchFamily="34" charset="-122"/>
              </a:rPr>
              <a:t>以装置和计划</a:t>
            </a:r>
            <a:r>
              <a:rPr lang="zh-CN" altLang="zh-CN"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LAMOST</a:t>
            </a:r>
            <a:r>
              <a:rPr lang="zh-CN" altLang="zh-CN"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FAST</a:t>
            </a:r>
            <a:r>
              <a:rPr lang="zh-CN" altLang="zh-CN"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MUSER</a:t>
            </a:r>
            <a:r>
              <a:rPr lang="zh-CN" altLang="zh-CN" sz="1600" dirty="0">
                <a:latin typeface="微软雅黑" panose="020B0503020204020204" pitchFamily="34" charset="-122"/>
                <a:ea typeface="微软雅黑" panose="020B0503020204020204" pitchFamily="34" charset="-122"/>
              </a:rPr>
              <a:t>、天籁、</a:t>
            </a:r>
            <a:r>
              <a:rPr lang="en-US" altLang="zh-CN" sz="1600" dirty="0">
                <a:latin typeface="微软雅黑" panose="020B0503020204020204" pitchFamily="34" charset="-122"/>
                <a:ea typeface="微软雅黑" panose="020B0503020204020204" pitchFamily="34" charset="-122"/>
              </a:rPr>
              <a:t>BASS</a:t>
            </a:r>
            <a:r>
              <a:rPr lang="zh-CN" altLang="zh-CN" sz="1600" dirty="0">
                <a:latin typeface="微软雅黑" panose="020B0503020204020204" pitchFamily="34" charset="-122"/>
                <a:ea typeface="微软雅黑" panose="020B0503020204020204" pitchFamily="34" charset="-122"/>
              </a:rPr>
              <a:t>、天马、</a:t>
            </a:r>
            <a:r>
              <a:rPr lang="en-US" altLang="zh-CN" sz="1600" dirty="0">
                <a:latin typeface="微软雅黑" panose="020B0503020204020204" pitchFamily="34" charset="-122"/>
                <a:ea typeface="微软雅黑" panose="020B0503020204020204" pitchFamily="34" charset="-122"/>
              </a:rPr>
              <a:t>13.7</a:t>
            </a:r>
            <a:r>
              <a:rPr lang="zh-CN" altLang="zh-CN" sz="1600" dirty="0">
                <a:latin typeface="微软雅黑" panose="020B0503020204020204" pitchFamily="34" charset="-122"/>
                <a:ea typeface="微软雅黑" panose="020B0503020204020204" pitchFamily="34" charset="-122"/>
              </a:rPr>
              <a:t>米毫米波望远镜、</a:t>
            </a:r>
            <a:r>
              <a:rPr lang="en-US" altLang="zh-CN" sz="1600" dirty="0">
                <a:latin typeface="微软雅黑" panose="020B0503020204020204" pitchFamily="34" charset="-122"/>
                <a:ea typeface="微软雅黑" panose="020B0503020204020204" pitchFamily="34" charset="-122"/>
              </a:rPr>
              <a:t>NVST</a:t>
            </a:r>
            <a:r>
              <a:rPr lang="zh-CN" altLang="zh-CN" sz="1600" dirty="0">
                <a:latin typeface="微软雅黑" panose="020B0503020204020204" pitchFamily="34" charset="-122"/>
                <a:ea typeface="微软雅黑" panose="020B0503020204020204" pitchFamily="34" charset="-122"/>
              </a:rPr>
              <a:t>、南山</a:t>
            </a:r>
            <a:r>
              <a:rPr lang="en-US" altLang="zh-CN" sz="1600" dirty="0">
                <a:latin typeface="微软雅黑" panose="020B0503020204020204" pitchFamily="34" charset="-122"/>
                <a:ea typeface="微软雅黑" panose="020B0503020204020204" pitchFamily="34" charset="-122"/>
              </a:rPr>
              <a:t>1</a:t>
            </a:r>
            <a:r>
              <a:rPr lang="zh-CN" altLang="zh-CN" sz="1600" dirty="0">
                <a:latin typeface="微软雅黑" panose="020B0503020204020204" pitchFamily="34" charset="-122"/>
                <a:ea typeface="微软雅黑" panose="020B0503020204020204" pitchFamily="34" charset="-122"/>
              </a:rPr>
              <a:t>米望远镜等）、</a:t>
            </a:r>
            <a:r>
              <a:rPr lang="zh-CN" altLang="zh-CN" sz="1600" b="1" dirty="0">
                <a:solidFill>
                  <a:srgbClr val="0000FF"/>
                </a:solidFill>
                <a:latin typeface="微软雅黑" panose="020B0503020204020204" pitchFamily="34" charset="-122"/>
                <a:ea typeface="微软雅黑" panose="020B0503020204020204" pitchFamily="34" charset="-122"/>
              </a:rPr>
              <a:t>子学科</a:t>
            </a:r>
            <a:r>
              <a:rPr lang="zh-CN" altLang="zh-CN" sz="1600" dirty="0">
                <a:latin typeface="微软雅黑" panose="020B0503020204020204" pitchFamily="34" charset="-122"/>
                <a:ea typeface="微软雅黑" panose="020B0503020204020204" pitchFamily="34" charset="-122"/>
              </a:rPr>
              <a:t>（天体物理、太阳物理、行星科学、应用天文等）、</a:t>
            </a:r>
            <a:r>
              <a:rPr lang="zh-CN" altLang="zh-CN" sz="1600" b="1" dirty="0">
                <a:solidFill>
                  <a:srgbClr val="0000FF"/>
                </a:solidFill>
                <a:latin typeface="微软雅黑" panose="020B0503020204020204" pitchFamily="34" charset="-122"/>
                <a:ea typeface="微软雅黑" panose="020B0503020204020204" pitchFamily="34" charset="-122"/>
              </a:rPr>
              <a:t>数据产生方式</a:t>
            </a:r>
            <a:r>
              <a:rPr lang="zh-CN" altLang="zh-CN" sz="1600" dirty="0">
                <a:latin typeface="微软雅黑" panose="020B0503020204020204" pitchFamily="34" charset="-122"/>
                <a:ea typeface="微软雅黑" panose="020B0503020204020204" pitchFamily="34" charset="-122"/>
              </a:rPr>
              <a:t>（观测数据、数值模拟数据、时频数据等）、</a:t>
            </a:r>
            <a:r>
              <a:rPr lang="zh-CN" altLang="zh-CN" sz="1600" b="1" dirty="0">
                <a:solidFill>
                  <a:srgbClr val="0000FF"/>
                </a:solidFill>
                <a:latin typeface="微软雅黑" panose="020B0503020204020204" pitchFamily="34" charset="-122"/>
                <a:ea typeface="微软雅黑" panose="020B0503020204020204" pitchFamily="34" charset="-122"/>
              </a:rPr>
              <a:t>生产年代、用户对象</a:t>
            </a:r>
            <a:r>
              <a:rPr lang="zh-CN" altLang="zh-CN" sz="1600" dirty="0">
                <a:latin typeface="微软雅黑" panose="020B0503020204020204" pitchFamily="34" charset="-122"/>
                <a:ea typeface="微软雅黑" panose="020B0503020204020204" pitchFamily="34" charset="-122"/>
              </a:rPr>
              <a:t>（科研、教育、科普等）为副线的多维度天文科学数据资源体系。</a:t>
            </a:r>
            <a:endParaRPr lang="zh-CN" altLang="en-US" sz="1600" dirty="0">
              <a:latin typeface="微软雅黑" panose="020B0503020204020204" pitchFamily="34" charset="-122"/>
              <a:ea typeface="微软雅黑" panose="020B0503020204020204" pitchFamily="34" charset="-122"/>
            </a:endParaRPr>
          </a:p>
        </p:txBody>
      </p:sp>
      <p:pic>
        <p:nvPicPr>
          <p:cNvPr id="4" name="Picture 2" descr="天文科学数据生命周期">
            <a:extLst>
              <a:ext uri="{FF2B5EF4-FFF2-40B4-BE49-F238E27FC236}">
                <a16:creationId xmlns:a16="http://schemas.microsoft.com/office/drawing/2014/main" xmlns="" id="{302E83A7-1DDA-43A7-B83F-AE99A3D348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76" y="1844824"/>
            <a:ext cx="3816424" cy="445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416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36F5F7-61F9-4562-AC24-0B989A26526C}"/>
              </a:ext>
            </a:extLst>
          </p:cNvPr>
          <p:cNvSpPr>
            <a:spLocks noGrp="1"/>
          </p:cNvSpPr>
          <p:nvPr>
            <p:ph type="title"/>
          </p:nvPr>
        </p:nvSpPr>
        <p:spPr>
          <a:xfrm>
            <a:off x="479376" y="274638"/>
            <a:ext cx="11449272" cy="1143000"/>
          </a:xfrm>
        </p:spPr>
        <p:txBody>
          <a:bodyPr/>
          <a:lstStyle/>
          <a:p>
            <a:pPr algn="l"/>
            <a:r>
              <a:rPr lang="zh-CN" altLang="en-US" sz="4000" b="1" dirty="0" smtClean="0">
                <a:latin typeface="微软雅黑" panose="020B0503020204020204" pitchFamily="34" charset="-122"/>
                <a:ea typeface="微软雅黑" panose="020B0503020204020204" pitchFamily="34" charset="-122"/>
              </a:rPr>
              <a:t>科技</a:t>
            </a:r>
            <a:r>
              <a:rPr lang="zh-CN" altLang="en-US" sz="4000" b="1" dirty="0">
                <a:latin typeface="微软雅黑" panose="020B0503020204020204" pitchFamily="34" charset="-122"/>
                <a:ea typeface="微软雅黑" panose="020B0503020204020204" pitchFamily="34" charset="-122"/>
              </a:rPr>
              <a:t>计划形成的科技资源汇交</a:t>
            </a:r>
          </a:p>
        </p:txBody>
      </p:sp>
      <p:sp>
        <p:nvSpPr>
          <p:cNvPr id="3" name="内容占位符 2">
            <a:extLst>
              <a:ext uri="{FF2B5EF4-FFF2-40B4-BE49-F238E27FC236}">
                <a16:creationId xmlns:a16="http://schemas.microsoft.com/office/drawing/2014/main" xmlns="" id="{9812E52C-BD53-418C-9439-02508F0B5F90}"/>
              </a:ext>
            </a:extLst>
          </p:cNvPr>
          <p:cNvSpPr>
            <a:spLocks noGrp="1"/>
          </p:cNvSpPr>
          <p:nvPr>
            <p:ph idx="1"/>
          </p:nvPr>
        </p:nvSpPr>
        <p:spPr>
          <a:xfrm>
            <a:off x="623392" y="2060848"/>
            <a:ext cx="5472608" cy="4525963"/>
          </a:xfrm>
        </p:spPr>
        <p:txBody>
          <a:bodyPr/>
          <a:lstStyle/>
          <a:p>
            <a:pPr marL="0" indent="0">
              <a:lnSpc>
                <a:spcPct val="200000"/>
              </a:lnSpc>
              <a:buNone/>
            </a:pPr>
            <a:r>
              <a:rPr lang="zh-CN" altLang="zh-CN" sz="2400" dirty="0">
                <a:latin typeface="微软雅黑" panose="020B0503020204020204" pitchFamily="34" charset="-122"/>
                <a:ea typeface="微软雅黑" panose="020B0503020204020204" pitchFamily="34" charset="-122"/>
              </a:rPr>
              <a:t>中心将承接</a:t>
            </a:r>
            <a:r>
              <a:rPr lang="zh-CN" altLang="zh-CN" sz="2400" b="1" dirty="0">
                <a:latin typeface="微软雅黑" panose="020B0503020204020204" pitchFamily="34" charset="-122"/>
                <a:ea typeface="微软雅黑" panose="020B0503020204020204" pitchFamily="34" charset="-122"/>
              </a:rPr>
              <a:t>科技计划项目实施所形成的科技资源的汇交、整理和保存任务</a:t>
            </a:r>
            <a:r>
              <a:rPr lang="zh-CN" altLang="zh-CN" sz="2400" dirty="0">
                <a:latin typeface="微软雅黑" panose="020B0503020204020204" pitchFamily="34" charset="-122"/>
                <a:ea typeface="微软雅黑" panose="020B0503020204020204" pitchFamily="34" charset="-122"/>
              </a:rPr>
              <a:t>，</a:t>
            </a:r>
            <a:r>
              <a:rPr lang="zh-CN" altLang="zh-CN" sz="2400" dirty="0">
                <a:solidFill>
                  <a:srgbClr val="0000FF"/>
                </a:solidFill>
                <a:latin typeface="微软雅黑" panose="020B0503020204020204" pitchFamily="34" charset="-122"/>
                <a:ea typeface="微软雅黑" panose="020B0503020204020204" pitchFamily="34" charset="-122"/>
              </a:rPr>
              <a:t>为天文科学数据的汇交、国内外天文领域科学数据的汇聚、期刊论文关联数据的汇交提供</a:t>
            </a:r>
            <a:r>
              <a:rPr lang="zh-CN" altLang="zh-CN" sz="2400" b="1" dirty="0">
                <a:solidFill>
                  <a:srgbClr val="0000FF"/>
                </a:solidFill>
                <a:latin typeface="微软雅黑" panose="020B0503020204020204" pitchFamily="34" charset="-122"/>
                <a:ea typeface="微软雅黑" panose="020B0503020204020204" pitchFamily="34" charset="-122"/>
              </a:rPr>
              <a:t>规范、技术和资源服务</a:t>
            </a:r>
            <a:r>
              <a:rPr lang="zh-CN" altLang="zh-CN"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pic>
        <p:nvPicPr>
          <p:cNvPr id="3075" name="Picture 3" descr="汇交具体流程">
            <a:extLst>
              <a:ext uri="{FF2B5EF4-FFF2-40B4-BE49-F238E27FC236}">
                <a16:creationId xmlns:a16="http://schemas.microsoft.com/office/drawing/2014/main" xmlns="" id="{64860AD9-86A7-4D67-A5ED-F2F23BDDCC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7361" y="2420888"/>
            <a:ext cx="5579136" cy="315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389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BDC4CA-D3F5-48B8-AF09-6C78D147484C}"/>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资源</a:t>
            </a:r>
            <a:r>
              <a:rPr lang="zh-CN" altLang="en-US" sz="4000" b="1" dirty="0">
                <a:latin typeface="微软雅黑" panose="020B0503020204020204" pitchFamily="34" charset="-122"/>
                <a:ea typeface="微软雅黑" panose="020B0503020204020204" pitchFamily="34" charset="-122"/>
              </a:rPr>
              <a:t>挖掘与应用</a:t>
            </a:r>
          </a:p>
        </p:txBody>
      </p:sp>
      <p:graphicFrame>
        <p:nvGraphicFramePr>
          <p:cNvPr id="8" name="对象 7">
            <a:extLst>
              <a:ext uri="{FF2B5EF4-FFF2-40B4-BE49-F238E27FC236}">
                <a16:creationId xmlns:a16="http://schemas.microsoft.com/office/drawing/2014/main" xmlns="" id="{6294083E-F4C2-465B-AA92-1B5B46388D88}"/>
              </a:ext>
            </a:extLst>
          </p:cNvPr>
          <p:cNvGraphicFramePr>
            <a:graphicFrameLocks noChangeAspect="1"/>
          </p:cNvGraphicFramePr>
          <p:nvPr>
            <p:extLst>
              <p:ext uri="{D42A27DB-BD31-4B8C-83A1-F6EECF244321}">
                <p14:modId xmlns:p14="http://schemas.microsoft.com/office/powerpoint/2010/main" val="1709620628"/>
              </p:ext>
            </p:extLst>
          </p:nvPr>
        </p:nvGraphicFramePr>
        <p:xfrm>
          <a:off x="451180" y="1916832"/>
          <a:ext cx="11289639" cy="4259088"/>
        </p:xfrm>
        <a:graphic>
          <a:graphicData uri="http://schemas.openxmlformats.org/presentationml/2006/ole">
            <mc:AlternateContent xmlns:mc="http://schemas.openxmlformats.org/markup-compatibility/2006">
              <mc:Choice xmlns:v="urn:schemas-microsoft-com:vml" Requires="v">
                <p:oleObj spid="_x0000_s5333" name="Visio" r:id="rId4" imgW="7077031" imgH="2676741" progId="Visio.Drawing.15">
                  <p:embed/>
                </p:oleObj>
              </mc:Choice>
              <mc:Fallback>
                <p:oleObj name="Visio" r:id="rId4" imgW="7077031" imgH="2676741" progId="Visio.Drawing.15">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80" y="1916832"/>
                        <a:ext cx="11289639" cy="4259088"/>
                      </a:xfrm>
                      <a:prstGeom prst="rect">
                        <a:avLst/>
                      </a:prstGeom>
                      <a:noFill/>
                    </p:spPr>
                  </p:pic>
                </p:oleObj>
              </mc:Fallback>
            </mc:AlternateContent>
          </a:graphicData>
        </a:graphic>
      </p:graphicFrame>
    </p:spTree>
    <p:extLst>
      <p:ext uri="{BB962C8B-B14F-4D97-AF65-F5344CB8AC3E}">
        <p14:creationId xmlns:p14="http://schemas.microsoft.com/office/powerpoint/2010/main" val="2025326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9CD3FA-8387-49CD-81C7-729592D82100}"/>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开放</a:t>
            </a:r>
            <a:r>
              <a:rPr lang="zh-CN" altLang="en-US" sz="4000" b="1" dirty="0">
                <a:latin typeface="微软雅黑" panose="020B0503020204020204" pitchFamily="34" charset="-122"/>
                <a:ea typeface="微软雅黑" panose="020B0503020204020204" pitchFamily="34" charset="-122"/>
              </a:rPr>
              <a:t>共享与服务</a:t>
            </a:r>
          </a:p>
        </p:txBody>
      </p:sp>
      <p:pic>
        <p:nvPicPr>
          <p:cNvPr id="4" name="图片 3">
            <a:extLst>
              <a:ext uri="{FF2B5EF4-FFF2-40B4-BE49-F238E27FC236}">
                <a16:creationId xmlns:a16="http://schemas.microsoft.com/office/drawing/2014/main" xmlns="" id="{F98C3F38-B556-4C2A-98FC-E236F3391BFB}"/>
              </a:ext>
            </a:extLst>
          </p:cNvPr>
          <p:cNvPicPr>
            <a:picLocks noChangeAspect="1"/>
          </p:cNvPicPr>
          <p:nvPr/>
        </p:nvPicPr>
        <p:blipFill>
          <a:blip r:embed="rId3"/>
          <a:stretch>
            <a:fillRect/>
          </a:stretch>
        </p:blipFill>
        <p:spPr>
          <a:xfrm>
            <a:off x="-93996" y="1690688"/>
            <a:ext cx="12379991" cy="4944452"/>
          </a:xfrm>
          <a:prstGeom prst="rect">
            <a:avLst/>
          </a:prstGeom>
        </p:spPr>
      </p:pic>
    </p:spTree>
    <p:extLst>
      <p:ext uri="{BB962C8B-B14F-4D97-AF65-F5344CB8AC3E}">
        <p14:creationId xmlns:p14="http://schemas.microsoft.com/office/powerpoint/2010/main" val="3705161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2966B7-ED65-4776-902D-1D3813E0860A}"/>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共性</a:t>
            </a:r>
            <a:r>
              <a:rPr lang="zh-CN" altLang="en-US" sz="4000" b="1" dirty="0">
                <a:latin typeface="微软雅黑" panose="020B0503020204020204" pitchFamily="34" charset="-122"/>
                <a:ea typeface="微软雅黑" panose="020B0503020204020204" pitchFamily="34" charset="-122"/>
              </a:rPr>
              <a:t>技术研发与资源研制</a:t>
            </a:r>
          </a:p>
        </p:txBody>
      </p:sp>
      <p:sp>
        <p:nvSpPr>
          <p:cNvPr id="3" name="内容占位符 2">
            <a:extLst>
              <a:ext uri="{FF2B5EF4-FFF2-40B4-BE49-F238E27FC236}">
                <a16:creationId xmlns:a16="http://schemas.microsoft.com/office/drawing/2014/main" xmlns="" id="{EB336639-ACD5-4195-AF1A-3D078CEE7A77}"/>
              </a:ext>
            </a:extLst>
          </p:cNvPr>
          <p:cNvSpPr>
            <a:spLocks noGrp="1"/>
          </p:cNvSpPr>
          <p:nvPr>
            <p:ph idx="1"/>
          </p:nvPr>
        </p:nvSpPr>
        <p:spPr>
          <a:xfrm>
            <a:off x="623392" y="1628800"/>
            <a:ext cx="5040560" cy="4954562"/>
          </a:xfrm>
        </p:spPr>
        <p:txBody>
          <a:bodyPr/>
          <a:lstStyle/>
          <a:p>
            <a:pPr marL="0" indent="0">
              <a:lnSpc>
                <a:spcPct val="150000"/>
              </a:lnSpc>
              <a:buNone/>
            </a:pPr>
            <a:r>
              <a:rPr lang="zh-CN" altLang="en-US" sz="1600" b="1" dirty="0">
                <a:latin typeface="微软雅黑" panose="020B0503020204020204" pitchFamily="34" charset="-122"/>
                <a:ea typeface="微软雅黑" panose="020B0503020204020204" pitchFamily="34" charset="-122"/>
              </a:rPr>
              <a:t>1、分布式资源管理平台</a:t>
            </a:r>
            <a:endParaRPr lang="en-US" altLang="zh-CN" sz="1600" b="1" dirty="0">
              <a:latin typeface="微软雅黑" panose="020B0503020204020204" pitchFamily="34" charset="-122"/>
              <a:ea typeface="微软雅黑" panose="020B0503020204020204" pitchFamily="34" charset="-122"/>
            </a:endParaRPr>
          </a:p>
          <a:p>
            <a:pPr marL="400050" lvl="1" indent="0">
              <a:lnSpc>
                <a:spcPct val="150000"/>
              </a:lnSpc>
              <a:buNone/>
            </a:pPr>
            <a:r>
              <a:rPr lang="zh-CN" altLang="zh-CN" sz="1400" b="1" dirty="0">
                <a:solidFill>
                  <a:srgbClr val="C00000"/>
                </a:solidFill>
                <a:latin typeface="微软雅黑" panose="020B0503020204020204" pitchFamily="34" charset="-122"/>
                <a:ea typeface="微软雅黑" panose="020B0503020204020204" pitchFamily="34" charset="-122"/>
              </a:rPr>
              <a:t>区域节点</a:t>
            </a:r>
            <a:r>
              <a:rPr lang="zh-CN" altLang="zh-CN" sz="1400" b="1" dirty="0" smtClean="0">
                <a:solidFill>
                  <a:srgbClr val="C00000"/>
                </a:solidFill>
                <a:latin typeface="微软雅黑" panose="020B0503020204020204" pitchFamily="34" charset="-122"/>
                <a:ea typeface="微软雅黑" panose="020B0503020204020204" pitchFamily="34" charset="-122"/>
              </a:rPr>
              <a:t>功能设计</a:t>
            </a:r>
            <a:r>
              <a:rPr lang="en-US" altLang="zh-CN" sz="1400" b="1" dirty="0">
                <a:solidFill>
                  <a:srgbClr val="C00000"/>
                </a:solidFill>
                <a:latin typeface="微软雅黑" panose="020B0503020204020204" pitchFamily="34" charset="-122"/>
                <a:ea typeface="微软雅黑" panose="020B0503020204020204" pitchFamily="34" charset="-122"/>
              </a:rPr>
              <a:t> </a:t>
            </a:r>
            <a:r>
              <a:rPr lang="en-US" altLang="zh-CN" sz="1400" b="1" dirty="0" smtClean="0">
                <a:solidFill>
                  <a:srgbClr val="C00000"/>
                </a:solidFill>
                <a:latin typeface="微软雅黑" panose="020B0503020204020204" pitchFamily="34" charset="-122"/>
                <a:ea typeface="微软雅黑" panose="020B0503020204020204" pitchFamily="34" charset="-122"/>
              </a:rPr>
              <a:t>    </a:t>
            </a:r>
            <a:r>
              <a:rPr lang="zh-CN" altLang="en-US" sz="1400" b="1" dirty="0" smtClean="0">
                <a:latin typeface="微软雅黑" panose="020B0503020204020204" pitchFamily="34" charset="-122"/>
                <a:ea typeface="微软雅黑" panose="020B0503020204020204" pitchFamily="34" charset="-122"/>
              </a:rPr>
              <a:t>资源</a:t>
            </a:r>
            <a:r>
              <a:rPr lang="zh-CN" altLang="en-US" sz="1400" b="1" dirty="0">
                <a:latin typeface="微软雅黑" panose="020B0503020204020204" pitchFamily="34" charset="-122"/>
                <a:ea typeface="微软雅黑" panose="020B0503020204020204" pitchFamily="34" charset="-122"/>
              </a:rPr>
              <a:t>扩容的自动化部署</a:t>
            </a:r>
            <a:r>
              <a:rPr lang="zh-CN" altLang="en-US" sz="1400" b="1" dirty="0" smtClean="0">
                <a:latin typeface="微软雅黑" panose="020B0503020204020204" pitchFamily="34" charset="-122"/>
                <a:ea typeface="微软雅黑" panose="020B0503020204020204" pitchFamily="34" charset="-122"/>
              </a:rPr>
              <a:t>技术</a:t>
            </a:r>
            <a:r>
              <a:rPr lang="zh-CN" altLang="en-US" sz="1400" dirty="0" smtClean="0">
                <a:latin typeface="微软雅黑" panose="020B0503020204020204" pitchFamily="34" charset="-122"/>
                <a:ea typeface="微软雅黑" panose="020B0503020204020204" pitchFamily="34" charset="-122"/>
              </a:rPr>
              <a:t>     </a:t>
            </a:r>
            <a:endParaRPr lang="en-US" altLang="zh-CN" sz="1400" dirty="0" smtClean="0">
              <a:latin typeface="微软雅黑" panose="020B0503020204020204" pitchFamily="34" charset="-122"/>
              <a:ea typeface="微软雅黑" panose="020B0503020204020204" pitchFamily="34" charset="-122"/>
            </a:endParaRPr>
          </a:p>
          <a:p>
            <a:pPr marL="400050" lvl="1" indent="0">
              <a:lnSpc>
                <a:spcPct val="150000"/>
              </a:lnSpc>
              <a:buNone/>
            </a:pPr>
            <a:r>
              <a:rPr lang="zh-CN" altLang="en-US" sz="1400" b="1" dirty="0" smtClean="0">
                <a:solidFill>
                  <a:srgbClr val="0070C0"/>
                </a:solidFill>
                <a:latin typeface="微软雅黑" panose="020B0503020204020204" pitchFamily="34" charset="-122"/>
                <a:ea typeface="微软雅黑" panose="020B0503020204020204" pitchFamily="34" charset="-122"/>
              </a:rPr>
              <a:t>安全</a:t>
            </a:r>
            <a:r>
              <a:rPr lang="zh-CN" altLang="en-US" sz="1400" b="1" dirty="0">
                <a:solidFill>
                  <a:srgbClr val="0070C0"/>
                </a:solidFill>
                <a:latin typeface="微软雅黑" panose="020B0503020204020204" pitchFamily="34" charset="-122"/>
                <a:ea typeface="微软雅黑" panose="020B0503020204020204" pitchFamily="34" charset="-122"/>
              </a:rPr>
              <a:t>及访问控制技术</a:t>
            </a:r>
            <a:r>
              <a:rPr lang="zh-CN" altLang="en-US" sz="1400" b="1" dirty="0" smtClean="0">
                <a:solidFill>
                  <a:srgbClr val="0070C0"/>
                </a:solidFill>
                <a:latin typeface="微软雅黑" panose="020B0503020204020204" pitchFamily="34" charset="-122"/>
                <a:ea typeface="微软雅黑" panose="020B0503020204020204" pitchFamily="34" charset="-122"/>
              </a:rPr>
              <a:t>研究</a:t>
            </a:r>
            <a:r>
              <a:rPr lang="zh-CN" altLang="en-US" sz="1400" dirty="0" smtClean="0">
                <a:solidFill>
                  <a:srgbClr val="0070C0"/>
                </a:solidFill>
                <a:latin typeface="微软雅黑" panose="020B0503020204020204" pitchFamily="34" charset="-122"/>
                <a:ea typeface="微软雅黑" panose="020B0503020204020204" pitchFamily="34" charset="-122"/>
              </a:rPr>
              <a:t>     </a:t>
            </a:r>
            <a:r>
              <a:rPr lang="zh-CN" altLang="en-US" sz="1400" b="1" dirty="0" smtClean="0">
                <a:solidFill>
                  <a:srgbClr val="C00000"/>
                </a:solidFill>
                <a:latin typeface="微软雅黑" panose="020B0503020204020204" pitchFamily="34" charset="-122"/>
                <a:ea typeface="微软雅黑" panose="020B0503020204020204" pitchFamily="34" charset="-122"/>
              </a:rPr>
              <a:t>资源</a:t>
            </a:r>
            <a:r>
              <a:rPr lang="zh-CN" altLang="en-US" sz="1400" b="1" dirty="0">
                <a:solidFill>
                  <a:srgbClr val="C00000"/>
                </a:solidFill>
                <a:latin typeface="微软雅黑" panose="020B0503020204020204" pitchFamily="34" charset="-122"/>
                <a:ea typeface="微软雅黑" panose="020B0503020204020204" pitchFamily="34" charset="-122"/>
              </a:rPr>
              <a:t>平台的管理</a:t>
            </a:r>
            <a:r>
              <a:rPr lang="zh-CN" altLang="en-US" sz="1400" b="1" dirty="0" smtClean="0">
                <a:solidFill>
                  <a:srgbClr val="C00000"/>
                </a:solidFill>
                <a:latin typeface="微软雅黑" panose="020B0503020204020204" pitchFamily="34" charset="-122"/>
                <a:ea typeface="微软雅黑" panose="020B0503020204020204" pitchFamily="34" charset="-122"/>
              </a:rPr>
              <a:t>功能</a:t>
            </a:r>
            <a:r>
              <a:rPr lang="zh-CN" altLang="en-US" sz="1400" dirty="0" smtClean="0">
                <a:solidFill>
                  <a:srgbClr val="C00000"/>
                </a:solidFill>
                <a:latin typeface="微软雅黑" panose="020B0503020204020204" pitchFamily="34" charset="-122"/>
                <a:ea typeface="微软雅黑" panose="020B0503020204020204" pitchFamily="34" charset="-122"/>
              </a:rPr>
              <a:t>     </a:t>
            </a:r>
            <a:endParaRPr lang="en-US" altLang="zh-CN" sz="1400" dirty="0" smtClean="0">
              <a:solidFill>
                <a:srgbClr val="C00000"/>
              </a:solidFill>
              <a:latin typeface="微软雅黑" panose="020B0503020204020204" pitchFamily="34" charset="-122"/>
              <a:ea typeface="微软雅黑" panose="020B0503020204020204" pitchFamily="34" charset="-122"/>
            </a:endParaRPr>
          </a:p>
          <a:p>
            <a:pPr marL="400050" lvl="1" indent="0">
              <a:lnSpc>
                <a:spcPct val="150000"/>
              </a:lnSpc>
              <a:buNone/>
            </a:pPr>
            <a:r>
              <a:rPr lang="zh-CN" altLang="en-US" sz="1400" b="1" dirty="0" smtClean="0">
                <a:latin typeface="微软雅黑" panose="020B0503020204020204" pitchFamily="34" charset="-122"/>
                <a:ea typeface="微软雅黑" panose="020B0503020204020204" pitchFamily="34" charset="-122"/>
              </a:rPr>
              <a:t>资源</a:t>
            </a:r>
            <a:r>
              <a:rPr lang="zh-CN" altLang="en-US" sz="1400" b="1" dirty="0">
                <a:latin typeface="微软雅黑" panose="020B0503020204020204" pitchFamily="34" charset="-122"/>
                <a:ea typeface="微软雅黑" panose="020B0503020204020204" pitchFamily="34" charset="-122"/>
              </a:rPr>
              <a:t>平台的</a:t>
            </a:r>
            <a:r>
              <a:rPr lang="zh-CN" altLang="en-US" sz="1400" b="1" dirty="0" smtClean="0">
                <a:latin typeface="微软雅黑" panose="020B0503020204020204" pitchFamily="34" charset="-122"/>
                <a:ea typeface="微软雅黑" panose="020B0503020204020204" pitchFamily="34" charset="-122"/>
              </a:rPr>
              <a:t>稳定性</a:t>
            </a:r>
            <a:r>
              <a:rPr lang="zh-CN" altLang="en-US" sz="1400" dirty="0" smtClean="0">
                <a:latin typeface="微软雅黑" panose="020B0503020204020204" pitchFamily="34" charset="-122"/>
                <a:ea typeface="微软雅黑" panose="020B0503020204020204" pitchFamily="34" charset="-122"/>
              </a:rPr>
              <a:t>     </a:t>
            </a:r>
            <a:r>
              <a:rPr lang="zh-CN" altLang="en-US" sz="1400" b="1" dirty="0" smtClean="0">
                <a:solidFill>
                  <a:srgbClr val="0070C0"/>
                </a:solidFill>
                <a:latin typeface="微软雅黑" panose="020B0503020204020204" pitchFamily="34" charset="-122"/>
                <a:ea typeface="微软雅黑" panose="020B0503020204020204" pitchFamily="34" charset="-122"/>
              </a:rPr>
              <a:t>可靠性设计</a:t>
            </a:r>
            <a:endParaRPr lang="en-US" altLang="zh-CN" sz="1400" b="1" dirty="0" smtClean="0">
              <a:solidFill>
                <a:srgbClr val="0070C0"/>
              </a:solidFill>
              <a:latin typeface="微软雅黑" panose="020B0503020204020204" pitchFamily="34" charset="-122"/>
              <a:ea typeface="微软雅黑" panose="020B0503020204020204" pitchFamily="34" charset="-122"/>
            </a:endParaRPr>
          </a:p>
          <a:p>
            <a:pPr marL="400050" lvl="1" indent="0">
              <a:lnSpc>
                <a:spcPct val="150000"/>
              </a:lnSpc>
              <a:buNone/>
            </a:pPr>
            <a:endParaRPr lang="en-US" altLang="zh-CN" sz="1400" b="1" dirty="0" smtClean="0">
              <a:solidFill>
                <a:srgbClr val="0070C0"/>
              </a:solidFill>
              <a:latin typeface="微软雅黑" panose="020B0503020204020204" pitchFamily="34" charset="-122"/>
              <a:ea typeface="微软雅黑" panose="020B0503020204020204" pitchFamily="34" charset="-122"/>
            </a:endParaRPr>
          </a:p>
          <a:p>
            <a:pPr marL="400050" lvl="1" indent="0">
              <a:lnSpc>
                <a:spcPct val="150000"/>
              </a:lnSpc>
              <a:buNone/>
            </a:pPr>
            <a:endParaRPr lang="en-US" altLang="zh-CN" sz="1400" b="1" dirty="0">
              <a:solidFill>
                <a:srgbClr val="C00000"/>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600" b="1" dirty="0">
                <a:latin typeface="微软雅黑" panose="020B0503020204020204" pitchFamily="34" charset="-122"/>
                <a:ea typeface="微软雅黑" panose="020B0503020204020204" pitchFamily="34" charset="-122"/>
              </a:rPr>
              <a:t>2、大规模数据存储技术</a:t>
            </a:r>
            <a:r>
              <a:rPr lang="zh-CN" altLang="en-US" sz="1600" b="1" dirty="0" smtClean="0">
                <a:latin typeface="微软雅黑" panose="020B0503020204020204" pitchFamily="34" charset="-122"/>
                <a:ea typeface="微软雅黑" panose="020B0503020204020204" pitchFamily="34" charset="-122"/>
              </a:rPr>
              <a:t>研究</a:t>
            </a:r>
            <a:endParaRPr lang="zh-CN" altLang="en-US" sz="1600" b="1" dirty="0">
              <a:latin typeface="微软雅黑" panose="020B0503020204020204" pitchFamily="34" charset="-122"/>
              <a:ea typeface="微软雅黑" panose="020B0503020204020204" pitchFamily="34" charset="-122"/>
            </a:endParaRPr>
          </a:p>
          <a:p>
            <a:pPr marL="0" indent="0">
              <a:lnSpc>
                <a:spcPct val="150000"/>
              </a:lnSpc>
              <a:buNone/>
            </a:pPr>
            <a:r>
              <a:rPr lang="zh-CN" altLang="en-US" sz="1600" b="1" dirty="0">
                <a:latin typeface="微软雅黑" panose="020B0503020204020204" pitchFamily="34" charset="-122"/>
                <a:ea typeface="微软雅黑" panose="020B0503020204020204" pitchFamily="34" charset="-122"/>
              </a:rPr>
              <a:t>3</a:t>
            </a:r>
            <a:r>
              <a:rPr lang="zh-CN" altLang="en-US" sz="1600" b="1" dirty="0" smtClean="0">
                <a:latin typeface="微软雅黑" panose="020B0503020204020204" pitchFamily="34" charset="-122"/>
                <a:ea typeface="微软雅黑" panose="020B0503020204020204" pitchFamily="34" charset="-122"/>
              </a:rPr>
              <a:t>、大数据与计算的融合技术	</a:t>
            </a:r>
          </a:p>
          <a:p>
            <a:pPr marL="0" indent="0">
              <a:lnSpc>
                <a:spcPct val="150000"/>
              </a:lnSpc>
              <a:buNone/>
            </a:pPr>
            <a:r>
              <a:rPr lang="zh-CN" altLang="en-US" sz="1600" b="1" dirty="0" smtClean="0">
                <a:latin typeface="微软雅黑" panose="020B0503020204020204" pitchFamily="34" charset="-122"/>
                <a:ea typeface="微软雅黑" panose="020B0503020204020204" pitchFamily="34" charset="-122"/>
              </a:rPr>
              <a:t>4、数据归档技术</a:t>
            </a:r>
            <a:endParaRPr lang="en-US" altLang="zh-CN" sz="1600" b="1" dirty="0" smtClean="0">
              <a:latin typeface="微软雅黑" panose="020B0503020204020204" pitchFamily="34" charset="-122"/>
              <a:ea typeface="微软雅黑" panose="020B0503020204020204" pitchFamily="34" charset="-122"/>
            </a:endParaRPr>
          </a:p>
          <a:p>
            <a:pPr marL="0" indent="0">
              <a:lnSpc>
                <a:spcPct val="150000"/>
              </a:lnSpc>
              <a:buNone/>
            </a:pPr>
            <a:r>
              <a:rPr lang="zh-CN" altLang="en-US" sz="1600" b="1" dirty="0" smtClean="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、数据处理软件与工具研发</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400050" lvl="1" indent="0">
              <a:lnSpc>
                <a:spcPct val="150000"/>
              </a:lnSpc>
              <a:buNone/>
            </a:pPr>
            <a:r>
              <a:rPr lang="zh-CN" altLang="en-US" sz="1400" b="1" dirty="0">
                <a:solidFill>
                  <a:srgbClr val="C00000"/>
                </a:solidFill>
                <a:latin typeface="微软雅黑" panose="020B0503020204020204" pitchFamily="34" charset="-122"/>
                <a:ea typeface="微软雅黑" panose="020B0503020204020204" pitchFamily="34" charset="-122"/>
              </a:rPr>
              <a:t>大规模交叉</a:t>
            </a:r>
            <a:r>
              <a:rPr lang="zh-CN" altLang="en-US" sz="1400" b="1" dirty="0" smtClean="0">
                <a:solidFill>
                  <a:srgbClr val="C00000"/>
                </a:solidFill>
                <a:latin typeface="微软雅黑" panose="020B0503020204020204" pitchFamily="34" charset="-122"/>
                <a:ea typeface="微软雅黑" panose="020B0503020204020204" pitchFamily="34" charset="-122"/>
              </a:rPr>
              <a:t>证认</a:t>
            </a:r>
            <a:r>
              <a:rPr lang="zh-CN" altLang="en-US" sz="1400" dirty="0" smtClean="0">
                <a:latin typeface="微软雅黑" panose="020B0503020204020204" pitchFamily="34" charset="-122"/>
                <a:ea typeface="微软雅黑" panose="020B0503020204020204" pitchFamily="34" charset="-122"/>
              </a:rPr>
              <a:t>     </a:t>
            </a:r>
            <a:r>
              <a:rPr lang="zh-CN" altLang="en-US" sz="1400" b="1" dirty="0" smtClean="0">
                <a:latin typeface="微软雅黑" panose="020B0503020204020204" pitchFamily="34" charset="-122"/>
                <a:ea typeface="微软雅黑" panose="020B0503020204020204" pitchFamily="34" charset="-122"/>
              </a:rPr>
              <a:t>目标</a:t>
            </a:r>
            <a:r>
              <a:rPr lang="zh-CN" altLang="en-US" sz="1400" b="1" dirty="0">
                <a:latin typeface="微软雅黑" panose="020B0503020204020204" pitchFamily="34" charset="-122"/>
                <a:ea typeface="微软雅黑" panose="020B0503020204020204" pitchFamily="34" charset="-122"/>
              </a:rPr>
              <a:t>可见度</a:t>
            </a:r>
            <a:r>
              <a:rPr lang="zh-CN" altLang="en-US" sz="1400" b="1" dirty="0" smtClean="0">
                <a:latin typeface="微软雅黑" panose="020B0503020204020204" pitchFamily="34" charset="-122"/>
                <a:ea typeface="微软雅黑" panose="020B0503020204020204" pitchFamily="34" charset="-122"/>
              </a:rPr>
              <a:t>计算</a:t>
            </a:r>
            <a:endParaRPr lang="en-US" altLang="zh-CN" sz="1400" b="1" dirty="0" smtClean="0">
              <a:latin typeface="微软雅黑" panose="020B0503020204020204" pitchFamily="34" charset="-122"/>
              <a:ea typeface="微软雅黑" panose="020B0503020204020204" pitchFamily="34" charset="-122"/>
            </a:endParaRPr>
          </a:p>
          <a:p>
            <a:pPr marL="400050" lvl="1" indent="0">
              <a:lnSpc>
                <a:spcPct val="150000"/>
              </a:lnSpc>
              <a:buNone/>
            </a:pPr>
            <a:r>
              <a:rPr lang="en-US" altLang="zh-CN" sz="1400" b="1" dirty="0" err="1" smtClean="0">
                <a:solidFill>
                  <a:srgbClr val="0070C0"/>
                </a:solidFill>
                <a:latin typeface="微软雅黑" panose="020B0503020204020204" pitchFamily="34" charset="-122"/>
                <a:ea typeface="微软雅黑" panose="020B0503020204020204" pitchFamily="34" charset="-122"/>
              </a:rPr>
              <a:t>SkyView</a:t>
            </a:r>
            <a:r>
              <a:rPr lang="zh-CN" altLang="en-US" sz="1400" b="1" dirty="0">
                <a:solidFill>
                  <a:srgbClr val="0070C0"/>
                </a:solidFill>
                <a:latin typeface="微软雅黑" panose="020B0503020204020204" pitchFamily="34" charset="-122"/>
                <a:ea typeface="微软雅黑" panose="020B0503020204020204" pitchFamily="34" charset="-122"/>
              </a:rPr>
              <a:t>生成</a:t>
            </a:r>
            <a:r>
              <a:rPr lang="zh-CN" altLang="en-US" sz="1400" b="1" dirty="0" smtClean="0">
                <a:solidFill>
                  <a:srgbClr val="0070C0"/>
                </a:solidFill>
                <a:latin typeface="微软雅黑" panose="020B0503020204020204" pitchFamily="34" charset="-122"/>
                <a:ea typeface="微软雅黑" panose="020B0503020204020204" pitchFamily="34" charset="-122"/>
              </a:rPr>
              <a:t>工具</a:t>
            </a:r>
            <a:r>
              <a:rPr lang="zh-CN" altLang="en-US" sz="1400" dirty="0" smtClean="0">
                <a:latin typeface="微软雅黑" panose="020B0503020204020204" pitchFamily="34" charset="-122"/>
                <a:ea typeface="微软雅黑" panose="020B0503020204020204" pitchFamily="34" charset="-122"/>
              </a:rPr>
              <a:t>     </a:t>
            </a:r>
            <a:r>
              <a:rPr lang="zh-CN" altLang="en-US" sz="1400" b="1" dirty="0" smtClean="0">
                <a:solidFill>
                  <a:srgbClr val="C00000"/>
                </a:solidFill>
                <a:latin typeface="微软雅黑" panose="020B0503020204020204" pitchFamily="34" charset="-122"/>
                <a:ea typeface="微软雅黑" panose="020B0503020204020204" pitchFamily="34" charset="-122"/>
              </a:rPr>
              <a:t>大</a:t>
            </a:r>
            <a:r>
              <a:rPr lang="zh-CN" altLang="en-US" sz="1400" b="1" dirty="0">
                <a:solidFill>
                  <a:srgbClr val="C00000"/>
                </a:solidFill>
                <a:latin typeface="微软雅黑" panose="020B0503020204020204" pitchFamily="34" charset="-122"/>
                <a:ea typeface="微软雅黑" panose="020B0503020204020204" pitchFamily="34" charset="-122"/>
              </a:rPr>
              <a:t>数据处理</a:t>
            </a:r>
            <a:r>
              <a:rPr lang="zh-CN" altLang="en-US" sz="1400" b="1" dirty="0" smtClean="0">
                <a:solidFill>
                  <a:srgbClr val="C00000"/>
                </a:solidFill>
                <a:latin typeface="微软雅黑" panose="020B0503020204020204" pitchFamily="34" charset="-122"/>
                <a:ea typeface="微软雅黑" panose="020B0503020204020204" pitchFamily="34" charset="-122"/>
              </a:rPr>
              <a:t>技术</a:t>
            </a:r>
            <a:endParaRPr lang="en-US" altLang="zh-CN" sz="1400" dirty="0" smtClean="0">
              <a:latin typeface="微软雅黑" panose="020B0503020204020204" pitchFamily="34" charset="-122"/>
              <a:ea typeface="微软雅黑" panose="020B0503020204020204" pitchFamily="34" charset="-122"/>
            </a:endParaRPr>
          </a:p>
          <a:p>
            <a:pPr marL="400050" lvl="1" indent="0">
              <a:lnSpc>
                <a:spcPct val="150000"/>
              </a:lnSpc>
              <a:buNone/>
            </a:pPr>
            <a:r>
              <a:rPr lang="zh-CN" altLang="en-US" sz="1400" b="1" dirty="0" smtClean="0">
                <a:latin typeface="微软雅黑" panose="020B0503020204020204" pitchFamily="34" charset="-122"/>
                <a:ea typeface="微软雅黑" panose="020B0503020204020204" pitchFamily="34" charset="-122"/>
              </a:rPr>
              <a:t>数据</a:t>
            </a:r>
            <a:r>
              <a:rPr lang="zh-CN" altLang="en-US" sz="1400" b="1" dirty="0">
                <a:latin typeface="微软雅黑" panose="020B0503020204020204" pitchFamily="34" charset="-122"/>
                <a:ea typeface="微软雅黑" panose="020B0503020204020204" pitchFamily="34" charset="-122"/>
              </a:rPr>
              <a:t>标识管理与</a:t>
            </a:r>
            <a:r>
              <a:rPr lang="zh-CN" altLang="en-US" sz="1400" b="1" dirty="0" smtClean="0">
                <a:latin typeface="微软雅黑" panose="020B0503020204020204" pitchFamily="34" charset="-122"/>
                <a:ea typeface="微软雅黑" panose="020B0503020204020204" pitchFamily="34" charset="-122"/>
              </a:rPr>
              <a:t>服务</a:t>
            </a:r>
            <a:r>
              <a:rPr lang="zh-CN" altLang="en-US" sz="1400" dirty="0" smtClean="0">
                <a:latin typeface="微软雅黑" panose="020B0503020204020204" pitchFamily="34" charset="-122"/>
                <a:ea typeface="微软雅黑" panose="020B0503020204020204" pitchFamily="34" charset="-122"/>
              </a:rPr>
              <a:t>     </a:t>
            </a:r>
            <a:r>
              <a:rPr lang="zh-CN" altLang="en-US" sz="1400" b="1" dirty="0" smtClean="0">
                <a:solidFill>
                  <a:srgbClr val="0070C0"/>
                </a:solidFill>
                <a:latin typeface="微软雅黑" panose="020B0503020204020204" pitchFamily="34" charset="-122"/>
                <a:ea typeface="微软雅黑" panose="020B0503020204020204" pitchFamily="34" charset="-122"/>
              </a:rPr>
              <a:t>天文</a:t>
            </a:r>
            <a:r>
              <a:rPr lang="zh-CN" altLang="en-US" sz="1400" b="1" dirty="0">
                <a:solidFill>
                  <a:srgbClr val="0070C0"/>
                </a:solidFill>
                <a:latin typeface="微软雅黑" panose="020B0503020204020204" pitchFamily="34" charset="-122"/>
                <a:ea typeface="微软雅黑" panose="020B0503020204020204" pitchFamily="34" charset="-122"/>
              </a:rPr>
              <a:t>数据可视化</a:t>
            </a:r>
            <a:r>
              <a:rPr lang="zh-CN" altLang="en-US" sz="1400" b="1" dirty="0" smtClean="0">
                <a:solidFill>
                  <a:srgbClr val="0070C0"/>
                </a:solidFill>
                <a:latin typeface="微软雅黑" panose="020B0503020204020204" pitchFamily="34" charset="-122"/>
                <a:ea typeface="微软雅黑" panose="020B0503020204020204" pitchFamily="34" charset="-122"/>
              </a:rPr>
              <a:t>传输系统</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4" name="内容占位符 2">
            <a:extLst>
              <a:ext uri="{FF2B5EF4-FFF2-40B4-BE49-F238E27FC236}">
                <a16:creationId xmlns:a16="http://schemas.microsoft.com/office/drawing/2014/main" xmlns="" id="{EB336639-ACD5-4195-AF1A-3D078CEE7A77}"/>
              </a:ext>
            </a:extLst>
          </p:cNvPr>
          <p:cNvSpPr txBox="1">
            <a:spLocks/>
          </p:cNvSpPr>
          <p:nvPr/>
        </p:nvSpPr>
        <p:spPr bwMode="auto">
          <a:xfrm>
            <a:off x="6168008" y="1628800"/>
            <a:ext cx="5040560" cy="49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charset="0"/>
              <a:buNone/>
            </a:pPr>
            <a:r>
              <a:rPr lang="zh-CN" altLang="en-US" sz="1600" b="1" dirty="0" smtClean="0">
                <a:latin typeface="微软雅黑" panose="020B0503020204020204" pitchFamily="34" charset="-122"/>
                <a:ea typeface="微软雅黑" panose="020B0503020204020204" pitchFamily="34" charset="-122"/>
              </a:rPr>
              <a:t>6、在线科研平台</a:t>
            </a:r>
            <a:endParaRPr lang="en-US" altLang="zh-CN" sz="1600" b="1" dirty="0" smtClean="0">
              <a:latin typeface="微软雅黑" panose="020B0503020204020204" pitchFamily="34" charset="-122"/>
              <a:ea typeface="微软雅黑" panose="020B0503020204020204" pitchFamily="34" charset="-122"/>
            </a:endParaRPr>
          </a:p>
          <a:p>
            <a:pPr marL="0" indent="0">
              <a:lnSpc>
                <a:spcPct val="150000"/>
              </a:lnSpc>
              <a:buFont typeface="Arial" charset="0"/>
              <a:buNone/>
            </a:pPr>
            <a:endParaRPr lang="zh-CN" altLang="en-US" sz="1600" b="1" dirty="0" smtClean="0">
              <a:latin typeface="微软雅黑" panose="020B0503020204020204" pitchFamily="34" charset="-122"/>
              <a:ea typeface="微软雅黑" panose="020B0503020204020204" pitchFamily="34" charset="-122"/>
            </a:endParaRPr>
          </a:p>
          <a:p>
            <a:pPr marL="0" indent="0">
              <a:lnSpc>
                <a:spcPct val="150000"/>
              </a:lnSpc>
              <a:buFont typeface="Arial" charset="0"/>
              <a:buNone/>
            </a:pPr>
            <a:r>
              <a:rPr lang="zh-CN" altLang="en-US" sz="1600" b="1" dirty="0" smtClean="0">
                <a:latin typeface="微软雅黑" panose="020B0503020204020204" pitchFamily="34" charset="-122"/>
                <a:ea typeface="微软雅黑" panose="020B0503020204020204" pitchFamily="34" charset="-122"/>
              </a:rPr>
              <a:t>7、中心平台统计与日志管理系统及可视化</a:t>
            </a:r>
            <a:endParaRPr lang="en-US" altLang="zh-CN" sz="1600" b="1" dirty="0" smtClean="0">
              <a:latin typeface="微软雅黑" panose="020B0503020204020204" pitchFamily="34" charset="-122"/>
              <a:ea typeface="微软雅黑" panose="020B0503020204020204" pitchFamily="34" charset="-122"/>
            </a:endParaRPr>
          </a:p>
          <a:p>
            <a:pPr marL="400050" lvl="1" indent="0">
              <a:lnSpc>
                <a:spcPct val="150000"/>
              </a:lnSpc>
              <a:buFont typeface="Arial" charset="0"/>
              <a:buNone/>
            </a:pPr>
            <a:r>
              <a:rPr lang="zh-CN" altLang="en-US" sz="1400" b="1" dirty="0" smtClean="0">
                <a:solidFill>
                  <a:srgbClr val="C00000"/>
                </a:solidFill>
                <a:latin typeface="微软雅黑" panose="020B0503020204020204" pitchFamily="34" charset="-122"/>
                <a:ea typeface="微软雅黑" panose="020B0503020204020204" pitchFamily="34" charset="-122"/>
              </a:rPr>
              <a:t>统计数据自动化收集聚合</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marL="400050" lvl="1" indent="0">
              <a:lnSpc>
                <a:spcPct val="150000"/>
              </a:lnSpc>
              <a:buFont typeface="Arial" charset="0"/>
              <a:buNone/>
            </a:pPr>
            <a:r>
              <a:rPr lang="zh-CN" altLang="en-US" sz="1400" b="1" dirty="0" smtClean="0">
                <a:latin typeface="微软雅黑" panose="020B0503020204020204" pitchFamily="34" charset="-122"/>
                <a:ea typeface="微软雅黑" panose="020B0503020204020204" pitchFamily="34" charset="-122"/>
              </a:rPr>
              <a:t>对统计数据进行挖掘和可视化展示</a:t>
            </a:r>
            <a:endParaRPr lang="en-US" altLang="zh-CN" sz="1400" b="1" dirty="0" smtClean="0">
              <a:latin typeface="微软雅黑" panose="020B0503020204020204" pitchFamily="34" charset="-122"/>
              <a:ea typeface="微软雅黑" panose="020B0503020204020204" pitchFamily="34" charset="-122"/>
            </a:endParaRPr>
          </a:p>
          <a:p>
            <a:pPr marL="0" indent="0">
              <a:lnSpc>
                <a:spcPct val="150000"/>
              </a:lnSpc>
              <a:buFont typeface="Arial" charset="0"/>
              <a:buNone/>
            </a:pPr>
            <a:endParaRPr lang="en-US" altLang="zh-CN" sz="1400" b="1" dirty="0" smtClean="0">
              <a:latin typeface="微软雅黑" panose="020B0503020204020204" pitchFamily="34" charset="-122"/>
              <a:ea typeface="微软雅黑" panose="020B0503020204020204" pitchFamily="34" charset="-122"/>
            </a:endParaRPr>
          </a:p>
          <a:p>
            <a:pPr marL="0" indent="0">
              <a:lnSpc>
                <a:spcPct val="150000"/>
              </a:lnSpc>
              <a:buFont typeface="Arial" charset="0"/>
              <a:buNone/>
            </a:pPr>
            <a:r>
              <a:rPr lang="zh-CN" altLang="en-US" sz="1600" b="1" dirty="0" smtClean="0">
                <a:latin typeface="微软雅黑" panose="020B0503020204020204" pitchFamily="34" charset="-122"/>
                <a:ea typeface="微软雅黑" panose="020B0503020204020204" pitchFamily="34" charset="-122"/>
              </a:rPr>
              <a:t>8、数值模拟计算系统关键技术研究</a:t>
            </a:r>
            <a:r>
              <a:rPr lang="zh-CN" altLang="en-US" sz="1400" dirty="0" smtClean="0">
                <a:latin typeface="微软雅黑" panose="020B0503020204020204" pitchFamily="34" charset="-122"/>
                <a:ea typeface="微软雅黑" panose="020B0503020204020204" pitchFamily="34" charset="-122"/>
              </a:rPr>
              <a:t>	</a:t>
            </a:r>
            <a:endParaRPr lang="en-US" altLang="zh-CN" sz="1400" dirty="0" smtClean="0">
              <a:latin typeface="微软雅黑" panose="020B0503020204020204" pitchFamily="34" charset="-122"/>
              <a:ea typeface="微软雅黑" panose="020B0503020204020204" pitchFamily="34" charset="-122"/>
            </a:endParaRPr>
          </a:p>
          <a:p>
            <a:pPr marL="400050" lvl="1" indent="0">
              <a:lnSpc>
                <a:spcPct val="150000"/>
              </a:lnSpc>
              <a:buFont typeface="Arial" charset="0"/>
              <a:buNone/>
            </a:pPr>
            <a:r>
              <a:rPr lang="zh-CN" altLang="en-US" sz="1400" b="1" dirty="0" smtClean="0">
                <a:solidFill>
                  <a:srgbClr val="C00000"/>
                </a:solidFill>
                <a:latin typeface="微软雅黑" panose="020B0503020204020204" pitchFamily="34" charset="-122"/>
                <a:ea typeface="微软雅黑" panose="020B0503020204020204" pitchFamily="34" charset="-122"/>
              </a:rPr>
              <a:t>天体物理学数值模拟结果后处理和分析</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marL="400050" lvl="1" indent="0">
              <a:lnSpc>
                <a:spcPct val="150000"/>
              </a:lnSpc>
              <a:buFont typeface="Arial" charset="0"/>
              <a:buNone/>
            </a:pPr>
            <a:r>
              <a:rPr lang="en-US" altLang="zh-CN" sz="1400" b="1" dirty="0" smtClean="0">
                <a:latin typeface="微软雅黑" panose="020B0503020204020204" pitchFamily="34" charset="-122"/>
                <a:ea typeface="微软雅黑" panose="020B0503020204020204" pitchFamily="34" charset="-122"/>
              </a:rPr>
              <a:t>VLBI</a:t>
            </a:r>
            <a:r>
              <a:rPr lang="zh-CN" altLang="en-US" sz="1400" b="1" dirty="0" smtClean="0">
                <a:latin typeface="微软雅黑" panose="020B0503020204020204" pitchFamily="34" charset="-122"/>
                <a:ea typeface="微软雅黑" panose="020B0503020204020204" pitchFamily="34" charset="-122"/>
              </a:rPr>
              <a:t>在天体物理和天体测量的数据相关处理及后处理</a:t>
            </a:r>
            <a:endParaRPr lang="en-US" altLang="zh-CN" sz="1400" b="1" dirty="0" smtClean="0">
              <a:latin typeface="微软雅黑" panose="020B0503020204020204" pitchFamily="34" charset="-122"/>
              <a:ea typeface="微软雅黑" panose="020B0503020204020204" pitchFamily="34" charset="-122"/>
            </a:endParaRPr>
          </a:p>
          <a:p>
            <a:pPr marL="400050" lvl="1" indent="0">
              <a:lnSpc>
                <a:spcPct val="150000"/>
              </a:lnSpc>
              <a:buFont typeface="Arial" charset="0"/>
              <a:buNone/>
            </a:pPr>
            <a:r>
              <a:rPr lang="zh-CN" altLang="en-US" sz="1400" b="1" dirty="0" smtClean="0">
                <a:solidFill>
                  <a:srgbClr val="0070C0"/>
                </a:solidFill>
                <a:latin typeface="微软雅黑" panose="020B0503020204020204" pitchFamily="34" charset="-122"/>
                <a:ea typeface="微软雅黑" panose="020B0503020204020204" pitchFamily="34" charset="-122"/>
              </a:rPr>
              <a:t>宇宙形成及其演化研究</a:t>
            </a:r>
            <a:endParaRPr lang="en-US" altLang="zh-CN" sz="1400" b="1" dirty="0" smtClean="0">
              <a:solidFill>
                <a:srgbClr val="0070C0"/>
              </a:solidFill>
              <a:latin typeface="微软雅黑" panose="020B0503020204020204" pitchFamily="34" charset="-122"/>
              <a:ea typeface="微软雅黑" panose="020B0503020204020204" pitchFamily="34" charset="-122"/>
            </a:endParaRPr>
          </a:p>
          <a:p>
            <a:pPr marL="400050" lvl="1" indent="0">
              <a:lnSpc>
                <a:spcPct val="150000"/>
              </a:lnSpc>
              <a:buFont typeface="Arial" charset="0"/>
              <a:buNone/>
            </a:pPr>
            <a:r>
              <a:rPr lang="zh-CN" altLang="en-US" sz="1400" b="1" dirty="0" smtClean="0">
                <a:solidFill>
                  <a:srgbClr val="C00000"/>
                </a:solidFill>
                <a:latin typeface="微软雅黑" panose="020B0503020204020204" pitchFamily="34" charset="-122"/>
                <a:ea typeface="微软雅黑" panose="020B0503020204020204" pitchFamily="34" charset="-122"/>
              </a:rPr>
              <a:t>暗物质与暗能量研究</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marL="400050" lvl="1" indent="0">
              <a:lnSpc>
                <a:spcPct val="150000"/>
              </a:lnSpc>
              <a:buFont typeface="Arial" charset="0"/>
              <a:buNone/>
            </a:pPr>
            <a:r>
              <a:rPr lang="zh-CN" altLang="en-US" sz="1400" b="1" dirty="0" smtClean="0">
                <a:latin typeface="微软雅黑" panose="020B0503020204020204" pitchFamily="34" charset="-122"/>
                <a:ea typeface="微软雅黑" panose="020B0503020204020204" pitchFamily="34" charset="-122"/>
              </a:rPr>
              <a:t>星系形成及演化</a:t>
            </a:r>
            <a:endParaRPr lang="en-US" altLang="zh-CN" sz="1400" b="1" dirty="0" smtClean="0">
              <a:latin typeface="微软雅黑" panose="020B0503020204020204" pitchFamily="34" charset="-122"/>
              <a:ea typeface="微软雅黑" panose="020B0503020204020204" pitchFamily="34" charset="-122"/>
            </a:endParaRPr>
          </a:p>
          <a:p>
            <a:pPr marL="400050" lvl="1" indent="0">
              <a:lnSpc>
                <a:spcPct val="150000"/>
              </a:lnSpc>
              <a:buFont typeface="Arial" charset="0"/>
              <a:buNone/>
            </a:pPr>
            <a:r>
              <a:rPr lang="zh-CN" altLang="en-US" sz="1400" b="1" dirty="0" smtClean="0">
                <a:solidFill>
                  <a:srgbClr val="0070C0"/>
                </a:solidFill>
                <a:latin typeface="微软雅黑" panose="020B0503020204020204" pitchFamily="34" charset="-122"/>
                <a:ea typeface="微软雅黑" panose="020B0503020204020204" pitchFamily="34" charset="-122"/>
              </a:rPr>
              <a:t>黑洞等</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6"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6168457" y="1628800"/>
            <a:ext cx="3471612" cy="508918"/>
          </a:xfrm>
          <a:prstGeom prst="rect">
            <a:avLst/>
          </a:prstGeom>
          <a:solidFill>
            <a:schemeClr val="tx1">
              <a:lumMod val="75000"/>
              <a:lumOff val="25000"/>
            </a:schemeClr>
          </a:solidFill>
          <a:ln>
            <a:noFill/>
          </a:ln>
        </p:spPr>
        <p:txBody>
          <a:bodyPr vert="horz" wrap="square" lIns="108000" tIns="108000" rIns="108000" bIns="108000" numCol="1" anchor="b" anchorCtr="0" compatLnSpc="1">
            <a:prstTxWarp prst="textNoShape">
              <a:avLst/>
            </a:prstTxWarp>
          </a:bodyPr>
          <a:lstStyle/>
          <a:p>
            <a:pPr algn="ctr"/>
            <a:r>
              <a:rPr lang="zh-CN" altLang="en-US" sz="2000" b="1" kern="100"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在线科研平台</a:t>
            </a:r>
            <a:endParaRPr lang="en-US" altLang="zh-CN" sz="2000" b="1" kern="100"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11076" y="1537790"/>
            <a:ext cx="4360194" cy="504801"/>
          </a:xfrm>
          <a:prstGeom prst="rect">
            <a:avLst/>
          </a:prstGeom>
          <a:solidFill>
            <a:schemeClr val="tx1">
              <a:lumMod val="75000"/>
              <a:lumOff val="25000"/>
            </a:schemeClr>
          </a:solidFill>
          <a:ln>
            <a:noFill/>
          </a:ln>
        </p:spPr>
        <p:txBody>
          <a:bodyPr vert="horz" wrap="square" lIns="108000" tIns="108000" rIns="108000" bIns="108000" numCol="1" anchor="b" anchorCtr="0" compatLnSpc="1">
            <a:prstTxWarp prst="textNoShape">
              <a:avLst/>
            </a:prstTxWarp>
          </a:bodyPr>
          <a:lstStyle/>
          <a:p>
            <a:pPr algn="ctr"/>
            <a:r>
              <a:rPr lang="zh-CN" altLang="zh-CN" sz="2000" b="1" kern="100"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分布式资源管理</a:t>
            </a:r>
            <a:r>
              <a:rPr lang="zh-CN" altLang="zh-CN" sz="2000" b="1" kern="100"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平台</a:t>
            </a:r>
            <a:endParaRPr lang="en-US" altLang="zh-CN" sz="2000" b="1" kern="100"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0" y="3279423"/>
            <a:ext cx="4360194" cy="644317"/>
          </a:xfrm>
          <a:prstGeom prst="rect">
            <a:avLst/>
          </a:prstGeom>
          <a:solidFill>
            <a:srgbClr val="003366"/>
          </a:solidFill>
          <a:ln>
            <a:noFill/>
          </a:ln>
        </p:spPr>
        <p:txBody>
          <a:bodyPr vert="horz" wrap="square" lIns="108000" tIns="108000" rIns="108000" bIns="108000" numCol="1" anchor="b" anchorCtr="0" compatLnSpc="1">
            <a:prstTxWarp prst="textNoShape">
              <a:avLst/>
            </a:prstTxWarp>
          </a:bodyPr>
          <a:lstStyle/>
          <a:p>
            <a:pPr marL="0" indent="0" algn="ctr">
              <a:lnSpc>
                <a:spcPct val="150000"/>
              </a:lnSpc>
              <a:buNone/>
            </a:pPr>
            <a:r>
              <a:rPr lang="zh-CN" altLang="en-US" sz="2000" b="1" dirty="0">
                <a:solidFill>
                  <a:schemeClr val="bg1"/>
                </a:solidFill>
                <a:latin typeface="微软雅黑" panose="020B0503020204020204" pitchFamily="34" charset="-122"/>
                <a:ea typeface="微软雅黑" panose="020B0503020204020204" pitchFamily="34" charset="-122"/>
              </a:rPr>
              <a:t>大规模数据存储技术研究</a:t>
            </a:r>
          </a:p>
        </p:txBody>
      </p:sp>
      <p:sp>
        <p:nvSpPr>
          <p:cNvPr id="11"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0" y="3904376"/>
            <a:ext cx="4360194" cy="504056"/>
          </a:xfrm>
          <a:prstGeom prst="rect">
            <a:avLst/>
          </a:prstGeom>
          <a:solidFill>
            <a:schemeClr val="tx1">
              <a:lumMod val="75000"/>
              <a:lumOff val="25000"/>
            </a:schemeClr>
          </a:solidFill>
          <a:ln>
            <a:noFill/>
          </a:ln>
        </p:spPr>
        <p:txBody>
          <a:bodyPr vert="horz" wrap="square" lIns="108000" tIns="108000" rIns="108000" bIns="108000" numCol="1" anchor="b" anchorCtr="0" compatLnSpc="1">
            <a:prstTxWarp prst="textNoShape">
              <a:avLst/>
            </a:prstTxWarp>
          </a:bodyPr>
          <a:lstStyle/>
          <a:p>
            <a:pPr algn="ctr"/>
            <a:r>
              <a:rPr lang="zh-CN" altLang="en-US" sz="2000" b="1" kern="100"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大数据与计算的融合技术</a:t>
            </a:r>
            <a:endParaRPr lang="en-US" altLang="zh-CN" sz="2000" b="1" kern="100"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0" y="4408432"/>
            <a:ext cx="4360194" cy="541865"/>
          </a:xfrm>
          <a:prstGeom prst="rect">
            <a:avLst/>
          </a:prstGeom>
          <a:solidFill>
            <a:srgbClr val="003366"/>
          </a:solidFill>
          <a:ln>
            <a:noFill/>
          </a:ln>
        </p:spPr>
        <p:txBody>
          <a:bodyPr vert="horz" wrap="square" lIns="108000" tIns="108000" rIns="108000" bIns="108000" numCol="1" anchor="b" anchorCtr="0" compatLnSpc="1">
            <a:prstTxWarp prst="textNoShape">
              <a:avLst/>
            </a:prstTxWarp>
          </a:bodyPr>
          <a:lstStyle/>
          <a:p>
            <a:pPr marL="0" indent="0" algn="ctr">
              <a:lnSpc>
                <a:spcPct val="150000"/>
              </a:lnSpc>
              <a:buNone/>
            </a:pPr>
            <a:r>
              <a:rPr lang="zh-CN" altLang="en-US" sz="2000" b="1" dirty="0">
                <a:solidFill>
                  <a:schemeClr val="bg1"/>
                </a:solidFill>
                <a:latin typeface="微软雅黑" panose="020B0503020204020204" pitchFamily="34" charset="-122"/>
                <a:ea typeface="微软雅黑" panose="020B0503020204020204" pitchFamily="34" charset="-122"/>
              </a:rPr>
              <a:t>数据归档技术</a:t>
            </a:r>
          </a:p>
        </p:txBody>
      </p:sp>
      <p:sp>
        <p:nvSpPr>
          <p:cNvPr id="13"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11076" y="4950297"/>
            <a:ext cx="4371270" cy="504056"/>
          </a:xfrm>
          <a:prstGeom prst="rect">
            <a:avLst/>
          </a:prstGeom>
          <a:solidFill>
            <a:schemeClr val="tx1">
              <a:lumMod val="75000"/>
              <a:lumOff val="25000"/>
            </a:schemeClr>
          </a:solidFill>
          <a:ln>
            <a:noFill/>
          </a:ln>
        </p:spPr>
        <p:txBody>
          <a:bodyPr vert="horz" wrap="square" lIns="108000" tIns="108000" rIns="108000" bIns="108000" numCol="1" anchor="b" anchorCtr="0" compatLnSpc="1">
            <a:prstTxWarp prst="textNoShape">
              <a:avLst/>
            </a:prstTxWarp>
          </a:bodyPr>
          <a:lstStyle/>
          <a:p>
            <a:pPr algn="ctr"/>
            <a:r>
              <a:rPr lang="zh-CN" altLang="en-US" sz="2000" b="1" kern="100"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数据处理软件与工具研发</a:t>
            </a:r>
            <a:endParaRPr lang="en-US" altLang="zh-CN" sz="2000" b="1" kern="100"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6168008" y="2420888"/>
            <a:ext cx="4608512" cy="517132"/>
          </a:xfrm>
          <a:prstGeom prst="rect">
            <a:avLst/>
          </a:prstGeom>
          <a:solidFill>
            <a:srgbClr val="003366"/>
          </a:solidFill>
          <a:ln>
            <a:noFill/>
          </a:ln>
        </p:spPr>
        <p:txBody>
          <a:bodyPr vert="horz" wrap="square" lIns="108000" tIns="60960" rIns="108000" bIns="60960" numCol="1" anchor="b" anchorCtr="0" compatLnSpc="1">
            <a:prstTxWarp prst="textNoShape">
              <a:avLst/>
            </a:prstTxWarp>
          </a:bodyPr>
          <a:lstStyle/>
          <a:p>
            <a:pPr marL="0" indent="0" algn="ctr">
              <a:lnSpc>
                <a:spcPct val="150000"/>
              </a:lnSpc>
              <a:buNone/>
            </a:pPr>
            <a:r>
              <a:rPr lang="zh-CN" altLang="en-US" sz="2000" b="1" dirty="0">
                <a:solidFill>
                  <a:schemeClr val="bg1"/>
                </a:solidFill>
                <a:latin typeface="微软雅黑" panose="020B0503020204020204" pitchFamily="34" charset="-122"/>
                <a:ea typeface="微软雅黑" panose="020B0503020204020204" pitchFamily="34" charset="-122"/>
              </a:rPr>
              <a:t>中心平台统计与日志管理系统及可视化</a:t>
            </a:r>
          </a:p>
        </p:txBody>
      </p:sp>
      <p:sp>
        <p:nvSpPr>
          <p:cNvPr id="15"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6165717" y="3851622"/>
            <a:ext cx="3951607" cy="508918"/>
          </a:xfrm>
          <a:prstGeom prst="rect">
            <a:avLst/>
          </a:prstGeom>
          <a:solidFill>
            <a:schemeClr val="tx1">
              <a:lumMod val="75000"/>
              <a:lumOff val="25000"/>
            </a:schemeClr>
          </a:solidFill>
          <a:ln>
            <a:noFill/>
          </a:ln>
        </p:spPr>
        <p:txBody>
          <a:bodyPr vert="horz" wrap="square" lIns="108000" tIns="108000" rIns="108000" bIns="108000" numCol="1" anchor="b" anchorCtr="0" compatLnSpc="1">
            <a:prstTxWarp prst="textNoShape">
              <a:avLst/>
            </a:prstTxWarp>
          </a:bodyPr>
          <a:lstStyle/>
          <a:p>
            <a:pPr algn="ctr"/>
            <a:r>
              <a:rPr lang="zh-CN" altLang="en-US" sz="2000" b="1" kern="100"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数值模拟计算系统关键技术研究</a:t>
            </a:r>
            <a:endParaRPr lang="en-US" altLang="zh-CN" sz="2000" b="1" kern="100"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65999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340768"/>
            <a:ext cx="7248128" cy="4077072"/>
          </a:xfrm>
          <a:prstGeom prst="rect">
            <a:avLst/>
          </a:prstGeom>
          <a:ln>
            <a:noFill/>
          </a:ln>
          <a:effectLst>
            <a:softEdge rad="112500"/>
          </a:effectLst>
        </p:spPr>
      </p:pic>
    </p:spTree>
    <p:extLst>
      <p:ext uri="{BB962C8B-B14F-4D97-AF65-F5344CB8AC3E}">
        <p14:creationId xmlns:p14="http://schemas.microsoft.com/office/powerpoint/2010/main" val="3846027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图示 28">
            <a:extLst>
              <a:ext uri="{FF2B5EF4-FFF2-40B4-BE49-F238E27FC236}">
                <a16:creationId xmlns:a16="http://schemas.microsoft.com/office/drawing/2014/main" xmlns="" id="{74458BE2-B278-4545-9C07-FB64FB852D19}"/>
              </a:ext>
            </a:extLst>
          </p:cNvPr>
          <p:cNvGraphicFramePr/>
          <p:nvPr>
            <p:extLst>
              <p:ext uri="{D42A27DB-BD31-4B8C-83A1-F6EECF244321}">
                <p14:modId xmlns:p14="http://schemas.microsoft.com/office/powerpoint/2010/main" val="353816504"/>
              </p:ext>
            </p:extLst>
          </p:nvPr>
        </p:nvGraphicFramePr>
        <p:xfrm>
          <a:off x="-558799" y="2395295"/>
          <a:ext cx="6340083" cy="4110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标题 1">
            <a:extLst>
              <a:ext uri="{FF2B5EF4-FFF2-40B4-BE49-F238E27FC236}">
                <a16:creationId xmlns:a16="http://schemas.microsoft.com/office/drawing/2014/main" xmlns="" id="{9E5F78C7-53C0-4941-9F93-2CE6E37804FE}"/>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国内外</a:t>
            </a:r>
            <a:r>
              <a:rPr lang="zh-CN" altLang="en-US" sz="4000" b="1" dirty="0">
                <a:latin typeface="微软雅黑" panose="020B0503020204020204" pitchFamily="34" charset="-122"/>
                <a:ea typeface="微软雅黑" panose="020B0503020204020204" pitchFamily="34" charset="-122"/>
              </a:rPr>
              <a:t>动态监测</a:t>
            </a:r>
          </a:p>
        </p:txBody>
      </p:sp>
      <p:sp>
        <p:nvSpPr>
          <p:cNvPr id="3" name="内容占位符 2">
            <a:extLst>
              <a:ext uri="{FF2B5EF4-FFF2-40B4-BE49-F238E27FC236}">
                <a16:creationId xmlns:a16="http://schemas.microsoft.com/office/drawing/2014/main" xmlns="" id="{8C1E64FD-5EA1-47ED-8CED-23F96F9D286D}"/>
              </a:ext>
            </a:extLst>
          </p:cNvPr>
          <p:cNvSpPr>
            <a:spLocks noGrp="1"/>
          </p:cNvSpPr>
          <p:nvPr>
            <p:ph idx="1"/>
          </p:nvPr>
        </p:nvSpPr>
        <p:spPr>
          <a:xfrm>
            <a:off x="5231904" y="1780290"/>
            <a:ext cx="6811754" cy="1731809"/>
          </a:xfrm>
        </p:spPr>
        <p:txBody>
          <a:bodyPr/>
          <a:lstStyle/>
          <a:p>
            <a:pPr marL="0" indent="0">
              <a:lnSpc>
                <a:spcPct val="150000"/>
              </a:lnSpc>
              <a:buNone/>
            </a:pPr>
            <a:r>
              <a:rPr lang="zh-CN" altLang="zh-CN" sz="2000" dirty="0">
                <a:latin typeface="微软雅黑" panose="020B0503020204020204" pitchFamily="34" charset="-122"/>
                <a:ea typeface="微软雅黑" panose="020B0503020204020204" pitchFamily="34" charset="-122"/>
              </a:rPr>
              <a:t>系统的监测国内外在</a:t>
            </a:r>
            <a:r>
              <a:rPr lang="zh-CN" altLang="zh-CN" sz="2000" b="1" dirty="0">
                <a:latin typeface="微软雅黑" panose="020B0503020204020204" pitchFamily="34" charset="-122"/>
                <a:ea typeface="微软雅黑" panose="020B0503020204020204" pitchFamily="34" charset="-122"/>
              </a:rPr>
              <a:t>数据与云计算方面的相关动态</a:t>
            </a:r>
            <a:r>
              <a:rPr lang="zh-CN" altLang="en-US" sz="2000" dirty="0">
                <a:latin typeface="微软雅黑" panose="020B0503020204020204" pitchFamily="34" charset="-122"/>
                <a:ea typeface="微软雅黑" panose="020B0503020204020204" pitchFamily="34" charset="-122"/>
              </a:rPr>
              <a:t>，</a:t>
            </a:r>
            <a:r>
              <a:rPr lang="zh-CN" altLang="zh-CN" sz="2000" dirty="0">
                <a:latin typeface="微软雅黑" panose="020B0503020204020204" pitchFamily="34" charset="-122"/>
                <a:ea typeface="微软雅黑" panose="020B0503020204020204" pitchFamily="34" charset="-122"/>
              </a:rPr>
              <a:t>充分了解</a:t>
            </a:r>
            <a:r>
              <a:rPr lang="zh-CN" altLang="zh-CN" sz="2000" b="1" dirty="0">
                <a:solidFill>
                  <a:srgbClr val="C00000"/>
                </a:solidFill>
                <a:latin typeface="微软雅黑" panose="020B0503020204020204" pitchFamily="34" charset="-122"/>
                <a:ea typeface="微软雅黑" panose="020B0503020204020204" pitchFamily="34" charset="-122"/>
              </a:rPr>
              <a:t>当前天文数据动态</a:t>
            </a:r>
            <a:r>
              <a:rPr lang="zh-CN" altLang="en-US" sz="2000" b="1" dirty="0">
                <a:solidFill>
                  <a:srgbClr val="C00000"/>
                </a:solidFill>
                <a:latin typeface="微软雅黑" panose="020B0503020204020204" pitchFamily="34" charset="-122"/>
                <a:ea typeface="微软雅黑" panose="020B0503020204020204" pitchFamily="34" charset="-122"/>
              </a:rPr>
              <a:t>以及</a:t>
            </a:r>
            <a:r>
              <a:rPr lang="zh-CN" altLang="zh-CN" sz="2000" b="1" dirty="0">
                <a:solidFill>
                  <a:srgbClr val="C00000"/>
                </a:solidFill>
                <a:latin typeface="微软雅黑" panose="020B0503020204020204" pitchFamily="34" charset="-122"/>
                <a:ea typeface="微软雅黑" panose="020B0503020204020204" pitchFamily="34" charset="-122"/>
              </a:rPr>
              <a:t>相关云计算发展方向</a:t>
            </a:r>
            <a:r>
              <a:rPr lang="zh-CN" altLang="en-US" sz="2000" dirty="0">
                <a:latin typeface="微软雅黑" panose="020B0503020204020204" pitchFamily="34" charset="-122"/>
                <a:ea typeface="微软雅黑" panose="020B0503020204020204" pitchFamily="34" charset="-122"/>
              </a:rPr>
              <a:t>，为国家天文数据中心的发展提供信息支撑与参考。</a:t>
            </a:r>
          </a:p>
        </p:txBody>
      </p:sp>
      <p:grpSp>
        <p:nvGrpSpPr>
          <p:cNvPr id="5" name="组合 4"/>
          <p:cNvGrpSpPr/>
          <p:nvPr/>
        </p:nvGrpSpPr>
        <p:grpSpPr>
          <a:xfrm>
            <a:off x="1642395" y="3692220"/>
            <a:ext cx="1919322" cy="1799960"/>
            <a:chOff x="9209547" y="4847502"/>
            <a:chExt cx="1451998" cy="1361699"/>
          </a:xfrm>
        </p:grpSpPr>
        <p:sp>
          <p:nvSpPr>
            <p:cNvPr id="32" name="流程图: 联系 7">
              <a:extLst>
                <a:ext uri="{FF2B5EF4-FFF2-40B4-BE49-F238E27FC236}">
                  <a16:creationId xmlns:a16="http://schemas.microsoft.com/office/drawing/2014/main" xmlns="" id="{6E08A02F-4DFC-4BDE-B02B-36EF7AABE1B2}"/>
                </a:ext>
              </a:extLst>
            </p:cNvPr>
            <p:cNvSpPr/>
            <p:nvPr/>
          </p:nvSpPr>
          <p:spPr>
            <a:xfrm>
              <a:off x="9343390" y="5057201"/>
              <a:ext cx="1184311" cy="1152000"/>
            </a:xfrm>
            <a:prstGeom prst="flowChartConnector">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lIns="68580" tIns="34290" rIns="68580" bIns="34290" anchor="ctr"/>
            <a:lstStyle/>
            <a:p>
              <a:pPr algn="ctr">
                <a:defRPr/>
              </a:pPr>
              <a:endParaRPr lang="en-US" altLang="zh-CN" sz="1400" b="1" dirty="0">
                <a:latin typeface="微软雅黑" panose="020B0503020204020204" pitchFamily="34" charset="-122"/>
                <a:ea typeface="微软雅黑" panose="020B0503020204020204" pitchFamily="34" charset="-122"/>
              </a:endParaRPr>
            </a:p>
            <a:p>
              <a:pPr algn="ctr">
                <a:defRPr/>
              </a:pPr>
              <a:r>
                <a:rPr lang="zh-CN" altLang="en-US" sz="1400" b="1" dirty="0">
                  <a:latin typeface="微软雅黑" panose="020B0503020204020204" pitchFamily="34" charset="-122"/>
                  <a:ea typeface="微软雅黑" panose="020B0503020204020204" pitchFamily="34" charset="-122"/>
                </a:rPr>
                <a:t>科学数据</a:t>
              </a:r>
              <a:endParaRPr lang="en-US" altLang="zh-CN" sz="1400" b="1" dirty="0">
                <a:latin typeface="微软雅黑" panose="020B0503020204020204" pitchFamily="34" charset="-122"/>
                <a:ea typeface="微软雅黑" panose="020B0503020204020204" pitchFamily="34" charset="-122"/>
              </a:endParaRPr>
            </a:p>
            <a:p>
              <a:pPr algn="ctr">
                <a:defRPr/>
              </a:pPr>
              <a:endParaRPr lang="en-US" altLang="zh-CN" sz="3200" b="1" dirty="0">
                <a:latin typeface="微软雅黑" panose="020B0503020204020204" pitchFamily="34" charset="-122"/>
                <a:ea typeface="微软雅黑" panose="020B0503020204020204" pitchFamily="34" charset="-122"/>
              </a:endParaRPr>
            </a:p>
            <a:p>
              <a:pPr algn="ctr">
                <a:defRPr/>
              </a:pPr>
              <a:endParaRPr lang="en-US" altLang="zh-CN" sz="3200" b="1"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9209547" y="4847502"/>
              <a:ext cx="1451998" cy="1361044"/>
              <a:chOff x="9209547" y="4847502"/>
              <a:chExt cx="1451998" cy="1361044"/>
            </a:xfrm>
          </p:grpSpPr>
          <p:sp>
            <p:nvSpPr>
              <p:cNvPr id="30" name="流程图: 联系 7">
                <a:extLst>
                  <a:ext uri="{FF2B5EF4-FFF2-40B4-BE49-F238E27FC236}">
                    <a16:creationId xmlns:a16="http://schemas.microsoft.com/office/drawing/2014/main" xmlns="" id="{3EE29D38-9F6B-4338-9613-B05FB4164ED1}"/>
                  </a:ext>
                </a:extLst>
              </p:cNvPr>
              <p:cNvSpPr/>
              <p:nvPr/>
            </p:nvSpPr>
            <p:spPr>
              <a:xfrm>
                <a:off x="9590121" y="5528024"/>
                <a:ext cx="690848" cy="671763"/>
              </a:xfrm>
              <a:prstGeom prst="flowChartConnector">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lIns="68580" tIns="34290" rIns="68580" bIns="34290" anchor="ctr"/>
              <a:lstStyle/>
              <a:p>
                <a:pPr algn="ctr">
                  <a:defRPr/>
                </a:pPr>
                <a:r>
                  <a:rPr lang="zh-CN" altLang="en-US" sz="1400" b="1" dirty="0">
                    <a:latin typeface="微软雅黑" panose="020B0503020204020204" pitchFamily="34" charset="-122"/>
                    <a:ea typeface="微软雅黑" panose="020B0503020204020204" pitchFamily="34" charset="-122"/>
                  </a:rPr>
                  <a:t>天文</a:t>
                </a:r>
                <a:endParaRPr lang="en-US" altLang="zh-CN" sz="1400" b="1" dirty="0">
                  <a:latin typeface="微软雅黑" panose="020B0503020204020204" pitchFamily="34" charset="-122"/>
                  <a:ea typeface="微软雅黑" panose="020B0503020204020204" pitchFamily="34" charset="-122"/>
                </a:endParaRPr>
              </a:p>
              <a:p>
                <a:pPr algn="ctr">
                  <a:defRPr/>
                </a:pPr>
                <a:r>
                  <a:rPr lang="zh-CN" altLang="en-US" sz="1400" b="1" dirty="0">
                    <a:latin typeface="微软雅黑" panose="020B0503020204020204" pitchFamily="34" charset="-122"/>
                    <a:ea typeface="微软雅黑" panose="020B0503020204020204" pitchFamily="34" charset="-122"/>
                  </a:rPr>
                  <a:t>数据</a:t>
                </a:r>
                <a:endParaRPr lang="en-US" altLang="zh-CN" sz="1400" b="1" dirty="0">
                  <a:latin typeface="微软雅黑" panose="020B0503020204020204" pitchFamily="34" charset="-122"/>
                  <a:ea typeface="微软雅黑" panose="020B0503020204020204" pitchFamily="34" charset="-122"/>
                </a:endParaRPr>
              </a:p>
            </p:txBody>
          </p:sp>
          <p:sp>
            <p:nvSpPr>
              <p:cNvPr id="31" name="流程图: 联系 14">
                <a:extLst>
                  <a:ext uri="{FF2B5EF4-FFF2-40B4-BE49-F238E27FC236}">
                    <a16:creationId xmlns:a16="http://schemas.microsoft.com/office/drawing/2014/main" xmlns="" id="{957F4950-A615-45F9-96FA-EA5F517A07E6}"/>
                  </a:ext>
                </a:extLst>
              </p:cNvPr>
              <p:cNvSpPr/>
              <p:nvPr/>
            </p:nvSpPr>
            <p:spPr>
              <a:xfrm>
                <a:off x="9209547" y="4847502"/>
                <a:ext cx="1451998" cy="1361044"/>
              </a:xfrm>
              <a:prstGeom prst="flowChart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68580" tIns="34290" rIns="68580" bIns="34290" anchor="ctr"/>
              <a:lstStyle/>
              <a:p>
                <a:pPr algn="ctr">
                  <a:defRPr/>
                </a:pPr>
                <a:r>
                  <a:rPr lang="zh-CN" altLang="en-US" sz="1400" b="1" dirty="0" smtClean="0">
                    <a:latin typeface="微软雅黑" panose="020B0503020204020204" pitchFamily="34" charset="-122"/>
                    <a:ea typeface="微软雅黑" panose="020B0503020204020204" pitchFamily="34" charset="-122"/>
                  </a:rPr>
                  <a:t>大数据</a:t>
                </a:r>
                <a:endParaRPr lang="en-US" altLang="zh-CN" sz="3200" b="1" dirty="0" smtClean="0">
                  <a:latin typeface="微软雅黑" panose="020B0503020204020204" pitchFamily="34" charset="-122"/>
                  <a:ea typeface="微软雅黑" panose="020B0503020204020204" pitchFamily="34" charset="-122"/>
                </a:endParaRPr>
              </a:p>
              <a:p>
                <a:pPr algn="ctr">
                  <a:defRPr/>
                </a:pPr>
                <a:endParaRPr lang="en-US" altLang="zh-CN" sz="3200" b="1" dirty="0" smtClean="0">
                  <a:latin typeface="微软雅黑" panose="020B0503020204020204" pitchFamily="34" charset="-122"/>
                  <a:ea typeface="微软雅黑" panose="020B0503020204020204" pitchFamily="34" charset="-122"/>
                </a:endParaRPr>
              </a:p>
              <a:p>
                <a:pPr algn="ctr">
                  <a:defRPr/>
                </a:pPr>
                <a:endParaRPr lang="en-US" altLang="zh-CN" sz="3200" b="1" dirty="0">
                  <a:latin typeface="微软雅黑" panose="020B0503020204020204" pitchFamily="34" charset="-122"/>
                  <a:ea typeface="微软雅黑" panose="020B0503020204020204" pitchFamily="34" charset="-122"/>
                </a:endParaRPr>
              </a:p>
              <a:p>
                <a:pPr algn="ctr">
                  <a:defRPr/>
                </a:pPr>
                <a:endParaRPr lang="zh-CN" altLang="en-US" sz="3200" b="1" dirty="0">
                  <a:latin typeface="微软雅黑" panose="020B0503020204020204" pitchFamily="34" charset="-122"/>
                  <a:ea typeface="微软雅黑" panose="020B0503020204020204" pitchFamily="34" charset="-122"/>
                </a:endParaRPr>
              </a:p>
            </p:txBody>
          </p:sp>
        </p:grpSp>
      </p:grpSp>
      <p:grpSp>
        <p:nvGrpSpPr>
          <p:cNvPr id="33" name="组合 32">
            <a:extLst>
              <a:ext uri="{FF2B5EF4-FFF2-40B4-BE49-F238E27FC236}">
                <a16:creationId xmlns:a16="http://schemas.microsoft.com/office/drawing/2014/main" xmlns="" id="{ABEC8B17-2C66-4C94-A45E-BE18E35F78F9}"/>
              </a:ext>
            </a:extLst>
          </p:cNvPr>
          <p:cNvGrpSpPr/>
          <p:nvPr/>
        </p:nvGrpSpPr>
        <p:grpSpPr>
          <a:xfrm>
            <a:off x="5231904" y="3775344"/>
            <a:ext cx="2057657" cy="432000"/>
            <a:chOff x="2114206" y="168094"/>
            <a:chExt cx="1852899" cy="432000"/>
          </a:xfrm>
        </p:grpSpPr>
        <p:sp>
          <p:nvSpPr>
            <p:cNvPr id="34" name="矩形 33">
              <a:extLst>
                <a:ext uri="{FF2B5EF4-FFF2-40B4-BE49-F238E27FC236}">
                  <a16:creationId xmlns:a16="http://schemas.microsoft.com/office/drawing/2014/main" xmlns="" id="{394937A1-6720-4A34-9840-10E665C4A5CB}"/>
                </a:ext>
              </a:extLst>
            </p:cNvPr>
            <p:cNvSpPr/>
            <p:nvPr/>
          </p:nvSpPr>
          <p:spPr>
            <a:xfrm>
              <a:off x="2114206" y="168094"/>
              <a:ext cx="1852899" cy="432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文本框 18">
              <a:extLst>
                <a:ext uri="{FF2B5EF4-FFF2-40B4-BE49-F238E27FC236}">
                  <a16:creationId xmlns:a16="http://schemas.microsoft.com/office/drawing/2014/main" xmlns="" id="{31ED3CAD-B7B3-4C07-89B2-B0591E5A277A}"/>
                </a:ext>
              </a:extLst>
            </p:cNvPr>
            <p:cNvSpPr txBox="1"/>
            <p:nvPr/>
          </p:nvSpPr>
          <p:spPr>
            <a:xfrm>
              <a:off x="2114206" y="168094"/>
              <a:ext cx="1852899" cy="43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15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监测内容</a:t>
              </a:r>
            </a:p>
          </p:txBody>
        </p:sp>
      </p:grpSp>
      <p:grpSp>
        <p:nvGrpSpPr>
          <p:cNvPr id="36" name="组合 35">
            <a:extLst>
              <a:ext uri="{FF2B5EF4-FFF2-40B4-BE49-F238E27FC236}">
                <a16:creationId xmlns:a16="http://schemas.microsoft.com/office/drawing/2014/main" xmlns="" id="{8274029B-DC1C-404A-BC9E-C1FD3224703D}"/>
              </a:ext>
            </a:extLst>
          </p:cNvPr>
          <p:cNvGrpSpPr/>
          <p:nvPr/>
        </p:nvGrpSpPr>
        <p:grpSpPr>
          <a:xfrm>
            <a:off x="5231904" y="4207344"/>
            <a:ext cx="2057657" cy="2176544"/>
            <a:chOff x="2110" y="838703"/>
            <a:chExt cx="2057657" cy="1800720"/>
          </a:xfrm>
        </p:grpSpPr>
        <p:sp>
          <p:nvSpPr>
            <p:cNvPr id="37" name="矩形 36">
              <a:extLst>
                <a:ext uri="{FF2B5EF4-FFF2-40B4-BE49-F238E27FC236}">
                  <a16:creationId xmlns:a16="http://schemas.microsoft.com/office/drawing/2014/main" xmlns="" id="{311BDC19-9BBD-4008-A940-0DA1F6B9C76E}"/>
                </a:ext>
              </a:extLst>
            </p:cNvPr>
            <p:cNvSpPr/>
            <p:nvPr/>
          </p:nvSpPr>
          <p:spPr>
            <a:xfrm>
              <a:off x="2110" y="838703"/>
              <a:ext cx="2057657" cy="180072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8" name="矩形 37">
              <a:extLst>
                <a:ext uri="{FF2B5EF4-FFF2-40B4-BE49-F238E27FC236}">
                  <a16:creationId xmlns:a16="http://schemas.microsoft.com/office/drawing/2014/main" xmlns="" id="{DBF42FF0-EBF5-4A0C-AEFF-3DCB3F974FC9}"/>
                </a:ext>
              </a:extLst>
            </p:cNvPr>
            <p:cNvSpPr/>
            <p:nvPr/>
          </p:nvSpPr>
          <p:spPr>
            <a:xfrm>
              <a:off x="2110" y="838703"/>
              <a:ext cx="2057657" cy="18007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342900" lvl="1" indent="-342900" algn="l" defTabSz="622300">
                <a:lnSpc>
                  <a:spcPct val="150000"/>
                </a:lnSpc>
                <a:spcBef>
                  <a:spcPct val="0"/>
                </a:spcBef>
                <a:spcAft>
                  <a:spcPct val="15000"/>
                </a:spcAft>
                <a:buFont typeface="Wingdings" panose="05000000000000000000" pitchFamily="2" charset="2"/>
                <a:buChar char="ü"/>
              </a:pPr>
              <a:endParaRPr lang="en-US" altLang="zh-CN" sz="1400" b="1" kern="1200" dirty="0" smtClean="0">
                <a:solidFill>
                  <a:schemeClr val="tx1"/>
                </a:solidFill>
                <a:latin typeface="微软雅黑" panose="020B0503020204020204" pitchFamily="34" charset="-122"/>
                <a:ea typeface="微软雅黑" panose="020B0503020204020204" pitchFamily="34" charset="-122"/>
              </a:endParaRPr>
            </a:p>
            <a:p>
              <a:pPr marL="342900" lvl="1" indent="-342900" algn="l" defTabSz="622300">
                <a:lnSpc>
                  <a:spcPct val="150000"/>
                </a:lnSpc>
                <a:spcBef>
                  <a:spcPct val="0"/>
                </a:spcBef>
                <a:spcAft>
                  <a:spcPct val="15000"/>
                </a:spcAft>
                <a:buFont typeface="Wingdings" panose="05000000000000000000" pitchFamily="2" charset="2"/>
                <a:buChar char="ü"/>
              </a:pPr>
              <a:r>
                <a:rPr lang="zh-CN" altLang="en-US" sz="1400" b="1" kern="1200" dirty="0" smtClean="0">
                  <a:solidFill>
                    <a:schemeClr val="tx1"/>
                  </a:solidFill>
                  <a:latin typeface="微软雅黑" panose="020B0503020204020204" pitchFamily="34" charset="-122"/>
                  <a:ea typeface="微软雅黑" panose="020B0503020204020204" pitchFamily="34" charset="-122"/>
                </a:rPr>
                <a:t>数据</a:t>
              </a:r>
              <a:r>
                <a:rPr lang="zh-CN" altLang="en-US" sz="1400" b="1" kern="1200" dirty="0">
                  <a:solidFill>
                    <a:schemeClr val="tx1"/>
                  </a:solidFill>
                  <a:latin typeface="微软雅黑" panose="020B0503020204020204" pitchFamily="34" charset="-122"/>
                  <a:ea typeface="微软雅黑" panose="020B0503020204020204" pitchFamily="34" charset="-122"/>
                </a:rPr>
                <a:t>产生源</a:t>
              </a:r>
              <a:endParaRPr lang="zh-CN" altLang="en-US" sz="1400" kern="1200" dirty="0">
                <a:solidFill>
                  <a:schemeClr val="tx1"/>
                </a:solidFill>
                <a:latin typeface="微软雅黑" panose="020B0503020204020204" pitchFamily="34" charset="-122"/>
                <a:ea typeface="微软雅黑" panose="020B0503020204020204" pitchFamily="34" charset="-122"/>
              </a:endParaRPr>
            </a:p>
            <a:p>
              <a:pPr marL="342900" lvl="1" indent="-342900" algn="l" defTabSz="622300">
                <a:lnSpc>
                  <a:spcPct val="150000"/>
                </a:lnSpc>
                <a:spcBef>
                  <a:spcPct val="0"/>
                </a:spcBef>
                <a:spcAft>
                  <a:spcPct val="15000"/>
                </a:spcAft>
                <a:buFont typeface="Wingdings" panose="05000000000000000000" pitchFamily="2" charset="2"/>
                <a:buChar char="ü"/>
              </a:pPr>
              <a:r>
                <a:rPr lang="zh-CN" altLang="en-US" sz="1400" b="1" kern="1200" dirty="0">
                  <a:solidFill>
                    <a:schemeClr val="tx1"/>
                  </a:solidFill>
                  <a:latin typeface="微软雅黑" panose="020B0503020204020204" pitchFamily="34" charset="-122"/>
                  <a:ea typeface="微软雅黑" panose="020B0503020204020204" pitchFamily="34" charset="-122"/>
                </a:rPr>
                <a:t>数据管理保存</a:t>
              </a:r>
              <a:endParaRPr lang="en-US" altLang="zh-CN" sz="1400" b="1" kern="1200" dirty="0">
                <a:solidFill>
                  <a:schemeClr val="tx1"/>
                </a:solidFill>
                <a:latin typeface="微软雅黑" panose="020B0503020204020204" pitchFamily="34" charset="-122"/>
                <a:ea typeface="微软雅黑" panose="020B0503020204020204" pitchFamily="34" charset="-122"/>
              </a:endParaRPr>
            </a:p>
            <a:p>
              <a:pPr marL="342900" lvl="1" indent="-342900" algn="l" defTabSz="622300">
                <a:lnSpc>
                  <a:spcPct val="150000"/>
                </a:lnSpc>
                <a:spcBef>
                  <a:spcPct val="0"/>
                </a:spcBef>
                <a:spcAft>
                  <a:spcPct val="15000"/>
                </a:spcAft>
                <a:buFont typeface="Wingdings" panose="05000000000000000000" pitchFamily="2" charset="2"/>
                <a:buChar char="ü"/>
              </a:pPr>
              <a:r>
                <a:rPr lang="zh-CN" altLang="en-US" sz="1400" b="1" kern="1200" dirty="0">
                  <a:solidFill>
                    <a:schemeClr val="tx1"/>
                  </a:solidFill>
                  <a:latin typeface="微软雅黑" panose="020B0503020204020204" pitchFamily="34" charset="-122"/>
                  <a:ea typeface="微软雅黑" panose="020B0503020204020204" pitchFamily="34" charset="-122"/>
                </a:rPr>
                <a:t>大数据云计算技术</a:t>
              </a:r>
              <a:endParaRPr lang="zh-CN" altLang="en-US" sz="1400" kern="1200" dirty="0">
                <a:solidFill>
                  <a:schemeClr val="tx1"/>
                </a:solidFill>
                <a:latin typeface="微软雅黑" panose="020B0503020204020204" pitchFamily="34" charset="-122"/>
                <a:ea typeface="微软雅黑" panose="020B0503020204020204" pitchFamily="34" charset="-122"/>
              </a:endParaRPr>
            </a:p>
          </p:txBody>
        </p:sp>
      </p:grpSp>
      <p:grpSp>
        <p:nvGrpSpPr>
          <p:cNvPr id="39" name="组合 38">
            <a:extLst>
              <a:ext uri="{FF2B5EF4-FFF2-40B4-BE49-F238E27FC236}">
                <a16:creationId xmlns:a16="http://schemas.microsoft.com/office/drawing/2014/main" xmlns="" id="{E645F6F9-3ECF-4E31-ACAA-93A631EA9C8F}"/>
              </a:ext>
            </a:extLst>
          </p:cNvPr>
          <p:cNvGrpSpPr/>
          <p:nvPr/>
        </p:nvGrpSpPr>
        <p:grpSpPr>
          <a:xfrm>
            <a:off x="7573632" y="3756637"/>
            <a:ext cx="2057657" cy="432000"/>
            <a:chOff x="2114206" y="168094"/>
            <a:chExt cx="1852899" cy="432000"/>
          </a:xfrm>
        </p:grpSpPr>
        <p:sp>
          <p:nvSpPr>
            <p:cNvPr id="40" name="矩形 39">
              <a:extLst>
                <a:ext uri="{FF2B5EF4-FFF2-40B4-BE49-F238E27FC236}">
                  <a16:creationId xmlns:a16="http://schemas.microsoft.com/office/drawing/2014/main" xmlns="" id="{D09188CE-4EA2-4400-A7C7-C0A08560137E}"/>
                </a:ext>
              </a:extLst>
            </p:cNvPr>
            <p:cNvSpPr/>
            <p:nvPr/>
          </p:nvSpPr>
          <p:spPr>
            <a:xfrm>
              <a:off x="2114206" y="168094"/>
              <a:ext cx="1852899" cy="432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文本框 18">
              <a:extLst>
                <a:ext uri="{FF2B5EF4-FFF2-40B4-BE49-F238E27FC236}">
                  <a16:creationId xmlns:a16="http://schemas.microsoft.com/office/drawing/2014/main" xmlns="" id="{4058F5D7-B404-4482-BC72-15262EE99A0D}"/>
                </a:ext>
              </a:extLst>
            </p:cNvPr>
            <p:cNvSpPr txBox="1"/>
            <p:nvPr/>
          </p:nvSpPr>
          <p:spPr>
            <a:xfrm>
              <a:off x="2114206" y="168094"/>
              <a:ext cx="1852899" cy="43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15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监测手段</a:t>
              </a:r>
            </a:p>
          </p:txBody>
        </p:sp>
      </p:grpSp>
      <p:grpSp>
        <p:nvGrpSpPr>
          <p:cNvPr id="42" name="组合 41">
            <a:extLst>
              <a:ext uri="{FF2B5EF4-FFF2-40B4-BE49-F238E27FC236}">
                <a16:creationId xmlns:a16="http://schemas.microsoft.com/office/drawing/2014/main" xmlns="" id="{715A8878-329A-479C-9950-C629CE59A80C}"/>
              </a:ext>
            </a:extLst>
          </p:cNvPr>
          <p:cNvGrpSpPr/>
          <p:nvPr/>
        </p:nvGrpSpPr>
        <p:grpSpPr>
          <a:xfrm>
            <a:off x="7573632" y="4199269"/>
            <a:ext cx="2057658" cy="2682823"/>
            <a:chOff x="2110" y="838703"/>
            <a:chExt cx="2057657" cy="1800720"/>
          </a:xfrm>
        </p:grpSpPr>
        <p:sp>
          <p:nvSpPr>
            <p:cNvPr id="43" name="矩形 42">
              <a:extLst>
                <a:ext uri="{FF2B5EF4-FFF2-40B4-BE49-F238E27FC236}">
                  <a16:creationId xmlns:a16="http://schemas.microsoft.com/office/drawing/2014/main" xmlns="" id="{315F7BBD-8F9E-4F3A-B725-D71BBF71EE2D}"/>
                </a:ext>
              </a:extLst>
            </p:cNvPr>
            <p:cNvSpPr/>
            <p:nvPr/>
          </p:nvSpPr>
          <p:spPr>
            <a:xfrm>
              <a:off x="2110" y="838703"/>
              <a:ext cx="2057657" cy="1466324"/>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4" name="矩形 43">
              <a:extLst>
                <a:ext uri="{FF2B5EF4-FFF2-40B4-BE49-F238E27FC236}">
                  <a16:creationId xmlns:a16="http://schemas.microsoft.com/office/drawing/2014/main" xmlns="" id="{8BF18799-3DD5-4AE0-8226-B972FB7A76E8}"/>
                </a:ext>
              </a:extLst>
            </p:cNvPr>
            <p:cNvSpPr/>
            <p:nvPr/>
          </p:nvSpPr>
          <p:spPr>
            <a:xfrm>
              <a:off x="2110" y="838703"/>
              <a:ext cx="2057657" cy="18007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lvl="1" indent="-285750" defTabSz="622300">
                <a:lnSpc>
                  <a:spcPct val="150000"/>
                </a:lnSpc>
                <a:spcBef>
                  <a:spcPct val="0"/>
                </a:spcBef>
                <a:spcAft>
                  <a:spcPct val="15000"/>
                </a:spcAft>
                <a:buFont typeface="Wingdings" panose="05000000000000000000" pitchFamily="2" charset="2"/>
                <a:buChar char="ü"/>
              </a:pPr>
              <a:r>
                <a:rPr lang="zh-CN" altLang="en-US" sz="1400" b="1" dirty="0">
                  <a:solidFill>
                    <a:schemeClr val="tx1"/>
                  </a:solidFill>
                  <a:latin typeface="微软雅黑" panose="020B0503020204020204" pitchFamily="34" charset="-122"/>
                  <a:ea typeface="微软雅黑" panose="020B0503020204020204" pitchFamily="34" charset="-122"/>
                </a:rPr>
                <a:t>主动查询</a:t>
              </a:r>
            </a:p>
            <a:p>
              <a:pPr marL="285750" lvl="1" indent="-285750" defTabSz="622300">
                <a:lnSpc>
                  <a:spcPct val="150000"/>
                </a:lnSpc>
                <a:spcBef>
                  <a:spcPct val="0"/>
                </a:spcBef>
                <a:spcAft>
                  <a:spcPct val="15000"/>
                </a:spcAft>
                <a:buFont typeface="Wingdings" panose="05000000000000000000" pitchFamily="2" charset="2"/>
                <a:buChar char="ü"/>
              </a:pPr>
              <a:r>
                <a:rPr lang="zh-CN" altLang="en-US" sz="1400" b="1" dirty="0">
                  <a:solidFill>
                    <a:schemeClr val="tx1"/>
                  </a:solidFill>
                  <a:latin typeface="微软雅黑" panose="020B0503020204020204" pitchFamily="34" charset="-122"/>
                  <a:ea typeface="微软雅黑" panose="020B0503020204020204" pitchFamily="34" charset="-122"/>
                </a:rPr>
                <a:t>订阅</a:t>
              </a:r>
            </a:p>
            <a:p>
              <a:pPr marL="285750" lvl="1" indent="-285750" defTabSz="622300">
                <a:lnSpc>
                  <a:spcPct val="150000"/>
                </a:lnSpc>
                <a:spcBef>
                  <a:spcPct val="0"/>
                </a:spcBef>
                <a:spcAft>
                  <a:spcPct val="15000"/>
                </a:spcAft>
                <a:buFont typeface="Wingdings" panose="05000000000000000000" pitchFamily="2" charset="2"/>
                <a:buChar char="ü"/>
              </a:pPr>
              <a:r>
                <a:rPr lang="zh-CN" altLang="en-US" sz="1400" b="1" dirty="0">
                  <a:solidFill>
                    <a:schemeClr val="tx1"/>
                  </a:solidFill>
                  <a:latin typeface="微软雅黑" panose="020B0503020204020204" pitchFamily="34" charset="-122"/>
                  <a:ea typeface="微软雅黑" panose="020B0503020204020204" pitchFamily="34" charset="-122"/>
                </a:rPr>
                <a:t>爬虫</a:t>
              </a:r>
            </a:p>
            <a:p>
              <a:pPr marL="285750" lvl="1" indent="-285750" defTabSz="622300">
                <a:lnSpc>
                  <a:spcPct val="150000"/>
                </a:lnSpc>
                <a:spcBef>
                  <a:spcPct val="0"/>
                </a:spcBef>
                <a:spcAft>
                  <a:spcPct val="15000"/>
                </a:spcAft>
                <a:buFont typeface="Wingdings" panose="05000000000000000000" pitchFamily="2" charset="2"/>
                <a:buChar char="ü"/>
              </a:pPr>
              <a:r>
                <a:rPr lang="zh-CN" altLang="en-US" sz="1400" b="1" dirty="0">
                  <a:solidFill>
                    <a:schemeClr val="tx1"/>
                  </a:solidFill>
                  <a:latin typeface="微软雅黑" panose="020B0503020204020204" pitchFamily="34" charset="-122"/>
                  <a:ea typeface="微软雅黑" panose="020B0503020204020204" pitchFamily="34" charset="-122"/>
                </a:rPr>
                <a:t>会议</a:t>
              </a:r>
            </a:p>
            <a:p>
              <a:pPr marL="285750" lvl="1" indent="-285750" defTabSz="622300">
                <a:lnSpc>
                  <a:spcPct val="150000"/>
                </a:lnSpc>
                <a:spcBef>
                  <a:spcPct val="0"/>
                </a:spcBef>
                <a:spcAft>
                  <a:spcPct val="15000"/>
                </a:spcAft>
                <a:buFont typeface="Wingdings" panose="05000000000000000000" pitchFamily="2" charset="2"/>
                <a:buChar char="ü"/>
              </a:pPr>
              <a:r>
                <a:rPr lang="zh-CN" altLang="en-US" sz="1400" b="1" dirty="0">
                  <a:solidFill>
                    <a:schemeClr val="tx1"/>
                  </a:solidFill>
                  <a:latin typeface="微软雅黑" panose="020B0503020204020204" pitchFamily="34" charset="-122"/>
                  <a:ea typeface="微软雅黑" panose="020B0503020204020204" pitchFamily="34" charset="-122"/>
                </a:rPr>
                <a:t>合作交流</a:t>
              </a:r>
            </a:p>
          </p:txBody>
        </p:sp>
      </p:grpSp>
      <p:grpSp>
        <p:nvGrpSpPr>
          <p:cNvPr id="45" name="组合 44">
            <a:extLst>
              <a:ext uri="{FF2B5EF4-FFF2-40B4-BE49-F238E27FC236}">
                <a16:creationId xmlns:a16="http://schemas.microsoft.com/office/drawing/2014/main" xmlns="" id="{DAAF51AE-8B5C-4567-8380-559A96861B86}"/>
              </a:ext>
            </a:extLst>
          </p:cNvPr>
          <p:cNvGrpSpPr/>
          <p:nvPr/>
        </p:nvGrpSpPr>
        <p:grpSpPr>
          <a:xfrm>
            <a:off x="9839989" y="3743834"/>
            <a:ext cx="2128298" cy="442633"/>
            <a:chOff x="30" y="8955"/>
            <a:chExt cx="2942261" cy="633600"/>
          </a:xfrm>
        </p:grpSpPr>
        <p:sp>
          <p:nvSpPr>
            <p:cNvPr id="46" name="矩形 45">
              <a:extLst>
                <a:ext uri="{FF2B5EF4-FFF2-40B4-BE49-F238E27FC236}">
                  <a16:creationId xmlns:a16="http://schemas.microsoft.com/office/drawing/2014/main" xmlns="" id="{7D40FAB8-9D83-4332-BA6D-B802E43C1E11}"/>
                </a:ext>
              </a:extLst>
            </p:cNvPr>
            <p:cNvSpPr/>
            <p:nvPr/>
          </p:nvSpPr>
          <p:spPr>
            <a:xfrm>
              <a:off x="30" y="8955"/>
              <a:ext cx="2942261" cy="633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矩形 46">
              <a:extLst>
                <a:ext uri="{FF2B5EF4-FFF2-40B4-BE49-F238E27FC236}">
                  <a16:creationId xmlns:a16="http://schemas.microsoft.com/office/drawing/2014/main" xmlns="" id="{B6C15033-5E74-49E0-9083-91CE40C364DE}"/>
                </a:ext>
              </a:extLst>
            </p:cNvPr>
            <p:cNvSpPr/>
            <p:nvPr/>
          </p:nvSpPr>
          <p:spPr>
            <a:xfrm>
              <a:off x="30" y="8955"/>
              <a:ext cx="2942261"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150000"/>
                </a:lnSpc>
                <a:spcBef>
                  <a:spcPct val="0"/>
                </a:spcBef>
                <a:spcAft>
                  <a:spcPct val="35000"/>
                </a:spcAft>
              </a:pPr>
              <a:r>
                <a:rPr lang="zh-CN" altLang="en-US" sz="2000" kern="1200" dirty="0">
                  <a:latin typeface="微软雅黑" panose="020B0503020204020204" pitchFamily="34" charset="-122"/>
                  <a:ea typeface="微软雅黑" panose="020B0503020204020204" pitchFamily="34" charset="-122"/>
                </a:rPr>
                <a:t>监测目标</a:t>
              </a:r>
            </a:p>
          </p:txBody>
        </p:sp>
      </p:grpSp>
      <p:grpSp>
        <p:nvGrpSpPr>
          <p:cNvPr id="48" name="组合 47">
            <a:extLst>
              <a:ext uri="{FF2B5EF4-FFF2-40B4-BE49-F238E27FC236}">
                <a16:creationId xmlns:a16="http://schemas.microsoft.com/office/drawing/2014/main" xmlns="" id="{D029C076-69BB-4B35-87A1-E8C4F558B8BB}"/>
              </a:ext>
            </a:extLst>
          </p:cNvPr>
          <p:cNvGrpSpPr/>
          <p:nvPr/>
        </p:nvGrpSpPr>
        <p:grpSpPr>
          <a:xfrm>
            <a:off x="9839990" y="4220610"/>
            <a:ext cx="2138931" cy="2163278"/>
            <a:chOff x="17066" y="651510"/>
            <a:chExt cx="2942261" cy="2014572"/>
          </a:xfrm>
        </p:grpSpPr>
        <p:sp>
          <p:nvSpPr>
            <p:cNvPr id="49" name="矩形 48">
              <a:extLst>
                <a:ext uri="{FF2B5EF4-FFF2-40B4-BE49-F238E27FC236}">
                  <a16:creationId xmlns:a16="http://schemas.microsoft.com/office/drawing/2014/main" xmlns="" id="{370B3910-B09A-4EFD-AF6E-F4982DD083F0}"/>
                </a:ext>
              </a:extLst>
            </p:cNvPr>
            <p:cNvSpPr/>
            <p:nvPr/>
          </p:nvSpPr>
          <p:spPr>
            <a:xfrm>
              <a:off x="17066" y="651510"/>
              <a:ext cx="2942261" cy="2014572"/>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0" name="矩形 49">
              <a:extLst>
                <a:ext uri="{FF2B5EF4-FFF2-40B4-BE49-F238E27FC236}">
                  <a16:creationId xmlns:a16="http://schemas.microsoft.com/office/drawing/2014/main" xmlns="" id="{C1374485-5A1A-412D-B977-DAFD0D6C5D2C}"/>
                </a:ext>
              </a:extLst>
            </p:cNvPr>
            <p:cNvSpPr/>
            <p:nvPr/>
          </p:nvSpPr>
          <p:spPr>
            <a:xfrm>
              <a:off x="17066" y="651510"/>
              <a:ext cx="2942261" cy="20145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ctr" defTabSz="889000">
                <a:lnSpc>
                  <a:spcPct val="150000"/>
                </a:lnSpc>
                <a:spcBef>
                  <a:spcPct val="0"/>
                </a:spcBef>
                <a:spcAft>
                  <a:spcPct val="15000"/>
                </a:spcAft>
              </a:pPr>
              <a:endParaRPr lang="en-US" altLang="zh-CN" sz="1600" b="1" kern="1200" dirty="0" smtClean="0">
                <a:solidFill>
                  <a:srgbClr val="C00000"/>
                </a:solidFill>
                <a:latin typeface="微软雅黑" panose="020B0503020204020204" pitchFamily="34" charset="-122"/>
                <a:ea typeface="微软雅黑" panose="020B0503020204020204" pitchFamily="34" charset="-122"/>
              </a:endParaRPr>
            </a:p>
            <a:p>
              <a:pPr marL="0" lvl="1" algn="ctr" defTabSz="889000">
                <a:lnSpc>
                  <a:spcPct val="150000"/>
                </a:lnSpc>
                <a:spcBef>
                  <a:spcPct val="0"/>
                </a:spcBef>
                <a:spcAft>
                  <a:spcPct val="15000"/>
                </a:spcAft>
              </a:pPr>
              <a:r>
                <a:rPr lang="zh-CN" altLang="en-US" sz="1600" b="1" kern="1200" dirty="0" smtClean="0">
                  <a:solidFill>
                    <a:srgbClr val="C00000"/>
                  </a:solidFill>
                  <a:latin typeface="微软雅黑" panose="020B0503020204020204" pitchFamily="34" charset="-122"/>
                  <a:ea typeface="微软雅黑" panose="020B0503020204020204" pitchFamily="34" charset="-122"/>
                </a:rPr>
                <a:t>信息提取、分析</a:t>
              </a:r>
              <a:r>
                <a:rPr lang="zh-CN" altLang="en-US" sz="1600" b="1" kern="1200" dirty="0">
                  <a:solidFill>
                    <a:srgbClr val="C00000"/>
                  </a:solidFill>
                  <a:latin typeface="微软雅黑" panose="020B0503020204020204" pitchFamily="34" charset="-122"/>
                  <a:ea typeface="微软雅黑" panose="020B0503020204020204" pitchFamily="34" charset="-122"/>
                </a:rPr>
                <a:t>挖掘</a:t>
              </a:r>
              <a:endParaRPr lang="zh-CN" altLang="en-US" sz="1600" kern="1200" dirty="0">
                <a:solidFill>
                  <a:srgbClr val="C00000"/>
                </a:solidFill>
                <a:latin typeface="微软雅黑" panose="020B0503020204020204" pitchFamily="34" charset="-122"/>
                <a:ea typeface="微软雅黑" panose="020B0503020204020204" pitchFamily="34" charset="-122"/>
              </a:endParaRPr>
            </a:p>
            <a:p>
              <a:pPr marL="0" lvl="1" algn="ctr" defTabSz="889000">
                <a:lnSpc>
                  <a:spcPct val="150000"/>
                </a:lnSpc>
                <a:spcBef>
                  <a:spcPct val="0"/>
                </a:spcBef>
                <a:spcAft>
                  <a:spcPct val="15000"/>
                </a:spcAft>
              </a:pPr>
              <a:r>
                <a:rPr lang="zh-CN" altLang="en-US" sz="1600" b="1" kern="1200" dirty="0">
                  <a:solidFill>
                    <a:srgbClr val="C00000"/>
                  </a:solidFill>
                  <a:latin typeface="微软雅黑" panose="020B0503020204020204" pitchFamily="34" charset="-122"/>
                  <a:ea typeface="微软雅黑" panose="020B0503020204020204" pitchFamily="34" charset="-122"/>
                </a:rPr>
                <a:t>掌握</a:t>
              </a:r>
              <a:r>
                <a:rPr lang="zh-CN" altLang="en-US" sz="1600" b="1" kern="1200" dirty="0" smtClean="0">
                  <a:solidFill>
                    <a:srgbClr val="C00000"/>
                  </a:solidFill>
                  <a:latin typeface="微软雅黑" panose="020B0503020204020204" pitchFamily="34" charset="-122"/>
                  <a:ea typeface="微软雅黑" panose="020B0503020204020204" pitchFamily="34" charset="-122"/>
                </a:rPr>
                <a:t>趋势、形成</a:t>
              </a:r>
              <a:r>
                <a:rPr lang="zh-CN" altLang="en-US" sz="1600" b="1" kern="1200" dirty="0">
                  <a:solidFill>
                    <a:srgbClr val="C00000"/>
                  </a:solidFill>
                  <a:latin typeface="微软雅黑" panose="020B0503020204020204" pitchFamily="34" charset="-122"/>
                  <a:ea typeface="微软雅黑" panose="020B0503020204020204" pitchFamily="34" charset="-122"/>
                </a:rPr>
                <a:t>报告</a:t>
              </a:r>
              <a:endParaRPr lang="en-US" altLang="zh-CN" sz="1600" b="1" kern="1200" dirty="0">
                <a:solidFill>
                  <a:srgbClr val="C00000"/>
                </a:solidFill>
                <a:latin typeface="微软雅黑" panose="020B0503020204020204" pitchFamily="34" charset="-122"/>
                <a:ea typeface="微软雅黑" panose="020B0503020204020204" pitchFamily="34" charset="-122"/>
              </a:endParaRPr>
            </a:p>
            <a:p>
              <a:pPr marL="0" lvl="1" algn="ctr" defTabSz="889000">
                <a:lnSpc>
                  <a:spcPct val="150000"/>
                </a:lnSpc>
                <a:spcBef>
                  <a:spcPct val="0"/>
                </a:spcBef>
                <a:spcAft>
                  <a:spcPct val="15000"/>
                </a:spcAft>
              </a:pPr>
              <a:r>
                <a:rPr lang="zh-CN" altLang="en-US" sz="1600" b="1" kern="1200" dirty="0">
                  <a:solidFill>
                    <a:srgbClr val="C00000"/>
                  </a:solidFill>
                  <a:latin typeface="微软雅黑" panose="020B0503020204020204" pitchFamily="34" charset="-122"/>
                  <a:ea typeface="微软雅黑" panose="020B0503020204020204" pitchFamily="34" charset="-122"/>
                </a:rPr>
                <a:t>信息</a:t>
              </a:r>
              <a:r>
                <a:rPr lang="zh-CN" altLang="en-US" sz="1600" b="1" kern="1200" dirty="0" smtClean="0">
                  <a:solidFill>
                    <a:srgbClr val="C00000"/>
                  </a:solidFill>
                  <a:latin typeface="微软雅黑" panose="020B0503020204020204" pitchFamily="34" charset="-122"/>
                  <a:ea typeface="微软雅黑" panose="020B0503020204020204" pitchFamily="34" charset="-122"/>
                </a:rPr>
                <a:t>支撑、辅助</a:t>
              </a:r>
              <a:r>
                <a:rPr lang="zh-CN" altLang="en-US" sz="1600" b="1" kern="1200" dirty="0">
                  <a:solidFill>
                    <a:srgbClr val="C00000"/>
                  </a:solidFill>
                  <a:latin typeface="微软雅黑" panose="020B0503020204020204" pitchFamily="34" charset="-122"/>
                  <a:ea typeface="微软雅黑" panose="020B0503020204020204" pitchFamily="34" charset="-122"/>
                </a:rPr>
                <a:t>决策</a:t>
              </a:r>
              <a:endParaRPr lang="en-US" altLang="zh-CN" sz="1600" b="1" kern="1200" dirty="0">
                <a:solidFill>
                  <a:srgbClr val="C00000"/>
                </a:solidFill>
                <a:latin typeface="微软雅黑" panose="020B0503020204020204" pitchFamily="34" charset="-122"/>
                <a:ea typeface="微软雅黑" panose="020B0503020204020204" pitchFamily="34" charset="-122"/>
              </a:endParaRPr>
            </a:p>
            <a:p>
              <a:pPr marL="285750" lvl="1" indent="-285750" algn="l" defTabSz="1244600">
                <a:lnSpc>
                  <a:spcPct val="150000"/>
                </a:lnSpc>
                <a:spcBef>
                  <a:spcPct val="0"/>
                </a:spcBef>
                <a:spcAft>
                  <a:spcPct val="15000"/>
                </a:spcAft>
                <a:buChar char="••"/>
              </a:pPr>
              <a:endParaRPr lang="zh-CN" altLang="en-US" sz="2000" kern="1200" dirty="0">
                <a:solidFill>
                  <a:srgbClr val="C00000"/>
                </a:solidFill>
                <a:latin typeface="微软雅黑" panose="020B0503020204020204" pitchFamily="34" charset="-122"/>
                <a:ea typeface="微软雅黑" panose="020B0503020204020204" pitchFamily="34" charset="-122"/>
              </a:endParaRPr>
            </a:p>
          </p:txBody>
        </p:sp>
      </p:grpSp>
      <p:sp>
        <p:nvSpPr>
          <p:cNvPr id="53" name="文本框 18">
            <a:extLst>
              <a:ext uri="{FF2B5EF4-FFF2-40B4-BE49-F238E27FC236}">
                <a16:creationId xmlns:a16="http://schemas.microsoft.com/office/drawing/2014/main" xmlns="" id="{335F954E-4AFC-4FFD-B139-19EA92F7D474}"/>
              </a:ext>
            </a:extLst>
          </p:cNvPr>
          <p:cNvSpPr txBox="1"/>
          <p:nvPr/>
        </p:nvSpPr>
        <p:spPr>
          <a:xfrm>
            <a:off x="0" y="1444969"/>
            <a:ext cx="5087888" cy="720080"/>
          </a:xfrm>
          <a:prstGeom prst="rect">
            <a:avLst/>
          </a:prstGeom>
          <a:solidFill>
            <a:schemeClr val="tx1">
              <a:lumMod val="75000"/>
              <a:lumOff val="25000"/>
            </a:schemeClr>
          </a:solidFill>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zh-CN" altLang="en-US" sz="2800" b="1" kern="1200" dirty="0">
                <a:solidFill>
                  <a:srgbClr val="FFC000"/>
                </a:solidFill>
                <a:latin typeface="微软雅黑" panose="020B0503020204020204" pitchFamily="34" charset="-122"/>
                <a:ea typeface="微软雅黑" panose="020B0503020204020204" pitchFamily="34" charset="-122"/>
              </a:rPr>
              <a:t>监测</a:t>
            </a:r>
            <a:r>
              <a:rPr lang="zh-CN" altLang="en-US" sz="2800" b="1" dirty="0" smtClean="0">
                <a:solidFill>
                  <a:srgbClr val="FFC000"/>
                </a:solidFill>
                <a:latin typeface="微软雅黑" panose="020B0503020204020204" pitchFamily="34" charset="-122"/>
                <a:ea typeface="微软雅黑" panose="020B0503020204020204" pitchFamily="34" charset="-122"/>
              </a:rPr>
              <a:t>范围</a:t>
            </a:r>
            <a:endParaRPr lang="zh-CN" altLang="en-US" sz="2800" b="1" kern="1200" dirty="0">
              <a:solidFill>
                <a:srgbClr val="FFC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46593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paperdata.china-vo.org/img/doi.png">
            <a:extLst>
              <a:ext uri="{FF2B5EF4-FFF2-40B4-BE49-F238E27FC236}">
                <a16:creationId xmlns:a16="http://schemas.microsoft.com/office/drawing/2014/main" xmlns="" id="{967F11A5-0CEB-4B67-9710-11B9B347A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358" y="274638"/>
            <a:ext cx="1590675" cy="128587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xmlns="" id="{9E5F78C7-53C0-4941-9F93-2CE6E37804FE}"/>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国际</a:t>
            </a:r>
            <a:r>
              <a:rPr lang="zh-CN" altLang="en-US" sz="4000" b="1" dirty="0">
                <a:latin typeface="微软雅黑" panose="020B0503020204020204" pitchFamily="34" charset="-122"/>
                <a:ea typeface="微软雅黑" panose="020B0503020204020204" pitchFamily="34" charset="-122"/>
              </a:rPr>
              <a:t>交流与合作</a:t>
            </a:r>
          </a:p>
        </p:txBody>
      </p:sp>
      <p:sp>
        <p:nvSpPr>
          <p:cNvPr id="3" name="内容占位符 2">
            <a:extLst>
              <a:ext uri="{FF2B5EF4-FFF2-40B4-BE49-F238E27FC236}">
                <a16:creationId xmlns:a16="http://schemas.microsoft.com/office/drawing/2014/main" xmlns="" id="{8C1E64FD-5EA1-47ED-8CED-23F96F9D286D}"/>
              </a:ext>
            </a:extLst>
          </p:cNvPr>
          <p:cNvSpPr>
            <a:spLocks noGrp="1"/>
          </p:cNvSpPr>
          <p:nvPr>
            <p:ph idx="1"/>
          </p:nvPr>
        </p:nvSpPr>
        <p:spPr>
          <a:xfrm>
            <a:off x="407368" y="1556792"/>
            <a:ext cx="10369152" cy="5301208"/>
          </a:xfrm>
        </p:spPr>
        <p:txBody>
          <a:bodyPr/>
          <a:lstStyle/>
          <a:p>
            <a:pPr marL="0" indent="0">
              <a:lnSpc>
                <a:spcPct val="150000"/>
              </a:lnSpc>
              <a:buNone/>
            </a:pPr>
            <a:r>
              <a:rPr lang="en-US" altLang="zh-CN" sz="1400" b="1" dirty="0" smtClean="0">
                <a:latin typeface="微软雅黑" panose="020B0503020204020204" pitchFamily="34" charset="-122"/>
                <a:ea typeface="微软雅黑" panose="020B0503020204020204" pitchFamily="34" charset="-122"/>
              </a:rPr>
              <a:t>1</a:t>
            </a:r>
            <a:r>
              <a:rPr lang="zh-CN" altLang="en-US" sz="1400" b="1" dirty="0" smtClean="0">
                <a:latin typeface="微软雅黑" panose="020B0503020204020204" pitchFamily="34" charset="-122"/>
                <a:ea typeface="微软雅黑" panose="020B0503020204020204" pitchFamily="34" charset="-122"/>
              </a:rPr>
              <a:t>、国际天文学联合会</a:t>
            </a:r>
            <a:endParaRPr lang="en-US" altLang="zh-CN" sz="1400" b="1" dirty="0" smtClean="0">
              <a:latin typeface="微软雅黑" panose="020B0503020204020204" pitchFamily="34" charset="-122"/>
              <a:ea typeface="微软雅黑" panose="020B0503020204020204" pitchFamily="34" charset="-122"/>
            </a:endParaRPr>
          </a:p>
          <a:p>
            <a:pPr marL="457200" lvl="1" indent="0">
              <a:lnSpc>
                <a:spcPct val="150000"/>
              </a:lnSpc>
              <a:buNone/>
            </a:pPr>
            <a:r>
              <a:rPr lang="zh-CN" altLang="zh-CN" sz="1050" dirty="0" smtClean="0">
                <a:latin typeface="微软雅黑" panose="020B0503020204020204" pitchFamily="34" charset="-122"/>
                <a:ea typeface="微软雅黑" panose="020B0503020204020204" pitchFamily="34" charset="-122"/>
              </a:rPr>
              <a:t>数据文献委员会</a:t>
            </a:r>
            <a:r>
              <a:rPr lang="en-US" altLang="zh-CN" sz="1050"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数据驱动的天文学科普教育工作组</a:t>
            </a:r>
            <a:endParaRPr lang="en-US" altLang="zh-CN" sz="1050" dirty="0" smtClean="0">
              <a:latin typeface="微软雅黑" panose="020B0503020204020204" pitchFamily="34" charset="-122"/>
              <a:ea typeface="微软雅黑" panose="020B0503020204020204" pitchFamily="34" charset="-122"/>
            </a:endParaRPr>
          </a:p>
          <a:p>
            <a:pPr marL="0" indent="0">
              <a:lnSpc>
                <a:spcPct val="150000"/>
              </a:lnSpc>
              <a:buNone/>
            </a:pPr>
            <a:r>
              <a:rPr lang="en-US" altLang="zh-CN" sz="1400" b="1" dirty="0" smtClean="0">
                <a:latin typeface="微软雅黑" panose="020B0503020204020204" pitchFamily="34" charset="-122"/>
                <a:ea typeface="微软雅黑" panose="020B0503020204020204" pitchFamily="34" charset="-122"/>
              </a:rPr>
              <a:t>2</a:t>
            </a:r>
            <a:r>
              <a:rPr lang="zh-CN" altLang="en-US" sz="1400" b="1" dirty="0" smtClean="0">
                <a:latin typeface="微软雅黑" panose="020B0503020204020204" pitchFamily="34" charset="-122"/>
                <a:ea typeface="微软雅黑" panose="020B0503020204020204" pitchFamily="34" charset="-122"/>
              </a:rPr>
              <a:t>、天文数据与天文技术相关国际组织及标准</a:t>
            </a:r>
            <a:endParaRPr lang="en-US" altLang="zh-CN" sz="1400" b="1" dirty="0" smtClean="0">
              <a:latin typeface="微软雅黑" panose="020B0503020204020204" pitchFamily="34" charset="-122"/>
              <a:ea typeface="微软雅黑" panose="020B0503020204020204" pitchFamily="34" charset="-122"/>
            </a:endParaRPr>
          </a:p>
          <a:p>
            <a:pPr marL="457200" lvl="1" indent="0">
              <a:lnSpc>
                <a:spcPct val="150000"/>
              </a:lnSpc>
              <a:buNone/>
            </a:pPr>
            <a:r>
              <a:rPr lang="zh-CN" altLang="zh-CN" sz="1050" dirty="0" smtClean="0">
                <a:latin typeface="微软雅黑" panose="020B0503020204020204" pitchFamily="34" charset="-122"/>
                <a:ea typeface="微软雅黑" panose="020B0503020204020204" pitchFamily="34" charset="-122"/>
              </a:rPr>
              <a:t>国际</a:t>
            </a:r>
            <a:r>
              <a:rPr lang="zh-CN" altLang="zh-CN" sz="1050" dirty="0">
                <a:latin typeface="微软雅黑" panose="020B0503020204020204" pitchFamily="34" charset="-122"/>
                <a:ea typeface="微软雅黑" panose="020B0503020204020204" pitchFamily="34" charset="-122"/>
              </a:rPr>
              <a:t>数据</a:t>
            </a:r>
            <a:r>
              <a:rPr lang="zh-CN" altLang="zh-CN" sz="1050" dirty="0" smtClean="0">
                <a:latin typeface="微软雅黑" panose="020B0503020204020204" pitchFamily="34" charset="-122"/>
                <a:ea typeface="微软雅黑" panose="020B0503020204020204" pitchFamily="34" charset="-122"/>
              </a:rPr>
              <a:t>委员会</a:t>
            </a:r>
            <a:r>
              <a:rPr lang="en-US" altLang="zh-CN" sz="1050" dirty="0" smtClean="0">
                <a:latin typeface="微软雅黑" panose="020B0503020204020204" pitchFamily="34" charset="-122"/>
                <a:ea typeface="微软雅黑" panose="020B0503020204020204" pitchFamily="34" charset="-122"/>
              </a:rPr>
              <a:t> </a:t>
            </a:r>
            <a:r>
              <a:rPr lang="en-US" altLang="zh-CN" sz="1050" dirty="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天文数据分析软件及系统会议</a:t>
            </a:r>
            <a:r>
              <a:rPr lang="en-US" altLang="zh-CN" sz="1050"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国际虚拟天文台联盟</a:t>
            </a:r>
            <a:r>
              <a:rPr lang="en-US" altLang="zh-CN" sz="1050"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世界数据系统</a:t>
            </a:r>
            <a:r>
              <a:rPr lang="en-US" altLang="zh-CN" sz="1050" dirty="0" smtClean="0">
                <a:latin typeface="微软雅黑" panose="020B0503020204020204" pitchFamily="34" charset="-122"/>
                <a:ea typeface="微软雅黑" panose="020B0503020204020204" pitchFamily="34" charset="-122"/>
              </a:rPr>
              <a:t>   </a:t>
            </a:r>
            <a:r>
              <a:rPr lang="en-US" altLang="zh-CN" sz="1050" dirty="0" err="1" smtClean="0">
                <a:latin typeface="微软雅黑" panose="020B0503020204020204" pitchFamily="34" charset="-122"/>
                <a:ea typeface="微软雅黑" panose="020B0503020204020204" pitchFamily="34" charset="-122"/>
              </a:rPr>
              <a:t>CoreTrustSeal</a:t>
            </a:r>
            <a:r>
              <a:rPr lang="zh-CN" altLang="zh-CN" sz="1050" dirty="0" smtClean="0">
                <a:latin typeface="微软雅黑" panose="020B0503020204020204" pitchFamily="34" charset="-122"/>
                <a:ea typeface="微软雅黑" panose="020B0503020204020204" pitchFamily="34" charset="-122"/>
              </a:rPr>
              <a:t>认证</a:t>
            </a:r>
            <a:r>
              <a:rPr lang="en-US" altLang="zh-CN" sz="1050"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数字对象唯一标识符</a:t>
            </a:r>
            <a:endParaRPr lang="en-US" altLang="zh-CN" sz="1050" dirty="0" smtClean="0">
              <a:latin typeface="微软雅黑" panose="020B0503020204020204" pitchFamily="34" charset="-122"/>
              <a:ea typeface="微软雅黑" panose="020B0503020204020204" pitchFamily="34" charset="-122"/>
            </a:endParaRPr>
          </a:p>
          <a:p>
            <a:pPr marL="0" indent="0">
              <a:lnSpc>
                <a:spcPct val="150000"/>
              </a:lnSpc>
              <a:buNone/>
            </a:pPr>
            <a:r>
              <a:rPr lang="en-US" altLang="zh-CN" sz="1400" b="1" dirty="0" smtClean="0">
                <a:latin typeface="微软雅黑" panose="020B0503020204020204" pitchFamily="34" charset="-122"/>
                <a:ea typeface="微软雅黑" panose="020B0503020204020204" pitchFamily="34" charset="-122"/>
              </a:rPr>
              <a:t>3</a:t>
            </a:r>
            <a:r>
              <a:rPr lang="zh-CN" altLang="en-US" sz="1400" b="1" dirty="0" smtClean="0">
                <a:latin typeface="微软雅黑" panose="020B0503020204020204" pitchFamily="34" charset="-122"/>
                <a:ea typeface="微软雅黑" panose="020B0503020204020204" pitchFamily="34" charset="-122"/>
              </a:rPr>
              <a:t>、国际大科学装置相关合作：平方千米射电望远镜阵</a:t>
            </a:r>
            <a:endParaRPr lang="en-US" altLang="zh-CN" sz="1400" b="1" dirty="0" smtClean="0">
              <a:latin typeface="微软雅黑" panose="020B0503020204020204" pitchFamily="34" charset="-122"/>
              <a:ea typeface="微软雅黑" panose="020B0503020204020204" pitchFamily="34" charset="-122"/>
            </a:endParaRPr>
          </a:p>
          <a:p>
            <a:pPr marL="0" indent="0">
              <a:lnSpc>
                <a:spcPct val="150000"/>
              </a:lnSpc>
              <a:buNone/>
            </a:pPr>
            <a:r>
              <a:rPr lang="en-US" altLang="zh-CN" sz="1400" b="1" dirty="0" smtClean="0">
                <a:latin typeface="微软雅黑" panose="020B0503020204020204" pitchFamily="34" charset="-122"/>
                <a:ea typeface="微软雅黑" panose="020B0503020204020204" pitchFamily="34" charset="-122"/>
              </a:rPr>
              <a:t>4</a:t>
            </a:r>
            <a:r>
              <a:rPr lang="zh-CN" altLang="en-US" sz="1400" b="1" dirty="0" smtClean="0">
                <a:latin typeface="微软雅黑" panose="020B0503020204020204" pitchFamily="34" charset="-122"/>
                <a:ea typeface="微软雅黑" panose="020B0503020204020204" pitchFamily="34" charset="-122"/>
              </a:rPr>
              <a:t>、全面</a:t>
            </a:r>
            <a:r>
              <a:rPr lang="zh-CN" altLang="en-US" sz="1400" b="1" dirty="0">
                <a:latin typeface="微软雅黑" panose="020B0503020204020204" pitchFamily="34" charset="-122"/>
                <a:ea typeface="微软雅黑" panose="020B0503020204020204" pitchFamily="34" charset="-122"/>
              </a:rPr>
              <a:t>国际合作</a:t>
            </a:r>
            <a:endParaRPr lang="en-US" altLang="zh-CN" sz="1400" b="1" dirty="0">
              <a:latin typeface="微软雅黑" panose="020B0503020204020204" pitchFamily="34" charset="-122"/>
              <a:ea typeface="微软雅黑" panose="020B0503020204020204" pitchFamily="34" charset="-122"/>
            </a:endParaRPr>
          </a:p>
          <a:p>
            <a:pPr marL="457200" lvl="1" indent="0">
              <a:lnSpc>
                <a:spcPct val="150000"/>
              </a:lnSpc>
              <a:buNone/>
            </a:pPr>
            <a:r>
              <a:rPr lang="zh-CN" altLang="en-US" sz="1050" dirty="0">
                <a:latin typeface="微软雅黑" panose="020B0503020204020204" pitchFamily="34" charset="-122"/>
                <a:ea typeface="微软雅黑" panose="020B0503020204020204" pitchFamily="34" charset="-122"/>
              </a:rPr>
              <a:t>中国</a:t>
            </a:r>
            <a:r>
              <a:rPr lang="zh-CN" altLang="en-US" sz="1050" b="1" dirty="0">
                <a:solidFill>
                  <a:srgbClr val="FF0000"/>
                </a:solidFill>
                <a:latin typeface="微软雅黑" panose="020B0503020204020204" pitchFamily="34" charset="-122"/>
                <a:ea typeface="微软雅黑" panose="020B0503020204020204" pitchFamily="34" charset="-122"/>
              </a:rPr>
              <a:t>南非</a:t>
            </a:r>
            <a:r>
              <a:rPr lang="zh-CN" altLang="en-US" sz="1050" dirty="0">
                <a:latin typeface="微软雅黑" panose="020B0503020204020204" pitchFamily="34" charset="-122"/>
                <a:ea typeface="微软雅黑" panose="020B0503020204020204" pitchFamily="34" charset="-122"/>
              </a:rPr>
              <a:t>天文</a:t>
            </a:r>
            <a:r>
              <a:rPr lang="zh-CN" altLang="en-US" sz="1050" dirty="0" smtClean="0">
                <a:latin typeface="微软雅黑" panose="020B0503020204020204" pitchFamily="34" charset="-122"/>
                <a:ea typeface="微软雅黑" panose="020B0503020204020204" pitchFamily="34" charset="-122"/>
              </a:rPr>
              <a:t>合作</a:t>
            </a:r>
            <a:r>
              <a:rPr lang="en-US" altLang="zh-CN" sz="1050" dirty="0" smtClean="0">
                <a:latin typeface="微软雅黑" panose="020B0503020204020204" pitchFamily="34" charset="-122"/>
                <a:ea typeface="微软雅黑" panose="020B0503020204020204" pitchFamily="34" charset="-122"/>
              </a:rPr>
              <a:t>      </a:t>
            </a:r>
            <a:r>
              <a:rPr lang="zh-CN" altLang="en-US" sz="1050" b="1" dirty="0" smtClean="0">
                <a:solidFill>
                  <a:srgbClr val="FF0000"/>
                </a:solidFill>
                <a:latin typeface="微软雅黑" panose="020B0503020204020204" pitchFamily="34" charset="-122"/>
                <a:ea typeface="微软雅黑" panose="020B0503020204020204" pitchFamily="34" charset="-122"/>
              </a:rPr>
              <a:t>金砖</a:t>
            </a:r>
            <a:r>
              <a:rPr lang="zh-CN" altLang="en-US" sz="1050" b="1" dirty="0">
                <a:solidFill>
                  <a:srgbClr val="FF0000"/>
                </a:solidFill>
                <a:latin typeface="微软雅黑" panose="020B0503020204020204" pitchFamily="34" charset="-122"/>
                <a:ea typeface="微软雅黑" panose="020B0503020204020204" pitchFamily="34" charset="-122"/>
              </a:rPr>
              <a:t>国家</a:t>
            </a:r>
            <a:r>
              <a:rPr lang="zh-CN" altLang="en-US" sz="1050" dirty="0">
                <a:latin typeface="微软雅黑" panose="020B0503020204020204" pitchFamily="34" charset="-122"/>
                <a:ea typeface="微软雅黑" panose="020B0503020204020204" pitchFamily="34" charset="-122"/>
              </a:rPr>
              <a:t>天文工作组旗舰</a:t>
            </a:r>
            <a:r>
              <a:rPr lang="zh-CN" altLang="en-US" sz="1050" dirty="0" smtClean="0">
                <a:latin typeface="微软雅黑" panose="020B0503020204020204" pitchFamily="34" charset="-122"/>
                <a:ea typeface="微软雅黑" panose="020B0503020204020204" pitchFamily="34" charset="-122"/>
              </a:rPr>
              <a:t>项目</a:t>
            </a:r>
            <a:r>
              <a:rPr lang="en-US" altLang="zh-CN" sz="1050"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中国科学院</a:t>
            </a:r>
            <a:r>
              <a:rPr lang="zh-CN" altLang="zh-CN" sz="1050" b="1" dirty="0">
                <a:solidFill>
                  <a:srgbClr val="FF0000"/>
                </a:solidFill>
                <a:latin typeface="微软雅黑" panose="020B0503020204020204" pitchFamily="34" charset="-122"/>
                <a:ea typeface="微软雅黑" panose="020B0503020204020204" pitchFamily="34" charset="-122"/>
              </a:rPr>
              <a:t>南美</a:t>
            </a:r>
            <a:r>
              <a:rPr lang="zh-CN" altLang="zh-CN" sz="1050" dirty="0">
                <a:latin typeface="微软雅黑" panose="020B0503020204020204" pitchFamily="34" charset="-122"/>
                <a:ea typeface="微软雅黑" panose="020B0503020204020204" pitchFamily="34" charset="-122"/>
              </a:rPr>
              <a:t>天文</a:t>
            </a:r>
            <a:r>
              <a:rPr lang="zh-CN" altLang="zh-CN" sz="1050" dirty="0" smtClean="0">
                <a:latin typeface="微软雅黑" panose="020B0503020204020204" pitchFamily="34" charset="-122"/>
                <a:ea typeface="微软雅黑" panose="020B0503020204020204" pitchFamily="34" charset="-122"/>
              </a:rPr>
              <a:t>研究中心</a:t>
            </a:r>
            <a:r>
              <a:rPr lang="en-US" altLang="zh-CN" sz="1050" dirty="0" smtClean="0">
                <a:latin typeface="微软雅黑" panose="020B0503020204020204" pitchFamily="34" charset="-122"/>
                <a:ea typeface="微软雅黑" panose="020B0503020204020204" pitchFamily="34" charset="-122"/>
              </a:rPr>
              <a:t>     </a:t>
            </a:r>
            <a:r>
              <a:rPr lang="zh-CN" altLang="zh-CN" sz="1050" b="1" dirty="0" smtClean="0">
                <a:solidFill>
                  <a:srgbClr val="FF0000"/>
                </a:solidFill>
                <a:latin typeface="微软雅黑" panose="020B0503020204020204" pitchFamily="34" charset="-122"/>
                <a:ea typeface="微软雅黑" panose="020B0503020204020204" pitchFamily="34" charset="-122"/>
              </a:rPr>
              <a:t>东亚</a:t>
            </a:r>
            <a:r>
              <a:rPr lang="zh-CN" altLang="zh-CN" sz="1050" dirty="0" smtClean="0">
                <a:latin typeface="微软雅黑" panose="020B0503020204020204" pitchFamily="34" charset="-122"/>
                <a:ea typeface="微软雅黑" panose="020B0503020204020204" pitchFamily="34" charset="-122"/>
              </a:rPr>
              <a:t>核心天文台</a:t>
            </a:r>
            <a:r>
              <a:rPr lang="zh-CN" altLang="en-US" sz="1050" dirty="0">
                <a:latin typeface="微软雅黑" panose="020B0503020204020204" pitchFamily="34" charset="-122"/>
                <a:ea typeface="微软雅黑" panose="020B0503020204020204" pitchFamily="34" charset="-122"/>
              </a:rPr>
              <a:t>联盟</a:t>
            </a:r>
            <a:endParaRPr lang="en-US" altLang="zh-CN" sz="1050" b="1" dirty="0">
              <a:latin typeface="微软雅黑" panose="020B0503020204020204" pitchFamily="34" charset="-122"/>
              <a:ea typeface="微软雅黑" panose="020B0503020204020204" pitchFamily="34" charset="-122"/>
            </a:endParaRPr>
          </a:p>
          <a:p>
            <a:pPr marL="0" indent="0">
              <a:lnSpc>
                <a:spcPct val="150000"/>
              </a:lnSpc>
              <a:buNone/>
            </a:pPr>
            <a:r>
              <a:rPr lang="en-US" altLang="zh-CN" sz="1400" b="1" dirty="0">
                <a:latin typeface="微软雅黑" panose="020B0503020204020204" pitchFamily="34" charset="-122"/>
                <a:ea typeface="微软雅黑" panose="020B0503020204020204" pitchFamily="34" charset="-122"/>
              </a:rPr>
              <a:t>5</a:t>
            </a:r>
            <a:r>
              <a:rPr lang="zh-CN" altLang="en-US" sz="1400" b="1" dirty="0" smtClean="0">
                <a:latin typeface="微软雅黑" panose="020B0503020204020204" pitchFamily="34" charset="-122"/>
                <a:ea typeface="微软雅黑" panose="020B0503020204020204" pitchFamily="34" charset="-122"/>
              </a:rPr>
              <a:t>、其他</a:t>
            </a:r>
            <a:r>
              <a:rPr lang="zh-CN" altLang="en-US" sz="1400" b="1" dirty="0">
                <a:latin typeface="微软雅黑" panose="020B0503020204020204" pitchFamily="34" charset="-122"/>
                <a:ea typeface="微软雅黑" panose="020B0503020204020204" pitchFamily="34" charset="-122"/>
              </a:rPr>
              <a:t>国际合作项目</a:t>
            </a:r>
            <a:endParaRPr lang="en-US" altLang="zh-CN" sz="1400" b="1" dirty="0">
              <a:latin typeface="微软雅黑" panose="020B0503020204020204" pitchFamily="34" charset="-122"/>
              <a:ea typeface="微软雅黑" panose="020B0503020204020204" pitchFamily="34" charset="-122"/>
            </a:endParaRPr>
          </a:p>
          <a:p>
            <a:pPr marL="457200" lvl="1" indent="0">
              <a:lnSpc>
                <a:spcPct val="150000"/>
              </a:lnSpc>
              <a:buNone/>
            </a:pPr>
            <a:r>
              <a:rPr lang="zh-CN" altLang="zh-CN" sz="1050" dirty="0">
                <a:latin typeface="微软雅黑" panose="020B0503020204020204" pitchFamily="34" charset="-122"/>
                <a:ea typeface="微软雅黑" panose="020B0503020204020204" pitchFamily="34" charset="-122"/>
              </a:rPr>
              <a:t>爆发观测与光学暂现探测</a:t>
            </a:r>
            <a:r>
              <a:rPr lang="zh-CN" altLang="zh-CN" sz="1050" dirty="0" smtClean="0">
                <a:latin typeface="微软雅黑" panose="020B0503020204020204" pitchFamily="34" charset="-122"/>
                <a:ea typeface="微软雅黑" panose="020B0503020204020204" pitchFamily="34" charset="-122"/>
              </a:rPr>
              <a:t>系统</a:t>
            </a:r>
            <a:r>
              <a:rPr lang="en-US" altLang="zh-CN" sz="1050" dirty="0" smtClean="0">
                <a:latin typeface="微软雅黑" panose="020B0503020204020204" pitchFamily="34" charset="-122"/>
                <a:ea typeface="微软雅黑" panose="020B0503020204020204" pitchFamily="34" charset="-122"/>
              </a:rPr>
              <a:t> </a:t>
            </a:r>
            <a:r>
              <a:rPr lang="en-US" altLang="zh-CN" sz="1050" b="1" dirty="0" smtClean="0">
                <a:latin typeface="微软雅黑" panose="020B0503020204020204" pitchFamily="34" charset="-122"/>
                <a:ea typeface="微软雅黑" panose="020B0503020204020204" pitchFamily="34" charset="-122"/>
              </a:rPr>
              <a:t>【</a:t>
            </a:r>
            <a:r>
              <a:rPr lang="zh-CN" altLang="en-US" sz="1050" b="1" dirty="0">
                <a:latin typeface="微软雅黑" panose="020B0503020204020204" pitchFamily="34" charset="-122"/>
                <a:ea typeface="微软雅黑" panose="020B0503020204020204" pitchFamily="34" charset="-122"/>
              </a:rPr>
              <a:t>西班牙等</a:t>
            </a:r>
            <a:r>
              <a:rPr lang="en-US" altLang="zh-CN" sz="1050" b="1" dirty="0">
                <a:latin typeface="微软雅黑" panose="020B0503020204020204" pitchFamily="34" charset="-122"/>
                <a:ea typeface="微软雅黑" panose="020B0503020204020204" pitchFamily="34" charset="-122"/>
              </a:rPr>
              <a:t>14</a:t>
            </a:r>
            <a:r>
              <a:rPr lang="zh-CN" altLang="en-US" sz="1050" b="1" dirty="0">
                <a:latin typeface="微软雅黑" panose="020B0503020204020204" pitchFamily="34" charset="-122"/>
                <a:ea typeface="微软雅黑" panose="020B0503020204020204" pitchFamily="34" charset="-122"/>
              </a:rPr>
              <a:t>国</a:t>
            </a:r>
            <a:r>
              <a:rPr lang="en-US" altLang="zh-CN" sz="1050" b="1"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恒星</a:t>
            </a:r>
            <a:r>
              <a:rPr lang="zh-CN" altLang="zh-CN" sz="1050" dirty="0">
                <a:latin typeface="微软雅黑" panose="020B0503020204020204" pitchFamily="34" charset="-122"/>
                <a:ea typeface="微软雅黑" panose="020B0503020204020204" pitchFamily="34" charset="-122"/>
              </a:rPr>
              <a:t>观测网络</a:t>
            </a:r>
            <a:r>
              <a:rPr lang="zh-CN" altLang="zh-CN" sz="1050" dirty="0" smtClean="0">
                <a:latin typeface="微软雅黑" panose="020B0503020204020204" pitchFamily="34" charset="-122"/>
                <a:ea typeface="微软雅黑" panose="020B0503020204020204" pitchFamily="34" charset="-122"/>
              </a:rPr>
              <a:t>组</a:t>
            </a:r>
            <a:r>
              <a:rPr lang="en-US" altLang="zh-CN" sz="1050" dirty="0" smtClean="0">
                <a:latin typeface="微软雅黑" panose="020B0503020204020204" pitchFamily="34" charset="-122"/>
                <a:ea typeface="微软雅黑" panose="020B0503020204020204" pitchFamily="34" charset="-122"/>
              </a:rPr>
              <a:t> </a:t>
            </a:r>
            <a:r>
              <a:rPr lang="en-US" altLang="zh-CN" sz="1050" b="1" dirty="0" smtClean="0">
                <a:latin typeface="微软雅黑" panose="020B0503020204020204" pitchFamily="34" charset="-122"/>
                <a:ea typeface="微软雅黑" panose="020B0503020204020204" pitchFamily="34" charset="-122"/>
              </a:rPr>
              <a:t>【</a:t>
            </a:r>
            <a:r>
              <a:rPr lang="zh-CN" altLang="en-US" sz="1050" b="1" dirty="0">
                <a:latin typeface="微软雅黑" panose="020B0503020204020204" pitchFamily="34" charset="-122"/>
                <a:ea typeface="微软雅黑" panose="020B0503020204020204" pitchFamily="34" charset="-122"/>
              </a:rPr>
              <a:t>丹麦、西班牙等</a:t>
            </a:r>
            <a:r>
              <a:rPr lang="en-US" altLang="zh-CN" sz="1050" b="1"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获取</a:t>
            </a:r>
            <a:r>
              <a:rPr lang="zh-CN" altLang="zh-CN" sz="1050" dirty="0">
                <a:latin typeface="微软雅黑" panose="020B0503020204020204" pitchFamily="34" charset="-122"/>
                <a:ea typeface="微软雅黑" panose="020B0503020204020204" pitchFamily="34" charset="-122"/>
              </a:rPr>
              <a:t>国际望远镜观测时间</a:t>
            </a:r>
            <a:r>
              <a:rPr lang="zh-CN" altLang="zh-CN" sz="1050" dirty="0" smtClean="0">
                <a:latin typeface="微软雅黑" panose="020B0503020204020204" pitchFamily="34" charset="-122"/>
                <a:ea typeface="微软雅黑" panose="020B0503020204020204" pitchFamily="34" charset="-122"/>
              </a:rPr>
              <a:t>计划</a:t>
            </a:r>
            <a:r>
              <a:rPr lang="en-US" altLang="zh-CN" sz="1050" dirty="0" smtClean="0">
                <a:latin typeface="微软雅黑" panose="020B0503020204020204" pitchFamily="34" charset="-122"/>
                <a:ea typeface="微软雅黑" panose="020B0503020204020204" pitchFamily="34" charset="-122"/>
              </a:rPr>
              <a:t>    </a:t>
            </a:r>
            <a:r>
              <a:rPr lang="zh-CN" altLang="en-US" sz="1050" dirty="0" smtClean="0">
                <a:latin typeface="微软雅黑" panose="020B0503020204020204" pitchFamily="34" charset="-122"/>
                <a:ea typeface="微软雅黑" panose="020B0503020204020204" pitchFamily="34" charset="-122"/>
              </a:rPr>
              <a:t>佘山</a:t>
            </a:r>
            <a:r>
              <a:rPr lang="en-US" altLang="zh-CN" sz="1050" dirty="0">
                <a:latin typeface="微软雅黑" panose="020B0503020204020204" pitchFamily="34" charset="-122"/>
                <a:ea typeface="微软雅黑" panose="020B0503020204020204" pitchFamily="34" charset="-122"/>
              </a:rPr>
              <a:t>1.56</a:t>
            </a:r>
            <a:r>
              <a:rPr lang="zh-CN" altLang="zh-CN" sz="1050" dirty="0">
                <a:latin typeface="微软雅黑" panose="020B0503020204020204" pitchFamily="34" charset="-122"/>
                <a:ea typeface="微软雅黑" panose="020B0503020204020204" pitchFamily="34" charset="-122"/>
              </a:rPr>
              <a:t>米</a:t>
            </a:r>
            <a:r>
              <a:rPr lang="zh-CN" altLang="zh-CN" sz="1050" dirty="0" smtClean="0">
                <a:latin typeface="微软雅黑" panose="020B0503020204020204" pitchFamily="34" charset="-122"/>
                <a:ea typeface="微软雅黑" panose="020B0503020204020204" pitchFamily="34" charset="-122"/>
              </a:rPr>
              <a:t>光学望远镜</a:t>
            </a:r>
            <a:r>
              <a:rPr lang="en-US" altLang="zh-CN" sz="1050" dirty="0" smtClean="0">
                <a:latin typeface="微软雅黑" panose="020B0503020204020204" pitchFamily="34" charset="-122"/>
                <a:ea typeface="微软雅黑" panose="020B0503020204020204" pitchFamily="34" charset="-122"/>
              </a:rPr>
              <a:t> </a:t>
            </a:r>
            <a:r>
              <a:rPr lang="en-US" altLang="zh-CN" sz="1050" b="1" dirty="0" smtClean="0">
                <a:latin typeface="微软雅黑" panose="020B0503020204020204" pitchFamily="34" charset="-122"/>
                <a:ea typeface="微软雅黑" panose="020B0503020204020204" pitchFamily="34" charset="-122"/>
              </a:rPr>
              <a:t>【</a:t>
            </a:r>
            <a:r>
              <a:rPr lang="zh-CN" altLang="en-US" sz="1050" b="1" dirty="0">
                <a:latin typeface="微软雅黑" panose="020B0503020204020204" pitchFamily="34" charset="-122"/>
                <a:ea typeface="微软雅黑" panose="020B0503020204020204" pitchFamily="34" charset="-122"/>
              </a:rPr>
              <a:t>乌克兰、巴西等国</a:t>
            </a:r>
            <a:r>
              <a:rPr lang="en-US" altLang="zh-CN" sz="1050" b="1"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天</a:t>
            </a:r>
            <a:r>
              <a:rPr lang="zh-CN" altLang="zh-CN" sz="1050" dirty="0">
                <a:latin typeface="微软雅黑" panose="020B0503020204020204" pitchFamily="34" charset="-122"/>
                <a:ea typeface="微软雅黑" panose="020B0503020204020204" pitchFamily="34" charset="-122"/>
              </a:rPr>
              <a:t>马</a:t>
            </a:r>
            <a:r>
              <a:rPr lang="zh-CN" altLang="zh-CN" sz="1050" dirty="0" smtClean="0">
                <a:latin typeface="微软雅黑" panose="020B0503020204020204" pitchFamily="34" charset="-122"/>
                <a:ea typeface="微软雅黑" panose="020B0503020204020204" pitchFamily="34" charset="-122"/>
              </a:rPr>
              <a:t>望远镜</a:t>
            </a:r>
            <a:r>
              <a:rPr lang="en-US" altLang="zh-CN" sz="1050" dirty="0" smtClean="0">
                <a:latin typeface="微软雅黑" panose="020B0503020204020204" pitchFamily="34" charset="-122"/>
                <a:ea typeface="微软雅黑" panose="020B0503020204020204" pitchFamily="34" charset="-122"/>
              </a:rPr>
              <a:t> </a:t>
            </a:r>
            <a:r>
              <a:rPr lang="en-US" altLang="zh-CN" sz="1050" b="1" dirty="0" smtClean="0">
                <a:latin typeface="微软雅黑" panose="020B0503020204020204" pitchFamily="34" charset="-122"/>
                <a:ea typeface="微软雅黑" panose="020B0503020204020204" pitchFamily="34" charset="-122"/>
              </a:rPr>
              <a:t>【</a:t>
            </a:r>
            <a:r>
              <a:rPr lang="en-US" altLang="zh-CN" sz="1050" b="1" dirty="0">
                <a:latin typeface="微软雅黑" panose="020B0503020204020204" pitchFamily="34" charset="-122"/>
                <a:ea typeface="微软雅黑" panose="020B0503020204020204" pitchFamily="34" charset="-122"/>
              </a:rPr>
              <a:t>VLBI</a:t>
            </a:r>
            <a:r>
              <a:rPr lang="zh-CN" altLang="en-US" sz="1050" b="1" dirty="0">
                <a:latin typeface="微软雅黑" panose="020B0503020204020204" pitchFamily="34" charset="-122"/>
                <a:ea typeface="微软雅黑" panose="020B0503020204020204" pitchFamily="34" charset="-122"/>
              </a:rPr>
              <a:t>观测网</a:t>
            </a:r>
            <a:r>
              <a:rPr lang="en-US" altLang="zh-CN" sz="1050" b="1" dirty="0">
                <a:latin typeface="微软雅黑" panose="020B0503020204020204" pitchFamily="34" charset="-122"/>
                <a:ea typeface="微软雅黑" panose="020B0503020204020204" pitchFamily="34" charset="-122"/>
              </a:rPr>
              <a:t>】【</a:t>
            </a:r>
            <a:r>
              <a:rPr lang="zh-CN" altLang="en-US" sz="1050" b="1" dirty="0">
                <a:latin typeface="微软雅黑" panose="020B0503020204020204" pitchFamily="34" charset="-122"/>
                <a:ea typeface="微软雅黑" panose="020B0503020204020204" pitchFamily="34" charset="-122"/>
              </a:rPr>
              <a:t>德国、美国等国</a:t>
            </a:r>
            <a:r>
              <a:rPr lang="en-US" altLang="zh-CN" sz="1050" b="1" dirty="0" smtClean="0">
                <a:latin typeface="微软雅黑" panose="020B0503020204020204" pitchFamily="34" charset="-122"/>
                <a:ea typeface="微软雅黑" panose="020B0503020204020204" pitchFamily="34" charset="-122"/>
              </a:rPr>
              <a:t>】 </a:t>
            </a:r>
            <a:r>
              <a:rPr lang="zh-CN" altLang="en-US" sz="1050" dirty="0" smtClean="0">
                <a:latin typeface="微软雅黑" panose="020B0503020204020204" pitchFamily="34" charset="-122"/>
                <a:ea typeface="微软雅黑" panose="020B0503020204020204" pitchFamily="34" charset="-122"/>
              </a:rPr>
              <a:t>天文底片</a:t>
            </a:r>
            <a:r>
              <a:rPr lang="zh-CN" altLang="en-US" sz="1050" dirty="0">
                <a:latin typeface="微软雅黑" panose="020B0503020204020204" pitchFamily="34" charset="-122"/>
                <a:ea typeface="微软雅黑" panose="020B0503020204020204" pitchFamily="34" charset="-122"/>
              </a:rPr>
              <a:t>库</a:t>
            </a:r>
            <a:r>
              <a:rPr lang="en-US" altLang="zh-CN" sz="1050" b="1" dirty="0">
                <a:latin typeface="微软雅黑" panose="020B0503020204020204" pitchFamily="34" charset="-122"/>
                <a:ea typeface="微软雅黑" panose="020B0503020204020204" pitchFamily="34" charset="-122"/>
              </a:rPr>
              <a:t>【</a:t>
            </a:r>
            <a:r>
              <a:rPr lang="zh-CN" altLang="en-US" sz="1050" b="1" dirty="0">
                <a:latin typeface="微软雅黑" panose="020B0503020204020204" pitchFamily="34" charset="-122"/>
                <a:ea typeface="微软雅黑" panose="020B0503020204020204" pitchFamily="34" charset="-122"/>
              </a:rPr>
              <a:t>一带一路</a:t>
            </a:r>
            <a:r>
              <a:rPr lang="en-US" altLang="zh-CN" sz="1050" b="1" dirty="0">
                <a:latin typeface="微软雅黑" panose="020B0503020204020204" pitchFamily="34" charset="-122"/>
                <a:ea typeface="微软雅黑" panose="020B0503020204020204" pitchFamily="34" charset="-122"/>
              </a:rPr>
              <a:t>】【</a:t>
            </a:r>
            <a:r>
              <a:rPr lang="zh-CN" altLang="en-US" sz="1050" b="1" dirty="0">
                <a:latin typeface="微软雅黑" panose="020B0503020204020204" pitchFamily="34" charset="-122"/>
                <a:ea typeface="微软雅黑" panose="020B0503020204020204" pitchFamily="34" charset="-122"/>
              </a:rPr>
              <a:t>乌兹别克斯坦、意大利等国</a:t>
            </a:r>
            <a:r>
              <a:rPr lang="en-US" altLang="zh-CN" sz="1050" b="1" dirty="0" smtClean="0">
                <a:latin typeface="微软雅黑" panose="020B0503020204020204" pitchFamily="34" charset="-122"/>
                <a:ea typeface="微软雅黑" panose="020B0503020204020204" pitchFamily="34" charset="-122"/>
              </a:rPr>
              <a:t>】   </a:t>
            </a:r>
            <a:r>
              <a:rPr lang="zh-CN" altLang="zh-CN" sz="1050" dirty="0" smtClean="0">
                <a:latin typeface="微软雅黑" panose="020B0503020204020204" pitchFamily="34" charset="-122"/>
                <a:ea typeface="微软雅黑" panose="020B0503020204020204" pitchFamily="34" charset="-122"/>
              </a:rPr>
              <a:t>数值模拟</a:t>
            </a:r>
            <a:r>
              <a:rPr lang="zh-CN" altLang="zh-CN" sz="1050" dirty="0">
                <a:latin typeface="微软雅黑" panose="020B0503020204020204" pitchFamily="34" charset="-122"/>
                <a:ea typeface="微软雅黑" panose="020B0503020204020204" pitchFamily="34" charset="-122"/>
              </a:rPr>
              <a:t>计算平台</a:t>
            </a:r>
            <a:r>
              <a:rPr lang="en-US" altLang="zh-CN" sz="1050" b="1" dirty="0">
                <a:latin typeface="微软雅黑" panose="020B0503020204020204" pitchFamily="34" charset="-122"/>
                <a:ea typeface="微软雅黑" panose="020B0503020204020204" pitchFamily="34" charset="-122"/>
              </a:rPr>
              <a:t>【</a:t>
            </a:r>
            <a:r>
              <a:rPr lang="zh-CN" altLang="en-US" sz="1050" b="1" dirty="0">
                <a:latin typeface="微软雅黑" panose="020B0503020204020204" pitchFamily="34" charset="-122"/>
                <a:ea typeface="微软雅黑" panose="020B0503020204020204" pitchFamily="34" charset="-122"/>
              </a:rPr>
              <a:t>美国、意大利</a:t>
            </a:r>
            <a:r>
              <a:rPr lang="en-US" altLang="zh-CN" sz="1050" b="1" dirty="0">
                <a:latin typeface="微软雅黑" panose="020B0503020204020204" pitchFamily="34" charset="-122"/>
                <a:ea typeface="微软雅黑" panose="020B0503020204020204" pitchFamily="34" charset="-122"/>
              </a:rPr>
              <a:t>】</a:t>
            </a:r>
            <a:endParaRPr lang="zh-CN" altLang="zh-CN" sz="1050" b="1" dirty="0">
              <a:latin typeface="微软雅黑" panose="020B0503020204020204" pitchFamily="34" charset="-122"/>
              <a:ea typeface="微软雅黑" panose="020B0503020204020204" pitchFamily="34" charset="-122"/>
            </a:endParaRPr>
          </a:p>
          <a:p>
            <a:pPr marL="457200" lvl="1" indent="0">
              <a:lnSpc>
                <a:spcPct val="150000"/>
              </a:lnSpc>
              <a:buNone/>
            </a:pPr>
            <a:endParaRPr lang="zh-CN" altLang="en-US" dirty="0"/>
          </a:p>
        </p:txBody>
      </p:sp>
      <p:pic>
        <p:nvPicPr>
          <p:cNvPr id="4" name="图片 3">
            <a:extLst>
              <a:ext uri="{FF2B5EF4-FFF2-40B4-BE49-F238E27FC236}">
                <a16:creationId xmlns:a16="http://schemas.microsoft.com/office/drawing/2014/main" xmlns="" id="{7C2B136C-F3E6-4838-95A1-578874755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5979" y="790020"/>
            <a:ext cx="1992891" cy="1255236"/>
          </a:xfrm>
          <a:prstGeom prst="rect">
            <a:avLst/>
          </a:prstGeom>
        </p:spPr>
      </p:pic>
      <p:pic>
        <p:nvPicPr>
          <p:cNvPr id="5" name="Picture 2" descr="http://explore.china-vo.org/u/img/CoreTrustSeal-logo-transparent.png">
            <a:extLst>
              <a:ext uri="{FF2B5EF4-FFF2-40B4-BE49-F238E27FC236}">
                <a16:creationId xmlns:a16="http://schemas.microsoft.com/office/drawing/2014/main" xmlns="" id="{6D274793-24F6-4492-B9AD-1BFE7A6D88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1150" y="2797238"/>
            <a:ext cx="1311274" cy="1311274"/>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2C84757E-9C50-4F3A-9E0E-CBE55EFE6D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7432" y="394555"/>
            <a:ext cx="2113541" cy="1187106"/>
          </a:xfrm>
          <a:prstGeom prst="rect">
            <a:avLst/>
          </a:prstGeom>
        </p:spPr>
      </p:pic>
      <p:pic>
        <p:nvPicPr>
          <p:cNvPr id="7" name="图片 6">
            <a:extLst>
              <a:ext uri="{FF2B5EF4-FFF2-40B4-BE49-F238E27FC236}">
                <a16:creationId xmlns:a16="http://schemas.microsoft.com/office/drawing/2014/main" xmlns="" id="{E592A9A4-8DC0-48AF-9E1B-278DF98EC9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3392" y="2540268"/>
            <a:ext cx="1361948" cy="1261063"/>
          </a:xfrm>
          <a:prstGeom prst="rect">
            <a:avLst/>
          </a:prstGeom>
        </p:spPr>
      </p:pic>
      <p:pic>
        <p:nvPicPr>
          <p:cNvPr id="8" name="图片 7">
            <a:extLst>
              <a:ext uri="{FF2B5EF4-FFF2-40B4-BE49-F238E27FC236}">
                <a16:creationId xmlns:a16="http://schemas.microsoft.com/office/drawing/2014/main" xmlns="" id="{35EC200C-6EDE-4913-BD84-642DC78B0C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828" y="1835692"/>
            <a:ext cx="1892397" cy="831893"/>
          </a:xfrm>
          <a:prstGeom prst="rect">
            <a:avLst/>
          </a:prstGeom>
        </p:spPr>
      </p:pic>
      <p:pic>
        <p:nvPicPr>
          <p:cNvPr id="10" name="Picture 6" descr="ADASS Logo">
            <a:extLst>
              <a:ext uri="{FF2B5EF4-FFF2-40B4-BE49-F238E27FC236}">
                <a16:creationId xmlns:a16="http://schemas.microsoft.com/office/drawing/2014/main" xmlns="" id="{4B3A6D1D-4068-4328-8C07-9200304915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6309" y="2757102"/>
            <a:ext cx="1156091" cy="11560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xmlns="" id="{11B62238-999B-4A28-BB99-FAFA6B63284E}"/>
              </a:ext>
            </a:extLst>
          </p:cNvPr>
          <p:cNvGrpSpPr/>
          <p:nvPr/>
        </p:nvGrpSpPr>
        <p:grpSpPr>
          <a:xfrm>
            <a:off x="468923" y="4860494"/>
            <a:ext cx="11211436" cy="1848169"/>
            <a:chOff x="243964" y="3764201"/>
            <a:chExt cx="11211436" cy="2731849"/>
          </a:xfrm>
        </p:grpSpPr>
        <p:sp>
          <p:nvSpPr>
            <p:cNvPr id="12" name="圆角矩形 3">
              <a:extLst>
                <a:ext uri="{FF2B5EF4-FFF2-40B4-BE49-F238E27FC236}">
                  <a16:creationId xmlns:a16="http://schemas.microsoft.com/office/drawing/2014/main" xmlns="" id="{FD2223A4-BF92-4F0F-9215-37C316080279}"/>
                </a:ext>
              </a:extLst>
            </p:cNvPr>
            <p:cNvSpPr/>
            <p:nvPr/>
          </p:nvSpPr>
          <p:spPr>
            <a:xfrm>
              <a:off x="3687764" y="3764201"/>
              <a:ext cx="2904899" cy="99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海量天文数据</a:t>
              </a:r>
            </a:p>
          </p:txBody>
        </p:sp>
        <p:sp>
          <p:nvSpPr>
            <p:cNvPr id="13" name="圆角矩形 4">
              <a:extLst>
                <a:ext uri="{FF2B5EF4-FFF2-40B4-BE49-F238E27FC236}">
                  <a16:creationId xmlns:a16="http://schemas.microsoft.com/office/drawing/2014/main" xmlns="" id="{04732EA2-3AAC-4D7D-BF11-AEB5318D05EE}"/>
                </a:ext>
              </a:extLst>
            </p:cNvPr>
            <p:cNvSpPr/>
            <p:nvPr/>
          </p:nvSpPr>
          <p:spPr>
            <a:xfrm>
              <a:off x="1014054" y="3764201"/>
              <a:ext cx="2314711" cy="99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大型观测设备</a:t>
              </a:r>
            </a:p>
          </p:txBody>
        </p:sp>
        <p:sp>
          <p:nvSpPr>
            <p:cNvPr id="14" name="圆角矩形 6">
              <a:extLst>
                <a:ext uri="{FF2B5EF4-FFF2-40B4-BE49-F238E27FC236}">
                  <a16:creationId xmlns:a16="http://schemas.microsoft.com/office/drawing/2014/main" xmlns="" id="{2FAE019C-13D8-498A-A812-B749573829F2}"/>
                </a:ext>
              </a:extLst>
            </p:cNvPr>
            <p:cNvSpPr/>
            <p:nvPr/>
          </p:nvSpPr>
          <p:spPr>
            <a:xfrm>
              <a:off x="1014055" y="5185288"/>
              <a:ext cx="2314710" cy="13107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多国联合建设</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分摊建设费用、优选站址、分享望远镜使用时间</a:t>
              </a:r>
              <a:endParaRPr lang="en-US" altLang="zh-CN" sz="1400" dirty="0">
                <a:latin typeface="微软雅黑" panose="020B0503020204020204" pitchFamily="34" charset="-122"/>
                <a:ea typeface="微软雅黑" panose="020B0503020204020204" pitchFamily="34" charset="-122"/>
              </a:endParaRPr>
            </a:p>
          </p:txBody>
        </p:sp>
        <p:sp>
          <p:nvSpPr>
            <p:cNvPr id="15" name="圆角矩形 7">
              <a:extLst>
                <a:ext uri="{FF2B5EF4-FFF2-40B4-BE49-F238E27FC236}">
                  <a16:creationId xmlns:a16="http://schemas.microsoft.com/office/drawing/2014/main" xmlns="" id="{4FF44E38-0012-49C6-9497-07055D19820E}"/>
                </a:ext>
              </a:extLst>
            </p:cNvPr>
            <p:cNvSpPr/>
            <p:nvPr/>
          </p:nvSpPr>
          <p:spPr>
            <a:xfrm>
              <a:off x="3662006" y="5185288"/>
              <a:ext cx="1260607" cy="13107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对接</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国际标准</a:t>
              </a:r>
            </a:p>
          </p:txBody>
        </p:sp>
        <p:sp>
          <p:nvSpPr>
            <p:cNvPr id="16" name="圆角矩形 8">
              <a:extLst>
                <a:ext uri="{FF2B5EF4-FFF2-40B4-BE49-F238E27FC236}">
                  <a16:creationId xmlns:a16="http://schemas.microsoft.com/office/drawing/2014/main" xmlns="" id="{222CD1BE-FA57-4D64-9CEC-10C1ABA3E20F}"/>
                </a:ext>
              </a:extLst>
            </p:cNvPr>
            <p:cNvSpPr/>
            <p:nvPr/>
          </p:nvSpPr>
          <p:spPr>
            <a:xfrm>
              <a:off x="6910811" y="3764201"/>
              <a:ext cx="4544589" cy="99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使用数据</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进行天文学研究</a:t>
              </a:r>
            </a:p>
          </p:txBody>
        </p:sp>
        <p:sp>
          <p:nvSpPr>
            <p:cNvPr id="17" name="圆角矩形 9">
              <a:extLst>
                <a:ext uri="{FF2B5EF4-FFF2-40B4-BE49-F238E27FC236}">
                  <a16:creationId xmlns:a16="http://schemas.microsoft.com/office/drawing/2014/main" xmlns="" id="{040B8177-737B-4C20-84ED-E8B083F7424C}"/>
                </a:ext>
              </a:extLst>
            </p:cNvPr>
            <p:cNvSpPr/>
            <p:nvPr/>
          </p:nvSpPr>
          <p:spPr>
            <a:xfrm>
              <a:off x="5078953" y="5185287"/>
              <a:ext cx="1683079" cy="1310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跨国节点数据归档、互联互通</a:t>
              </a:r>
            </a:p>
          </p:txBody>
        </p:sp>
        <p:sp>
          <p:nvSpPr>
            <p:cNvPr id="18" name="圆角矩形 10">
              <a:extLst>
                <a:ext uri="{FF2B5EF4-FFF2-40B4-BE49-F238E27FC236}">
                  <a16:creationId xmlns:a16="http://schemas.microsoft.com/office/drawing/2014/main" xmlns="" id="{7F98045E-EB4E-48E0-A7A2-9B66DE00198C}"/>
                </a:ext>
              </a:extLst>
            </p:cNvPr>
            <p:cNvSpPr/>
            <p:nvPr/>
          </p:nvSpPr>
          <p:spPr>
            <a:xfrm>
              <a:off x="6910812" y="5185288"/>
              <a:ext cx="2198397" cy="13107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推广我国天文数据</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扩大世界影响力</a:t>
              </a:r>
            </a:p>
          </p:txBody>
        </p:sp>
        <p:sp>
          <p:nvSpPr>
            <p:cNvPr id="19" name="圆角矩形 12">
              <a:extLst>
                <a:ext uri="{FF2B5EF4-FFF2-40B4-BE49-F238E27FC236}">
                  <a16:creationId xmlns:a16="http://schemas.microsoft.com/office/drawing/2014/main" xmlns="" id="{A2591077-F12E-43AC-9884-827545450F87}"/>
                </a:ext>
              </a:extLst>
            </p:cNvPr>
            <p:cNvSpPr/>
            <p:nvPr/>
          </p:nvSpPr>
          <p:spPr>
            <a:xfrm>
              <a:off x="9427357" y="5185288"/>
              <a:ext cx="2028043" cy="13107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第一时间获取全球望远镜的观测时间和科研数据</a:t>
              </a:r>
            </a:p>
          </p:txBody>
        </p:sp>
        <p:sp>
          <p:nvSpPr>
            <p:cNvPr id="20" name="右箭头 13">
              <a:extLst>
                <a:ext uri="{FF2B5EF4-FFF2-40B4-BE49-F238E27FC236}">
                  <a16:creationId xmlns:a16="http://schemas.microsoft.com/office/drawing/2014/main" xmlns="" id="{9E4D940C-7C21-4720-B6EB-CC40B1E71874}"/>
                </a:ext>
              </a:extLst>
            </p:cNvPr>
            <p:cNvSpPr/>
            <p:nvPr/>
          </p:nvSpPr>
          <p:spPr>
            <a:xfrm>
              <a:off x="3250619" y="4051025"/>
              <a:ext cx="508000" cy="46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1" name="右箭头 14">
              <a:extLst>
                <a:ext uri="{FF2B5EF4-FFF2-40B4-BE49-F238E27FC236}">
                  <a16:creationId xmlns:a16="http://schemas.microsoft.com/office/drawing/2014/main" xmlns="" id="{D0F251F9-7A9D-43D0-84B2-3ECA5A81A9F5}"/>
                </a:ext>
              </a:extLst>
            </p:cNvPr>
            <p:cNvSpPr/>
            <p:nvPr/>
          </p:nvSpPr>
          <p:spPr>
            <a:xfrm>
              <a:off x="6497737" y="4025088"/>
              <a:ext cx="508000" cy="46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xmlns="" id="{16930FC8-DB2B-4603-A401-48F75D19B546}"/>
                </a:ext>
              </a:extLst>
            </p:cNvPr>
            <p:cNvSpPr txBox="1"/>
            <p:nvPr/>
          </p:nvSpPr>
          <p:spPr>
            <a:xfrm>
              <a:off x="265280" y="3764201"/>
              <a:ext cx="615553" cy="1200329"/>
            </a:xfrm>
            <a:prstGeom prst="rect">
              <a:avLst/>
            </a:prstGeom>
            <a:noFill/>
          </p:spPr>
          <p:txBody>
            <a:bodyPr vert="eaVert" wrap="square" rtlCol="0">
              <a:spAutoFit/>
            </a:bodyPr>
            <a:lstStyle/>
            <a:p>
              <a:pPr algn="ctr"/>
              <a:r>
                <a:rPr lang="zh-CN" altLang="en-US" sz="1400" b="1" dirty="0">
                  <a:latin typeface="微软雅黑" panose="020B0503020204020204" pitchFamily="34" charset="-122"/>
                  <a:ea typeface="微软雅黑" panose="020B0503020204020204" pitchFamily="34" charset="-122"/>
                </a:rPr>
                <a:t>天文学</a:t>
              </a:r>
              <a:endParaRPr lang="en-US" altLang="zh-CN" sz="1400" b="1" dirty="0">
                <a:latin typeface="微软雅黑" panose="020B0503020204020204" pitchFamily="34" charset="-122"/>
                <a:ea typeface="微软雅黑" panose="020B0503020204020204" pitchFamily="34" charset="-122"/>
              </a:endParaRPr>
            </a:p>
            <a:p>
              <a:pPr algn="ctr"/>
              <a:r>
                <a:rPr lang="zh-CN" altLang="en-US" sz="1400" b="1" dirty="0">
                  <a:latin typeface="微软雅黑" panose="020B0503020204020204" pitchFamily="34" charset="-122"/>
                  <a:ea typeface="微软雅黑" panose="020B0503020204020204" pitchFamily="34" charset="-122"/>
                </a:rPr>
                <a:t>研究过程</a:t>
              </a:r>
            </a:p>
          </p:txBody>
        </p:sp>
        <p:sp>
          <p:nvSpPr>
            <p:cNvPr id="23" name="文本框 22">
              <a:extLst>
                <a:ext uri="{FF2B5EF4-FFF2-40B4-BE49-F238E27FC236}">
                  <a16:creationId xmlns:a16="http://schemas.microsoft.com/office/drawing/2014/main" xmlns="" id="{6C0508D5-9BAB-4C1D-BD4C-6596CF2E5262}"/>
                </a:ext>
              </a:extLst>
            </p:cNvPr>
            <p:cNvSpPr txBox="1"/>
            <p:nvPr/>
          </p:nvSpPr>
          <p:spPr>
            <a:xfrm>
              <a:off x="243964" y="5295721"/>
              <a:ext cx="615553" cy="1200329"/>
            </a:xfrm>
            <a:prstGeom prst="rect">
              <a:avLst/>
            </a:prstGeom>
            <a:noFill/>
          </p:spPr>
          <p:txBody>
            <a:bodyPr vert="eaVert" wrap="square" rtlCol="0">
              <a:spAutoFit/>
            </a:bodyPr>
            <a:lstStyle/>
            <a:p>
              <a:pPr algn="ctr"/>
              <a:r>
                <a:rPr lang="zh-CN" altLang="en-US" sz="1400" b="1" dirty="0">
                  <a:latin typeface="微软雅黑" panose="020B0503020204020204" pitchFamily="34" charset="-122"/>
                  <a:ea typeface="微软雅黑" panose="020B0503020204020204" pitchFamily="34" charset="-122"/>
                </a:rPr>
                <a:t>国际合作的意义</a:t>
              </a:r>
            </a:p>
          </p:txBody>
        </p:sp>
        <p:sp>
          <p:nvSpPr>
            <p:cNvPr id="24" name="五边形 22">
              <a:extLst>
                <a:ext uri="{FF2B5EF4-FFF2-40B4-BE49-F238E27FC236}">
                  <a16:creationId xmlns:a16="http://schemas.microsoft.com/office/drawing/2014/main" xmlns="" id="{6D3AD5FC-37D8-4D03-91E0-EFD877D6268E}"/>
                </a:ext>
              </a:extLst>
            </p:cNvPr>
            <p:cNvSpPr/>
            <p:nvPr/>
          </p:nvSpPr>
          <p:spPr>
            <a:xfrm rot="16200000">
              <a:off x="1860259" y="4837092"/>
              <a:ext cx="622300" cy="243213"/>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5" name="五边形 23">
              <a:extLst>
                <a:ext uri="{FF2B5EF4-FFF2-40B4-BE49-F238E27FC236}">
                  <a16:creationId xmlns:a16="http://schemas.microsoft.com/office/drawing/2014/main" xmlns="" id="{C4FD9257-D2FC-4A62-A316-CA32B0C032B2}"/>
                </a:ext>
              </a:extLst>
            </p:cNvPr>
            <p:cNvSpPr/>
            <p:nvPr/>
          </p:nvSpPr>
          <p:spPr>
            <a:xfrm rot="16200000">
              <a:off x="3990311" y="4837091"/>
              <a:ext cx="622300" cy="24321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6" name="五边形 24">
              <a:extLst>
                <a:ext uri="{FF2B5EF4-FFF2-40B4-BE49-F238E27FC236}">
                  <a16:creationId xmlns:a16="http://schemas.microsoft.com/office/drawing/2014/main" xmlns="" id="{7719CF2D-AF79-45C3-9F3D-727A6390C49B}"/>
                </a:ext>
              </a:extLst>
            </p:cNvPr>
            <p:cNvSpPr/>
            <p:nvPr/>
          </p:nvSpPr>
          <p:spPr>
            <a:xfrm rot="16200000">
              <a:off x="5635310" y="4837090"/>
              <a:ext cx="622300" cy="24321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7" name="五边形 25">
              <a:extLst>
                <a:ext uri="{FF2B5EF4-FFF2-40B4-BE49-F238E27FC236}">
                  <a16:creationId xmlns:a16="http://schemas.microsoft.com/office/drawing/2014/main" xmlns="" id="{D882A8A6-5D7A-4B7D-9A0F-CF2288DB6BBB}"/>
                </a:ext>
              </a:extLst>
            </p:cNvPr>
            <p:cNvSpPr/>
            <p:nvPr/>
          </p:nvSpPr>
          <p:spPr>
            <a:xfrm rot="16200000">
              <a:off x="7717944" y="4837091"/>
              <a:ext cx="622300" cy="24321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8" name="五边形 26">
              <a:extLst>
                <a:ext uri="{FF2B5EF4-FFF2-40B4-BE49-F238E27FC236}">
                  <a16:creationId xmlns:a16="http://schemas.microsoft.com/office/drawing/2014/main" xmlns="" id="{F28A3698-2262-4635-9E5A-C557D7437D28}"/>
                </a:ext>
              </a:extLst>
            </p:cNvPr>
            <p:cNvSpPr/>
            <p:nvPr/>
          </p:nvSpPr>
          <p:spPr>
            <a:xfrm rot="16200000">
              <a:off x="10156394" y="4837089"/>
              <a:ext cx="622300" cy="24321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185140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5F78C7-53C0-4941-9F93-2CE6E37804FE}"/>
              </a:ext>
            </a:extLst>
          </p:cNvPr>
          <p:cNvSpPr>
            <a:spLocks noGrp="1"/>
          </p:cNvSpPr>
          <p:nvPr>
            <p:ph type="title"/>
          </p:nvPr>
        </p:nvSpPr>
        <p:spPr/>
        <p:txBody>
          <a:bodyPr/>
          <a:lstStyle/>
          <a:p>
            <a:pPr algn="l"/>
            <a:r>
              <a:rPr lang="zh-CN" altLang="en-US" sz="4000" b="1" dirty="0">
                <a:latin typeface="微软雅黑" panose="020B0503020204020204" pitchFamily="34" charset="-122"/>
                <a:ea typeface="微软雅黑" panose="020B0503020204020204" pitchFamily="34" charset="-122"/>
              </a:rPr>
              <a:t>科学传播与成果宣传推广</a:t>
            </a:r>
          </a:p>
        </p:txBody>
      </p:sp>
      <p:sp>
        <p:nvSpPr>
          <p:cNvPr id="3" name="内容占位符 2">
            <a:extLst>
              <a:ext uri="{FF2B5EF4-FFF2-40B4-BE49-F238E27FC236}">
                <a16:creationId xmlns:a16="http://schemas.microsoft.com/office/drawing/2014/main" xmlns="" id="{8C1E64FD-5EA1-47ED-8CED-23F96F9D286D}"/>
              </a:ext>
            </a:extLst>
          </p:cNvPr>
          <p:cNvSpPr>
            <a:spLocks noGrp="1"/>
          </p:cNvSpPr>
          <p:nvPr>
            <p:ph idx="1"/>
          </p:nvPr>
        </p:nvSpPr>
        <p:spPr/>
        <p:txBody>
          <a:bodyPr/>
          <a:lstStyle/>
          <a:p>
            <a:r>
              <a:rPr lang="zh-CN" altLang="en-US" sz="2800" b="1" dirty="0">
                <a:latin typeface="微软雅黑" panose="020B0503020204020204" pitchFamily="34" charset="-122"/>
                <a:ea typeface="微软雅黑" panose="020B0503020204020204" pitchFamily="34" charset="-122"/>
              </a:rPr>
              <a:t>针对不同的目标群体提供不同产品和推广策略</a:t>
            </a:r>
            <a:endParaRPr lang="en-US" altLang="zh-CN" sz="2800" b="1" dirty="0">
              <a:latin typeface="微软雅黑" panose="020B0503020204020204" pitchFamily="34" charset="-122"/>
              <a:ea typeface="微软雅黑" panose="020B0503020204020204" pitchFamily="34" charset="-122"/>
            </a:endParaRPr>
          </a:p>
          <a:p>
            <a:pPr>
              <a:lnSpc>
                <a:spcPct val="150000"/>
              </a:lnSpc>
            </a:pPr>
            <a:r>
              <a:rPr lang="zh-CN" altLang="en-US" sz="1600" dirty="0" smtClean="0">
                <a:latin typeface="微软雅黑" panose="020B0503020204020204" pitchFamily="34" charset="-122"/>
                <a:ea typeface="微软雅黑" panose="020B0503020204020204" pitchFamily="34" charset="-122"/>
              </a:rPr>
              <a:t>根据</a:t>
            </a:r>
            <a:r>
              <a:rPr lang="zh-CN" altLang="en-US" sz="1600" dirty="0">
                <a:latin typeface="微软雅黑" panose="020B0503020204020204" pitchFamily="34" charset="-122"/>
                <a:ea typeface="微软雅黑" panose="020B0503020204020204" pitchFamily="34" charset="-122"/>
              </a:rPr>
              <a:t>天文数据的特性及过去在数据处理和产品开发过程中的经验，将天文数据产品在应用层面针对不同的目标群体分为四类：</a:t>
            </a:r>
            <a:r>
              <a:rPr lang="zh-CN" altLang="en-US" sz="1600" dirty="0">
                <a:solidFill>
                  <a:srgbClr val="FF0000"/>
                </a:solidFill>
                <a:latin typeface="微软雅黑" panose="020B0503020204020204" pitchFamily="34" charset="-122"/>
                <a:ea typeface="微软雅黑" panose="020B0503020204020204" pitchFamily="34" charset="-122"/>
              </a:rPr>
              <a:t>面向天文科研</a:t>
            </a:r>
            <a:r>
              <a:rPr lang="zh-CN" altLang="en-US" sz="1600" dirty="0">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面向跨行业应用</a:t>
            </a:r>
            <a:r>
              <a:rPr lang="zh-CN" altLang="en-US" sz="1600" dirty="0">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面向公众</a:t>
            </a:r>
            <a:r>
              <a:rPr lang="zh-CN" altLang="en-US" sz="1600" dirty="0">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教育应用</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面向科研：</a:t>
            </a:r>
            <a:endParaRPr lang="en-US" altLang="zh-CN" sz="1600" dirty="0">
              <a:latin typeface="微软雅黑" panose="020B0503020204020204" pitchFamily="34" charset="-122"/>
              <a:ea typeface="微软雅黑" panose="020B0503020204020204" pitchFamily="34" charset="-122"/>
            </a:endParaRPr>
          </a:p>
          <a:p>
            <a:pPr lvl="1">
              <a:lnSpc>
                <a:spcPct val="150000"/>
              </a:lnSpc>
            </a:pPr>
            <a:r>
              <a:rPr lang="zh-CN" altLang="en-US" sz="1400" dirty="0">
                <a:latin typeface="微软雅黑" panose="020B0503020204020204" pitchFamily="34" charset="-122"/>
                <a:ea typeface="微软雅黑" panose="020B0503020204020204" pitchFamily="34" charset="-122"/>
              </a:rPr>
              <a:t>精准投递各领域科研用户、</a:t>
            </a:r>
            <a:r>
              <a:rPr lang="zh-CN" altLang="en-US" sz="1400" b="1" dirty="0">
                <a:latin typeface="微软雅黑" panose="020B0503020204020204" pitchFamily="34" charset="-122"/>
                <a:ea typeface="微软雅黑" panose="020B0503020204020204" pitchFamily="34" charset="-122"/>
              </a:rPr>
              <a:t>自媒体平台宣传</a:t>
            </a:r>
            <a:r>
              <a:rPr lang="zh-CN" altLang="en-US" sz="1400" dirty="0">
                <a:latin typeface="微软雅黑" panose="020B0503020204020204" pitchFamily="34" charset="-122"/>
                <a:ea typeface="微软雅黑" panose="020B0503020204020204" pitchFamily="34" charset="-122"/>
              </a:rPr>
              <a:t>、访谈（深度挖掘）、奖项申报</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面向跨行业应用：</a:t>
            </a:r>
            <a:endParaRPr lang="en-US" altLang="zh-CN" sz="1600" dirty="0">
              <a:latin typeface="微软雅黑" panose="020B0503020204020204" pitchFamily="34" charset="-122"/>
              <a:ea typeface="微软雅黑" panose="020B0503020204020204" pitchFamily="34" charset="-122"/>
            </a:endParaRPr>
          </a:p>
          <a:p>
            <a:pPr lvl="1">
              <a:lnSpc>
                <a:spcPct val="150000"/>
              </a:lnSpc>
            </a:pPr>
            <a:r>
              <a:rPr lang="zh-CN" altLang="en-US" sz="1400" b="1" dirty="0">
                <a:latin typeface="微软雅黑" panose="020B0503020204020204" pitchFamily="34" charset="-122"/>
                <a:ea typeface="微软雅黑" panose="020B0503020204020204" pitchFamily="34" charset="-122"/>
              </a:rPr>
              <a:t>企业合作</a:t>
            </a:r>
            <a:r>
              <a:rPr lang="zh-CN" altLang="en-US" sz="1400" dirty="0">
                <a:latin typeface="微软雅黑" panose="020B0503020204020204" pitchFamily="34" charset="-122"/>
                <a:ea typeface="微软雅黑" panose="020B0503020204020204" pitchFamily="34" charset="-122"/>
              </a:rPr>
              <a:t>、学科竞赛、数据开放（标准数据集）</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面向公众：</a:t>
            </a:r>
            <a:endParaRPr lang="en-US" altLang="zh-CN" sz="1600" dirty="0">
              <a:latin typeface="微软雅黑" panose="020B0503020204020204" pitchFamily="34" charset="-122"/>
              <a:ea typeface="微软雅黑" panose="020B0503020204020204" pitchFamily="34" charset="-122"/>
            </a:endParaRPr>
          </a:p>
          <a:p>
            <a:pPr lvl="1">
              <a:lnSpc>
                <a:spcPct val="150000"/>
              </a:lnSpc>
            </a:pPr>
            <a:r>
              <a:rPr lang="zh-CN" altLang="zh-CN" sz="1400" dirty="0">
                <a:latin typeface="微软雅黑" panose="020B0503020204020204" pitchFamily="34" charset="-122"/>
                <a:ea typeface="微软雅黑" panose="020B0503020204020204" pitchFamily="34" charset="-122"/>
              </a:rPr>
              <a:t>“共享杯”大学生科技资源共享服务创新大赛</a:t>
            </a:r>
            <a:endParaRPr lang="en-US" altLang="zh-CN" sz="1400" dirty="0">
              <a:latin typeface="微软雅黑" panose="020B0503020204020204" pitchFamily="34" charset="-122"/>
              <a:ea typeface="微软雅黑" panose="020B0503020204020204" pitchFamily="34" charset="-122"/>
            </a:endParaRPr>
          </a:p>
          <a:p>
            <a:pPr lvl="1">
              <a:lnSpc>
                <a:spcPct val="150000"/>
              </a:lnSpc>
            </a:pPr>
            <a:r>
              <a:rPr lang="zh-CN" altLang="en-US" sz="1400" dirty="0">
                <a:latin typeface="微软雅黑" panose="020B0503020204020204" pitchFamily="34" charset="-122"/>
                <a:ea typeface="微软雅黑" panose="020B0503020204020204" pitchFamily="34" charset="-122"/>
              </a:rPr>
              <a:t>全民科学项目（</a:t>
            </a:r>
            <a:r>
              <a:rPr lang="en-US" altLang="zh-CN" sz="1400" dirty="0">
                <a:latin typeface="微软雅黑" panose="020B0503020204020204" pitchFamily="34" charset="-122"/>
                <a:ea typeface="微软雅黑" panose="020B0503020204020204" pitchFamily="34" charset="-122"/>
              </a:rPr>
              <a:t>Citizen Science</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教育应用：</a:t>
            </a:r>
            <a:endParaRPr lang="en-US" altLang="zh-CN" sz="1600" dirty="0">
              <a:latin typeface="微软雅黑" panose="020B0503020204020204" pitchFamily="34" charset="-122"/>
              <a:ea typeface="微软雅黑" panose="020B0503020204020204" pitchFamily="34" charset="-122"/>
            </a:endParaRPr>
          </a:p>
          <a:p>
            <a:pPr lvl="1">
              <a:lnSpc>
                <a:spcPct val="150000"/>
              </a:lnSpc>
            </a:pPr>
            <a:r>
              <a:rPr lang="zh-CN" altLang="en-US" sz="1400" dirty="0">
                <a:latin typeface="微软雅黑" panose="020B0503020204020204" pitchFamily="34" charset="-122"/>
                <a:ea typeface="微软雅黑" panose="020B0503020204020204" pitchFamily="34" charset="-122"/>
              </a:rPr>
              <a:t>围绕</a:t>
            </a:r>
            <a:r>
              <a:rPr lang="zh-CN" altLang="en-US" sz="1400" b="1" dirty="0">
                <a:solidFill>
                  <a:srgbClr val="FF0000"/>
                </a:solidFill>
                <a:latin typeface="微软雅黑" panose="020B0503020204020204" pitchFamily="34" charset="-122"/>
                <a:ea typeface="微软雅黑" panose="020B0503020204020204" pitchFamily="34" charset="-122"/>
              </a:rPr>
              <a:t>万维望远镜（天文数据可视化平台）</a:t>
            </a:r>
            <a:r>
              <a:rPr lang="zh-CN" altLang="en-US" sz="1400" dirty="0">
                <a:latin typeface="微软雅黑" panose="020B0503020204020204" pitchFamily="34" charset="-122"/>
                <a:ea typeface="微软雅黑" panose="020B0503020204020204" pitchFamily="34" charset="-122"/>
              </a:rPr>
              <a:t>打造天文数据为中心的科普教育环境。包括天象厅、天文教室及天文课程建设等；并定期组织教师培训及竞赛活动</a:t>
            </a:r>
            <a:endParaRPr lang="en-US" altLang="zh-CN" sz="1400" dirty="0">
              <a:latin typeface="微软雅黑" panose="020B0503020204020204" pitchFamily="34" charset="-122"/>
              <a:ea typeface="微软雅黑" panose="020B0503020204020204" pitchFamily="34" charset="-122"/>
            </a:endParaRPr>
          </a:p>
          <a:p>
            <a:pPr lvl="1">
              <a:lnSpc>
                <a:spcPct val="150000"/>
              </a:lnSpc>
            </a:pPr>
            <a:endParaRPr lang="zh-CN" altLang="en-US" sz="2400" dirty="0"/>
          </a:p>
        </p:txBody>
      </p:sp>
      <p:pic>
        <p:nvPicPr>
          <p:cNvPr id="4" name="图片 3">
            <a:extLst>
              <a:ext uri="{FF2B5EF4-FFF2-40B4-BE49-F238E27FC236}">
                <a16:creationId xmlns:a16="http://schemas.microsoft.com/office/drawing/2014/main" xmlns="" id="{E9462966-B241-413E-8D30-7AF993920E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8300" y="2677802"/>
            <a:ext cx="2363611" cy="1005847"/>
          </a:xfrm>
          <a:prstGeom prst="rect">
            <a:avLst/>
          </a:prstGeom>
        </p:spPr>
      </p:pic>
      <p:pic>
        <p:nvPicPr>
          <p:cNvPr id="5" name="图片 4">
            <a:extLst>
              <a:ext uri="{FF2B5EF4-FFF2-40B4-BE49-F238E27FC236}">
                <a16:creationId xmlns:a16="http://schemas.microsoft.com/office/drawing/2014/main" xmlns="" id="{3CF99F9A-1275-4A5D-9C2D-BBAED8E59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2028" y="3768124"/>
            <a:ext cx="3439882" cy="906878"/>
          </a:xfrm>
          <a:prstGeom prst="rect">
            <a:avLst/>
          </a:prstGeom>
        </p:spPr>
      </p:pic>
      <p:pic>
        <p:nvPicPr>
          <p:cNvPr id="6" name="图片 5">
            <a:extLst>
              <a:ext uri="{FF2B5EF4-FFF2-40B4-BE49-F238E27FC236}">
                <a16:creationId xmlns:a16="http://schemas.microsoft.com/office/drawing/2014/main" xmlns="" id="{080983D8-F5E7-4640-BD49-27ADCD80E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3301" y="4773178"/>
            <a:ext cx="5628609" cy="888070"/>
          </a:xfrm>
          <a:prstGeom prst="rect">
            <a:avLst/>
          </a:prstGeom>
        </p:spPr>
      </p:pic>
      <p:pic>
        <p:nvPicPr>
          <p:cNvPr id="7" name="图片 6">
            <a:extLst>
              <a:ext uri="{FF2B5EF4-FFF2-40B4-BE49-F238E27FC236}">
                <a16:creationId xmlns:a16="http://schemas.microsoft.com/office/drawing/2014/main" xmlns="" id="{A88BC848-6A7D-4B17-BE1E-05A686E75C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986062"/>
            <a:ext cx="1994866" cy="597489"/>
          </a:xfrm>
          <a:prstGeom prst="rect">
            <a:avLst/>
          </a:prstGeom>
        </p:spPr>
      </p:pic>
      <p:pic>
        <p:nvPicPr>
          <p:cNvPr id="8" name="图片 7">
            <a:extLst>
              <a:ext uri="{FF2B5EF4-FFF2-40B4-BE49-F238E27FC236}">
                <a16:creationId xmlns:a16="http://schemas.microsoft.com/office/drawing/2014/main" xmlns="" id="{6CC2A48B-B387-4C87-A0EF-AECC9590FDAA}"/>
              </a:ext>
            </a:extLst>
          </p:cNvPr>
          <p:cNvPicPr>
            <a:picLocks noChangeAspect="1"/>
          </p:cNvPicPr>
          <p:nvPr/>
        </p:nvPicPr>
        <p:blipFill rotWithShape="1">
          <a:blip r:embed="rId7">
            <a:extLst>
              <a:ext uri="{28A0092B-C50C-407E-A947-70E740481C1C}">
                <a14:useLocalDpi xmlns:a14="http://schemas.microsoft.com/office/drawing/2010/main" val="0"/>
              </a:ext>
            </a:extLst>
          </a:blip>
          <a:srcRect r="67552"/>
          <a:stretch/>
        </p:blipFill>
        <p:spPr>
          <a:xfrm>
            <a:off x="8426450" y="2973218"/>
            <a:ext cx="654534" cy="455005"/>
          </a:xfrm>
          <a:prstGeom prst="rect">
            <a:avLst/>
          </a:prstGeom>
        </p:spPr>
      </p:pic>
    </p:spTree>
    <p:extLst>
      <p:ext uri="{BB962C8B-B14F-4D97-AF65-F5344CB8AC3E}">
        <p14:creationId xmlns:p14="http://schemas.microsoft.com/office/powerpoint/2010/main" val="1859648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发展蓝图</a:t>
            </a:r>
            <a:endParaRPr lang="zh-CN" altLang="en-US" sz="4000" dirty="0"/>
          </a:p>
        </p:txBody>
      </p:sp>
      <p:sp>
        <p:nvSpPr>
          <p:cNvPr id="3" name="内容占位符 2"/>
          <p:cNvSpPr>
            <a:spLocks noGrp="1"/>
          </p:cNvSpPr>
          <p:nvPr>
            <p:ph idx="1"/>
          </p:nvPr>
        </p:nvSpPr>
        <p:spPr>
          <a:xfrm>
            <a:off x="623392" y="1628800"/>
            <a:ext cx="9865096" cy="5040560"/>
          </a:xfrm>
        </p:spPr>
        <p:txBody>
          <a:bodyPr/>
          <a:lstStyle/>
          <a:p>
            <a:pPr>
              <a:lnSpc>
                <a:spcPct val="150000"/>
              </a:lnSpc>
            </a:pPr>
            <a:r>
              <a:rPr lang="en-US" altLang="zh-CN" sz="1800" dirty="0" smtClean="0">
                <a:latin typeface="微软雅黑" panose="020B0503020204020204" pitchFamily="34" charset="-122"/>
                <a:ea typeface="微软雅黑" panose="020B0503020204020204" pitchFamily="34" charset="-122"/>
              </a:rPr>
              <a:t>2019-2021</a:t>
            </a:r>
            <a:r>
              <a:rPr lang="zh-CN" altLang="en-US" sz="1800" dirty="0" smtClean="0">
                <a:latin typeface="微软雅黑" panose="020B0503020204020204" pitchFamily="34" charset="-122"/>
                <a:ea typeface="微软雅黑" panose="020B0503020204020204" pitchFamily="34" charset="-122"/>
              </a:rPr>
              <a:t>年    初创</a:t>
            </a:r>
            <a:r>
              <a:rPr lang="zh-CN" altLang="en-US" sz="1800" dirty="0">
                <a:latin typeface="微软雅黑" panose="020B0503020204020204" pitchFamily="34" charset="-122"/>
                <a:ea typeface="微软雅黑" panose="020B0503020204020204" pitchFamily="34" charset="-122"/>
              </a:rPr>
              <a:t>梳理</a:t>
            </a:r>
            <a:r>
              <a:rPr lang="zh-CN" altLang="en-US" sz="1800" dirty="0" smtClean="0">
                <a:latin typeface="微软雅黑" panose="020B0503020204020204" pitchFamily="34" charset="-122"/>
                <a:ea typeface="微软雅黑" panose="020B0503020204020204" pitchFamily="34" charset="-122"/>
              </a:rPr>
              <a:t>期</a:t>
            </a:r>
            <a:r>
              <a:rPr lang="en-US" altLang="zh-CN" sz="1800" dirty="0">
                <a:latin typeface="微软雅黑" panose="020B0503020204020204" pitchFamily="34" charset="-122"/>
                <a:ea typeface="微软雅黑" panose="020B0503020204020204" pitchFamily="34" charset="-122"/>
              </a:rPr>
              <a:t/>
            </a:r>
            <a:br>
              <a:rPr lang="en-US" altLang="zh-CN" sz="1800" dirty="0">
                <a:latin typeface="微软雅黑" panose="020B0503020204020204" pitchFamily="34" charset="-122"/>
                <a:ea typeface="微软雅黑" panose="020B0503020204020204" pitchFamily="34" charset="-122"/>
              </a:rPr>
            </a:br>
            <a:r>
              <a:rPr lang="zh-CN" altLang="en-US" sz="1800" dirty="0" smtClean="0">
                <a:latin typeface="微软雅黑" panose="020B0503020204020204" pitchFamily="34" charset="-122"/>
                <a:ea typeface="微软雅黑" panose="020B0503020204020204" pitchFamily="34" charset="-122"/>
              </a:rPr>
              <a:t>按</a:t>
            </a:r>
            <a:r>
              <a:rPr lang="zh-CN" altLang="en-US" sz="1800" dirty="0">
                <a:latin typeface="微软雅黑" panose="020B0503020204020204" pitchFamily="34" charset="-122"/>
                <a:ea typeface="微软雅黑" panose="020B0503020204020204" pitchFamily="34" charset="-122"/>
              </a:rPr>
              <a:t>国家平台要求建立起较为完善的组织架构和人员队伍，理顺工作机制，</a:t>
            </a:r>
            <a:r>
              <a:rPr lang="zh-CN" altLang="en-US" sz="1800" b="1" dirty="0">
                <a:solidFill>
                  <a:srgbClr val="FF0000"/>
                </a:solidFill>
                <a:latin typeface="微软雅黑" panose="020B0503020204020204" pitchFamily="34" charset="-122"/>
                <a:ea typeface="微软雅黑" panose="020B0503020204020204" pitchFamily="34" charset="-122"/>
              </a:rPr>
              <a:t>以“主动邀请”的方式为主</a:t>
            </a:r>
            <a:r>
              <a:rPr lang="zh-CN" altLang="en-US" sz="1800" dirty="0">
                <a:latin typeface="微软雅黑" panose="020B0503020204020204" pitchFamily="34" charset="-122"/>
                <a:ea typeface="微软雅黑" panose="020B0503020204020204" pitchFamily="34" charset="-122"/>
              </a:rPr>
              <a:t>开展新数据资源的</a:t>
            </a:r>
            <a:r>
              <a:rPr lang="zh-CN" altLang="en-US" sz="1800" dirty="0" smtClean="0">
                <a:latin typeface="微软雅黑" panose="020B0503020204020204" pitchFamily="34" charset="-122"/>
                <a:ea typeface="微软雅黑" panose="020B0503020204020204" pitchFamily="34" charset="-122"/>
              </a:rPr>
              <a:t>建设</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nSpc>
                <a:spcPct val="150000"/>
              </a:lnSpc>
            </a:pPr>
            <a:endParaRPr lang="zh-CN" altLang="en-US" sz="1800" dirty="0">
              <a:latin typeface="微软雅黑" panose="020B0503020204020204" pitchFamily="34" charset="-122"/>
              <a:ea typeface="微软雅黑" panose="020B0503020204020204" pitchFamily="34" charset="-122"/>
            </a:endParaRPr>
          </a:p>
          <a:p>
            <a:pPr>
              <a:lnSpc>
                <a:spcPct val="150000"/>
              </a:lnSpc>
            </a:pPr>
            <a:r>
              <a:rPr lang="en-US" altLang="zh-CN" sz="1800" dirty="0" smtClean="0">
                <a:latin typeface="微软雅黑" panose="020B0503020204020204" pitchFamily="34" charset="-122"/>
                <a:ea typeface="微软雅黑" panose="020B0503020204020204" pitchFamily="34" charset="-122"/>
              </a:rPr>
              <a:t>2022-2024</a:t>
            </a:r>
            <a:r>
              <a:rPr lang="zh-CN" altLang="en-US" sz="1800" dirty="0" smtClean="0">
                <a:latin typeface="微软雅黑" panose="020B0503020204020204" pitchFamily="34" charset="-122"/>
                <a:ea typeface="微软雅黑" panose="020B0503020204020204" pitchFamily="34" charset="-122"/>
              </a:rPr>
              <a:t>年    品质</a:t>
            </a:r>
            <a:r>
              <a:rPr lang="zh-CN" altLang="en-US" sz="1800" dirty="0">
                <a:latin typeface="微软雅黑" panose="020B0503020204020204" pitchFamily="34" charset="-122"/>
                <a:ea typeface="微软雅黑" panose="020B0503020204020204" pitchFamily="34" charset="-122"/>
              </a:rPr>
              <a:t>筑造</a:t>
            </a:r>
            <a:r>
              <a:rPr lang="zh-CN" altLang="en-US" sz="1800" dirty="0" smtClean="0">
                <a:latin typeface="微软雅黑" panose="020B0503020204020204" pitchFamily="34" charset="-122"/>
                <a:ea typeface="微软雅黑" panose="020B0503020204020204" pitchFamily="34" charset="-122"/>
              </a:rPr>
              <a:t>期</a:t>
            </a:r>
            <a:r>
              <a:rPr lang="en-US" altLang="zh-CN" sz="1800" dirty="0">
                <a:latin typeface="微软雅黑" panose="020B0503020204020204" pitchFamily="34" charset="-122"/>
                <a:ea typeface="微软雅黑" panose="020B0503020204020204" pitchFamily="34" charset="-122"/>
              </a:rPr>
              <a:t/>
            </a:r>
            <a:br>
              <a:rPr lang="en-US" altLang="zh-CN" sz="1800" dirty="0">
                <a:latin typeface="微软雅黑" panose="020B0503020204020204" pitchFamily="34" charset="-122"/>
                <a:ea typeface="微软雅黑" panose="020B0503020204020204" pitchFamily="34" charset="-122"/>
              </a:rPr>
            </a:br>
            <a:r>
              <a:rPr lang="zh-CN" altLang="en-US" sz="1800" dirty="0" smtClean="0">
                <a:latin typeface="微软雅黑" panose="020B0503020204020204" pitchFamily="34" charset="-122"/>
                <a:ea typeface="微软雅黑" panose="020B0503020204020204" pitchFamily="34" charset="-122"/>
              </a:rPr>
              <a:t>从</a:t>
            </a:r>
            <a:r>
              <a:rPr lang="zh-CN" altLang="en-US" sz="1800" dirty="0">
                <a:latin typeface="微软雅黑" panose="020B0503020204020204" pitchFamily="34" charset="-122"/>
                <a:ea typeface="微软雅黑" panose="020B0503020204020204" pitchFamily="34" charset="-122"/>
              </a:rPr>
              <a:t>资源、技术、服务等各方面夯实天文科学数据中心的内在品质，在业内外树立起良好的口碑，</a:t>
            </a:r>
            <a:r>
              <a:rPr lang="zh-CN" altLang="en-US" sz="1800" b="1" dirty="0">
                <a:solidFill>
                  <a:srgbClr val="FF0000"/>
                </a:solidFill>
                <a:latin typeface="微软雅黑" panose="020B0503020204020204" pitchFamily="34" charset="-122"/>
                <a:ea typeface="微软雅黑" panose="020B0503020204020204" pitchFamily="34" charset="-122"/>
              </a:rPr>
              <a:t>以“共建共享”的方式为主</a:t>
            </a:r>
            <a:r>
              <a:rPr lang="zh-CN" altLang="en-US" sz="1800" dirty="0">
                <a:latin typeface="微软雅黑" panose="020B0503020204020204" pitchFamily="34" charset="-122"/>
                <a:ea typeface="微软雅黑" panose="020B0503020204020204" pitchFamily="34" charset="-122"/>
              </a:rPr>
              <a:t>开展新数据资源</a:t>
            </a:r>
            <a:r>
              <a:rPr lang="zh-CN" altLang="en-US" sz="1800" dirty="0" smtClean="0">
                <a:latin typeface="微软雅黑" panose="020B0503020204020204" pitchFamily="34" charset="-122"/>
                <a:ea typeface="微软雅黑" panose="020B0503020204020204" pitchFamily="34" charset="-122"/>
              </a:rPr>
              <a:t>建设</a:t>
            </a:r>
            <a:r>
              <a:rPr lang="zh-CN" altLang="en-US" sz="1800" dirty="0">
                <a:latin typeface="微软雅黑" panose="020B0503020204020204" pitchFamily="34" charset="-122"/>
                <a:ea typeface="微软雅黑" panose="020B0503020204020204" pitchFamily="34" charset="-122"/>
              </a:rPr>
              <a:t>。</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endParaRPr lang="zh-CN" altLang="en-US" sz="1800" dirty="0">
              <a:latin typeface="微软雅黑" panose="020B0503020204020204" pitchFamily="34" charset="-122"/>
              <a:ea typeface="微软雅黑" panose="020B0503020204020204" pitchFamily="34" charset="-122"/>
            </a:endParaRPr>
          </a:p>
          <a:p>
            <a:pPr>
              <a:lnSpc>
                <a:spcPct val="150000"/>
              </a:lnSpc>
            </a:pPr>
            <a:r>
              <a:rPr lang="en-US" altLang="zh-CN" sz="1800" dirty="0" smtClean="0">
                <a:latin typeface="微软雅黑" panose="020B0503020204020204" pitchFamily="34" charset="-122"/>
                <a:ea typeface="微软雅黑" panose="020B0503020204020204" pitchFamily="34" charset="-122"/>
              </a:rPr>
              <a:t>2025-2028</a:t>
            </a:r>
            <a:r>
              <a:rPr lang="zh-CN" altLang="en-US" sz="1800" dirty="0" smtClean="0">
                <a:latin typeface="微软雅黑" panose="020B0503020204020204" pitchFamily="34" charset="-122"/>
                <a:ea typeface="微软雅黑" panose="020B0503020204020204" pitchFamily="34" charset="-122"/>
              </a:rPr>
              <a:t>年    品牌</a:t>
            </a:r>
            <a:r>
              <a:rPr lang="zh-CN" altLang="en-US" sz="1800" dirty="0">
                <a:latin typeface="微软雅黑" panose="020B0503020204020204" pitchFamily="34" charset="-122"/>
                <a:ea typeface="微软雅黑" panose="020B0503020204020204" pitchFamily="34" charset="-122"/>
              </a:rPr>
              <a:t>提升</a:t>
            </a:r>
            <a:r>
              <a:rPr lang="zh-CN" altLang="en-US" sz="1800" dirty="0" smtClean="0">
                <a:latin typeface="微软雅黑" panose="020B0503020204020204" pitchFamily="34" charset="-122"/>
                <a:ea typeface="微软雅黑" panose="020B0503020204020204" pitchFamily="34" charset="-122"/>
              </a:rPr>
              <a:t>期</a:t>
            </a:r>
            <a:r>
              <a:rPr lang="en-US" altLang="zh-CN" sz="1800" dirty="0" smtClean="0">
                <a:latin typeface="微软雅黑" panose="020B0503020204020204" pitchFamily="34" charset="-122"/>
                <a:ea typeface="微软雅黑" panose="020B0503020204020204" pitchFamily="34" charset="-122"/>
              </a:rPr>
              <a:t/>
            </a:r>
            <a:br>
              <a:rPr lang="en-US" altLang="zh-CN" sz="1800" dirty="0" smtClean="0">
                <a:latin typeface="微软雅黑" panose="020B0503020204020204" pitchFamily="34" charset="-122"/>
                <a:ea typeface="微软雅黑" panose="020B0503020204020204" pitchFamily="34" charset="-122"/>
              </a:rPr>
            </a:br>
            <a:r>
              <a:rPr lang="zh-CN" altLang="en-US" sz="1800" dirty="0" smtClean="0">
                <a:latin typeface="微软雅黑" panose="020B0503020204020204" pitchFamily="34" charset="-122"/>
                <a:ea typeface="微软雅黑" panose="020B0503020204020204" pitchFamily="34" charset="-122"/>
              </a:rPr>
              <a:t>不断</a:t>
            </a:r>
            <a:r>
              <a:rPr lang="zh-CN" altLang="en-US" sz="1800" dirty="0">
                <a:latin typeface="微软雅黑" panose="020B0503020204020204" pitchFamily="34" charset="-122"/>
                <a:ea typeface="微软雅黑" panose="020B0503020204020204" pitchFamily="34" charset="-122"/>
              </a:rPr>
              <a:t>提升中心和品牌的知名度与公信力，</a:t>
            </a:r>
            <a:r>
              <a:rPr lang="zh-CN" altLang="en-US" sz="1800" b="1" dirty="0">
                <a:solidFill>
                  <a:srgbClr val="FF0000"/>
                </a:solidFill>
                <a:latin typeface="微软雅黑" panose="020B0503020204020204" pitchFamily="34" charset="-122"/>
                <a:ea typeface="微软雅黑" panose="020B0503020204020204" pitchFamily="34" charset="-122"/>
              </a:rPr>
              <a:t>以“自愿加盟”的方式为主开展</a:t>
            </a:r>
            <a:r>
              <a:rPr lang="zh-CN" altLang="en-US" sz="1800" dirty="0">
                <a:latin typeface="微软雅黑" panose="020B0503020204020204" pitchFamily="34" charset="-122"/>
                <a:ea typeface="微软雅黑" panose="020B0503020204020204" pitchFamily="34" charset="-122"/>
              </a:rPr>
              <a:t>新数据资源建设，在资源规模和技术服务水平上达到国际先进水平</a:t>
            </a:r>
            <a:r>
              <a:rPr lang="zh-CN" altLang="en-US" sz="1800" dirty="0" smtClean="0">
                <a:latin typeface="微软雅黑" panose="020B0503020204020204" pitchFamily="34" charset="-122"/>
                <a:ea typeface="微软雅黑" panose="020B0503020204020204" pitchFamily="34" charset="-122"/>
              </a:rPr>
              <a:t>。</a:t>
            </a:r>
            <a:endParaRPr lang="zh-CN" altLang="en-US" sz="1800" dirty="0">
              <a:latin typeface="微软雅黑" panose="020B0503020204020204" pitchFamily="34" charset="-122"/>
              <a:ea typeface="微软雅黑" panose="020B0503020204020204" pitchFamily="34" charset="-122"/>
            </a:endParaRPr>
          </a:p>
        </p:txBody>
      </p:sp>
      <p:sp>
        <p:nvSpPr>
          <p:cNvPr id="4"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583196" y="1556792"/>
            <a:ext cx="4360194" cy="504801"/>
          </a:xfrm>
          <a:prstGeom prst="rect">
            <a:avLst/>
          </a:prstGeom>
          <a:solidFill>
            <a:srgbClr val="003366"/>
          </a:solidFill>
          <a:ln>
            <a:noFill/>
          </a:ln>
        </p:spPr>
        <p:txBody>
          <a:bodyPr vert="horz" wrap="square" lIns="108000" tIns="108000" rIns="108000" bIns="108000" numCol="1" anchor="b" anchorCtr="0" compatLnSpc="1">
            <a:prstTxWarp prst="textNoShape">
              <a:avLst/>
            </a:prstTxWarp>
          </a:bodyPr>
          <a:lstStyle/>
          <a:p>
            <a:pPr algn="ctr"/>
            <a:r>
              <a:rPr lang="en-US" altLang="zh-CN" sz="2000" b="1" dirty="0">
                <a:solidFill>
                  <a:srgbClr val="FFC000"/>
                </a:solidFill>
                <a:latin typeface="微软雅黑" panose="020B0503020204020204" pitchFamily="34" charset="-122"/>
                <a:ea typeface="微软雅黑" panose="020B0503020204020204" pitchFamily="34" charset="-122"/>
              </a:rPr>
              <a:t>2019-2021</a:t>
            </a:r>
            <a:r>
              <a:rPr lang="zh-CN" altLang="en-US" sz="2000" b="1" dirty="0">
                <a:solidFill>
                  <a:srgbClr val="FFC000"/>
                </a:solidFill>
                <a:latin typeface="微软雅黑" panose="020B0503020204020204" pitchFamily="34" charset="-122"/>
                <a:ea typeface="微软雅黑" panose="020B0503020204020204" pitchFamily="34" charset="-122"/>
              </a:rPr>
              <a:t>年    </a:t>
            </a:r>
            <a:r>
              <a:rPr lang="zh-CN" altLang="en-US" sz="2000" b="1" dirty="0">
                <a:solidFill>
                  <a:schemeClr val="bg1"/>
                </a:solidFill>
                <a:latin typeface="微软雅黑" panose="020B0503020204020204" pitchFamily="34" charset="-122"/>
                <a:ea typeface="微软雅黑" panose="020B0503020204020204" pitchFamily="34" charset="-122"/>
              </a:rPr>
              <a:t>初创梳理期</a:t>
            </a:r>
            <a:endParaRPr lang="en-US" altLang="zh-CN"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583196" y="3356992"/>
            <a:ext cx="4360194" cy="504801"/>
          </a:xfrm>
          <a:prstGeom prst="rect">
            <a:avLst/>
          </a:prstGeom>
          <a:solidFill>
            <a:srgbClr val="003366"/>
          </a:solidFill>
          <a:ln>
            <a:noFill/>
          </a:ln>
        </p:spPr>
        <p:txBody>
          <a:bodyPr vert="horz" wrap="square" lIns="108000" tIns="108000" rIns="108000" bIns="108000" numCol="1" anchor="b" anchorCtr="0" compatLnSpc="1">
            <a:prstTxWarp prst="textNoShape">
              <a:avLst/>
            </a:prstTxWarp>
          </a:bodyPr>
          <a:lstStyle/>
          <a:p>
            <a:pPr algn="ctr"/>
            <a:r>
              <a:rPr lang="en-US" altLang="zh-CN" sz="2000" b="1" dirty="0">
                <a:solidFill>
                  <a:srgbClr val="FFC000"/>
                </a:solidFill>
                <a:latin typeface="微软雅黑" panose="020B0503020204020204" pitchFamily="34" charset="-122"/>
                <a:ea typeface="微软雅黑" panose="020B0503020204020204" pitchFamily="34" charset="-122"/>
              </a:rPr>
              <a:t>2022-2024</a:t>
            </a:r>
            <a:r>
              <a:rPr lang="zh-CN" altLang="en-US" sz="2000" b="1" dirty="0">
                <a:solidFill>
                  <a:srgbClr val="FFC000"/>
                </a:solidFill>
                <a:latin typeface="微软雅黑" panose="020B0503020204020204" pitchFamily="34" charset="-122"/>
                <a:ea typeface="微软雅黑" panose="020B0503020204020204" pitchFamily="34" charset="-122"/>
              </a:rPr>
              <a:t>年    </a:t>
            </a:r>
            <a:r>
              <a:rPr lang="zh-CN" altLang="en-US" sz="2000" b="1" dirty="0">
                <a:solidFill>
                  <a:schemeClr val="bg1"/>
                </a:solidFill>
                <a:latin typeface="微软雅黑" panose="020B0503020204020204" pitchFamily="34" charset="-122"/>
                <a:ea typeface="微软雅黑" panose="020B0503020204020204" pitchFamily="34" charset="-122"/>
              </a:rPr>
              <a:t>品质筑造期</a:t>
            </a:r>
            <a:endParaRPr lang="en-US" altLang="zh-CN"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583196" y="5084439"/>
            <a:ext cx="4360194" cy="504801"/>
          </a:xfrm>
          <a:prstGeom prst="rect">
            <a:avLst/>
          </a:prstGeom>
          <a:solidFill>
            <a:srgbClr val="003366"/>
          </a:solidFill>
          <a:ln>
            <a:noFill/>
          </a:ln>
        </p:spPr>
        <p:txBody>
          <a:bodyPr vert="horz" wrap="square" lIns="108000" tIns="108000" rIns="108000" bIns="108000" numCol="1" anchor="b" anchorCtr="0" compatLnSpc="1">
            <a:prstTxWarp prst="textNoShape">
              <a:avLst/>
            </a:prstTxWarp>
          </a:bodyPr>
          <a:lstStyle/>
          <a:p>
            <a:pPr algn="ctr"/>
            <a:r>
              <a:rPr lang="en-US" altLang="zh-CN" sz="2000" b="1" dirty="0">
                <a:solidFill>
                  <a:srgbClr val="FFC000"/>
                </a:solidFill>
                <a:latin typeface="微软雅黑" panose="020B0503020204020204" pitchFamily="34" charset="-122"/>
                <a:ea typeface="微软雅黑" panose="020B0503020204020204" pitchFamily="34" charset="-122"/>
              </a:rPr>
              <a:t>2025-2028</a:t>
            </a:r>
            <a:r>
              <a:rPr lang="zh-CN" altLang="en-US" sz="2000" b="1" dirty="0">
                <a:solidFill>
                  <a:srgbClr val="FFC000"/>
                </a:solidFill>
                <a:latin typeface="微软雅黑" panose="020B0503020204020204" pitchFamily="34" charset="-122"/>
                <a:ea typeface="微软雅黑" panose="020B0503020204020204" pitchFamily="34" charset="-122"/>
              </a:rPr>
              <a:t>年    </a:t>
            </a:r>
            <a:r>
              <a:rPr lang="zh-CN" altLang="en-US" sz="2000" b="1" dirty="0">
                <a:solidFill>
                  <a:schemeClr val="bg1"/>
                </a:solidFill>
                <a:latin typeface="微软雅黑" panose="020B0503020204020204" pitchFamily="34" charset="-122"/>
                <a:ea typeface="微软雅黑" panose="020B0503020204020204" pitchFamily="34" charset="-122"/>
              </a:rPr>
              <a:t>品牌提升期</a:t>
            </a:r>
            <a:endParaRPr lang="en-US" altLang="zh-CN"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522178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5F78C7-53C0-4941-9F93-2CE6E37804FE}"/>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组织和运行</a:t>
            </a:r>
            <a:r>
              <a:rPr lang="zh-CN" altLang="en-US" sz="4000" b="1" dirty="0">
                <a:latin typeface="微软雅黑" panose="020B0503020204020204" pitchFamily="34" charset="-122"/>
                <a:ea typeface="微软雅黑" panose="020B0503020204020204" pitchFamily="34" charset="-122"/>
              </a:rPr>
              <a:t>保障</a:t>
            </a:r>
          </a:p>
        </p:txBody>
      </p:sp>
      <p:sp>
        <p:nvSpPr>
          <p:cNvPr id="3" name="内容占位符 2">
            <a:extLst>
              <a:ext uri="{FF2B5EF4-FFF2-40B4-BE49-F238E27FC236}">
                <a16:creationId xmlns:a16="http://schemas.microsoft.com/office/drawing/2014/main" xmlns="" id="{8C1E64FD-5EA1-47ED-8CED-23F96F9D286D}"/>
              </a:ext>
            </a:extLst>
          </p:cNvPr>
          <p:cNvSpPr>
            <a:spLocks noGrp="1"/>
          </p:cNvSpPr>
          <p:nvPr>
            <p:ph idx="1"/>
          </p:nvPr>
        </p:nvSpPr>
        <p:spPr>
          <a:xfrm>
            <a:off x="335360" y="1628800"/>
            <a:ext cx="5544616" cy="5098493"/>
          </a:xfrm>
        </p:spPr>
        <p:txBody>
          <a:bodyPr/>
          <a:lstStyle/>
          <a:p>
            <a:pPr marL="0" indent="0">
              <a:lnSpc>
                <a:spcPct val="150000"/>
              </a:lnSpc>
              <a:buNone/>
            </a:pPr>
            <a:r>
              <a:rPr lang="zh-CN" altLang="zh-CN" sz="1400" dirty="0">
                <a:latin typeface="微软雅黑" panose="020B0503020204020204" pitchFamily="34" charset="-122"/>
                <a:ea typeface="微软雅黑" panose="020B0503020204020204" pitchFamily="34" charset="-122"/>
              </a:rPr>
              <a:t>国家天文科学数据中心为了更好地履行职责，保证中心各项业务有序开展，</a:t>
            </a:r>
            <a:r>
              <a:rPr lang="zh-CN" altLang="zh-CN" sz="1400" b="1" dirty="0">
                <a:latin typeface="微软雅黑" panose="020B0503020204020204" pitchFamily="34" charset="-122"/>
                <a:ea typeface="微软雅黑" panose="020B0503020204020204" pitchFamily="34" charset="-122"/>
              </a:rPr>
              <a:t>中心成立了中心相关组织架构</a:t>
            </a:r>
            <a:r>
              <a:rPr lang="zh-CN" altLang="zh-CN" sz="1400" dirty="0">
                <a:latin typeface="微软雅黑" panose="020B0503020204020204" pitchFamily="34" charset="-122"/>
                <a:ea typeface="微软雅黑" panose="020B0503020204020204" pitchFamily="34" charset="-122"/>
              </a:rPr>
              <a:t>（国天发字〔</a:t>
            </a:r>
            <a:r>
              <a:rPr lang="en-US" altLang="zh-CN" sz="1400" dirty="0">
                <a:latin typeface="微软雅黑" panose="020B0503020204020204" pitchFamily="34" charset="-122"/>
                <a:ea typeface="微软雅黑" panose="020B0503020204020204" pitchFamily="34" charset="-122"/>
              </a:rPr>
              <a:t>2019</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96</a:t>
            </a:r>
            <a:r>
              <a:rPr lang="zh-CN" altLang="zh-CN" sz="1400" dirty="0">
                <a:latin typeface="微软雅黑" panose="020B0503020204020204" pitchFamily="34" charset="-122"/>
                <a:ea typeface="微软雅黑" panose="020B0503020204020204" pitchFamily="34" charset="-122"/>
              </a:rPr>
              <a:t>号），具体</a:t>
            </a:r>
            <a:r>
              <a:rPr lang="zh-CN" altLang="zh-CN" sz="1400" b="1" dirty="0">
                <a:solidFill>
                  <a:srgbClr val="C00000"/>
                </a:solidFill>
                <a:latin typeface="微软雅黑" panose="020B0503020204020204" pitchFamily="34" charset="-122"/>
                <a:ea typeface="微软雅黑" panose="020B0503020204020204" pitchFamily="34" charset="-122"/>
              </a:rPr>
              <a:t>包括理事会、专家委员会、中心办公室、技术研发部、数据资源部，聘任中心主任、副主任</a:t>
            </a:r>
            <a:r>
              <a:rPr lang="zh-CN" altLang="zh-CN"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marL="0" indent="0">
              <a:lnSpc>
                <a:spcPct val="150000"/>
              </a:lnSpc>
              <a:buNone/>
            </a:pPr>
            <a:endParaRPr lang="en-US" altLang="zh-CN" sz="1400" dirty="0">
              <a:latin typeface="微软雅黑" panose="020B0503020204020204" pitchFamily="34" charset="-122"/>
              <a:ea typeface="微软雅黑" panose="020B0503020204020204" pitchFamily="34" charset="-122"/>
            </a:endParaRPr>
          </a:p>
          <a:p>
            <a:pPr marL="0" indent="0">
              <a:lnSpc>
                <a:spcPct val="150000"/>
              </a:lnSpc>
              <a:buNone/>
            </a:pPr>
            <a:r>
              <a:rPr lang="zh-CN" altLang="en-US" sz="1400" b="1" dirty="0" smtClean="0">
                <a:solidFill>
                  <a:srgbClr val="003366"/>
                </a:solidFill>
                <a:latin typeface="微软雅黑" panose="020B0503020204020204" pitchFamily="34" charset="-122"/>
                <a:ea typeface="微软雅黑" panose="020B0503020204020204" pitchFamily="34" charset="-122"/>
              </a:rPr>
              <a:t>中心</a:t>
            </a:r>
            <a:r>
              <a:rPr lang="zh-CN" altLang="en-US" sz="1400" b="1" dirty="0">
                <a:solidFill>
                  <a:srgbClr val="003366"/>
                </a:solidFill>
                <a:latin typeface="微软雅黑" panose="020B0503020204020204" pitchFamily="34" charset="-122"/>
                <a:ea typeface="微软雅黑" panose="020B0503020204020204" pitchFamily="34" charset="-122"/>
              </a:rPr>
              <a:t>主要工作人员共</a:t>
            </a:r>
            <a:r>
              <a:rPr lang="en-US" altLang="zh-CN" sz="1400" b="1" dirty="0">
                <a:solidFill>
                  <a:srgbClr val="003366"/>
                </a:solidFill>
                <a:latin typeface="微软雅黑" panose="020B0503020204020204" pitchFamily="34" charset="-122"/>
                <a:ea typeface="微软雅黑" panose="020B0503020204020204" pitchFamily="34" charset="-122"/>
              </a:rPr>
              <a:t>172</a:t>
            </a:r>
            <a:r>
              <a:rPr lang="zh-CN" altLang="en-US" sz="1400" b="1" dirty="0">
                <a:solidFill>
                  <a:srgbClr val="003366"/>
                </a:solidFill>
                <a:latin typeface="微软雅黑" panose="020B0503020204020204" pitchFamily="34" charset="-122"/>
                <a:ea typeface="微软雅黑" panose="020B0503020204020204" pitchFamily="34" charset="-122"/>
              </a:rPr>
              <a:t>名，其中运行管理</a:t>
            </a:r>
            <a:r>
              <a:rPr lang="en-US" altLang="zh-CN" sz="1400" b="1" dirty="0">
                <a:solidFill>
                  <a:srgbClr val="003366"/>
                </a:solidFill>
                <a:latin typeface="微软雅黑" panose="020B0503020204020204" pitchFamily="34" charset="-122"/>
                <a:ea typeface="微软雅黑" panose="020B0503020204020204" pitchFamily="34" charset="-122"/>
              </a:rPr>
              <a:t>14</a:t>
            </a:r>
            <a:r>
              <a:rPr lang="zh-CN" altLang="en-US" sz="1400" b="1" dirty="0">
                <a:solidFill>
                  <a:srgbClr val="003366"/>
                </a:solidFill>
                <a:latin typeface="微软雅黑" panose="020B0503020204020204" pitchFamily="34" charset="-122"/>
                <a:ea typeface="微软雅黑" panose="020B0503020204020204" pitchFamily="34" charset="-122"/>
              </a:rPr>
              <a:t>人</a:t>
            </a:r>
            <a:r>
              <a:rPr lang="en-US" altLang="zh-CN" sz="1400" b="1" dirty="0">
                <a:solidFill>
                  <a:srgbClr val="003366"/>
                </a:solidFill>
                <a:latin typeface="微软雅黑" panose="020B0503020204020204" pitchFamily="34" charset="-122"/>
                <a:ea typeface="微软雅黑" panose="020B0503020204020204" pitchFamily="34" charset="-122"/>
              </a:rPr>
              <a:t>(8.14%)</a:t>
            </a:r>
            <a:r>
              <a:rPr lang="zh-CN" altLang="en-US" sz="1400" b="1" dirty="0">
                <a:solidFill>
                  <a:srgbClr val="003366"/>
                </a:solidFill>
                <a:latin typeface="微软雅黑" panose="020B0503020204020204" pitchFamily="34" charset="-122"/>
                <a:ea typeface="微软雅黑" panose="020B0503020204020204" pitchFamily="34" charset="-122"/>
              </a:rPr>
              <a:t>，分析挖掘</a:t>
            </a:r>
            <a:r>
              <a:rPr lang="en-US" altLang="zh-CN" sz="1400" b="1" dirty="0">
                <a:solidFill>
                  <a:srgbClr val="003366"/>
                </a:solidFill>
                <a:latin typeface="微软雅黑" panose="020B0503020204020204" pitchFamily="34" charset="-122"/>
                <a:ea typeface="微软雅黑" panose="020B0503020204020204" pitchFamily="34" charset="-122"/>
              </a:rPr>
              <a:t>83</a:t>
            </a:r>
            <a:r>
              <a:rPr lang="zh-CN" altLang="en-US" sz="1400" b="1" dirty="0">
                <a:solidFill>
                  <a:srgbClr val="003366"/>
                </a:solidFill>
                <a:latin typeface="微软雅黑" panose="020B0503020204020204" pitchFamily="34" charset="-122"/>
                <a:ea typeface="微软雅黑" panose="020B0503020204020204" pitchFamily="34" charset="-122"/>
              </a:rPr>
              <a:t>人</a:t>
            </a:r>
            <a:r>
              <a:rPr lang="en-US" altLang="zh-CN" sz="1400" b="1" dirty="0">
                <a:solidFill>
                  <a:srgbClr val="003366"/>
                </a:solidFill>
                <a:latin typeface="微软雅黑" panose="020B0503020204020204" pitchFamily="34" charset="-122"/>
                <a:ea typeface="微软雅黑" panose="020B0503020204020204" pitchFamily="34" charset="-122"/>
              </a:rPr>
              <a:t>(48.26%)</a:t>
            </a:r>
            <a:r>
              <a:rPr lang="zh-CN" altLang="en-US" sz="1400" b="1" dirty="0">
                <a:solidFill>
                  <a:srgbClr val="003366"/>
                </a:solidFill>
                <a:latin typeface="微软雅黑" panose="020B0503020204020204" pitchFamily="34" charset="-122"/>
                <a:ea typeface="微软雅黑" panose="020B0503020204020204" pitchFamily="34" charset="-122"/>
              </a:rPr>
              <a:t>、共享服务</a:t>
            </a:r>
            <a:r>
              <a:rPr lang="en-US" altLang="zh-CN" sz="1400" b="1" dirty="0">
                <a:solidFill>
                  <a:srgbClr val="003366"/>
                </a:solidFill>
                <a:latin typeface="微软雅黑" panose="020B0503020204020204" pitchFamily="34" charset="-122"/>
                <a:ea typeface="微软雅黑" panose="020B0503020204020204" pitchFamily="34" charset="-122"/>
              </a:rPr>
              <a:t>47</a:t>
            </a:r>
            <a:r>
              <a:rPr lang="zh-CN" altLang="en-US" sz="1400" b="1" dirty="0">
                <a:solidFill>
                  <a:srgbClr val="003366"/>
                </a:solidFill>
                <a:latin typeface="微软雅黑" panose="020B0503020204020204" pitchFamily="34" charset="-122"/>
                <a:ea typeface="微软雅黑" panose="020B0503020204020204" pitchFamily="34" charset="-122"/>
              </a:rPr>
              <a:t>人</a:t>
            </a:r>
            <a:r>
              <a:rPr lang="en-US" altLang="zh-CN" sz="1400" b="1" dirty="0">
                <a:solidFill>
                  <a:srgbClr val="003366"/>
                </a:solidFill>
                <a:latin typeface="微软雅黑" panose="020B0503020204020204" pitchFamily="34" charset="-122"/>
                <a:ea typeface="微软雅黑" panose="020B0503020204020204" pitchFamily="34" charset="-122"/>
              </a:rPr>
              <a:t>(27.33%)</a:t>
            </a:r>
            <a:r>
              <a:rPr lang="zh-CN" altLang="en-US" sz="1400" b="1" dirty="0">
                <a:solidFill>
                  <a:srgbClr val="003366"/>
                </a:solidFill>
                <a:latin typeface="微软雅黑" panose="020B0503020204020204" pitchFamily="34" charset="-122"/>
                <a:ea typeface="微软雅黑" panose="020B0503020204020204" pitchFamily="34" charset="-122"/>
              </a:rPr>
              <a:t>、技术支撑</a:t>
            </a:r>
            <a:r>
              <a:rPr lang="en-US" altLang="zh-CN" sz="1400" b="1" dirty="0">
                <a:solidFill>
                  <a:srgbClr val="003366"/>
                </a:solidFill>
                <a:latin typeface="微软雅黑" panose="020B0503020204020204" pitchFamily="34" charset="-122"/>
                <a:ea typeface="微软雅黑" panose="020B0503020204020204" pitchFamily="34" charset="-122"/>
              </a:rPr>
              <a:t>28</a:t>
            </a:r>
            <a:r>
              <a:rPr lang="zh-CN" altLang="en-US" sz="1400" b="1" dirty="0">
                <a:solidFill>
                  <a:srgbClr val="003366"/>
                </a:solidFill>
                <a:latin typeface="微软雅黑" panose="020B0503020204020204" pitchFamily="34" charset="-122"/>
                <a:ea typeface="微软雅黑" panose="020B0503020204020204" pitchFamily="34" charset="-122"/>
              </a:rPr>
              <a:t>人</a:t>
            </a:r>
            <a:r>
              <a:rPr lang="en-US" altLang="zh-CN" sz="1400" b="1" dirty="0">
                <a:solidFill>
                  <a:srgbClr val="003366"/>
                </a:solidFill>
                <a:latin typeface="微软雅黑" panose="020B0503020204020204" pitchFamily="34" charset="-122"/>
                <a:ea typeface="微软雅黑" panose="020B0503020204020204" pitchFamily="34" charset="-122"/>
              </a:rPr>
              <a:t>(16.28%)</a:t>
            </a:r>
            <a:r>
              <a:rPr lang="zh-CN" altLang="en-US" sz="1400" b="1" dirty="0">
                <a:solidFill>
                  <a:srgbClr val="003366"/>
                </a:solidFill>
                <a:latin typeface="微软雅黑" panose="020B0503020204020204" pitchFamily="34" charset="-122"/>
                <a:ea typeface="微软雅黑" panose="020B0503020204020204" pitchFamily="34" charset="-122"/>
              </a:rPr>
              <a:t>。正高级职称</a:t>
            </a:r>
            <a:r>
              <a:rPr lang="en-US" altLang="zh-CN" sz="1400" b="1" dirty="0">
                <a:solidFill>
                  <a:srgbClr val="003366"/>
                </a:solidFill>
                <a:latin typeface="微软雅黑" panose="020B0503020204020204" pitchFamily="34" charset="-122"/>
                <a:ea typeface="微软雅黑" panose="020B0503020204020204" pitchFamily="34" charset="-122"/>
              </a:rPr>
              <a:t>53</a:t>
            </a:r>
            <a:r>
              <a:rPr lang="zh-CN" altLang="en-US" sz="1400" b="1" dirty="0">
                <a:solidFill>
                  <a:srgbClr val="003366"/>
                </a:solidFill>
                <a:latin typeface="微软雅黑" panose="020B0503020204020204" pitchFamily="34" charset="-122"/>
                <a:ea typeface="微软雅黑" panose="020B0503020204020204" pitchFamily="34" charset="-122"/>
              </a:rPr>
              <a:t>人</a:t>
            </a:r>
            <a:r>
              <a:rPr lang="en-US" altLang="zh-CN" sz="1400" b="1" dirty="0">
                <a:solidFill>
                  <a:srgbClr val="003366"/>
                </a:solidFill>
                <a:latin typeface="微软雅黑" panose="020B0503020204020204" pitchFamily="34" charset="-122"/>
                <a:ea typeface="微软雅黑" panose="020B0503020204020204" pitchFamily="34" charset="-122"/>
              </a:rPr>
              <a:t>(30.81%)</a:t>
            </a:r>
            <a:r>
              <a:rPr lang="zh-CN" altLang="en-US" sz="1400" b="1" dirty="0">
                <a:solidFill>
                  <a:srgbClr val="003366"/>
                </a:solidFill>
                <a:latin typeface="微软雅黑" panose="020B0503020204020204" pitchFamily="34" charset="-122"/>
                <a:ea typeface="微软雅黑" panose="020B0503020204020204" pitchFamily="34" charset="-122"/>
              </a:rPr>
              <a:t>，副高级职称</a:t>
            </a:r>
            <a:r>
              <a:rPr lang="en-US" altLang="zh-CN" sz="1400" b="1" dirty="0">
                <a:solidFill>
                  <a:srgbClr val="003366"/>
                </a:solidFill>
                <a:latin typeface="微软雅黑" panose="020B0503020204020204" pitchFamily="34" charset="-122"/>
                <a:ea typeface="微软雅黑" panose="020B0503020204020204" pitchFamily="34" charset="-122"/>
              </a:rPr>
              <a:t>53</a:t>
            </a:r>
            <a:r>
              <a:rPr lang="zh-CN" altLang="en-US" sz="1400" b="1" dirty="0">
                <a:solidFill>
                  <a:srgbClr val="003366"/>
                </a:solidFill>
                <a:latin typeface="微软雅黑" panose="020B0503020204020204" pitchFamily="34" charset="-122"/>
                <a:ea typeface="微软雅黑" panose="020B0503020204020204" pitchFamily="34" charset="-122"/>
              </a:rPr>
              <a:t>人</a:t>
            </a:r>
            <a:r>
              <a:rPr lang="en-US" altLang="zh-CN" sz="1400" b="1" dirty="0">
                <a:solidFill>
                  <a:srgbClr val="003366"/>
                </a:solidFill>
                <a:latin typeface="微软雅黑" panose="020B0503020204020204" pitchFamily="34" charset="-122"/>
                <a:ea typeface="微软雅黑" panose="020B0503020204020204" pitchFamily="34" charset="-122"/>
              </a:rPr>
              <a:t>(30.81%)</a:t>
            </a:r>
            <a:r>
              <a:rPr lang="zh-CN" altLang="en-US" sz="1400" b="1" dirty="0">
                <a:solidFill>
                  <a:srgbClr val="003366"/>
                </a:solidFill>
                <a:latin typeface="微软雅黑" panose="020B0503020204020204" pitchFamily="34" charset="-122"/>
                <a:ea typeface="微软雅黑" panose="020B0503020204020204" pitchFamily="34" charset="-122"/>
              </a:rPr>
              <a:t>，中级职称</a:t>
            </a:r>
            <a:r>
              <a:rPr lang="en-US" altLang="zh-CN" sz="1400" b="1" dirty="0">
                <a:solidFill>
                  <a:srgbClr val="003366"/>
                </a:solidFill>
                <a:latin typeface="微软雅黑" panose="020B0503020204020204" pitchFamily="34" charset="-122"/>
                <a:ea typeface="微软雅黑" panose="020B0503020204020204" pitchFamily="34" charset="-122"/>
              </a:rPr>
              <a:t>46</a:t>
            </a:r>
            <a:r>
              <a:rPr lang="zh-CN" altLang="en-US" sz="1400" b="1" dirty="0">
                <a:solidFill>
                  <a:srgbClr val="003366"/>
                </a:solidFill>
                <a:latin typeface="微软雅黑" panose="020B0503020204020204" pitchFamily="34" charset="-122"/>
                <a:ea typeface="微软雅黑" panose="020B0503020204020204" pitchFamily="34" charset="-122"/>
              </a:rPr>
              <a:t>人</a:t>
            </a:r>
            <a:r>
              <a:rPr lang="en-US" altLang="zh-CN" sz="1400" b="1" dirty="0">
                <a:solidFill>
                  <a:srgbClr val="003366"/>
                </a:solidFill>
                <a:latin typeface="微软雅黑" panose="020B0503020204020204" pitchFamily="34" charset="-122"/>
                <a:ea typeface="微软雅黑" panose="020B0503020204020204" pitchFamily="34" charset="-122"/>
              </a:rPr>
              <a:t>(26.74%)</a:t>
            </a:r>
            <a:r>
              <a:rPr lang="zh-CN" altLang="en-US" sz="1400" b="1" dirty="0">
                <a:solidFill>
                  <a:srgbClr val="003366"/>
                </a:solidFill>
                <a:latin typeface="微软雅黑" panose="020B0503020204020204" pitchFamily="34" charset="-122"/>
                <a:ea typeface="微软雅黑" panose="020B0503020204020204" pitchFamily="34" charset="-122"/>
              </a:rPr>
              <a:t>，初级和其他职称</a:t>
            </a:r>
            <a:r>
              <a:rPr lang="en-US" altLang="zh-CN" sz="1400" b="1" dirty="0">
                <a:solidFill>
                  <a:srgbClr val="003366"/>
                </a:solidFill>
                <a:latin typeface="微软雅黑" panose="020B0503020204020204" pitchFamily="34" charset="-122"/>
                <a:ea typeface="微软雅黑" panose="020B0503020204020204" pitchFamily="34" charset="-122"/>
              </a:rPr>
              <a:t>20</a:t>
            </a:r>
            <a:r>
              <a:rPr lang="zh-CN" altLang="en-US" sz="1400" b="1" dirty="0">
                <a:solidFill>
                  <a:srgbClr val="003366"/>
                </a:solidFill>
                <a:latin typeface="微软雅黑" panose="020B0503020204020204" pitchFamily="34" charset="-122"/>
                <a:ea typeface="微软雅黑" panose="020B0503020204020204" pitchFamily="34" charset="-122"/>
              </a:rPr>
              <a:t>人</a:t>
            </a:r>
            <a:r>
              <a:rPr lang="en-US" altLang="zh-CN" sz="1400" b="1" dirty="0">
                <a:solidFill>
                  <a:srgbClr val="003366"/>
                </a:solidFill>
                <a:latin typeface="微软雅黑" panose="020B0503020204020204" pitchFamily="34" charset="-122"/>
                <a:ea typeface="微软雅黑" panose="020B0503020204020204" pitchFamily="34" charset="-122"/>
              </a:rPr>
              <a:t>(11.63%)</a:t>
            </a:r>
            <a:r>
              <a:rPr lang="zh-CN" altLang="en-US" sz="1400" b="1" dirty="0">
                <a:solidFill>
                  <a:srgbClr val="003366"/>
                </a:solidFill>
                <a:latin typeface="微软雅黑" panose="020B0503020204020204" pitchFamily="34" charset="-122"/>
                <a:ea typeface="微软雅黑" panose="020B0503020204020204" pitchFamily="34" charset="-122"/>
              </a:rPr>
              <a:t>。</a:t>
            </a:r>
            <a:endParaRPr lang="en-US" altLang="zh-CN" sz="1400" b="1" dirty="0" smtClean="0">
              <a:solidFill>
                <a:srgbClr val="003366"/>
              </a:solidFill>
              <a:latin typeface="微软雅黑" panose="020B0503020204020204" pitchFamily="34" charset="-122"/>
              <a:ea typeface="微软雅黑" panose="020B0503020204020204" pitchFamily="34" charset="-122"/>
            </a:endParaRPr>
          </a:p>
          <a:p>
            <a:pPr marL="0" indent="0">
              <a:lnSpc>
                <a:spcPct val="150000"/>
              </a:lnSpc>
              <a:buNone/>
            </a:pPr>
            <a:endParaRPr lang="zh-CN" altLang="zh-CN" sz="1400" dirty="0">
              <a:latin typeface="微软雅黑" panose="020B0503020204020204" pitchFamily="34" charset="-122"/>
              <a:ea typeface="微软雅黑" panose="020B0503020204020204" pitchFamily="34" charset="-122"/>
            </a:endParaRPr>
          </a:p>
          <a:p>
            <a:pPr marL="0" indent="0">
              <a:lnSpc>
                <a:spcPct val="150000"/>
              </a:lnSpc>
              <a:buNone/>
            </a:pPr>
            <a:r>
              <a:rPr lang="zh-CN" altLang="zh-CN" sz="1400" dirty="0">
                <a:latin typeface="微软雅黑" panose="020B0503020204020204" pitchFamily="34" charset="-122"/>
                <a:ea typeface="微软雅黑" panose="020B0503020204020204" pitchFamily="34" charset="-122"/>
              </a:rPr>
              <a:t>根据《国家科技资源共享服务平台管理办法》中对国家平台</a:t>
            </a:r>
            <a:r>
              <a:rPr lang="en-US" altLang="zh-CN"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应具有稳定的专职队伍</a:t>
            </a:r>
            <a:r>
              <a:rPr lang="en-US" altLang="zh-CN"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的要求，履行承建单位法人主体</a:t>
            </a:r>
            <a:r>
              <a:rPr lang="zh-CN" altLang="zh-CN" sz="1400" dirty="0" smtClean="0">
                <a:latin typeface="微软雅黑" panose="020B0503020204020204" pitchFamily="34" charset="-122"/>
                <a:ea typeface="微软雅黑" panose="020B0503020204020204" pitchFamily="34" charset="-122"/>
              </a:rPr>
              <a:t>责任</a:t>
            </a:r>
            <a:r>
              <a:rPr lang="zh-CN" altLang="en-US" sz="1400" dirty="0" smtClean="0">
                <a:latin typeface="微软雅黑" panose="020B0503020204020204" pitchFamily="34" charset="-122"/>
                <a:ea typeface="微软雅黑" panose="020B0503020204020204" pitchFamily="34" charset="-122"/>
              </a:rPr>
              <a:t>，</a:t>
            </a:r>
            <a:r>
              <a:rPr lang="zh-CN" altLang="zh-CN" sz="1400" b="1" dirty="0" smtClean="0">
                <a:latin typeface="微软雅黑" panose="020B0503020204020204" pitchFamily="34" charset="-122"/>
                <a:ea typeface="微软雅黑" panose="020B0503020204020204" pitchFamily="34" charset="-122"/>
              </a:rPr>
              <a:t>中国科学院国家天文台</a:t>
            </a:r>
            <a:r>
              <a:rPr lang="zh-CN" altLang="zh-CN" sz="1400" b="1" dirty="0">
                <a:latin typeface="微软雅黑" panose="020B0503020204020204" pitchFamily="34" charset="-122"/>
                <a:ea typeface="微软雅黑" panose="020B0503020204020204" pitchFamily="34" charset="-122"/>
              </a:rPr>
              <a:t>设立了“天文信息技术科研团组”（对外称“虚拟天文台”，简称</a:t>
            </a:r>
            <a:r>
              <a:rPr lang="en-US" altLang="zh-CN" sz="1400" b="1" dirty="0">
                <a:latin typeface="微软雅黑" panose="020B0503020204020204" pitchFamily="34" charset="-122"/>
                <a:ea typeface="微软雅黑" panose="020B0503020204020204" pitchFamily="34" charset="-122"/>
              </a:rPr>
              <a:t>VO</a:t>
            </a:r>
            <a:r>
              <a:rPr lang="zh-CN" altLang="zh-CN" sz="1400" b="1" dirty="0">
                <a:latin typeface="微软雅黑" panose="020B0503020204020204" pitchFamily="34" charset="-122"/>
                <a:ea typeface="微软雅黑" panose="020B0503020204020204" pitchFamily="34" charset="-122"/>
              </a:rPr>
              <a:t>团组）科研单元</a:t>
            </a:r>
            <a:r>
              <a:rPr lang="zh-CN" altLang="zh-CN" sz="1400" dirty="0">
                <a:latin typeface="微软雅黑" panose="020B0503020204020204" pitchFamily="34" charset="-122"/>
                <a:ea typeface="微软雅黑" panose="020B0503020204020204" pitchFamily="34" charset="-122"/>
              </a:rPr>
              <a:t>，作为国家天文科学数据中心的专职运行服务和研发团队（国天发字〔</a:t>
            </a:r>
            <a:r>
              <a:rPr lang="en-US" altLang="zh-CN" sz="1400" dirty="0">
                <a:latin typeface="微软雅黑" panose="020B0503020204020204" pitchFamily="34" charset="-122"/>
                <a:ea typeface="微软雅黑" panose="020B0503020204020204" pitchFamily="34" charset="-122"/>
              </a:rPr>
              <a:t>2019</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94</a:t>
            </a:r>
            <a:r>
              <a:rPr lang="zh-CN" altLang="zh-CN" sz="1400" dirty="0">
                <a:latin typeface="微软雅黑" panose="020B0503020204020204" pitchFamily="34" charset="-122"/>
                <a:ea typeface="微软雅黑" panose="020B0503020204020204" pitchFamily="34" charset="-122"/>
              </a:rPr>
              <a:t>号）。</a:t>
            </a:r>
            <a:endParaRPr lang="zh-CN" altLang="en-US" sz="1600" dirty="0">
              <a:latin typeface="微软雅黑" panose="020B0503020204020204" pitchFamily="34" charset="-122"/>
              <a:ea typeface="微软雅黑" panose="020B0503020204020204" pitchFamily="34" charset="-122"/>
            </a:endParaRPr>
          </a:p>
        </p:txBody>
      </p:sp>
      <p:pic>
        <p:nvPicPr>
          <p:cNvPr id="7170" name="Picture 2" descr="WeChat Image_20190725093745">
            <a:extLst>
              <a:ext uri="{FF2B5EF4-FFF2-40B4-BE49-F238E27FC236}">
                <a16:creationId xmlns:a16="http://schemas.microsoft.com/office/drawing/2014/main" xmlns="" id="{46785321-10FC-4C15-A131-AC291048A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6" y="548680"/>
            <a:ext cx="6097738"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213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4000" b="1" dirty="0">
                <a:latin typeface="微软雅黑" panose="020B0503020204020204" pitchFamily="34" charset="-122"/>
                <a:ea typeface="微软雅黑" panose="020B0503020204020204" pitchFamily="34" charset="-122"/>
              </a:rPr>
              <a:t>运行保障</a:t>
            </a:r>
            <a:endParaRPr lang="zh-CN" altLang="en-US" sz="40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2024" y="1770476"/>
            <a:ext cx="4320480" cy="4756116"/>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1772816"/>
            <a:ext cx="4229615" cy="4753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6449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286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NADC_log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7973826"/>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4231915"/>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176120" y="1417637"/>
            <a:ext cx="5015880" cy="5440363"/>
          </a:xfrm>
          <a:prstGeom prst="rect">
            <a:avLst/>
          </a:prstGeom>
          <a:solidFill>
            <a:srgbClr val="0033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 name="矩形 2"/>
          <p:cNvSpPr/>
          <p:nvPr/>
        </p:nvSpPr>
        <p:spPr>
          <a:xfrm>
            <a:off x="-96688" y="5412045"/>
            <a:ext cx="7272808" cy="1445955"/>
          </a:xfrm>
          <a:prstGeom prst="rect">
            <a:avLst/>
          </a:prstGeom>
          <a:solidFill>
            <a:srgbClr val="0033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虚拟</a:t>
            </a:r>
            <a:r>
              <a:rPr lang="zh-CN" altLang="en-US" sz="4000" b="1" dirty="0">
                <a:latin typeface="微软雅黑" panose="020B0503020204020204" pitchFamily="34" charset="-122"/>
                <a:ea typeface="微软雅黑" panose="020B0503020204020204" pitchFamily="34" charset="-122"/>
              </a:rPr>
              <a:t>天文台</a:t>
            </a:r>
            <a:r>
              <a:rPr lang="zh-CN" altLang="en-US" sz="4000" b="1" dirty="0" smtClean="0">
                <a:latin typeface="微软雅黑" panose="020B0503020204020204" pitchFamily="34" charset="-122"/>
                <a:ea typeface="微软雅黑" panose="020B0503020204020204" pitchFamily="34" charset="-122"/>
              </a:rPr>
              <a:t>（</a:t>
            </a:r>
            <a:r>
              <a:rPr lang="en-US" altLang="zh-CN" sz="4000" b="1" dirty="0" smtClean="0">
                <a:solidFill>
                  <a:srgbClr val="FFFF00"/>
                </a:solidFill>
                <a:latin typeface="微软雅黑" panose="020B0503020204020204" pitchFamily="34" charset="-122"/>
                <a:ea typeface="微软雅黑" panose="020B0503020204020204" pitchFamily="34" charset="-122"/>
              </a:rPr>
              <a:t>Virtual Observatory, VO</a:t>
            </a:r>
            <a:r>
              <a:rPr lang="en-US" altLang="zh-CN" sz="4000" b="1" dirty="0" smtClean="0">
                <a:latin typeface="微软雅黑" panose="020B0503020204020204" pitchFamily="34" charset="-122"/>
                <a:ea typeface="微软雅黑" panose="020B0503020204020204" pitchFamily="34" charset="-122"/>
              </a:rPr>
              <a:t>)</a:t>
            </a:r>
            <a:endParaRPr lang="zh-CN" altLang="en-US" sz="4000" b="1" dirty="0">
              <a:latin typeface="微软雅黑" panose="020B0503020204020204" pitchFamily="34" charset="-122"/>
              <a:ea typeface="微软雅黑" panose="020B0503020204020204" pitchFamily="34" charset="-122"/>
            </a:endParaRPr>
          </a:p>
        </p:txBody>
      </p:sp>
      <p:sp>
        <p:nvSpPr>
          <p:cNvPr id="6146" name="Rectangle 3"/>
          <p:cNvSpPr>
            <a:spLocks noGrp="1" noChangeArrowheads="1"/>
          </p:cNvSpPr>
          <p:nvPr>
            <p:ph idx="1"/>
          </p:nvPr>
        </p:nvSpPr>
        <p:spPr>
          <a:xfrm>
            <a:off x="263352" y="1628800"/>
            <a:ext cx="6912768" cy="5007525"/>
          </a:xfrm>
        </p:spPr>
        <p:txBody>
          <a:bodyPr vert="horz" wrap="square" lIns="0" tIns="0" rIns="0" bIns="0" numCol="1" anchor="t" anchorCtr="0" compatLnSpc="1">
            <a:prstTxWarp prst="textNoShape">
              <a:avLst/>
            </a:prstTxWarp>
            <a:spAutoFit/>
          </a:bodyPr>
          <a:lstStyle/>
          <a:p>
            <a:pPr marL="431755" indent="-323817" defTabSz="449217">
              <a:lnSpc>
                <a:spcPct val="150000"/>
              </a:lnSpc>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zh-CN" altLang="en-US" sz="2400" dirty="0">
                <a:latin typeface="微软雅黑" panose="020B0503020204020204" pitchFamily="34" charset="-122"/>
                <a:ea typeface="微软雅黑" panose="020B0503020204020204" pitchFamily="34" charset="-122"/>
              </a:rPr>
              <a:t>虚拟</a:t>
            </a:r>
            <a:r>
              <a:rPr lang="zh-CN" altLang="en-US" sz="2400" dirty="0" smtClean="0">
                <a:latin typeface="微软雅黑" panose="020B0503020204020204" pitchFamily="34" charset="-122"/>
                <a:ea typeface="微软雅黑" panose="020B0503020204020204" pitchFamily="34" charset="-122"/>
              </a:rPr>
              <a:t>天文台，是</a:t>
            </a:r>
            <a:r>
              <a:rPr lang="zh-CN" altLang="en-US" sz="2400" dirty="0">
                <a:latin typeface="微软雅黑" panose="020B0503020204020204" pitchFamily="34" charset="-122"/>
                <a:ea typeface="微软雅黑" panose="020B0503020204020204" pitchFamily="34" charset="-122"/>
              </a:rPr>
              <a:t>通过先进的信息技术将</a:t>
            </a:r>
            <a:r>
              <a:rPr lang="zh-CN" altLang="en-US" sz="2400" dirty="0">
                <a:solidFill>
                  <a:srgbClr val="0000FF"/>
                </a:solidFill>
                <a:latin typeface="微软雅黑" panose="020B0503020204020204" pitchFamily="34" charset="-122"/>
                <a:ea typeface="微软雅黑" panose="020B0503020204020204" pitchFamily="34" charset="-122"/>
              </a:rPr>
              <a:t>全球范围内的研究资源无缝透明连接在一起</a:t>
            </a:r>
            <a:r>
              <a:rPr lang="zh-CN" altLang="en-US" sz="2400" dirty="0">
                <a:latin typeface="微软雅黑" panose="020B0503020204020204" pitchFamily="34" charset="-122"/>
                <a:ea typeface="微软雅黑" panose="020B0503020204020204" pitchFamily="34" charset="-122"/>
              </a:rPr>
              <a:t>形成的</a:t>
            </a:r>
            <a:r>
              <a:rPr lang="zh-CN" altLang="en-US" sz="2400" b="1" dirty="0">
                <a:latin typeface="微软雅黑" panose="020B0503020204020204" pitchFamily="34" charset="-122"/>
                <a:ea typeface="微软雅黑" panose="020B0503020204020204" pitchFamily="34" charset="-122"/>
              </a:rPr>
              <a:t>数据密集型网络化</a:t>
            </a:r>
            <a:r>
              <a:rPr lang="zh-CN" altLang="en-US" sz="2400" dirty="0">
                <a:solidFill>
                  <a:srgbClr val="0000FF"/>
                </a:solidFill>
                <a:latin typeface="微软雅黑" panose="020B0503020204020204" pitchFamily="34" charset="-122"/>
                <a:ea typeface="微软雅黑" panose="020B0503020204020204" pitchFamily="34" charset="-122"/>
              </a:rPr>
              <a:t>天文研究与科普教育平台</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marL="431755" indent="-323817" defTabSz="449217">
              <a:lnSpc>
                <a:spcPct val="150000"/>
              </a:lnSpc>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US" altLang="zh-CN" sz="1800" dirty="0" smtClean="0">
                <a:latin typeface="微软雅黑" panose="020B0503020204020204" pitchFamily="34" charset="-122"/>
                <a:ea typeface="微软雅黑" panose="020B0503020204020204" pitchFamily="34" charset="-122"/>
              </a:rPr>
              <a:t>The </a:t>
            </a:r>
            <a:r>
              <a:rPr lang="en-US" altLang="zh-CN" sz="1800" dirty="0">
                <a:latin typeface="微软雅黑" panose="020B0503020204020204" pitchFamily="34" charset="-122"/>
                <a:ea typeface="微软雅黑" panose="020B0503020204020204" pitchFamily="34" charset="-122"/>
              </a:rPr>
              <a:t>Virtual Observatory (VO) </a:t>
            </a:r>
            <a:r>
              <a:rPr lang="en-US" altLang="zh-CN" sz="1800" b="1" dirty="0" smtClean="0">
                <a:solidFill>
                  <a:srgbClr val="C00000"/>
                </a:solidFill>
                <a:latin typeface="微软雅黑" panose="020B0503020204020204" pitchFamily="34" charset="-122"/>
                <a:ea typeface="微软雅黑" panose="020B0503020204020204" pitchFamily="34" charset="-122"/>
              </a:rPr>
              <a:t>aims</a:t>
            </a:r>
            <a:r>
              <a:rPr lang="en-US" altLang="zh-CN" sz="1800" dirty="0" smtClean="0">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to provide a research environment that will open up </a:t>
            </a:r>
            <a:r>
              <a:rPr lang="en-US" altLang="zh-CN" sz="1800" b="1" dirty="0">
                <a:latin typeface="微软雅黑" panose="020B0503020204020204" pitchFamily="34" charset="-122"/>
                <a:ea typeface="微软雅黑" panose="020B0503020204020204" pitchFamily="34" charset="-122"/>
              </a:rPr>
              <a:t>new possibilities for scientific research based on data discovery, efficient data access, and interoperability. </a:t>
            </a:r>
            <a:endParaRPr lang="en-US" altLang="zh-CN" sz="1800" b="1" dirty="0" smtClean="0">
              <a:latin typeface="微软雅黑" panose="020B0503020204020204" pitchFamily="34" charset="-122"/>
              <a:ea typeface="微软雅黑" panose="020B0503020204020204" pitchFamily="34" charset="-122"/>
            </a:endParaRPr>
          </a:p>
          <a:p>
            <a:pPr marL="431755" indent="-323817" defTabSz="449217">
              <a:lnSpc>
                <a:spcPct val="150000"/>
              </a:lnSpc>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endParaRPr lang="en-US" altLang="zh-CN" sz="1800" b="1" dirty="0">
              <a:latin typeface="微软雅黑" panose="020B0503020204020204" pitchFamily="34" charset="-122"/>
              <a:ea typeface="微软雅黑" panose="020B0503020204020204" pitchFamily="34" charset="-122"/>
            </a:endParaRPr>
          </a:p>
          <a:p>
            <a:pPr marL="431755" indent="-323817" defTabSz="449217">
              <a:lnSpc>
                <a:spcPct val="150000"/>
              </a:lnSpc>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US" altLang="zh-CN" sz="1600" dirty="0">
                <a:solidFill>
                  <a:schemeClr val="bg1"/>
                </a:solidFill>
                <a:latin typeface="微软雅黑" panose="020B0503020204020204" pitchFamily="34" charset="-122"/>
                <a:ea typeface="微软雅黑" panose="020B0503020204020204" pitchFamily="34" charset="-122"/>
              </a:rPr>
              <a:t>A multi-wavelength digital sky that can be searched, visualized, and analyzed in new and innovative ways </a:t>
            </a:r>
            <a:r>
              <a:rPr lang="en-US" altLang="zh-CN" sz="1600" b="1" dirty="0">
                <a:solidFill>
                  <a:schemeClr val="bg1"/>
                </a:solidFill>
                <a:latin typeface="微软雅黑" panose="020B0503020204020204" pitchFamily="34" charset="-122"/>
                <a:ea typeface="微软雅黑" panose="020B0503020204020204" pitchFamily="34" charset="-122"/>
              </a:rPr>
              <a:t>Space</a:t>
            </a:r>
            <a:r>
              <a:rPr lang="en-US" altLang="zh-CN" sz="1600" dirty="0">
                <a:solidFill>
                  <a:schemeClr val="bg1"/>
                </a:solidFill>
                <a:latin typeface="微软雅黑" panose="020B0503020204020204" pitchFamily="34" charset="-122"/>
                <a:ea typeface="微软雅黑" panose="020B0503020204020204" pitchFamily="34" charset="-122"/>
              </a:rPr>
              <a:t>, </a:t>
            </a:r>
            <a:r>
              <a:rPr lang="en-US" altLang="zh-CN" sz="1600" b="1" dirty="0">
                <a:solidFill>
                  <a:schemeClr val="bg1"/>
                </a:solidFill>
                <a:latin typeface="微软雅黑" panose="020B0503020204020204" pitchFamily="34" charset="-122"/>
                <a:ea typeface="微软雅黑" panose="020B0503020204020204" pitchFamily="34" charset="-122"/>
              </a:rPr>
              <a:t>Ground, </a:t>
            </a:r>
            <a:r>
              <a:rPr lang="en-US" altLang="zh-CN" sz="1600" dirty="0">
                <a:solidFill>
                  <a:schemeClr val="bg1"/>
                </a:solidFill>
                <a:latin typeface="微软雅黑" panose="020B0503020204020204" pitchFamily="34" charset="-122"/>
                <a:ea typeface="微软雅黑" panose="020B0503020204020204" pitchFamily="34" charset="-122"/>
              </a:rPr>
              <a:t>and</a:t>
            </a:r>
            <a:r>
              <a:rPr lang="en-US" altLang="zh-CN" sz="1600" b="1" dirty="0">
                <a:solidFill>
                  <a:schemeClr val="bg1"/>
                </a:solidFill>
                <a:latin typeface="微软雅黑" panose="020B0503020204020204" pitchFamily="34" charset="-122"/>
                <a:ea typeface="微软雅黑" panose="020B0503020204020204" pitchFamily="34" charset="-122"/>
              </a:rPr>
              <a:t> Theory</a:t>
            </a:r>
            <a:r>
              <a:rPr lang="en-US" altLang="zh-CN" sz="1600" dirty="0">
                <a:solidFill>
                  <a:schemeClr val="bg1"/>
                </a:solidFill>
                <a:latin typeface="微软雅黑" panose="020B0503020204020204" pitchFamily="34" charset="-122"/>
                <a:ea typeface="微软雅黑" panose="020B0503020204020204" pitchFamily="34" charset="-122"/>
              </a:rPr>
              <a:t> data </a:t>
            </a:r>
            <a:endParaRPr lang="en-US" altLang="zh-CN" sz="1800" dirty="0">
              <a:solidFill>
                <a:schemeClr val="bg1"/>
              </a:solidFill>
              <a:latin typeface="微软雅黑" panose="020B0503020204020204" pitchFamily="34" charset="-122"/>
              <a:ea typeface="微软雅黑" panose="020B0503020204020204" pitchFamily="34" charset="-122"/>
            </a:endParaRPr>
          </a:p>
        </p:txBody>
      </p:sp>
      <p:pic>
        <p:nvPicPr>
          <p:cNvPr id="7" name="Picture 6"/>
          <p:cNvPicPr>
            <a:picLocks noChangeAspect="1"/>
          </p:cNvPicPr>
          <p:nvPr/>
        </p:nvPicPr>
        <p:blipFill>
          <a:blip r:embed="rId3"/>
          <a:stretch>
            <a:fillRect/>
          </a:stretch>
        </p:blipFill>
        <p:spPr>
          <a:xfrm>
            <a:off x="7562808" y="1537671"/>
            <a:ext cx="1929152" cy="2567769"/>
          </a:xfrm>
          <a:prstGeom prst="rect">
            <a:avLst/>
          </a:prstGeom>
        </p:spPr>
      </p:pic>
      <p:pic>
        <p:nvPicPr>
          <p:cNvPr id="8" name="Picture 7"/>
          <p:cNvPicPr>
            <a:picLocks noChangeAspect="1"/>
          </p:cNvPicPr>
          <p:nvPr/>
        </p:nvPicPr>
        <p:blipFill>
          <a:blip r:embed="rId4"/>
          <a:stretch>
            <a:fillRect/>
          </a:stretch>
        </p:blipFill>
        <p:spPr>
          <a:xfrm>
            <a:off x="9557785" y="1537672"/>
            <a:ext cx="1919842" cy="2561972"/>
          </a:xfrm>
          <a:prstGeom prst="rect">
            <a:avLst/>
          </a:prstGeom>
        </p:spPr>
      </p:pic>
      <p:pic>
        <p:nvPicPr>
          <p:cNvPr id="9" name="Picture 8"/>
          <p:cNvPicPr>
            <a:picLocks noChangeAspect="1"/>
          </p:cNvPicPr>
          <p:nvPr/>
        </p:nvPicPr>
        <p:blipFill>
          <a:blip r:embed="rId5"/>
          <a:stretch>
            <a:fillRect/>
          </a:stretch>
        </p:blipFill>
        <p:spPr>
          <a:xfrm>
            <a:off x="7578757" y="4149080"/>
            <a:ext cx="1913204" cy="2561971"/>
          </a:xfrm>
          <a:prstGeom prst="rect">
            <a:avLst/>
          </a:prstGeom>
        </p:spPr>
      </p:pic>
      <p:pic>
        <p:nvPicPr>
          <p:cNvPr id="10" name="Picture 9"/>
          <p:cNvPicPr>
            <a:picLocks noChangeAspect="1"/>
          </p:cNvPicPr>
          <p:nvPr/>
        </p:nvPicPr>
        <p:blipFill>
          <a:blip r:embed="rId6"/>
          <a:stretch>
            <a:fillRect/>
          </a:stretch>
        </p:blipFill>
        <p:spPr>
          <a:xfrm>
            <a:off x="9578273" y="4149081"/>
            <a:ext cx="1899354" cy="2567768"/>
          </a:xfrm>
          <a:prstGeom prst="rect">
            <a:avLst/>
          </a:prstGeom>
        </p:spPr>
      </p:pic>
    </p:spTree>
    <p:extLst>
      <p:ext uri="{BB962C8B-B14F-4D97-AF65-F5344CB8AC3E}">
        <p14:creationId xmlns:p14="http://schemas.microsoft.com/office/powerpoint/2010/main" val="381699579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hlinkClick r:id="rId2" action="ppaction://hlinkfile"/>
            <a:extLst>
              <a:ext uri="{FF2B5EF4-FFF2-40B4-BE49-F238E27FC236}">
                <a16:creationId xmlns:a16="http://schemas.microsoft.com/office/drawing/2014/main" xmlns="" id="{D4AB23D7-A2FA-42C0-8E42-1CBCE2D27DD4}"/>
              </a:ext>
            </a:extLst>
          </p:cNvPr>
          <p:cNvPicPr>
            <a:picLocks noChangeAspect="1"/>
          </p:cNvPicPr>
          <p:nvPr/>
        </p:nvPicPr>
        <p:blipFill>
          <a:blip r:embed="rId3" cstate="print">
            <a:extLst>
              <a:ext uri="{28A0092B-C50C-407E-A947-70E740481C1C}">
                <a14:useLocalDpi xmlns:a14="http://schemas.microsoft.com/office/drawing/2010/main" val="0"/>
              </a:ext>
            </a:extLst>
          </a:blip>
          <a:srcRect r="6980"/>
          <a:stretch/>
        </p:blipFill>
        <p:spPr>
          <a:xfrm>
            <a:off x="9910067" y="5261114"/>
            <a:ext cx="2007951" cy="1335648"/>
          </a:xfrm>
          <a:custGeom>
            <a:avLst/>
            <a:gdLst>
              <a:gd name="connsiteX0" fmla="*/ 0 w 3875044"/>
              <a:gd name="connsiteY0" fmla="*/ 0 h 2577600"/>
              <a:gd name="connsiteX1" fmla="*/ 3875044 w 3875044"/>
              <a:gd name="connsiteY1" fmla="*/ 0 h 2577600"/>
              <a:gd name="connsiteX2" fmla="*/ 3875044 w 3875044"/>
              <a:gd name="connsiteY2" fmla="*/ 2577600 h 2577600"/>
              <a:gd name="connsiteX3" fmla="*/ 0 w 3875044"/>
              <a:gd name="connsiteY3" fmla="*/ 2577600 h 2577600"/>
            </a:gdLst>
            <a:ahLst/>
            <a:cxnLst>
              <a:cxn ang="0">
                <a:pos x="connsiteX0" y="connsiteY0"/>
              </a:cxn>
              <a:cxn ang="0">
                <a:pos x="connsiteX1" y="connsiteY1"/>
              </a:cxn>
              <a:cxn ang="0">
                <a:pos x="connsiteX2" y="connsiteY2"/>
              </a:cxn>
              <a:cxn ang="0">
                <a:pos x="connsiteX3" y="connsiteY3"/>
              </a:cxn>
            </a:cxnLst>
            <a:rect l="l" t="t" r="r" b="b"/>
            <a:pathLst>
              <a:path w="3875044" h="2577600">
                <a:moveTo>
                  <a:pt x="0" y="0"/>
                </a:moveTo>
                <a:lnTo>
                  <a:pt x="3875044" y="0"/>
                </a:lnTo>
                <a:lnTo>
                  <a:pt x="3875044" y="2577600"/>
                </a:lnTo>
                <a:lnTo>
                  <a:pt x="0" y="2577600"/>
                </a:lnTo>
                <a:close/>
              </a:path>
            </a:pathLst>
          </a:custGeom>
          <a:ln>
            <a:noFill/>
          </a:ln>
          <a:effectLst/>
        </p:spPr>
      </p:pic>
      <p:sp>
        <p:nvSpPr>
          <p:cNvPr id="2" name="标题 1">
            <a:extLst>
              <a:ext uri="{FF2B5EF4-FFF2-40B4-BE49-F238E27FC236}">
                <a16:creationId xmlns:a16="http://schemas.microsoft.com/office/drawing/2014/main" xmlns="" id="{CD773894-549D-4F30-AA64-9B39357873B6}"/>
              </a:ext>
            </a:extLst>
          </p:cNvPr>
          <p:cNvSpPr>
            <a:spLocks noGrp="1"/>
          </p:cNvSpPr>
          <p:nvPr>
            <p:ph type="title"/>
          </p:nvPr>
        </p:nvSpPr>
        <p:spPr/>
        <p:txBody>
          <a:bodyPr/>
          <a:lstStyle/>
          <a:p>
            <a:pPr algn="l"/>
            <a:r>
              <a:rPr lang="zh-CN" altLang="en-US" sz="4000" b="1" spc="500" dirty="0" smtClean="0">
                <a:latin typeface="微软雅黑" panose="020B0503020204020204" pitchFamily="34" charset="-122"/>
                <a:ea typeface="微软雅黑" panose="020B0503020204020204" pitchFamily="34" charset="-122"/>
              </a:rPr>
              <a:t>天文学是数据密集型</a:t>
            </a:r>
            <a:r>
              <a:rPr lang="zh-CN" altLang="en-US" sz="4000" b="1" spc="500" dirty="0">
                <a:latin typeface="微软雅黑" panose="020B0503020204020204" pitchFamily="34" charset="-122"/>
                <a:ea typeface="微软雅黑" panose="020B0503020204020204" pitchFamily="34" charset="-122"/>
              </a:rPr>
              <a:t>和数据驱动的科学</a:t>
            </a:r>
          </a:p>
        </p:txBody>
      </p:sp>
      <p:graphicFrame>
        <p:nvGraphicFramePr>
          <p:cNvPr id="4" name="内容占位符 3">
            <a:extLst>
              <a:ext uri="{FF2B5EF4-FFF2-40B4-BE49-F238E27FC236}">
                <a16:creationId xmlns:a16="http://schemas.microsoft.com/office/drawing/2014/main" xmlns="" id="{E6183C91-26CB-4141-9D17-0FA62E7B5278}"/>
              </a:ext>
            </a:extLst>
          </p:cNvPr>
          <p:cNvGraphicFramePr>
            <a:graphicFrameLocks noGrp="1"/>
          </p:cNvGraphicFramePr>
          <p:nvPr>
            <p:ph idx="1"/>
            <p:extLst>
              <p:ext uri="{D42A27DB-BD31-4B8C-83A1-F6EECF244321}">
                <p14:modId xmlns:p14="http://schemas.microsoft.com/office/powerpoint/2010/main" val="1729309279"/>
              </p:ext>
            </p:extLst>
          </p:nvPr>
        </p:nvGraphicFramePr>
        <p:xfrm>
          <a:off x="131316" y="1437537"/>
          <a:ext cx="4771980" cy="5410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文本框 4">
            <a:extLst>
              <a:ext uri="{FF2B5EF4-FFF2-40B4-BE49-F238E27FC236}">
                <a16:creationId xmlns:a16="http://schemas.microsoft.com/office/drawing/2014/main" xmlns="" id="{54C7D609-81F8-46D2-A0C3-D92C679385BC}"/>
              </a:ext>
            </a:extLst>
          </p:cNvPr>
          <p:cNvSpPr txBox="1"/>
          <p:nvPr/>
        </p:nvSpPr>
        <p:spPr>
          <a:xfrm>
            <a:off x="5087454" y="1466013"/>
            <a:ext cx="7056784" cy="1384995"/>
          </a:xfrm>
          <a:prstGeom prst="rect">
            <a:avLst/>
          </a:prstGeom>
          <a:noFill/>
        </p:spPr>
        <p:txBody>
          <a:bodyPr wrap="square" rtlCol="0">
            <a:spAutoFit/>
          </a:bodyPr>
          <a:lstStyle/>
          <a:p>
            <a:pPr>
              <a:lnSpc>
                <a:spcPct val="150000"/>
              </a:lnSpc>
            </a:pPr>
            <a:r>
              <a:rPr lang="zh-CN" altLang="zh-CN" sz="2800" b="1" dirty="0">
                <a:solidFill>
                  <a:srgbClr val="002060"/>
                </a:solidFill>
                <a:latin typeface="微软雅黑" panose="020B0503020204020204" pitchFamily="34" charset="-122"/>
                <a:ea typeface="微软雅黑" panose="020B0503020204020204" pitchFamily="34" charset="-122"/>
              </a:rPr>
              <a:t>天文学是一门</a:t>
            </a:r>
            <a:r>
              <a:rPr lang="zh-CN" altLang="zh-CN" sz="2800" b="1" dirty="0">
                <a:solidFill>
                  <a:srgbClr val="FF0000"/>
                </a:solidFill>
                <a:latin typeface="微软雅黑" panose="020B0503020204020204" pitchFamily="34" charset="-122"/>
                <a:ea typeface="微软雅黑" panose="020B0503020204020204" pitchFamily="34" charset="-122"/>
              </a:rPr>
              <a:t>以观测为基础的科学</a:t>
            </a:r>
            <a:endParaRPr lang="en-US" altLang="zh-CN" sz="28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zh-CN" sz="2800" b="1" dirty="0">
                <a:solidFill>
                  <a:srgbClr val="FF0000"/>
                </a:solidFill>
                <a:latin typeface="微软雅黑" panose="020B0503020204020204" pitchFamily="34" charset="-122"/>
                <a:ea typeface="微软雅黑" panose="020B0503020204020204" pitchFamily="34" charset="-122"/>
              </a:rPr>
              <a:t>数据</a:t>
            </a:r>
            <a:r>
              <a:rPr lang="zh-CN" altLang="zh-CN" sz="2800" b="1" dirty="0">
                <a:solidFill>
                  <a:srgbClr val="002060"/>
                </a:solidFill>
                <a:latin typeface="微软雅黑" panose="020B0503020204020204" pitchFamily="34" charset="-122"/>
                <a:ea typeface="微软雅黑" panose="020B0503020204020204" pitchFamily="34" charset="-122"/>
              </a:rPr>
              <a:t>是天文学研究中不可或缺的资源和基础</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pic>
        <p:nvPicPr>
          <p:cNvPr id="6" name="Picture 5" descr="081016_lamost_091">
            <a:extLst>
              <a:ext uri="{FF2B5EF4-FFF2-40B4-BE49-F238E27FC236}">
                <a16:creationId xmlns:a16="http://schemas.microsoft.com/office/drawing/2014/main" xmlns="" id="{1F7F0CE7-D844-4294-A77D-B06321C8E38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tretch/>
        </p:blipFill>
        <p:spPr bwMode="auto">
          <a:xfrm>
            <a:off x="5159896" y="2852936"/>
            <a:ext cx="2598670" cy="173366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 name="图片 6">
            <a:hlinkClick r:id="rId2" action="ppaction://hlinkfile"/>
            <a:extLst>
              <a:ext uri="{FF2B5EF4-FFF2-40B4-BE49-F238E27FC236}">
                <a16:creationId xmlns:a16="http://schemas.microsoft.com/office/drawing/2014/main" xmlns="" id="{3A9372A1-79F5-4538-93CF-456614C4C4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tretch/>
        </p:blipFill>
        <p:spPr>
          <a:xfrm>
            <a:off x="7526933" y="2852936"/>
            <a:ext cx="2311558" cy="1733668"/>
          </a:xfrm>
          <a:prstGeom prst="rect">
            <a:avLst/>
          </a:prstGeom>
          <a:ln>
            <a:noFill/>
          </a:ln>
          <a:effectLst/>
        </p:spPr>
      </p:pic>
      <p:pic>
        <p:nvPicPr>
          <p:cNvPr id="11" name="图片 10">
            <a:extLst>
              <a:ext uri="{FF2B5EF4-FFF2-40B4-BE49-F238E27FC236}">
                <a16:creationId xmlns:a16="http://schemas.microsoft.com/office/drawing/2014/main" xmlns="" id="{8BC8D481-9E5A-4C51-8CB3-E5AC57F4F7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9896" y="4558912"/>
            <a:ext cx="3722399" cy="958320"/>
          </a:xfrm>
          <a:prstGeom prst="rect">
            <a:avLst/>
          </a:prstGeom>
          <a:ln>
            <a:noFill/>
          </a:ln>
          <a:effectLst/>
        </p:spPr>
      </p:pic>
      <p:pic>
        <p:nvPicPr>
          <p:cNvPr id="13" name="图片 12">
            <a:extLst>
              <a:ext uri="{FF2B5EF4-FFF2-40B4-BE49-F238E27FC236}">
                <a16:creationId xmlns:a16="http://schemas.microsoft.com/office/drawing/2014/main" xmlns="" id="{A2B784FE-3664-491B-901F-E3971B3487A9}"/>
              </a:ext>
            </a:extLst>
          </p:cNvPr>
          <p:cNvPicPr>
            <a:picLocks noChangeAspect="1"/>
          </p:cNvPicPr>
          <p:nvPr/>
        </p:nvPicPr>
        <p:blipFill>
          <a:blip r:embed="rId12" cstate="print">
            <a:extLst>
              <a:ext uri="{28A0092B-C50C-407E-A947-70E740481C1C}">
                <a14:useLocalDpi xmlns:a14="http://schemas.microsoft.com/office/drawing/2010/main" val="0"/>
              </a:ext>
            </a:extLst>
          </a:blip>
          <a:srcRect l="5539" r="8214"/>
          <a:stretch/>
        </p:blipFill>
        <p:spPr>
          <a:xfrm>
            <a:off x="6710213" y="4902996"/>
            <a:ext cx="1949836" cy="1693766"/>
          </a:xfrm>
          <a:custGeom>
            <a:avLst/>
            <a:gdLst>
              <a:gd name="connsiteX0" fmla="*/ 0 w 2967291"/>
              <a:gd name="connsiteY0" fmla="*/ 0 h 2577600"/>
              <a:gd name="connsiteX1" fmla="*/ 2967291 w 2967291"/>
              <a:gd name="connsiteY1" fmla="*/ 0 h 2577600"/>
              <a:gd name="connsiteX2" fmla="*/ 2967291 w 2967291"/>
              <a:gd name="connsiteY2" fmla="*/ 2577600 h 2577600"/>
              <a:gd name="connsiteX3" fmla="*/ 0 w 2967291"/>
              <a:gd name="connsiteY3" fmla="*/ 2577600 h 2577600"/>
            </a:gdLst>
            <a:ahLst/>
            <a:cxnLst>
              <a:cxn ang="0">
                <a:pos x="connsiteX0" y="connsiteY0"/>
              </a:cxn>
              <a:cxn ang="0">
                <a:pos x="connsiteX1" y="connsiteY1"/>
              </a:cxn>
              <a:cxn ang="0">
                <a:pos x="connsiteX2" y="connsiteY2"/>
              </a:cxn>
              <a:cxn ang="0">
                <a:pos x="connsiteX3" y="connsiteY3"/>
              </a:cxn>
            </a:cxnLst>
            <a:rect l="l" t="t" r="r" b="b"/>
            <a:pathLst>
              <a:path w="2967291" h="2577600">
                <a:moveTo>
                  <a:pt x="0" y="0"/>
                </a:moveTo>
                <a:lnTo>
                  <a:pt x="2967291" y="0"/>
                </a:lnTo>
                <a:lnTo>
                  <a:pt x="2967291" y="2577600"/>
                </a:lnTo>
                <a:lnTo>
                  <a:pt x="0" y="2577600"/>
                </a:lnTo>
                <a:close/>
              </a:path>
            </a:pathLst>
          </a:custGeom>
        </p:spPr>
      </p:pic>
      <p:pic>
        <p:nvPicPr>
          <p:cNvPr id="14" name="图片 13">
            <a:extLst>
              <a:ext uri="{FF2B5EF4-FFF2-40B4-BE49-F238E27FC236}">
                <a16:creationId xmlns:a16="http://schemas.microsoft.com/office/drawing/2014/main" xmlns="" id="{6FD9CBF0-9C5C-42CB-843A-1841D769F9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00346" y="4445560"/>
            <a:ext cx="2631372" cy="1333228"/>
          </a:xfrm>
          <a:prstGeom prst="rect">
            <a:avLst/>
          </a:prstGeom>
        </p:spPr>
      </p:pic>
      <p:pic>
        <p:nvPicPr>
          <p:cNvPr id="15" name="图片 14">
            <a:extLst>
              <a:ext uri="{FF2B5EF4-FFF2-40B4-BE49-F238E27FC236}">
                <a16:creationId xmlns:a16="http://schemas.microsoft.com/office/drawing/2014/main" xmlns="" id="{F847EFC1-52EE-4A27-A92D-C98CE55FDFE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r="928"/>
          <a:stretch>
            <a:fillRect/>
          </a:stretch>
        </p:blipFill>
        <p:spPr bwMode="auto">
          <a:xfrm>
            <a:off x="5176468" y="5519376"/>
            <a:ext cx="1533745" cy="1080000"/>
          </a:xfrm>
          <a:custGeom>
            <a:avLst/>
            <a:gdLst>
              <a:gd name="connsiteX0" fmla="*/ 0 w 3425742"/>
              <a:gd name="connsiteY0" fmla="*/ 0 h 2412266"/>
              <a:gd name="connsiteX1" fmla="*/ 3425742 w 3425742"/>
              <a:gd name="connsiteY1" fmla="*/ 0 h 2412266"/>
              <a:gd name="connsiteX2" fmla="*/ 3425742 w 3425742"/>
              <a:gd name="connsiteY2" fmla="*/ 2412266 h 2412266"/>
              <a:gd name="connsiteX3" fmla="*/ 0 w 3425742"/>
              <a:gd name="connsiteY3" fmla="*/ 2412266 h 2412266"/>
            </a:gdLst>
            <a:ahLst/>
            <a:cxnLst>
              <a:cxn ang="0">
                <a:pos x="connsiteX0" y="connsiteY0"/>
              </a:cxn>
              <a:cxn ang="0">
                <a:pos x="connsiteX1" y="connsiteY1"/>
              </a:cxn>
              <a:cxn ang="0">
                <a:pos x="connsiteX2" y="connsiteY2"/>
              </a:cxn>
              <a:cxn ang="0">
                <a:pos x="connsiteX3" y="connsiteY3"/>
              </a:cxn>
            </a:cxnLst>
            <a:rect l="l" t="t" r="r" b="b"/>
            <a:pathLst>
              <a:path w="3425742" h="2412266">
                <a:moveTo>
                  <a:pt x="0" y="0"/>
                </a:moveTo>
                <a:lnTo>
                  <a:pt x="3425742" y="0"/>
                </a:lnTo>
                <a:lnTo>
                  <a:pt x="3425742" y="2412266"/>
                </a:lnTo>
                <a:lnTo>
                  <a:pt x="0" y="2412266"/>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ttp://photocdn.sohu.com/20150929/Img422377047.jpg">
            <a:extLst>
              <a:ext uri="{FF2B5EF4-FFF2-40B4-BE49-F238E27FC236}">
                <a16:creationId xmlns:a16="http://schemas.microsoft.com/office/drawing/2014/main" xmlns="" id="{3B093790-B864-4026-81C2-A25E07FABBF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056772" y="3840563"/>
            <a:ext cx="1871876" cy="1587974"/>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9" name="Picture 7" descr="hxmt-background_2">
            <a:extLst>
              <a:ext uri="{FF2B5EF4-FFF2-40B4-BE49-F238E27FC236}">
                <a16:creationId xmlns:a16="http://schemas.microsoft.com/office/drawing/2014/main" xmlns="" id="{734E9D7B-E261-4CD4-8FFF-62E2D149870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9803184" y="2852936"/>
            <a:ext cx="2125464" cy="1662569"/>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descr="Rendering of ATST at the Reber site, looking north">
            <a:extLst>
              <a:ext uri="{FF2B5EF4-FFF2-40B4-BE49-F238E27FC236}">
                <a16:creationId xmlns:a16="http://schemas.microsoft.com/office/drawing/2014/main" xmlns="" id="{4DDBB987-4D83-40BD-BEAE-F6692625789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l="30508"/>
          <a:stretch>
            <a:fillRect/>
          </a:stretch>
        </p:blipFill>
        <p:spPr bwMode="auto">
          <a:xfrm>
            <a:off x="8660049" y="5248648"/>
            <a:ext cx="1252263" cy="1348704"/>
          </a:xfrm>
          <a:custGeom>
            <a:avLst/>
            <a:gdLst>
              <a:gd name="connsiteX0" fmla="*/ 0 w 2479577"/>
              <a:gd name="connsiteY0" fmla="*/ 0 h 2670532"/>
              <a:gd name="connsiteX1" fmla="*/ 2479577 w 2479577"/>
              <a:gd name="connsiteY1" fmla="*/ 0 h 2670532"/>
              <a:gd name="connsiteX2" fmla="*/ 2479577 w 2479577"/>
              <a:gd name="connsiteY2" fmla="*/ 2670532 h 2670532"/>
              <a:gd name="connsiteX3" fmla="*/ 0 w 2479577"/>
              <a:gd name="connsiteY3" fmla="*/ 2670532 h 2670532"/>
            </a:gdLst>
            <a:ahLst/>
            <a:cxnLst>
              <a:cxn ang="0">
                <a:pos x="connsiteX0" y="connsiteY0"/>
              </a:cxn>
              <a:cxn ang="0">
                <a:pos x="connsiteX1" y="connsiteY1"/>
              </a:cxn>
              <a:cxn ang="0">
                <a:pos x="connsiteX2" y="connsiteY2"/>
              </a:cxn>
              <a:cxn ang="0">
                <a:pos x="connsiteX3" y="connsiteY3"/>
              </a:cxn>
            </a:cxnLst>
            <a:rect l="l" t="t" r="r" b="b"/>
            <a:pathLst>
              <a:path w="2479577" h="2670532">
                <a:moveTo>
                  <a:pt x="0" y="0"/>
                </a:moveTo>
                <a:lnTo>
                  <a:pt x="2479577" y="0"/>
                </a:lnTo>
                <a:lnTo>
                  <a:pt x="2479577" y="2670532"/>
                </a:lnTo>
                <a:lnTo>
                  <a:pt x="0" y="26705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130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609600" y="274638"/>
            <a:ext cx="11751096" cy="1143000"/>
          </a:xfrm>
        </p:spPr>
        <p:txBody>
          <a:bodyPr/>
          <a:lstStyle/>
          <a:p>
            <a:pPr algn="l"/>
            <a:r>
              <a:rPr lang="zh-CN" altLang="en-US" sz="4000" b="1" dirty="0" smtClean="0">
                <a:latin typeface="微软雅黑" panose="020B0503020204020204" pitchFamily="34" charset="-122"/>
                <a:ea typeface="微软雅黑" panose="020B0503020204020204" pitchFamily="34" charset="-122"/>
              </a:rPr>
              <a:t>中国虚拟天文台（</a:t>
            </a:r>
            <a:r>
              <a:rPr lang="en-US" altLang="zh-CN" sz="4000" b="1" dirty="0" smtClean="0">
                <a:solidFill>
                  <a:srgbClr val="FFC000"/>
                </a:solidFill>
                <a:latin typeface="微软雅黑" panose="020B0503020204020204" pitchFamily="34" charset="-122"/>
                <a:ea typeface="微软雅黑" panose="020B0503020204020204" pitchFamily="34" charset="-122"/>
              </a:rPr>
              <a:t>China-VO</a:t>
            </a:r>
            <a:r>
              <a:rPr lang="zh-CN" altLang="en-US" sz="4000" b="1" dirty="0" smtClean="0">
                <a:latin typeface="微软雅黑" panose="020B0503020204020204" pitchFamily="34" charset="-122"/>
                <a:ea typeface="微软雅黑" panose="020B0503020204020204" pitchFamily="34" charset="-122"/>
              </a:rPr>
              <a:t>）</a:t>
            </a:r>
            <a:endParaRPr lang="en-US" altLang="zh-CN" sz="4000" b="1" dirty="0">
              <a:latin typeface="微软雅黑" panose="020B0503020204020204" pitchFamily="34" charset="-122"/>
              <a:ea typeface="微软雅黑" panose="020B0503020204020204" pitchFamily="34" charset="-122"/>
            </a:endParaRPr>
          </a:p>
        </p:txBody>
      </p:sp>
      <p:sp>
        <p:nvSpPr>
          <p:cNvPr id="44035" name="Rectangle 3"/>
          <p:cNvSpPr>
            <a:spLocks noGrp="1"/>
          </p:cNvSpPr>
          <p:nvPr>
            <p:ph type="body" idx="1"/>
          </p:nvPr>
        </p:nvSpPr>
        <p:spPr>
          <a:xfrm>
            <a:off x="609600" y="1648470"/>
            <a:ext cx="10382944" cy="4506269"/>
          </a:xfrm>
        </p:spPr>
        <p:txBody>
          <a:bodyPr/>
          <a:lstStyle/>
          <a:p>
            <a:pPr marL="0" indent="0">
              <a:lnSpc>
                <a:spcPct val="150000"/>
              </a:lnSpc>
              <a:buNone/>
            </a:pPr>
            <a:r>
              <a:rPr lang="zh-CN" altLang="en-US" sz="2000" dirty="0">
                <a:latin typeface="微软雅黑" panose="020B0503020204020204" pitchFamily="34" charset="-122"/>
                <a:ea typeface="微软雅黑" panose="020B0503020204020204" pitchFamily="34" charset="-122"/>
              </a:rPr>
              <a:t>以国家天文台为首的</a:t>
            </a:r>
            <a:r>
              <a:rPr lang="zh-CN" altLang="en-US" sz="2000" dirty="0">
                <a:solidFill>
                  <a:srgbClr val="FF0000"/>
                </a:solidFill>
                <a:latin typeface="微软雅黑" panose="020B0503020204020204" pitchFamily="34" charset="-122"/>
                <a:ea typeface="微软雅黑" panose="020B0503020204020204" pitchFamily="34" charset="-122"/>
              </a:rPr>
              <a:t>中国天文学界</a:t>
            </a:r>
            <a:r>
              <a:rPr lang="zh-CN" altLang="en-US" sz="2000" dirty="0">
                <a:latin typeface="微软雅黑" panose="020B0503020204020204" pitchFamily="34" charset="-122"/>
                <a:ea typeface="微软雅黑" panose="020B0503020204020204" pitchFamily="34" charset="-122"/>
              </a:rPr>
              <a:t>在</a:t>
            </a:r>
            <a:r>
              <a:rPr lang="en-US" altLang="zh-CN" sz="2000" dirty="0">
                <a:latin typeface="微软雅黑" panose="020B0503020204020204" pitchFamily="34" charset="-122"/>
                <a:ea typeface="微软雅黑" panose="020B0503020204020204" pitchFamily="34" charset="-122"/>
              </a:rPr>
              <a:t>2002</a:t>
            </a:r>
            <a:r>
              <a:rPr lang="zh-CN" altLang="en-US" sz="2000" dirty="0">
                <a:latin typeface="微软雅黑" panose="020B0503020204020204" pitchFamily="34" charset="-122"/>
                <a:ea typeface="微软雅黑" panose="020B0503020204020204" pitchFamily="34" charset="-122"/>
              </a:rPr>
              <a:t>年提出了</a:t>
            </a:r>
            <a:r>
              <a:rPr lang="zh-CN" altLang="en-US" sz="2000" dirty="0">
                <a:solidFill>
                  <a:srgbClr val="FF0000"/>
                </a:solidFill>
                <a:latin typeface="微软雅黑" panose="020B0503020204020204" pitchFamily="34" charset="-122"/>
                <a:ea typeface="微软雅黑" panose="020B0503020204020204" pitchFamily="34" charset="-122"/>
              </a:rPr>
              <a:t>中国虚拟天文台</a:t>
            </a:r>
            <a:r>
              <a:rPr lang="zh-CN" altLang="en-US" sz="2000" dirty="0">
                <a:latin typeface="微软雅黑" panose="020B0503020204020204" pitchFamily="34" charset="-122"/>
                <a:ea typeface="微软雅黑" panose="020B0503020204020204" pitchFamily="34" charset="-122"/>
              </a:rPr>
              <a:t>的设想，同年成为国际虚拟天文台联盟最早一批成员</a:t>
            </a:r>
            <a:r>
              <a:rPr lang="zh-CN" altLang="en-US"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0" indent="0">
              <a:lnSpc>
                <a:spcPct val="150000"/>
              </a:lnSpc>
              <a:buNone/>
            </a:pPr>
            <a:r>
              <a:rPr lang="en-US" altLang="zh-CN" sz="2000" b="1" dirty="0">
                <a:latin typeface="微软雅黑" panose="020B0503020204020204" pitchFamily="34" charset="-122"/>
                <a:ea typeface="微软雅黑" panose="020B0503020204020204" pitchFamily="34" charset="-122"/>
              </a:rPr>
              <a:t>China-VO</a:t>
            </a:r>
            <a:r>
              <a:rPr lang="zh-CN" altLang="en-US" sz="2000" b="1" dirty="0">
                <a:latin typeface="微软雅黑" panose="020B0503020204020204" pitchFamily="34" charset="-122"/>
                <a:ea typeface="微软雅黑" panose="020B0503020204020204" pitchFamily="34" charset="-122"/>
              </a:rPr>
              <a:t>的重点研发领域包括以下几个方面：</a:t>
            </a:r>
            <a:endParaRPr lang="en-US" altLang="zh-CN" sz="2000" b="1" dirty="0">
              <a:latin typeface="微软雅黑" panose="020B0503020204020204" pitchFamily="34" charset="-122"/>
              <a:ea typeface="微软雅黑" panose="020B0503020204020204" pitchFamily="34" charset="-122"/>
            </a:endParaRPr>
          </a:p>
        </p:txBody>
      </p:sp>
      <p:sp>
        <p:nvSpPr>
          <p:cNvPr id="4" name="Rectangle 3"/>
          <p:cNvSpPr txBox="1">
            <a:spLocks noChangeArrowheads="1"/>
          </p:cNvSpPr>
          <p:nvPr/>
        </p:nvSpPr>
        <p:spPr bwMode="auto">
          <a:xfrm>
            <a:off x="609600" y="3634458"/>
            <a:ext cx="5328592" cy="28188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82800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endParaRPr lang="zh-CN" altLang="en-US" sz="1800" b="1" dirty="0">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中国虚拟天文台系统平台的开发</a:t>
            </a: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国内外天文研究资源的统一访问</a:t>
            </a: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支持</a:t>
            </a:r>
            <a:r>
              <a:rPr lang="en-US" altLang="zh-CN" sz="1800" b="1" dirty="0">
                <a:latin typeface="微软雅黑" panose="020B0503020204020204" pitchFamily="34" charset="-122"/>
                <a:ea typeface="微软雅黑" panose="020B0503020204020204" pitchFamily="34" charset="-122"/>
                <a:cs typeface="Arial" panose="020B0604020202020204" pitchFamily="34" charset="0"/>
              </a:rPr>
              <a:t>VO</a:t>
            </a: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的项目与观测设施</a:t>
            </a: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基于</a:t>
            </a:r>
            <a:r>
              <a:rPr lang="en-US" altLang="zh-CN" sz="1800" b="1" dirty="0">
                <a:latin typeface="微软雅黑" panose="020B0503020204020204" pitchFamily="34" charset="-122"/>
                <a:ea typeface="微软雅黑" panose="020B0503020204020204" pitchFamily="34" charset="-122"/>
                <a:cs typeface="Arial" panose="020B0604020202020204" pitchFamily="34" charset="0"/>
              </a:rPr>
              <a:t>VO</a:t>
            </a: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的天文研究示范</a:t>
            </a: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基于</a:t>
            </a:r>
            <a:r>
              <a:rPr lang="en-US" altLang="zh-CN" sz="1800" b="1" dirty="0">
                <a:latin typeface="微软雅黑" panose="020B0503020204020204" pitchFamily="34" charset="-122"/>
                <a:ea typeface="微软雅黑" panose="020B0503020204020204" pitchFamily="34" charset="-122"/>
                <a:cs typeface="Arial" panose="020B0604020202020204" pitchFamily="34" charset="0"/>
              </a:rPr>
              <a:t>VO</a:t>
            </a: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的天文科普教育</a:t>
            </a:r>
          </a:p>
        </p:txBody>
      </p:sp>
      <p:sp>
        <p:nvSpPr>
          <p:cNvPr id="2" name="矩形 1"/>
          <p:cNvSpPr/>
          <p:nvPr/>
        </p:nvSpPr>
        <p:spPr>
          <a:xfrm>
            <a:off x="2275065" y="3403627"/>
            <a:ext cx="2169184" cy="461665"/>
          </a:xfrm>
          <a:prstGeom prst="rect">
            <a:avLst/>
          </a:prstGeom>
          <a:solidFill>
            <a:srgbClr val="003366"/>
          </a:solidFill>
        </p:spPr>
        <p:txBody>
          <a:bodyPr wrap="none">
            <a:spAutoFit/>
          </a:bodyPr>
          <a:lstStyle/>
          <a:p>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R&amp;D Focuses </a:t>
            </a:r>
            <a:endParaRPr lang="zh-CN" altLang="en-US"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图片 2"/>
          <p:cNvPicPr>
            <a:picLocks noChangeAspect="1"/>
          </p:cNvPicPr>
          <p:nvPr/>
        </p:nvPicPr>
        <p:blipFill>
          <a:blip r:embed="rId2"/>
          <a:stretch>
            <a:fillRect/>
          </a:stretch>
        </p:blipFill>
        <p:spPr>
          <a:xfrm>
            <a:off x="6168008" y="2276871"/>
            <a:ext cx="5535861" cy="4176464"/>
          </a:xfrm>
          <a:prstGeom prst="rect">
            <a:avLst/>
          </a:prstGeom>
        </p:spPr>
      </p:pic>
    </p:spTree>
    <p:extLst>
      <p:ext uri="{BB962C8B-B14F-4D97-AF65-F5344CB8AC3E}">
        <p14:creationId xmlns:p14="http://schemas.microsoft.com/office/powerpoint/2010/main" val="27428772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4000" b="1" dirty="0">
                <a:latin typeface="微软雅黑" panose="020B0503020204020204" pitchFamily="34" charset="-122"/>
                <a:ea typeface="微软雅黑" panose="020B0503020204020204" pitchFamily="34" charset="-122"/>
              </a:rPr>
              <a:t>数据中台 </a:t>
            </a:r>
            <a:r>
              <a:rPr lang="en-US" altLang="zh-CN" sz="4000" b="1" dirty="0">
                <a:solidFill>
                  <a:srgbClr val="FFFF00"/>
                </a:solidFill>
                <a:latin typeface="微软雅黑" panose="020B0503020204020204" pitchFamily="34" charset="-122"/>
                <a:ea typeface="微软雅黑" panose="020B0503020204020204" pitchFamily="34" charset="-122"/>
              </a:rPr>
              <a:t>vs.</a:t>
            </a:r>
            <a:r>
              <a:rPr lang="en-US" altLang="zh-CN" sz="4000"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业务中台</a:t>
            </a:r>
          </a:p>
        </p:txBody>
      </p:sp>
      <p:grpSp>
        <p:nvGrpSpPr>
          <p:cNvPr id="8" name="组合 7"/>
          <p:cNvGrpSpPr/>
          <p:nvPr/>
        </p:nvGrpSpPr>
        <p:grpSpPr>
          <a:xfrm>
            <a:off x="6096000" y="2629843"/>
            <a:ext cx="2520950" cy="2242177"/>
            <a:chOff x="6096000" y="2629843"/>
            <a:chExt cx="2520950" cy="2242177"/>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2515" y="3551355"/>
              <a:ext cx="2146664" cy="1320665"/>
            </a:xfrm>
            <a:prstGeom prst="rect">
              <a:avLst/>
            </a:prstGeom>
            <a:ln>
              <a:noFill/>
            </a:ln>
            <a:effectLst>
              <a:softEdge rad="112500"/>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29843"/>
              <a:ext cx="2520950" cy="669279"/>
            </a:xfrm>
            <a:prstGeom prst="rect">
              <a:avLst/>
            </a:prstGeom>
          </p:spPr>
        </p:pic>
      </p:grpSp>
      <p:sp>
        <p:nvSpPr>
          <p:cNvPr id="6" name="矩形 5"/>
          <p:cNvSpPr/>
          <p:nvPr/>
        </p:nvSpPr>
        <p:spPr>
          <a:xfrm>
            <a:off x="2829318" y="3926554"/>
            <a:ext cx="1826141"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zh-CN" altLang="en-US" sz="3200" b="1" dirty="0">
                <a:latin typeface="微软雅黑" panose="020B0503020204020204" pitchFamily="34" charset="-122"/>
                <a:ea typeface="微软雅黑" panose="020B0503020204020204" pitchFamily="34" charset="-122"/>
              </a:rPr>
              <a:t>数据中</a:t>
            </a:r>
            <a:r>
              <a:rPr lang="zh-CN" altLang="en-US" sz="3200" b="1" dirty="0" smtClean="0">
                <a:latin typeface="微软雅黑" panose="020B0503020204020204" pitchFamily="34" charset="-122"/>
                <a:ea typeface="微软雅黑" panose="020B0503020204020204" pitchFamily="34" charset="-122"/>
              </a:rPr>
              <a:t>台</a:t>
            </a:r>
            <a:endParaRPr lang="zh-CN" altLang="en-US" sz="3200" dirty="0"/>
          </a:p>
        </p:txBody>
      </p:sp>
      <p:sp>
        <p:nvSpPr>
          <p:cNvPr id="7" name="矩形 6"/>
          <p:cNvSpPr/>
          <p:nvPr/>
        </p:nvSpPr>
        <p:spPr>
          <a:xfrm>
            <a:off x="2829318" y="2672096"/>
            <a:ext cx="1826141" cy="58477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CN" altLang="en-US" sz="3200" b="1" dirty="0">
                <a:latin typeface="微软雅黑" panose="020B0503020204020204" pitchFamily="34" charset="-122"/>
                <a:ea typeface="微软雅黑" panose="020B0503020204020204" pitchFamily="34" charset="-122"/>
              </a:rPr>
              <a:t>业务中台</a:t>
            </a:r>
            <a:endParaRPr lang="zh-CN" altLang="en-US" sz="3200" dirty="0"/>
          </a:p>
        </p:txBody>
      </p:sp>
    </p:spTree>
    <p:extLst>
      <p:ext uri="{BB962C8B-B14F-4D97-AF65-F5344CB8AC3E}">
        <p14:creationId xmlns:p14="http://schemas.microsoft.com/office/powerpoint/2010/main" val="36441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4000" dirty="0" smtClean="0">
                <a:latin typeface="微软雅黑" panose="020B0503020204020204" pitchFamily="34" charset="-122"/>
                <a:ea typeface="微软雅黑" panose="020B0503020204020204" pitchFamily="34" charset="-122"/>
              </a:rPr>
              <a:t>良好的生态形式</a:t>
            </a:r>
            <a:endParaRPr lang="zh-CN" altLang="en-US" sz="4000" dirty="0">
              <a:latin typeface="微软雅黑" panose="020B0503020204020204" pitchFamily="34" charset="-122"/>
              <a:ea typeface="微软雅黑" panose="020B0503020204020204" pitchFamily="34" charset="-122"/>
            </a:endParaRPr>
          </a:p>
        </p:txBody>
      </p:sp>
      <p:grpSp>
        <p:nvGrpSpPr>
          <p:cNvPr id="42" name="组合 41"/>
          <p:cNvGrpSpPr/>
          <p:nvPr/>
        </p:nvGrpSpPr>
        <p:grpSpPr>
          <a:xfrm>
            <a:off x="2468259" y="1628800"/>
            <a:ext cx="7255482" cy="4956508"/>
            <a:chOff x="2432165" y="1298247"/>
            <a:chExt cx="7255482" cy="4956508"/>
          </a:xfrm>
        </p:grpSpPr>
        <p:grpSp>
          <p:nvGrpSpPr>
            <p:cNvPr id="4" name="组合 3"/>
            <p:cNvGrpSpPr/>
            <p:nvPr/>
          </p:nvGrpSpPr>
          <p:grpSpPr>
            <a:xfrm>
              <a:off x="4763330" y="5174429"/>
              <a:ext cx="2560320" cy="1080326"/>
              <a:chOff x="5218176" y="5113469"/>
              <a:chExt cx="2560320" cy="1080326"/>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173" y="5113469"/>
                <a:ext cx="1080326" cy="1080326"/>
              </a:xfrm>
              <a:prstGeom prst="rect">
                <a:avLst/>
              </a:prstGeom>
              <a:noFill/>
            </p:spPr>
          </p:pic>
          <p:sp>
            <p:nvSpPr>
              <p:cNvPr id="6" name="圆角矩形 5"/>
              <p:cNvSpPr/>
              <p:nvPr/>
            </p:nvSpPr>
            <p:spPr>
              <a:xfrm>
                <a:off x="5218176" y="5231675"/>
                <a:ext cx="2560320" cy="843915"/>
              </a:xfrm>
              <a:prstGeom prst="round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015" y="2545610"/>
              <a:ext cx="2520950" cy="669279"/>
            </a:xfrm>
            <a:prstGeom prst="rect">
              <a:avLst/>
            </a:prstGeom>
          </p:spPr>
        </p:pic>
        <p:grpSp>
          <p:nvGrpSpPr>
            <p:cNvPr id="8" name="组合 7"/>
            <p:cNvGrpSpPr/>
            <p:nvPr/>
          </p:nvGrpSpPr>
          <p:grpSpPr>
            <a:xfrm>
              <a:off x="2543961" y="3117072"/>
              <a:ext cx="1052139" cy="794793"/>
              <a:chOff x="9512006" y="2418108"/>
              <a:chExt cx="1052139" cy="794793"/>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5327" y="2921780"/>
                <a:ext cx="318818" cy="2304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028" y="2418108"/>
                <a:ext cx="774570" cy="416699"/>
              </a:xfrm>
              <a:prstGeom prst="rect">
                <a:avLst/>
              </a:prstGeom>
            </p:spPr>
          </p:pic>
          <p:pic>
            <p:nvPicPr>
              <p:cNvPr id="11" name="图片 10"/>
              <p:cNvPicPr>
                <a:picLocks noChangeAspect="1"/>
              </p:cNvPicPr>
              <p:nvPr/>
            </p:nvPicPr>
            <p:blipFill>
              <a:blip r:embed="rId7"/>
              <a:stretch>
                <a:fillRect/>
              </a:stretch>
            </p:blipFill>
            <p:spPr>
              <a:xfrm>
                <a:off x="9512006" y="2883038"/>
                <a:ext cx="693272" cy="329863"/>
              </a:xfrm>
              <a:prstGeom prst="rect">
                <a:avLst/>
              </a:prstGeom>
            </p:spPr>
          </p:pic>
        </p:grpSp>
        <p:grpSp>
          <p:nvGrpSpPr>
            <p:cNvPr id="12" name="组合 11"/>
            <p:cNvGrpSpPr/>
            <p:nvPr/>
          </p:nvGrpSpPr>
          <p:grpSpPr>
            <a:xfrm>
              <a:off x="8475255" y="4155900"/>
              <a:ext cx="965963" cy="1049097"/>
              <a:chOff x="563986" y="722003"/>
              <a:chExt cx="965963" cy="1049097"/>
            </a:xfrm>
          </p:grpSpPr>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986" y="1392159"/>
                <a:ext cx="378941" cy="378941"/>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2770" y="722003"/>
                <a:ext cx="384504" cy="384504"/>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022" y="1517769"/>
                <a:ext cx="474927" cy="144414"/>
              </a:xfrm>
              <a:prstGeom prst="rect">
                <a:avLst/>
              </a:prstGeom>
            </p:spPr>
          </p:pic>
          <p:pic>
            <p:nvPicPr>
              <p:cNvPr id="16" name="图片 15"/>
              <p:cNvPicPr>
                <a:picLocks noChangeAspect="1"/>
              </p:cNvPicPr>
              <p:nvPr/>
            </p:nvPicPr>
            <p:blipFill>
              <a:blip r:embed="rId11"/>
              <a:stretch>
                <a:fillRect/>
              </a:stretch>
            </p:blipFill>
            <p:spPr>
              <a:xfrm>
                <a:off x="612432" y="1084823"/>
                <a:ext cx="340362" cy="317519"/>
              </a:xfrm>
              <a:prstGeom prst="rect">
                <a:avLst/>
              </a:prstGeom>
            </p:spPr>
          </p:pic>
          <p:graphicFrame>
            <p:nvGraphicFramePr>
              <p:cNvPr id="17" name="对象 16"/>
              <p:cNvGraphicFramePr>
                <a:graphicFrameLocks noChangeAspect="1"/>
              </p:cNvGraphicFramePr>
              <p:nvPr>
                <p:extLst/>
              </p:nvPr>
            </p:nvGraphicFramePr>
            <p:xfrm>
              <a:off x="1055022" y="1176101"/>
              <a:ext cx="474927" cy="154868"/>
            </p:xfrm>
            <a:graphic>
              <a:graphicData uri="http://schemas.openxmlformats.org/presentationml/2006/ole">
                <mc:AlternateContent xmlns:mc="http://schemas.openxmlformats.org/markup-compatibility/2006">
                  <mc:Choice xmlns:v="urn:schemas-microsoft-com:vml" Requires="v">
                    <p:oleObj spid="_x0000_s6166" name="Image" r:id="rId12" imgW="1168200" imgH="380880" progId="Photoshop.Image.12">
                      <p:embed/>
                    </p:oleObj>
                  </mc:Choice>
                  <mc:Fallback>
                    <p:oleObj name="Image" r:id="rId12" imgW="1168200" imgH="380880" progId="Photoshop.Image.12">
                      <p:embed/>
                      <p:pic>
                        <p:nvPicPr>
                          <p:cNvPr id="0" name=""/>
                          <p:cNvPicPr/>
                          <p:nvPr/>
                        </p:nvPicPr>
                        <p:blipFill>
                          <a:blip r:embed="rId13"/>
                          <a:stretch>
                            <a:fillRect/>
                          </a:stretch>
                        </p:blipFill>
                        <p:spPr>
                          <a:xfrm>
                            <a:off x="1055022" y="1176101"/>
                            <a:ext cx="474927" cy="154868"/>
                          </a:xfrm>
                          <a:prstGeom prst="rect">
                            <a:avLst/>
                          </a:prstGeom>
                        </p:spPr>
                      </p:pic>
                    </p:oleObj>
                  </mc:Fallback>
                </mc:AlternateContent>
              </a:graphicData>
            </a:graphic>
          </p:graphicFrame>
        </p:grpSp>
        <p:grpSp>
          <p:nvGrpSpPr>
            <p:cNvPr id="18" name="组合 17"/>
            <p:cNvGrpSpPr/>
            <p:nvPr/>
          </p:nvGrpSpPr>
          <p:grpSpPr>
            <a:xfrm>
              <a:off x="8475255" y="2592879"/>
              <a:ext cx="1212392" cy="1063222"/>
              <a:chOff x="8475255" y="2592879"/>
              <a:chExt cx="1212392" cy="1063222"/>
            </a:xfrm>
          </p:grpSpPr>
          <p:pic>
            <p:nvPicPr>
              <p:cNvPr id="19" name="图片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64063" y="2896793"/>
                <a:ext cx="440825" cy="408171"/>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75255" y="2598741"/>
                <a:ext cx="560120" cy="347012"/>
              </a:xfrm>
              <a:prstGeom prst="rect">
                <a:avLst/>
              </a:prstGeom>
            </p:spPr>
          </p:pic>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14180" y="2592879"/>
                <a:ext cx="573467" cy="352873"/>
              </a:xfrm>
              <a:prstGeom prst="rect">
                <a:avLst/>
              </a:prstGeom>
            </p:spPr>
          </p:pic>
          <p:pic>
            <p:nvPicPr>
              <p:cNvPr id="22" name="图片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2868" y="3358863"/>
                <a:ext cx="376090" cy="291718"/>
              </a:xfrm>
              <a:prstGeom prst="rect">
                <a:avLst/>
              </a:prstGeom>
            </p:spPr>
          </p:pic>
          <p:pic>
            <p:nvPicPr>
              <p:cNvPr id="23" name="图片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75256" y="3340070"/>
                <a:ext cx="560120" cy="316031"/>
              </a:xfrm>
              <a:prstGeom prst="rect">
                <a:avLst/>
              </a:prstGeom>
            </p:spPr>
          </p:pic>
        </p:grpSp>
        <p:grpSp>
          <p:nvGrpSpPr>
            <p:cNvPr id="24" name="组合 23"/>
            <p:cNvGrpSpPr/>
            <p:nvPr/>
          </p:nvGrpSpPr>
          <p:grpSpPr>
            <a:xfrm>
              <a:off x="4572133" y="1298247"/>
              <a:ext cx="2942714" cy="902208"/>
              <a:chOff x="3568254" y="1298247"/>
              <a:chExt cx="2942714" cy="902208"/>
            </a:xfrm>
          </p:grpSpPr>
          <p:pic>
            <p:nvPicPr>
              <p:cNvPr id="25" name="图片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68254" y="1402535"/>
                <a:ext cx="1387262" cy="693631"/>
              </a:xfrm>
              <a:prstGeom prst="rect">
                <a:avLst/>
              </a:prstGeom>
            </p:spPr>
          </p:pic>
          <p:pic>
            <p:nvPicPr>
              <p:cNvPr id="26" name="图片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24929" y="1298247"/>
                <a:ext cx="1486039" cy="902208"/>
              </a:xfrm>
              <a:prstGeom prst="rect">
                <a:avLst/>
              </a:prstGeom>
            </p:spPr>
          </p:pic>
        </p:grpSp>
        <p:grpSp>
          <p:nvGrpSpPr>
            <p:cNvPr id="27" name="组合 26"/>
            <p:cNvGrpSpPr/>
            <p:nvPr/>
          </p:nvGrpSpPr>
          <p:grpSpPr>
            <a:xfrm>
              <a:off x="2432165" y="1878717"/>
              <a:ext cx="1275732" cy="728321"/>
              <a:chOff x="2133619" y="1835374"/>
              <a:chExt cx="1275732" cy="728321"/>
            </a:xfrm>
          </p:grpSpPr>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82947" y="2100558"/>
                <a:ext cx="777076" cy="463137"/>
              </a:xfrm>
              <a:prstGeom prst="rect">
                <a:avLst/>
              </a:prstGeom>
            </p:spPr>
          </p:pic>
          <p:pic>
            <p:nvPicPr>
              <p:cNvPr id="29" name="图片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33619" y="1835374"/>
                <a:ext cx="1275732" cy="207774"/>
              </a:xfrm>
              <a:prstGeom prst="rect">
                <a:avLst/>
              </a:prstGeom>
            </p:spPr>
          </p:pic>
        </p:grpSp>
        <p:sp>
          <p:nvSpPr>
            <p:cNvPr id="30" name="文本框 29"/>
            <p:cNvSpPr txBox="1"/>
            <p:nvPr/>
          </p:nvSpPr>
          <p:spPr>
            <a:xfrm>
              <a:off x="2565049" y="1532251"/>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上级主管部门</a:t>
              </a:r>
              <a:endParaRPr lang="zh-CN" altLang="en-US" sz="1200"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2539682" y="2824442"/>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平台合作伙伴</a:t>
              </a:r>
              <a:endParaRPr lang="zh-CN" altLang="en-US" sz="1200"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8450765" y="2173760"/>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国际合作机构</a:t>
              </a:r>
              <a:endParaRPr lang="zh-CN" altLang="en-US" sz="1200"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8450764" y="3876083"/>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国内合作伙伴</a:t>
              </a:r>
              <a:endParaRPr lang="zh-CN" altLang="en-US" sz="1200" dirty="0">
                <a:latin typeface="微软雅黑" panose="020B0503020204020204" pitchFamily="34" charset="-122"/>
                <a:ea typeface="微软雅黑" panose="020B0503020204020204" pitchFamily="34" charset="-122"/>
              </a:endParaRPr>
            </a:p>
          </p:txBody>
        </p:sp>
        <p:grpSp>
          <p:nvGrpSpPr>
            <p:cNvPr id="34" name="组合 33"/>
            <p:cNvGrpSpPr/>
            <p:nvPr/>
          </p:nvGrpSpPr>
          <p:grpSpPr>
            <a:xfrm>
              <a:off x="2444205" y="4175176"/>
              <a:ext cx="1263692" cy="1894635"/>
              <a:chOff x="2444205" y="4306984"/>
              <a:chExt cx="1263692" cy="1894635"/>
            </a:xfrm>
          </p:grpSpPr>
          <p:pic>
            <p:nvPicPr>
              <p:cNvPr id="35" name="图片 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57065" y="5191762"/>
                <a:ext cx="559725" cy="559725"/>
              </a:xfrm>
              <a:prstGeom prst="rect">
                <a:avLst/>
              </a:prstGeom>
            </p:spPr>
          </p:pic>
          <p:pic>
            <p:nvPicPr>
              <p:cNvPr id="36" name="图片 3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12419" y="5166222"/>
                <a:ext cx="595478" cy="595478"/>
              </a:xfrm>
              <a:prstGeom prst="rect">
                <a:avLst/>
              </a:prstGeom>
            </p:spPr>
          </p:pic>
          <p:pic>
            <p:nvPicPr>
              <p:cNvPr id="37" name="图片 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444205" y="4419552"/>
                <a:ext cx="785445" cy="785445"/>
              </a:xfrm>
              <a:prstGeom prst="rect">
                <a:avLst/>
              </a:prstGeom>
            </p:spPr>
          </p:pic>
          <p:pic>
            <p:nvPicPr>
              <p:cNvPr id="38" name="图片 3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115376" y="4516013"/>
                <a:ext cx="592521" cy="592521"/>
              </a:xfrm>
              <a:prstGeom prst="rect">
                <a:avLst/>
              </a:prstGeom>
            </p:spPr>
          </p:pic>
          <p:sp>
            <p:nvSpPr>
              <p:cNvPr id="39" name="文本框 38"/>
              <p:cNvSpPr txBox="1"/>
              <p:nvPr/>
            </p:nvSpPr>
            <p:spPr>
              <a:xfrm>
                <a:off x="2565049" y="4306984"/>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兄弟台站院所</a:t>
                </a:r>
                <a:endParaRPr lang="zh-CN" altLang="en-US" sz="1200" dirty="0">
                  <a:latin typeface="微软雅黑" panose="020B0503020204020204" pitchFamily="34" charset="-122"/>
                  <a:ea typeface="微软雅黑" panose="020B0503020204020204" pitchFamily="34" charset="-122"/>
                </a:endParaRPr>
              </a:p>
            </p:txBody>
          </p:sp>
          <p:pic>
            <p:nvPicPr>
              <p:cNvPr id="40" name="图片 3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89763" y="5904818"/>
                <a:ext cx="1011859" cy="296801"/>
              </a:xfrm>
              <a:prstGeom prst="rect">
                <a:avLst/>
              </a:prstGeom>
            </p:spPr>
          </p:pic>
        </p:grpSp>
        <p:pic>
          <p:nvPicPr>
            <p:cNvPr id="41" name="图片 4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969530" y="3467122"/>
              <a:ext cx="2146664" cy="1320665"/>
            </a:xfrm>
            <a:prstGeom prst="rect">
              <a:avLst/>
            </a:prstGeom>
            <a:ln>
              <a:noFill/>
            </a:ln>
            <a:effectLst>
              <a:softEdge rad="112500"/>
            </a:effectLst>
          </p:spPr>
        </p:pic>
      </p:grpSp>
    </p:spTree>
    <p:extLst>
      <p:ext uri="{BB962C8B-B14F-4D97-AF65-F5344CB8AC3E}">
        <p14:creationId xmlns:p14="http://schemas.microsoft.com/office/powerpoint/2010/main" val="1376295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FF00"/>
                </a:solidFill>
                <a:latin typeface="微软雅黑" panose="020B0503020204020204" pitchFamily="34" charset="-122"/>
                <a:ea typeface="微软雅黑" panose="020B0503020204020204" pitchFamily="34" charset="-122"/>
              </a:rPr>
              <a:t>合作互赢 共同发展</a:t>
            </a:r>
            <a:endParaRPr lang="zh-CN" altLang="en-US" dirty="0">
              <a:solidFill>
                <a:srgbClr val="FFFF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2264" y="3905672"/>
            <a:ext cx="2664296" cy="2664296"/>
          </a:xfrm>
          <a:prstGeom prst="rect">
            <a:avLst/>
          </a:prstGeom>
        </p:spPr>
      </p:pic>
      <p:sp>
        <p:nvSpPr>
          <p:cNvPr id="5" name="文本框 4"/>
          <p:cNvSpPr txBox="1"/>
          <p:nvPr/>
        </p:nvSpPr>
        <p:spPr>
          <a:xfrm>
            <a:off x="4902056" y="5877272"/>
            <a:ext cx="3570208" cy="461665"/>
          </a:xfrm>
          <a:prstGeom prst="rect">
            <a:avLst/>
          </a:prstGeom>
          <a:noFill/>
        </p:spPr>
        <p:txBody>
          <a:bodyPr wrap="none" rtlCol="0">
            <a:spAutoFit/>
          </a:bodyPr>
          <a:lstStyle/>
          <a:p>
            <a:r>
              <a:rPr lang="zh-CN" altLang="en-US" dirty="0">
                <a:solidFill>
                  <a:prstClr val="black"/>
                </a:solidFill>
                <a:latin typeface="华文新魏" panose="02010800040101010101" pitchFamily="2" charset="-122"/>
                <a:ea typeface="华文新魏" panose="02010800040101010101" pitchFamily="2" charset="-122"/>
              </a:rPr>
              <a:t>微信</a:t>
            </a:r>
            <a:r>
              <a:rPr lang="zh-CN" altLang="en-US" dirty="0" smtClean="0">
                <a:solidFill>
                  <a:prstClr val="black"/>
                </a:solidFill>
                <a:latin typeface="华文新魏" panose="02010800040101010101" pitchFamily="2" charset="-122"/>
                <a:ea typeface="华文新魏" panose="02010800040101010101" pitchFamily="2" charset="-122"/>
              </a:rPr>
              <a:t>公众号</a:t>
            </a:r>
            <a:r>
              <a:rPr lang="zh-CN" altLang="en-US" dirty="0">
                <a:solidFill>
                  <a:prstClr val="black"/>
                </a:solidFill>
                <a:latin typeface="华文新魏" panose="02010800040101010101" pitchFamily="2" charset="-122"/>
                <a:ea typeface="华文新魏" panose="02010800040101010101" pitchFamily="2" charset="-122"/>
              </a:rPr>
              <a:t>：虚拟天文台</a:t>
            </a:r>
          </a:p>
        </p:txBody>
      </p:sp>
      <p:pic>
        <p:nvPicPr>
          <p:cNvPr id="6" name="Picture 2" descr="Image result for shake hand log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78209">
            <a:off x="6648213" y="4802463"/>
            <a:ext cx="1286879" cy="108249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3651" y="1966280"/>
            <a:ext cx="4863509" cy="29921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0887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7A813F-9C21-4938-9852-AA4A83EE830E}"/>
              </a:ext>
            </a:extLst>
          </p:cNvPr>
          <p:cNvSpPr>
            <a:spLocks noGrp="1"/>
          </p:cNvSpPr>
          <p:nvPr>
            <p:ph type="title"/>
          </p:nvPr>
        </p:nvSpPr>
        <p:spPr>
          <a:xfrm>
            <a:off x="609600" y="116632"/>
            <a:ext cx="10972800" cy="1143000"/>
          </a:xfrm>
        </p:spPr>
        <p:txBody>
          <a:bodyPr/>
          <a:lstStyle/>
          <a:p>
            <a:pPr algn="l">
              <a:lnSpc>
                <a:spcPct val="150000"/>
              </a:lnSpc>
            </a:pPr>
            <a:r>
              <a:rPr lang="zh-CN" altLang="en-US" sz="2800" b="1" spc="500" dirty="0" smtClean="0">
                <a:latin typeface="微软雅黑" panose="020B0503020204020204" pitchFamily="34" charset="-122"/>
                <a:ea typeface="微软雅黑" panose="020B0503020204020204" pitchFamily="34" charset="-122"/>
              </a:rPr>
              <a:t>分布式天文观测资源</a:t>
            </a:r>
            <a:r>
              <a:rPr lang="en-US" altLang="zh-CN" sz="2800" spc="500" dirty="0" smtClean="0">
                <a:latin typeface="微软雅黑" panose="020B0503020204020204" pitchFamily="34" charset="-122"/>
                <a:ea typeface="微软雅黑" panose="020B0503020204020204" pitchFamily="34" charset="-122"/>
              </a:rPr>
              <a:t/>
            </a:r>
            <a:br>
              <a:rPr lang="en-US" altLang="zh-CN" sz="2800" spc="500" dirty="0" smtClean="0">
                <a:latin typeface="微软雅黑" panose="020B0503020204020204" pitchFamily="34" charset="-122"/>
                <a:ea typeface="微软雅黑" panose="020B0503020204020204" pitchFamily="34" charset="-122"/>
              </a:rPr>
            </a:br>
            <a:r>
              <a:rPr lang="zh-CN" altLang="en-US" sz="2800" spc="500" dirty="0" smtClean="0">
                <a:latin typeface="微软雅黑" panose="020B0503020204020204" pitchFamily="34" charset="-122"/>
                <a:ea typeface="微软雅黑" panose="020B0503020204020204" pitchFamily="34" charset="-122"/>
              </a:rPr>
              <a:t>以各大天文台站和高校为基础的</a:t>
            </a:r>
            <a:r>
              <a:rPr lang="zh-CN" altLang="en-US" sz="2800" b="1" spc="500" dirty="0" smtClean="0">
                <a:latin typeface="微软雅黑" panose="020B0503020204020204" pitchFamily="34" charset="-122"/>
                <a:ea typeface="微软雅黑" panose="020B0503020204020204" pitchFamily="34" charset="-122"/>
              </a:rPr>
              <a:t>数据资源</a:t>
            </a:r>
            <a:r>
              <a:rPr lang="zh-CN" altLang="en-US" sz="2800" b="1" spc="500" dirty="0">
                <a:latin typeface="微软雅黑" panose="020B0503020204020204" pitchFamily="34" charset="-122"/>
                <a:ea typeface="微软雅黑" panose="020B0503020204020204" pitchFamily="34" charset="-122"/>
              </a:rPr>
              <a:t>节点</a:t>
            </a:r>
            <a:endParaRPr lang="zh-CN" altLang="en-US" sz="2800" b="1" dirty="0"/>
          </a:p>
        </p:txBody>
      </p:sp>
      <p:pic>
        <p:nvPicPr>
          <p:cNvPr id="1026" name="Picture 2" descr="国内核心天文观测设备的地理分布">
            <a:extLst>
              <a:ext uri="{FF2B5EF4-FFF2-40B4-BE49-F238E27FC236}">
                <a16:creationId xmlns:a16="http://schemas.microsoft.com/office/drawing/2014/main" xmlns="" id="{DF18B5FD-158D-49A2-A947-640DCF9B9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1772626"/>
            <a:ext cx="5940743"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xmlns="" id="{92442315-3BF4-4BAE-A780-EC2806978C4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04" y="1557872"/>
            <a:ext cx="6006096" cy="4667816"/>
          </a:xfrm>
          <a:prstGeom prst="rect">
            <a:avLst/>
          </a:prstGeom>
        </p:spPr>
      </p:pic>
    </p:spTree>
    <p:extLst>
      <p:ext uri="{BB962C8B-B14F-4D97-AF65-F5344CB8AC3E}">
        <p14:creationId xmlns:p14="http://schemas.microsoft.com/office/powerpoint/2010/main" val="1346604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A18268-8B76-4FDD-8930-9E2D0C3E039F}"/>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中国天文数据中心</a:t>
            </a:r>
            <a:r>
              <a:rPr lang="zh-CN" altLang="en-US" sz="4000" b="1" dirty="0">
                <a:latin typeface="微软雅黑" panose="020B0503020204020204" pitchFamily="34" charset="-122"/>
                <a:ea typeface="微软雅黑" panose="020B0503020204020204" pitchFamily="34" charset="-122"/>
              </a:rPr>
              <a:t> </a:t>
            </a:r>
            <a:r>
              <a:rPr lang="en-US" altLang="zh-CN" sz="4000" b="1" i="1" dirty="0" smtClean="0">
                <a:solidFill>
                  <a:srgbClr val="FFFF00"/>
                </a:solidFill>
                <a:latin typeface="Arial Unicode MS" panose="020B0604020202020204" pitchFamily="34" charset="-122"/>
                <a:ea typeface="Arial Unicode MS" panose="020B0604020202020204" pitchFamily="34" charset="-122"/>
                <a:cs typeface="Arial Unicode MS" panose="020B0604020202020204" pitchFamily="34" charset="-122"/>
              </a:rPr>
              <a:t>since 1989</a:t>
            </a:r>
            <a:endParaRPr lang="zh-CN" altLang="en-US" sz="4000" b="1" i="1" dirty="0">
              <a:solidFill>
                <a:srgbClr val="FFFF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0" name="内容占位符 3">
            <a:extLst>
              <a:ext uri="{FF2B5EF4-FFF2-40B4-BE49-F238E27FC236}">
                <a16:creationId xmlns:a16="http://schemas.microsoft.com/office/drawing/2014/main" xmlns="" id="{F91B6FD2-B467-4DD1-9D8E-BEFA15E7B4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583832" y="1772816"/>
            <a:ext cx="3428964" cy="4691884"/>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xmlns="" id="{1D9A082E-3ECC-4433-B449-1B1CBF132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850" y="1772816"/>
            <a:ext cx="3428964" cy="4671769"/>
          </a:xfrm>
          <a:prstGeom prst="rect">
            <a:avLst/>
          </a:prstGeom>
          <a:ln>
            <a:noFill/>
          </a:ln>
          <a:effectLst>
            <a:outerShdw blurRad="190500" algn="tl" rotWithShape="0">
              <a:srgbClr val="000000">
                <a:alpha val="70000"/>
              </a:srgbClr>
            </a:outerShdw>
          </a:effectLst>
        </p:spPr>
      </p:pic>
      <p:sp>
        <p:nvSpPr>
          <p:cNvPr id="17" name="文本框 16">
            <a:extLst>
              <a:ext uri="{FF2B5EF4-FFF2-40B4-BE49-F238E27FC236}">
                <a16:creationId xmlns:a16="http://schemas.microsoft.com/office/drawing/2014/main" xmlns="" id="{BE3FFFFB-11DA-4557-B82C-2BDF88487823}"/>
              </a:ext>
            </a:extLst>
          </p:cNvPr>
          <p:cNvSpPr txBox="1"/>
          <p:nvPr/>
        </p:nvSpPr>
        <p:spPr>
          <a:xfrm>
            <a:off x="8698814" y="1844824"/>
            <a:ext cx="3029677" cy="446276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200000"/>
              </a:lnSpc>
            </a:pPr>
            <a:r>
              <a:rPr lang="en-US" altLang="zh-CN" sz="1800" dirty="0">
                <a:solidFill>
                  <a:schemeClr val="bg1"/>
                </a:solidFill>
                <a:latin typeface="微软雅黑" panose="020B0503020204020204" pitchFamily="34" charset="-122"/>
                <a:ea typeface="微软雅黑" panose="020B0503020204020204" pitchFamily="34" charset="-122"/>
              </a:rPr>
              <a:t> </a:t>
            </a:r>
            <a:r>
              <a:rPr lang="en-US" altLang="zh-CN" sz="1800" dirty="0" smtClean="0">
                <a:solidFill>
                  <a:schemeClr val="bg1"/>
                </a:solidFill>
                <a:latin typeface="微软雅黑" panose="020B0503020204020204" pitchFamily="34" charset="-122"/>
                <a:ea typeface="微软雅黑" panose="020B0503020204020204" pitchFamily="34" charset="-122"/>
              </a:rPr>
              <a:t>     1989</a:t>
            </a:r>
            <a:r>
              <a:rPr lang="zh-CN" altLang="zh-CN" sz="1800" dirty="0">
                <a:solidFill>
                  <a:schemeClr val="bg1"/>
                </a:solidFill>
                <a:latin typeface="微软雅黑" panose="020B0503020204020204" pitchFamily="34" charset="-122"/>
                <a:ea typeface="微软雅黑" panose="020B0503020204020204" pitchFamily="34" charset="-122"/>
              </a:rPr>
              <a:t>年</a:t>
            </a:r>
            <a:r>
              <a:rPr lang="en-US" altLang="zh-CN" sz="1800" dirty="0">
                <a:solidFill>
                  <a:schemeClr val="bg1"/>
                </a:solidFill>
                <a:latin typeface="微软雅黑" panose="020B0503020204020204" pitchFamily="34" charset="-122"/>
                <a:ea typeface="微软雅黑" panose="020B0503020204020204" pitchFamily="34" charset="-122"/>
              </a:rPr>
              <a:t>4</a:t>
            </a:r>
            <a:r>
              <a:rPr lang="zh-CN" altLang="zh-CN" sz="1800" dirty="0">
                <a:solidFill>
                  <a:schemeClr val="bg1"/>
                </a:solidFill>
                <a:latin typeface="微软雅黑" panose="020B0503020204020204" pitchFamily="34" charset="-122"/>
                <a:ea typeface="微软雅黑" panose="020B0503020204020204" pitchFamily="34" charset="-122"/>
              </a:rPr>
              <a:t>月</a:t>
            </a:r>
            <a:r>
              <a:rPr lang="en-US" altLang="zh-CN" sz="1800" dirty="0">
                <a:solidFill>
                  <a:schemeClr val="bg1"/>
                </a:solidFill>
                <a:latin typeface="微软雅黑" panose="020B0503020204020204" pitchFamily="34" charset="-122"/>
                <a:ea typeface="微软雅黑" panose="020B0503020204020204" pitchFamily="34" charset="-122"/>
              </a:rPr>
              <a:t>17</a:t>
            </a:r>
            <a:r>
              <a:rPr lang="zh-CN" altLang="zh-CN" sz="1800" dirty="0">
                <a:solidFill>
                  <a:schemeClr val="bg1"/>
                </a:solidFill>
                <a:latin typeface="微软雅黑" panose="020B0503020204020204" pitchFamily="34" charset="-122"/>
                <a:ea typeface="微软雅黑" panose="020B0503020204020204" pitchFamily="34" charset="-122"/>
              </a:rPr>
              <a:t>日</a:t>
            </a:r>
            <a:r>
              <a:rPr lang="en-US" altLang="zh-CN" sz="1800" dirty="0">
                <a:solidFill>
                  <a:schemeClr val="bg1"/>
                </a:solidFill>
                <a:latin typeface="微软雅黑" panose="020B0503020204020204" pitchFamily="34" charset="-122"/>
                <a:ea typeface="微软雅黑" panose="020B0503020204020204" pitchFamily="34" charset="-122"/>
              </a:rPr>
              <a:t>-19</a:t>
            </a:r>
            <a:r>
              <a:rPr lang="zh-CN" altLang="zh-CN" sz="1800" dirty="0">
                <a:solidFill>
                  <a:schemeClr val="bg1"/>
                </a:solidFill>
                <a:latin typeface="微软雅黑" panose="020B0503020204020204" pitchFamily="34" charset="-122"/>
                <a:ea typeface="微软雅黑" panose="020B0503020204020204" pitchFamily="34" charset="-122"/>
              </a:rPr>
              <a:t>日，</a:t>
            </a:r>
            <a:r>
              <a:rPr lang="zh-CN" altLang="zh-CN" sz="1800" b="1" dirty="0">
                <a:solidFill>
                  <a:schemeClr val="bg1"/>
                </a:solidFill>
                <a:latin typeface="微软雅黑" panose="020B0503020204020204" pitchFamily="34" charset="-122"/>
                <a:ea typeface="微软雅黑" panose="020B0503020204020204" pitchFamily="34" charset="-122"/>
              </a:rPr>
              <a:t>世界数据中心中国中心天文学科中心</a:t>
            </a:r>
            <a:r>
              <a:rPr lang="zh-CN" altLang="zh-CN" sz="1800" dirty="0">
                <a:solidFill>
                  <a:schemeClr val="bg1"/>
                </a:solidFill>
                <a:latin typeface="微软雅黑" panose="020B0503020204020204" pitchFamily="34" charset="-122"/>
                <a:ea typeface="微软雅黑" panose="020B0503020204020204" pitchFamily="34" charset="-122"/>
              </a:rPr>
              <a:t>成立大会在北京召开。总部挂靠在北京天文台。李启斌任主任</a:t>
            </a:r>
            <a:r>
              <a:rPr lang="zh-CN" altLang="zh-CN" sz="1800" dirty="0" smtClean="0">
                <a:solidFill>
                  <a:schemeClr val="bg1"/>
                </a:solidFill>
                <a:latin typeface="微软雅黑" panose="020B0503020204020204" pitchFamily="34" charset="-122"/>
                <a:ea typeface="微软雅黑" panose="020B0503020204020204" pitchFamily="34" charset="-122"/>
              </a:rPr>
              <a:t>。</a:t>
            </a:r>
            <a:endParaRPr lang="en-US" altLang="zh-CN" sz="1800" dirty="0" smtClean="0">
              <a:solidFill>
                <a:schemeClr val="bg1"/>
              </a:solidFill>
              <a:latin typeface="微软雅黑" panose="020B0503020204020204" pitchFamily="34" charset="-122"/>
              <a:ea typeface="微软雅黑" panose="020B0503020204020204" pitchFamily="34" charset="-122"/>
            </a:endParaRPr>
          </a:p>
          <a:p>
            <a:pPr>
              <a:lnSpc>
                <a:spcPct val="200000"/>
              </a:lnSpc>
            </a:pPr>
            <a:endParaRPr lang="zh-CN" altLang="zh-CN" sz="1800" dirty="0">
              <a:solidFill>
                <a:schemeClr val="bg1"/>
              </a:solidFill>
              <a:latin typeface="微软雅黑" panose="020B0503020204020204" pitchFamily="34" charset="-122"/>
              <a:ea typeface="微软雅黑" panose="020B0503020204020204" pitchFamily="34" charset="-122"/>
            </a:endParaRPr>
          </a:p>
          <a:p>
            <a:pPr algn="r">
              <a:lnSpc>
                <a:spcPct val="200000"/>
              </a:lnSpc>
            </a:pPr>
            <a:r>
              <a:rPr lang="en-US" altLang="zh-CN" sz="1800" dirty="0">
                <a:solidFill>
                  <a:schemeClr val="bg1"/>
                </a:solidFill>
                <a:latin typeface="微软雅黑" panose="020B0503020204020204" pitchFamily="34" charset="-122"/>
                <a:ea typeface="微软雅黑" panose="020B0503020204020204" pitchFamily="34" charset="-122"/>
              </a:rPr>
              <a:t>——</a:t>
            </a:r>
            <a:r>
              <a:rPr lang="zh-CN" altLang="zh-CN" sz="1600" dirty="0">
                <a:solidFill>
                  <a:schemeClr val="bg1"/>
                </a:solidFill>
                <a:latin typeface="微软雅黑" panose="020B0503020204020204" pitchFamily="34" charset="-122"/>
                <a:ea typeface="微软雅黑" panose="020B0503020204020204" pitchFamily="34" charset="-122"/>
              </a:rPr>
              <a:t>中国天文学会</a:t>
            </a:r>
            <a:r>
              <a:rPr lang="zh-CN" altLang="zh-CN" sz="1600" dirty="0" smtClean="0">
                <a:solidFill>
                  <a:schemeClr val="bg1"/>
                </a:solidFill>
                <a:latin typeface="微软雅黑" panose="020B0503020204020204" pitchFamily="34" charset="-122"/>
                <a:ea typeface="微软雅黑" panose="020B0503020204020204" pitchFamily="34" charset="-122"/>
              </a:rPr>
              <a:t>大事记</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gn="r">
              <a:lnSpc>
                <a:spcPct val="200000"/>
              </a:lnSpc>
            </a:pPr>
            <a:r>
              <a:rPr lang="zh-CN" altLang="zh-CN" sz="1600" dirty="0" smtClean="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1982-1992</a:t>
            </a:r>
            <a:r>
              <a:rPr lang="zh-CN" altLang="zh-CN" sz="1600" dirty="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7868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A18268-8B76-4FDD-8930-9E2D0C3E039F}"/>
              </a:ext>
            </a:extLst>
          </p:cNvPr>
          <p:cNvSpPr>
            <a:spLocks noGrp="1"/>
          </p:cNvSpPr>
          <p:nvPr>
            <p:ph type="title"/>
          </p:nvPr>
        </p:nvSpPr>
        <p:spPr/>
        <p:txBody>
          <a:bodyPr/>
          <a:lstStyle/>
          <a:p>
            <a:pPr algn="l"/>
            <a:r>
              <a:rPr lang="zh-CN" altLang="en-US" sz="4000" b="1" dirty="0">
                <a:latin typeface="微软雅黑" panose="020B0503020204020204" pitchFamily="34" charset="-122"/>
                <a:ea typeface="微软雅黑" panose="020B0503020204020204" pitchFamily="34" charset="-122"/>
              </a:rPr>
              <a:t>中国天文数据</a:t>
            </a:r>
            <a:r>
              <a:rPr lang="zh-CN" altLang="en-US" sz="4000" b="1" dirty="0" smtClean="0">
                <a:latin typeface="微软雅黑" panose="020B0503020204020204" pitchFamily="34" charset="-122"/>
                <a:ea typeface="微软雅黑" panose="020B0503020204020204" pitchFamily="34" charset="-122"/>
              </a:rPr>
              <a:t>中心</a:t>
            </a:r>
            <a:endParaRPr lang="zh-CN" altLang="en-US" sz="4000" b="1" dirty="0"/>
          </a:p>
        </p:txBody>
      </p:sp>
      <p:sp>
        <p:nvSpPr>
          <p:cNvPr id="4" name="圆角矩形 92">
            <a:extLst>
              <a:ext uri="{FF2B5EF4-FFF2-40B4-BE49-F238E27FC236}">
                <a16:creationId xmlns:a16="http://schemas.microsoft.com/office/drawing/2014/main" xmlns="" id="{AE650702-7BE0-49F8-A454-416688911786}"/>
              </a:ext>
            </a:extLst>
          </p:cNvPr>
          <p:cNvSpPr/>
          <p:nvPr/>
        </p:nvSpPr>
        <p:spPr>
          <a:xfrm>
            <a:off x="5447928" y="783115"/>
            <a:ext cx="7284909" cy="674337"/>
          </a:xfrm>
          <a:prstGeom prst="roundRect">
            <a:avLst/>
          </a:prstGeom>
          <a:noFill/>
          <a:ln w="19050">
            <a:solidFill>
              <a:srgbClr val="1D49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80000" tIns="60885" rIns="121770" bIns="60885" rtlCol="0" anchor="ctr"/>
          <a:lstStyle/>
          <a:p>
            <a:pPr>
              <a:lnSpc>
                <a:spcPct val="150000"/>
              </a:lnSpc>
            </a:pPr>
            <a:endParaRPr lang="zh-CN" altLang="en-US" sz="1600" dirty="0">
              <a:solidFill>
                <a:srgbClr val="1D4999"/>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xmlns="" id="{59AB283F-B67E-45E4-8346-DF0968858DD0}"/>
              </a:ext>
            </a:extLst>
          </p:cNvPr>
          <p:cNvSpPr/>
          <p:nvPr/>
        </p:nvSpPr>
        <p:spPr>
          <a:xfrm>
            <a:off x="551384" y="1661150"/>
            <a:ext cx="7207825" cy="2585323"/>
          </a:xfrm>
          <a:prstGeom prst="rect">
            <a:avLst/>
          </a:prstGeom>
        </p:spPr>
        <p:txBody>
          <a:bodyPr wrap="square">
            <a:spAutoFit/>
          </a:bodyPr>
          <a:lstStyle/>
          <a:p>
            <a:pPr>
              <a:lnSpc>
                <a:spcPct val="150000"/>
              </a:lnSpc>
            </a:pPr>
            <a:r>
              <a:rPr lang="en-US" altLang="zh-CN" sz="1800" b="1" dirty="0" smtClean="0">
                <a:latin typeface="微软雅黑" panose="020B0503020204020204" pitchFamily="34" charset="-122"/>
                <a:ea typeface="微软雅黑" panose="020B0503020204020204" pitchFamily="34" charset="-122"/>
              </a:rPr>
              <a:t>1989</a:t>
            </a:r>
            <a:r>
              <a:rPr lang="zh-CN" altLang="en-US" sz="1800" b="1" dirty="0">
                <a:latin typeface="微软雅黑" panose="020B0503020204020204" pitchFamily="34" charset="-122"/>
                <a:ea typeface="微软雅黑" panose="020B0503020204020204" pitchFamily="34" charset="-122"/>
              </a:rPr>
              <a:t>年</a:t>
            </a:r>
            <a:r>
              <a:rPr lang="en-US" altLang="zh-CN" sz="1800" b="1" dirty="0">
                <a:latin typeface="微软雅黑" panose="020B0503020204020204" pitchFamily="34" charset="-122"/>
                <a:ea typeface="微软雅黑" panose="020B0503020204020204" pitchFamily="34" charset="-122"/>
              </a:rPr>
              <a:t>4</a:t>
            </a:r>
            <a:r>
              <a:rPr lang="zh-CN" altLang="en-US" sz="1800" b="1" dirty="0" smtClean="0">
                <a:latin typeface="微软雅黑" panose="020B0503020204020204" pitchFamily="34" charset="-122"/>
                <a:ea typeface="微软雅黑" panose="020B0503020204020204" pitchFamily="34" charset="-122"/>
              </a:rPr>
              <a:t>月</a:t>
            </a:r>
            <a:r>
              <a:rPr lang="zh-CN" altLang="en-US" sz="1800" b="1" dirty="0">
                <a:latin typeface="微软雅黑" panose="020B0503020204020204" pitchFamily="34" charset="-122"/>
                <a:ea typeface="微软雅黑" panose="020B0503020204020204" pitchFamily="34" charset="-122"/>
              </a:rPr>
              <a:t>成立</a:t>
            </a:r>
            <a:r>
              <a:rPr lang="zh-CN" altLang="en-US" sz="1800" b="1" dirty="0" smtClean="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前身是“</a:t>
            </a:r>
            <a:r>
              <a:rPr lang="zh-CN" altLang="en-US" sz="1800" b="1" dirty="0">
                <a:solidFill>
                  <a:srgbClr val="FF0000"/>
                </a:solidFill>
                <a:latin typeface="微软雅黑" panose="020B0503020204020204" pitchFamily="34" charset="-122"/>
                <a:ea typeface="微软雅黑" panose="020B0503020204020204" pitchFamily="34" charset="-122"/>
              </a:rPr>
              <a:t>世界数据中心中国中心天文学科中心</a:t>
            </a:r>
            <a:r>
              <a:rPr lang="zh-CN" altLang="en-US" sz="1800" b="1" dirty="0">
                <a:latin typeface="微软雅黑" panose="020B0503020204020204" pitchFamily="34" charset="-122"/>
                <a:ea typeface="微软雅黑" panose="020B0503020204020204" pitchFamily="34" charset="-122"/>
              </a:rPr>
              <a:t>”，总部</a:t>
            </a:r>
            <a:r>
              <a:rPr lang="zh-CN" altLang="en-US" sz="1800" b="1" dirty="0" smtClean="0">
                <a:latin typeface="微软雅黑" panose="020B0503020204020204" pitchFamily="34" charset="-122"/>
                <a:ea typeface="微软雅黑" panose="020B0503020204020204" pitchFamily="34" charset="-122"/>
              </a:rPr>
              <a:t>挂靠北京天文台</a:t>
            </a:r>
            <a:r>
              <a:rPr lang="zh-CN" altLang="en-US" sz="1800" b="1" dirty="0">
                <a:latin typeface="微软雅黑" panose="020B0503020204020204" pitchFamily="34" charset="-122"/>
                <a:ea typeface="微软雅黑" panose="020B0503020204020204" pitchFamily="34" charset="-122"/>
              </a:rPr>
              <a:t>（现国家天文台）</a:t>
            </a:r>
            <a:r>
              <a:rPr lang="zh-CN" altLang="en-US" sz="1800" b="1" dirty="0" smtClean="0">
                <a:latin typeface="微软雅黑" panose="020B0503020204020204" pitchFamily="34" charset="-122"/>
                <a:ea typeface="微软雅黑" panose="020B0503020204020204" pitchFamily="34" charset="-122"/>
              </a:rPr>
              <a:t>。</a:t>
            </a:r>
            <a:endParaRPr lang="en-US" altLang="zh-CN" sz="1800" b="1" dirty="0" smtClean="0">
              <a:latin typeface="微软雅黑" panose="020B0503020204020204" pitchFamily="34" charset="-122"/>
              <a:ea typeface="微软雅黑" panose="020B0503020204020204" pitchFamily="34" charset="-122"/>
            </a:endParaRPr>
          </a:p>
          <a:p>
            <a:pPr>
              <a:lnSpc>
                <a:spcPct val="150000"/>
              </a:lnSpc>
            </a:pPr>
            <a:r>
              <a:rPr lang="en-US" altLang="zh-CN" sz="1800" b="1" dirty="0">
                <a:latin typeface="微软雅黑" panose="020B0503020204020204" pitchFamily="34" charset="-122"/>
                <a:ea typeface="微软雅黑" panose="020B0503020204020204" pitchFamily="34" charset="-122"/>
              </a:rPr>
              <a:t>2011</a:t>
            </a:r>
            <a:r>
              <a:rPr lang="zh-CN" altLang="en-US" sz="1800" b="1" dirty="0">
                <a:latin typeface="微软雅黑" panose="020B0503020204020204" pitchFamily="34" charset="-122"/>
                <a:ea typeface="微软雅黑" panose="020B0503020204020204" pitchFamily="34" charset="-122"/>
              </a:rPr>
              <a:t>年</a:t>
            </a:r>
            <a:r>
              <a:rPr lang="en-US" altLang="zh-CN" sz="1800" b="1" dirty="0">
                <a:latin typeface="微软雅黑" panose="020B0503020204020204" pitchFamily="34" charset="-122"/>
                <a:ea typeface="微软雅黑" panose="020B0503020204020204" pitchFamily="34" charset="-122"/>
              </a:rPr>
              <a:t>12</a:t>
            </a:r>
            <a:r>
              <a:rPr lang="zh-CN" altLang="en-US" sz="1800" b="1" dirty="0" smtClean="0">
                <a:latin typeface="微软雅黑" panose="020B0503020204020204" pitchFamily="34" charset="-122"/>
                <a:ea typeface="微软雅黑" panose="020B0503020204020204" pitchFamily="34" charset="-122"/>
              </a:rPr>
              <a:t>月，中国</a:t>
            </a:r>
            <a:r>
              <a:rPr lang="zh-CN" altLang="en-US" sz="1800" b="1" dirty="0">
                <a:latin typeface="微软雅黑" panose="020B0503020204020204" pitchFamily="34" charset="-122"/>
                <a:ea typeface="微软雅黑" panose="020B0503020204020204" pitchFamily="34" charset="-122"/>
              </a:rPr>
              <a:t>天文数据中心成为新成立的国际科联下属的世界数据系统</a:t>
            </a:r>
            <a:r>
              <a:rPr lang="zh-CN" altLang="en-US" sz="1800" b="1" dirty="0">
                <a:solidFill>
                  <a:srgbClr val="FF0000"/>
                </a:solidFill>
                <a:latin typeface="微软雅黑" panose="020B0503020204020204" pitchFamily="34" charset="-122"/>
                <a:ea typeface="微软雅黑" panose="020B0503020204020204" pitchFamily="34" charset="-122"/>
              </a:rPr>
              <a:t>（</a:t>
            </a:r>
            <a:r>
              <a:rPr lang="en-US" altLang="zh-CN" sz="1800" b="1" dirty="0">
                <a:solidFill>
                  <a:srgbClr val="FF0000"/>
                </a:solidFill>
                <a:latin typeface="微软雅黑" panose="020B0503020204020204" pitchFamily="34" charset="-122"/>
                <a:ea typeface="微软雅黑" panose="020B0503020204020204" pitchFamily="34" charset="-122"/>
              </a:rPr>
              <a:t>WDS</a:t>
            </a:r>
            <a:r>
              <a:rPr lang="zh-CN" altLang="en-US" sz="1800" b="1" dirty="0">
                <a:solidFill>
                  <a:srgbClr val="FF0000"/>
                </a:solidFill>
                <a:latin typeface="微软雅黑" panose="020B0503020204020204" pitchFamily="34" charset="-122"/>
                <a:ea typeface="微软雅黑" panose="020B0503020204020204" pitchFamily="34" charset="-122"/>
              </a:rPr>
              <a:t>）首批正式成员</a:t>
            </a:r>
            <a:r>
              <a:rPr lang="zh-CN" altLang="en-US" sz="1800" b="1" dirty="0" smtClean="0">
                <a:latin typeface="微软雅黑" panose="020B0503020204020204" pitchFamily="34" charset="-122"/>
                <a:ea typeface="微软雅黑" panose="020B0503020204020204" pitchFamily="34" charset="-122"/>
              </a:rPr>
              <a:t>。</a:t>
            </a:r>
            <a:endParaRPr lang="zh-CN" altLang="en-US" sz="1800" b="1" dirty="0">
              <a:solidFill>
                <a:srgbClr val="1D4999"/>
              </a:solidFill>
              <a:latin typeface="微软雅黑" panose="020B0503020204020204" pitchFamily="34" charset="-122"/>
              <a:ea typeface="微软雅黑" panose="020B0503020204020204" pitchFamily="34" charset="-122"/>
            </a:endParaRPr>
          </a:p>
          <a:p>
            <a:pPr>
              <a:lnSpc>
                <a:spcPct val="150000"/>
              </a:lnSpc>
            </a:pPr>
            <a:r>
              <a:rPr lang="en-US" altLang="zh-CN" sz="1800" b="1" dirty="0" smtClean="0">
                <a:latin typeface="微软雅黑" panose="020B0503020204020204" pitchFamily="34" charset="-122"/>
                <a:ea typeface="微软雅黑" panose="020B0503020204020204" pitchFamily="34" charset="-122"/>
              </a:rPr>
              <a:t>2018</a:t>
            </a:r>
            <a:r>
              <a:rPr lang="zh-CN" altLang="en-US" sz="1800" b="1" dirty="0">
                <a:latin typeface="微软雅黑" panose="020B0503020204020204" pitchFamily="34" charset="-122"/>
                <a:ea typeface="微软雅黑" panose="020B0503020204020204" pitchFamily="34" charset="-122"/>
              </a:rPr>
              <a:t>年</a:t>
            </a:r>
            <a:r>
              <a:rPr lang="en-US" altLang="zh-CN" sz="1800" b="1" dirty="0">
                <a:latin typeface="微软雅黑" panose="020B0503020204020204" pitchFamily="34" charset="-122"/>
                <a:ea typeface="微软雅黑" panose="020B0503020204020204" pitchFamily="34" charset="-122"/>
              </a:rPr>
              <a:t>10</a:t>
            </a:r>
            <a:r>
              <a:rPr lang="zh-CN" altLang="en-US" sz="1800" b="1" dirty="0" smtClean="0">
                <a:latin typeface="微软雅黑" panose="020B0503020204020204" pitchFamily="34" charset="-122"/>
                <a:ea typeface="微软雅黑" panose="020B0503020204020204" pitchFamily="34" charset="-122"/>
              </a:rPr>
              <a:t>月，</a:t>
            </a:r>
            <a:r>
              <a:rPr lang="zh-CN" altLang="en-US" sz="1800" b="1" dirty="0" smtClean="0">
                <a:solidFill>
                  <a:srgbClr val="0000FF"/>
                </a:solidFill>
                <a:latin typeface="微软雅黑" panose="020B0503020204020204" pitchFamily="34" charset="-122"/>
                <a:ea typeface="微软雅黑" panose="020B0503020204020204" pitchFamily="34" charset="-122"/>
              </a:rPr>
              <a:t>亚洲</a:t>
            </a:r>
            <a:r>
              <a:rPr lang="zh-CN" altLang="en-US" sz="1800" b="1" dirty="0">
                <a:solidFill>
                  <a:srgbClr val="0000FF"/>
                </a:solidFill>
                <a:latin typeface="微软雅黑" panose="020B0503020204020204" pitchFamily="34" charset="-122"/>
                <a:ea typeface="微软雅黑" panose="020B0503020204020204" pitchFamily="34" charset="-122"/>
              </a:rPr>
              <a:t>首个</a:t>
            </a:r>
            <a:r>
              <a:rPr lang="zh-CN" altLang="en-US" sz="1800" b="1" dirty="0">
                <a:latin typeface="微软雅黑" panose="020B0503020204020204" pitchFamily="34" charset="-122"/>
                <a:ea typeface="微软雅黑" panose="020B0503020204020204" pitchFamily="34" charset="-122"/>
              </a:rPr>
              <a:t>通过</a:t>
            </a:r>
            <a:r>
              <a:rPr lang="en-US" altLang="zh-CN" sz="1800" b="1" dirty="0">
                <a:solidFill>
                  <a:srgbClr val="0000FF"/>
                </a:solidFill>
                <a:latin typeface="微软雅黑" panose="020B0503020204020204" pitchFamily="34" charset="-122"/>
                <a:ea typeface="微软雅黑" panose="020B0503020204020204" pitchFamily="34" charset="-122"/>
              </a:rPr>
              <a:t>CoreTrustSeal</a:t>
            </a:r>
            <a:r>
              <a:rPr lang="zh-CN" altLang="en-US" sz="1800" b="1" dirty="0">
                <a:latin typeface="微软雅黑" panose="020B0503020204020204" pitchFamily="34" charset="-122"/>
                <a:ea typeface="微软雅黑" panose="020B0503020204020204" pitchFamily="34" charset="-122"/>
              </a:rPr>
              <a:t>认证。</a:t>
            </a:r>
            <a:endParaRPr lang="en-US" altLang="zh-CN" sz="1800" b="1" dirty="0">
              <a:latin typeface="微软雅黑" panose="020B0503020204020204" pitchFamily="34" charset="-122"/>
              <a:ea typeface="微软雅黑" panose="020B0503020204020204" pitchFamily="34" charset="-122"/>
            </a:endParaRPr>
          </a:p>
          <a:p>
            <a:pPr>
              <a:lnSpc>
                <a:spcPct val="150000"/>
              </a:lnSpc>
            </a:pPr>
            <a:r>
              <a:rPr lang="en-US" altLang="zh-CN" sz="1800" b="1" dirty="0">
                <a:latin typeface="微软雅黑" panose="020B0503020204020204" pitchFamily="34" charset="-122"/>
                <a:ea typeface="微软雅黑" panose="020B0503020204020204" pitchFamily="34" charset="-122"/>
              </a:rPr>
              <a:t>2019</a:t>
            </a:r>
            <a:r>
              <a:rPr lang="zh-CN" altLang="en-US" sz="1800" b="1" dirty="0">
                <a:latin typeface="微软雅黑" panose="020B0503020204020204" pitchFamily="34" charset="-122"/>
                <a:ea typeface="微软雅黑" panose="020B0503020204020204" pitchFamily="34" charset="-122"/>
              </a:rPr>
              <a:t>年</a:t>
            </a:r>
            <a:r>
              <a:rPr lang="en-US" altLang="zh-CN" sz="1800" b="1" dirty="0">
                <a:latin typeface="微软雅黑" panose="020B0503020204020204" pitchFamily="34" charset="-122"/>
                <a:ea typeface="微软雅黑" panose="020B0503020204020204" pitchFamily="34" charset="-122"/>
              </a:rPr>
              <a:t>6</a:t>
            </a:r>
            <a:r>
              <a:rPr lang="zh-CN" altLang="en-US" sz="1800" b="1" dirty="0" smtClean="0">
                <a:latin typeface="微软雅黑" panose="020B0503020204020204" pitchFamily="34" charset="-122"/>
                <a:ea typeface="微软雅黑" panose="020B0503020204020204" pitchFamily="34" charset="-122"/>
              </a:rPr>
              <a:t>月成为</a:t>
            </a:r>
            <a:r>
              <a:rPr lang="zh-CN" altLang="en-US" sz="1800" b="1" dirty="0">
                <a:latin typeface="微软雅黑" panose="020B0503020204020204" pitchFamily="34" charset="-122"/>
                <a:ea typeface="微软雅黑" panose="020B0503020204020204" pitchFamily="34" charset="-122"/>
              </a:rPr>
              <a:t>我国</a:t>
            </a:r>
            <a:r>
              <a:rPr lang="zh-CN" altLang="en-US" sz="1800" b="1" dirty="0">
                <a:solidFill>
                  <a:srgbClr val="FF0000"/>
                </a:solidFill>
                <a:latin typeface="微软雅黑" panose="020B0503020204020204" pitchFamily="34" charset="-122"/>
                <a:ea typeface="微软雅黑" panose="020B0503020204020204" pitchFamily="34" charset="-122"/>
              </a:rPr>
              <a:t>首批“国家科学数据中心”</a:t>
            </a:r>
            <a:r>
              <a:rPr lang="zh-CN" altLang="en-US" sz="1800" b="1" dirty="0">
                <a:latin typeface="微软雅黑" panose="020B0503020204020204" pitchFamily="34" charset="-122"/>
                <a:ea typeface="微软雅黑" panose="020B0503020204020204" pitchFamily="34" charset="-122"/>
              </a:rPr>
              <a:t>。</a:t>
            </a:r>
          </a:p>
        </p:txBody>
      </p:sp>
      <p:pic>
        <p:nvPicPr>
          <p:cNvPr id="7" name="图片 6">
            <a:extLst>
              <a:ext uri="{FF2B5EF4-FFF2-40B4-BE49-F238E27FC236}">
                <a16:creationId xmlns:a16="http://schemas.microsoft.com/office/drawing/2014/main" xmlns="" id="{015DA7E4-8A6B-4C23-8B59-CB4A0DB2B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2224" y="1660904"/>
            <a:ext cx="3600400" cy="5006807"/>
          </a:xfrm>
          <a:prstGeom prst="rect">
            <a:avLst/>
          </a:prstGeom>
        </p:spPr>
      </p:pic>
      <p:pic>
        <p:nvPicPr>
          <p:cNvPr id="8" name="图片 7">
            <a:extLst>
              <a:ext uri="{FF2B5EF4-FFF2-40B4-BE49-F238E27FC236}">
                <a16:creationId xmlns:a16="http://schemas.microsoft.com/office/drawing/2014/main" xmlns="" id="{52DF5A78-EBB3-40E2-92F7-B01BD847F9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794"/>
          <a:stretch/>
        </p:blipFill>
        <p:spPr>
          <a:xfrm>
            <a:off x="551384" y="4333691"/>
            <a:ext cx="5983689" cy="2350050"/>
          </a:xfrm>
          <a:prstGeom prst="rect">
            <a:avLst/>
          </a:prstGeom>
          <a:noFill/>
          <a:ln>
            <a:noFill/>
          </a:ln>
        </p:spPr>
      </p:pic>
      <p:pic>
        <p:nvPicPr>
          <p:cNvPr id="10" name="图片 9">
            <a:extLst>
              <a:ext uri="{FF2B5EF4-FFF2-40B4-BE49-F238E27FC236}">
                <a16:creationId xmlns:a16="http://schemas.microsoft.com/office/drawing/2014/main" xmlns="" id="{A91B8347-E0AA-4F92-A38E-2B79D63A37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984" y="3272435"/>
            <a:ext cx="2290893" cy="33952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3748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17645032-E484-43E3-A84F-3BC90A67BC48}"/>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352" y="1793377"/>
            <a:ext cx="9900562" cy="4150273"/>
          </a:xfrm>
          <a:prstGeom prst="rect">
            <a:avLst/>
          </a:prstGeom>
          <a:noFill/>
          <a:ln>
            <a:noFill/>
          </a:ln>
          <a:effectLst/>
        </p:spPr>
      </p:pic>
      <p:sp>
        <p:nvSpPr>
          <p:cNvPr id="2" name="标题 1">
            <a:extLst>
              <a:ext uri="{FF2B5EF4-FFF2-40B4-BE49-F238E27FC236}">
                <a16:creationId xmlns:a16="http://schemas.microsoft.com/office/drawing/2014/main" xmlns="" id="{EBFF621F-E677-448F-AA7B-623FCB11DD64}"/>
              </a:ext>
            </a:extLst>
          </p:cNvPr>
          <p:cNvSpPr>
            <a:spLocks noGrp="1"/>
          </p:cNvSpPr>
          <p:nvPr>
            <p:ph type="title"/>
          </p:nvPr>
        </p:nvSpPr>
        <p:spPr/>
        <p:txBody>
          <a:bodyPr/>
          <a:lstStyle/>
          <a:p>
            <a:pPr algn="l"/>
            <a:r>
              <a:rPr lang="zh-CN" altLang="en-US" sz="4000" dirty="0" smtClean="0">
                <a:latin typeface="微软雅黑" panose="020B0503020204020204" pitchFamily="34" charset="-122"/>
                <a:ea typeface="微软雅黑" panose="020B0503020204020204" pitchFamily="34" charset="-122"/>
              </a:rPr>
              <a:t>现有</a:t>
            </a:r>
            <a:r>
              <a:rPr lang="zh-CN" altLang="en-US" sz="4000" b="1" dirty="0" smtClean="0">
                <a:latin typeface="微软雅黑" panose="020B0503020204020204" pitchFamily="34" charset="-122"/>
                <a:ea typeface="微软雅黑" panose="020B0503020204020204" pitchFamily="34" charset="-122"/>
              </a:rPr>
              <a:t>数据资源</a:t>
            </a:r>
            <a:r>
              <a:rPr lang="zh-CN" altLang="en-US" sz="4000" dirty="0" smtClean="0">
                <a:latin typeface="微软雅黑" panose="020B0503020204020204" pitchFamily="34" charset="-122"/>
                <a:ea typeface="微软雅黑" panose="020B0503020204020204" pitchFamily="34" charset="-122"/>
              </a:rPr>
              <a:t>一览</a:t>
            </a:r>
            <a:endParaRPr lang="zh-CN" altLang="en-US" sz="4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0467" y="116632"/>
            <a:ext cx="6745127" cy="6624737"/>
          </a:xfrm>
          <a:prstGeom prst="rect">
            <a:avLst/>
          </a:prstGeom>
        </p:spPr>
      </p:pic>
      <p:sp>
        <p:nvSpPr>
          <p:cNvPr id="8" name="矩形 7">
            <a:extLst>
              <a:ext uri="{FF2B5EF4-FFF2-40B4-BE49-F238E27FC236}">
                <a16:creationId xmlns:a16="http://schemas.microsoft.com/office/drawing/2014/main" xmlns="" id="{AF53F698-E755-4486-A653-C5EF24E23309}"/>
              </a:ext>
            </a:extLst>
          </p:cNvPr>
          <p:cNvSpPr/>
          <p:nvPr/>
        </p:nvSpPr>
        <p:spPr>
          <a:xfrm>
            <a:off x="609600" y="3645024"/>
            <a:ext cx="4345453" cy="2427716"/>
          </a:xfrm>
          <a:prstGeom prst="rect">
            <a:avLst/>
          </a:prstGeom>
          <a:solidFill>
            <a:schemeClr val="bg1">
              <a:alpha val="71000"/>
            </a:schemeClr>
          </a:solidFill>
        </p:spPr>
        <p:txBody>
          <a:bodyPr wrap="square">
            <a:spAutoFit/>
          </a:bodyPr>
          <a:lstStyle/>
          <a:p>
            <a:pPr>
              <a:lnSpc>
                <a:spcPct val="150000"/>
              </a:lnSpc>
            </a:pPr>
            <a:r>
              <a:rPr lang="en-US" altLang="zh-CN" spc="300" dirty="0">
                <a:solidFill>
                  <a:schemeClr val="tx1">
                    <a:lumMod val="75000"/>
                    <a:lumOff val="25000"/>
                  </a:schemeClr>
                </a:solidFill>
                <a:latin typeface="微软雅黑" panose="020B0503020204020204" pitchFamily="34" charset="-122"/>
                <a:ea typeface="微软雅黑" panose="020B0503020204020204" pitchFamily="34" charset="-122"/>
              </a:rPr>
              <a:t>100TB</a:t>
            </a:r>
            <a:r>
              <a:rPr lang="zh-CN" altLang="en-US" spc="300" dirty="0">
                <a:solidFill>
                  <a:schemeClr val="tx1">
                    <a:lumMod val="75000"/>
                    <a:lumOff val="25000"/>
                  </a:schemeClr>
                </a:solidFill>
                <a:latin typeface="微软雅黑" panose="020B0503020204020204" pitchFamily="34" charset="-122"/>
                <a:ea typeface="微软雅黑" panose="020B0503020204020204" pitchFamily="34" charset="-122"/>
              </a:rPr>
              <a:t>数据</a:t>
            </a:r>
            <a:r>
              <a:rPr lang="zh-CN" altLang="en-US" sz="2800" b="1" spc="300" dirty="0">
                <a:solidFill>
                  <a:srgbClr val="00B050"/>
                </a:solidFill>
                <a:latin typeface="微软雅黑" panose="020B0503020204020204" pitchFamily="34" charset="-122"/>
                <a:ea typeface="微软雅黑" panose="020B0503020204020204" pitchFamily="34" charset="-122"/>
              </a:rPr>
              <a:t>完全开放</a:t>
            </a:r>
            <a:endParaRPr lang="en-US" altLang="zh-CN" sz="2800" b="1" spc="300" dirty="0">
              <a:solidFill>
                <a:srgbClr val="00B050"/>
              </a:solidFill>
              <a:latin typeface="微软雅黑" panose="020B0503020204020204" pitchFamily="34" charset="-122"/>
              <a:ea typeface="微软雅黑" panose="020B0503020204020204" pitchFamily="34" charset="-122"/>
            </a:endParaRPr>
          </a:p>
          <a:p>
            <a:pPr>
              <a:lnSpc>
                <a:spcPct val="150000"/>
              </a:lnSpc>
            </a:pPr>
            <a:r>
              <a:rPr lang="zh-CN" altLang="en-US" spc="300" dirty="0">
                <a:solidFill>
                  <a:schemeClr val="tx1">
                    <a:lumMod val="75000"/>
                    <a:lumOff val="25000"/>
                  </a:schemeClr>
                </a:solidFill>
                <a:latin typeface="微软雅黑" panose="020B0503020204020204" pitchFamily="34" charset="-122"/>
                <a:ea typeface="微软雅黑" panose="020B0503020204020204" pitchFamily="34" charset="-122"/>
              </a:rPr>
              <a:t>提供</a:t>
            </a:r>
            <a:r>
              <a:rPr lang="zh-CN" altLang="en-US" sz="2800" b="1" spc="300" dirty="0">
                <a:solidFill>
                  <a:schemeClr val="tx1">
                    <a:lumMod val="75000"/>
                    <a:lumOff val="25000"/>
                  </a:schemeClr>
                </a:solidFill>
                <a:latin typeface="微软雅黑" panose="020B0503020204020204" pitchFamily="34" charset="-122"/>
                <a:ea typeface="微软雅黑" panose="020B0503020204020204" pitchFamily="34" charset="-122"/>
              </a:rPr>
              <a:t>匿名</a:t>
            </a:r>
            <a:r>
              <a:rPr lang="zh-CN" altLang="en-US" sz="2800" b="1" spc="300" dirty="0">
                <a:solidFill>
                  <a:srgbClr val="00B050"/>
                </a:solidFill>
                <a:latin typeface="微软雅黑" panose="020B0503020204020204" pitchFamily="34" charset="-122"/>
                <a:ea typeface="微软雅黑" panose="020B0503020204020204" pitchFamily="34" charset="-122"/>
              </a:rPr>
              <a:t>免费</a:t>
            </a:r>
            <a:r>
              <a:rPr lang="zh-CN" altLang="en-US" spc="300" dirty="0">
                <a:solidFill>
                  <a:schemeClr val="tx1">
                    <a:lumMod val="75000"/>
                    <a:lumOff val="25000"/>
                  </a:schemeClr>
                </a:solidFill>
                <a:latin typeface="微软雅黑" panose="020B0503020204020204" pitchFamily="34" charset="-122"/>
                <a:ea typeface="微软雅黑" panose="020B0503020204020204" pitchFamily="34" charset="-122"/>
              </a:rPr>
              <a:t>下载</a:t>
            </a:r>
            <a:r>
              <a:rPr lang="zh-CN" altLang="en-US" spc="300" dirty="0" smtClean="0">
                <a:solidFill>
                  <a:schemeClr val="tx1">
                    <a:lumMod val="75000"/>
                    <a:lumOff val="25000"/>
                  </a:schemeClr>
                </a:solidFill>
                <a:latin typeface="微软雅黑" panose="020B0503020204020204" pitchFamily="34" charset="-122"/>
                <a:ea typeface="微软雅黑" panose="020B0503020204020204" pitchFamily="34" charset="-122"/>
              </a:rPr>
              <a:t>服务</a:t>
            </a:r>
            <a:endParaRPr lang="en-US" altLang="zh-CN" spc="3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0" indent="0">
              <a:lnSpc>
                <a:spcPct val="150000"/>
              </a:lnSpc>
              <a:buFont typeface="Arial" charset="0"/>
              <a:buNone/>
            </a:pPr>
            <a:r>
              <a:rPr lang="zh-CN" altLang="en-US" spc="300" dirty="0">
                <a:latin typeface="微软雅黑" panose="020B0503020204020204" pitchFamily="34" charset="-122"/>
                <a:ea typeface="微软雅黑" panose="020B0503020204020204" pitchFamily="34" charset="-122"/>
              </a:rPr>
              <a:t>开放为</a:t>
            </a:r>
            <a:r>
              <a:rPr lang="zh-CN" altLang="en-US" b="1" spc="300" dirty="0">
                <a:solidFill>
                  <a:srgbClr val="00B05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常态</a:t>
            </a:r>
            <a:endParaRPr lang="en-US" altLang="zh-CN" spc="300" dirty="0">
              <a:latin typeface="微软雅黑" panose="020B0503020204020204" pitchFamily="34" charset="-122"/>
              <a:ea typeface="微软雅黑" panose="020B0503020204020204" pitchFamily="34" charset="-122"/>
            </a:endParaRPr>
          </a:p>
          <a:p>
            <a:pPr marL="0" indent="0">
              <a:lnSpc>
                <a:spcPct val="150000"/>
              </a:lnSpc>
              <a:buFont typeface="Arial" charset="0"/>
              <a:buNone/>
            </a:pPr>
            <a:r>
              <a:rPr lang="zh-CN" altLang="en-US" spc="300" dirty="0">
                <a:latin typeface="微软雅黑" panose="020B0503020204020204" pitchFamily="34" charset="-122"/>
                <a:ea typeface="微软雅黑" panose="020B0503020204020204" pitchFamily="34" charset="-122"/>
              </a:rPr>
              <a:t>不开放为</a:t>
            </a:r>
            <a:r>
              <a:rPr lang="zh-CN" altLang="en-US" b="1" spc="300"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例外</a:t>
            </a:r>
            <a:endParaRPr lang="zh-CN" altLang="en-US" b="1" spc="3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02878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1188D27-3A9A-4590-80F6-26693D10C35B}"/>
              </a:ext>
            </a:extLst>
          </p:cNvPr>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国内外天文数据中心</a:t>
            </a:r>
            <a:endParaRPr lang="zh-CN" altLang="en-US" sz="4000" b="1" dirty="0">
              <a:latin typeface="微软雅黑" panose="020B0503020204020204" pitchFamily="34" charset="-122"/>
              <a:ea typeface="微软雅黑" panose="020B0503020204020204" pitchFamily="34" charset="-122"/>
            </a:endParaRPr>
          </a:p>
        </p:txBody>
      </p:sp>
      <p:graphicFrame>
        <p:nvGraphicFramePr>
          <p:cNvPr id="4" name="内容占位符 3">
            <a:extLst>
              <a:ext uri="{FF2B5EF4-FFF2-40B4-BE49-F238E27FC236}">
                <a16:creationId xmlns:a16="http://schemas.microsoft.com/office/drawing/2014/main" xmlns="" id="{82A0936D-DA69-42EC-9461-BEA4C2D4D50A}"/>
              </a:ext>
            </a:extLst>
          </p:cNvPr>
          <p:cNvGraphicFramePr>
            <a:graphicFrameLocks noGrp="1"/>
          </p:cNvGraphicFramePr>
          <p:nvPr>
            <p:ph idx="1"/>
            <p:extLst>
              <p:ext uri="{D42A27DB-BD31-4B8C-83A1-F6EECF244321}">
                <p14:modId xmlns:p14="http://schemas.microsoft.com/office/powerpoint/2010/main" val="3779632705"/>
              </p:ext>
            </p:extLst>
          </p:nvPr>
        </p:nvGraphicFramePr>
        <p:xfrm>
          <a:off x="407368" y="1484784"/>
          <a:ext cx="100811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a:extLst>
              <a:ext uri="{FF2B5EF4-FFF2-40B4-BE49-F238E27FC236}">
                <a16:creationId xmlns:a16="http://schemas.microsoft.com/office/drawing/2014/main" xmlns="" id="{1766D0FD-A11E-41C0-8130-A7FC15F51D9F}"/>
              </a:ext>
            </a:extLst>
          </p:cNvPr>
          <p:cNvSpPr/>
          <p:nvPr/>
        </p:nvSpPr>
        <p:spPr>
          <a:xfrm>
            <a:off x="6816080" y="1704874"/>
            <a:ext cx="3672000" cy="523220"/>
          </a:xfrm>
          <a:prstGeom prst="rect">
            <a:avLst/>
          </a:prstGeom>
          <a:solidFill>
            <a:schemeClr val="accent1">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lvl="0" algn="r"/>
            <a:r>
              <a:rPr lang="en-US" altLang="zh-CN" sz="2800" dirty="0">
                <a:latin typeface="微软雅黑" panose="020B0503020204020204" pitchFamily="34" charset="-122"/>
                <a:ea typeface="微软雅黑" panose="020B0503020204020204" pitchFamily="34" charset="-122"/>
              </a:rPr>
              <a:t>1972</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开始</a:t>
            </a:r>
            <a:r>
              <a:rPr lang="zh-CN" altLang="zh-CN" sz="1600" dirty="0">
                <a:latin typeface="微软雅黑" panose="020B0503020204020204" pitchFamily="34" charset="-122"/>
                <a:ea typeface="微软雅黑" panose="020B0503020204020204" pitchFamily="34" charset="-122"/>
              </a:rPr>
              <a:t>对天文数据电子化管理</a:t>
            </a:r>
          </a:p>
        </p:txBody>
      </p:sp>
      <p:sp>
        <p:nvSpPr>
          <p:cNvPr id="6" name="矩形 5">
            <a:extLst>
              <a:ext uri="{FF2B5EF4-FFF2-40B4-BE49-F238E27FC236}">
                <a16:creationId xmlns:a16="http://schemas.microsoft.com/office/drawing/2014/main" xmlns="" id="{9ACC35B2-2FBB-4082-9B96-DDBF4736648D}"/>
              </a:ext>
            </a:extLst>
          </p:cNvPr>
          <p:cNvSpPr/>
          <p:nvPr/>
        </p:nvSpPr>
        <p:spPr>
          <a:xfrm>
            <a:off x="6816080" y="3073026"/>
            <a:ext cx="3672000" cy="400110"/>
          </a:xfrm>
          <a:prstGeom prst="rect">
            <a:avLst/>
          </a:prstGeom>
          <a:solidFill>
            <a:schemeClr val="accent1">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lvl="0" algn="r"/>
            <a:r>
              <a:rPr lang="en-US" altLang="zh-CN" sz="1600" dirty="0">
                <a:latin typeface="微软雅黑" panose="020B0503020204020204" pitchFamily="34" charset="-122"/>
                <a:ea typeface="微软雅黑" panose="020B0503020204020204" pitchFamily="34" charset="-122"/>
              </a:rPr>
              <a:t>NASA</a:t>
            </a:r>
            <a:r>
              <a:rPr lang="zh-CN" altLang="en-US" sz="1600" dirty="0">
                <a:latin typeface="微软雅黑" panose="020B0503020204020204" pitchFamily="34" charset="-122"/>
                <a:ea typeface="微软雅黑" panose="020B0503020204020204" pitchFamily="34" charset="-122"/>
              </a:rPr>
              <a:t>数据中心</a:t>
            </a:r>
            <a:r>
              <a:rPr lang="zh-CN" altLang="en-US" sz="2000" dirty="0">
                <a:latin typeface="微软雅黑" panose="020B0503020204020204" pitchFamily="34" charset="-122"/>
                <a:ea typeface="微软雅黑" panose="020B0503020204020204" pitchFamily="34" charset="-122"/>
              </a:rPr>
              <a:t>体系与</a:t>
            </a:r>
            <a:r>
              <a:rPr lang="en-US" altLang="zh-CN" sz="2000" dirty="0">
                <a:latin typeface="微软雅黑" panose="020B0503020204020204" pitchFamily="34" charset="-122"/>
                <a:ea typeface="微软雅黑" panose="020B0503020204020204" pitchFamily="34" charset="-122"/>
              </a:rPr>
              <a:t>CDS</a:t>
            </a:r>
            <a:r>
              <a:rPr lang="zh-CN" altLang="en-US" sz="2000" dirty="0">
                <a:latin typeface="微软雅黑" panose="020B0503020204020204" pitchFamily="34" charset="-122"/>
                <a:ea typeface="微软雅黑" panose="020B0503020204020204" pitchFamily="34" charset="-122"/>
              </a:rPr>
              <a:t>不同</a:t>
            </a:r>
            <a:endParaRPr lang="zh-CN" altLang="zh-CN" sz="2000" dirty="0">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xmlns="" id="{8EF6CED0-34E5-4B10-9980-F9ABCB961C9A}"/>
              </a:ext>
            </a:extLst>
          </p:cNvPr>
          <p:cNvSpPr/>
          <p:nvPr/>
        </p:nvSpPr>
        <p:spPr>
          <a:xfrm>
            <a:off x="6816080" y="4441178"/>
            <a:ext cx="3672408" cy="338554"/>
          </a:xfrm>
          <a:prstGeom prst="rect">
            <a:avLst/>
          </a:prstGeom>
          <a:solidFill>
            <a:schemeClr val="accent1">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lvl="0" algn="r"/>
            <a:r>
              <a:rPr lang="zh-CN" altLang="zh-CN" sz="1600" dirty="0">
                <a:latin typeface="微软雅黑" panose="020B0503020204020204" pitchFamily="34" charset="-122"/>
                <a:ea typeface="微软雅黑" panose="020B0503020204020204" pitchFamily="34" charset="-122"/>
              </a:rPr>
              <a:t>加拿大天文数据服务的</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国家队</a:t>
            </a:r>
            <a:r>
              <a:rPr lang="zh-CN" altLang="en-US"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xmlns="" id="{502B6383-5012-4B98-8154-E12E999DA34A}"/>
              </a:ext>
            </a:extLst>
          </p:cNvPr>
          <p:cNvSpPr/>
          <p:nvPr/>
        </p:nvSpPr>
        <p:spPr>
          <a:xfrm>
            <a:off x="10586337" y="1700808"/>
            <a:ext cx="1210588" cy="400110"/>
          </a:xfrm>
          <a:prstGeom prst="rect">
            <a:avLst/>
          </a:prstGeom>
          <a:solidFill>
            <a:schemeClr val="accent2">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vert="horz" wrap="none">
            <a:spAutoFit/>
          </a:bodyPr>
          <a:lstStyle/>
          <a:p>
            <a:r>
              <a:rPr lang="zh-CN"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国际数据</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xmlns="" id="{502B6383-5012-4B98-8154-E12E999DA34A}"/>
              </a:ext>
            </a:extLst>
          </p:cNvPr>
          <p:cNvSpPr/>
          <p:nvPr/>
        </p:nvSpPr>
        <p:spPr>
          <a:xfrm>
            <a:off x="10586337" y="3073026"/>
            <a:ext cx="1210588" cy="400110"/>
          </a:xfrm>
          <a:prstGeom prst="rect">
            <a:avLst/>
          </a:prstGeom>
          <a:solidFill>
            <a:schemeClr val="accent3">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vert="horz" wrap="none">
            <a:spAutoFit/>
          </a:bodyPr>
          <a:lstStyle/>
          <a:p>
            <a:r>
              <a:rPr lang="zh-CN" altLang="en-US" sz="2000" b="1" kern="100" dirty="0" smtClean="0">
                <a:solidFill>
                  <a:srgbClr val="00B050"/>
                </a:solidFill>
                <a:latin typeface="微软雅黑" panose="020B0503020204020204" pitchFamily="34" charset="-122"/>
                <a:ea typeface="微软雅黑" panose="020B0503020204020204" pitchFamily="34" charset="-122"/>
                <a:cs typeface="Times New Roman" panose="02020603050405020304" pitchFamily="18" charset="0"/>
              </a:rPr>
              <a:t>自有数据</a:t>
            </a:r>
            <a:endParaRPr lang="zh-CN" altLang="en-US" sz="2000" b="1" dirty="0">
              <a:solidFill>
                <a:srgbClr val="00B050"/>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502B6383-5012-4B98-8154-E12E999DA34A}"/>
              </a:ext>
            </a:extLst>
          </p:cNvPr>
          <p:cNvSpPr/>
          <p:nvPr/>
        </p:nvSpPr>
        <p:spPr>
          <a:xfrm>
            <a:off x="10586337" y="4829090"/>
            <a:ext cx="1210588" cy="400110"/>
          </a:xfrm>
          <a:prstGeom prst="rect">
            <a:avLst/>
          </a:prstGeom>
          <a:solidFill>
            <a:schemeClr val="accent3">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vert="horz" wrap="none">
            <a:spAutoFit/>
          </a:bodyPr>
          <a:lstStyle/>
          <a:p>
            <a:r>
              <a:rPr lang="zh-CN" altLang="en-US" sz="2000" b="1" kern="100" dirty="0" smtClean="0">
                <a:solidFill>
                  <a:srgbClr val="00B050"/>
                </a:solidFill>
                <a:latin typeface="微软雅黑" panose="020B0503020204020204" pitchFamily="34" charset="-122"/>
                <a:ea typeface="微软雅黑" panose="020B0503020204020204" pitchFamily="34" charset="-122"/>
                <a:cs typeface="Times New Roman" panose="02020603050405020304" pitchFamily="18" charset="0"/>
              </a:rPr>
              <a:t>自有数据</a:t>
            </a:r>
            <a:endParaRPr lang="zh-CN" altLang="en-US" sz="2000" b="1" dirty="0">
              <a:solidFill>
                <a:srgbClr val="00B050"/>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xmlns="" id="{502B6383-5012-4B98-8154-E12E999DA34A}"/>
              </a:ext>
            </a:extLst>
          </p:cNvPr>
          <p:cNvSpPr/>
          <p:nvPr/>
        </p:nvSpPr>
        <p:spPr>
          <a:xfrm>
            <a:off x="10586337" y="4401245"/>
            <a:ext cx="1210588" cy="400110"/>
          </a:xfrm>
          <a:prstGeom prst="rect">
            <a:avLst/>
          </a:prstGeom>
          <a:solidFill>
            <a:schemeClr val="accent2">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vert="horz" wrap="none">
            <a:spAutoFit/>
          </a:bodyPr>
          <a:lstStyle/>
          <a:p>
            <a:r>
              <a:rPr lang="zh-CN"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国际数据</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xmlns="" id="{502B6383-5012-4B98-8154-E12E999DA34A}"/>
              </a:ext>
            </a:extLst>
          </p:cNvPr>
          <p:cNvSpPr/>
          <p:nvPr/>
        </p:nvSpPr>
        <p:spPr>
          <a:xfrm>
            <a:off x="10560496" y="6197242"/>
            <a:ext cx="1210588" cy="400110"/>
          </a:xfrm>
          <a:prstGeom prst="rect">
            <a:avLst/>
          </a:prstGeom>
          <a:solidFill>
            <a:schemeClr val="accent3">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vert="horz" wrap="none">
            <a:spAutoFit/>
          </a:bodyPr>
          <a:lstStyle/>
          <a:p>
            <a:r>
              <a:rPr lang="zh-CN" altLang="en-US" sz="2000" b="1" kern="100" dirty="0" smtClean="0">
                <a:solidFill>
                  <a:srgbClr val="00B050"/>
                </a:solidFill>
                <a:latin typeface="微软雅黑" panose="020B0503020204020204" pitchFamily="34" charset="-122"/>
                <a:ea typeface="微软雅黑" panose="020B0503020204020204" pitchFamily="34" charset="-122"/>
                <a:cs typeface="Times New Roman" panose="02020603050405020304" pitchFamily="18" charset="0"/>
              </a:rPr>
              <a:t>自有数据</a:t>
            </a:r>
            <a:endParaRPr lang="zh-CN" altLang="en-US" sz="2000" b="1" dirty="0">
              <a:solidFill>
                <a:srgbClr val="00B050"/>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502B6383-5012-4B98-8154-E12E999DA34A}"/>
              </a:ext>
            </a:extLst>
          </p:cNvPr>
          <p:cNvSpPr/>
          <p:nvPr/>
        </p:nvSpPr>
        <p:spPr>
          <a:xfrm>
            <a:off x="10568754" y="5774756"/>
            <a:ext cx="1210588" cy="400110"/>
          </a:xfrm>
          <a:prstGeom prst="rect">
            <a:avLst/>
          </a:prstGeom>
          <a:solidFill>
            <a:schemeClr val="accent2">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vert="horz" wrap="square">
            <a:spAutoFit/>
          </a:bodyPr>
          <a:lstStyle/>
          <a:p>
            <a:r>
              <a:rPr lang="zh-CN"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国际数据</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5903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E5B600-C01A-4B60-9018-E2B46735EF9A}"/>
              </a:ext>
            </a:extLst>
          </p:cNvPr>
          <p:cNvSpPr>
            <a:spLocks noGrp="1"/>
          </p:cNvSpPr>
          <p:nvPr>
            <p:ph type="title"/>
          </p:nvPr>
        </p:nvSpPr>
        <p:spPr/>
        <p:txBody>
          <a:bodyPr/>
          <a:lstStyle/>
          <a:p>
            <a:pPr algn="l"/>
            <a:r>
              <a:rPr lang="zh-CN" altLang="en-US" sz="3600" b="1" dirty="0" smtClean="0">
                <a:latin typeface="微软雅黑" panose="020B0503020204020204" pitchFamily="34" charset="-122"/>
                <a:ea typeface="微软雅黑" panose="020B0503020204020204" pitchFamily="34" charset="-122"/>
              </a:rPr>
              <a:t>案例一：</a:t>
            </a:r>
            <a:r>
              <a:rPr lang="zh-CN" altLang="zh-CN" sz="3600" b="1" dirty="0" smtClean="0">
                <a:latin typeface="微软雅黑" panose="020B0503020204020204" pitchFamily="34" charset="-122"/>
                <a:ea typeface="微软雅黑" panose="020B0503020204020204" pitchFamily="34" charset="-122"/>
              </a:rPr>
              <a:t>郭守敬</a:t>
            </a:r>
            <a:r>
              <a:rPr lang="zh-CN" altLang="zh-CN" sz="3600" b="1" dirty="0">
                <a:latin typeface="微软雅黑" panose="020B0503020204020204" pitchFamily="34" charset="-122"/>
                <a:ea typeface="微软雅黑" panose="020B0503020204020204" pitchFamily="34" charset="-122"/>
              </a:rPr>
              <a:t>望远镜光谱巡天数据</a:t>
            </a:r>
            <a:r>
              <a:rPr lang="zh-CN" altLang="zh-CN" sz="3600" b="1" dirty="0">
                <a:solidFill>
                  <a:srgbClr val="FFFF00"/>
                </a:solidFill>
                <a:latin typeface="微软雅黑" panose="020B0503020204020204" pitchFamily="34" charset="-122"/>
                <a:ea typeface="微软雅黑" panose="020B0503020204020204" pitchFamily="34" charset="-122"/>
              </a:rPr>
              <a:t>全生命周期</a:t>
            </a:r>
            <a:r>
              <a:rPr lang="zh-CN" altLang="zh-CN" sz="3600" b="1" dirty="0">
                <a:latin typeface="微软雅黑" panose="020B0503020204020204" pitchFamily="34" charset="-122"/>
                <a:ea typeface="微软雅黑" panose="020B0503020204020204" pitchFamily="34" charset="-122"/>
              </a:rPr>
              <a:t>服务</a:t>
            </a:r>
            <a:endParaRPr lang="zh-CN" altLang="en-US" sz="3600" b="1" dirty="0">
              <a:latin typeface="微软雅黑" panose="020B0503020204020204" pitchFamily="34" charset="-122"/>
              <a:ea typeface="微软雅黑" panose="020B0503020204020204" pitchFamily="34" charset="-122"/>
            </a:endParaRPr>
          </a:p>
        </p:txBody>
      </p:sp>
      <p:sp>
        <p:nvSpPr>
          <p:cNvPr id="5" name="椭圆 4">
            <a:extLst>
              <a:ext uri="{FF2B5EF4-FFF2-40B4-BE49-F238E27FC236}">
                <a16:creationId xmlns:a16="http://schemas.microsoft.com/office/drawing/2014/main" xmlns="" id="{75FA9ED9-37D5-4CC3-8D11-21BB587016B3}"/>
              </a:ext>
            </a:extLst>
          </p:cNvPr>
          <p:cNvSpPr>
            <a:spLocks noChangeAspect="1"/>
          </p:cNvSpPr>
          <p:nvPr/>
        </p:nvSpPr>
        <p:spPr>
          <a:xfrm>
            <a:off x="7551684" y="1848010"/>
            <a:ext cx="2671084" cy="2671084"/>
          </a:xfrm>
          <a:prstGeom prst="ellipse">
            <a:avLst/>
          </a:prstGeom>
          <a:noFill/>
          <a:ln w="6350">
            <a:solidFill>
              <a:schemeClr val="tx1">
                <a:alpha val="3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a:extLst>
              <a:ext uri="{FF2B5EF4-FFF2-40B4-BE49-F238E27FC236}">
                <a16:creationId xmlns:a16="http://schemas.microsoft.com/office/drawing/2014/main" xmlns="" id="{922DD386-0F33-4FF4-B550-0664E4DD29DC}"/>
              </a:ext>
            </a:extLst>
          </p:cNvPr>
          <p:cNvSpPr>
            <a:spLocks noChangeAspect="1"/>
          </p:cNvSpPr>
          <p:nvPr/>
        </p:nvSpPr>
        <p:spPr>
          <a:xfrm>
            <a:off x="5117349" y="1848010"/>
            <a:ext cx="1891587" cy="1783252"/>
          </a:xfrm>
          <a:prstGeom prst="hexagon">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9514A457-5053-4E86-865D-0FFCB842D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4880" y="1493828"/>
            <a:ext cx="3260140" cy="1375558"/>
          </a:xfrm>
          <a:prstGeom prst="rect">
            <a:avLst/>
          </a:prstGeom>
        </p:spPr>
      </p:pic>
      <p:sp>
        <p:nvSpPr>
          <p:cNvPr id="8" name="Rectangle 28">
            <a:extLst>
              <a:ext uri="{FF2B5EF4-FFF2-40B4-BE49-F238E27FC236}">
                <a16:creationId xmlns:a16="http://schemas.microsoft.com/office/drawing/2014/main" xmlns="" id="{34492A62-0CDE-4170-8B90-DC57E72C3F1F}"/>
              </a:ext>
            </a:extLst>
          </p:cNvPr>
          <p:cNvSpPr>
            <a:spLocks noChangeArrowheads="1"/>
          </p:cNvSpPr>
          <p:nvPr/>
        </p:nvSpPr>
        <p:spPr bwMode="auto">
          <a:xfrm>
            <a:off x="0" y="2862991"/>
            <a:ext cx="5202417" cy="720000"/>
          </a:xfrm>
          <a:prstGeom prst="rect">
            <a:avLst/>
          </a:prstGeom>
          <a:solidFill>
            <a:schemeClr val="tx1">
              <a:lumMod val="75000"/>
              <a:lumOff val="25000"/>
            </a:schemeClr>
          </a:solidFill>
          <a:ln>
            <a:noFill/>
          </a:ln>
        </p:spPr>
        <p:txBody>
          <a:bodyPr vert="horz" wrap="square" lIns="360000" tIns="60960" rIns="121920" bIns="60960" numCol="1" anchor="ctr" anchorCtr="0" compatLnSpc="1">
            <a:prstTxWarp prst="textNoShape">
              <a:avLst/>
            </a:prstTxWarp>
          </a:bodyPr>
          <a:lstStyle/>
          <a:p>
            <a:r>
              <a:rPr lang="zh-CN" altLang="en-US" sz="2000" spc="500" dirty="0">
                <a:solidFill>
                  <a:schemeClr val="bg1"/>
                </a:solidFill>
                <a:latin typeface="微软雅黑" panose="020B0503020204020204" pitchFamily="34" charset="-122"/>
                <a:ea typeface="微软雅黑" panose="020B0503020204020204" pitchFamily="34" charset="-122"/>
              </a:rPr>
              <a:t>世界上光谱获取率最高的望远镜</a:t>
            </a:r>
          </a:p>
        </p:txBody>
      </p:sp>
      <p:sp>
        <p:nvSpPr>
          <p:cNvPr id="9" name="Rectangle 27">
            <a:extLst>
              <a:ext uri="{FF2B5EF4-FFF2-40B4-BE49-F238E27FC236}">
                <a16:creationId xmlns:a16="http://schemas.microsoft.com/office/drawing/2014/main" xmlns="" id="{2990EFFE-B510-4E59-902D-5BDD8849174B}"/>
              </a:ext>
            </a:extLst>
          </p:cNvPr>
          <p:cNvSpPr>
            <a:spLocks noChangeAspect="1" noChangeArrowheads="1"/>
          </p:cNvSpPr>
          <p:nvPr/>
        </p:nvSpPr>
        <p:spPr bwMode="auto">
          <a:xfrm>
            <a:off x="1" y="1789386"/>
            <a:ext cx="2822027" cy="720000"/>
          </a:xfrm>
          <a:prstGeom prst="rect">
            <a:avLst/>
          </a:prstGeom>
          <a:solidFill>
            <a:srgbClr val="002060"/>
          </a:solidFill>
          <a:ln>
            <a:noFill/>
          </a:ln>
        </p:spPr>
        <p:txBody>
          <a:bodyPr vert="horz" wrap="square" lIns="360000" tIns="60960" rIns="121920" bIns="60960" numCol="1" anchor="ctr" anchorCtr="0" compatLnSpc="1">
            <a:prstTxWarp prst="textNoShape">
              <a:avLst/>
            </a:prstTxWarp>
          </a:bodyPr>
          <a:lstStyle/>
          <a:p>
            <a:r>
              <a:rPr lang="en-US" altLang="zh-CN" sz="2000" spc="500" dirty="0">
                <a:solidFill>
                  <a:schemeClr val="bg1"/>
                </a:solidFill>
                <a:latin typeface="微软雅黑" panose="020B0503020204020204" pitchFamily="34" charset="-122"/>
                <a:ea typeface="微软雅黑" panose="020B0503020204020204" pitchFamily="34" charset="-122"/>
              </a:rPr>
              <a:t>2008</a:t>
            </a:r>
            <a:r>
              <a:rPr lang="zh-CN" altLang="en-US" sz="2000" spc="500" dirty="0">
                <a:solidFill>
                  <a:schemeClr val="bg1"/>
                </a:solidFill>
                <a:latin typeface="微软雅黑" panose="020B0503020204020204" pitchFamily="34" charset="-122"/>
                <a:ea typeface="微软雅黑" panose="020B0503020204020204" pitchFamily="34" charset="-122"/>
              </a:rPr>
              <a:t>年落成</a:t>
            </a:r>
          </a:p>
        </p:txBody>
      </p:sp>
      <p:sp>
        <p:nvSpPr>
          <p:cNvPr id="10" name="椭圆 9">
            <a:extLst>
              <a:ext uri="{FF2B5EF4-FFF2-40B4-BE49-F238E27FC236}">
                <a16:creationId xmlns:a16="http://schemas.microsoft.com/office/drawing/2014/main" xmlns="" id="{B24B86DB-32B1-4CFA-8712-194DE6D187A3}"/>
              </a:ext>
            </a:extLst>
          </p:cNvPr>
          <p:cNvSpPr>
            <a:spLocks noChangeAspect="1"/>
          </p:cNvSpPr>
          <p:nvPr/>
        </p:nvSpPr>
        <p:spPr>
          <a:xfrm>
            <a:off x="2540042" y="1385210"/>
            <a:ext cx="1395718" cy="1395718"/>
          </a:xfrm>
          <a:prstGeom prst="ellipse">
            <a:avLst/>
          </a:prstGeom>
          <a:solidFill>
            <a:schemeClr val="bg1"/>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8D00F94C-9D22-45F1-8469-33388E2635B5}"/>
              </a:ext>
            </a:extLst>
          </p:cNvPr>
          <p:cNvPicPr>
            <a:picLocks noChangeAspect="1"/>
          </p:cNvPicPr>
          <p:nvPr/>
        </p:nvPicPr>
        <p:blipFill>
          <a:blip r:embed="rId4" cstate="print">
            <a:extLst>
              <a:ext uri="{28A0092B-C50C-407E-A947-70E740481C1C}">
                <a14:useLocalDpi xmlns:a14="http://schemas.microsoft.com/office/drawing/2010/main" val="0"/>
              </a:ext>
            </a:extLst>
          </a:blip>
          <a:srcRect l="24660" t="2281" r="6758" b="3045"/>
          <a:stretch>
            <a:fillRect/>
          </a:stretch>
        </p:blipFill>
        <p:spPr>
          <a:xfrm>
            <a:off x="2533765" y="1495117"/>
            <a:ext cx="1229698" cy="1229698"/>
          </a:xfrm>
          <a:custGeom>
            <a:avLst/>
            <a:gdLst>
              <a:gd name="connsiteX0" fmla="*/ 654269 w 1308538"/>
              <a:gd name="connsiteY0" fmla="*/ 0 h 1308538"/>
              <a:gd name="connsiteX1" fmla="*/ 1308538 w 1308538"/>
              <a:gd name="connsiteY1" fmla="*/ 654269 h 1308538"/>
              <a:gd name="connsiteX2" fmla="*/ 654269 w 1308538"/>
              <a:gd name="connsiteY2" fmla="*/ 1308538 h 1308538"/>
              <a:gd name="connsiteX3" fmla="*/ 0 w 1308538"/>
              <a:gd name="connsiteY3" fmla="*/ 654269 h 1308538"/>
              <a:gd name="connsiteX4" fmla="*/ 654269 w 1308538"/>
              <a:gd name="connsiteY4" fmla="*/ 0 h 1308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538" h="1308538">
                <a:moveTo>
                  <a:pt x="654269" y="0"/>
                </a:moveTo>
                <a:cubicBezTo>
                  <a:pt x="1015612" y="0"/>
                  <a:pt x="1308538" y="292926"/>
                  <a:pt x="1308538" y="654269"/>
                </a:cubicBezTo>
                <a:cubicBezTo>
                  <a:pt x="1308538" y="1015612"/>
                  <a:pt x="1015612" y="1308538"/>
                  <a:pt x="654269" y="1308538"/>
                </a:cubicBezTo>
                <a:cubicBezTo>
                  <a:pt x="292926" y="1308538"/>
                  <a:pt x="0" y="1015612"/>
                  <a:pt x="0" y="654269"/>
                </a:cubicBezTo>
                <a:cubicBezTo>
                  <a:pt x="0" y="292926"/>
                  <a:pt x="292926" y="0"/>
                  <a:pt x="654269" y="0"/>
                </a:cubicBezTo>
                <a:close/>
              </a:path>
            </a:pathLst>
          </a:custGeom>
        </p:spPr>
      </p:pic>
      <p:sp>
        <p:nvSpPr>
          <p:cNvPr id="14" name="Rectangle 28">
            <a:extLst>
              <a:ext uri="{FF2B5EF4-FFF2-40B4-BE49-F238E27FC236}">
                <a16:creationId xmlns:a16="http://schemas.microsoft.com/office/drawing/2014/main" xmlns="" id="{E672FD45-BCF3-4F21-A3EF-4BFBE1A6F3D3}"/>
              </a:ext>
            </a:extLst>
          </p:cNvPr>
          <p:cNvSpPr>
            <a:spLocks noChangeArrowheads="1"/>
          </p:cNvSpPr>
          <p:nvPr/>
        </p:nvSpPr>
        <p:spPr bwMode="auto">
          <a:xfrm>
            <a:off x="-1" y="5349659"/>
            <a:ext cx="12192001" cy="1313554"/>
          </a:xfrm>
          <a:prstGeom prst="rect">
            <a:avLst/>
          </a:prstGeom>
          <a:solidFill>
            <a:schemeClr val="tx1">
              <a:lumMod val="75000"/>
              <a:lumOff val="25000"/>
            </a:schemeClr>
          </a:solidFill>
          <a:ln>
            <a:noFill/>
          </a:ln>
        </p:spPr>
        <p:txBody>
          <a:bodyPr vert="horz" wrap="square" lIns="360000" tIns="60960" rIns="121920" bIns="60960" numCol="1" anchor="ctr" anchorCtr="0" compatLnSpc="1">
            <a:prstTxWarp prst="textNoShape">
              <a:avLst/>
            </a:prstTxWarp>
          </a:bodyPr>
          <a:lstStyle/>
          <a:p>
            <a:pPr>
              <a:lnSpc>
                <a:spcPct val="150000"/>
              </a:lnSpc>
              <a:spcAft>
                <a:spcPts val="600"/>
              </a:spcAft>
            </a:pPr>
            <a:r>
              <a:rPr lang="zh-CN" altLang="en-US" sz="2000" spc="500" dirty="0">
                <a:solidFill>
                  <a:schemeClr val="bg1"/>
                </a:solidFill>
                <a:latin typeface="微软雅黑" panose="020B0503020204020204" pitchFamily="34" charset="-122"/>
                <a:ea typeface="微软雅黑" panose="020B0503020204020204" pitchFamily="34" charset="-122"/>
              </a:rPr>
              <a:t>发表</a:t>
            </a:r>
            <a:r>
              <a:rPr lang="en-US" altLang="zh-CN" sz="2000" spc="500" dirty="0">
                <a:solidFill>
                  <a:schemeClr val="bg1"/>
                </a:solidFill>
                <a:latin typeface="微软雅黑" panose="020B0503020204020204" pitchFamily="34" charset="-122"/>
                <a:ea typeface="微软雅黑" panose="020B0503020204020204" pitchFamily="34" charset="-122"/>
              </a:rPr>
              <a:t>SCI</a:t>
            </a:r>
            <a:r>
              <a:rPr lang="zh-CN" altLang="en-US" sz="2000" spc="500" dirty="0">
                <a:solidFill>
                  <a:schemeClr val="bg1"/>
                </a:solidFill>
                <a:latin typeface="微软雅黑" panose="020B0503020204020204" pitchFamily="34" charset="-122"/>
                <a:ea typeface="微软雅黑" panose="020B0503020204020204" pitchFamily="34" charset="-122"/>
              </a:rPr>
              <a:t>论文</a:t>
            </a:r>
            <a:r>
              <a:rPr lang="en-US" altLang="zh-CN" sz="2000" spc="500" dirty="0">
                <a:solidFill>
                  <a:schemeClr val="bg1"/>
                </a:solidFill>
                <a:latin typeface="微软雅黑" panose="020B0503020204020204" pitchFamily="34" charset="-122"/>
                <a:ea typeface="微软雅黑" panose="020B0503020204020204" pitchFamily="34" charset="-122"/>
              </a:rPr>
              <a:t>400</a:t>
            </a:r>
            <a:r>
              <a:rPr lang="zh-CN" altLang="en-US" sz="2000" spc="500" dirty="0">
                <a:solidFill>
                  <a:schemeClr val="bg1"/>
                </a:solidFill>
                <a:latin typeface="微软雅黑" panose="020B0503020204020204" pitchFamily="34" charset="-122"/>
                <a:ea typeface="微软雅黑" panose="020B0503020204020204" pitchFamily="34" charset="-122"/>
              </a:rPr>
              <a:t>多篇，在</a:t>
            </a:r>
            <a:r>
              <a:rPr lang="zh-CN" altLang="en-US" sz="1800" b="1" spc="500" dirty="0">
                <a:solidFill>
                  <a:srgbClr val="FFC000"/>
                </a:solidFill>
                <a:latin typeface="微软雅黑" panose="020B0503020204020204" pitchFamily="34" charset="-122"/>
                <a:ea typeface="微软雅黑" panose="020B0503020204020204" pitchFamily="34" charset="-122"/>
              </a:rPr>
              <a:t>搜寻奇异天体</a:t>
            </a:r>
            <a:r>
              <a:rPr lang="zh-CN" altLang="en-US" sz="2000" spc="500" dirty="0">
                <a:solidFill>
                  <a:schemeClr val="bg1"/>
                </a:solidFill>
                <a:latin typeface="微软雅黑" panose="020B0503020204020204" pitchFamily="34" charset="-122"/>
                <a:ea typeface="微软雅黑" panose="020B0503020204020204" pitchFamily="34" charset="-122"/>
              </a:rPr>
              <a:t>、</a:t>
            </a:r>
            <a:endParaRPr lang="en-US" altLang="zh-CN" sz="2000" spc="500" dirty="0">
              <a:solidFill>
                <a:schemeClr val="bg1"/>
              </a:solidFill>
              <a:latin typeface="微软雅黑" panose="020B0503020204020204" pitchFamily="34" charset="-122"/>
              <a:ea typeface="微软雅黑" panose="020B0503020204020204" pitchFamily="34" charset="-122"/>
            </a:endParaRPr>
          </a:p>
          <a:p>
            <a:pPr>
              <a:lnSpc>
                <a:spcPct val="150000"/>
              </a:lnSpc>
              <a:spcAft>
                <a:spcPts val="600"/>
              </a:spcAft>
            </a:pPr>
            <a:r>
              <a:rPr lang="zh-CN" altLang="en-US" sz="1800" b="1" spc="500" dirty="0">
                <a:solidFill>
                  <a:srgbClr val="FFC000"/>
                </a:solidFill>
                <a:latin typeface="微软雅黑" panose="020B0503020204020204" pitchFamily="34" charset="-122"/>
                <a:ea typeface="微软雅黑" panose="020B0503020204020204" pitchFamily="34" charset="-122"/>
              </a:rPr>
              <a:t>给银河系重新画像</a:t>
            </a:r>
            <a:r>
              <a:rPr lang="zh-CN" altLang="en-US" sz="2000" spc="500" dirty="0">
                <a:solidFill>
                  <a:schemeClr val="bg1"/>
                </a:solidFill>
                <a:latin typeface="微软雅黑" panose="020B0503020204020204" pitchFamily="34" charset="-122"/>
                <a:ea typeface="微软雅黑" panose="020B0503020204020204" pitchFamily="34" charset="-122"/>
              </a:rPr>
              <a:t>等研究领域取得了一批重大成果</a:t>
            </a:r>
          </a:p>
        </p:txBody>
      </p:sp>
      <p:sp>
        <p:nvSpPr>
          <p:cNvPr id="15" name="Rectangle 27">
            <a:extLst>
              <a:ext uri="{FF2B5EF4-FFF2-40B4-BE49-F238E27FC236}">
                <a16:creationId xmlns:a16="http://schemas.microsoft.com/office/drawing/2014/main" xmlns="" id="{BADDFBA4-27AB-4B40-8A9A-7852D929E1D2}"/>
              </a:ext>
            </a:extLst>
          </p:cNvPr>
          <p:cNvSpPr>
            <a:spLocks noChangeAspect="1" noChangeArrowheads="1"/>
          </p:cNvSpPr>
          <p:nvPr/>
        </p:nvSpPr>
        <p:spPr bwMode="auto">
          <a:xfrm>
            <a:off x="0" y="3880297"/>
            <a:ext cx="7196174" cy="1282088"/>
          </a:xfrm>
          <a:prstGeom prst="rect">
            <a:avLst/>
          </a:prstGeom>
          <a:solidFill>
            <a:srgbClr val="002060"/>
          </a:solidFill>
          <a:ln>
            <a:noFill/>
          </a:ln>
        </p:spPr>
        <p:txBody>
          <a:bodyPr vert="horz" wrap="square" lIns="360000" tIns="60960" rIns="121920" bIns="60960" numCol="1" anchor="ctr" anchorCtr="0" compatLnSpc="1">
            <a:prstTxWarp prst="textNoShape">
              <a:avLst/>
            </a:prstTxWarp>
          </a:bodyPr>
          <a:lstStyle/>
          <a:p>
            <a:pPr>
              <a:spcAft>
                <a:spcPts val="600"/>
              </a:spcAft>
            </a:pPr>
            <a:r>
              <a:rPr lang="zh-CN" altLang="en-US" sz="2000" spc="500" dirty="0">
                <a:solidFill>
                  <a:schemeClr val="bg1"/>
                </a:solidFill>
                <a:latin typeface="微软雅黑" panose="020B0503020204020204" pitchFamily="34" charset="-122"/>
                <a:ea typeface="微软雅黑" panose="020B0503020204020204" pitchFamily="34" charset="-122"/>
              </a:rPr>
              <a:t>已发布天体光谱</a:t>
            </a:r>
            <a:r>
              <a:rPr lang="en-US" altLang="zh-CN" sz="1800" b="1" spc="500" dirty="0">
                <a:solidFill>
                  <a:srgbClr val="FFC000"/>
                </a:solidFill>
                <a:latin typeface="微软雅黑" panose="020B0503020204020204" pitchFamily="34" charset="-122"/>
                <a:ea typeface="微软雅黑" panose="020B0503020204020204" pitchFamily="34" charset="-122"/>
              </a:rPr>
              <a:t>1000+</a:t>
            </a:r>
            <a:r>
              <a:rPr lang="zh-CN" altLang="en-US" sz="1800" b="1" spc="500" dirty="0">
                <a:solidFill>
                  <a:srgbClr val="FFC000"/>
                </a:solidFill>
                <a:latin typeface="微软雅黑" panose="020B0503020204020204" pitchFamily="34" charset="-122"/>
                <a:ea typeface="微软雅黑" panose="020B0503020204020204" pitchFamily="34" charset="-122"/>
              </a:rPr>
              <a:t>万</a:t>
            </a:r>
            <a:r>
              <a:rPr lang="zh-CN" altLang="en-US" sz="1800" b="1" spc="500" dirty="0" smtClean="0">
                <a:solidFill>
                  <a:srgbClr val="FFC000"/>
                </a:solidFill>
                <a:latin typeface="微软雅黑" panose="020B0503020204020204" pitchFamily="34" charset="-122"/>
                <a:ea typeface="微软雅黑" panose="020B0503020204020204" pitchFamily="34" charset="-122"/>
              </a:rPr>
              <a:t>条</a:t>
            </a:r>
            <a:endParaRPr lang="en-US" altLang="zh-CN" sz="2000" spc="500" dirty="0">
              <a:solidFill>
                <a:schemeClr val="bg1"/>
              </a:solidFill>
              <a:latin typeface="微软雅黑" panose="020B0503020204020204" pitchFamily="34" charset="-122"/>
              <a:ea typeface="微软雅黑" panose="020B0503020204020204" pitchFamily="34" charset="-122"/>
            </a:endParaRPr>
          </a:p>
          <a:p>
            <a:pPr>
              <a:spcAft>
                <a:spcPts val="600"/>
              </a:spcAft>
            </a:pPr>
            <a:r>
              <a:rPr lang="zh-CN" altLang="en-US" sz="2000" spc="500" dirty="0" smtClean="0">
                <a:solidFill>
                  <a:schemeClr val="bg1"/>
                </a:solidFill>
                <a:latin typeface="微软雅黑" panose="020B0503020204020204" pitchFamily="34" charset="-122"/>
                <a:ea typeface="微软雅黑" panose="020B0503020204020204" pitchFamily="34" charset="-122"/>
              </a:rPr>
              <a:t>是世界上其它</a:t>
            </a:r>
            <a:r>
              <a:rPr lang="zh-CN" altLang="en-US" sz="2000" spc="500" dirty="0">
                <a:solidFill>
                  <a:schemeClr val="bg1"/>
                </a:solidFill>
                <a:latin typeface="微软雅黑" panose="020B0503020204020204" pitchFamily="34" charset="-122"/>
                <a:ea typeface="微软雅黑" panose="020B0503020204020204" pitchFamily="34" charset="-122"/>
              </a:rPr>
              <a:t>巡天项目发布光谱数总和的</a:t>
            </a:r>
            <a:r>
              <a:rPr lang="en-US" altLang="zh-CN" sz="2000" spc="500" dirty="0">
                <a:solidFill>
                  <a:schemeClr val="bg1"/>
                </a:solidFill>
                <a:latin typeface="微软雅黑" panose="020B0503020204020204" pitchFamily="34" charset="-122"/>
                <a:ea typeface="微软雅黑" panose="020B0503020204020204" pitchFamily="34" charset="-122"/>
              </a:rPr>
              <a:t>1.8</a:t>
            </a:r>
            <a:r>
              <a:rPr lang="zh-CN" altLang="en-US" sz="2000" spc="500" dirty="0">
                <a:solidFill>
                  <a:schemeClr val="bg1"/>
                </a:solidFill>
                <a:latin typeface="微软雅黑" panose="020B0503020204020204" pitchFamily="34" charset="-122"/>
                <a:ea typeface="微软雅黑" panose="020B0503020204020204" pitchFamily="34" charset="-122"/>
              </a:rPr>
              <a:t>倍</a:t>
            </a:r>
          </a:p>
        </p:txBody>
      </p:sp>
      <p:pic>
        <p:nvPicPr>
          <p:cNvPr id="17" name="图片 16">
            <a:extLst>
              <a:ext uri="{FF2B5EF4-FFF2-40B4-BE49-F238E27FC236}">
                <a16:creationId xmlns:a16="http://schemas.microsoft.com/office/drawing/2014/main" xmlns="" id="{5D9267E5-07A9-46BE-96DC-67E6CF3F6ADA}"/>
              </a:ext>
            </a:extLst>
          </p:cNvPr>
          <p:cNvPicPr>
            <a:picLocks noChangeAspect="1"/>
          </p:cNvPicPr>
          <p:nvPr/>
        </p:nvPicPr>
        <p:blipFill>
          <a:blip r:embed="rId5" cstate="print">
            <a:extLst>
              <a:ext uri="{28A0092B-C50C-407E-A947-70E740481C1C}">
                <a14:useLocalDpi xmlns:a14="http://schemas.microsoft.com/office/drawing/2010/main" val="0"/>
              </a:ext>
            </a:extLst>
          </a:blip>
          <a:srcRect l="7670" t="220" r="5586"/>
          <a:stretch>
            <a:fillRect/>
          </a:stretch>
        </p:blipFill>
        <p:spPr>
          <a:xfrm>
            <a:off x="4873757" y="2086354"/>
            <a:ext cx="1891587" cy="1630678"/>
          </a:xfrm>
          <a:custGeom>
            <a:avLst/>
            <a:gdLst>
              <a:gd name="connsiteX0" fmla="*/ 497189 w 2306957"/>
              <a:gd name="connsiteY0" fmla="*/ 0 h 1988755"/>
              <a:gd name="connsiteX1" fmla="*/ 1809768 w 2306957"/>
              <a:gd name="connsiteY1" fmla="*/ 0 h 1988755"/>
              <a:gd name="connsiteX2" fmla="*/ 2306957 w 2306957"/>
              <a:gd name="connsiteY2" fmla="*/ 994378 h 1988755"/>
              <a:gd name="connsiteX3" fmla="*/ 1809768 w 2306957"/>
              <a:gd name="connsiteY3" fmla="*/ 1988755 h 1988755"/>
              <a:gd name="connsiteX4" fmla="*/ 497189 w 2306957"/>
              <a:gd name="connsiteY4" fmla="*/ 1988755 h 1988755"/>
              <a:gd name="connsiteX5" fmla="*/ 0 w 2306957"/>
              <a:gd name="connsiteY5" fmla="*/ 994378 h 198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6957" h="1988755">
                <a:moveTo>
                  <a:pt x="497189" y="0"/>
                </a:moveTo>
                <a:lnTo>
                  <a:pt x="1809768" y="0"/>
                </a:lnTo>
                <a:lnTo>
                  <a:pt x="2306957" y="994378"/>
                </a:lnTo>
                <a:lnTo>
                  <a:pt x="1809768" y="1988755"/>
                </a:lnTo>
                <a:lnTo>
                  <a:pt x="497189" y="1988755"/>
                </a:lnTo>
                <a:lnTo>
                  <a:pt x="0" y="994378"/>
                </a:lnTo>
                <a:close/>
              </a:path>
            </a:pathLst>
          </a:custGeom>
          <a:ln w="12700">
            <a:solidFill>
              <a:schemeClr val="tx1"/>
            </a:solidFill>
          </a:ln>
        </p:spPr>
      </p:pic>
      <p:pic>
        <p:nvPicPr>
          <p:cNvPr id="18" name="图片 17">
            <a:extLst>
              <a:ext uri="{FF2B5EF4-FFF2-40B4-BE49-F238E27FC236}">
                <a16:creationId xmlns:a16="http://schemas.microsoft.com/office/drawing/2014/main" xmlns="" id="{CB466F5A-2145-4EFA-A616-83F3D312857B}"/>
              </a:ext>
            </a:extLst>
          </p:cNvPr>
          <p:cNvPicPr>
            <a:picLocks noChangeAspect="1"/>
          </p:cNvPicPr>
          <p:nvPr/>
        </p:nvPicPr>
        <p:blipFill>
          <a:blip r:embed="rId6" cstate="print">
            <a:extLst>
              <a:ext uri="{28A0092B-C50C-407E-A947-70E740481C1C}">
                <a14:useLocalDpi xmlns:a14="http://schemas.microsoft.com/office/drawing/2010/main" val="0"/>
              </a:ext>
            </a:extLst>
          </a:blip>
          <a:srcRect t="14825" b="21567"/>
          <a:stretch>
            <a:fillRect/>
          </a:stretch>
        </p:blipFill>
        <p:spPr>
          <a:xfrm>
            <a:off x="7652952" y="2908221"/>
            <a:ext cx="3260140" cy="1377000"/>
          </a:xfrm>
          <a:custGeom>
            <a:avLst/>
            <a:gdLst>
              <a:gd name="connsiteX0" fmla="*/ 0 w 3600000"/>
              <a:gd name="connsiteY0" fmla="*/ 0 h 1526592"/>
              <a:gd name="connsiteX1" fmla="*/ 3600000 w 3600000"/>
              <a:gd name="connsiteY1" fmla="*/ 0 h 1526592"/>
              <a:gd name="connsiteX2" fmla="*/ 3600000 w 3600000"/>
              <a:gd name="connsiteY2" fmla="*/ 1526592 h 1526592"/>
              <a:gd name="connsiteX3" fmla="*/ 0 w 3600000"/>
              <a:gd name="connsiteY3" fmla="*/ 1526592 h 1526592"/>
            </a:gdLst>
            <a:ahLst/>
            <a:cxnLst>
              <a:cxn ang="0">
                <a:pos x="connsiteX0" y="connsiteY0"/>
              </a:cxn>
              <a:cxn ang="0">
                <a:pos x="connsiteX1" y="connsiteY1"/>
              </a:cxn>
              <a:cxn ang="0">
                <a:pos x="connsiteX2" y="connsiteY2"/>
              </a:cxn>
              <a:cxn ang="0">
                <a:pos x="connsiteX3" y="connsiteY3"/>
              </a:cxn>
            </a:cxnLst>
            <a:rect l="l" t="t" r="r" b="b"/>
            <a:pathLst>
              <a:path w="3600000" h="1526592">
                <a:moveTo>
                  <a:pt x="0" y="0"/>
                </a:moveTo>
                <a:lnTo>
                  <a:pt x="3600000" y="0"/>
                </a:lnTo>
                <a:lnTo>
                  <a:pt x="3600000" y="1526592"/>
                </a:lnTo>
                <a:lnTo>
                  <a:pt x="0" y="1526592"/>
                </a:lnTo>
                <a:close/>
              </a:path>
            </a:pathLst>
          </a:custGeom>
        </p:spPr>
      </p:pic>
      <p:pic>
        <p:nvPicPr>
          <p:cNvPr id="19" name="图片 18">
            <a:extLst>
              <a:ext uri="{FF2B5EF4-FFF2-40B4-BE49-F238E27FC236}">
                <a16:creationId xmlns:a16="http://schemas.microsoft.com/office/drawing/2014/main" xmlns="" id="{E6D38B5A-ECEB-4698-B1C5-61EE15FC8D07}"/>
              </a:ext>
            </a:extLst>
          </p:cNvPr>
          <p:cNvPicPr>
            <a:picLocks noChangeAspect="1"/>
          </p:cNvPicPr>
          <p:nvPr/>
        </p:nvPicPr>
        <p:blipFill>
          <a:blip r:embed="rId7" cstate="print">
            <a:extLst>
              <a:ext uri="{28A0092B-C50C-407E-A947-70E740481C1C}">
                <a14:useLocalDpi xmlns:a14="http://schemas.microsoft.com/office/drawing/2010/main" val="0"/>
              </a:ext>
            </a:extLst>
          </a:blip>
          <a:srcRect l="12131" r="12486"/>
          <a:stretch>
            <a:fillRect/>
          </a:stretch>
        </p:blipFill>
        <p:spPr>
          <a:xfrm>
            <a:off x="7620778" y="4440544"/>
            <a:ext cx="1980000" cy="1325080"/>
          </a:xfrm>
          <a:custGeom>
            <a:avLst/>
            <a:gdLst>
              <a:gd name="connsiteX0" fmla="*/ 0 w 2329053"/>
              <a:gd name="connsiteY0" fmla="*/ 0 h 1566000"/>
              <a:gd name="connsiteX1" fmla="*/ 2329053 w 2329053"/>
              <a:gd name="connsiteY1" fmla="*/ 0 h 1566000"/>
              <a:gd name="connsiteX2" fmla="*/ 2329053 w 2329053"/>
              <a:gd name="connsiteY2" fmla="*/ 1566000 h 1566000"/>
              <a:gd name="connsiteX3" fmla="*/ 0 w 2329053"/>
              <a:gd name="connsiteY3" fmla="*/ 1566000 h 1566000"/>
            </a:gdLst>
            <a:ahLst/>
            <a:cxnLst>
              <a:cxn ang="0">
                <a:pos x="connsiteX0" y="connsiteY0"/>
              </a:cxn>
              <a:cxn ang="0">
                <a:pos x="connsiteX1" y="connsiteY1"/>
              </a:cxn>
              <a:cxn ang="0">
                <a:pos x="connsiteX2" y="connsiteY2"/>
              </a:cxn>
              <a:cxn ang="0">
                <a:pos x="connsiteX3" y="connsiteY3"/>
              </a:cxn>
            </a:cxnLst>
            <a:rect l="l" t="t" r="r" b="b"/>
            <a:pathLst>
              <a:path w="2329053" h="1566000">
                <a:moveTo>
                  <a:pt x="0" y="0"/>
                </a:moveTo>
                <a:lnTo>
                  <a:pt x="2329053" y="0"/>
                </a:lnTo>
                <a:lnTo>
                  <a:pt x="2329053" y="1566000"/>
                </a:lnTo>
                <a:lnTo>
                  <a:pt x="0" y="1566000"/>
                </a:lnTo>
                <a:close/>
              </a:path>
            </a:pathLst>
          </a:custGeom>
          <a:ln w="25400">
            <a:solidFill>
              <a:schemeClr val="bg1"/>
            </a:solidFill>
          </a:ln>
        </p:spPr>
      </p:pic>
      <p:pic>
        <p:nvPicPr>
          <p:cNvPr id="20" name="图片 19">
            <a:extLst>
              <a:ext uri="{FF2B5EF4-FFF2-40B4-BE49-F238E27FC236}">
                <a16:creationId xmlns:a16="http://schemas.microsoft.com/office/drawing/2014/main" xmlns="" id="{663934EA-1F96-4595-81B7-3D17F9AB72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65358" y="4449589"/>
            <a:ext cx="1992308" cy="1324139"/>
          </a:xfrm>
          <a:custGeom>
            <a:avLst/>
            <a:gdLst>
              <a:gd name="connsiteX0" fmla="*/ 0 w 2329053"/>
              <a:gd name="connsiteY0" fmla="*/ 0 h 1566000"/>
              <a:gd name="connsiteX1" fmla="*/ 2329053 w 2329053"/>
              <a:gd name="connsiteY1" fmla="*/ 0 h 1566000"/>
              <a:gd name="connsiteX2" fmla="*/ 2329053 w 2329053"/>
              <a:gd name="connsiteY2" fmla="*/ 1566000 h 1566000"/>
              <a:gd name="connsiteX3" fmla="*/ 0 w 2329053"/>
              <a:gd name="connsiteY3" fmla="*/ 1566000 h 1566000"/>
            </a:gdLst>
            <a:ahLst/>
            <a:cxnLst>
              <a:cxn ang="0">
                <a:pos x="connsiteX0" y="connsiteY0"/>
              </a:cxn>
              <a:cxn ang="0">
                <a:pos x="connsiteX1" y="connsiteY1"/>
              </a:cxn>
              <a:cxn ang="0">
                <a:pos x="connsiteX2" y="connsiteY2"/>
              </a:cxn>
              <a:cxn ang="0">
                <a:pos x="connsiteX3" y="connsiteY3"/>
              </a:cxn>
            </a:cxnLst>
            <a:rect l="l" t="t" r="r" b="b"/>
            <a:pathLst>
              <a:path w="2329053" h="1566000">
                <a:moveTo>
                  <a:pt x="0" y="0"/>
                </a:moveTo>
                <a:lnTo>
                  <a:pt x="2329053" y="0"/>
                </a:lnTo>
                <a:lnTo>
                  <a:pt x="2329053" y="1566000"/>
                </a:lnTo>
                <a:lnTo>
                  <a:pt x="0" y="1566000"/>
                </a:lnTo>
                <a:close/>
              </a:path>
            </a:pathLst>
          </a:custGeom>
          <a:ln w="25400">
            <a:solidFill>
              <a:schemeClr val="bg1"/>
            </a:solidFill>
          </a:ln>
        </p:spPr>
      </p:pic>
    </p:spTree>
    <p:extLst>
      <p:ext uri="{BB962C8B-B14F-4D97-AF65-F5344CB8AC3E}">
        <p14:creationId xmlns:p14="http://schemas.microsoft.com/office/powerpoint/2010/main" val="1723535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20680</TotalTime>
  <Words>2901</Words>
  <Application>Microsoft Office PowerPoint</Application>
  <PresentationFormat>宽屏</PresentationFormat>
  <Paragraphs>282</Paragraphs>
  <Slides>33</Slides>
  <Notes>9</Notes>
  <HiddenSlides>0</HiddenSlides>
  <MMClips>1</MMClips>
  <ScaleCrop>false</ScaleCrop>
  <HeadingPairs>
    <vt:vector size="8" baseType="variant">
      <vt:variant>
        <vt:lpstr>已用的字体</vt:lpstr>
      </vt:variant>
      <vt:variant>
        <vt:i4>13</vt:i4>
      </vt:variant>
      <vt:variant>
        <vt:lpstr>主题</vt:lpstr>
      </vt:variant>
      <vt:variant>
        <vt:i4>2</vt:i4>
      </vt:variant>
      <vt:variant>
        <vt:lpstr>嵌入 OLE 服务器</vt:lpstr>
      </vt:variant>
      <vt:variant>
        <vt:i4>2</vt:i4>
      </vt:variant>
      <vt:variant>
        <vt:lpstr>幻灯片标题</vt:lpstr>
      </vt:variant>
      <vt:variant>
        <vt:i4>33</vt:i4>
      </vt:variant>
    </vt:vector>
  </HeadingPairs>
  <TitlesOfParts>
    <vt:vector size="50" baseType="lpstr">
      <vt:lpstr>Arial Unicode MS</vt:lpstr>
      <vt:lpstr>方正姚体</vt:lpstr>
      <vt:lpstr>华文新魏</vt:lpstr>
      <vt:lpstr>楷体_GB2312</vt:lpstr>
      <vt:lpstr>宋体</vt:lpstr>
      <vt:lpstr>微软雅黑</vt:lpstr>
      <vt:lpstr>Arial</vt:lpstr>
      <vt:lpstr>Calibri</vt:lpstr>
      <vt:lpstr>Times</vt:lpstr>
      <vt:lpstr>Times New Roman</vt:lpstr>
      <vt:lpstr>Trebuchet MS</vt:lpstr>
      <vt:lpstr>Wingdings</vt:lpstr>
      <vt:lpstr>Wingdings 3</vt:lpstr>
      <vt:lpstr>Office 主题</vt:lpstr>
      <vt:lpstr>平面</vt:lpstr>
      <vt:lpstr>Visio</vt:lpstr>
      <vt:lpstr>Image</vt:lpstr>
      <vt:lpstr>国家天文科学数据中心 情况简介与发展设想</vt:lpstr>
      <vt:lpstr>PowerPoint 演示文稿</vt:lpstr>
      <vt:lpstr>天文学是数据密集型和数据驱动的科学</vt:lpstr>
      <vt:lpstr>分布式天文观测资源 以各大天文台站和高校为基础的数据资源节点</vt:lpstr>
      <vt:lpstr>中国天文数据中心 since 1989</vt:lpstr>
      <vt:lpstr>中国天文数据中心</vt:lpstr>
      <vt:lpstr>现有数据资源一览</vt:lpstr>
      <vt:lpstr>国内外天文数据中心</vt:lpstr>
      <vt:lpstr>案例一：郭守敬望远镜光谱巡天数据全生命周期服务</vt:lpstr>
      <vt:lpstr>郭守敬望远镜光谱巡天数据全生命周期服务</vt:lpstr>
      <vt:lpstr>案例二：国内地基望远镜数据全生命周期服务</vt:lpstr>
      <vt:lpstr>NADC总体发展目标</vt:lpstr>
      <vt:lpstr>NADC重点任务（2020-2025）</vt:lpstr>
      <vt:lpstr>总体实施思路</vt:lpstr>
      <vt:lpstr>资源收集与保存</vt:lpstr>
      <vt:lpstr>科技计划形成的科技资源汇交</vt:lpstr>
      <vt:lpstr>资源挖掘与应用</vt:lpstr>
      <vt:lpstr>开放共享与服务</vt:lpstr>
      <vt:lpstr>共性技术研发与资源研制</vt:lpstr>
      <vt:lpstr>国内外动态监测</vt:lpstr>
      <vt:lpstr>国际交流与合作</vt:lpstr>
      <vt:lpstr>科学传播与成果宣传推广</vt:lpstr>
      <vt:lpstr>发展蓝图</vt:lpstr>
      <vt:lpstr>组织和运行保障</vt:lpstr>
      <vt:lpstr>运行保障</vt:lpstr>
      <vt:lpstr>PowerPoint 演示文稿</vt:lpstr>
      <vt:lpstr>PowerPoint 演示文稿</vt:lpstr>
      <vt:lpstr>PowerPoint 演示文稿</vt:lpstr>
      <vt:lpstr>虚拟天文台（Virtual Observatory, VO)</vt:lpstr>
      <vt:lpstr>中国虚拟天文台（China-VO）</vt:lpstr>
      <vt:lpstr>数据中台 vs. 业务中台</vt:lpstr>
      <vt:lpstr>良好的生态形式</vt:lpstr>
      <vt:lpstr>合作互赢 共同发展</vt:lpstr>
    </vt:vector>
  </TitlesOfParts>
  <Company>STScI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Chenzhou Cui</cp:lastModifiedBy>
  <cp:revision>1582</cp:revision>
  <dcterms:created xsi:type="dcterms:W3CDTF">2003-08-08T17:14:50Z</dcterms:created>
  <dcterms:modified xsi:type="dcterms:W3CDTF">2019-11-27T23:38:39Z</dcterms:modified>
</cp:coreProperties>
</file>